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8.1 student files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97DA44-1D7C-43D6-8492-4B23773BC9A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8.2 student files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5ECC55-E50F-496E-863E-4DCAAF36AE1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7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files 8.3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08008-106F-4C73-9180-2008562D4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file 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08008-106F-4C73-9180-2008562D4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DF5A9-6596-48F6-A141-8A9357000525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2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file 8.7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08008-106F-4C73-9180-2008562D4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F6548-F300-46D2-9DE2-143857C7BB07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93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E81396-5A6B-42FE-8860-559A8D8E662D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178888-A440-4FC3-963A-3EA33A020EC0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8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/>
            </a:br>
            <a:r>
              <a:rPr lang="en-US"/>
              <a:t>Lecture-2C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r">
              <a:defRPr/>
            </a:pPr>
            <a:r>
              <a:rPr lang="en-US" altLang="en-US"/>
              <a:t>Print Styling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371600"/>
            <a:ext cx="8382000" cy="37338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Hide non-essential content</a:t>
            </a:r>
            <a:br>
              <a:rPr lang="en-US" b="1" dirty="0"/>
            </a:br>
            <a:r>
              <a:rPr lang="en-US" dirty="0"/>
              <a:t>Example:</a:t>
            </a:r>
          </a:p>
          <a:p>
            <a:pPr marL="469900"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nav { display: none; }</a:t>
            </a:r>
          </a:p>
          <a:p>
            <a:pPr>
              <a:defRPr/>
            </a:pPr>
            <a:r>
              <a:rPr lang="en-US" b="1" dirty="0"/>
              <a:t>Configure font size and color for printing</a:t>
            </a:r>
          </a:p>
          <a:p>
            <a:pPr lvl="1">
              <a:defRPr/>
            </a:pPr>
            <a:r>
              <a:rPr lang="en-US" dirty="0"/>
              <a:t>Use </a:t>
            </a:r>
            <a:r>
              <a:rPr lang="en-US" dirty="0" err="1"/>
              <a:t>pt</a:t>
            </a:r>
            <a:r>
              <a:rPr lang="en-US" dirty="0"/>
              <a:t> font sizes, use dark text color</a:t>
            </a:r>
          </a:p>
          <a:p>
            <a:pPr>
              <a:defRPr/>
            </a:pPr>
            <a:r>
              <a:rPr lang="en-US" b="1" dirty="0"/>
              <a:t>Control page breaks</a:t>
            </a:r>
          </a:p>
          <a:p>
            <a:pPr marL="469900" lvl="1" indent="0">
              <a:buNone/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newpage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page-break-before: always; }</a:t>
            </a:r>
          </a:p>
          <a:p>
            <a:pPr marL="449263" lvl="1" indent="0">
              <a:buNone/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648200" y="6421439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5CE23CE2-BCB7-42BB-90FB-C5F3DD6A07CE}" type="slidenum">
              <a:rPr lang="en-US" altLang="en-US" sz="1100">
                <a:solidFill>
                  <a:srgbClr val="4D4D4D"/>
                </a:solidFill>
              </a:rPr>
              <a:pPr algn="ctr"/>
              <a:t>10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9916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924800" cy="11430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Mobile Web Design Best Practices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500438" y="1828800"/>
            <a:ext cx="6877050" cy="4038600"/>
          </a:xfrm>
        </p:spPr>
        <p:txBody>
          <a:bodyPr>
            <a:normAutofit fontScale="92500" lnSpcReduction="10000"/>
          </a:bodyPr>
          <a:lstStyle/>
          <a:p>
            <a:pPr marL="82550" indent="0">
              <a:buNone/>
              <a:defRPr/>
            </a:pPr>
            <a:r>
              <a:rPr lang="en-US" sz="3200" dirty="0"/>
              <a:t>Three Approaches to Mobile Web:</a:t>
            </a:r>
          </a:p>
          <a:p>
            <a:pPr marL="336550" indent="-236538">
              <a:buFont typeface="Verdana" pitchFamily="34" charset="0"/>
              <a:buChar char="◦"/>
              <a:defRPr/>
            </a:pPr>
            <a:r>
              <a:rPr lang="en-US" sz="2800" dirty="0"/>
              <a:t>Develop a new mobile site with a .</a:t>
            </a:r>
            <a:r>
              <a:rPr lang="en-US" sz="2800" dirty="0" err="1"/>
              <a:t>mobi</a:t>
            </a:r>
            <a:r>
              <a:rPr lang="en-US" sz="2800" dirty="0"/>
              <a:t> TLD</a:t>
            </a:r>
          </a:p>
          <a:p>
            <a:pPr marL="336550" indent="-236538">
              <a:buFont typeface="Verdana" pitchFamily="34" charset="0"/>
              <a:buChar char="◦"/>
              <a:defRPr/>
            </a:pPr>
            <a:r>
              <a:rPr lang="en-US" sz="2800" dirty="0"/>
              <a:t>Create a separate website hosted within your current domain targeted for mobile users</a:t>
            </a:r>
          </a:p>
          <a:p>
            <a:pPr marL="336550" indent="-236538">
              <a:buFont typeface="Verdana" pitchFamily="34" charset="0"/>
              <a:buChar char="◦"/>
              <a:defRPr/>
            </a:pPr>
            <a:r>
              <a:rPr lang="en-US" sz="2800" dirty="0"/>
              <a:t>Use CSS to configure your current website for display on both mobile and desktop devices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endParaRPr lang="en-US" dirty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722439"/>
            <a:ext cx="1725613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B57A0-FF7A-4973-B6DB-43CD6372E6C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97600629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075" y="0"/>
            <a:ext cx="7772400" cy="8382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441" y="953967"/>
            <a:ext cx="7772400" cy="56388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Single column design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Avoid floats, tables, frames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Descriptive page title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Descriptive headings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Optimize images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Descriptive alt text for images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Eliminate unneeded images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Navigation in lists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Em</a:t>
            </a:r>
            <a:r>
              <a:rPr lang="en-US" dirty="0"/>
              <a:t> or percentage font size units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Common font typefaces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Good contrast between </a:t>
            </a:r>
            <a:br>
              <a:rPr lang="en-US" dirty="0"/>
            </a:br>
            <a:r>
              <a:rPr lang="en-US" dirty="0"/>
              <a:t>text and background colors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Provide “Skip to Content” hyperlink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Provide “Back to Top” hyperlink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26629" name="Picture 5" descr="Figur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6364" y="1117600"/>
            <a:ext cx="1641475" cy="2768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Figur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1" y="1066800"/>
            <a:ext cx="1725613" cy="2870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8153400" y="4495800"/>
            <a:ext cx="2324100" cy="1938338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i="1"/>
              <a:t>Notice the overlap between these techniques </a:t>
            </a:r>
            <a:br>
              <a:rPr lang="en-US" altLang="en-US" sz="2000" i="1"/>
            </a:br>
            <a:r>
              <a:rPr lang="en-US" altLang="en-US" sz="2000" i="1"/>
              <a:t>and designing to provide for accessibility?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6CE1B-63E9-4BF2-9428-36F41FE5FF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1911024" y="6520267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71637868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3911600"/>
            <a:ext cx="6477000" cy="89535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2932113" y="-23813"/>
            <a:ext cx="7772400" cy="70961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Viewport 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838200"/>
            <a:ext cx="8153400" cy="3886200"/>
          </a:xfrm>
        </p:spPr>
        <p:txBody>
          <a:bodyPr/>
          <a:lstStyle/>
          <a:p>
            <a:pPr marL="36512" indent="0">
              <a:buNone/>
              <a:defRPr/>
            </a:pPr>
            <a:r>
              <a:rPr lang="en-US" dirty="0"/>
              <a:t>Default action for most mobile devices</a:t>
            </a:r>
            <a:br>
              <a:rPr lang="en-US" dirty="0"/>
            </a:br>
            <a:r>
              <a:rPr lang="en-US" dirty="0"/>
              <a:t> is to zoom out and scale the web page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Viewport Meta Tag</a:t>
            </a:r>
          </a:p>
          <a:p>
            <a:pPr lvl="1">
              <a:defRPr/>
            </a:pPr>
            <a:r>
              <a:rPr lang="en-US" dirty="0"/>
              <a:t>Created as an Apple extension</a:t>
            </a:r>
            <a:br>
              <a:rPr lang="en-US" dirty="0"/>
            </a:br>
            <a:r>
              <a:rPr lang="en-US" dirty="0"/>
              <a:t>to configure display on mobile devices </a:t>
            </a:r>
          </a:p>
          <a:p>
            <a:pPr lvl="1">
              <a:defRPr/>
            </a:pPr>
            <a:r>
              <a:rPr lang="en-US" dirty="0"/>
              <a:t>Configures width and </a:t>
            </a:r>
            <a:br>
              <a:rPr lang="en-US" dirty="0"/>
            </a:br>
            <a:r>
              <a:rPr lang="en-US" dirty="0"/>
              <a:t>initial scale of browser viewport</a:t>
            </a:r>
            <a:br>
              <a:rPr lang="en-US" dirty="0"/>
            </a:br>
            <a:endParaRPr lang="en-US" dirty="0"/>
          </a:p>
          <a:p>
            <a:pPr marL="6985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&lt;meta name="viewport"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content="width=device-width, initial-scale=1.0"&gt;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648200" y="6421439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2269C094-7EE1-4C72-A7EE-3E44BA47F149}" type="slidenum">
              <a:rPr lang="en-US" altLang="en-US" sz="1100">
                <a:solidFill>
                  <a:srgbClr val="4D4D4D"/>
                </a:solidFill>
              </a:rPr>
              <a:pPr algn="ctr"/>
              <a:t>13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27654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381000"/>
            <a:ext cx="13176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9" y="3200400"/>
            <a:ext cx="13176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8581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3810000"/>
            <a:ext cx="8262938" cy="4572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6401" y="1887538"/>
            <a:ext cx="8012113" cy="39846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Telephone &amp; Text Message Hyperlinks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8305800" cy="3733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cs typeface="Times New Roman" pitchFamily="18" charset="0"/>
              </a:rPr>
              <a:t>Telephone Scheme</a:t>
            </a:r>
          </a:p>
          <a:p>
            <a:pPr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href="tel:888-555-5555"&gt;Call 888-555-5555&lt;/a&gt;</a:t>
            </a:r>
          </a:p>
          <a:p>
            <a:pPr indent="0">
              <a:buNone/>
              <a:defRPr/>
            </a:pPr>
            <a:r>
              <a:rPr lang="en-US" dirty="0">
                <a:cs typeface="Times New Roman" pitchFamily="18" charset="0"/>
              </a:rPr>
              <a:t>Many mobile browsers will initiate a phone call when the hyperlink is clicked.</a:t>
            </a:r>
          </a:p>
          <a:p>
            <a:pPr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cs typeface="Times New Roman" pitchFamily="18" charset="0"/>
              </a:rPr>
              <a:t>SMS Scheme</a:t>
            </a:r>
          </a:p>
          <a:p>
            <a:pPr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 href="sms:888-555-5555"&gt;Text 888-555-5555&lt;/a&gt;</a:t>
            </a:r>
          </a:p>
          <a:p>
            <a:pPr indent="0">
              <a:buNone/>
              <a:defRPr/>
            </a:pPr>
            <a:r>
              <a:rPr lang="en-US" dirty="0">
                <a:cs typeface="Times New Roman" pitchFamily="18" charset="0"/>
              </a:rPr>
              <a:t>Many mobile browsers will initiate a text message to the phone number when the hyperlink is clicked.</a:t>
            </a:r>
          </a:p>
          <a:p>
            <a:pPr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C84E625D-D9BF-4D81-8FDD-E9A99CC6BBBD}" type="slidenum">
              <a:rPr lang="en-US" altLang="en-US" sz="1100">
                <a:solidFill>
                  <a:srgbClr val="4D4D4D"/>
                </a:solidFill>
              </a:rPr>
              <a:pPr algn="ctr"/>
              <a:t>14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5" name="Picture 6" descr="C:\Users\DrMorris\AppData\Local\Microsoft\Windows\Temporary Internet Files\Content.IE5\G6GRM6G6\MP910216413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9165771" y="5530324"/>
            <a:ext cx="1524000" cy="1327676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9334996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Responsive Web Design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7848600" cy="45259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Term coined by Ethan Marcotte</a:t>
            </a:r>
          </a:p>
          <a:p>
            <a:pPr>
              <a:defRPr/>
            </a:pPr>
            <a:r>
              <a:rPr lang="en-US" altLang="en-US"/>
              <a:t>Progressively enhancing a web page for different viewing contexts</a:t>
            </a:r>
          </a:p>
          <a:p>
            <a:pPr>
              <a:defRPr/>
            </a:pPr>
            <a:r>
              <a:rPr lang="en-US" altLang="en-US"/>
              <a:t>Techniques:</a:t>
            </a:r>
          </a:p>
          <a:p>
            <a:pPr lvl="1">
              <a:defRPr/>
            </a:pPr>
            <a:r>
              <a:rPr lang="en-US" altLang="en-US"/>
              <a:t>Fluid Layout</a:t>
            </a:r>
          </a:p>
          <a:p>
            <a:pPr lvl="1">
              <a:defRPr/>
            </a:pPr>
            <a:r>
              <a:rPr lang="en-US" altLang="en-US"/>
              <a:t>CSS3 Media Queries</a:t>
            </a:r>
          </a:p>
          <a:p>
            <a:pPr lvl="1">
              <a:defRPr/>
            </a:pPr>
            <a:r>
              <a:rPr lang="en-US" altLang="en-US"/>
              <a:t>Flexible Images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862434D-AF84-4F31-9C2D-12BB8E69EAFC}" type="slidenum">
              <a:rPr lang="en-US" altLang="en-US" sz="1000">
                <a:solidFill>
                  <a:srgbClr val="A1B4B7"/>
                </a:solidFill>
              </a:rPr>
              <a:pPr/>
              <a:t>15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429001"/>
            <a:ext cx="470058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2973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4800600"/>
            <a:ext cx="7348538" cy="162083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6614" y="3335338"/>
            <a:ext cx="7265987" cy="77311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2106613" y="-33338"/>
            <a:ext cx="7467600" cy="868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CSS3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57238"/>
            <a:ext cx="8478838" cy="5664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1" dirty="0"/>
              <a:t>Media Query</a:t>
            </a:r>
            <a:r>
              <a:rPr lang="en-US" sz="3200" dirty="0"/>
              <a:t> </a:t>
            </a:r>
          </a:p>
          <a:p>
            <a:pPr lvl="1">
              <a:defRPr/>
            </a:pPr>
            <a:r>
              <a:rPr lang="en-US" sz="2400" dirty="0"/>
              <a:t>Determines the capability of the mobile </a:t>
            </a:r>
            <a:br>
              <a:rPr lang="en-US" sz="2400" dirty="0"/>
            </a:br>
            <a:r>
              <a:rPr lang="en-US" sz="2400" dirty="0"/>
              <a:t>device, such as screen resolution</a:t>
            </a:r>
          </a:p>
          <a:p>
            <a:pPr lvl="1">
              <a:defRPr/>
            </a:pPr>
            <a:r>
              <a:rPr lang="en-US" sz="2400" dirty="0"/>
              <a:t>Directs the browser to styles configured </a:t>
            </a:r>
            <a:br>
              <a:rPr lang="en-US" sz="2400" dirty="0"/>
            </a:br>
            <a:r>
              <a:rPr lang="en-US" sz="2400" dirty="0"/>
              <a:t>specifically for those capabilities</a:t>
            </a:r>
          </a:p>
          <a:p>
            <a:pPr marL="342900" lvl="1" indent="0">
              <a:buNone/>
              <a:defRPr/>
            </a:pPr>
            <a:br>
              <a:rPr lang="en-US" sz="2400" dirty="0"/>
            </a:br>
            <a:endParaRPr lang="en-US" sz="900" dirty="0"/>
          </a:p>
          <a:p>
            <a:pPr>
              <a:defRPr/>
            </a:pPr>
            <a:r>
              <a:rPr lang="en-US" dirty="0"/>
              <a:t>Link Element Example:</a:t>
            </a:r>
          </a:p>
          <a:p>
            <a:pPr marL="6985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&lt;link href="lighthousemobile.css"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media="only screen and (max-device-width: 480px)"&gt;</a:t>
            </a:r>
          </a:p>
          <a:p>
            <a:pPr marL="69850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2750">
              <a:defRPr/>
            </a:pPr>
            <a:r>
              <a:rPr lang="en-US" dirty="0"/>
              <a:t>CSS Example: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@media only screen and (max-width: 480px) {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header { background-image: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(mobile.gif);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}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648200" y="6421439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4FC427DF-D6B2-4679-9A4A-B90A4742CB0F}" type="slidenum">
              <a:rPr lang="en-US" altLang="en-US" sz="1100">
                <a:solidFill>
                  <a:srgbClr val="4D4D4D"/>
                </a:solidFill>
              </a:rPr>
              <a:pPr algn="ctr"/>
              <a:t>16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31751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190500"/>
            <a:ext cx="17256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653477" y="6421439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16785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Flexible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819401"/>
            <a:ext cx="7467600" cy="3306763"/>
          </a:xfrm>
        </p:spPr>
        <p:txBody>
          <a:bodyPr/>
          <a:lstStyle/>
          <a:p>
            <a:pPr>
              <a:defRPr/>
            </a:pPr>
            <a:r>
              <a:rPr lang="en-US" dirty="0"/>
              <a:t>Edit HTML: </a:t>
            </a:r>
            <a:br>
              <a:rPr lang="en-US" dirty="0"/>
            </a:br>
            <a:r>
              <a:rPr lang="en-US" dirty="0"/>
              <a:t>remove height and width attributes</a:t>
            </a:r>
          </a:p>
          <a:p>
            <a:pPr>
              <a:defRPr/>
            </a:pPr>
            <a:r>
              <a:rPr lang="en-US" dirty="0"/>
              <a:t>CSS:</a:t>
            </a:r>
          </a:p>
          <a:p>
            <a:pPr marL="36512" indent="0">
              <a:buNone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max-width: 100%;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height</a:t>
            </a:r>
            <a:r>
              <a:rPr lang="en-US" dirty="0"/>
              <a:t>: auto; 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89A1B5-4049-4AFE-B42D-3918C2B80395}" type="slidenum">
              <a:rPr lang="en-US" altLang="en-US" sz="1000">
                <a:solidFill>
                  <a:srgbClr val="A1B4B7"/>
                </a:solidFill>
              </a:rPr>
              <a:pPr/>
              <a:t>17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9788" y="3962400"/>
            <a:ext cx="4724400" cy="11430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605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8162925" cy="14319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More on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Relative Linking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419600"/>
            <a:ext cx="8229600" cy="1600200"/>
          </a:xfrm>
        </p:spPr>
        <p:txBody>
          <a:bodyPr/>
          <a:lstStyle/>
          <a:p>
            <a:pPr marL="365125" indent="-282575"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="javelina.html"&gt;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Javelina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indent="-282575"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="../index.html"&gt;Home&lt;/a&gt;</a:t>
            </a:r>
          </a:p>
          <a:p>
            <a:pPr marL="365125" indent="-282575"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="../events/weekend.html"&gt;Weekend Events&lt;/a&gt;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en-US" altLang="en-US" dirty="0">
              <a:latin typeface="Courier-Bold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en-US" alt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9C500FD-A873-47B5-BD47-3FF54C3AE3C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981200" y="1676400"/>
            <a:ext cx="3733800" cy="120032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itchFamily="34" charset="0"/>
                <a:cs typeface="Arial" charset="0"/>
              </a:rPr>
              <a:t>Relative links from the canyon.html page in the rooms folder</a:t>
            </a:r>
          </a:p>
          <a:p>
            <a:pPr eaLnBrk="1" hangingPunct="1">
              <a:defRPr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39725"/>
            <a:ext cx="2530475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2068958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874712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Linking to Fragment Identifiers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534400" cy="4191000"/>
          </a:xfrm>
        </p:spPr>
        <p:txBody>
          <a:bodyPr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A link to a part of a web page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Also called named fragments, fragment ids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Two components:</a:t>
            </a:r>
          </a:p>
          <a:p>
            <a:pPr marL="859536" lvl="1" indent="-457200">
              <a:buFontTx/>
              <a:buAutoNum type="arabicPeriod"/>
              <a:defRPr/>
            </a:pPr>
            <a:r>
              <a:rPr lang="en-US" sz="2400" dirty="0">
                <a:cs typeface="Times New Roman" pitchFamily="18" charset="0"/>
              </a:rPr>
              <a:t>The element that identifies the named fragment of a Web page. This requires the id attribute.</a:t>
            </a:r>
          </a:p>
          <a:p>
            <a:pPr marL="640080" lvl="1" indent="-237744">
              <a:buNone/>
              <a:defRPr/>
            </a:pPr>
            <a:r>
              <a:rPr lang="en-US" sz="2400" dirty="0">
                <a:cs typeface="Times New Roman" pitchFamily="18" charset="0"/>
              </a:rPr>
              <a:t> 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&lt;div id=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….. &lt;/div&gt;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>
              <a:buNone/>
              <a:defRPr/>
            </a:pPr>
            <a:r>
              <a:rPr lang="en-US" sz="2400" dirty="0">
                <a:cs typeface="Times New Roman" pitchFamily="18" charset="0"/>
              </a:rPr>
              <a:t>2. The anchor tag that links to the named fragment of a Web page. This uses the href attribute.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	</a:t>
            </a:r>
            <a:r>
              <a:rPr lang="en-US" b="1" dirty="0">
                <a:cs typeface="Times New Roman" pitchFamily="18" charset="0"/>
              </a:rPr>
              <a:t>	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&lt;a href=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#top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&gt;Back to Top&lt;/a&gt;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3839BA-E0C1-4C21-B67C-8EBEA8AE8D4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4191001" y="6172201"/>
            <a:ext cx="4975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Note the use of the # in the anchor tag!</a:t>
            </a: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30596" y="6451601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2243954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152650" y="23950"/>
            <a:ext cx="7886700" cy="1325563"/>
          </a:xfrm>
        </p:spPr>
        <p:txBody>
          <a:bodyPr/>
          <a:lstStyle/>
          <a:p>
            <a:pPr algn="r">
              <a:defRPr/>
            </a:pPr>
            <a:r>
              <a:rPr lang="en-US" altLang="en-US" dirty="0"/>
              <a:t>Skip to Content</a:t>
            </a:r>
          </a:p>
        </p:txBody>
      </p:sp>
      <p:pic>
        <p:nvPicPr>
          <p:cNvPr id="11267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7316788" cy="4648200"/>
          </a:xfrm>
        </p:spPr>
      </p:pic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3D30CF-1EEE-4878-9F16-613A59EC49F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8898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Figure and Figcaption</a:t>
            </a:r>
            <a:br>
              <a:rPr lang="en-US" altLang="en-US"/>
            </a:br>
            <a:r>
              <a:rPr lang="en-US" altLang="en-US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2775"/>
            <a:ext cx="84582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&lt;figure&gt;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="lighthouseisland.jpg" width="250"  height="355"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alt="Lighthouse Island"&gt;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Island Lighthouse, Built in 1870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&lt;/figure&gt;</a:t>
            </a:r>
          </a:p>
          <a:p>
            <a:pPr>
              <a:buNone/>
              <a:defRPr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D6620F-3389-4AB1-9704-7B3BF086366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971801"/>
            <a:ext cx="3343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2054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6900" y="4481514"/>
            <a:ext cx="7696200" cy="161607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954214"/>
            <a:ext cx="6477000" cy="208438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Floating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949" y="1537384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HTML: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&lt;figure&gt;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="photo1.jpg" alt="Golden Gate Bridge"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width="225"  height="168"&gt;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&gt;Golden Gate Bridge&lt;/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&lt;/figure&gt;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figure { float: left; width: 230px; padding-bottom: 10px;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background-color: #EAEAEA; }</a:t>
            </a:r>
          </a:p>
          <a:p>
            <a:pPr marL="36512" indent="0">
              <a:buNone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text-align: center; font-style: italic;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font-family: Georgia, serif; }</a:t>
            </a:r>
          </a:p>
        </p:txBody>
      </p:sp>
      <p:sp>
        <p:nvSpPr>
          <p:cNvPr id="133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DB2AE1-F106-4444-995B-180EF1FECCE8}" type="slidenum">
              <a:rPr lang="en-US" altLang="en-US" sz="1000">
                <a:solidFill>
                  <a:srgbClr val="A1B4B7"/>
                </a:solidFill>
              </a:rPr>
              <a:pPr/>
              <a:t>6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52400"/>
            <a:ext cx="3228975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0029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More HTML5 </a:t>
            </a:r>
            <a:br>
              <a:rPr lang="en-US" altLang="en-US"/>
            </a:br>
            <a:r>
              <a:rPr lang="en-US" altLang="en-US"/>
              <a:t>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966913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/>
              <a:t>Section Element</a:t>
            </a:r>
          </a:p>
          <a:p>
            <a:pPr lvl="1">
              <a:defRPr/>
            </a:pPr>
            <a:r>
              <a:rPr lang="en-US" altLang="en-US" sz="2400" dirty="0"/>
              <a:t>indicates a portion or </a:t>
            </a:r>
            <a:br>
              <a:rPr lang="en-US" altLang="en-US" sz="2400" dirty="0"/>
            </a:br>
            <a:r>
              <a:rPr lang="en-US" altLang="en-US" sz="2400" dirty="0"/>
              <a:t>“section” of a </a:t>
            </a:r>
            <a:br>
              <a:rPr lang="en-US" altLang="en-US" sz="2400" dirty="0"/>
            </a:br>
            <a:r>
              <a:rPr lang="en-US" altLang="en-US" sz="2400" dirty="0"/>
              <a:t>document, like a chapter or topic</a:t>
            </a:r>
          </a:p>
          <a:p>
            <a:pPr>
              <a:defRPr/>
            </a:pPr>
            <a:r>
              <a:rPr lang="en-US" altLang="en-US" sz="2800" dirty="0"/>
              <a:t>Article Element</a:t>
            </a:r>
          </a:p>
          <a:p>
            <a:pPr lvl="1">
              <a:defRPr/>
            </a:pPr>
            <a:r>
              <a:rPr lang="en-US" altLang="en-US" sz="2400" dirty="0"/>
              <a:t>indicates an independent entry, like a blog posting, that can stand on its own</a:t>
            </a:r>
          </a:p>
          <a:p>
            <a:pPr>
              <a:defRPr/>
            </a:pPr>
            <a:r>
              <a:rPr lang="en-US" altLang="en-US" sz="2800" dirty="0"/>
              <a:t>Aside Element</a:t>
            </a:r>
          </a:p>
          <a:p>
            <a:pPr lvl="1">
              <a:defRPr/>
            </a:pPr>
            <a:r>
              <a:rPr lang="en-US" altLang="en-US" sz="2400" dirty="0"/>
              <a:t>indicates a sidebar or other tangential content</a:t>
            </a:r>
          </a:p>
          <a:p>
            <a:pPr>
              <a:defRPr/>
            </a:pPr>
            <a:r>
              <a:rPr lang="en-US" altLang="en-US" sz="2800" dirty="0"/>
              <a:t>Time Element</a:t>
            </a:r>
          </a:p>
          <a:p>
            <a:pPr lvl="1">
              <a:defRPr/>
            </a:pPr>
            <a:r>
              <a:rPr lang="en-US" altLang="en-US" sz="2400" dirty="0"/>
              <a:t>represents a date or time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633ED3-E445-4EB0-8D7C-EC9DC4EA326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433228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0" y="649287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2597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022475"/>
            <a:ext cx="6553200" cy="914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6276" y="3625850"/>
            <a:ext cx="8721725" cy="186055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r">
              <a:defRPr/>
            </a:pPr>
            <a:r>
              <a:rPr lang="en-US" altLang="en-US" dirty="0"/>
              <a:t>HTML5 Compatibility </a:t>
            </a:r>
            <a:br>
              <a:rPr lang="en-US" altLang="en-US" dirty="0"/>
            </a:br>
            <a:r>
              <a:rPr lang="en-US" altLang="en-US" dirty="0"/>
              <a:t>with Older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366" y="1679804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CSS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header, main, nav, footer, section, article,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figure,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figcaption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aside { display: block; }</a:t>
            </a:r>
          </a:p>
          <a:p>
            <a:pPr marL="36512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HTML5 Shim (aka HTML5 Shiv)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&lt;!--[if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IE 9]&gt;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 http://html5shim.googlecode.com/svn/trunk/html5.js"&gt; &lt;/script&gt;</a:t>
            </a:r>
          </a:p>
          <a:p>
            <a:pPr marL="36512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]--&gt;</a:t>
            </a:r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956F9B-E005-4634-B85C-BB59A09E8DEC}" type="slidenum">
              <a:rPr lang="en-US" altLang="en-US" sz="1000">
                <a:solidFill>
                  <a:srgbClr val="A1B4B7"/>
                </a:solidFill>
              </a:rPr>
              <a:pPr/>
              <a:t>8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5261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2362200" y="4953001"/>
            <a:ext cx="7543800" cy="677863"/>
          </a:xfrm>
          <a:prstGeom prst="rect">
            <a:avLst/>
          </a:prstGeom>
          <a:solidFill>
            <a:schemeClr val="tx2">
              <a:lumMod val="60000"/>
              <a:lumOff val="40000"/>
              <a:alpha val="3098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900" b="1" dirty="0"/>
              <a:t>&lt;link </a:t>
            </a:r>
            <a:r>
              <a:rPr lang="en-US" altLang="en-US" sz="1900" b="1" dirty="0" err="1"/>
              <a:t>rel</a:t>
            </a:r>
            <a:r>
              <a:rPr lang="en-US" altLang="en-US" sz="1900" b="1" dirty="0"/>
              <a:t>="</a:t>
            </a:r>
            <a:r>
              <a:rPr lang="en-US" altLang="en-US" sz="1900" b="1" dirty="0" err="1"/>
              <a:t>stylesheet</a:t>
            </a:r>
            <a:r>
              <a:rPr lang="en-US" altLang="en-US" sz="1900" b="1" dirty="0"/>
              <a:t>" </a:t>
            </a:r>
            <a:r>
              <a:rPr lang="en-US" altLang="en-US" sz="1900" b="1" dirty="0" err="1"/>
              <a:t>href</a:t>
            </a:r>
            <a:r>
              <a:rPr lang="en-US" altLang="en-US" sz="1900" b="1" dirty="0"/>
              <a:t>="lighthouse.css" media="screen"&gt;</a:t>
            </a:r>
          </a:p>
          <a:p>
            <a:pPr eaLnBrk="1" hangingPunct="1">
              <a:defRPr/>
            </a:pPr>
            <a:r>
              <a:rPr lang="en-US" altLang="en-US" sz="1900" b="1" dirty="0"/>
              <a:t>&lt;link </a:t>
            </a:r>
            <a:r>
              <a:rPr lang="en-US" altLang="en-US" sz="1900" b="1" dirty="0" err="1"/>
              <a:t>rel</a:t>
            </a:r>
            <a:r>
              <a:rPr lang="en-US" altLang="en-US" sz="1900" b="1" dirty="0"/>
              <a:t>="</a:t>
            </a:r>
            <a:r>
              <a:rPr lang="en-US" altLang="en-US" sz="1900" b="1" dirty="0" err="1"/>
              <a:t>stylesheet</a:t>
            </a:r>
            <a:r>
              <a:rPr lang="en-US" altLang="en-US" sz="1900" b="1" dirty="0"/>
              <a:t>" </a:t>
            </a:r>
            <a:r>
              <a:rPr lang="en-US" altLang="en-US" sz="1900" b="1" dirty="0" err="1"/>
              <a:t>href</a:t>
            </a:r>
            <a:r>
              <a:rPr lang="en-US" altLang="en-US" sz="1900" b="1" dirty="0"/>
              <a:t>="lighthouseprint.css" media="print"&gt;</a:t>
            </a:r>
            <a:endParaRPr lang="en-US" altLang="en-US" sz="19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76" y="304800"/>
            <a:ext cx="5470525" cy="609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CSS Styling for Print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008188" y="1676400"/>
            <a:ext cx="8153400" cy="3124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Create an external style sheet with the configurations for browser display.</a:t>
            </a:r>
            <a:br>
              <a:rPr lang="en-US" altLang="en-US" sz="2800">
                <a:cs typeface="Times New Roman" panose="02020603050405020304" pitchFamily="18" charset="0"/>
              </a:rPr>
            </a:b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Create a second external style sheet with the configurations for printing.</a:t>
            </a:r>
            <a:br>
              <a:rPr lang="en-US" altLang="en-US" sz="2800">
                <a:cs typeface="Times New Roman" panose="02020603050405020304" pitchFamily="18" charset="0"/>
              </a:rPr>
            </a:b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Connect both of the external style sheets to the web page using two</a:t>
            </a:r>
            <a:r>
              <a:rPr lang="en-US" altLang="en-US" sz="2800">
                <a:latin typeface="Sabon-Roman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&lt;link &gt; </a:t>
            </a:r>
            <a:r>
              <a:rPr lang="en-US" altLang="en-US" sz="2800">
                <a:cs typeface="Times New Roman" panose="02020603050405020304" pitchFamily="18" charset="0"/>
              </a:rPr>
              <a:t>elements.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latin typeface="Courier-Bold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E552E70E-EA1F-4FAA-A146-215BCA57D5CC}" type="slidenum">
              <a:rPr lang="en-US" altLang="en-US" sz="1100">
                <a:solidFill>
                  <a:srgbClr val="4D4D4D"/>
                </a:solidFill>
              </a:rPr>
              <a:pPr algn="ctr"/>
              <a:t>9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9022486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648</TotalTime>
  <Words>672</Words>
  <Application>Microsoft Office PowerPoint</Application>
  <PresentationFormat>Widescreen</PresentationFormat>
  <Paragraphs>169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Courier-Bold</vt:lpstr>
      <vt:lpstr>Sabon-Roman</vt:lpstr>
      <vt:lpstr>Times New Roman</vt:lpstr>
      <vt:lpstr>Verdana</vt:lpstr>
      <vt:lpstr>Wingdings 2</vt:lpstr>
      <vt:lpstr>Wingdings 3</vt:lpstr>
      <vt:lpstr>Wisp</vt:lpstr>
      <vt:lpstr>Web Design Lecture-2C</vt:lpstr>
      <vt:lpstr>More on  Relative Linking</vt:lpstr>
      <vt:lpstr>Linking to Fragment Identifiers </vt:lpstr>
      <vt:lpstr>Skip to Content</vt:lpstr>
      <vt:lpstr>HTML5 Figure and Figcaption Elements</vt:lpstr>
      <vt:lpstr>Floating Images</vt:lpstr>
      <vt:lpstr>More HTML5  Elements</vt:lpstr>
      <vt:lpstr>HTML5 Compatibility  with Older Browsers</vt:lpstr>
      <vt:lpstr>CSS Styling for Print</vt:lpstr>
      <vt:lpstr>Print Styling Best Practices</vt:lpstr>
      <vt:lpstr>Mobile Web Design Best Practices</vt:lpstr>
      <vt:lpstr>Design Techniques for Mobile Web</vt:lpstr>
      <vt:lpstr>Viewport Meta Tag</vt:lpstr>
      <vt:lpstr>Telephone &amp; Text Message Hyperlinks</vt:lpstr>
      <vt:lpstr>Responsive Web Design</vt:lpstr>
      <vt:lpstr>CSS3 Media Queries</vt:lpstr>
      <vt:lpstr>Flexible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45</cp:revision>
  <dcterms:created xsi:type="dcterms:W3CDTF">2016-01-16T02:49:36Z</dcterms:created>
  <dcterms:modified xsi:type="dcterms:W3CDTF">2018-01-20T18:01:26Z</dcterms:modified>
</cp:coreProperties>
</file>