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F2668-597B-4DA6-8234-F43C9952BAD3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8008-106F-4C73-9180-2008562D4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AC2679-CC1C-4165-8A7D-6BB850EEADF7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06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C3265A-94A4-4CFE-A426-C396D256802B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79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91BEDC-6C2D-4BF4-A3C3-1F6094E62F48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9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63691E-D650-4CF4-AFA0-DC67A8E8E1E0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1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3033F5-F208-4E17-B885-D575F6573CE8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3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640994-6C02-4982-BE0F-DA4E3583379C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26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B6CC5-C266-45FA-85E7-09F15F7E459F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10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B06A83-425D-4F49-9B1B-E1AB86F8E71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43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9AB809-91D3-42B1-B923-155F1D31779F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63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FDF513-4441-4376-BD6F-C1037EFA799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82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6EB51E-2EA9-4F65-91F7-F851AFDEBA8C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B5D7AC-745F-49A5-A157-5053F5841A2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8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63336F-FB7E-4187-88CF-879C49BCCDF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94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83E30F-ED53-48E8-9AD1-A1A6F4B14389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652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C7C0F0-9A16-46EE-841D-D9C85CF7E7F3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2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D1F1ED-30C3-4D4C-820C-B318DB0B5FF2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72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6A8339-2EFD-4261-9461-61C4A2EE0AB0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41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78B574-C90C-4255-AB90-A9EFEDF9B40B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46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3C6EE1-2661-4247-BAC4-0F16CFB6D15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30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F63FFA-E6F0-4CB1-AC3D-8D48DCD910D1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71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81D8AA-6CBF-4AFC-A5F7-1C06AF2918EA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1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3B8C4C-0D42-4B39-B8E4-4568C7917DFE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70926F-8A2F-4EF9-B16A-41BB58901E87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02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C5CE9F-8F17-4CEA-B1A2-E48284D062B5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5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CA08D7-1B0E-4DFA-A986-D417AFBD6CA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84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14A339-3647-4F4F-AE72-8787C946E3DB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68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990CF7-9EF4-4B81-B41F-CEDEF565A9F4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05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5CD5C-32B6-4C29-99BA-563FB6FC43FA}" type="slidenum">
              <a:rPr kumimoji="0" lang="en-US" altLang="en-US" sz="1300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kumimoji="0" lang="en-US" altLang="en-US" sz="13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Basics of Web Design (HTML5 and CSS3)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31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4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0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5008-3CC1-45D8-BC60-CC1979B78A8B}" type="datetimeFigureOut">
              <a:rPr lang="en-US" smtClean="0"/>
              <a:t>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58EC64-D061-4F66-AF95-2A0F7A09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Design</a:t>
            </a:r>
            <a:br>
              <a:rPr lang="en-US"/>
            </a:br>
            <a:r>
              <a:rPr lang="en-US"/>
              <a:t>Lecture-2D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42511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Instructor: Vishal Chawla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9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Input Element Radio Button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11350" y="1524000"/>
            <a:ext cx="7696200" cy="4191000"/>
          </a:xfrm>
        </p:spPr>
        <p:txBody>
          <a:bodyPr>
            <a:normAutofit fontScale="85000" lnSpcReduction="20000"/>
          </a:bodyPr>
          <a:lstStyle/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 sz="2800"/>
              <a:t>Allows the user to select exactly one from a group of predetermined items</a:t>
            </a:r>
            <a:br>
              <a:rPr lang="en-US" altLang="en-US" sz="2800"/>
            </a:br>
            <a:endParaRPr lang="en-US" altLang="en-US" sz="2800"/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 sz="2800"/>
              <a:t>Each radio button in a group is given the same name and a unique value</a:t>
            </a:r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endParaRPr lang="en-US" altLang="en-US" sz="2800"/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 sz="2800"/>
              <a:t>Comon Attributes: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/>
              <a:t>type=“radio”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/>
              <a:t>name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/>
              <a:t>id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/>
              <a:t>checked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/>
              <a:t>value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9BE696-0AA9-4948-B69A-B634D27F5D3C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458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86201"/>
            <a:ext cx="2935288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5354925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274638"/>
            <a:ext cx="8172450" cy="11430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Textarea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textarea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&gt;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05000"/>
            <a:ext cx="7239000" cy="4191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Configures a scrolling text box</a:t>
            </a:r>
            <a:br>
              <a:rPr lang="en-US" altLang="en-US"/>
            </a:br>
            <a:endParaRPr lang="en-US" altLang="en-US"/>
          </a:p>
          <a:p>
            <a:pPr>
              <a:defRPr/>
            </a:pPr>
            <a:r>
              <a:rPr lang="en-US" altLang="en-US"/>
              <a:t>Common Attributes:</a:t>
            </a:r>
          </a:p>
          <a:p>
            <a:pPr lvl="1">
              <a:defRPr/>
            </a:pPr>
            <a:r>
              <a:rPr lang="en-US" altLang="en-US" sz="2400"/>
              <a:t>name</a:t>
            </a:r>
          </a:p>
          <a:p>
            <a:pPr lvl="1">
              <a:defRPr/>
            </a:pPr>
            <a:r>
              <a:rPr lang="en-US" altLang="en-US" sz="2400"/>
              <a:t>id</a:t>
            </a:r>
          </a:p>
          <a:p>
            <a:pPr lvl="1">
              <a:defRPr/>
            </a:pPr>
            <a:r>
              <a:rPr lang="en-US" altLang="en-US" sz="2400"/>
              <a:t>cols</a:t>
            </a:r>
          </a:p>
          <a:p>
            <a:pPr lvl="1">
              <a:defRPr/>
            </a:pPr>
            <a:r>
              <a:rPr lang="en-US" altLang="en-US" sz="2400"/>
              <a:t>rows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0078666-C1D0-4EE4-A6FB-BED29E532B9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4586" name="Picture 9" descr="figure5_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1" y="3502025"/>
            <a:ext cx="482441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2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41093310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Select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&lt;select&gt;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7620000" cy="4572000"/>
          </a:xfrm>
        </p:spPr>
        <p:txBody>
          <a:bodyPr>
            <a:normAutofit fontScale="92500"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Configures a select list </a:t>
            </a:r>
            <a:r>
              <a:rPr lang="en-US" sz="2000" dirty="0">
                <a:cs typeface="Arial" pitchFamily="34" charset="0"/>
              </a:rPr>
              <a:t>(along with </a:t>
            </a:r>
            <a:r>
              <a:rPr lang="en-US" sz="2000" dirty="0">
                <a:cs typeface="Times New Roman" pitchFamily="18" charset="0"/>
              </a:rPr>
              <a:t>&lt;option&gt;</a:t>
            </a:r>
            <a:r>
              <a:rPr lang="en-US" sz="2000" dirty="0">
                <a:cs typeface="Arial" pitchFamily="34" charset="0"/>
              </a:rPr>
              <a:t> tags)</a:t>
            </a:r>
            <a:br>
              <a:rPr lang="en-US" sz="2000" dirty="0">
                <a:cs typeface="Arial" pitchFamily="34" charset="0"/>
              </a:rPr>
            </a:br>
            <a:endParaRPr lang="en-US" sz="800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Also known as: Select Box, Drop-Down List, Drop-Down Box, and Option Box. </a:t>
            </a:r>
            <a:br>
              <a:rPr lang="en-US" sz="2800" dirty="0">
                <a:cs typeface="Arial" pitchFamily="34" charset="0"/>
              </a:rPr>
            </a:br>
            <a:endParaRPr lang="en-US" sz="800" dirty="0">
              <a:cs typeface="Arial" pitchFamily="34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Arial" pitchFamily="34" charset="0"/>
              </a:rPr>
              <a:t>Allows the user to select one or more items from a list of predetermined choices. </a:t>
            </a:r>
            <a:br>
              <a:rPr lang="en-US" sz="2800" dirty="0">
                <a:cs typeface="Arial" pitchFamily="34" charset="0"/>
              </a:rPr>
            </a:br>
            <a:endParaRPr lang="en-US" sz="28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Common Attributes: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name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id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size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multiple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586B959-2DED-430C-8602-D30E56EB9D9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5611" name="Picture 10" descr="figure5_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495800"/>
            <a:ext cx="34671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3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6493634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Option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&lt;option&gt;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7620000" cy="46482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cs typeface="Arial" panose="020B0604020202020204" pitchFamily="34" charset="0"/>
              </a:rPr>
              <a:t>Configures the options in a Select List</a:t>
            </a:r>
            <a:br>
              <a:rPr lang="en-US" altLang="en-US">
                <a:cs typeface="Arial" panose="020B0604020202020204" pitchFamily="34" charset="0"/>
              </a:rPr>
            </a:br>
            <a:endParaRPr lang="en-US" altLang="en-US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/>
              <a:t>Attributes:</a:t>
            </a:r>
          </a:p>
          <a:p>
            <a:pPr lvl="1">
              <a:defRPr/>
            </a:pPr>
            <a:r>
              <a:rPr lang="en-US" altLang="en-US" sz="2400"/>
              <a:t>value</a:t>
            </a:r>
          </a:p>
          <a:p>
            <a:pPr lvl="1">
              <a:defRPr/>
            </a:pPr>
            <a:r>
              <a:rPr lang="en-US" altLang="en-US" sz="2400"/>
              <a:t>selected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AE6DBB2-EC66-476D-A719-82712725D9D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1" name="Rectangle 14"/>
          <p:cNvSpPr>
            <a:spLocks noChangeArrowheads="1"/>
          </p:cNvSpPr>
          <p:nvPr/>
        </p:nvSpPr>
        <p:spPr bwMode="auto">
          <a:xfrm>
            <a:off x="5205413" y="2662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073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4495800"/>
            <a:ext cx="38147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2895601"/>
            <a:ext cx="275272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24640070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Input Element Submit Button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828800"/>
            <a:ext cx="7620000" cy="464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sz="2800">
                <a:cs typeface="Arial" panose="020B0604020202020204" pitchFamily="34" charset="0"/>
              </a:rPr>
              <a:t>Submits the form information</a:t>
            </a: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When clicked: </a:t>
            </a: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Triggers the </a:t>
            </a:r>
            <a:r>
              <a:rPr lang="en-US" altLang="en-US" sz="2400" b="1">
                <a:cs typeface="Times New Roman" panose="02020603050405020304" pitchFamily="18" charset="0"/>
              </a:rPr>
              <a:t>action</a:t>
            </a:r>
            <a:r>
              <a:rPr lang="en-US" altLang="en-US" sz="2400">
                <a:cs typeface="Times New Roman" panose="02020603050405020304" pitchFamily="18" charset="0"/>
              </a:rPr>
              <a:t> method on the &lt;</a:t>
            </a:r>
            <a:r>
              <a:rPr lang="en-US" altLang="en-US" sz="2400" b="1">
                <a:cs typeface="Times New Roman" panose="02020603050405020304" pitchFamily="18" charset="0"/>
              </a:rPr>
              <a:t>form&gt;</a:t>
            </a:r>
            <a:r>
              <a:rPr lang="en-US" altLang="en-US" sz="2400">
                <a:cs typeface="Times New Roman" panose="02020603050405020304" pitchFamily="18" charset="0"/>
              </a:rPr>
              <a:t> tag </a:t>
            </a: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Sends the form data (the name=value pair for each form element) to the web server. </a:t>
            </a:r>
          </a:p>
          <a:p>
            <a:pPr lvl="1">
              <a:defRPr/>
            </a:pPr>
            <a:endParaRPr lang="en-US" altLang="en-US" sz="2400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 sz="2800"/>
              <a:t>Attributes:</a:t>
            </a:r>
          </a:p>
          <a:p>
            <a:pPr lvl="1">
              <a:defRPr/>
            </a:pPr>
            <a:r>
              <a:rPr lang="en-US" altLang="en-US"/>
              <a:t>type=“submit”</a:t>
            </a:r>
          </a:p>
          <a:p>
            <a:pPr lvl="1">
              <a:defRPr/>
            </a:pPr>
            <a:r>
              <a:rPr lang="en-US" altLang="en-US"/>
              <a:t>name</a:t>
            </a:r>
          </a:p>
          <a:p>
            <a:pPr lvl="1">
              <a:defRPr/>
            </a:pPr>
            <a:r>
              <a:rPr lang="en-US" altLang="en-US"/>
              <a:t>id</a:t>
            </a:r>
          </a:p>
          <a:p>
            <a:pPr lvl="1">
              <a:defRPr/>
            </a:pPr>
            <a:r>
              <a:rPr lang="en-US" altLang="en-US"/>
              <a:t>value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7D2AA67-8B8C-438F-BC37-8A3957F6695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5205413" y="2662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5229225" y="30241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278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95800"/>
            <a:ext cx="3200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8076607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8915400" cy="11430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Input Element Reset Button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981200"/>
            <a:ext cx="7315200" cy="41910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cs typeface="Arial" panose="020B0604020202020204" pitchFamily="34" charset="0"/>
              </a:rPr>
              <a:t>Resets the form fields to their initial values</a:t>
            </a:r>
          </a:p>
          <a:p>
            <a:pPr>
              <a:defRPr/>
            </a:pPr>
            <a:endParaRPr lang="en-US" altLang="en-US"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/>
              <a:t>Attributes:</a:t>
            </a:r>
          </a:p>
          <a:p>
            <a:pPr lvl="1">
              <a:defRPr/>
            </a:pPr>
            <a:r>
              <a:rPr lang="en-US" altLang="en-US" sz="2400"/>
              <a:t>type=“reset”</a:t>
            </a:r>
          </a:p>
          <a:p>
            <a:pPr lvl="1">
              <a:defRPr/>
            </a:pPr>
            <a:r>
              <a:rPr lang="en-US" altLang="en-US" sz="2400"/>
              <a:t>name</a:t>
            </a:r>
          </a:p>
          <a:p>
            <a:pPr lvl="1">
              <a:defRPr/>
            </a:pPr>
            <a:r>
              <a:rPr lang="en-US" altLang="en-US" sz="2400"/>
              <a:t>id</a:t>
            </a:r>
          </a:p>
          <a:p>
            <a:pPr lvl="1">
              <a:defRPr/>
            </a:pPr>
            <a:r>
              <a:rPr lang="en-US" altLang="en-US" sz="2400"/>
              <a:t>value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EB157ED-6183-40FA-AB37-17C37E16711C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5205413" y="2662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5229225" y="30241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9" name="Rectangle 14"/>
          <p:cNvSpPr>
            <a:spLocks noChangeArrowheads="1"/>
          </p:cNvSpPr>
          <p:nvPr/>
        </p:nvSpPr>
        <p:spPr bwMode="auto">
          <a:xfrm>
            <a:off x="5314950" y="30813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3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3530600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7507579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534400" cy="11430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Input Element Hidden Field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8800"/>
            <a:ext cx="8458200" cy="4495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This form control is </a:t>
            </a:r>
            <a:r>
              <a:rPr lang="en-US" altLang="en-US" sz="2800" i="1">
                <a:cs typeface="Times New Roman" panose="02020603050405020304" pitchFamily="18" charset="0"/>
              </a:rPr>
              <a:t>not</a:t>
            </a:r>
            <a:r>
              <a:rPr lang="en-US" altLang="en-US" sz="2800">
                <a:cs typeface="Times New Roman" panose="02020603050405020304" pitchFamily="18" charset="0"/>
              </a:rPr>
              <a:t> displayed on the Web page. </a:t>
            </a:r>
          </a:p>
          <a:p>
            <a:pPr>
              <a:lnSpc>
                <a:spcPct val="80000"/>
              </a:lnSpc>
              <a:defRPr/>
            </a:pPr>
            <a:endParaRPr lang="en-US" altLang="en-US" sz="10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Hidden form fields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Can be accessed by both client-side and server-side scripting 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800"/>
              <a:t>Common Attributes: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type=“hidden”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name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id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/>
              <a:t>value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D1FD57C-7BA0-4F1C-AEFD-6DD79BF69FB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5310188" y="2933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5081588" y="29241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5124450" y="30622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5205413" y="26622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5229225" y="30241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5314950" y="30813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357813" y="30384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109634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Label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&lt;label&gt;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8077200" cy="4648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cs typeface="Times New Roman" pitchFamily="18" charset="0"/>
              </a:rPr>
              <a:t>Associates a text label with a form control</a:t>
            </a:r>
            <a:br>
              <a:rPr lang="en-US" dirty="0">
                <a:cs typeface="Times New Roman" pitchFamily="18" charset="0"/>
              </a:rPr>
            </a:br>
            <a:br>
              <a:rPr lang="en-US" sz="800" dirty="0">
                <a:cs typeface="Times New Roman" pitchFamily="18" charset="0"/>
              </a:rPr>
            </a:br>
            <a:endParaRPr lang="en-US" sz="8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cs typeface="Times New Roman" pitchFamily="18" charset="0"/>
              </a:rPr>
              <a:t>Two Different Formats:</a:t>
            </a:r>
            <a:br>
              <a:rPr lang="en-US" sz="800" dirty="0">
                <a:cs typeface="Times New Roman" pitchFamily="18" charset="0"/>
              </a:rPr>
            </a:br>
            <a:br>
              <a:rPr lang="en-US" sz="800" dirty="0"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&lt;label&gt;Email: &lt;input type="text" name="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CustEmail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"  id ="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CustEmail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"&gt;&lt;/label&gt;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indent="0">
              <a:lnSpc>
                <a:spcPct val="80000"/>
              </a:lnSpc>
              <a:buNone/>
              <a:defRPr/>
            </a:pPr>
            <a:r>
              <a:rPr lang="en-US" sz="3600" dirty="0">
                <a:cs typeface="Times New Roman" pitchFamily="18" charset="0"/>
              </a:rPr>
              <a:t>Or</a:t>
            </a:r>
            <a:br>
              <a:rPr lang="en-US" sz="3600" dirty="0">
                <a:cs typeface="Times New Roman" pitchFamily="18" charset="0"/>
              </a:rPr>
            </a:br>
            <a:br>
              <a:rPr lang="en-US" sz="3600" dirty="0"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&lt;label for="email"&gt;Email: &lt;/label&gt;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&lt;input type="text" name="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CustEmail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" id= "email" /&gt;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D47F13-FD23-49BE-9920-E53D58F845F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54610406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1" y="76200"/>
            <a:ext cx="8296275" cy="1066800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Fieldset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&amp; Legend Elements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143000"/>
            <a:ext cx="7620000" cy="4191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600" dirty="0">
                <a:cs typeface="Times New Roman" panose="02020603050405020304" pitchFamily="18" charset="0"/>
              </a:rPr>
              <a:t>The </a:t>
            </a:r>
            <a:r>
              <a:rPr lang="en-US" altLang="en-US" sz="2600" dirty="0" err="1">
                <a:cs typeface="Times New Roman" panose="02020603050405020304" pitchFamily="18" charset="0"/>
              </a:rPr>
              <a:t>Fieldset</a:t>
            </a:r>
            <a:r>
              <a:rPr lang="en-US" altLang="en-US" sz="2600" dirty="0">
                <a:cs typeface="Times New Roman" panose="02020603050405020304" pitchFamily="18" charset="0"/>
              </a:rPr>
              <a:t> Element </a:t>
            </a:r>
            <a:br>
              <a:rPr lang="en-US" altLang="en-US" sz="2600" dirty="0"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200" dirty="0">
                <a:cs typeface="Times New Roman" panose="02020603050405020304" pitchFamily="18" charset="0"/>
              </a:rPr>
              <a:t>Container tag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200" dirty="0">
                <a:cs typeface="Times New Roman" panose="02020603050405020304" pitchFamily="18" charset="0"/>
              </a:rPr>
              <a:t>Creates a visual </a:t>
            </a:r>
            <a:br>
              <a:rPr lang="en-US" altLang="en-US" sz="2200" dirty="0">
                <a:cs typeface="Times New Roman" panose="02020603050405020304" pitchFamily="18" charset="0"/>
              </a:rPr>
            </a:br>
            <a:r>
              <a:rPr lang="en-US" altLang="en-US" sz="2200" dirty="0">
                <a:cs typeface="Times New Roman" panose="02020603050405020304" pitchFamily="18" charset="0"/>
              </a:rPr>
              <a:t>group of form controls </a:t>
            </a:r>
            <a:br>
              <a:rPr lang="en-US" altLang="en-US" sz="2200" dirty="0">
                <a:cs typeface="Times New Roman" panose="02020603050405020304" pitchFamily="18" charset="0"/>
              </a:rPr>
            </a:br>
            <a:r>
              <a:rPr lang="en-US" altLang="en-US" sz="2200" dirty="0">
                <a:cs typeface="Times New Roman" panose="02020603050405020304" pitchFamily="18" charset="0"/>
              </a:rPr>
              <a:t>on a web page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600" dirty="0">
                <a:cs typeface="Times New Roman" panose="02020603050405020304" pitchFamily="18" charset="0"/>
              </a:rPr>
              <a:t>The Legend Element </a:t>
            </a:r>
            <a:br>
              <a:rPr lang="en-US" altLang="en-US" sz="2600" dirty="0">
                <a:cs typeface="Times New Roman" panose="02020603050405020304" pitchFamily="18" charset="0"/>
              </a:rPr>
            </a:b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&lt;legend&gt;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200" dirty="0">
                <a:cs typeface="Times New Roman" panose="02020603050405020304" pitchFamily="18" charset="0"/>
              </a:rPr>
              <a:t>Container tag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200" dirty="0">
                <a:cs typeface="Times New Roman" panose="02020603050405020304" pitchFamily="18" charset="0"/>
              </a:rPr>
              <a:t>Creates a text label within the </a:t>
            </a:r>
            <a:r>
              <a:rPr lang="en-US" altLang="en-US" sz="2200" dirty="0" err="1">
                <a:cs typeface="Times New Roman" panose="02020603050405020304" pitchFamily="18" charset="0"/>
              </a:rPr>
              <a:t>fieldset</a:t>
            </a:r>
            <a:br>
              <a:rPr lang="en-US" altLang="en-US" dirty="0">
                <a:cs typeface="Times New Roman" panose="02020603050405020304" pitchFamily="18" charset="0"/>
              </a:rPr>
            </a:b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15ABA61-FAEB-402D-9366-3A80F05FEC2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0965" name="TextBox 5"/>
          <p:cNvSpPr txBox="1">
            <a:spLocks noChangeArrowheads="1"/>
          </p:cNvSpPr>
          <p:nvPr/>
        </p:nvSpPr>
        <p:spPr bwMode="auto">
          <a:xfrm>
            <a:off x="1671638" y="4686300"/>
            <a:ext cx="8991600" cy="1816100"/>
          </a:xfrm>
          <a:prstGeom prst="rect">
            <a:avLst/>
          </a:prstGeom>
          <a:solidFill>
            <a:schemeClr val="tx2">
              <a:alpha val="7411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cs typeface="Times New Roman" panose="02020603050405020304" pitchFamily="18" charset="0"/>
              </a:rPr>
              <a:t>&lt;fieldset&gt;&lt;legend&gt;Customer Information&lt;/legend&gt;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cs typeface="Times New Roman" panose="02020603050405020304" pitchFamily="18" charset="0"/>
              </a:rPr>
              <a:t>   &lt;label&gt;Name: </a:t>
            </a:r>
            <a:br>
              <a:rPr lang="en-US" altLang="en-US" sz="2000" b="1">
                <a:cs typeface="Times New Roman" panose="02020603050405020304" pitchFamily="18" charset="0"/>
              </a:rPr>
            </a:br>
            <a:r>
              <a:rPr lang="en-US" altLang="en-US" sz="2000" b="1">
                <a:cs typeface="Times New Roman" panose="02020603050405020304" pitchFamily="18" charset="0"/>
              </a:rPr>
              <a:t>  &lt;input type="text" name="CName"  id="CName" size="30"&gt;&lt;/label&gt;           &lt;br&gt;&lt;br 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cs typeface="Times New Roman" panose="02020603050405020304" pitchFamily="18" charset="0"/>
              </a:rPr>
              <a:t>   &lt;label&gt;Email: </a:t>
            </a:r>
            <a:br>
              <a:rPr lang="en-US" altLang="en-US" sz="2000" b="1">
                <a:cs typeface="Times New Roman" panose="02020603050405020304" pitchFamily="18" charset="0"/>
              </a:rPr>
            </a:br>
            <a:r>
              <a:rPr lang="en-US" altLang="en-US" sz="2000" b="1">
                <a:cs typeface="Times New Roman" panose="02020603050405020304" pitchFamily="18" charset="0"/>
              </a:rPr>
              <a:t>  &lt;input type="text" name="CEmail"  id="CEmail"&gt;&lt;/label&gt;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cs typeface="Times New Roman" panose="02020603050405020304" pitchFamily="18" charset="0"/>
              </a:rPr>
              <a:t> &lt;/fieldset&gt; </a:t>
            </a:r>
            <a:endParaRPr lang="en-US" altLang="en-US" sz="2000"/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2600"/>
            <a:ext cx="41021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71738" y="6500933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1316357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0"/>
            <a:ext cx="7848600" cy="1143000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Using CSS to Style a Form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00" y="1143000"/>
            <a:ext cx="5334000" cy="4724400"/>
          </a:xfrm>
        </p:spPr>
        <p:txBody>
          <a:bodyPr/>
          <a:lstStyle/>
          <a:p>
            <a:pPr>
              <a:spcBef>
                <a:spcPct val="0"/>
              </a:spcBef>
              <a:buNone/>
              <a:defRPr/>
            </a:pPr>
            <a:r>
              <a:rPr lang="en-US" altLang="en-US" b="1">
                <a:cs typeface="Times New Roman" panose="02020603050405020304" pitchFamily="18" charset="0"/>
              </a:rPr>
              <a:t> 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F9075EF-BFB3-402B-B6AA-73ECF0A96B6B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1828800" y="4179889"/>
            <a:ext cx="8686800" cy="2308225"/>
          </a:xfrm>
          <a:prstGeom prst="rect">
            <a:avLst/>
          </a:prstGeom>
          <a:solidFill>
            <a:schemeClr val="tx2">
              <a:alpha val="3607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form { background-color:#eaeaea; font-family: Arial, sans-serif;</a:t>
            </a:r>
          </a:p>
          <a:p>
            <a:pPr eaLnBrk="1" hangingPunct="1"/>
            <a:r>
              <a:rPr lang="en-US" altLang="en-US"/>
              <a:t>	 width: 350px; padding: 10px;}</a:t>
            </a:r>
          </a:p>
          <a:p>
            <a:pPr eaLnBrk="1" hangingPunct="1"/>
            <a:r>
              <a:rPr lang="en-US" altLang="en-US"/>
              <a:t>label { float: left; clear: left;  display: block; width: 100px; </a:t>
            </a:r>
          </a:p>
          <a:p>
            <a:pPr eaLnBrk="1" hangingPunct="1"/>
            <a:r>
              <a:rPr lang="en-US" altLang="en-US"/>
              <a:t>	    text-align: right;  padding-right: 10px;  margin-top: 10px; }</a:t>
            </a:r>
          </a:p>
          <a:p>
            <a:pPr eaLnBrk="1" hangingPunct="1"/>
            <a:r>
              <a:rPr lang="en-US" altLang="en-US"/>
              <a:t>input, textarea { margin-top: 10px;  display: block;}</a:t>
            </a:r>
          </a:p>
          <a:p>
            <a:pPr eaLnBrk="1" hangingPunct="1"/>
            <a:r>
              <a:rPr lang="en-US" altLang="en-US"/>
              <a:t>input[type=</a:t>
            </a:r>
            <a:r>
              <a:rPr lang="en-US" altLang="en-US" b="1"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"</a:t>
            </a:r>
            <a:r>
              <a:rPr lang="en-US" altLang="en-US"/>
              <a:t>submit</a:t>
            </a:r>
            <a:r>
              <a:rPr lang="en-US" altLang="en-US">
                <a:cs typeface="Times New Roman" panose="02020603050405020304" pitchFamily="18" charset="0"/>
              </a:rPr>
              <a:t>"]</a:t>
            </a:r>
            <a:r>
              <a:rPr lang="en-US" altLang="en-US"/>
              <a:t>{ margin-left: 110px; }</a:t>
            </a:r>
          </a:p>
        </p:txBody>
      </p:sp>
      <p:pic>
        <p:nvPicPr>
          <p:cNvPr id="430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62050"/>
            <a:ext cx="31242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66800"/>
            <a:ext cx="32766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2436812" y="641667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3215416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Overview of Forms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76400"/>
            <a:ext cx="8534400" cy="4191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Forms are used all over the Web to </a:t>
            </a: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Accept information</a:t>
            </a: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Provide interactivity</a:t>
            </a:r>
            <a:br>
              <a:rPr lang="en-US" altLang="en-US" sz="2400">
                <a:cs typeface="Times New Roman" panose="02020603050405020304" pitchFamily="18" charset="0"/>
              </a:rPr>
            </a:br>
            <a:endParaRPr lang="en-US" altLang="en-US" sz="2400"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en-US" sz="2400"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en-US" sz="240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>
                <a:cs typeface="Times New Roman" panose="02020603050405020304" pitchFamily="18" charset="0"/>
              </a:rPr>
              <a:t>Types of forms:</a:t>
            </a:r>
          </a:p>
          <a:p>
            <a:pPr lvl="1">
              <a:defRPr/>
            </a:pPr>
            <a:r>
              <a:rPr lang="en-US" altLang="en-US" sz="2400">
                <a:cs typeface="Times New Roman" panose="02020603050405020304" pitchFamily="18" charset="0"/>
              </a:rPr>
              <a:t>Search form, Order form, Newsletter sign-up form, Survey form,  Add to Cart form, and so on…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246D36-71A9-4C45-90D1-632A460E6A9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200400"/>
            <a:ext cx="5610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2791358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Server-Side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2667000"/>
            <a:ext cx="8261350" cy="3657600"/>
          </a:xfrm>
        </p:spPr>
        <p:txBody>
          <a:bodyPr>
            <a:normAutofit fontScale="92500"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Times New Roman" pitchFamily="18" charset="0"/>
              </a:rPr>
              <a:t>Your web browser requests web pages and their related files from a web server.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>
                <a:cs typeface="Times New Roman" pitchFamily="18" charset="0"/>
              </a:rPr>
              <a:t>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Times New Roman" pitchFamily="18" charset="0"/>
              </a:rPr>
              <a:t>The web server locates the files and sends them to your web browser. </a:t>
            </a:r>
            <a:br>
              <a:rPr lang="en-US" sz="2800" dirty="0">
                <a:cs typeface="Times New Roman" pitchFamily="18" charset="0"/>
              </a:rPr>
            </a:br>
            <a:endParaRPr lang="en-US" sz="2800" dirty="0">
              <a:cs typeface="Times New Roman" pitchFamily="18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>
                <a:cs typeface="Times New Roman" pitchFamily="18" charset="0"/>
              </a:rPr>
              <a:t>The web browser then renders the returned files and displays the requested web pages for you to use.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F599060-D676-44ED-9643-3191CFD32F7C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352800" y="18049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4686300" y="27146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506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33400"/>
            <a:ext cx="32273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86568983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Server-Side Scripting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idx="1"/>
          </p:nvPr>
        </p:nvSpPr>
        <p:spPr>
          <a:xfrm>
            <a:off x="1752600" y="1524000"/>
            <a:ext cx="8229600" cy="5029200"/>
          </a:xfrm>
        </p:spPr>
        <p:txBody>
          <a:bodyPr/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One of many technologies in which a server-side script is embedded within a web page document saved with a file extension such as: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.</a:t>
            </a:r>
            <a:r>
              <a:rPr lang="en-US" dirty="0" err="1"/>
              <a:t>php</a:t>
            </a:r>
            <a:r>
              <a:rPr lang="en-US" dirty="0"/>
              <a:t> (PHP)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.</a:t>
            </a:r>
            <a:r>
              <a:rPr lang="en-US" dirty="0" err="1"/>
              <a:t>cfm</a:t>
            </a:r>
            <a:r>
              <a:rPr lang="en-US" dirty="0"/>
              <a:t> (Adobe ColdFusion)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.</a:t>
            </a:r>
            <a:r>
              <a:rPr lang="en-US" dirty="0" err="1"/>
              <a:t>jsp</a:t>
            </a:r>
            <a:r>
              <a:rPr lang="en-US" dirty="0"/>
              <a:t> (Sun </a:t>
            </a:r>
            <a:r>
              <a:rPr lang="en-US" dirty="0" err="1"/>
              <a:t>JavaServer</a:t>
            </a:r>
            <a:r>
              <a:rPr lang="en-US" dirty="0"/>
              <a:t> Pages)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(</a:t>
            </a:r>
            <a:r>
              <a:rPr lang="en-US" dirty="0" err="1"/>
              <a:t>ASP.Net</a:t>
            </a:r>
            <a:r>
              <a:rPr lang="en-US" dirty="0"/>
              <a:t>). </a:t>
            </a:r>
          </a:p>
          <a:p>
            <a:pPr marL="640080" lvl="1" indent="-237744">
              <a:buFont typeface="Verdana"/>
              <a:buChar char="◦"/>
              <a:defRPr/>
            </a:pP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800" dirty="0"/>
              <a:t>Uses direct execution — the script is run either by the web server itself or by an extension module to the web server.  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29CA4D-7330-4439-8F90-126373DC0403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pic>
        <p:nvPicPr>
          <p:cNvPr id="4710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62200"/>
            <a:ext cx="32273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9906994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HTML5: Email Text Box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 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43000"/>
            <a:ext cx="6586538" cy="4191000"/>
          </a:xfrm>
        </p:spPr>
        <p:txBody>
          <a:bodyPr>
            <a:normAutofit fontScale="92500" lnSpcReduction="20000"/>
          </a:bodyPr>
          <a:lstStyle/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/>
              <a:t>Accepts text information in </a:t>
            </a:r>
            <a:br>
              <a:rPr lang="en-US" altLang="en-US"/>
            </a:br>
            <a:r>
              <a:rPr lang="en-US" altLang="en-US"/>
              <a:t>e-mail address format</a:t>
            </a:r>
            <a:br>
              <a:rPr lang="en-US" altLang="en-US"/>
            </a:br>
            <a:endParaRPr lang="en-US" altLang="en-US" sz="1400"/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/>
              <a:t>Common Attributes: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type=“email”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name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id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size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maxlength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value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placeholder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required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D9C031D-DB95-4097-8027-E4B899BA2B16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2971800"/>
            <a:ext cx="3536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8007580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HTML5: URL Text Box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 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6586538" cy="3886200"/>
          </a:xfrm>
        </p:spPr>
        <p:txBody>
          <a:bodyPr>
            <a:normAutofit fontScale="85000" lnSpcReduction="20000"/>
          </a:bodyPr>
          <a:lstStyle/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/>
              <a:t>Accepts text information in URL format</a:t>
            </a:r>
            <a:br>
              <a:rPr lang="en-US" altLang="en-US"/>
            </a:br>
            <a:endParaRPr lang="en-US" altLang="en-US" sz="1400"/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/>
              <a:t>Common Attributes: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type=“url”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name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id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size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maxlength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value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placeholder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required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4B61931-5632-4DD7-8338-E3B7227F29D0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2995614"/>
            <a:ext cx="36861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16888033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74638"/>
            <a:ext cx="8915400" cy="11430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HTML5: Telephone Number Text Box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 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6586538" cy="3886200"/>
          </a:xfrm>
        </p:spPr>
        <p:txBody>
          <a:bodyPr>
            <a:normAutofit fontScale="85000" lnSpcReduction="20000"/>
          </a:bodyPr>
          <a:lstStyle/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/>
              <a:t>Accepts text information </a:t>
            </a:r>
            <a:br>
              <a:rPr lang="en-US" altLang="en-US"/>
            </a:br>
            <a:r>
              <a:rPr lang="en-US" altLang="en-US"/>
              <a:t>in telephone number format</a:t>
            </a:r>
            <a:br>
              <a:rPr lang="en-US" altLang="en-US"/>
            </a:br>
            <a:endParaRPr lang="en-US" altLang="en-US" sz="1400"/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/>
              <a:t>Common Attributes: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type=“tel”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name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id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size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maxlength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value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placeholder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required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9A07E8D-DE68-4795-89B0-1163097CFE3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3532895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82000" cy="11430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HTML5: Search Text Box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 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6586538" cy="3886200"/>
          </a:xfrm>
        </p:spPr>
        <p:txBody>
          <a:bodyPr>
            <a:normAutofit fontScale="92500" lnSpcReduction="20000"/>
          </a:bodyPr>
          <a:lstStyle/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/>
              <a:t>Accepts search  terms</a:t>
            </a:r>
            <a:endParaRPr lang="en-US" altLang="en-US" sz="1400"/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altLang="en-US"/>
              <a:t>Common Attributes: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type=“search”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name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id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size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maxlength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value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placeholder</a:t>
            </a:r>
          </a:p>
          <a:p>
            <a:pPr marL="639763" lvl="1" indent="-236538">
              <a:buFont typeface="Verdana" panose="020B0604030504040204" pitchFamily="34" charset="0"/>
              <a:buChar char="◦"/>
              <a:defRPr/>
            </a:pPr>
            <a:r>
              <a:rPr lang="en-US" altLang="en-US" sz="2400"/>
              <a:t>required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E394C3-8009-4D10-A06A-5C92343749B5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4522524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HTML5: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Datalist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Control 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6586538" cy="3886200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&lt;label for="color"&gt;Favorite Color:&lt;/label&gt;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 name="color" id="color" list="colors" 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&lt;datalist id="colors"&gt;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&lt;option value="red"&gt;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&lt;option value="green"&gt;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&lt;option value="blue"&gt;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&lt;option value="yellow"&gt;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&lt;option value="pink"&gt;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&lt;option value="black"&gt;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&lt;/datalist&gt;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26D2AC-3761-4B6A-AD79-4B7058C5ABA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3581400"/>
            <a:ext cx="3201988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236776711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HTML5: Slider Control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 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00200"/>
            <a:ext cx="8763000" cy="3886200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&lt;label for="myChoice"&gt;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Choose a number between 1 and 100:&lt;/label&gt;&lt;br&gt;</a:t>
            </a:r>
          </a:p>
          <a:p>
            <a:pPr>
              <a:buNone/>
              <a:defRPr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Low &lt;input type="range" name="myChoice" id="myChoice"&gt; High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491C979-8161-44D4-88C0-17E5F85C0437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308350"/>
            <a:ext cx="3048000" cy="224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42000834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HTML5: Spinner Control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 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209800"/>
            <a:ext cx="8991600" cy="3276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&lt;label for="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myChoice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"&gt;Choose a number between 1 and 10:&lt;/label&gt;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&lt;input type="number"  name="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myChoice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 id="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myChoice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min="1" max="10"&gt; 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0F0CB9E-02E3-4636-9745-B65F70265C7C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14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886200"/>
            <a:ext cx="31051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38508119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HTML5: Calendar Control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 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2209800"/>
            <a:ext cx="8763000" cy="3276600"/>
          </a:xfrm>
        </p:spPr>
        <p:txBody>
          <a:bodyPr/>
          <a:lstStyle/>
          <a:p>
            <a:pPr>
              <a:buNone/>
              <a:defRPr/>
            </a:pPr>
            <a:r>
              <a:rPr lang="en-US" altLang="en-US"/>
              <a:t>    &lt;label for="myDate"&gt;Choose a Date&lt;/label&gt;</a:t>
            </a:r>
            <a:br>
              <a:rPr lang="en-US" altLang="en-US"/>
            </a:br>
            <a:r>
              <a:rPr lang="en-US" altLang="en-US"/>
              <a:t>&lt;input type="date" name="myDate" id="myDate"&gt; 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F85BD6B-9936-45F4-AABA-B9A3BC8D5D0C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34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3733801"/>
            <a:ext cx="28829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41103776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92088"/>
            <a:ext cx="9034463" cy="874712"/>
          </a:xfrm>
        </p:spPr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Two Components of Using Forms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7696200" cy="41910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  <a:defRPr/>
            </a:pPr>
            <a:r>
              <a:rPr lang="en-US" sz="2800" dirty="0">
                <a:cs typeface="Times New Roman" pitchFamily="18" charset="0"/>
              </a:rPr>
              <a:t>1.  The web page form</a:t>
            </a:r>
          </a:p>
          <a:p>
            <a:pPr marL="914400" lvl="1" indent="-514350">
              <a:buNone/>
              <a:defRPr/>
            </a:pPr>
            <a:r>
              <a:rPr lang="en-US" sz="2400" dirty="0">
                <a:cs typeface="Times New Roman" pitchFamily="18" charset="0"/>
              </a:rPr>
              <a:t>  An HTML element that contains and organizes </a:t>
            </a:r>
            <a:r>
              <a:rPr lang="en-US" sz="2400" b="1" dirty="0">
                <a:cs typeface="Times New Roman" pitchFamily="18" charset="0"/>
              </a:rPr>
              <a:t>form controls </a:t>
            </a:r>
            <a:r>
              <a:rPr lang="en-US" sz="2400" dirty="0">
                <a:cs typeface="Times New Roman" pitchFamily="18" charset="0"/>
              </a:rPr>
              <a:t>such as </a:t>
            </a:r>
            <a:r>
              <a:rPr lang="en-US" sz="7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text boxes,  check boxes,   and buttons  that can accept information from website visitors. </a:t>
            </a:r>
          </a:p>
          <a:p>
            <a:pPr marL="914400" lvl="1" indent="-514350">
              <a:buNone/>
              <a:defRPr/>
            </a:pPr>
            <a:endParaRPr lang="en-US" sz="800" dirty="0">
              <a:cs typeface="Times New Roman" pitchFamily="18" charset="0"/>
            </a:endParaRPr>
          </a:p>
          <a:p>
            <a:pPr marL="365760" indent="-283464">
              <a:buNone/>
              <a:defRPr/>
            </a:pPr>
            <a:r>
              <a:rPr lang="en-US" sz="2800" dirty="0">
                <a:cs typeface="Times New Roman" pitchFamily="18" charset="0"/>
              </a:rPr>
              <a:t>and </a:t>
            </a:r>
            <a:br>
              <a:rPr lang="en-US" sz="800" dirty="0">
                <a:cs typeface="Times New Roman" pitchFamily="18" charset="0"/>
              </a:rPr>
            </a:br>
            <a:endParaRPr lang="en-US" sz="800" dirty="0">
              <a:cs typeface="Times New Roman" pitchFamily="18" charset="0"/>
            </a:endParaRPr>
          </a:p>
          <a:p>
            <a:pPr marL="365760" indent="-283464">
              <a:buNone/>
              <a:defRPr/>
            </a:pPr>
            <a:r>
              <a:rPr lang="en-US" sz="2800" dirty="0">
                <a:cs typeface="Times New Roman" pitchFamily="18" charset="0"/>
              </a:rPr>
              <a:t>2.  The server-side processing</a:t>
            </a:r>
            <a:br>
              <a:rPr lang="en-US" sz="800" dirty="0">
                <a:cs typeface="Times New Roman" pitchFamily="18" charset="0"/>
              </a:rPr>
            </a:br>
            <a:endParaRPr lang="en-US" sz="800" dirty="0">
              <a:cs typeface="Times New Roman" pitchFamily="18" charset="0"/>
            </a:endParaRPr>
          </a:p>
          <a:p>
            <a:pPr marL="640080" lvl="1" indent="-237744">
              <a:buNone/>
              <a:defRPr/>
            </a:pPr>
            <a:r>
              <a:rPr lang="en-US" sz="800" dirty="0">
                <a:cs typeface="Times New Roman" pitchFamily="18" charset="0"/>
              </a:rPr>
              <a:t>	</a:t>
            </a:r>
            <a:br>
              <a:rPr lang="en-US" sz="800" dirty="0">
                <a:cs typeface="Times New Roman" pitchFamily="18" charset="0"/>
              </a:rPr>
            </a:br>
            <a:br>
              <a:rPr lang="en-US" sz="8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Server-side processing works with the form data and sends e-mail, writes to a text file, updates a database, or performs some other type of processing on the server.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9B0B568-FDC3-4310-97B2-D491CCF3CEA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51987816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HTML5 Color-well Control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34400" cy="4525963"/>
          </a:xfrm>
        </p:spPr>
        <p:txBody>
          <a:bodyPr/>
          <a:lstStyle/>
          <a:p>
            <a:pPr marL="34925" indent="0">
              <a:buNone/>
              <a:defRPr/>
            </a:pPr>
            <a:r>
              <a:rPr lang="en-US" altLang="en-US" sz="2800"/>
              <a:t>&lt;label for="myColor"&gt;Choose a color:&lt;/label&gt;</a:t>
            </a:r>
          </a:p>
          <a:p>
            <a:pPr marL="34925" indent="0">
              <a:buNone/>
              <a:defRPr/>
            </a:pPr>
            <a:r>
              <a:rPr lang="en-US" altLang="en-US" sz="2800"/>
              <a:t>&lt;input type="color" name="myColor" id="myColor"&gt;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46AD28B-8003-487D-814F-9CCE07F5FC40}" type="slidenum">
              <a:rPr lang="en-US" altLang="en-US" sz="1000">
                <a:solidFill>
                  <a:srgbClr val="A1B4B7"/>
                </a:solidFill>
              </a:rPr>
              <a:pPr/>
              <a:t>30</a:t>
            </a:fld>
            <a:endParaRPr lang="en-US" altLang="en-US" sz="1000">
              <a:solidFill>
                <a:srgbClr val="A1B4B7"/>
              </a:solidFill>
            </a:endParaRPr>
          </a:p>
        </p:txBody>
      </p:sp>
      <p:pic>
        <p:nvPicPr>
          <p:cNvPr id="655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43200"/>
            <a:ext cx="4643438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1860247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Practice with an HTML5 Form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981200" y="1882775"/>
            <a:ext cx="8229600" cy="4572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The form display and functioning varies with browser support.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215B98A-ABC9-4E71-A10E-9B4FEA1F33C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520951"/>
            <a:ext cx="2843213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520951"/>
            <a:ext cx="2843213" cy="3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07218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398588"/>
          </a:xfrm>
        </p:spPr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HTML Using Forms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 </a:t>
            </a:r>
            <a:r>
              <a:rPr lang="en-US" altLang="en-US" sz="2000"/>
              <a:t>tag</a:t>
            </a:r>
          </a:p>
          <a:p>
            <a:pPr lvl="1">
              <a:defRPr/>
            </a:pPr>
            <a:r>
              <a:rPr lang="en-US" altLang="en-US" sz="1800"/>
              <a:t>Contains the form elements on a web page</a:t>
            </a:r>
          </a:p>
          <a:p>
            <a:pPr lvl="1">
              <a:defRPr/>
            </a:pPr>
            <a:r>
              <a:rPr lang="en-US" altLang="en-US" sz="1800"/>
              <a:t>Container tag 	</a:t>
            </a:r>
          </a:p>
          <a:p>
            <a:pPr>
              <a:defRPr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 </a:t>
            </a:r>
            <a:r>
              <a:rPr lang="en-US" altLang="en-US" sz="2000"/>
              <a:t>tag</a:t>
            </a:r>
          </a:p>
          <a:p>
            <a:pPr lvl="1">
              <a:defRPr/>
            </a:pPr>
            <a:r>
              <a:rPr lang="en-US" altLang="en-US" sz="1800"/>
              <a:t>Configures a variety of form elements including text boxes, radio buttons, check boxes, and buttons</a:t>
            </a:r>
          </a:p>
          <a:p>
            <a:pPr lvl="1">
              <a:defRPr/>
            </a:pPr>
            <a:r>
              <a:rPr lang="en-US" altLang="en-US" sz="1800"/>
              <a:t>Stand alone tag</a:t>
            </a:r>
          </a:p>
          <a:p>
            <a:pPr>
              <a:defRPr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&lt;textarea&gt; </a:t>
            </a:r>
            <a:r>
              <a:rPr lang="en-US" altLang="en-US" sz="2000"/>
              <a:t>tag</a:t>
            </a:r>
          </a:p>
          <a:p>
            <a:pPr lvl="1">
              <a:defRPr/>
            </a:pPr>
            <a:r>
              <a:rPr lang="en-US" altLang="en-US" sz="1800"/>
              <a:t>Configures a scrolling text box</a:t>
            </a:r>
          </a:p>
          <a:p>
            <a:pPr lvl="1">
              <a:defRPr/>
            </a:pPr>
            <a:r>
              <a:rPr lang="en-US" altLang="en-US" sz="1800"/>
              <a:t>Container tag</a:t>
            </a:r>
          </a:p>
          <a:p>
            <a:pPr>
              <a:defRPr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&lt;select&gt; </a:t>
            </a:r>
            <a:r>
              <a:rPr lang="en-US" altLang="en-US" sz="2000"/>
              <a:t>tag</a:t>
            </a:r>
          </a:p>
          <a:p>
            <a:pPr lvl="1">
              <a:defRPr/>
            </a:pPr>
            <a:r>
              <a:rPr lang="en-US" altLang="en-US" sz="1800"/>
              <a:t>Configures a select box (drop down list)</a:t>
            </a:r>
          </a:p>
          <a:p>
            <a:pPr lvl="1">
              <a:defRPr/>
            </a:pPr>
            <a:r>
              <a:rPr lang="en-US" altLang="en-US" sz="1800"/>
              <a:t>Container tag</a:t>
            </a:r>
          </a:p>
          <a:p>
            <a:pPr>
              <a:defRPr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 </a:t>
            </a:r>
            <a:r>
              <a:rPr lang="en-US" altLang="en-US" sz="2000"/>
              <a:t>tag</a:t>
            </a:r>
          </a:p>
          <a:p>
            <a:pPr lvl="1">
              <a:defRPr/>
            </a:pPr>
            <a:r>
              <a:rPr lang="en-US" altLang="en-US" sz="1800"/>
              <a:t>Configures an option in the select box</a:t>
            </a:r>
          </a:p>
          <a:p>
            <a:pPr lvl="1">
              <a:defRPr/>
            </a:pPr>
            <a:r>
              <a:rPr lang="en-US" altLang="en-US" sz="1800"/>
              <a:t>Container tag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8D64595-407E-4B14-B5B3-976D470030FA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463093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Sample Form HTML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00200"/>
            <a:ext cx="8686800" cy="2438400"/>
          </a:xfrm>
          <a:solidFill>
            <a:schemeClr val="tx2">
              <a:alpha val="32000"/>
            </a:schemeClr>
          </a:solidFill>
        </p:spPr>
        <p:txBody>
          <a:bodyPr>
            <a:noAutofit/>
          </a:bodyPr>
          <a:lstStyle/>
          <a:p>
            <a:pPr marL="365760" indent="-283464"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&lt;form&gt;</a:t>
            </a:r>
          </a:p>
          <a:p>
            <a:pPr marL="365760" indent="-283464"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E-mail: &lt;input type="text" name="email" id="email" &gt;</a:t>
            </a:r>
          </a:p>
          <a:p>
            <a:pPr marL="365760" indent="-283464"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65760" indent="-283464"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&lt;input type="submit" value="Sign Me Up!"&gt; &lt;input type="reset"&gt;</a:t>
            </a:r>
          </a:p>
          <a:p>
            <a:pPr marL="365760" indent="-283464">
              <a:buNone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&lt;/form&gt;</a:t>
            </a:r>
            <a:endParaRPr lang="en-US" sz="2000" b="1" dirty="0">
              <a:cs typeface="Times New Roman" pitchFamily="18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97C9515-C1BD-432D-87F9-BF1F64AE654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4729163" y="22907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3352800" y="15144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4267201"/>
            <a:ext cx="30099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4496536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Form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&lt;form&gt;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371600"/>
            <a:ext cx="8839200" cy="5029200"/>
          </a:xfrm>
        </p:spPr>
        <p:txBody>
          <a:bodyPr/>
          <a:lstStyle/>
          <a:p>
            <a:pPr marL="365760" indent="-283464">
              <a:buFont typeface="Wingdings 2"/>
              <a:buChar char=""/>
              <a:defRPr/>
            </a:pP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Container Tag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The form element attributes: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action</a:t>
            </a:r>
          </a:p>
          <a:p>
            <a:pPr marL="886968" lvl="2">
              <a:buFont typeface="Wingdings 2"/>
              <a:buChar char=""/>
              <a:defRPr/>
            </a:pPr>
            <a:r>
              <a:rPr lang="en-US" dirty="0"/>
              <a:t>Specifies the server-side program or script that will process your form data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method</a:t>
            </a:r>
          </a:p>
          <a:p>
            <a:pPr marL="886968" lvl="2">
              <a:buFont typeface="Wingdings 2"/>
              <a:buChar char=""/>
              <a:defRPr/>
            </a:pPr>
            <a:r>
              <a:rPr lang="en-US" dirty="0"/>
              <a:t>get – default value, </a:t>
            </a:r>
            <a:br>
              <a:rPr lang="en-US" dirty="0"/>
            </a:br>
            <a:r>
              <a:rPr lang="en-US" dirty="0"/>
              <a:t>         form data passed in URL</a:t>
            </a:r>
          </a:p>
          <a:p>
            <a:pPr marL="886968" lvl="2">
              <a:buFont typeface="Wingdings 2"/>
              <a:buChar char=""/>
              <a:defRPr/>
            </a:pPr>
            <a:r>
              <a:rPr lang="en-US" dirty="0"/>
              <a:t>post – more secure, </a:t>
            </a:r>
            <a:br>
              <a:rPr lang="en-US" dirty="0"/>
            </a:br>
            <a:r>
              <a:rPr lang="en-US" dirty="0"/>
              <a:t>         form data passed in HTTP Entity Body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name</a:t>
            </a:r>
          </a:p>
          <a:p>
            <a:pPr marL="886968" lvl="2">
              <a:buFont typeface="Wingdings 2"/>
              <a:buChar char=""/>
              <a:defRPr/>
            </a:pPr>
            <a:r>
              <a:rPr lang="en-US" dirty="0"/>
              <a:t>Identifies the form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dirty="0"/>
              <a:t>id</a:t>
            </a:r>
          </a:p>
          <a:p>
            <a:pPr marL="886968" lvl="2">
              <a:buFont typeface="Wingdings 2"/>
              <a:buChar char=""/>
              <a:defRPr/>
            </a:pPr>
            <a:r>
              <a:rPr lang="en-US" dirty="0"/>
              <a:t>Identifies the form</a:t>
            </a:r>
          </a:p>
          <a:p>
            <a:pPr marL="640080" lvl="1" indent="-237744">
              <a:buNone/>
              <a:defRPr/>
            </a:pPr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EB5D8B-3690-4DCA-872C-BAACC65BE090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744018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Input Element Text Box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 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905000"/>
            <a:ext cx="6586538" cy="4191000"/>
          </a:xfrm>
        </p:spPr>
        <p:txBody>
          <a:bodyPr>
            <a:normAutofit fontScale="92500" lnSpcReduction="20000"/>
          </a:bodyPr>
          <a:lstStyle/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dirty="0"/>
              <a:t>Accepts text information</a:t>
            </a:r>
            <a:br>
              <a:rPr lang="en-US" dirty="0"/>
            </a:br>
            <a:endParaRPr lang="en-US" sz="1400" dirty="0"/>
          </a:p>
          <a:p>
            <a:pPr marL="365125" indent="-282575">
              <a:buFont typeface="Wingdings 2" panose="05020102010507070707" pitchFamily="18" charset="2"/>
              <a:buChar char=""/>
              <a:defRPr/>
            </a:pPr>
            <a:r>
              <a:rPr lang="en-US" dirty="0"/>
              <a:t>Common Attributes:</a:t>
            </a:r>
          </a:p>
          <a:p>
            <a:pPr marL="639763" lvl="1" indent="-236538">
              <a:buFont typeface="Verdana" pitchFamily="34" charset="0"/>
              <a:buChar char="◦"/>
              <a:defRPr/>
            </a:pPr>
            <a:r>
              <a:rPr lang="en-US" sz="2400" dirty="0"/>
              <a:t>type=“text”</a:t>
            </a:r>
          </a:p>
          <a:p>
            <a:pPr marL="639763" lvl="1" indent="-236538">
              <a:buFont typeface="Verdana" pitchFamily="34" charset="0"/>
              <a:buChar char="◦"/>
              <a:defRPr/>
            </a:pPr>
            <a:r>
              <a:rPr lang="en-US" sz="2400" dirty="0"/>
              <a:t>name</a:t>
            </a:r>
          </a:p>
          <a:p>
            <a:pPr marL="639763" lvl="1" indent="-236538">
              <a:buFont typeface="Verdana" pitchFamily="34" charset="0"/>
              <a:buChar char="◦"/>
              <a:defRPr/>
            </a:pPr>
            <a:r>
              <a:rPr lang="en-US" sz="2400" dirty="0"/>
              <a:t>id</a:t>
            </a:r>
          </a:p>
          <a:p>
            <a:pPr marL="639763" lvl="1" indent="-236538">
              <a:buFont typeface="Verdana" pitchFamily="34" charset="0"/>
              <a:buChar char="◦"/>
              <a:defRPr/>
            </a:pPr>
            <a:r>
              <a:rPr lang="en-US" sz="2400" dirty="0"/>
              <a:t>size</a:t>
            </a:r>
          </a:p>
          <a:p>
            <a:pPr marL="639763" lvl="1" indent="-236538">
              <a:buFont typeface="Verdana" pitchFamily="34" charset="0"/>
              <a:buChar char="◦"/>
              <a:defRPr/>
            </a:pPr>
            <a:r>
              <a:rPr lang="en-US" sz="2400" dirty="0" err="1"/>
              <a:t>maxlength</a:t>
            </a:r>
            <a:endParaRPr lang="en-US" sz="2400" dirty="0"/>
          </a:p>
          <a:p>
            <a:pPr marL="639763" lvl="1" indent="-236538">
              <a:buFont typeface="Verdana" pitchFamily="34" charset="0"/>
              <a:buChar char="◦"/>
              <a:defRPr/>
            </a:pPr>
            <a:r>
              <a:rPr lang="en-US" sz="2400" dirty="0"/>
              <a:t>value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required (HTML5)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placeholder (HTML5)</a:t>
            </a:r>
          </a:p>
          <a:p>
            <a:pPr marL="639763" lvl="1" indent="-236538">
              <a:buFont typeface="Verdana" pitchFamily="34" charset="0"/>
              <a:buChar char="◦"/>
              <a:defRPr/>
            </a:pPr>
            <a:endParaRPr lang="en-US" sz="2400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C61173-259C-4036-AF43-8B5C3A4CCAB8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486" name="Picture 4" descr="figure5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505201"/>
            <a:ext cx="50292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8165190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304800"/>
            <a:ext cx="8564563" cy="11430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Input Element Password Box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76400"/>
            <a:ext cx="7239000" cy="4648200"/>
          </a:xfrm>
        </p:spPr>
        <p:txBody>
          <a:bodyPr>
            <a:normAutofit fontScale="92500" lnSpcReduction="100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Accepts text information that needs to be hidden as it is entered</a:t>
            </a:r>
            <a:br>
              <a:rPr lang="en-US" dirty="0"/>
            </a:b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Common Attributes: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type=“password”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name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id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size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 err="1"/>
              <a:t>maxlength</a:t>
            </a:r>
            <a:endParaRPr lang="en-US" sz="2400" dirty="0"/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value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required (HTML5)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placeholder (HTML5)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6C696E5-7E19-4280-860A-61D88A29F860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505200"/>
            <a:ext cx="4191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42864145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The Input Element Check box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&lt;input&gt;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315200" cy="4191000"/>
          </a:xfrm>
        </p:spPr>
        <p:txBody>
          <a:bodyPr/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Allows the user to select one or more of a group of predetermined items</a:t>
            </a:r>
          </a:p>
          <a:p>
            <a:pPr marL="365760" indent="-283464">
              <a:buFont typeface="Wingdings 2"/>
              <a:buChar char=""/>
              <a:defRPr/>
            </a:pPr>
            <a:endParaRPr lang="en-US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Common Attributes: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type=“checkbox”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name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id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checked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400" dirty="0"/>
              <a:t>value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C3A5F2B-0810-42F5-8DC2-73701AC0FC5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072063" y="309086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4905375" y="30051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5138738" y="28432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25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62400"/>
            <a:ext cx="2703513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1"/>
          <p:cNvSpPr txBox="1">
            <a:spLocks/>
          </p:cNvSpPr>
          <p:nvPr/>
        </p:nvSpPr>
        <p:spPr>
          <a:xfrm>
            <a:off x="2438401" y="630555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Source: Basics of Web Design (HTML5 and CSS3)</a:t>
            </a:r>
          </a:p>
        </p:txBody>
      </p:sp>
    </p:spTree>
    <p:extLst>
      <p:ext uri="{BB962C8B-B14F-4D97-AF65-F5344CB8AC3E}">
        <p14:creationId xmlns:p14="http://schemas.microsoft.com/office/powerpoint/2010/main" val="33646210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703</TotalTime>
  <Words>1091</Words>
  <Application>Microsoft Office PowerPoint</Application>
  <PresentationFormat>Widescreen</PresentationFormat>
  <Paragraphs>337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Times New Roman</vt:lpstr>
      <vt:lpstr>Verdana</vt:lpstr>
      <vt:lpstr>Wingdings 2</vt:lpstr>
      <vt:lpstr>Wingdings 3</vt:lpstr>
      <vt:lpstr>Wisp</vt:lpstr>
      <vt:lpstr>Web Design Lecture-2D </vt:lpstr>
      <vt:lpstr>Overview of Forms</vt:lpstr>
      <vt:lpstr>Two Components of Using Forms</vt:lpstr>
      <vt:lpstr>HTML Using Forms</vt:lpstr>
      <vt:lpstr>Sample Form HTML</vt:lpstr>
      <vt:lpstr>The Form Element &lt;form&gt;</vt:lpstr>
      <vt:lpstr>The Input Element Text Box &lt;input&gt;  </vt:lpstr>
      <vt:lpstr>The Input Element Password Box &lt;input&gt; </vt:lpstr>
      <vt:lpstr>The Input Element Check box &lt;input&gt;</vt:lpstr>
      <vt:lpstr>The Input Element Radio Button &lt;input&gt;</vt:lpstr>
      <vt:lpstr>The Textarea Element &lt;textarea&gt;</vt:lpstr>
      <vt:lpstr>The Select Element &lt;select&gt;</vt:lpstr>
      <vt:lpstr>The Option Element &lt;option&gt;</vt:lpstr>
      <vt:lpstr>The Input Element Submit Button &lt;input&gt;</vt:lpstr>
      <vt:lpstr>The Input Element Reset Button &lt;input&gt;</vt:lpstr>
      <vt:lpstr>The Input Element Hidden Field &lt;input&gt;</vt:lpstr>
      <vt:lpstr>The Label Element &lt;label&gt;</vt:lpstr>
      <vt:lpstr>The Fieldset &amp; Legend Elements</vt:lpstr>
      <vt:lpstr>Using CSS to Style a Form</vt:lpstr>
      <vt:lpstr>Server-Side Processing</vt:lpstr>
      <vt:lpstr>Server-Side Scripting</vt:lpstr>
      <vt:lpstr>HTML5: Email Text Box &lt;input&gt;  </vt:lpstr>
      <vt:lpstr>HTML5: URL Text Box &lt;input&gt;  </vt:lpstr>
      <vt:lpstr>HTML5: Telephone Number Text Box &lt;input&gt;  </vt:lpstr>
      <vt:lpstr>HTML5: Search Text Box &lt;input&gt;  </vt:lpstr>
      <vt:lpstr>HTML5: Datalist Control  </vt:lpstr>
      <vt:lpstr>HTML5: Slider Control &lt;input&gt;  </vt:lpstr>
      <vt:lpstr>HTML5: Spinner Control &lt;input&gt;  </vt:lpstr>
      <vt:lpstr>HTML5: Calendar Control &lt;input&gt;  </vt:lpstr>
      <vt:lpstr>HTML5 Color-well Control</vt:lpstr>
      <vt:lpstr>Practice with an HTML5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Lecture-1</dc:title>
  <dc:creator>shalu chawla</dc:creator>
  <cp:lastModifiedBy>vishal chawla</cp:lastModifiedBy>
  <cp:revision>53</cp:revision>
  <dcterms:created xsi:type="dcterms:W3CDTF">2016-01-16T02:49:36Z</dcterms:created>
  <dcterms:modified xsi:type="dcterms:W3CDTF">2018-01-20T18:01:38Z</dcterms:modified>
</cp:coreProperties>
</file>