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66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2668-597B-4DA6-8234-F43C9952BAD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8008-106F-4C73-9180-2008562D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CCC33B-6DD7-4177-AA6C-8BE63673E545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47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08008-106F-4C73-9180-2008562D49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3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08008-106F-4C73-9180-2008562D49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Basics of Web Design (HTML5 and CSS3)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31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4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8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0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0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demos.com/storage" TargetMode="External"/><Relationship Id="rId2" Type="http://schemas.openxmlformats.org/officeDocument/2006/relationships/hyperlink" Target="http://webdevfoundations.net/stor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Design</a:t>
            </a:r>
            <a:br>
              <a:rPr lang="en-US" dirty="0"/>
            </a:br>
            <a:r>
              <a:rPr lang="en-US" dirty="0"/>
              <a:t>Lecture </a:t>
            </a:r>
            <a:r>
              <a:rPr lang="en-US"/>
              <a:t>– 2E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2511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Instructor: Vishal Chawla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9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CSS Drop Down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000" y="1600200"/>
            <a:ext cx="7675350" cy="4351338"/>
          </a:xfrm>
        </p:spPr>
        <p:txBody>
          <a:bodyPr/>
          <a:lstStyle/>
          <a:p>
            <a:pPr>
              <a:defRPr/>
            </a:pPr>
            <a:r>
              <a:rPr lang="en-US" dirty="0"/>
              <a:t>Configure </a:t>
            </a:r>
            <a:r>
              <a:rPr lang="en-US" dirty="0" err="1"/>
              <a:t>nav</a:t>
            </a:r>
            <a:r>
              <a:rPr lang="en-US" dirty="0"/>
              <a:t> container with position relative</a:t>
            </a:r>
          </a:p>
          <a:p>
            <a:pPr>
              <a:defRPr/>
            </a:pPr>
            <a:r>
              <a:rPr lang="en-US" dirty="0"/>
              <a:t>Code submenu (drop down menu) </a:t>
            </a:r>
            <a:r>
              <a:rPr lang="en-US" dirty="0" err="1"/>
              <a:t>ul</a:t>
            </a:r>
            <a:r>
              <a:rPr lang="en-US" dirty="0"/>
              <a:t> element with the parent li element</a:t>
            </a:r>
          </a:p>
          <a:p>
            <a:pPr>
              <a:defRPr/>
            </a:pPr>
            <a:r>
              <a:rPr lang="en-US" dirty="0"/>
              <a:t>Configure submenu </a:t>
            </a:r>
            <a:r>
              <a:rPr lang="en-US" dirty="0" err="1"/>
              <a:t>ul</a:t>
            </a:r>
            <a:r>
              <a:rPr lang="en-US" dirty="0"/>
              <a:t> element to initially not display</a:t>
            </a:r>
          </a:p>
          <a:p>
            <a:pPr>
              <a:defRPr/>
            </a:pPr>
            <a:r>
              <a:rPr lang="en-US" dirty="0"/>
              <a:t>Configure submenu </a:t>
            </a:r>
            <a:r>
              <a:rPr lang="en-US" dirty="0" err="1"/>
              <a:t>ul</a:t>
            </a:r>
            <a:r>
              <a:rPr lang="en-US" dirty="0"/>
              <a:t> element with absolute positioning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pPr>
              <a:defRPr/>
            </a:pPr>
            <a:fld id="{6207D1A1-E90B-4609-9B98-55BD3CA85552}" type="slidenum">
              <a:rPr lang="en-US" altLang="en-US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3072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14" y="3632200"/>
            <a:ext cx="3817937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78386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"/>
            <a:ext cx="7772400" cy="8604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HTML5 Web </a:t>
            </a:r>
            <a:r>
              <a:rPr lang="en-US" dirty="0" err="1"/>
              <a:t>STorage</a:t>
            </a:r>
            <a:endParaRPr 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828800" y="968097"/>
            <a:ext cx="8686800" cy="5334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dirty="0"/>
              <a:t>Traditionally,  the JavaScript cookie object has been used to store information in key-value pairs on the client (the website visitor’s computer). </a:t>
            </a:r>
            <a:br>
              <a:rPr lang="en-US" altLang="en-US" dirty="0"/>
            </a:br>
            <a:endParaRPr lang="en-US" altLang="en-US" dirty="0"/>
          </a:p>
          <a:p>
            <a:pPr>
              <a:defRPr/>
            </a:pPr>
            <a:r>
              <a:rPr lang="en-US" altLang="en-US" dirty="0"/>
              <a:t>NEW FOR HTML5:  Web Storage API</a:t>
            </a:r>
          </a:p>
          <a:p>
            <a:pPr lvl="1">
              <a:defRPr/>
            </a:pPr>
            <a:r>
              <a:rPr lang="en-US" altLang="en-US" sz="1800" dirty="0"/>
              <a:t>provides two new ways to store information on the client side:</a:t>
            </a:r>
            <a:br>
              <a:rPr lang="en-US" altLang="en-US" sz="1800" dirty="0"/>
            </a:br>
            <a:r>
              <a:rPr lang="en-US" altLang="en-US" sz="1800" dirty="0"/>
              <a:t>local storage and session storage. </a:t>
            </a:r>
          </a:p>
          <a:p>
            <a:pPr lvl="1">
              <a:defRPr/>
            </a:pPr>
            <a:r>
              <a:rPr lang="en-US" altLang="en-US" sz="1800" dirty="0"/>
              <a:t>Advantage:  increase in the amount of data that can be stored (5MB per domain). </a:t>
            </a:r>
          </a:p>
          <a:p>
            <a:pPr lvl="1">
              <a:defRPr/>
            </a:pPr>
            <a:r>
              <a:rPr lang="en-US" altLang="en-US" sz="1800" dirty="0"/>
              <a:t>The </a:t>
            </a:r>
            <a:r>
              <a:rPr lang="en-US" altLang="en-US" sz="1800" b="1" dirty="0" err="1"/>
              <a:t>localStorage</a:t>
            </a:r>
            <a:r>
              <a:rPr lang="en-US" altLang="en-US" sz="1800" b="1" dirty="0"/>
              <a:t> </a:t>
            </a:r>
            <a:r>
              <a:rPr lang="en-US" altLang="en-US" sz="1800" dirty="0"/>
              <a:t>object stores data without an expiration date. </a:t>
            </a:r>
          </a:p>
          <a:p>
            <a:pPr lvl="1">
              <a:defRPr/>
            </a:pPr>
            <a:r>
              <a:rPr lang="en-US" altLang="en-US" sz="1800" dirty="0"/>
              <a:t>The </a:t>
            </a:r>
            <a:r>
              <a:rPr lang="en-US" altLang="en-US" sz="1800" b="1" dirty="0" err="1"/>
              <a:t>sessionStorage</a:t>
            </a:r>
            <a:r>
              <a:rPr lang="en-US" altLang="en-US" sz="1800" b="1" dirty="0"/>
              <a:t> </a:t>
            </a:r>
            <a:r>
              <a:rPr lang="en-US" altLang="en-US" sz="1800" dirty="0"/>
              <a:t>object stores data only for the duration of the current browser</a:t>
            </a:r>
          </a:p>
          <a:p>
            <a:pPr lvl="1">
              <a:defRPr/>
            </a:pPr>
            <a:r>
              <a:rPr lang="en-US" altLang="en-US" sz="1800" dirty="0"/>
              <a:t>JavaScript is used to work with the values stored in the </a:t>
            </a:r>
            <a:r>
              <a:rPr lang="en-US" altLang="en-US" sz="1800" dirty="0" err="1"/>
              <a:t>localStorage</a:t>
            </a:r>
            <a:r>
              <a:rPr lang="en-US" altLang="en-US" sz="1800" dirty="0"/>
              <a:t> and </a:t>
            </a:r>
            <a:r>
              <a:rPr lang="en-US" altLang="en-US" sz="1800" dirty="0" err="1"/>
              <a:t>sessionStorage</a:t>
            </a:r>
            <a:r>
              <a:rPr lang="en-US" altLang="en-US" sz="1800" dirty="0"/>
              <a:t>  objects. </a:t>
            </a:r>
          </a:p>
          <a:p>
            <a:pPr>
              <a:defRPr/>
            </a:pPr>
            <a:r>
              <a:rPr lang="en-US" altLang="en-US" dirty="0"/>
              <a:t>Examples:</a:t>
            </a:r>
          </a:p>
          <a:p>
            <a:pPr lvl="1">
              <a:defRPr/>
            </a:pPr>
            <a:r>
              <a:rPr lang="en-US" altLang="en-US" sz="1800" dirty="0">
                <a:hlinkClick r:id="rId2"/>
              </a:rPr>
              <a:t>http://webdevfoundations.net/storage</a:t>
            </a:r>
            <a:r>
              <a:rPr lang="en-US" altLang="en-US" sz="1800" dirty="0"/>
              <a:t> and </a:t>
            </a:r>
            <a:r>
              <a:rPr lang="en-US" altLang="en-US" sz="1800" dirty="0">
                <a:hlinkClick r:id="rId3"/>
              </a:rPr>
              <a:t>http://html5demos.com/storage</a:t>
            </a:r>
            <a:endParaRPr lang="en-US" altLang="en-US" sz="1800" dirty="0"/>
          </a:p>
          <a:p>
            <a:pPr lvl="1">
              <a:defRPr/>
            </a:pP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4552950" y="6356351"/>
            <a:ext cx="30861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fld id="{FDF8954C-7EE6-4F77-8B48-3A96972764E4}" type="slidenum">
              <a:rPr lang="en-US" altLang="en-US" sz="1100">
                <a:solidFill>
                  <a:srgbClr val="4D4D4D"/>
                </a:solidFill>
              </a:rPr>
              <a:pPr algn="ctr"/>
              <a:t>11</a:t>
            </a:fld>
            <a:endParaRPr lang="en-US" altLang="en-US" sz="1100">
              <a:solidFill>
                <a:srgbClr val="4D4D4D"/>
              </a:solidFill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70567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92088"/>
            <a:ext cx="9034463" cy="950912"/>
          </a:xfrm>
        </p:spPr>
        <p:txBody>
          <a:bodyPr/>
          <a:lstStyle/>
          <a:p>
            <a:pPr algn="r"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Helper Applications &amp; Plug-ins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71600"/>
            <a:ext cx="8610600" cy="49530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 Helper Application</a:t>
            </a:r>
          </a:p>
          <a:p>
            <a:pPr lvl="1"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A program that can be designated to handle a particular file type (such as .wav or.mpg) to allow the user to view or otherwise utilize the special file. </a:t>
            </a:r>
          </a:p>
          <a:p>
            <a:pPr lvl="1"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The helper application runs in a separate window from the browser. </a:t>
            </a:r>
          </a:p>
          <a:p>
            <a:pPr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Plug-In</a:t>
            </a:r>
          </a:p>
          <a:p>
            <a:pPr lvl="1"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A newer and more common method </a:t>
            </a:r>
          </a:p>
          <a:p>
            <a:pPr lvl="1"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Plug-ins run right in the browser window so that media objects can be integrated directly into the web page.</a:t>
            </a:r>
          </a:p>
          <a:p>
            <a:pPr lvl="1">
              <a:defRPr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847BFB2-2B1B-400C-A445-2562B86348D0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41793446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76400" y="3352800"/>
            <a:ext cx="7010400" cy="2743200"/>
          </a:xfrm>
          <a:prstGeom prst="rect">
            <a:avLst/>
          </a:prstGeom>
          <a:solidFill>
            <a:schemeClr val="bg2">
              <a:lumMod val="75000"/>
              <a:alpha val="37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HTML5 Embed Element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1905000" y="3352800"/>
            <a:ext cx="8229600" cy="2667000"/>
          </a:xfrm>
        </p:spPr>
        <p:txBody>
          <a:bodyPr/>
          <a:lstStyle/>
          <a:p>
            <a:pPr>
              <a:buNone/>
              <a:defRPr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&lt;embed type="application/x-shockwave-flash"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src="fall5.swf" </a:t>
            </a:r>
          </a:p>
          <a:p>
            <a:pPr>
              <a:buNone/>
              <a:defRPr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	width="640" </a:t>
            </a:r>
          </a:p>
          <a:p>
            <a:pPr>
              <a:buNone/>
              <a:defRPr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	height="100" </a:t>
            </a:r>
          </a:p>
          <a:p>
            <a:pPr>
              <a:buNone/>
              <a:defRPr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	quality="high”</a:t>
            </a:r>
          </a:p>
          <a:p>
            <a:pPr>
              <a:buNone/>
              <a:defRPr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	title="Fall Nature Hikes"&gt;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2355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8767B04-7121-4EB9-B675-2EE3112BAEC7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pic>
        <p:nvPicPr>
          <p:cNvPr id="23558" name="Picture 4" descr="Figure11.7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1"/>
            <a:ext cx="51054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118443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752600" y="3429000"/>
            <a:ext cx="8382000" cy="2971800"/>
          </a:xfrm>
          <a:prstGeom prst="rect">
            <a:avLst/>
          </a:prstGeom>
          <a:solidFill>
            <a:schemeClr val="bg2">
              <a:lumMod val="75000"/>
              <a:alpha val="37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981200" y="268289"/>
            <a:ext cx="8686800" cy="1398587"/>
          </a:xfrm>
        </p:spPr>
        <p:txBody>
          <a:bodyPr/>
          <a:lstStyle/>
          <a:p>
            <a:pPr>
              <a:defRPr/>
            </a:pPr>
            <a:r>
              <a:rPr lang="en-US" altLang="en-US"/>
              <a:t>HTML5 Audio &amp; Source Elements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1981200" y="3505200"/>
            <a:ext cx="8229600" cy="2667000"/>
          </a:xfrm>
        </p:spPr>
        <p:txBody>
          <a:bodyPr/>
          <a:lstStyle/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&lt;audio controls="controls"&gt;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&lt;source src="soundloop.mp3" type="audio/mpeg"&gt;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&lt;source src="soundloop.ogg" type="audio/ogg"&gt; 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&lt;a href="soundloop.mp3"&gt;Download the Audio File&lt;/a&gt; (MP3)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&lt;/audio</a:t>
            </a:r>
            <a:r>
              <a:rPr lang="en-US" altLang="en-US"/>
              <a:t>&gt;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2458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D220A60-0DC6-445B-A180-5F95228A54EC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pic>
        <p:nvPicPr>
          <p:cNvPr id="24582" name="Picture 6" descr="Figure11.9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910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140505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752600" y="3429000"/>
            <a:ext cx="8382000" cy="2971800"/>
          </a:xfrm>
          <a:prstGeom prst="rect">
            <a:avLst/>
          </a:prstGeom>
          <a:solidFill>
            <a:schemeClr val="bg2">
              <a:lumMod val="75000"/>
              <a:alpha val="37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1981200" y="268289"/>
            <a:ext cx="8686800" cy="1398587"/>
          </a:xfrm>
        </p:spPr>
        <p:txBody>
          <a:bodyPr/>
          <a:lstStyle/>
          <a:p>
            <a:pPr>
              <a:defRPr/>
            </a:pPr>
            <a:r>
              <a:rPr lang="en-US" altLang="en-US"/>
              <a:t>HTML5 Video &amp; Source Elements</a:t>
            </a:r>
          </a:p>
        </p:txBody>
      </p:sp>
      <p:sp>
        <p:nvSpPr>
          <p:cNvPr id="20484" name="Content Placeholder 2"/>
          <p:cNvSpPr>
            <a:spLocks noGrp="1"/>
          </p:cNvSpPr>
          <p:nvPr>
            <p:ph idx="1"/>
          </p:nvPr>
        </p:nvSpPr>
        <p:spPr>
          <a:xfrm>
            <a:off x="1981200" y="3505200"/>
            <a:ext cx="8229600" cy="2667000"/>
          </a:xfrm>
        </p:spPr>
        <p:txBody>
          <a:bodyPr/>
          <a:lstStyle/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&lt;video controls="controls" poster="sparky.jpg"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width="160" height="150"&gt;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&lt;source src="sparky.m4v" type="video/mp4"&gt; 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&lt;source src="sparky.ogv" type="video/ogg"&gt;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&lt;a href="sparky.mov"&gt;Sparky the Dog&lt;/a&gt; (.mov)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&lt;/video&gt;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2560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CFF24DA-636F-46D1-BEC9-5E30D664F409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pic>
        <p:nvPicPr>
          <p:cNvPr id="25606" name="Picture 7" descr="Figure11.13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2590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15776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76400" y="3886200"/>
            <a:ext cx="8686800" cy="2438400"/>
          </a:xfrm>
          <a:prstGeom prst="rect">
            <a:avLst/>
          </a:prstGeom>
          <a:solidFill>
            <a:schemeClr val="bg2">
              <a:lumMod val="75000"/>
              <a:alpha val="37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4267200" cy="32004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Use the iframe element </a:t>
            </a:r>
            <a:br>
              <a:rPr lang="en-US" altLang="en-US"/>
            </a:br>
            <a:r>
              <a:rPr lang="en-US" altLang="en-US"/>
              <a:t>to embed YouTube Video</a:t>
            </a: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>
          <a:xfrm>
            <a:off x="1828800" y="3962400"/>
            <a:ext cx="8839200" cy="26670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&lt;iframe src="http://www.youtube.com/embed/VIDEO_ID"   width="640" height="385"&gt;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View the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&lt;a href="http://www.youtube.com/watch?v=VIDEO_ID"&gt;YouTube Video&lt;/a&gt;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&lt;/iframe&gt;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AA5A26A-F532-41F5-87D0-749528C0C156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pic>
        <p:nvPicPr>
          <p:cNvPr id="2663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412751"/>
            <a:ext cx="32385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56423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152650" y="-25138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CSS3 Transform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572000"/>
          </a:xfrm>
        </p:spPr>
        <p:txBody>
          <a:bodyPr/>
          <a:lstStyle/>
          <a:p>
            <a:pPr>
              <a:defRPr/>
            </a:pPr>
            <a:r>
              <a:rPr lang="en-US" dirty="0"/>
              <a:t>Allows you to rotate, scale, skew, or move an element</a:t>
            </a:r>
            <a:br>
              <a:rPr lang="en-US" dirty="0"/>
            </a:b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Examples:</a:t>
            </a:r>
          </a:p>
          <a:p>
            <a:pPr>
              <a:defRPr/>
            </a:pPr>
            <a:r>
              <a:rPr lang="en-US" dirty="0"/>
              <a:t>Rotate 3 degrees: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transform: rotate(3deg);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dirty="0"/>
              <a:t>Display twice as large: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transform: scale(2);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8ACF065-A8FD-477B-8A6C-D1A1A1901E0A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pic>
        <p:nvPicPr>
          <p:cNvPr id="2765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130426"/>
            <a:ext cx="3906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16669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158935" y="-15711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CSS3 Transition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Provides for changes in property values to display in a smoother manner over a specified time. </a:t>
            </a:r>
            <a:br>
              <a:rPr lang="en-US" dirty="0"/>
            </a:b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Example:</a:t>
            </a:r>
            <a:br>
              <a:rPr lang="en-US" dirty="0"/>
            </a:br>
            <a:endParaRPr lang="en-US" dirty="0"/>
          </a:p>
          <a:p>
            <a:pPr marL="36512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nav a:hover { color: #869dc7; background-color: #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eaeaea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512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transition: background-color 2s linear;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496CA59-B3BA-4A79-8C73-E17634A2E77D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pic>
        <p:nvPicPr>
          <p:cNvPr id="2867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0"/>
            <a:ext cx="39068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30738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7214" y="4191001"/>
            <a:ext cx="4810125" cy="2365375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398588"/>
          </a:xfrm>
        </p:spPr>
        <p:txBody>
          <a:bodyPr/>
          <a:lstStyle/>
          <a:p>
            <a:pPr>
              <a:defRPr/>
            </a:pPr>
            <a:r>
              <a:rPr lang="en-US" dirty="0"/>
              <a:t>CSS Image Gallery</a:t>
            </a:r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>
          <a:xfrm>
            <a:off x="1826442" y="1234282"/>
            <a:ext cx="8686800" cy="54864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Configure each thumbnail image: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&lt;li&gt;&lt;a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="photo1.jpg"&gt;&lt;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="photo1thumb.jpg"   width="100" height="75" alt="Golden Gate Bridge"&gt;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&lt;span&gt;&lt;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="photo1.jpg"  width="400"  height="300“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alt="Golden Gate Bridge"&gt;&lt;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&gt;Golden Gate Bridge &lt;/span&gt;&lt;/a&gt;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&lt;/li&gt;</a:t>
            </a:r>
          </a:p>
          <a:p>
            <a:pPr>
              <a:buNone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The key CSS:</a:t>
            </a:r>
          </a:p>
          <a:p>
            <a:pPr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#gallery span { position: absolute;</a:t>
            </a:r>
          </a:p>
          <a:p>
            <a:pPr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left: -1000px;; }</a:t>
            </a:r>
          </a:p>
          <a:p>
            <a:pPr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#gallery a:hover span 	{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position: absolute;</a:t>
            </a:r>
          </a:p>
          <a:p>
            <a:pPr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top: 16px; left: 320px; </a:t>
            </a:r>
          </a:p>
          <a:p>
            <a:pPr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text-align: center; }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0164764" y="6556376"/>
            <a:ext cx="503237" cy="30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fld id="{E47C6252-85E1-4FB4-843B-6D3AB6D2B588}" type="slidenum">
              <a:rPr lang="en-US" altLang="en-US" sz="1200"/>
              <a:pPr algn="ctr"/>
              <a:t>9</a:t>
            </a:fld>
            <a:endParaRPr lang="en-US" altLang="en-US" sz="1200"/>
          </a:p>
        </p:txBody>
      </p:sp>
      <p:pic>
        <p:nvPicPr>
          <p:cNvPr id="2970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3446463"/>
            <a:ext cx="2814638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6302023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716</TotalTime>
  <Words>464</Words>
  <Application>Microsoft Office PowerPoint</Application>
  <PresentationFormat>Widescreen</PresentationFormat>
  <Paragraphs>104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Times New Roman</vt:lpstr>
      <vt:lpstr>Verdana</vt:lpstr>
      <vt:lpstr>Wingdings 3</vt:lpstr>
      <vt:lpstr>Wisp</vt:lpstr>
      <vt:lpstr>Web Design Lecture – 2E</vt:lpstr>
      <vt:lpstr>Helper Applications &amp; Plug-ins</vt:lpstr>
      <vt:lpstr>HTML5 Embed Element</vt:lpstr>
      <vt:lpstr>HTML5 Audio &amp; Source Elements</vt:lpstr>
      <vt:lpstr>HTML5 Video &amp; Source Elements</vt:lpstr>
      <vt:lpstr>Use the iframe element  to embed YouTube Video</vt:lpstr>
      <vt:lpstr>CSS3 Transform Property</vt:lpstr>
      <vt:lpstr>CSS3 Transition Property</vt:lpstr>
      <vt:lpstr>CSS Image Gallery</vt:lpstr>
      <vt:lpstr>CSS Drop Down Menu</vt:lpstr>
      <vt:lpstr>HTML5 Web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Lecture-1</dc:title>
  <dc:creator>shalu chawla</dc:creator>
  <cp:lastModifiedBy>vishal chawla</cp:lastModifiedBy>
  <cp:revision>60</cp:revision>
  <dcterms:created xsi:type="dcterms:W3CDTF">2016-01-16T02:49:36Z</dcterms:created>
  <dcterms:modified xsi:type="dcterms:W3CDTF">2018-01-20T18:01:49Z</dcterms:modified>
</cp:coreProperties>
</file>