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91" r:id="rId3"/>
    <p:sldId id="985" r:id="rId4"/>
    <p:sldId id="258" r:id="rId5"/>
    <p:sldId id="1077" r:id="rId6"/>
    <p:sldId id="317" r:id="rId7"/>
    <p:sldId id="293" r:id="rId8"/>
    <p:sldId id="294" r:id="rId9"/>
    <p:sldId id="1079" r:id="rId10"/>
    <p:sldId id="1078" r:id="rId11"/>
    <p:sldId id="456" r:id="rId12"/>
    <p:sldId id="482" r:id="rId13"/>
    <p:sldId id="483" r:id="rId14"/>
    <p:sldId id="1059" r:id="rId15"/>
    <p:sldId id="1050" r:id="rId16"/>
    <p:sldId id="1075" r:id="rId17"/>
    <p:sldId id="3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zw" initials="z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5309" autoAdjust="0"/>
  </p:normalViewPr>
  <p:slideViewPr>
    <p:cSldViewPr snapToGrid="0" showGuides="1">
      <p:cViewPr varScale="1">
        <p:scale>
          <a:sx n="95" d="100"/>
          <a:sy n="95" d="100"/>
        </p:scale>
        <p:origin x="173" y="72"/>
      </p:cViewPr>
      <p:guideLst>
        <p:guide orient="horz" pos="2137"/>
        <p:guide pos="3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notesViewPr>
    <p:cSldViewPr snapToGrid="0">
      <p:cViewPr varScale="1">
        <p:scale>
          <a:sx n="53" d="100"/>
          <a:sy n="53" d="100"/>
        </p:scale>
        <p:origin x="26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.qq.com/course/347420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戴睿  </a:t>
            </a:r>
            <a:r>
              <a:rPr lang="en-US" altLang="zh-CN" dirty="0">
                <a:solidFill>
                  <a:srgbClr val="FF0000"/>
                </a:solidFill>
              </a:rPr>
              <a:t>Derry </a:t>
            </a:r>
            <a:r>
              <a:rPr lang="zh-CN" altLang="en-US" dirty="0">
                <a:solidFill>
                  <a:srgbClr val="FF0000"/>
                </a:solidFill>
              </a:rPr>
              <a:t>老师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所有技术问题 学习问题交流 加  </a:t>
            </a:r>
            <a:r>
              <a:rPr lang="en-US" altLang="zh-CN" dirty="0">
                <a:solidFill>
                  <a:srgbClr val="FF0000"/>
                </a:solidFill>
              </a:rPr>
              <a:t>Derry</a:t>
            </a:r>
            <a:r>
              <a:rPr lang="zh-CN" altLang="en-US" dirty="0">
                <a:solidFill>
                  <a:srgbClr val="FF0000"/>
                </a:solidFill>
              </a:rPr>
              <a:t>老师：</a:t>
            </a:r>
            <a:r>
              <a:rPr lang="en-US" altLang="zh-CN" dirty="0">
                <a:solidFill>
                  <a:srgbClr val="FF0000"/>
                </a:solidFill>
              </a:rPr>
              <a:t>15387575063(</a:t>
            </a:r>
            <a:r>
              <a:rPr lang="zh-CN" altLang="en-US" dirty="0">
                <a:solidFill>
                  <a:srgbClr val="FF0000"/>
                </a:solidFill>
              </a:rPr>
              <a:t>微信</a:t>
            </a:r>
            <a:r>
              <a:rPr lang="en-US" altLang="zh-CN" dirty="0">
                <a:solidFill>
                  <a:srgbClr val="FF0000"/>
                </a:solidFill>
              </a:rPr>
              <a:t>)    2675560683(QQ)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6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40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所有技术问题 学习问题交流 加  </a:t>
            </a:r>
            <a:r>
              <a:rPr lang="en-US" altLang="zh-CN" dirty="0"/>
              <a:t>Derry</a:t>
            </a:r>
            <a:r>
              <a:rPr lang="zh-CN" altLang="en-US" dirty="0"/>
              <a:t>老师：</a:t>
            </a:r>
            <a:r>
              <a:rPr lang="en-US" altLang="zh-CN" dirty="0"/>
              <a:t>15387575063(</a:t>
            </a:r>
            <a:r>
              <a:rPr lang="zh-CN" altLang="en-US" dirty="0"/>
              <a:t>微信</a:t>
            </a:r>
            <a:r>
              <a:rPr lang="en-US" altLang="zh-CN" dirty="0"/>
              <a:t>)    2675560683(QQ)   </a:t>
            </a:r>
          </a:p>
          <a:p>
            <a:r>
              <a:rPr lang="zh-CN" altLang="en-US" dirty="0"/>
              <a:t>往期 或 以后 视频录播资料等 加  薇薇老师：</a:t>
            </a:r>
            <a:r>
              <a:rPr lang="en-US" altLang="zh-CN" dirty="0"/>
              <a:t>xiangxue9601</a:t>
            </a:r>
            <a:r>
              <a:rPr lang="zh-CN" altLang="en-US" dirty="0"/>
              <a:t>（微信） </a:t>
            </a:r>
            <a:r>
              <a:rPr lang="en-US" altLang="zh-CN" dirty="0"/>
              <a:t>1286907073(QQ)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664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39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76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2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首页，收藏，个人，登录，注册（有五大功能）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561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咨询技术问题：</a:t>
            </a:r>
            <a:r>
              <a:rPr lang="en-US" altLang="zh-CN" dirty="0"/>
              <a:t>Derry</a:t>
            </a:r>
            <a:r>
              <a:rPr lang="zh-CN" altLang="en-US" dirty="0"/>
              <a:t>老师</a:t>
            </a:r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2675560683</a:t>
            </a:r>
          </a:p>
          <a:p>
            <a:r>
              <a:rPr lang="zh-CN" altLang="en-US" dirty="0"/>
              <a:t>咨询视频资料：月亮老师</a:t>
            </a:r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3433427729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0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https://ke.qq.com/course/347420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https://user.qzone.qq.com/2133576719?source=aiostar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技术研究与讨论，可以加 </a:t>
            </a:r>
            <a:r>
              <a:rPr lang="zh-CN" altLang="en-US" dirty="0">
                <a:solidFill>
                  <a:srgbClr val="FF0000"/>
                </a:solidFill>
              </a:rPr>
              <a:t>戴睿</a:t>
            </a:r>
            <a:r>
              <a:rPr lang="en-US" altLang="zh-CN" dirty="0">
                <a:solidFill>
                  <a:srgbClr val="FF0000"/>
                </a:solidFill>
              </a:rPr>
              <a:t>(Derry)</a:t>
            </a:r>
            <a:r>
              <a:rPr lang="zh-CN" altLang="en-US" dirty="0">
                <a:solidFill>
                  <a:srgbClr val="FF0000"/>
                </a:solidFill>
              </a:rPr>
              <a:t>老师</a:t>
            </a:r>
            <a:r>
              <a:rPr lang="zh-CN" altLang="en-US" dirty="0"/>
              <a:t>：</a:t>
            </a:r>
            <a:r>
              <a:rPr lang="en-US" altLang="zh-CN" dirty="0"/>
              <a:t>15387575063(</a:t>
            </a:r>
            <a:r>
              <a:rPr lang="zh-CN" altLang="en-US" dirty="0"/>
              <a:t>微信</a:t>
            </a:r>
            <a:r>
              <a:rPr lang="en-US" altLang="zh-CN" dirty="0"/>
              <a:t>)    2675560683(QQ)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86AFD-4707-4CD9-9835-ABA1131554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18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单列，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961" y="1000082"/>
            <a:ext cx="11430121" cy="51259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2" y="6356179"/>
            <a:ext cx="2844810" cy="365115"/>
          </a:xfrm>
        </p:spPr>
        <p:txBody>
          <a:bodyPr/>
          <a:lstStyle/>
          <a:p>
            <a:fld id="{1DE5B55E-66C2-4EEB-B3ED-94DE45C4B0DA}" type="datetime1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32" y="6356179"/>
            <a:ext cx="2844810" cy="36511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1" y="285720"/>
            <a:ext cx="380961" cy="571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9307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5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46332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dirty="0"/>
              <a:t>www.xiangxueketang.cn</a:t>
            </a:r>
            <a:endParaRPr lang="zh-CN" altLang="en-US" dirty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dirty="0"/>
              <a:t>879078537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8" r:id="rId2"/>
  </p:sldLayoutIdLs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3.jpe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圆角矩形 22"/>
          <p:cNvSpPr/>
          <p:nvPr>
            <p:custDataLst>
              <p:tags r:id="rId1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49853" y="5388728"/>
            <a:ext cx="4471583" cy="369332"/>
            <a:chOff x="1139058" y="5604513"/>
            <a:chExt cx="4471583" cy="369332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411240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Derry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微信： 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15387575063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  <p:grpSp>
        <p:nvGrpSpPr>
          <p:cNvPr id="21" name="PA_组合 20"/>
          <p:cNvGrpSpPr/>
          <p:nvPr>
            <p:custDataLst>
              <p:tags r:id="rId2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91994" y="2213993"/>
            <a:ext cx="6787307" cy="819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200">
              <a:lnSpc>
                <a:spcPct val="150000"/>
              </a:lnSpc>
            </a:pPr>
            <a:r>
              <a:rPr lang="zh-CN" altLang="en-US" sz="3600" dirty="0">
                <a:latin typeface="思源黑体 CN Normal"/>
              </a:rPr>
              <a:t>多线程与</a:t>
            </a:r>
            <a:r>
              <a:rPr lang="en-US" altLang="zh-CN" sz="3600" dirty="0">
                <a:latin typeface="思源黑体 CN Normal"/>
              </a:rPr>
              <a:t>android</a:t>
            </a:r>
            <a:r>
              <a:rPr lang="zh-CN" altLang="en-US" sz="3600" dirty="0">
                <a:latin typeface="思源黑体 CN Normal"/>
              </a:rPr>
              <a:t>线程性能优化</a:t>
            </a:r>
            <a:r>
              <a:rPr lang="en-US" altLang="zh-CN" sz="3600" dirty="0">
                <a:latin typeface="思源黑体 CN Normal"/>
              </a:rPr>
              <a:t>1</a:t>
            </a:r>
            <a:endParaRPr sz="3600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思源黑体 CN Normal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6AB079-80EA-47E6-8EC3-B0D75F80E532}"/>
              </a:ext>
            </a:extLst>
          </p:cNvPr>
          <p:cNvSpPr txBox="1"/>
          <p:nvPr/>
        </p:nvSpPr>
        <p:spPr>
          <a:xfrm>
            <a:off x="1925980" y="5929777"/>
            <a:ext cx="8340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20.00 </a:t>
            </a:r>
            <a:r>
              <a:rPr lang="zh-CN" altLang="en-US" sz="4000" dirty="0">
                <a:solidFill>
                  <a:srgbClr val="FF0000"/>
                </a:solidFill>
              </a:rPr>
              <a:t>准时开始上课    </a:t>
            </a:r>
            <a:r>
              <a:rPr lang="en-US" altLang="zh-CN" sz="4000" dirty="0">
                <a:solidFill>
                  <a:srgbClr val="0070C0"/>
                </a:solidFill>
              </a:rPr>
              <a:t>Derry </a:t>
            </a:r>
            <a:r>
              <a:rPr lang="zh-CN" altLang="en-US" sz="4000" dirty="0">
                <a:solidFill>
                  <a:srgbClr val="0070C0"/>
                </a:solidFill>
              </a:rPr>
              <a:t>戴睿老师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69">
        <p:random/>
      </p:transition>
    </mc:Choice>
    <mc:Fallback xmlns="">
      <p:transition spd="slow" advTm="3869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919150" cy="4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腾讯课堂权威保障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PA_组合 47"/>
          <p:cNvGrpSpPr/>
          <p:nvPr>
            <p:custDataLst>
              <p:tags r:id="rId3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22" name="矩形 21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0" name="Freeform 6"/>
          <p:cNvSpPr/>
          <p:nvPr/>
        </p:nvSpPr>
        <p:spPr>
          <a:xfrm>
            <a:off x="5749676" y="3253980"/>
            <a:ext cx="663196" cy="663196"/>
          </a:xfrm>
          <a:custGeom>
            <a:avLst/>
            <a:gdLst>
              <a:gd name="connsiteX0" fmla="*/ 151794 w 1145182"/>
              <a:gd name="connsiteY0" fmla="*/ 437918 h 1145182"/>
              <a:gd name="connsiteX1" fmla="*/ 437918 w 1145182"/>
              <a:gd name="connsiteY1" fmla="*/ 437918 h 1145182"/>
              <a:gd name="connsiteX2" fmla="*/ 437918 w 1145182"/>
              <a:gd name="connsiteY2" fmla="*/ 151794 h 1145182"/>
              <a:gd name="connsiteX3" fmla="*/ 707264 w 1145182"/>
              <a:gd name="connsiteY3" fmla="*/ 151794 h 1145182"/>
              <a:gd name="connsiteX4" fmla="*/ 707264 w 1145182"/>
              <a:gd name="connsiteY4" fmla="*/ 437918 h 1145182"/>
              <a:gd name="connsiteX5" fmla="*/ 993388 w 1145182"/>
              <a:gd name="connsiteY5" fmla="*/ 437918 h 1145182"/>
              <a:gd name="connsiteX6" fmla="*/ 993388 w 1145182"/>
              <a:gd name="connsiteY6" fmla="*/ 707264 h 1145182"/>
              <a:gd name="connsiteX7" fmla="*/ 707264 w 1145182"/>
              <a:gd name="connsiteY7" fmla="*/ 707264 h 1145182"/>
              <a:gd name="connsiteX8" fmla="*/ 707264 w 1145182"/>
              <a:gd name="connsiteY8" fmla="*/ 993388 h 1145182"/>
              <a:gd name="connsiteX9" fmla="*/ 437918 w 1145182"/>
              <a:gd name="connsiteY9" fmla="*/ 993388 h 1145182"/>
              <a:gd name="connsiteX10" fmla="*/ 437918 w 1145182"/>
              <a:gd name="connsiteY10" fmla="*/ 707264 h 1145182"/>
              <a:gd name="connsiteX11" fmla="*/ 151794 w 1145182"/>
              <a:gd name="connsiteY11" fmla="*/ 707264 h 1145182"/>
              <a:gd name="connsiteX12" fmla="*/ 151794 w 1145182"/>
              <a:gd name="connsiteY12" fmla="*/ 437918 h 114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182" h="1145182">
                <a:moveTo>
                  <a:pt x="151794" y="437918"/>
                </a:moveTo>
                <a:lnTo>
                  <a:pt x="437918" y="437918"/>
                </a:lnTo>
                <a:lnTo>
                  <a:pt x="437918" y="151794"/>
                </a:lnTo>
                <a:lnTo>
                  <a:pt x="707264" y="151794"/>
                </a:lnTo>
                <a:lnTo>
                  <a:pt x="707264" y="437918"/>
                </a:lnTo>
                <a:lnTo>
                  <a:pt x="993388" y="437918"/>
                </a:lnTo>
                <a:lnTo>
                  <a:pt x="993388" y="707264"/>
                </a:lnTo>
                <a:lnTo>
                  <a:pt x="707264" y="707264"/>
                </a:lnTo>
                <a:lnTo>
                  <a:pt x="707264" y="993388"/>
                </a:lnTo>
                <a:lnTo>
                  <a:pt x="437918" y="993388"/>
                </a:lnTo>
                <a:lnTo>
                  <a:pt x="437918" y="707264"/>
                </a:lnTo>
                <a:lnTo>
                  <a:pt x="151794" y="707264"/>
                </a:lnTo>
                <a:lnTo>
                  <a:pt x="151794" y="437918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151794" tIns="437918" rIns="151794" bIns="437918" numCol="1" spcCol="1270" anchor="ctr" anchorCtr="0">
            <a:noAutofit/>
          </a:bodyPr>
          <a:lstStyle/>
          <a:p>
            <a:pPr marL="0" marR="0" lvl="0" indent="0" algn="ctr" defTabSz="8445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1" name="Freeform 8"/>
          <p:cNvSpPr/>
          <p:nvPr/>
        </p:nvSpPr>
        <p:spPr>
          <a:xfrm>
            <a:off x="6824512" y="3372898"/>
            <a:ext cx="363615" cy="425360"/>
          </a:xfrm>
          <a:custGeom>
            <a:avLst/>
            <a:gdLst>
              <a:gd name="connsiteX0" fmla="*/ 0 w 627876"/>
              <a:gd name="connsiteY0" fmla="*/ 146899 h 734496"/>
              <a:gd name="connsiteX1" fmla="*/ 313938 w 627876"/>
              <a:gd name="connsiteY1" fmla="*/ 146899 h 734496"/>
              <a:gd name="connsiteX2" fmla="*/ 313938 w 627876"/>
              <a:gd name="connsiteY2" fmla="*/ 0 h 734496"/>
              <a:gd name="connsiteX3" fmla="*/ 627876 w 627876"/>
              <a:gd name="connsiteY3" fmla="*/ 367248 h 734496"/>
              <a:gd name="connsiteX4" fmla="*/ 313938 w 627876"/>
              <a:gd name="connsiteY4" fmla="*/ 734496 h 734496"/>
              <a:gd name="connsiteX5" fmla="*/ 313938 w 627876"/>
              <a:gd name="connsiteY5" fmla="*/ 587597 h 734496"/>
              <a:gd name="connsiteX6" fmla="*/ 0 w 627876"/>
              <a:gd name="connsiteY6" fmla="*/ 587597 h 734496"/>
              <a:gd name="connsiteX7" fmla="*/ 0 w 627876"/>
              <a:gd name="connsiteY7" fmla="*/ 146899 h 7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876" h="734496">
                <a:moveTo>
                  <a:pt x="0" y="146899"/>
                </a:moveTo>
                <a:lnTo>
                  <a:pt x="313938" y="146899"/>
                </a:lnTo>
                <a:lnTo>
                  <a:pt x="313938" y="0"/>
                </a:lnTo>
                <a:lnTo>
                  <a:pt x="627876" y="367248"/>
                </a:lnTo>
                <a:lnTo>
                  <a:pt x="313938" y="734496"/>
                </a:lnTo>
                <a:lnTo>
                  <a:pt x="313938" y="587597"/>
                </a:lnTo>
                <a:lnTo>
                  <a:pt x="0" y="587597"/>
                </a:lnTo>
                <a:lnTo>
                  <a:pt x="0" y="146899"/>
                </a:lnTo>
                <a:close/>
              </a:path>
            </a:pathLst>
          </a:custGeom>
          <a:solidFill>
            <a:srgbClr val="21221F">
              <a:lumMod val="50000"/>
              <a:lumOff val="50000"/>
            </a:srgbClr>
          </a:solidFill>
          <a:ln>
            <a:noFill/>
          </a:ln>
          <a:effectLst/>
        </p:spPr>
        <p:txBody>
          <a:bodyPr spcFirstLastPara="0" vert="horz" wrap="square" lIns="0" tIns="146899" rIns="188363" bIns="146899" numCol="1" spcCol="1270" anchor="ctr" anchorCtr="0">
            <a:noAutofit/>
          </a:bodyPr>
          <a:lstStyle/>
          <a:p>
            <a:pPr marL="0" marR="0" lvl="0" indent="0" algn="ctr" defTabSz="137795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en-US" sz="3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42" name="Group 35"/>
          <p:cNvGrpSpPr/>
          <p:nvPr/>
        </p:nvGrpSpPr>
        <p:grpSpPr>
          <a:xfrm>
            <a:off x="2237014" y="1548516"/>
            <a:ext cx="3226672" cy="1542257"/>
            <a:chOff x="1083494" y="1886752"/>
            <a:chExt cx="3073998" cy="1542257"/>
          </a:xfrm>
        </p:grpSpPr>
        <p:grpSp>
          <p:nvGrpSpPr>
            <p:cNvPr id="143" name="Group 10"/>
            <p:cNvGrpSpPr/>
            <p:nvPr/>
          </p:nvGrpSpPr>
          <p:grpSpPr>
            <a:xfrm>
              <a:off x="1084494" y="1886752"/>
              <a:ext cx="2097706" cy="769441"/>
              <a:chOff x="1037626" y="2017942"/>
              <a:chExt cx="2097706" cy="769441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1037626" y="2017942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1C789F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01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1C789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6" name="Straight Connector 12"/>
              <p:cNvCxnSpPr/>
              <p:nvPr/>
            </p:nvCxnSpPr>
            <p:spPr>
              <a:xfrm>
                <a:off x="1130364" y="2706891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1C789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7" name="TextBox 146"/>
              <p:cNvSpPr txBox="1"/>
              <p:nvPr/>
            </p:nvSpPr>
            <p:spPr>
              <a:xfrm>
                <a:off x="1786549" y="2229049"/>
                <a:ext cx="1348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221F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支付保障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21221F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4" name="TextBox 143"/>
            <p:cNvSpPr txBox="1"/>
            <p:nvPr/>
          </p:nvSpPr>
          <p:spPr>
            <a:xfrm>
              <a:off x="1083494" y="2690345"/>
              <a:ext cx="307399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腾讯课堂为保障学员付费安全提供的官方服务，监督享学教学质量与售后服务</a:t>
              </a:r>
              <a:r>
                <a:rPr lang="zh-CN" altLang="en-US" sz="1400" kern="0" dirty="0">
                  <a:solidFill>
                    <a:srgbClr val="21221F">
                      <a:lumMod val="50000"/>
                      <a:lumOff val="50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1221F">
                    <a:lumMod val="50000"/>
                    <a:lumOff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8" name="Group 36"/>
          <p:cNvGrpSpPr/>
          <p:nvPr/>
        </p:nvGrpSpPr>
        <p:grpSpPr>
          <a:xfrm>
            <a:off x="2237014" y="4160172"/>
            <a:ext cx="3226672" cy="1508105"/>
            <a:chOff x="1037626" y="4251612"/>
            <a:chExt cx="2372146" cy="1508105"/>
          </a:xfrm>
        </p:grpSpPr>
        <p:grpSp>
          <p:nvGrpSpPr>
            <p:cNvPr id="149" name="Group 18"/>
            <p:cNvGrpSpPr/>
            <p:nvPr/>
          </p:nvGrpSpPr>
          <p:grpSpPr>
            <a:xfrm>
              <a:off x="1038625" y="4251612"/>
              <a:ext cx="2196755" cy="769441"/>
              <a:chOff x="1084493" y="4840214"/>
              <a:chExt cx="2196755" cy="76944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1084493" y="4840214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vi-VN" sz="4400" b="0" i="0" u="none" strike="noStrike" kern="0" cap="none" spc="0" normalizeH="0" baseline="0" noProof="0">
                    <a:ln>
                      <a:noFill/>
                    </a:ln>
                    <a:solidFill>
                      <a:srgbClr val="F79A00"/>
                    </a:solidFill>
                    <a:effectLst/>
                    <a:uLnTx/>
                    <a:uFillTx/>
                    <a:latin typeface="Source Sans Pro"/>
                    <a:ea typeface="微软雅黑" panose="020B0503020204020204" pitchFamily="34" charset="-122"/>
                  </a:rPr>
                  <a:t>02</a:t>
                </a: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79A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2" name="Straight Connector 20"/>
              <p:cNvCxnSpPr/>
              <p:nvPr/>
            </p:nvCxnSpPr>
            <p:spPr>
              <a:xfrm>
                <a:off x="1130364" y="5527365"/>
                <a:ext cx="689246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F79A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1865476" y="4959710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kern="0">
                    <a:solidFill>
                      <a:srgbClr val="21221F">
                        <a:lumMod val="75000"/>
                        <a:lumOff val="2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师资保障</a:t>
                </a:r>
                <a:endParaRPr lang="en-US" altLang="zh-CN" sz="2400" kern="0" dirty="0">
                  <a:solidFill>
                    <a:srgbClr val="21221F">
                      <a:lumMod val="75000"/>
                      <a:lumOff val="2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TextBox 149"/>
            <p:cNvSpPr txBox="1"/>
            <p:nvPr/>
          </p:nvSpPr>
          <p:spPr>
            <a:xfrm>
              <a:off x="1037626" y="5021053"/>
              <a:ext cx="237214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一线互联网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余年移动开发架构师大牛授课，</a:t>
              </a:r>
              <a:r>
                <a:rPr lang="en-US" altLang="zh-CN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7×24</a:t>
              </a:r>
              <a:r>
                <a:rPr lang="zh-CN" altLang="en-US" sz="14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小时答疑服务</a:t>
              </a:r>
              <a:endParaRPr lang="en-US" altLang="zh-CN" sz="14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Group 4"/>
          <p:cNvGrpSpPr/>
          <p:nvPr/>
        </p:nvGrpSpPr>
        <p:grpSpPr>
          <a:xfrm>
            <a:off x="5521306" y="4357891"/>
            <a:ext cx="1143443" cy="1143443"/>
            <a:chOff x="4203359" y="4010024"/>
            <a:chExt cx="1143443" cy="1143443"/>
          </a:xfrm>
        </p:grpSpPr>
        <p:sp>
          <p:nvSpPr>
            <p:cNvPr id="161" name="Freeform 7"/>
            <p:cNvSpPr/>
            <p:nvPr/>
          </p:nvSpPr>
          <p:spPr>
            <a:xfrm>
              <a:off x="4203359" y="4010024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F79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2" name="Group 28"/>
            <p:cNvGrpSpPr/>
            <p:nvPr/>
          </p:nvGrpSpPr>
          <p:grpSpPr>
            <a:xfrm>
              <a:off x="4557729" y="4317307"/>
              <a:ext cx="443388" cy="646332"/>
              <a:chOff x="7165975" y="7021513"/>
              <a:chExt cx="638175" cy="930275"/>
            </a:xfrm>
            <a:solidFill>
              <a:srgbClr val="FFFFFF"/>
            </a:solidFill>
          </p:grpSpPr>
          <p:sp>
            <p:nvSpPr>
              <p:cNvPr id="163" name="AutoShape 113"/>
              <p:cNvSpPr/>
              <p:nvPr/>
            </p:nvSpPr>
            <p:spPr bwMode="auto">
              <a:xfrm>
                <a:off x="7165975" y="7021513"/>
                <a:ext cx="638175" cy="9302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AutoShape 114"/>
              <p:cNvSpPr/>
              <p:nvPr/>
            </p:nvSpPr>
            <p:spPr bwMode="auto">
              <a:xfrm>
                <a:off x="7310438" y="7167563"/>
                <a:ext cx="188912" cy="1889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65" name="Group 3"/>
          <p:cNvGrpSpPr/>
          <p:nvPr/>
        </p:nvGrpSpPr>
        <p:grpSpPr>
          <a:xfrm>
            <a:off x="5509553" y="1780387"/>
            <a:ext cx="1143443" cy="1143443"/>
            <a:chOff x="4203359" y="2017690"/>
            <a:chExt cx="1143443" cy="1143443"/>
          </a:xfrm>
        </p:grpSpPr>
        <p:sp>
          <p:nvSpPr>
            <p:cNvPr id="166" name="Freeform 5"/>
            <p:cNvSpPr/>
            <p:nvPr/>
          </p:nvSpPr>
          <p:spPr>
            <a:xfrm>
              <a:off x="4203359" y="2017690"/>
              <a:ext cx="1143443" cy="1143443"/>
            </a:xfrm>
            <a:custGeom>
              <a:avLst/>
              <a:gdLst>
                <a:gd name="connsiteX0" fmla="*/ 0 w 1974453"/>
                <a:gd name="connsiteY0" fmla="*/ 987227 h 1974453"/>
                <a:gd name="connsiteX1" fmla="*/ 987227 w 1974453"/>
                <a:gd name="connsiteY1" fmla="*/ 0 h 1974453"/>
                <a:gd name="connsiteX2" fmla="*/ 1974454 w 1974453"/>
                <a:gd name="connsiteY2" fmla="*/ 987227 h 1974453"/>
                <a:gd name="connsiteX3" fmla="*/ 987227 w 1974453"/>
                <a:gd name="connsiteY3" fmla="*/ 1974454 h 1974453"/>
                <a:gd name="connsiteX4" fmla="*/ 0 w 1974453"/>
                <a:gd name="connsiteY4" fmla="*/ 987227 h 1974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453" h="1974453">
                  <a:moveTo>
                    <a:pt x="0" y="987227"/>
                  </a:moveTo>
                  <a:cubicBezTo>
                    <a:pt x="0" y="441997"/>
                    <a:pt x="441997" y="0"/>
                    <a:pt x="987227" y="0"/>
                  </a:cubicBezTo>
                  <a:cubicBezTo>
                    <a:pt x="1532457" y="0"/>
                    <a:pt x="1974454" y="441997"/>
                    <a:pt x="1974454" y="987227"/>
                  </a:cubicBezTo>
                  <a:cubicBezTo>
                    <a:pt x="1974454" y="1532457"/>
                    <a:pt x="1532457" y="1974454"/>
                    <a:pt x="987227" y="1974454"/>
                  </a:cubicBezTo>
                  <a:cubicBezTo>
                    <a:pt x="441997" y="1974454"/>
                    <a:pt x="0" y="1532457"/>
                    <a:pt x="0" y="987227"/>
                  </a:cubicBezTo>
                  <a:close/>
                </a:path>
              </a:pathLst>
            </a:custGeom>
            <a:solidFill>
              <a:srgbClr val="1C789F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345032" tIns="345032" rIns="345032" bIns="345032" numCol="1" spcCol="1270" anchor="ctr" anchorCtr="0">
              <a:noAutofit/>
            </a:bodyPr>
            <a:lstStyle/>
            <a:p>
              <a:pPr marL="0" marR="0" lvl="0" indent="0" algn="ctr" defTabSz="19558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67" name="Group 31"/>
            <p:cNvGrpSpPr/>
            <p:nvPr/>
          </p:nvGrpSpPr>
          <p:grpSpPr>
            <a:xfrm>
              <a:off x="4520390" y="2320155"/>
              <a:ext cx="509379" cy="509379"/>
              <a:chOff x="7021513" y="5164138"/>
              <a:chExt cx="928687" cy="928687"/>
            </a:xfrm>
            <a:solidFill>
              <a:srgbClr val="FFFFFF"/>
            </a:solidFill>
          </p:grpSpPr>
          <p:sp>
            <p:nvSpPr>
              <p:cNvPr id="168" name="AutoShape 126"/>
              <p:cNvSpPr/>
              <p:nvPr/>
            </p:nvSpPr>
            <p:spPr bwMode="auto">
              <a:xfrm>
                <a:off x="7021513" y="5164138"/>
                <a:ext cx="928687" cy="92868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3499" y="14850"/>
                    </a:moveTo>
                    <a:cubicBezTo>
                      <a:pt x="9772" y="14850"/>
                      <a:pt x="6749" y="11827"/>
                      <a:pt x="6749" y="8100"/>
                    </a:cubicBezTo>
                    <a:cubicBezTo>
                      <a:pt x="6749" y="4372"/>
                      <a:pt x="9772" y="1350"/>
                      <a:pt x="13499" y="1350"/>
                    </a:cubicBezTo>
                    <a:cubicBezTo>
                      <a:pt x="17227" y="1350"/>
                      <a:pt x="20249" y="4372"/>
                      <a:pt x="20249" y="8100"/>
                    </a:cubicBezTo>
                    <a:cubicBezTo>
                      <a:pt x="20249" y="11827"/>
                      <a:pt x="17227" y="14850"/>
                      <a:pt x="13499" y="14850"/>
                    </a:cubicBezTo>
                    <a:moveTo>
                      <a:pt x="3236" y="20042"/>
                    </a:moveTo>
                    <a:cubicBezTo>
                      <a:pt x="3019" y="20266"/>
                      <a:pt x="2718" y="20408"/>
                      <a:pt x="2382" y="20408"/>
                    </a:cubicBezTo>
                    <a:cubicBezTo>
                      <a:pt x="1724" y="20408"/>
                      <a:pt x="1191" y="19875"/>
                      <a:pt x="1191" y="19218"/>
                    </a:cubicBezTo>
                    <a:cubicBezTo>
                      <a:pt x="1191" y="18881"/>
                      <a:pt x="1332" y="18580"/>
                      <a:pt x="1557" y="18363"/>
                    </a:cubicBezTo>
                    <a:lnTo>
                      <a:pt x="1551" y="18358"/>
                    </a:lnTo>
                    <a:lnTo>
                      <a:pt x="6996" y="12913"/>
                    </a:lnTo>
                    <a:cubicBezTo>
                      <a:pt x="7472" y="13555"/>
                      <a:pt x="8039" y="14122"/>
                      <a:pt x="8680" y="14599"/>
                    </a:cubicBezTo>
                    <a:cubicBezTo>
                      <a:pt x="8680" y="14599"/>
                      <a:pt x="3236" y="20042"/>
                      <a:pt x="3236" y="20042"/>
                    </a:cubicBezTo>
                    <a:close/>
                    <a:moveTo>
                      <a:pt x="13499" y="0"/>
                    </a:moveTo>
                    <a:cubicBezTo>
                      <a:pt x="9026" y="0"/>
                      <a:pt x="5399" y="3626"/>
                      <a:pt x="5399" y="8100"/>
                    </a:cubicBezTo>
                    <a:cubicBezTo>
                      <a:pt x="5399" y="9467"/>
                      <a:pt x="5742" y="10754"/>
                      <a:pt x="6341" y="11884"/>
                    </a:cubicBezTo>
                    <a:lnTo>
                      <a:pt x="709" y="17515"/>
                    </a:lnTo>
                    <a:lnTo>
                      <a:pt x="713" y="17520"/>
                    </a:lnTo>
                    <a:cubicBezTo>
                      <a:pt x="274" y="17953"/>
                      <a:pt x="0" y="18552"/>
                      <a:pt x="0" y="19218"/>
                    </a:cubicBezTo>
                    <a:cubicBezTo>
                      <a:pt x="0" y="20533"/>
                      <a:pt x="1066" y="21599"/>
                      <a:pt x="2382" y="21599"/>
                    </a:cubicBezTo>
                    <a:cubicBezTo>
                      <a:pt x="3047" y="21599"/>
                      <a:pt x="3647" y="21326"/>
                      <a:pt x="4079" y="20885"/>
                    </a:cubicBezTo>
                    <a:lnTo>
                      <a:pt x="4078" y="20884"/>
                    </a:lnTo>
                    <a:lnTo>
                      <a:pt x="9708" y="15255"/>
                    </a:lnTo>
                    <a:cubicBezTo>
                      <a:pt x="10839" y="15856"/>
                      <a:pt x="12128" y="16200"/>
                      <a:pt x="13499" y="16200"/>
                    </a:cubicBezTo>
                    <a:cubicBezTo>
                      <a:pt x="17973" y="16200"/>
                      <a:pt x="21600" y="12573"/>
                      <a:pt x="21600" y="8100"/>
                    </a:cubicBezTo>
                    <a:cubicBezTo>
                      <a:pt x="21600" y="3626"/>
                      <a:pt x="17973" y="0"/>
                      <a:pt x="134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9" name="AutoShape 127"/>
              <p:cNvSpPr/>
              <p:nvPr/>
            </p:nvSpPr>
            <p:spPr bwMode="auto">
              <a:xfrm>
                <a:off x="7397750" y="5308600"/>
                <a:ext cx="219075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160" y="0"/>
                    </a:moveTo>
                    <a:cubicBezTo>
                      <a:pt x="9025" y="0"/>
                      <a:pt x="0" y="9025"/>
                      <a:pt x="0" y="20160"/>
                    </a:cubicBezTo>
                    <a:cubicBezTo>
                      <a:pt x="0" y="20954"/>
                      <a:pt x="644" y="21600"/>
                      <a:pt x="1440" y="21600"/>
                    </a:cubicBezTo>
                    <a:cubicBezTo>
                      <a:pt x="2235" y="21600"/>
                      <a:pt x="2880" y="20954"/>
                      <a:pt x="2880" y="20160"/>
                    </a:cubicBezTo>
                    <a:cubicBezTo>
                      <a:pt x="2880" y="10618"/>
                      <a:pt x="10617" y="2880"/>
                      <a:pt x="20160" y="2880"/>
                    </a:cubicBezTo>
                    <a:cubicBezTo>
                      <a:pt x="20955" y="2880"/>
                      <a:pt x="21599" y="2234"/>
                      <a:pt x="21599" y="1440"/>
                    </a:cubicBezTo>
                    <a:cubicBezTo>
                      <a:pt x="21599" y="645"/>
                      <a:pt x="20955" y="0"/>
                      <a:pt x="2016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70" name="Group 38"/>
          <p:cNvGrpSpPr/>
          <p:nvPr/>
        </p:nvGrpSpPr>
        <p:grpSpPr>
          <a:xfrm>
            <a:off x="7339062" y="2442136"/>
            <a:ext cx="2286885" cy="2286885"/>
            <a:chOff x="6032868" y="2442136"/>
            <a:chExt cx="2286885" cy="2286885"/>
          </a:xfrm>
        </p:grpSpPr>
        <p:sp>
          <p:nvSpPr>
            <p:cNvPr id="171" name="Freeform 9"/>
            <p:cNvSpPr/>
            <p:nvPr/>
          </p:nvSpPr>
          <p:spPr>
            <a:xfrm>
              <a:off x="6032868" y="2442136"/>
              <a:ext cx="2286885" cy="2286885"/>
            </a:xfrm>
            <a:custGeom>
              <a:avLst/>
              <a:gdLst>
                <a:gd name="connsiteX0" fmla="*/ 0 w 3948906"/>
                <a:gd name="connsiteY0" fmla="*/ 1974453 h 3948906"/>
                <a:gd name="connsiteX1" fmla="*/ 1974453 w 3948906"/>
                <a:gd name="connsiteY1" fmla="*/ 0 h 3948906"/>
                <a:gd name="connsiteX2" fmla="*/ 3948906 w 3948906"/>
                <a:gd name="connsiteY2" fmla="*/ 1974453 h 3948906"/>
                <a:gd name="connsiteX3" fmla="*/ 1974453 w 3948906"/>
                <a:gd name="connsiteY3" fmla="*/ 3948906 h 3948906"/>
                <a:gd name="connsiteX4" fmla="*/ 0 w 3948906"/>
                <a:gd name="connsiteY4" fmla="*/ 1974453 h 3948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8906" h="3948906">
                  <a:moveTo>
                    <a:pt x="0" y="1974453"/>
                  </a:moveTo>
                  <a:cubicBezTo>
                    <a:pt x="0" y="883993"/>
                    <a:pt x="883993" y="0"/>
                    <a:pt x="1974453" y="0"/>
                  </a:cubicBezTo>
                  <a:cubicBezTo>
                    <a:pt x="3064913" y="0"/>
                    <a:pt x="3948906" y="883993"/>
                    <a:pt x="3948906" y="1974453"/>
                  </a:cubicBezTo>
                  <a:cubicBezTo>
                    <a:pt x="3948906" y="3064913"/>
                    <a:pt x="3064913" y="3948906"/>
                    <a:pt x="1974453" y="3948906"/>
                  </a:cubicBezTo>
                  <a:cubicBezTo>
                    <a:pt x="883993" y="3948906"/>
                    <a:pt x="0" y="3064913"/>
                    <a:pt x="0" y="1974453"/>
                  </a:cubicBezTo>
                  <a:close/>
                </a:path>
              </a:pathLst>
            </a:custGeom>
            <a:solidFill>
              <a:srgbClr val="61940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spcFirstLastPara="0" vert="horz" wrap="square" lIns="660854" tIns="660854" rIns="660854" bIns="660854" numCol="1" spcCol="1270" anchor="ctr" anchorCtr="0">
              <a:noAutofit/>
            </a:bodyPr>
            <a:lstStyle/>
            <a:p>
              <a:pPr marL="0" marR="0" lvl="0" indent="0" algn="ctr" defTabSz="28892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en-US" sz="6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2" name="Group 25"/>
            <p:cNvGrpSpPr/>
            <p:nvPr/>
          </p:nvGrpSpPr>
          <p:grpSpPr>
            <a:xfrm>
              <a:off x="6836934" y="2791944"/>
              <a:ext cx="770488" cy="770489"/>
              <a:chOff x="16432213" y="3295650"/>
              <a:chExt cx="928687" cy="928688"/>
            </a:xfrm>
            <a:solidFill>
              <a:srgbClr val="FFFFFF"/>
            </a:solidFill>
          </p:grpSpPr>
          <p:sp>
            <p:nvSpPr>
              <p:cNvPr id="174" name="AutoShape 81"/>
              <p:cNvSpPr/>
              <p:nvPr/>
            </p:nvSpPr>
            <p:spPr bwMode="auto">
              <a:xfrm>
                <a:off x="16432213" y="3295650"/>
                <a:ext cx="928687" cy="9286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5" name="AutoShape 82"/>
              <p:cNvSpPr/>
              <p:nvPr/>
            </p:nvSpPr>
            <p:spPr bwMode="auto">
              <a:xfrm>
                <a:off x="16519525" y="4049713"/>
                <a:ext cx="87313" cy="8731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38100" tIns="38100" rIns="38100" bIns="3810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3" name="Rectangle 34"/>
            <p:cNvSpPr/>
            <p:nvPr/>
          </p:nvSpPr>
          <p:spPr>
            <a:xfrm>
              <a:off x="6081274" y="3663483"/>
              <a:ext cx="223847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权威保障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精品课程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830079" y="311038"/>
            <a:ext cx="5941558" cy="375746"/>
            <a:chOff x="4121722" y="5733166"/>
            <a:chExt cx="5941558" cy="375746"/>
          </a:xfrm>
        </p:grpSpPr>
        <p:grpSp>
          <p:nvGrpSpPr>
            <p:cNvPr id="68" name="PA_组合 14"/>
            <p:cNvGrpSpPr/>
            <p:nvPr>
              <p:custDataLst>
                <p:tags r:id="rId4"/>
              </p:custDataLst>
            </p:nvPr>
          </p:nvGrpSpPr>
          <p:grpSpPr bwMode="auto">
            <a:xfrm>
              <a:off x="4121722" y="5748912"/>
              <a:ext cx="360000" cy="360000"/>
              <a:chOff x="4350" y="3200"/>
              <a:chExt cx="600" cy="599"/>
            </a:xfrm>
          </p:grpSpPr>
          <p:sp>
            <p:nvSpPr>
              <p:cNvPr id="70" name="Oval 15"/>
              <p:cNvSpPr>
                <a:spLocks noChangeArrowheads="1"/>
              </p:cNvSpPr>
              <p:nvPr/>
            </p:nvSpPr>
            <p:spPr bwMode="auto">
              <a:xfrm>
                <a:off x="4350" y="3200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" name="Group 16"/>
              <p:cNvGrpSpPr/>
              <p:nvPr/>
            </p:nvGrpSpPr>
            <p:grpSpPr bwMode="auto">
              <a:xfrm>
                <a:off x="4526" y="3301"/>
                <a:ext cx="215" cy="364"/>
                <a:chOff x="4526" y="3301"/>
                <a:chExt cx="215" cy="364"/>
              </a:xfrm>
            </p:grpSpPr>
            <p:sp>
              <p:nvSpPr>
                <p:cNvPr id="72" name="Freeform 17"/>
                <p:cNvSpPr>
                  <a:spLocks noEditPoints="1"/>
                </p:cNvSpPr>
                <p:nvPr/>
              </p:nvSpPr>
              <p:spPr bwMode="auto">
                <a:xfrm>
                  <a:off x="4565" y="3301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3" name="Freeform 18"/>
                <p:cNvSpPr/>
                <p:nvPr/>
              </p:nvSpPr>
              <p:spPr bwMode="auto">
                <a:xfrm>
                  <a:off x="4526" y="3443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9" name="PA_文本框 2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26187" y="5733166"/>
              <a:ext cx="55370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课程咨询阿媛老师：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1413650094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（微信</a:t>
              </a:r>
              <a:r>
                <a:rPr lang="en-US" altLang="zh-CN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/QQ </a:t>
              </a:r>
              <a:r>
                <a:rPr lang="zh-CN" altLang="en-US" dirty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同号）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40" grpId="0" animBg="1"/>
      <p:bldP spid="1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9938" cy="686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66" y="357926"/>
            <a:ext cx="5962956" cy="41975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955" y="4043026"/>
            <a:ext cx="6445581" cy="19559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179" y="357926"/>
            <a:ext cx="5988358" cy="3613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158E44-BD3E-E14A-A4B3-A59F39BD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73" y="-1219283"/>
            <a:ext cx="6597723" cy="1219284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   </a:t>
            </a:r>
            <a:r>
              <a:rPr kumimoji="1" lang="zh-CN" altLang="en-US" dirty="0">
                <a:solidFill>
                  <a:schemeClr val="bg1"/>
                </a:solidFill>
              </a:rPr>
              <a:t>享学讲师团队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CF3B2133-104D-8E4C-B7C1-40E42904EA51}"/>
              </a:ext>
            </a:extLst>
          </p:cNvPr>
          <p:cNvSpPr txBox="1"/>
          <p:nvPr/>
        </p:nvSpPr>
        <p:spPr>
          <a:xfrm>
            <a:off x="239349" y="3717033"/>
            <a:ext cx="1440160" cy="1318314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曾就职于三星、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小米，项目经理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1CE2CBBA-12B6-D944-9723-98C257063B52}"/>
              </a:ext>
            </a:extLst>
          </p:cNvPr>
          <p:cNvSpPr txBox="1"/>
          <p:nvPr/>
        </p:nvSpPr>
        <p:spPr>
          <a:xfrm>
            <a:off x="5469890" y="3525011"/>
            <a:ext cx="1116635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前阿里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移动架构师，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曾就职于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等一线互联网公司。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3A40718E-0290-D948-8EC0-FBAC4341A291}"/>
              </a:ext>
            </a:extLst>
          </p:cNvPr>
          <p:cNvSpPr txBox="1"/>
          <p:nvPr/>
        </p:nvSpPr>
        <p:spPr>
          <a:xfrm>
            <a:off x="3741698" y="3621022"/>
            <a:ext cx="1178669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国防科大研究生毕业， 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全球首批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中国联通移动架构师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9ADF34BF-84A2-ED42-B13B-FC46ECCBBC53}"/>
              </a:ext>
            </a:extLst>
          </p:cNvPr>
          <p:cNvSpPr txBox="1"/>
          <p:nvPr/>
        </p:nvSpPr>
        <p:spPr>
          <a:xfrm>
            <a:off x="7102072" y="3525011"/>
            <a:ext cx="1179692" cy="1793187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Lance</a:t>
            </a:r>
            <a:r>
              <a:rPr lang="zh-CN" altLang="en-US" sz="150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sz="1507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</a:t>
            </a: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前爱奇艺高程。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5735EEA2-65C3-4348-8D94-365373A2B47C}"/>
              </a:ext>
            </a:extLst>
          </p:cNvPr>
          <p:cNvSpPr txBox="1"/>
          <p:nvPr/>
        </p:nvSpPr>
        <p:spPr>
          <a:xfrm>
            <a:off x="1967541" y="3717032"/>
            <a:ext cx="1440160" cy="1281114"/>
          </a:xfrm>
          <a:prstGeom prst="rect">
            <a:avLst/>
          </a:prstGeom>
          <a:noFill/>
          <a:ln w="9525">
            <a:noFill/>
          </a:ln>
        </p:spPr>
        <p:txBody>
          <a:bodyPr wrap="square" lIns="108959" tIns="54480" rIns="108959" bIns="5448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Leo </a:t>
            </a:r>
            <a:r>
              <a:rPr lang="en-US" altLang="zh-CN" sz="15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等线" charset="0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等线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某创业公司技术总监，网易特约讲师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FB5BCAF-441B-E543-9979-2EB3165A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799" y="1028734"/>
            <a:ext cx="1527872" cy="24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7EA5CC4-2633-BB48-966E-61CEAC06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3138" y="1028733"/>
            <a:ext cx="1535956" cy="2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1DE99ED7-2D0B-9F41-A0E5-D2897FA6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5319" y="1028734"/>
            <a:ext cx="1565349" cy="24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330FAA6F-0707-4E47-ADFC-77558A9A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7500" y="1028733"/>
            <a:ext cx="1578316" cy="249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图片 1">
            <a:extLst>
              <a:ext uri="{FF2B5EF4-FFF2-40B4-BE49-F238E27FC236}">
                <a16:creationId xmlns:a16="http://schemas.microsoft.com/office/drawing/2014/main" id="{E306D682-620A-C54C-878A-B0DC4C69F6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81" y="1028733"/>
            <a:ext cx="1660183" cy="2471824"/>
          </a:xfrm>
          <a:prstGeom prst="rect">
            <a:avLst/>
          </a:prstGeom>
        </p:spPr>
      </p:pic>
      <p:sp>
        <p:nvSpPr>
          <p:cNvPr id="18" name="文本框 5">
            <a:extLst>
              <a:ext uri="{FF2B5EF4-FFF2-40B4-BE49-F238E27FC236}">
                <a16:creationId xmlns:a16="http://schemas.microsoft.com/office/drawing/2014/main" id="{1CE2CBBA-12B6-D944-9723-98C257063B52}"/>
              </a:ext>
            </a:extLst>
          </p:cNvPr>
          <p:cNvSpPr txBox="1"/>
          <p:nvPr/>
        </p:nvSpPr>
        <p:spPr>
          <a:xfrm>
            <a:off x="8830263" y="3525011"/>
            <a:ext cx="1152128" cy="1618396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Jett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前东芝，东方集团资深架构师。</a:t>
            </a:r>
          </a:p>
        </p:txBody>
      </p:sp>
      <p:sp>
        <p:nvSpPr>
          <p:cNvPr id="19" name="TextBox 33"/>
          <p:cNvSpPr txBox="1"/>
          <p:nvPr/>
        </p:nvSpPr>
        <p:spPr>
          <a:xfrm>
            <a:off x="195777" y="129537"/>
            <a:ext cx="4652084" cy="108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</a:t>
            </a:r>
            <a:r>
              <a:rPr lang="en-US" altLang="zh-CN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VIP</a:t>
            </a: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讲师介绍</a:t>
            </a:r>
            <a:endParaRPr lang="en-US" altLang="zh-CN" sz="26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6" name="Picture 2" descr="D:\我的资料库\Documents\Tencent Files\1056375335\FileRecv\JETT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85693" y="1028734"/>
            <a:ext cx="1645928" cy="2468892"/>
          </a:xfrm>
          <a:prstGeom prst="rect">
            <a:avLst/>
          </a:prstGeom>
          <a:noFill/>
        </p:spPr>
      </p:pic>
      <p:sp>
        <p:nvSpPr>
          <p:cNvPr id="21" name="文本框 5">
            <a:extLst>
              <a:ext uri="{FF2B5EF4-FFF2-40B4-BE49-F238E27FC236}">
                <a16:creationId xmlns:a16="http://schemas.microsoft.com/office/drawing/2014/main" id="{44F428CB-9F68-4275-B92D-CE0ABF7AC42D}"/>
              </a:ext>
            </a:extLst>
          </p:cNvPr>
          <p:cNvSpPr txBox="1"/>
          <p:nvPr/>
        </p:nvSpPr>
        <p:spPr>
          <a:xfrm>
            <a:off x="10587535" y="3556108"/>
            <a:ext cx="1152128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Derry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系统定制，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，阿里平台，联通运维，资深工程师。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97CAF0-CDC1-4C84-AC42-5E149D45BC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920" y="1028733"/>
            <a:ext cx="1645929" cy="246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联系我一起飞速进步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4373378" y="1789864"/>
            <a:ext cx="2705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e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y</a:t>
            </a:r>
            <a:r>
              <a:rPr lang="zh-CN" altLang="en-US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老师微信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grpSp>
        <p:nvGrpSpPr>
          <p:cNvPr id="61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5766263" y="1368275"/>
            <a:ext cx="360000" cy="360000"/>
            <a:chOff x="4350" y="3024"/>
            <a:chExt cx="600" cy="599"/>
          </a:xfrm>
        </p:grpSpPr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8" name="Shape 16377">
            <a:extLst>
              <a:ext uri="{FF2B5EF4-FFF2-40B4-BE49-F238E27FC236}">
                <a16:creationId xmlns:a16="http://schemas.microsoft.com/office/drawing/2014/main" id="{6116E1B7-EB9F-4B35-BDBB-B82A8C46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506" y="5068136"/>
            <a:ext cx="2705100" cy="115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 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e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y</a:t>
            </a:r>
            <a:r>
              <a:rPr lang="zh-CN" altLang="en-US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老师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QQ</a:t>
            </a:r>
            <a:r>
              <a:rPr lang="zh-CN" altLang="en-US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：</a:t>
            </a:r>
            <a:endParaRPr lang="en-US" altLang="zh-CN" sz="2400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2675560683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</a:t>
            </a: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5137F0-A78A-4CE7-A9C2-4976EE4767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302" y="2269144"/>
            <a:ext cx="2189922" cy="273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7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0EFE9E-E0D6-4AF4-B09C-9A17E384BCCF}"/>
              </a:ext>
            </a:extLst>
          </p:cNvPr>
          <p:cNvSpPr txBox="1"/>
          <p:nvPr/>
        </p:nvSpPr>
        <p:spPr>
          <a:xfrm>
            <a:off x="383458" y="29496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本次课作业的布置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30B450-B0DF-4F0A-8E6A-3857D5FB4863}"/>
              </a:ext>
            </a:extLst>
          </p:cNvPr>
          <p:cNvSpPr txBox="1"/>
          <p:nvPr/>
        </p:nvSpPr>
        <p:spPr>
          <a:xfrm>
            <a:off x="2945938" y="3167390"/>
            <a:ext cx="6300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1.</a:t>
            </a:r>
            <a:r>
              <a:rPr lang="zh-CN" altLang="en-US" sz="2800" dirty="0"/>
              <a:t>面试题用纸写出来，更巩固理解？</a:t>
            </a:r>
          </a:p>
        </p:txBody>
      </p:sp>
    </p:spTree>
    <p:extLst>
      <p:ext uri="{BB962C8B-B14F-4D97-AF65-F5344CB8AC3E}">
        <p14:creationId xmlns:p14="http://schemas.microsoft.com/office/powerpoint/2010/main" val="410106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过程 8"/>
          <p:cNvSpPr/>
          <p:nvPr/>
        </p:nvSpPr>
        <p:spPr>
          <a:xfrm>
            <a:off x="-121" y="2796977"/>
            <a:ext cx="12191390" cy="407173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 cstate="print"/>
          <a:srcRect l="2676" t="13262" r="34397" b="22052"/>
          <a:stretch>
            <a:fillRect/>
          </a:stretch>
        </p:blipFill>
        <p:spPr>
          <a:xfrm>
            <a:off x="-4700" y="559712"/>
            <a:ext cx="12191391" cy="6309004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327" y="80"/>
            <a:ext cx="12191390" cy="4071739"/>
          </a:xfrm>
          <a:prstGeom prst="flowChartProcess">
            <a:avLst/>
          </a:pr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/>
        </p:nvSpPr>
        <p:spPr>
          <a:xfrm>
            <a:off x="327" y="4159214"/>
            <a:ext cx="12190942" cy="95245"/>
          </a:xfrm>
          <a:prstGeom prst="rect">
            <a:avLst/>
          </a:prstGeom>
          <a:solidFill>
            <a:srgbClr val="1475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93"/>
          </a:p>
        </p:txBody>
      </p:sp>
      <p:cxnSp>
        <p:nvCxnSpPr>
          <p:cNvPr id="15" name="直线连接符 14"/>
          <p:cNvCxnSpPr/>
          <p:nvPr/>
        </p:nvCxnSpPr>
        <p:spPr>
          <a:xfrm>
            <a:off x="327" y="4317955"/>
            <a:ext cx="1219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14318" y="2309843"/>
            <a:ext cx="5953355" cy="1457894"/>
          </a:xfrm>
        </p:spPr>
        <p:txBody>
          <a:bodyPr>
            <a:noAutofit/>
          </a:bodyPr>
          <a:lstStyle/>
          <a:p>
            <a:pPr algn="ctr"/>
            <a:r>
              <a:rPr lang="zh-CN" altLang="en-US" sz="7409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cs typeface="Times New Roman" panose="02020603050405020304" pitchFamily="18" charset="0"/>
              </a:rPr>
              <a:t>谢谢观看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665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讲师简介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9" name="Shape 16377"/>
          <p:cNvSpPr>
            <a:spLocks noChangeArrowheads="1"/>
          </p:cNvSpPr>
          <p:nvPr/>
        </p:nvSpPr>
        <p:spPr bwMode="auto">
          <a:xfrm>
            <a:off x="854741" y="1723597"/>
            <a:ext cx="2705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200"/>
              </a:spcBef>
              <a:buFontTx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 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e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r</a:t>
            </a:r>
            <a:r>
              <a:rPr lang="en-US" altLang="zh-CN" sz="24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y</a:t>
            </a:r>
            <a:r>
              <a:rPr lang="zh-CN" altLang="en-US" sz="1800" dirty="0">
                <a:solidFill>
                  <a:srgbClr val="595959"/>
                </a:solidFill>
                <a:latin typeface="宋体" panose="02010600030101010101" pitchFamily="2" charset="-122"/>
                <a:sym typeface="Roboto Condensed" panose="02000000000000000000" pitchFamily="2" charset="0"/>
              </a:rPr>
              <a:t> </a:t>
            </a:r>
            <a:endParaRPr lang="zh-CN" altLang="zh-CN" sz="1800" dirty="0">
              <a:solidFill>
                <a:srgbClr val="595959"/>
              </a:solidFill>
              <a:latin typeface="宋体" panose="02010600030101010101" pitchFamily="2" charset="-122"/>
              <a:sym typeface="Roboto Condensed" panose="02000000000000000000" pitchFamily="2" charset="0"/>
            </a:endParaRPr>
          </a:p>
        </p:txBody>
      </p:sp>
      <p:grpSp>
        <p:nvGrpSpPr>
          <p:cNvPr id="61" name="PA_组合 14"/>
          <p:cNvGrpSpPr/>
          <p:nvPr>
            <p:custDataLst>
              <p:tags r:id="rId3"/>
            </p:custDataLst>
          </p:nvPr>
        </p:nvGrpSpPr>
        <p:grpSpPr bwMode="auto">
          <a:xfrm>
            <a:off x="6837555" y="195287"/>
            <a:ext cx="360000" cy="360000"/>
            <a:chOff x="4350" y="3024"/>
            <a:chExt cx="600" cy="599"/>
          </a:xfrm>
        </p:grpSpPr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350" y="3024"/>
              <a:ext cx="600" cy="59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dist" defTabSz="1219200"/>
              <a:endParaRPr lang="zh-CN" altLang="en-US" sz="2135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16"/>
            <p:cNvGrpSpPr/>
            <p:nvPr/>
          </p:nvGrpSpPr>
          <p:grpSpPr bwMode="auto">
            <a:xfrm>
              <a:off x="4526" y="3125"/>
              <a:ext cx="215" cy="364"/>
              <a:chOff x="4526" y="3125"/>
              <a:chExt cx="215" cy="364"/>
            </a:xfrm>
          </p:grpSpPr>
          <p:sp>
            <p:nvSpPr>
              <p:cNvPr id="65" name="Freeform 17"/>
              <p:cNvSpPr>
                <a:spLocks noEditPoints="1"/>
              </p:cNvSpPr>
              <p:nvPr/>
            </p:nvSpPr>
            <p:spPr bwMode="auto">
              <a:xfrm>
                <a:off x="4565" y="3125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Freeform 18"/>
              <p:cNvSpPr/>
              <p:nvPr/>
            </p:nvSpPr>
            <p:spPr bwMode="auto">
              <a:xfrm>
                <a:off x="4526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2F20B68-B4DF-4A62-BDB0-3F360DF80C4D}"/>
              </a:ext>
            </a:extLst>
          </p:cNvPr>
          <p:cNvSpPr/>
          <p:nvPr/>
        </p:nvSpPr>
        <p:spPr>
          <a:xfrm>
            <a:off x="4781550" y="1723597"/>
            <a:ext cx="6095999" cy="2122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9</a:t>
            </a:r>
            <a:r>
              <a:rPr lang="zh-CN" altLang="en-US" dirty="0"/>
              <a:t>年项目研发经验，曾就职于腾讯</a:t>
            </a:r>
            <a:r>
              <a:rPr lang="en-US" altLang="zh-CN" dirty="0"/>
              <a:t>IOT</a:t>
            </a:r>
            <a:r>
              <a:rPr lang="zh-CN" altLang="en-US" dirty="0"/>
              <a:t>项目组、阿里物联网云平台、中国联通担任资深工程师研究领域：</a:t>
            </a:r>
            <a:r>
              <a:rPr lang="en-US" altLang="zh-CN" dirty="0"/>
              <a:t>Android</a:t>
            </a:r>
            <a:r>
              <a:rPr lang="zh-CN" altLang="en-US" dirty="0"/>
              <a:t>操作系统定制，</a:t>
            </a:r>
            <a:r>
              <a:rPr lang="en-US" altLang="zh-CN" dirty="0" err="1"/>
              <a:t>JavaEE</a:t>
            </a:r>
            <a:r>
              <a:rPr lang="zh-CN" altLang="en-US" dirty="0"/>
              <a:t>服务器，前端，</a:t>
            </a:r>
            <a:r>
              <a:rPr lang="en-US" altLang="zh-CN" dirty="0"/>
              <a:t>RN</a:t>
            </a:r>
            <a:r>
              <a:rPr lang="zh-CN" altLang="en-US" dirty="0"/>
              <a:t>跨平台，参与框架设计腾讯物联</a:t>
            </a:r>
            <a:r>
              <a:rPr lang="en-US" altLang="zh-CN" dirty="0"/>
              <a:t>SDK</a:t>
            </a:r>
            <a:r>
              <a:rPr lang="zh-CN" altLang="en-US" dirty="0"/>
              <a:t>研发</a:t>
            </a:r>
            <a:r>
              <a:rPr lang="en-US" altLang="zh-CN" dirty="0"/>
              <a:t>/</a:t>
            </a:r>
            <a:r>
              <a:rPr lang="zh-CN" altLang="en-US" dirty="0"/>
              <a:t>华为平台</a:t>
            </a:r>
            <a:r>
              <a:rPr lang="en-US" altLang="zh-CN" dirty="0"/>
              <a:t>SDK</a:t>
            </a:r>
            <a:r>
              <a:rPr lang="zh-CN" altLang="en-US" dirty="0"/>
              <a:t>技术研发，</a:t>
            </a:r>
            <a:r>
              <a:rPr lang="en-US" altLang="zh-CN" dirty="0"/>
              <a:t>NDK</a:t>
            </a:r>
            <a:r>
              <a:rPr lang="zh-CN" altLang="en-US" dirty="0"/>
              <a:t>领域与音视频领域等等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08F2CA-BF7D-4214-B161-B504134F28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59" y="2350862"/>
            <a:ext cx="2690117" cy="40351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9EBB8F-CDE6-4593-B356-2C682A68725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27" y="3901965"/>
            <a:ext cx="2364828" cy="29560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BC61C0-D2D6-43DC-BB27-069BF462A1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480" y="3789981"/>
            <a:ext cx="2578520" cy="30120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B158E44-BD3E-E14A-A4B3-A59F39BD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73" y="-1219283"/>
            <a:ext cx="6597723" cy="1219284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   </a:t>
            </a:r>
            <a:r>
              <a:rPr kumimoji="1" lang="zh-CN" altLang="en-US" dirty="0">
                <a:solidFill>
                  <a:schemeClr val="bg1"/>
                </a:solidFill>
              </a:rPr>
              <a:t>享学讲师团队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CF3B2133-104D-8E4C-B7C1-40E42904EA51}"/>
              </a:ext>
            </a:extLst>
          </p:cNvPr>
          <p:cNvSpPr txBox="1"/>
          <p:nvPr/>
        </p:nvSpPr>
        <p:spPr>
          <a:xfrm>
            <a:off x="239349" y="3717033"/>
            <a:ext cx="1440160" cy="1318314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Alvin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曾就职于三星、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小米，项目经理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1CE2CBBA-12B6-D944-9723-98C257063B52}"/>
              </a:ext>
            </a:extLst>
          </p:cNvPr>
          <p:cNvSpPr txBox="1"/>
          <p:nvPr/>
        </p:nvSpPr>
        <p:spPr>
          <a:xfrm>
            <a:off x="5469890" y="3525011"/>
            <a:ext cx="1116635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Zero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前阿里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P7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移动架构师，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曾就职于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Nubia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等一线互联网公司。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3A40718E-0290-D948-8EC0-FBAC4341A291}"/>
              </a:ext>
            </a:extLst>
          </p:cNvPr>
          <p:cNvSpPr txBox="1"/>
          <p:nvPr/>
        </p:nvSpPr>
        <p:spPr>
          <a:xfrm>
            <a:off x="3741698" y="3621022"/>
            <a:ext cx="1178669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Allen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国防科大研究生毕业， </a:t>
            </a: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全球首批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Android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开发者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中国联通移动架构师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9ADF34BF-84A2-ED42-B13B-FC46ECCBBC53}"/>
              </a:ext>
            </a:extLst>
          </p:cNvPr>
          <p:cNvSpPr txBox="1"/>
          <p:nvPr/>
        </p:nvSpPr>
        <p:spPr>
          <a:xfrm>
            <a:off x="7102072" y="3525011"/>
            <a:ext cx="1179692" cy="1793187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Lance</a:t>
            </a:r>
            <a:r>
              <a:rPr lang="zh-CN" altLang="en-US" sz="1507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老师</a:t>
            </a:r>
            <a:endParaRPr lang="en-US" altLang="zh-CN" sz="1507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某游戏公司主程，</a:t>
            </a:r>
          </a:p>
          <a:p>
            <a:pPr algn="ctr"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前爱奇艺高程。</a:t>
            </a:r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5735EEA2-65C3-4348-8D94-365373A2B47C}"/>
              </a:ext>
            </a:extLst>
          </p:cNvPr>
          <p:cNvSpPr txBox="1"/>
          <p:nvPr/>
        </p:nvSpPr>
        <p:spPr>
          <a:xfrm>
            <a:off x="1967541" y="3717032"/>
            <a:ext cx="1440160" cy="1281114"/>
          </a:xfrm>
          <a:prstGeom prst="rect">
            <a:avLst/>
          </a:prstGeom>
          <a:noFill/>
          <a:ln w="9525">
            <a:noFill/>
          </a:ln>
        </p:spPr>
        <p:txBody>
          <a:bodyPr wrap="square" lIns="108959" tIns="54480" rIns="108959" bIns="5448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Leo </a:t>
            </a:r>
            <a:r>
              <a:rPr lang="en-US" altLang="zh-CN" sz="15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等线" charset="0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等线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等线" charset="0"/>
              </a:rPr>
              <a:t>某创业公司技术总监，网易特约讲师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FB5BCAF-441B-E543-9979-2EB3165A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799" y="1028734"/>
            <a:ext cx="1527872" cy="249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7EA5CC4-2633-BB48-966E-61CEAC06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93138" y="1028733"/>
            <a:ext cx="1535956" cy="2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1DE99ED7-2D0B-9F41-A0E5-D2897FA6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5319" y="1028734"/>
            <a:ext cx="1565349" cy="24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9">
            <a:extLst>
              <a:ext uri="{FF2B5EF4-FFF2-40B4-BE49-F238E27FC236}">
                <a16:creationId xmlns:a16="http://schemas.microsoft.com/office/drawing/2014/main" id="{330FAA6F-0707-4E47-ADFC-77558A9A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7500" y="1028733"/>
            <a:ext cx="1578316" cy="2491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图片 1">
            <a:extLst>
              <a:ext uri="{FF2B5EF4-FFF2-40B4-BE49-F238E27FC236}">
                <a16:creationId xmlns:a16="http://schemas.microsoft.com/office/drawing/2014/main" id="{E306D682-620A-C54C-878A-B0DC4C69F6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981" y="1028733"/>
            <a:ext cx="1660183" cy="2471824"/>
          </a:xfrm>
          <a:prstGeom prst="rect">
            <a:avLst/>
          </a:prstGeom>
        </p:spPr>
      </p:pic>
      <p:sp>
        <p:nvSpPr>
          <p:cNvPr id="18" name="文本框 5">
            <a:extLst>
              <a:ext uri="{FF2B5EF4-FFF2-40B4-BE49-F238E27FC236}">
                <a16:creationId xmlns:a16="http://schemas.microsoft.com/office/drawing/2014/main" id="{1CE2CBBA-12B6-D944-9723-98C257063B52}"/>
              </a:ext>
            </a:extLst>
          </p:cNvPr>
          <p:cNvSpPr txBox="1"/>
          <p:nvPr/>
        </p:nvSpPr>
        <p:spPr>
          <a:xfrm>
            <a:off x="8830263" y="3525011"/>
            <a:ext cx="1152128" cy="1618396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Jett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前东芝，东方集团资深架构师。</a:t>
            </a:r>
          </a:p>
        </p:txBody>
      </p:sp>
      <p:sp>
        <p:nvSpPr>
          <p:cNvPr id="19" name="TextBox 33"/>
          <p:cNvSpPr txBox="1"/>
          <p:nvPr/>
        </p:nvSpPr>
        <p:spPr>
          <a:xfrm>
            <a:off x="195777" y="129537"/>
            <a:ext cx="4652084" cy="1088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享学</a:t>
            </a:r>
            <a:r>
              <a:rPr lang="en-US" altLang="zh-CN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VIP</a:t>
            </a: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讲师介绍</a:t>
            </a:r>
            <a:endParaRPr lang="en-US" altLang="zh-CN" sz="26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867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26" name="Picture 2" descr="D:\我的资料库\Documents\Tencent Files\1056375335\FileRecv\JETT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585693" y="1028734"/>
            <a:ext cx="1645928" cy="2468892"/>
          </a:xfrm>
          <a:prstGeom prst="rect">
            <a:avLst/>
          </a:prstGeom>
          <a:noFill/>
        </p:spPr>
      </p:pic>
      <p:sp>
        <p:nvSpPr>
          <p:cNvPr id="21" name="文本框 5">
            <a:extLst>
              <a:ext uri="{FF2B5EF4-FFF2-40B4-BE49-F238E27FC236}">
                <a16:creationId xmlns:a16="http://schemas.microsoft.com/office/drawing/2014/main" id="{44F428CB-9F68-4275-B92D-CE0ABF7AC42D}"/>
              </a:ext>
            </a:extLst>
          </p:cNvPr>
          <p:cNvSpPr txBox="1"/>
          <p:nvPr/>
        </p:nvSpPr>
        <p:spPr>
          <a:xfrm>
            <a:off x="10613820" y="3621022"/>
            <a:ext cx="1152128" cy="2518642"/>
          </a:xfrm>
          <a:prstGeom prst="rect">
            <a:avLst/>
          </a:prstGeom>
          <a:noFill/>
        </p:spPr>
        <p:txBody>
          <a:bodyPr wrap="square" lIns="100083" tIns="50040" rIns="100083" bIns="500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Derry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老师</a:t>
            </a:r>
            <a:endParaRPr lang="en-US" altLang="zh-CN" sz="15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系统定制，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腾讯</a:t>
            </a: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，阿里平台，联通运维，资深工程师。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97CAF0-CDC1-4C84-AC42-5E149D45BC8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920" y="1028733"/>
            <a:ext cx="1645929" cy="24688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8102B5-9FF0-43B9-BD68-96BFE62E966D}"/>
              </a:ext>
            </a:extLst>
          </p:cNvPr>
          <p:cNvSpPr txBox="1"/>
          <p:nvPr/>
        </p:nvSpPr>
        <p:spPr>
          <a:xfrm>
            <a:off x="0" y="0"/>
            <a:ext cx="2997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App</a:t>
            </a:r>
            <a:r>
              <a:rPr lang="zh-CN" altLang="en-US" sz="3200" dirty="0"/>
              <a:t>线程的概念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BB42B-30DB-4194-8277-72F48A4D0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730" y="1230814"/>
            <a:ext cx="6820540" cy="439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6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基础概念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3943350" y="1221881"/>
            <a:ext cx="7619999" cy="492174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4075240" y="2467908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 dirty="0"/>
              <a:t>CPU</a:t>
            </a:r>
            <a:r>
              <a:rPr lang="zh-CN" altLang="en-US" sz="1800" dirty="0"/>
              <a:t>时间片轮转机制</a:t>
            </a:r>
            <a:endParaRPr lang="en-US" altLang="zh-CN" sz="1800" b="1" dirty="0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4103815" y="1497946"/>
            <a:ext cx="759288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en-US" altLang="zh-CN" sz="1800" dirty="0"/>
              <a:t>CPU</a:t>
            </a:r>
            <a:r>
              <a:rPr lang="zh-CN" altLang="en-US" sz="1800" dirty="0"/>
              <a:t>核心数和线程数的关系</a:t>
            </a:r>
            <a:endParaRPr lang="en-US" altLang="zh-CN" sz="1800" b="1" dirty="0"/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4084765" y="3315633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dirty="0"/>
              <a:t>什么是进程和线程</a:t>
            </a:r>
            <a:endParaRPr lang="en-US" altLang="zh-CN" sz="1800" dirty="0"/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4084765" y="4220508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dirty="0"/>
              <a:t>澄清并行和并发</a:t>
            </a:r>
            <a:endParaRPr lang="en-US" altLang="zh-CN" sz="1800" b="1" dirty="0"/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4103815" y="5030133"/>
            <a:ext cx="7592885" cy="45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1800" dirty="0"/>
              <a:t>高并发编程的意义、好处和注意事项</a:t>
            </a:r>
            <a:endParaRPr lang="en-US" altLang="zh-CN" sz="1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2515F7-78EF-460C-9AD8-A275D521A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11" y="1542226"/>
            <a:ext cx="3589331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0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910"/>
                            </p:stCondLst>
                            <p:childTnLst>
                              <p:par>
                                <p:cTn id="1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3704079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认识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里的线程</a:t>
            </a:r>
          </a:p>
        </p:txBody>
      </p:sp>
      <p:sp>
        <p:nvSpPr>
          <p:cNvPr id="15" name="矩形​​ 30"/>
          <p:cNvSpPr>
            <a:spLocks noChangeArrowheads="1"/>
          </p:cNvSpPr>
          <p:nvPr/>
        </p:nvSpPr>
        <p:spPr bwMode="auto">
          <a:xfrm>
            <a:off x="2401041" y="106678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里的程序天生就是多线程的，那么有几种新启线程的方式？</a:t>
            </a:r>
          </a:p>
        </p:txBody>
      </p:sp>
      <p:sp>
        <p:nvSpPr>
          <p:cNvPr id="12" name="圆角矩形​​ 34"/>
          <p:cNvSpPr/>
          <p:nvPr/>
        </p:nvSpPr>
        <p:spPr>
          <a:xfrm>
            <a:off x="2495550" y="1602882"/>
            <a:ext cx="7619999" cy="2464293"/>
          </a:xfrm>
          <a:prstGeom prst="roundRect">
            <a:avLst>
              <a:gd name="adj" fmla="val 8586"/>
            </a:avLst>
          </a:prstGeom>
          <a:noFill/>
          <a:ln w="12700" cap="flat" cmpd="sng" algn="ctr">
            <a:solidFill>
              <a:schemeClr val="accent2"/>
            </a:solidFill>
            <a:prstDash val="dash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2656015" y="2486959"/>
            <a:ext cx="7592885" cy="4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/>
              <a:t>接口</a:t>
            </a:r>
            <a:r>
              <a:rPr lang="en-US" altLang="zh-CN" sz="2000"/>
              <a:t>Runnable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2656015" y="1650346"/>
            <a:ext cx="7592885" cy="60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/>
              <a:t>类</a:t>
            </a:r>
            <a:r>
              <a:rPr lang="en-US" altLang="zh-CN" sz="2000"/>
              <a:t>Thread</a:t>
            </a: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2656015" y="3220384"/>
            <a:ext cx="7592885" cy="49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/>
              <a:t>接口</a:t>
            </a:r>
            <a:r>
              <a:rPr lang="en-US" altLang="zh-CN" sz="2000"/>
              <a:t>Callable</a:t>
            </a:r>
          </a:p>
        </p:txBody>
      </p:sp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2448666" y="4591037"/>
            <a:ext cx="858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有开始就有结束，怎么样才能让</a:t>
            </a:r>
            <a:r>
              <a:rPr lang="en-US" altLang="zh-CN" sz="240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400">
                <a:latin typeface="微软雅黑" pitchFamily="34" charset="-122"/>
                <a:ea typeface="微软雅黑" pitchFamily="34" charset="-122"/>
              </a:rPr>
              <a:t>里的线程安全停止工作呢？</a:t>
            </a:r>
          </a:p>
        </p:txBody>
      </p:sp>
      <p:sp>
        <p:nvSpPr>
          <p:cNvPr id="20" name="矩形 19"/>
          <p:cNvSpPr/>
          <p:nvPr/>
        </p:nvSpPr>
        <p:spPr>
          <a:xfrm>
            <a:off x="2570224" y="5292209"/>
            <a:ext cx="9360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s</a:t>
            </a:r>
            <a:r>
              <a:rPr lang="en-US" sz="2000" dirty="0"/>
              <a:t>top()</a:t>
            </a:r>
            <a:r>
              <a:rPr lang="zh-CN" altLang="en-US" sz="2000" dirty="0"/>
              <a:t>还是</a:t>
            </a:r>
            <a:r>
              <a:rPr lang="en-US" sz="2000" dirty="0"/>
              <a:t>interrupt() </a:t>
            </a:r>
            <a:r>
              <a:rPr lang="zh-CN" altLang="en-US" sz="2000" dirty="0"/>
              <a:t>、</a:t>
            </a:r>
            <a:r>
              <a:rPr lang="en-US" sz="2000" dirty="0"/>
              <a:t> </a:t>
            </a:r>
            <a:r>
              <a:rPr lang="en-US" sz="2000" dirty="0" err="1"/>
              <a:t>isInterrupted</a:t>
            </a:r>
            <a:r>
              <a:rPr lang="en-US" sz="2000" dirty="0"/>
              <a:t>()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Thread.</a:t>
            </a:r>
            <a:r>
              <a:rPr lang="en-US" sz="2000" dirty="0" err="1"/>
              <a:t>interrupted</a:t>
            </a:r>
            <a:r>
              <a:rPr lang="en-US" sz="2000" dirty="0"/>
              <a:t>()</a:t>
            </a:r>
            <a:r>
              <a:rPr lang="zh-CN" altLang="en-US" sz="2000" dirty="0"/>
              <a:t>，深入理解这些方法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856E31-EE97-40CD-91FD-947C244A8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85" y="1602882"/>
            <a:ext cx="1882303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3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组合 47"/>
          <p:cNvGrpSpPr/>
          <p:nvPr>
            <p:custDataLst>
              <p:tags r:id="rId1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endParaRPr lang="zh-CN" altLang="en-US" sz="2400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</p:grpSp>
      <p:sp>
        <p:nvSpPr>
          <p:cNvPr id="1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879" y="371042"/>
            <a:ext cx="5645896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en-US" altLang="zh-CN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667">
                <a:solidFill>
                  <a:srgbClr val="1D69A3"/>
                </a:solidFill>
                <a:latin typeface="微软雅黑" pitchFamily="34" charset="-122"/>
                <a:ea typeface="微软雅黑" pitchFamily="34" charset="-122"/>
              </a:rPr>
              <a:t>里的线程再多一点点认识</a:t>
            </a: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970090" y="1212196"/>
            <a:ext cx="75928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2857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6858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itchFamily="2" charset="2"/>
              <a:buChar char="n"/>
            </a:pPr>
            <a:r>
              <a:rPr lang="zh-CN" altLang="en-US" sz="2000"/>
              <a:t>线程常用方法和线程的状态</a:t>
            </a:r>
            <a:endParaRPr lang="en-US" altLang="zh-CN" sz="2000"/>
          </a:p>
        </p:txBody>
      </p:sp>
      <p:sp>
        <p:nvSpPr>
          <p:cNvPr id="1026" name="AutoShape 2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8" name="AutoShape 4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0" name="AutoShape 6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2" name="AutoShape 8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" name="AutoShape 10" descr="http://img2.imgtn.bdimg.com/it/u=1651955577,2287531558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399" y="1973262"/>
            <a:ext cx="7270792" cy="372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矩形​​ 30"/>
          <p:cNvSpPr>
            <a:spLocks noChangeArrowheads="1"/>
          </p:cNvSpPr>
          <p:nvPr/>
        </p:nvSpPr>
        <p:spPr bwMode="auto">
          <a:xfrm>
            <a:off x="1159635" y="2211159"/>
            <a:ext cx="2753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深入理解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run()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start()</a:t>
            </a:r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​​ 33"/>
          <p:cNvSpPr>
            <a:spLocks noChangeArrowheads="1"/>
          </p:cNvSpPr>
          <p:nvPr/>
        </p:nvSpPr>
        <p:spPr bwMode="auto">
          <a:xfrm>
            <a:off x="1159639" y="2990847"/>
            <a:ext cx="28694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</a:rPr>
              <a:t>yield() </a:t>
            </a: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：将线程从运行转到可运行状态</a:t>
            </a:r>
          </a:p>
        </p:txBody>
      </p:sp>
    </p:spTree>
    <p:extLst>
      <p:ext uri="{BB962C8B-B14F-4D97-AF65-F5344CB8AC3E}">
        <p14:creationId xmlns:p14="http://schemas.microsoft.com/office/powerpoint/2010/main" val="61837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>
            <a:extLst>
              <a:ext uri="{FF2B5EF4-FFF2-40B4-BE49-F238E27FC236}">
                <a16:creationId xmlns:a16="http://schemas.microsoft.com/office/drawing/2014/main" id="{3D59B663-1EA9-4BA8-BE5C-F3B9E7CD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9957" y="200204"/>
            <a:ext cx="10812085" cy="553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999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8102B5-9FF0-43B9-BD68-96BFE62E966D}"/>
              </a:ext>
            </a:extLst>
          </p:cNvPr>
          <p:cNvSpPr txBox="1"/>
          <p:nvPr/>
        </p:nvSpPr>
        <p:spPr>
          <a:xfrm>
            <a:off x="0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答疑环节</a:t>
            </a:r>
          </a:p>
        </p:txBody>
      </p:sp>
    </p:spTree>
    <p:extLst>
      <p:ext uri="{BB962C8B-B14F-4D97-AF65-F5344CB8AC3E}">
        <p14:creationId xmlns:p14="http://schemas.microsoft.com/office/powerpoint/2010/main" val="73736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726</Words>
  <Application>Microsoft Office PowerPoint</Application>
  <PresentationFormat>宽屏</PresentationFormat>
  <Paragraphs>107</Paragraphs>
  <Slides>16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思源黑体 CN Normal</vt:lpstr>
      <vt:lpstr>宋体</vt:lpstr>
      <vt:lpstr>微软雅黑</vt:lpstr>
      <vt:lpstr>Arial</vt:lpstr>
      <vt:lpstr>Calibri</vt:lpstr>
      <vt:lpstr>Source Sans Pro</vt:lpstr>
      <vt:lpstr>Wingdings</vt:lpstr>
      <vt:lpstr>Office 主题​​</vt:lpstr>
      <vt:lpstr>1_Office 主题​​</vt:lpstr>
      <vt:lpstr>PowerPoint 演示文稿</vt:lpstr>
      <vt:lpstr>PowerPoint 演示文稿</vt:lpstr>
      <vt:lpstr>   享学讲师团队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享学讲师团队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德利 刘</cp:lastModifiedBy>
  <cp:revision>597</cp:revision>
  <dcterms:created xsi:type="dcterms:W3CDTF">2016-08-30T15:34:00Z</dcterms:created>
  <dcterms:modified xsi:type="dcterms:W3CDTF">2020-05-07T14:25:51Z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