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91" r:id="rId3"/>
    <p:sldId id="985" r:id="rId4"/>
    <p:sldId id="258" r:id="rId5"/>
    <p:sldId id="1090" r:id="rId6"/>
    <p:sldId id="257" r:id="rId7"/>
    <p:sldId id="1098" r:id="rId8"/>
    <p:sldId id="1072" r:id="rId9"/>
    <p:sldId id="1084" r:id="rId10"/>
    <p:sldId id="1091" r:id="rId11"/>
    <p:sldId id="1085" r:id="rId12"/>
    <p:sldId id="1092" r:id="rId13"/>
    <p:sldId id="1086" r:id="rId14"/>
    <p:sldId id="1093" r:id="rId15"/>
    <p:sldId id="1087" r:id="rId16"/>
    <p:sldId id="1094" r:id="rId17"/>
    <p:sldId id="1088" r:id="rId18"/>
    <p:sldId id="1095" r:id="rId19"/>
    <p:sldId id="1089" r:id="rId20"/>
    <p:sldId id="1096" r:id="rId21"/>
    <p:sldId id="1097" r:id="rId22"/>
    <p:sldId id="1069" r:id="rId23"/>
    <p:sldId id="1050" r:id="rId24"/>
    <p:sldId id="482" r:id="rId25"/>
    <p:sldId id="483" r:id="rId26"/>
    <p:sldId id="1075" r:id="rId27"/>
    <p:sldId id="1059" r:id="rId28"/>
    <p:sldId id="35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444" autoAdjust="0"/>
  </p:normalViewPr>
  <p:slideViewPr>
    <p:cSldViewPr snapToGrid="0" showGuides="1">
      <p:cViewPr varScale="1">
        <p:scale>
          <a:sx n="94" d="100"/>
          <a:sy n="94" d="100"/>
        </p:scale>
        <p:origin x="202" y="86"/>
      </p:cViewPr>
      <p:guideLst>
        <p:guide orient="horz" pos="2137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e.qq.com/course/34742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戴睿  </a:t>
            </a:r>
            <a:r>
              <a:rPr lang="en-US" altLang="zh-CN" dirty="0">
                <a:solidFill>
                  <a:srgbClr val="FF0000"/>
                </a:solidFill>
              </a:rPr>
              <a:t>Derry </a:t>
            </a:r>
            <a:r>
              <a:rPr lang="zh-CN" altLang="en-US" dirty="0">
                <a:solidFill>
                  <a:srgbClr val="FF0000"/>
                </a:solidFill>
              </a:rPr>
              <a:t>老师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所有技术问题 学习问题交流 加  </a:t>
            </a:r>
            <a:r>
              <a:rPr lang="en-US" altLang="zh-CN" dirty="0">
                <a:solidFill>
                  <a:srgbClr val="FF0000"/>
                </a:solidFill>
              </a:rPr>
              <a:t>Derry</a:t>
            </a:r>
            <a:r>
              <a:rPr lang="zh-CN" altLang="en-US" dirty="0">
                <a:solidFill>
                  <a:srgbClr val="FF0000"/>
                </a:solidFill>
              </a:rPr>
              <a:t>老师：</a:t>
            </a:r>
            <a:r>
              <a:rPr lang="en-US" altLang="zh-CN" dirty="0">
                <a:solidFill>
                  <a:srgbClr val="FF0000"/>
                </a:solidFill>
              </a:rPr>
              <a:t>15387575063(</a:t>
            </a:r>
            <a:r>
              <a:rPr lang="zh-CN" altLang="en-US" dirty="0">
                <a:solidFill>
                  <a:srgbClr val="FF0000"/>
                </a:solidFill>
              </a:rPr>
              <a:t>微信</a:t>
            </a:r>
            <a:r>
              <a:rPr lang="en-US" altLang="zh-CN" dirty="0">
                <a:solidFill>
                  <a:srgbClr val="FF0000"/>
                </a:solidFill>
              </a:rPr>
              <a:t>)    2675560683(QQ)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6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1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6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94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42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18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27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5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0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7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5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3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64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64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所有技术问题 学习问题交流 加  </a:t>
            </a:r>
            <a:r>
              <a:rPr lang="en-US" altLang="zh-CN" dirty="0"/>
              <a:t>Derry</a:t>
            </a:r>
            <a:r>
              <a:rPr lang="zh-CN" altLang="en-US" dirty="0"/>
              <a:t>老师：</a:t>
            </a:r>
            <a:r>
              <a:rPr lang="en-US" altLang="zh-CN" dirty="0"/>
              <a:t>15387575063(</a:t>
            </a:r>
            <a:r>
              <a:rPr lang="zh-CN" altLang="en-US" dirty="0"/>
              <a:t>微信</a:t>
            </a:r>
            <a:r>
              <a:rPr lang="en-US" altLang="zh-CN" dirty="0"/>
              <a:t>)    2675560683(QQ)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0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https://ke.qq.com/course/347420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33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https://user.qzone.qq.com/2133576719?source=aiostar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所有技术问题 学习问题交流 加  </a:t>
            </a:r>
            <a:r>
              <a:rPr lang="en-US" altLang="zh-CN" dirty="0"/>
              <a:t>Derry</a:t>
            </a:r>
            <a:r>
              <a:rPr lang="zh-CN" altLang="en-US" dirty="0"/>
              <a:t>老师：</a:t>
            </a:r>
            <a:r>
              <a:rPr lang="en-US" altLang="zh-CN" dirty="0"/>
              <a:t>15387575063(</a:t>
            </a:r>
            <a:r>
              <a:rPr lang="zh-CN" altLang="en-US" dirty="0"/>
              <a:t>微信</a:t>
            </a:r>
            <a:r>
              <a:rPr lang="en-US" altLang="zh-CN" dirty="0"/>
              <a:t>)    2675560683(QQ)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64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技术研究与讨论，可以加 </a:t>
            </a:r>
            <a:r>
              <a:rPr lang="zh-CN" altLang="en-US" dirty="0">
                <a:solidFill>
                  <a:srgbClr val="FF0000"/>
                </a:solidFill>
              </a:rPr>
              <a:t>戴睿</a:t>
            </a:r>
            <a:r>
              <a:rPr lang="en-US" altLang="zh-CN" dirty="0">
                <a:solidFill>
                  <a:srgbClr val="FF0000"/>
                </a:solidFill>
              </a:rPr>
              <a:t>(Derry)</a:t>
            </a:r>
            <a:r>
              <a:rPr lang="zh-CN" altLang="en-US" dirty="0">
                <a:solidFill>
                  <a:srgbClr val="FF0000"/>
                </a:solidFill>
              </a:rPr>
              <a:t>老师</a:t>
            </a:r>
            <a:r>
              <a:rPr lang="zh-CN" altLang="en-US" dirty="0"/>
              <a:t>：</a:t>
            </a:r>
            <a:r>
              <a:rPr lang="en-US" altLang="zh-CN" dirty="0"/>
              <a:t>15387575063(</a:t>
            </a:r>
            <a:r>
              <a:rPr lang="zh-CN" altLang="en-US" dirty="0"/>
              <a:t>微信</a:t>
            </a:r>
            <a:r>
              <a:rPr lang="en-US" altLang="zh-CN" dirty="0"/>
              <a:t>)    2675560683(QQ)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84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所有技术问题 学习问题交流 加  </a:t>
            </a:r>
            <a:r>
              <a:rPr lang="en-US" altLang="zh-CN" dirty="0"/>
              <a:t>Derry</a:t>
            </a:r>
            <a:r>
              <a:rPr lang="zh-CN" altLang="en-US" dirty="0"/>
              <a:t>老师：</a:t>
            </a:r>
            <a:r>
              <a:rPr lang="en-US" altLang="zh-CN" dirty="0"/>
              <a:t>15387575063(</a:t>
            </a:r>
            <a:r>
              <a:rPr lang="zh-CN" altLang="en-US" dirty="0"/>
              <a:t>微信</a:t>
            </a:r>
            <a:r>
              <a:rPr lang="en-US" altLang="zh-CN" dirty="0"/>
              <a:t>)    2675560683(QQ) 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7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9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1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6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8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7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1" y="1000082"/>
            <a:ext cx="11430121" cy="51259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307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49853" y="5388728"/>
            <a:ext cx="4471583" cy="369332"/>
            <a:chOff x="1139058" y="5604513"/>
            <a:chExt cx="4471583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41124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Derry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微信：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15387575063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91994" y="2213993"/>
            <a:ext cx="6787307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3600" dirty="0">
                <a:latin typeface="思源黑体 CN Normal"/>
              </a:rPr>
              <a:t>多线程与</a:t>
            </a:r>
            <a:r>
              <a:rPr lang="en-US" altLang="zh-CN" sz="3600" dirty="0">
                <a:latin typeface="思源黑体 CN Normal"/>
              </a:rPr>
              <a:t>android</a:t>
            </a:r>
            <a:r>
              <a:rPr lang="zh-CN" altLang="en-US" sz="3600" dirty="0">
                <a:latin typeface="思源黑体 CN Normal"/>
              </a:rPr>
              <a:t>线程性能优化</a:t>
            </a:r>
            <a:r>
              <a:rPr lang="en-US" altLang="zh-CN" sz="3600" dirty="0">
                <a:latin typeface="思源黑体 CN Normal"/>
              </a:rPr>
              <a:t>2</a:t>
            </a:r>
            <a:endParaRPr sz="3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6AB079-80EA-47E6-8EC3-B0D75F80E532}"/>
              </a:ext>
            </a:extLst>
          </p:cNvPr>
          <p:cNvSpPr txBox="1"/>
          <p:nvPr/>
        </p:nvSpPr>
        <p:spPr>
          <a:xfrm>
            <a:off x="1925980" y="5929777"/>
            <a:ext cx="8340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20.00 </a:t>
            </a:r>
            <a:r>
              <a:rPr lang="zh-CN" altLang="en-US" sz="4000" dirty="0">
                <a:solidFill>
                  <a:srgbClr val="FF0000"/>
                </a:solidFill>
              </a:rPr>
              <a:t>准时开始上课    </a:t>
            </a:r>
            <a:r>
              <a:rPr lang="en-US" altLang="zh-CN" sz="4000" dirty="0">
                <a:solidFill>
                  <a:srgbClr val="0070C0"/>
                </a:solidFill>
              </a:rPr>
              <a:t>Derry </a:t>
            </a:r>
            <a:r>
              <a:rPr lang="zh-CN" altLang="en-US" sz="4000" dirty="0">
                <a:solidFill>
                  <a:srgbClr val="0070C0"/>
                </a:solidFill>
              </a:rPr>
              <a:t>戴睿老师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69">
        <p:random/>
      </p:transition>
    </mc:Choice>
    <mc:Fallback xmlns="">
      <p:transition spd="slow" advTm="386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6" y="0"/>
            <a:ext cx="6624735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多线程之生产者消费者案例一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4393163" y="1090391"/>
            <a:ext cx="3405673" cy="16701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面包容器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629815" y="3820887"/>
            <a:ext cx="3405673" cy="12062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生成面包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29B89-5C92-417A-9FA5-740EBC786A4D}"/>
              </a:ext>
            </a:extLst>
          </p:cNvPr>
          <p:cNvSpPr/>
          <p:nvPr/>
        </p:nvSpPr>
        <p:spPr>
          <a:xfrm>
            <a:off x="8156514" y="3735620"/>
            <a:ext cx="3405673" cy="12062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消费面包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17D839-74D8-448C-8429-8E9DCE686197}"/>
              </a:ext>
            </a:extLst>
          </p:cNvPr>
          <p:cNvCxnSpPr>
            <a:stCxn id="16" idx="0"/>
            <a:endCxn id="15" idx="1"/>
          </p:cNvCxnSpPr>
          <p:nvPr/>
        </p:nvCxnSpPr>
        <p:spPr>
          <a:xfrm flipV="1">
            <a:off x="2332652" y="1925481"/>
            <a:ext cx="2060511" cy="189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ADF7A3-BEA4-42E8-AD41-729F95B890C4}"/>
              </a:ext>
            </a:extLst>
          </p:cNvPr>
          <p:cNvCxnSpPr>
            <a:cxnSpLocks/>
          </p:cNvCxnSpPr>
          <p:nvPr/>
        </p:nvCxnSpPr>
        <p:spPr>
          <a:xfrm>
            <a:off x="7865706" y="1925481"/>
            <a:ext cx="1856792" cy="173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EA97F9E-EC62-4A40-9D02-3A73636563DF}"/>
              </a:ext>
            </a:extLst>
          </p:cNvPr>
          <p:cNvSpPr/>
          <p:nvPr/>
        </p:nvSpPr>
        <p:spPr>
          <a:xfrm>
            <a:off x="4903826" y="6132104"/>
            <a:ext cx="2384346" cy="5788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zh-CN" alt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暴露安全问题</a:t>
            </a:r>
          </a:p>
        </p:txBody>
      </p:sp>
    </p:spTree>
    <p:extLst>
      <p:ext uri="{BB962C8B-B14F-4D97-AF65-F5344CB8AC3E}">
        <p14:creationId xmlns:p14="http://schemas.microsoft.com/office/powerpoint/2010/main" val="385108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C4CDF5-152D-4BFD-8061-3C56C3FA165A}"/>
              </a:ext>
            </a:extLst>
          </p:cNvPr>
          <p:cNvSpPr txBox="1"/>
          <p:nvPr/>
        </p:nvSpPr>
        <p:spPr>
          <a:xfrm>
            <a:off x="3437259" y="3044279"/>
            <a:ext cx="5894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dirty="0"/>
              <a:t>我们开始编码吧</a:t>
            </a:r>
            <a:r>
              <a:rPr lang="en-US" altLang="zh-CN" sz="4400" dirty="0"/>
              <a:t>………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6" y="0"/>
            <a:ext cx="6624735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多线程之生产者消费者案例二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4393163" y="1090391"/>
            <a:ext cx="3405673" cy="1670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面包容器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629815" y="3820887"/>
            <a:ext cx="3405673" cy="120623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生成面包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29B89-5C92-417A-9FA5-740EBC786A4D}"/>
              </a:ext>
            </a:extLst>
          </p:cNvPr>
          <p:cNvSpPr/>
          <p:nvPr/>
        </p:nvSpPr>
        <p:spPr>
          <a:xfrm>
            <a:off x="8156514" y="3735620"/>
            <a:ext cx="3405673" cy="12062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消费面包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17D839-74D8-448C-8429-8E9DCE686197}"/>
              </a:ext>
            </a:extLst>
          </p:cNvPr>
          <p:cNvCxnSpPr>
            <a:stCxn id="16" idx="0"/>
            <a:endCxn id="15" idx="1"/>
          </p:cNvCxnSpPr>
          <p:nvPr/>
        </p:nvCxnSpPr>
        <p:spPr>
          <a:xfrm flipV="1">
            <a:off x="2332652" y="1925481"/>
            <a:ext cx="2060511" cy="189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ADF7A3-BEA4-42E8-AD41-729F95B890C4}"/>
              </a:ext>
            </a:extLst>
          </p:cNvPr>
          <p:cNvCxnSpPr>
            <a:cxnSpLocks/>
          </p:cNvCxnSpPr>
          <p:nvPr/>
        </p:nvCxnSpPr>
        <p:spPr>
          <a:xfrm>
            <a:off x="7865706" y="1925481"/>
            <a:ext cx="1856792" cy="173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EA97F9E-EC62-4A40-9D02-3A73636563DF}"/>
              </a:ext>
            </a:extLst>
          </p:cNvPr>
          <p:cNvSpPr/>
          <p:nvPr/>
        </p:nvSpPr>
        <p:spPr>
          <a:xfrm>
            <a:off x="4371322" y="6132104"/>
            <a:ext cx="3449360" cy="5788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zh-CN" alt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内置锁解决安全问题</a:t>
            </a:r>
          </a:p>
        </p:txBody>
      </p:sp>
    </p:spTree>
    <p:extLst>
      <p:ext uri="{BB962C8B-B14F-4D97-AF65-F5344CB8AC3E}">
        <p14:creationId xmlns:p14="http://schemas.microsoft.com/office/powerpoint/2010/main" val="349954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C4CDF5-152D-4BFD-8061-3C56C3FA165A}"/>
              </a:ext>
            </a:extLst>
          </p:cNvPr>
          <p:cNvSpPr txBox="1"/>
          <p:nvPr/>
        </p:nvSpPr>
        <p:spPr>
          <a:xfrm>
            <a:off x="3437259" y="3044279"/>
            <a:ext cx="5894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dirty="0"/>
              <a:t>我们开始编码吧</a:t>
            </a:r>
            <a:r>
              <a:rPr lang="en-US" altLang="zh-CN" sz="4400" dirty="0"/>
              <a:t>………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44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6" y="0"/>
            <a:ext cx="6624735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多线程之生产者消费者案例三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4393163" y="1090391"/>
            <a:ext cx="3405673" cy="16701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面包容器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629815" y="3820887"/>
            <a:ext cx="3405673" cy="120623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生成面包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29B89-5C92-417A-9FA5-740EBC786A4D}"/>
              </a:ext>
            </a:extLst>
          </p:cNvPr>
          <p:cNvSpPr/>
          <p:nvPr/>
        </p:nvSpPr>
        <p:spPr>
          <a:xfrm>
            <a:off x="8156514" y="3735620"/>
            <a:ext cx="3405673" cy="120623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消费面包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17D839-74D8-448C-8429-8E9DCE686197}"/>
              </a:ext>
            </a:extLst>
          </p:cNvPr>
          <p:cNvCxnSpPr>
            <a:stCxn id="16" idx="0"/>
            <a:endCxn id="15" idx="1"/>
          </p:cNvCxnSpPr>
          <p:nvPr/>
        </p:nvCxnSpPr>
        <p:spPr>
          <a:xfrm flipV="1">
            <a:off x="2332652" y="1925481"/>
            <a:ext cx="2060511" cy="189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ADF7A3-BEA4-42E8-AD41-729F95B890C4}"/>
              </a:ext>
            </a:extLst>
          </p:cNvPr>
          <p:cNvCxnSpPr>
            <a:cxnSpLocks/>
          </p:cNvCxnSpPr>
          <p:nvPr/>
        </p:nvCxnSpPr>
        <p:spPr>
          <a:xfrm>
            <a:off x="7865706" y="1925481"/>
            <a:ext cx="1856792" cy="173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EA97F9E-EC62-4A40-9D02-3A73636563DF}"/>
              </a:ext>
            </a:extLst>
          </p:cNvPr>
          <p:cNvSpPr/>
          <p:nvPr/>
        </p:nvSpPr>
        <p:spPr>
          <a:xfrm>
            <a:off x="4139881" y="6132104"/>
            <a:ext cx="3912252" cy="5788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zh-CN" altLang="en-US" sz="2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采用唤醒机制完成需求</a:t>
            </a:r>
          </a:p>
        </p:txBody>
      </p:sp>
    </p:spTree>
    <p:extLst>
      <p:ext uri="{BB962C8B-B14F-4D97-AF65-F5344CB8AC3E}">
        <p14:creationId xmlns:p14="http://schemas.microsoft.com/office/powerpoint/2010/main" val="37616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C4CDF5-152D-4BFD-8061-3C56C3FA165A}"/>
              </a:ext>
            </a:extLst>
          </p:cNvPr>
          <p:cNvSpPr txBox="1"/>
          <p:nvPr/>
        </p:nvSpPr>
        <p:spPr>
          <a:xfrm>
            <a:off x="3437259" y="3044279"/>
            <a:ext cx="5894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dirty="0"/>
              <a:t>我们开始编码吧</a:t>
            </a:r>
            <a:r>
              <a:rPr lang="en-US" altLang="zh-CN" sz="4400" dirty="0"/>
              <a:t>………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577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5" y="0"/>
            <a:ext cx="4119464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等待唤醒机制原理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734208" y="1103345"/>
            <a:ext cx="3405673" cy="16701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儿时的游戏（等待 与 唤醒）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734207" y="3209763"/>
            <a:ext cx="2802095" cy="802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等待：🔒锁</a:t>
            </a:r>
            <a:r>
              <a:rPr lang="en-US" altLang="zh-CN" dirty="0"/>
              <a:t>.wait();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29B89-5C92-417A-9FA5-740EBC786A4D}"/>
              </a:ext>
            </a:extLst>
          </p:cNvPr>
          <p:cNvSpPr/>
          <p:nvPr/>
        </p:nvSpPr>
        <p:spPr>
          <a:xfrm>
            <a:off x="768422" y="4171859"/>
            <a:ext cx="2767880" cy="802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唤醒：🔒锁</a:t>
            </a:r>
            <a:r>
              <a:rPr lang="en-US" altLang="zh-CN" dirty="0"/>
              <a:t>.notify();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AD90CD-0B62-4E97-909C-66EE6F259346}"/>
              </a:ext>
            </a:extLst>
          </p:cNvPr>
          <p:cNvSpPr/>
          <p:nvPr/>
        </p:nvSpPr>
        <p:spPr>
          <a:xfrm>
            <a:off x="768422" y="5133955"/>
            <a:ext cx="2767880" cy="80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唤醒：🔒锁</a:t>
            </a:r>
            <a:r>
              <a:rPr lang="en-US" altLang="zh-CN" dirty="0"/>
              <a:t>.</a:t>
            </a:r>
            <a:r>
              <a:rPr lang="en-US" altLang="zh-CN" dirty="0" err="1"/>
              <a:t>notifyAll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3E71CBC-0E06-4CB4-A3A7-E1E3C798F552}"/>
              </a:ext>
            </a:extLst>
          </p:cNvPr>
          <p:cNvCxnSpPr/>
          <p:nvPr/>
        </p:nvCxnSpPr>
        <p:spPr>
          <a:xfrm>
            <a:off x="3610947" y="4596921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6892A20-E6A2-4292-A809-03FF2F7D2B69}"/>
              </a:ext>
            </a:extLst>
          </p:cNvPr>
          <p:cNvSpPr/>
          <p:nvPr/>
        </p:nvSpPr>
        <p:spPr>
          <a:xfrm>
            <a:off x="5318449" y="4171859"/>
            <a:ext cx="1129004" cy="962096"/>
          </a:xfrm>
          <a:prstGeom prst="ellipse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6A7376-B65F-4228-8FAB-673F1EBB84DE}"/>
              </a:ext>
            </a:extLst>
          </p:cNvPr>
          <p:cNvSpPr txBox="1"/>
          <p:nvPr/>
        </p:nvSpPr>
        <p:spPr>
          <a:xfrm>
            <a:off x="4889241" y="4388393"/>
            <a:ext cx="37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不确定性唤醒某一个 等待中的线程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8CEAF3-79BA-46BE-8D96-DA2D304CA970}"/>
              </a:ext>
            </a:extLst>
          </p:cNvPr>
          <p:cNvSpPr txBox="1"/>
          <p:nvPr/>
        </p:nvSpPr>
        <p:spPr>
          <a:xfrm>
            <a:off x="4889240" y="5350489"/>
            <a:ext cx="37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唤醒所有等待中的线程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E7FD83-BAD0-4519-AD8F-399634A60836}"/>
              </a:ext>
            </a:extLst>
          </p:cNvPr>
          <p:cNvCxnSpPr/>
          <p:nvPr/>
        </p:nvCxnSpPr>
        <p:spPr>
          <a:xfrm>
            <a:off x="3610947" y="5548655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3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C4CDF5-152D-4BFD-8061-3C56C3FA165A}"/>
              </a:ext>
            </a:extLst>
          </p:cNvPr>
          <p:cNvSpPr txBox="1"/>
          <p:nvPr/>
        </p:nvSpPr>
        <p:spPr>
          <a:xfrm>
            <a:off x="3437259" y="3044279"/>
            <a:ext cx="5894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dirty="0"/>
              <a:t>我们开始编码吧</a:t>
            </a:r>
            <a:r>
              <a:rPr lang="en-US" altLang="zh-CN" sz="4400" dirty="0"/>
              <a:t>………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2541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5" y="0"/>
            <a:ext cx="4119464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3735" b="1" dirty="0" err="1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3444762" y="667106"/>
            <a:ext cx="5862535" cy="16701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</a:t>
            </a:r>
            <a:r>
              <a:rPr lang="en-US" altLang="zh-CN" dirty="0" err="1"/>
              <a:t>ThreadLocal</a:t>
            </a:r>
            <a:r>
              <a:rPr lang="en-US" altLang="zh-CN" dirty="0"/>
              <a:t>&lt;String&gt; </a:t>
            </a:r>
            <a:r>
              <a:rPr lang="en-US" altLang="zh-CN" dirty="0" err="1"/>
              <a:t>tl</a:t>
            </a:r>
            <a:r>
              <a:rPr lang="en-US" altLang="zh-CN" dirty="0"/>
              <a:t> …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tl.initialValue</a:t>
            </a:r>
            <a:r>
              <a:rPr lang="en-US" altLang="zh-CN" dirty="0"/>
              <a:t> = </a:t>
            </a:r>
            <a:r>
              <a:rPr lang="zh-CN" altLang="en-US" dirty="0"/>
              <a:t>“雄霸”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3444762" y="3219094"/>
            <a:ext cx="2802095" cy="802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29B89-5C92-417A-9FA5-740EBC786A4D}"/>
              </a:ext>
            </a:extLst>
          </p:cNvPr>
          <p:cNvSpPr/>
          <p:nvPr/>
        </p:nvSpPr>
        <p:spPr>
          <a:xfrm>
            <a:off x="3444762" y="4181190"/>
            <a:ext cx="2802095" cy="802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AD90CD-0B62-4E97-909C-66EE6F259346}"/>
              </a:ext>
            </a:extLst>
          </p:cNvPr>
          <p:cNvSpPr/>
          <p:nvPr/>
        </p:nvSpPr>
        <p:spPr>
          <a:xfrm>
            <a:off x="3444762" y="5143286"/>
            <a:ext cx="2802095" cy="80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3E71CBC-0E06-4CB4-A3A7-E1E3C798F552}"/>
              </a:ext>
            </a:extLst>
          </p:cNvPr>
          <p:cNvCxnSpPr/>
          <p:nvPr/>
        </p:nvCxnSpPr>
        <p:spPr>
          <a:xfrm>
            <a:off x="6321502" y="4606252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6892A20-E6A2-4292-A809-03FF2F7D2B69}"/>
              </a:ext>
            </a:extLst>
          </p:cNvPr>
          <p:cNvSpPr/>
          <p:nvPr/>
        </p:nvSpPr>
        <p:spPr>
          <a:xfrm>
            <a:off x="8029004" y="4181190"/>
            <a:ext cx="1129004" cy="962096"/>
          </a:xfrm>
          <a:prstGeom prst="ellipse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6A7376-B65F-4228-8FAB-673F1EBB84DE}"/>
              </a:ext>
            </a:extLst>
          </p:cNvPr>
          <p:cNvSpPr txBox="1"/>
          <p:nvPr/>
        </p:nvSpPr>
        <p:spPr>
          <a:xfrm>
            <a:off x="7599796" y="4397724"/>
            <a:ext cx="37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tl.set</a:t>
            </a:r>
            <a:r>
              <a:rPr lang="en-US" altLang="zh-CN" dirty="0"/>
              <a:t>(</a:t>
            </a:r>
            <a:r>
              <a:rPr lang="zh-CN" altLang="en-US" dirty="0"/>
              <a:t>“李元霸”</a:t>
            </a:r>
            <a:r>
              <a:rPr lang="en-US" altLang="zh-CN" dirty="0"/>
              <a:t>);   </a:t>
            </a:r>
            <a:r>
              <a:rPr lang="en-US" altLang="zh-CN" dirty="0" err="1"/>
              <a:t>tl.get</a:t>
            </a:r>
            <a:r>
              <a:rPr lang="en-US" altLang="zh-CN" dirty="0"/>
              <a:t>() </a:t>
            </a:r>
            <a:r>
              <a:rPr lang="zh-CN" altLang="en-US" dirty="0"/>
              <a:t>等于 李元霸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8CEAF3-79BA-46BE-8D96-DA2D304CA970}"/>
              </a:ext>
            </a:extLst>
          </p:cNvPr>
          <p:cNvSpPr txBox="1"/>
          <p:nvPr/>
        </p:nvSpPr>
        <p:spPr>
          <a:xfrm>
            <a:off x="7599795" y="5359820"/>
            <a:ext cx="37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tl.get</a:t>
            </a:r>
            <a:r>
              <a:rPr lang="en-US" altLang="zh-CN" dirty="0"/>
              <a:t>() </a:t>
            </a:r>
            <a:r>
              <a:rPr lang="zh-CN" altLang="en-US" dirty="0"/>
              <a:t>等于 雄霸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E7FD83-BAD0-4519-AD8F-399634A60836}"/>
              </a:ext>
            </a:extLst>
          </p:cNvPr>
          <p:cNvCxnSpPr/>
          <p:nvPr/>
        </p:nvCxnSpPr>
        <p:spPr>
          <a:xfrm>
            <a:off x="6321502" y="5557986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04E96A7-2175-49E5-99EC-21E79AE891EA}"/>
              </a:ext>
            </a:extLst>
          </p:cNvPr>
          <p:cNvCxnSpPr/>
          <p:nvPr/>
        </p:nvCxnSpPr>
        <p:spPr>
          <a:xfrm>
            <a:off x="6321502" y="3657640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22C3E8-5399-4088-883B-4008F6AFCA2D}"/>
              </a:ext>
            </a:extLst>
          </p:cNvPr>
          <p:cNvSpPr txBox="1"/>
          <p:nvPr/>
        </p:nvSpPr>
        <p:spPr>
          <a:xfrm>
            <a:off x="7618457" y="3472974"/>
            <a:ext cx="37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tl.set</a:t>
            </a:r>
            <a:r>
              <a:rPr lang="en-US" altLang="zh-CN" dirty="0"/>
              <a:t>(</a:t>
            </a:r>
            <a:r>
              <a:rPr lang="zh-CN" altLang="en-US" dirty="0"/>
              <a:t>“步惊云”</a:t>
            </a:r>
            <a:r>
              <a:rPr lang="en-US" altLang="zh-CN" dirty="0"/>
              <a:t>);   </a:t>
            </a:r>
            <a:r>
              <a:rPr lang="en-US" altLang="zh-CN" dirty="0" err="1"/>
              <a:t>tl.get</a:t>
            </a:r>
            <a:r>
              <a:rPr lang="en-US" altLang="zh-CN" dirty="0"/>
              <a:t>() </a:t>
            </a:r>
            <a:r>
              <a:rPr lang="zh-CN" altLang="en-US" dirty="0"/>
              <a:t>等于 步惊云</a:t>
            </a:r>
          </a:p>
        </p:txBody>
      </p:sp>
    </p:spTree>
    <p:extLst>
      <p:ext uri="{BB962C8B-B14F-4D97-AF65-F5344CB8AC3E}">
        <p14:creationId xmlns:p14="http://schemas.microsoft.com/office/powerpoint/2010/main" val="11415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C4CDF5-152D-4BFD-8061-3C56C3FA165A}"/>
              </a:ext>
            </a:extLst>
          </p:cNvPr>
          <p:cNvSpPr txBox="1"/>
          <p:nvPr/>
        </p:nvSpPr>
        <p:spPr>
          <a:xfrm>
            <a:off x="3437259" y="3044279"/>
            <a:ext cx="5894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dirty="0"/>
              <a:t>我们开始编码吧</a:t>
            </a:r>
            <a:r>
              <a:rPr lang="en-US" altLang="zh-CN" sz="4400" dirty="0"/>
              <a:t>………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2282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854741" y="1723597"/>
            <a:ext cx="2705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e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y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2F20B68-B4DF-4A62-BDB0-3F360DF80C4D}"/>
              </a:ext>
            </a:extLst>
          </p:cNvPr>
          <p:cNvSpPr/>
          <p:nvPr/>
        </p:nvSpPr>
        <p:spPr>
          <a:xfrm>
            <a:off x="4781550" y="1723597"/>
            <a:ext cx="6095999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9</a:t>
            </a:r>
            <a:r>
              <a:rPr lang="zh-CN" altLang="en-US" dirty="0"/>
              <a:t>年项目研发经验，曾就职于腾讯</a:t>
            </a:r>
            <a:r>
              <a:rPr lang="en-US" altLang="zh-CN" dirty="0"/>
              <a:t>IOT</a:t>
            </a:r>
            <a:r>
              <a:rPr lang="zh-CN" altLang="en-US" dirty="0"/>
              <a:t>项目组、阿里物联网云平台、中国联通担任资深工程师研究领域：</a:t>
            </a:r>
            <a:r>
              <a:rPr lang="en-US" altLang="zh-CN" dirty="0"/>
              <a:t>Android</a:t>
            </a:r>
            <a:r>
              <a:rPr lang="zh-CN" altLang="en-US" dirty="0"/>
              <a:t>操作系统定制，</a:t>
            </a:r>
            <a:r>
              <a:rPr lang="en-US" altLang="zh-CN" dirty="0" err="1"/>
              <a:t>JavaEE</a:t>
            </a:r>
            <a:r>
              <a:rPr lang="zh-CN" altLang="en-US" dirty="0"/>
              <a:t>服务器，前端，</a:t>
            </a:r>
            <a:r>
              <a:rPr lang="en-US" altLang="zh-CN" dirty="0"/>
              <a:t>RN</a:t>
            </a:r>
            <a:r>
              <a:rPr lang="zh-CN" altLang="en-US" dirty="0"/>
              <a:t>跨平台，参与框架设计腾讯物联</a:t>
            </a:r>
            <a:r>
              <a:rPr lang="en-US" altLang="zh-CN" dirty="0"/>
              <a:t>SDK</a:t>
            </a:r>
            <a:r>
              <a:rPr lang="zh-CN" altLang="en-US" dirty="0"/>
              <a:t>研发</a:t>
            </a:r>
            <a:r>
              <a:rPr lang="en-US" altLang="zh-CN" dirty="0"/>
              <a:t>/</a:t>
            </a:r>
            <a:r>
              <a:rPr lang="zh-CN" altLang="en-US" dirty="0"/>
              <a:t>华为平台</a:t>
            </a:r>
            <a:r>
              <a:rPr lang="en-US" altLang="zh-CN" dirty="0"/>
              <a:t>SDK</a:t>
            </a:r>
            <a:r>
              <a:rPr lang="zh-CN" altLang="en-US" dirty="0"/>
              <a:t>技术研发，</a:t>
            </a:r>
            <a:r>
              <a:rPr lang="en-US" altLang="zh-CN" dirty="0"/>
              <a:t>NDK</a:t>
            </a:r>
            <a:r>
              <a:rPr lang="zh-CN" altLang="en-US" dirty="0"/>
              <a:t>领域与音视频领域等等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08F2CA-BF7D-4214-B161-B504134F28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9" y="2350862"/>
            <a:ext cx="2690117" cy="40351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9EBB8F-CDE6-4593-B356-2C682A6872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27" y="3901965"/>
            <a:ext cx="2364828" cy="2956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5" y="0"/>
            <a:ext cx="1039196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3444762" y="667106"/>
            <a:ext cx="5862535" cy="167018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3444762" y="3219094"/>
            <a:ext cx="2802095" cy="802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29B89-5C92-417A-9FA5-740EBC786A4D}"/>
              </a:ext>
            </a:extLst>
          </p:cNvPr>
          <p:cNvSpPr/>
          <p:nvPr/>
        </p:nvSpPr>
        <p:spPr>
          <a:xfrm>
            <a:off x="3444762" y="4181190"/>
            <a:ext cx="2802095" cy="802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AD90CD-0B62-4E97-909C-66EE6F259346}"/>
              </a:ext>
            </a:extLst>
          </p:cNvPr>
          <p:cNvSpPr/>
          <p:nvPr/>
        </p:nvSpPr>
        <p:spPr>
          <a:xfrm>
            <a:off x="3444762" y="5143286"/>
            <a:ext cx="2802095" cy="80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3E71CBC-0E06-4CB4-A3A7-E1E3C798F552}"/>
              </a:ext>
            </a:extLst>
          </p:cNvPr>
          <p:cNvCxnSpPr/>
          <p:nvPr/>
        </p:nvCxnSpPr>
        <p:spPr>
          <a:xfrm>
            <a:off x="6321502" y="4606252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06892A20-E6A2-4292-A809-03FF2F7D2B69}"/>
              </a:ext>
            </a:extLst>
          </p:cNvPr>
          <p:cNvSpPr/>
          <p:nvPr/>
        </p:nvSpPr>
        <p:spPr>
          <a:xfrm>
            <a:off x="8029004" y="4181190"/>
            <a:ext cx="1129004" cy="962096"/>
          </a:xfrm>
          <a:prstGeom prst="ellipse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6A7376-B65F-4228-8FAB-673F1EBB84DE}"/>
              </a:ext>
            </a:extLst>
          </p:cNvPr>
          <p:cNvSpPr txBox="1"/>
          <p:nvPr/>
        </p:nvSpPr>
        <p:spPr>
          <a:xfrm>
            <a:off x="7599796" y="4397724"/>
            <a:ext cx="37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8CEAF3-79BA-46BE-8D96-DA2D304CA970}"/>
              </a:ext>
            </a:extLst>
          </p:cNvPr>
          <p:cNvSpPr txBox="1"/>
          <p:nvPr/>
        </p:nvSpPr>
        <p:spPr>
          <a:xfrm>
            <a:off x="7599795" y="5359820"/>
            <a:ext cx="37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E7FD83-BAD0-4519-AD8F-399634A60836}"/>
              </a:ext>
            </a:extLst>
          </p:cNvPr>
          <p:cNvCxnSpPr/>
          <p:nvPr/>
        </p:nvCxnSpPr>
        <p:spPr>
          <a:xfrm>
            <a:off x="6321502" y="5557986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04E96A7-2175-49E5-99EC-21E79AE891EA}"/>
              </a:ext>
            </a:extLst>
          </p:cNvPr>
          <p:cNvCxnSpPr/>
          <p:nvPr/>
        </p:nvCxnSpPr>
        <p:spPr>
          <a:xfrm>
            <a:off x="6321502" y="3657640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22C3E8-5399-4088-883B-4008F6AFCA2D}"/>
              </a:ext>
            </a:extLst>
          </p:cNvPr>
          <p:cNvSpPr txBox="1"/>
          <p:nvPr/>
        </p:nvSpPr>
        <p:spPr>
          <a:xfrm>
            <a:off x="7618457" y="3472974"/>
            <a:ext cx="37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6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2155371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答疑环节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1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联系我们一起飞速进步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4913421" y="1649905"/>
            <a:ext cx="2705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e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y</a:t>
            </a:r>
            <a:r>
              <a:rPr lang="zh-CN" altLang="en-US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老师微信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sp>
        <p:nvSpPr>
          <p:cNvPr id="18" name="Shape 16377">
            <a:extLst>
              <a:ext uri="{FF2B5EF4-FFF2-40B4-BE49-F238E27FC236}">
                <a16:creationId xmlns:a16="http://schemas.microsoft.com/office/drawing/2014/main" id="{6116E1B7-EB9F-4B35-BDBB-B82A8C46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549" y="4928177"/>
            <a:ext cx="2705100" cy="115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 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e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y</a:t>
            </a:r>
            <a:r>
              <a:rPr lang="zh-CN" altLang="en-US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老师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QQ</a:t>
            </a:r>
            <a:r>
              <a:rPr lang="zh-CN" altLang="en-US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：</a:t>
            </a:r>
            <a:endParaRPr lang="en-US" altLang="zh-CN" sz="24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2675560683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5137F0-A78A-4CE7-A9C2-4976EE4767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45" y="2129185"/>
            <a:ext cx="2189922" cy="27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66" y="357926"/>
            <a:ext cx="5962956" cy="4197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55" y="4043026"/>
            <a:ext cx="6445581" cy="19559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179" y="357926"/>
            <a:ext cx="5988358" cy="3613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0EFE9E-E0D6-4AF4-B09C-9A17E384BCCF}"/>
              </a:ext>
            </a:extLst>
          </p:cNvPr>
          <p:cNvSpPr txBox="1"/>
          <p:nvPr/>
        </p:nvSpPr>
        <p:spPr>
          <a:xfrm>
            <a:off x="383458" y="29496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本次课作业的布置</a:t>
            </a:r>
          </a:p>
        </p:txBody>
      </p:sp>
    </p:spTree>
    <p:extLst>
      <p:ext uri="{BB962C8B-B14F-4D97-AF65-F5344CB8AC3E}">
        <p14:creationId xmlns:p14="http://schemas.microsoft.com/office/powerpoint/2010/main" val="41010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158E44-BD3E-E14A-A4B3-A59F39BD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73" y="-1219283"/>
            <a:ext cx="6597723" cy="121928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</a:rPr>
              <a:t>享学讲师团队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CF3B2133-104D-8E4C-B7C1-40E42904EA51}"/>
              </a:ext>
            </a:extLst>
          </p:cNvPr>
          <p:cNvSpPr txBox="1"/>
          <p:nvPr/>
        </p:nvSpPr>
        <p:spPr>
          <a:xfrm>
            <a:off x="239349" y="3717033"/>
            <a:ext cx="1440160" cy="1318314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曾就职于三星、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小米，项目经理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1CE2CBBA-12B6-D944-9723-98C257063B52}"/>
              </a:ext>
            </a:extLst>
          </p:cNvPr>
          <p:cNvSpPr txBox="1"/>
          <p:nvPr/>
        </p:nvSpPr>
        <p:spPr>
          <a:xfrm>
            <a:off x="5469890" y="3525011"/>
            <a:ext cx="1116635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曾就职于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3A40718E-0290-D948-8EC0-FBAC4341A291}"/>
              </a:ext>
            </a:extLst>
          </p:cNvPr>
          <p:cNvSpPr txBox="1"/>
          <p:nvPr/>
        </p:nvSpPr>
        <p:spPr>
          <a:xfrm>
            <a:off x="3741698" y="3621022"/>
            <a:ext cx="1178669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国防科大研究生毕业， 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全球首批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中国联通移动架构师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9ADF34BF-84A2-ED42-B13B-FC46ECCBBC53}"/>
              </a:ext>
            </a:extLst>
          </p:cNvPr>
          <p:cNvSpPr txBox="1"/>
          <p:nvPr/>
        </p:nvSpPr>
        <p:spPr>
          <a:xfrm>
            <a:off x="7102072" y="3525011"/>
            <a:ext cx="1179692" cy="1793187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Lance</a:t>
            </a:r>
            <a:r>
              <a:rPr lang="zh-CN" altLang="en-US" sz="150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sz="1507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</a:t>
            </a: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前爱奇艺高程。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5735EEA2-65C3-4348-8D94-365373A2B47C}"/>
              </a:ext>
            </a:extLst>
          </p:cNvPr>
          <p:cNvSpPr txBox="1"/>
          <p:nvPr/>
        </p:nvSpPr>
        <p:spPr>
          <a:xfrm>
            <a:off x="1967541" y="3717032"/>
            <a:ext cx="1440160" cy="1281114"/>
          </a:xfrm>
          <a:prstGeom prst="rect">
            <a:avLst/>
          </a:prstGeom>
          <a:noFill/>
          <a:ln w="9525">
            <a:noFill/>
          </a:ln>
        </p:spPr>
        <p:txBody>
          <a:bodyPr wrap="square" lIns="108959" tIns="54480" rIns="108959" bIns="5448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Leo </a:t>
            </a:r>
            <a:r>
              <a:rPr lang="en-US" altLang="zh-CN" sz="15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等线" charset="0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等线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某创业公司技术总监，网易特约讲师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FB5BCAF-441B-E543-9979-2EB3165A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99" y="1028734"/>
            <a:ext cx="1527872" cy="24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7EA5CC4-2633-BB48-966E-61CEAC06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3138" y="1028733"/>
            <a:ext cx="1535956" cy="2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1DE99ED7-2D0B-9F41-A0E5-D2897FA6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5319" y="1028734"/>
            <a:ext cx="1565349" cy="24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330FAA6F-0707-4E47-ADFC-77558A9A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7500" y="1028733"/>
            <a:ext cx="1578316" cy="249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图片 1">
            <a:extLst>
              <a:ext uri="{FF2B5EF4-FFF2-40B4-BE49-F238E27FC236}">
                <a16:creationId xmlns:a16="http://schemas.microsoft.com/office/drawing/2014/main" id="{E306D682-620A-C54C-878A-B0DC4C69F6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81" y="1028733"/>
            <a:ext cx="1660183" cy="2471824"/>
          </a:xfrm>
          <a:prstGeom prst="rect">
            <a:avLst/>
          </a:prstGeom>
        </p:spPr>
      </p:pic>
      <p:sp>
        <p:nvSpPr>
          <p:cNvPr id="18" name="文本框 5">
            <a:extLst>
              <a:ext uri="{FF2B5EF4-FFF2-40B4-BE49-F238E27FC236}">
                <a16:creationId xmlns:a16="http://schemas.microsoft.com/office/drawing/2014/main" id="{1CE2CBBA-12B6-D944-9723-98C257063B52}"/>
              </a:ext>
            </a:extLst>
          </p:cNvPr>
          <p:cNvSpPr txBox="1"/>
          <p:nvPr/>
        </p:nvSpPr>
        <p:spPr>
          <a:xfrm>
            <a:off x="8830263" y="3525011"/>
            <a:ext cx="1152128" cy="1618396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Jett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前东芝，东方集团资深架构师。</a:t>
            </a:r>
          </a:p>
        </p:txBody>
      </p:sp>
      <p:sp>
        <p:nvSpPr>
          <p:cNvPr id="19" name="TextBox 33"/>
          <p:cNvSpPr txBox="1"/>
          <p:nvPr/>
        </p:nvSpPr>
        <p:spPr>
          <a:xfrm>
            <a:off x="195777" y="129537"/>
            <a:ext cx="4652084" cy="108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</a:t>
            </a:r>
            <a:r>
              <a:rPr lang="en-US" altLang="zh-CN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VIP</a:t>
            </a: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  <a:endParaRPr lang="en-US" altLang="zh-CN" sz="26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 descr="D:\我的资料库\Documents\Tencent Files\1056375335\FileRecv\JETT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85693" y="1028734"/>
            <a:ext cx="1645928" cy="2468892"/>
          </a:xfrm>
          <a:prstGeom prst="rect">
            <a:avLst/>
          </a:prstGeom>
          <a:noFill/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4F428CB-9F68-4275-B92D-CE0ABF7AC42D}"/>
              </a:ext>
            </a:extLst>
          </p:cNvPr>
          <p:cNvSpPr txBox="1"/>
          <p:nvPr/>
        </p:nvSpPr>
        <p:spPr>
          <a:xfrm>
            <a:off x="10587535" y="3556108"/>
            <a:ext cx="1152128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Derry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系统定制，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，阿里平台，联通运维，资深工程师。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97CAF0-CDC1-4C84-AC42-5E149D45BC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20" y="1028733"/>
            <a:ext cx="1645929" cy="24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/>
          <a:srcRect l="2676" t="13262" r="34397" b="22052"/>
          <a:stretch>
            <a:fillRect/>
          </a:stretch>
        </p:blipFill>
        <p:spPr>
          <a:xfrm>
            <a:off x="-4700" y="559712"/>
            <a:ext cx="12191391" cy="6309004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327" y="80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/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4318" y="2309843"/>
            <a:ext cx="5953355" cy="1457894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158E44-BD3E-E14A-A4B3-A59F39BD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73" y="-1219283"/>
            <a:ext cx="6597723" cy="121928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</a:rPr>
              <a:t>享学讲师团队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CF3B2133-104D-8E4C-B7C1-40E42904EA51}"/>
              </a:ext>
            </a:extLst>
          </p:cNvPr>
          <p:cNvSpPr txBox="1"/>
          <p:nvPr/>
        </p:nvSpPr>
        <p:spPr>
          <a:xfrm>
            <a:off x="239349" y="3717033"/>
            <a:ext cx="1440160" cy="1318314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曾就职于三星、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小米，项目经理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1CE2CBBA-12B6-D944-9723-98C257063B52}"/>
              </a:ext>
            </a:extLst>
          </p:cNvPr>
          <p:cNvSpPr txBox="1"/>
          <p:nvPr/>
        </p:nvSpPr>
        <p:spPr>
          <a:xfrm>
            <a:off x="5469890" y="3525011"/>
            <a:ext cx="1116635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曾就职于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3A40718E-0290-D948-8EC0-FBAC4341A291}"/>
              </a:ext>
            </a:extLst>
          </p:cNvPr>
          <p:cNvSpPr txBox="1"/>
          <p:nvPr/>
        </p:nvSpPr>
        <p:spPr>
          <a:xfrm>
            <a:off x="3741698" y="3621022"/>
            <a:ext cx="1178669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国防科大研究生毕业， 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全球首批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中国联通移动架构师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9ADF34BF-84A2-ED42-B13B-FC46ECCBBC53}"/>
              </a:ext>
            </a:extLst>
          </p:cNvPr>
          <p:cNvSpPr txBox="1"/>
          <p:nvPr/>
        </p:nvSpPr>
        <p:spPr>
          <a:xfrm>
            <a:off x="7102072" y="3525011"/>
            <a:ext cx="1179692" cy="1793187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Lance</a:t>
            </a:r>
            <a:r>
              <a:rPr lang="zh-CN" altLang="en-US" sz="150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sz="1507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</a:t>
            </a: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前爱奇艺高程。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5735EEA2-65C3-4348-8D94-365373A2B47C}"/>
              </a:ext>
            </a:extLst>
          </p:cNvPr>
          <p:cNvSpPr txBox="1"/>
          <p:nvPr/>
        </p:nvSpPr>
        <p:spPr>
          <a:xfrm>
            <a:off x="1967541" y="3717032"/>
            <a:ext cx="1440160" cy="1281114"/>
          </a:xfrm>
          <a:prstGeom prst="rect">
            <a:avLst/>
          </a:prstGeom>
          <a:noFill/>
          <a:ln w="9525">
            <a:noFill/>
          </a:ln>
        </p:spPr>
        <p:txBody>
          <a:bodyPr wrap="square" lIns="108959" tIns="54480" rIns="108959" bIns="5448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Leo </a:t>
            </a:r>
            <a:r>
              <a:rPr lang="en-US" altLang="zh-CN" sz="15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等线" charset="0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等线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某创业公司技术总监，网易特约讲师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FB5BCAF-441B-E543-9979-2EB3165A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99" y="1028734"/>
            <a:ext cx="1527872" cy="24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7EA5CC4-2633-BB48-966E-61CEAC06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3138" y="1028733"/>
            <a:ext cx="1535956" cy="2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1DE99ED7-2D0B-9F41-A0E5-D2897FA6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5319" y="1028734"/>
            <a:ext cx="1565349" cy="24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330FAA6F-0707-4E47-ADFC-77558A9A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7500" y="1028733"/>
            <a:ext cx="1578316" cy="249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图片 1">
            <a:extLst>
              <a:ext uri="{FF2B5EF4-FFF2-40B4-BE49-F238E27FC236}">
                <a16:creationId xmlns:a16="http://schemas.microsoft.com/office/drawing/2014/main" id="{E306D682-620A-C54C-878A-B0DC4C69F6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81" y="1028733"/>
            <a:ext cx="1660183" cy="2471824"/>
          </a:xfrm>
          <a:prstGeom prst="rect">
            <a:avLst/>
          </a:prstGeom>
        </p:spPr>
      </p:pic>
      <p:sp>
        <p:nvSpPr>
          <p:cNvPr id="18" name="文本框 5">
            <a:extLst>
              <a:ext uri="{FF2B5EF4-FFF2-40B4-BE49-F238E27FC236}">
                <a16:creationId xmlns:a16="http://schemas.microsoft.com/office/drawing/2014/main" id="{1CE2CBBA-12B6-D944-9723-98C257063B52}"/>
              </a:ext>
            </a:extLst>
          </p:cNvPr>
          <p:cNvSpPr txBox="1"/>
          <p:nvPr/>
        </p:nvSpPr>
        <p:spPr>
          <a:xfrm>
            <a:off x="8830263" y="3525011"/>
            <a:ext cx="1152128" cy="1618396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Jett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前东芝，东方集团资深架构师。</a:t>
            </a:r>
          </a:p>
        </p:txBody>
      </p:sp>
      <p:sp>
        <p:nvSpPr>
          <p:cNvPr id="19" name="TextBox 33"/>
          <p:cNvSpPr txBox="1"/>
          <p:nvPr/>
        </p:nvSpPr>
        <p:spPr>
          <a:xfrm>
            <a:off x="195777" y="129537"/>
            <a:ext cx="4652084" cy="108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</a:t>
            </a:r>
            <a:r>
              <a:rPr lang="en-US" altLang="zh-CN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VIP</a:t>
            </a: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  <a:endParaRPr lang="en-US" altLang="zh-CN" sz="26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 descr="D:\我的资料库\Documents\Tencent Files\1056375335\FileRecv\JETT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85693" y="1028734"/>
            <a:ext cx="1645928" cy="2468892"/>
          </a:xfrm>
          <a:prstGeom prst="rect">
            <a:avLst/>
          </a:prstGeom>
          <a:noFill/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4F428CB-9F68-4275-B92D-CE0ABF7AC42D}"/>
              </a:ext>
            </a:extLst>
          </p:cNvPr>
          <p:cNvSpPr txBox="1"/>
          <p:nvPr/>
        </p:nvSpPr>
        <p:spPr>
          <a:xfrm>
            <a:off x="10613820" y="3621022"/>
            <a:ext cx="1152128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Derry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系统定制，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，阿里平台，联通运维，资深工程师。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97CAF0-CDC1-4C84-AC42-5E149D45BC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20" y="1028733"/>
            <a:ext cx="1645929" cy="2468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055646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线程  课程的安排 说明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DFEEB3-37AA-4346-AF3C-241FE3042DB6}"/>
              </a:ext>
            </a:extLst>
          </p:cNvPr>
          <p:cNvSpPr/>
          <p:nvPr/>
        </p:nvSpPr>
        <p:spPr>
          <a:xfrm>
            <a:off x="2287766" y="1390293"/>
            <a:ext cx="2802095" cy="802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第一节课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FD0D00-8A94-4A97-A205-DAF9D6CF9413}"/>
              </a:ext>
            </a:extLst>
          </p:cNvPr>
          <p:cNvSpPr/>
          <p:nvPr/>
        </p:nvSpPr>
        <p:spPr>
          <a:xfrm>
            <a:off x="2287766" y="3209762"/>
            <a:ext cx="2767880" cy="802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第二节课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C19A8C-F6D5-4C69-83C9-D449C8D0FD1D}"/>
              </a:ext>
            </a:extLst>
          </p:cNvPr>
          <p:cNvSpPr/>
          <p:nvPr/>
        </p:nvSpPr>
        <p:spPr>
          <a:xfrm>
            <a:off x="2304873" y="5029231"/>
            <a:ext cx="2767880" cy="80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第三节课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A096E31-98FA-4638-AFF9-808269C79D33}"/>
              </a:ext>
            </a:extLst>
          </p:cNvPr>
          <p:cNvCxnSpPr/>
          <p:nvPr/>
        </p:nvCxnSpPr>
        <p:spPr>
          <a:xfrm>
            <a:off x="5130291" y="3634824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50B9F75B-22EC-485C-8B89-C0D5F21A1001}"/>
              </a:ext>
            </a:extLst>
          </p:cNvPr>
          <p:cNvSpPr/>
          <p:nvPr/>
        </p:nvSpPr>
        <p:spPr>
          <a:xfrm>
            <a:off x="6837793" y="3209762"/>
            <a:ext cx="1129004" cy="962096"/>
          </a:xfrm>
          <a:prstGeom prst="ellipse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D45613-9115-4671-8897-4FC3EFE58674}"/>
              </a:ext>
            </a:extLst>
          </p:cNvPr>
          <p:cNvSpPr txBox="1"/>
          <p:nvPr/>
        </p:nvSpPr>
        <p:spPr>
          <a:xfrm>
            <a:off x="6408585" y="3426296"/>
            <a:ext cx="515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锁，多线程案例运用，唤醒机制，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8E6D8B-37AF-4F48-88F2-656F15C2F15C}"/>
              </a:ext>
            </a:extLst>
          </p:cNvPr>
          <p:cNvSpPr txBox="1"/>
          <p:nvPr/>
        </p:nvSpPr>
        <p:spPr>
          <a:xfrm>
            <a:off x="6474191" y="5245765"/>
            <a:ext cx="427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线程池详解 ，</a:t>
            </a:r>
            <a:r>
              <a:rPr lang="en-US" altLang="zh-CN" dirty="0" err="1"/>
              <a:t>ThreadLocal</a:t>
            </a:r>
            <a:r>
              <a:rPr lang="zh-CN" altLang="en-US" dirty="0"/>
              <a:t>源码，死锁，等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3B904F2-C024-4D6B-8FD5-A6A60A355883}"/>
              </a:ext>
            </a:extLst>
          </p:cNvPr>
          <p:cNvCxnSpPr/>
          <p:nvPr/>
        </p:nvCxnSpPr>
        <p:spPr>
          <a:xfrm>
            <a:off x="5147398" y="5443931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BDB5598-531F-473B-A2C5-5D2396AEAA54}"/>
              </a:ext>
            </a:extLst>
          </p:cNvPr>
          <p:cNvCxnSpPr/>
          <p:nvPr/>
        </p:nvCxnSpPr>
        <p:spPr>
          <a:xfrm>
            <a:off x="5164506" y="1828839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C3C4086-9CA2-427D-B7E7-6D96D208DEFE}"/>
              </a:ext>
            </a:extLst>
          </p:cNvPr>
          <p:cNvSpPr txBox="1"/>
          <p:nvPr/>
        </p:nvSpPr>
        <p:spPr>
          <a:xfrm>
            <a:off x="6461461" y="1644173"/>
            <a:ext cx="444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更多的都是 理论知识与入门使用相关 等</a:t>
            </a:r>
          </a:p>
        </p:txBody>
      </p:sp>
    </p:spTree>
    <p:extLst>
      <p:ext uri="{BB962C8B-B14F-4D97-AF65-F5344CB8AC3E}">
        <p14:creationId xmlns:p14="http://schemas.microsoft.com/office/powerpoint/2010/main" val="34193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6" y="0"/>
            <a:ext cx="3526971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锁🔒 </a:t>
            </a:r>
            <a:r>
              <a:rPr lang="en-US" altLang="zh-CN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 </a:t>
            </a:r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案例一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3135086" y="2825885"/>
            <a:ext cx="1238655" cy="120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5390578" y="2825885"/>
            <a:ext cx="1238655" cy="1206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2D4B7-B274-41DC-AB8F-4FA1167A2568}"/>
              </a:ext>
            </a:extLst>
          </p:cNvPr>
          <p:cNvSpPr/>
          <p:nvPr/>
        </p:nvSpPr>
        <p:spPr>
          <a:xfrm>
            <a:off x="7641967" y="2825885"/>
            <a:ext cx="1238655" cy="1206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6" y="0"/>
            <a:ext cx="3526971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锁🔒 </a:t>
            </a:r>
            <a:r>
              <a:rPr lang="en-US" altLang="zh-CN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– </a:t>
            </a:r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细节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3135086" y="931771"/>
            <a:ext cx="1238655" cy="120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5390578" y="931771"/>
            <a:ext cx="1238655" cy="12062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2D4B7-B274-41DC-AB8F-4FA1167A2568}"/>
              </a:ext>
            </a:extLst>
          </p:cNvPr>
          <p:cNvSpPr/>
          <p:nvPr/>
        </p:nvSpPr>
        <p:spPr>
          <a:xfrm>
            <a:off x="7641967" y="931771"/>
            <a:ext cx="1238655" cy="1206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161DC9-B899-48E9-82B4-510B0F8A0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25" y="781502"/>
            <a:ext cx="6919560" cy="21109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0F5AFE-BEB4-4785-9F22-1C30FF7A3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20" y="3261330"/>
            <a:ext cx="9579170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C4CDF5-152D-4BFD-8061-3C56C3FA165A}"/>
              </a:ext>
            </a:extLst>
          </p:cNvPr>
          <p:cNvSpPr txBox="1"/>
          <p:nvPr/>
        </p:nvSpPr>
        <p:spPr>
          <a:xfrm>
            <a:off x="3437259" y="3044279"/>
            <a:ext cx="5894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dirty="0"/>
              <a:t>我们开始编码吧</a:t>
            </a:r>
            <a:r>
              <a:rPr lang="en-US" altLang="zh-CN" sz="4400" dirty="0"/>
              <a:t>………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07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-83976" y="0"/>
            <a:ext cx="3526971" cy="66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死锁 </a:t>
            </a:r>
            <a:r>
              <a:rPr lang="en-US" altLang="zh-CN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 </a:t>
            </a:r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案例二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346E5AA-3D43-4D09-B48C-8394514A64E6}"/>
              </a:ext>
            </a:extLst>
          </p:cNvPr>
          <p:cNvSpPr/>
          <p:nvPr/>
        </p:nvSpPr>
        <p:spPr>
          <a:xfrm>
            <a:off x="1390261" y="2668555"/>
            <a:ext cx="1744825" cy="167018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63B857-2DBB-423E-9B19-C5A816D4E3FB}"/>
              </a:ext>
            </a:extLst>
          </p:cNvPr>
          <p:cNvSpPr/>
          <p:nvPr/>
        </p:nvSpPr>
        <p:spPr>
          <a:xfrm>
            <a:off x="3442995" y="1976799"/>
            <a:ext cx="3405673" cy="120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synchronized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8F65B-4866-4E5F-B992-145C473F7C03}"/>
              </a:ext>
            </a:extLst>
          </p:cNvPr>
          <p:cNvSpPr/>
          <p:nvPr/>
        </p:nvSpPr>
        <p:spPr>
          <a:xfrm>
            <a:off x="5360435" y="3559629"/>
            <a:ext cx="3405673" cy="12062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synchronized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1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C4CDF5-152D-4BFD-8061-3C56C3FA165A}"/>
              </a:ext>
            </a:extLst>
          </p:cNvPr>
          <p:cNvSpPr txBox="1"/>
          <p:nvPr/>
        </p:nvSpPr>
        <p:spPr>
          <a:xfrm>
            <a:off x="3437259" y="3044279"/>
            <a:ext cx="5894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dirty="0"/>
              <a:t>我们开始编码吧</a:t>
            </a:r>
            <a:r>
              <a:rPr lang="en-US" altLang="zh-CN" sz="4400" dirty="0"/>
              <a:t>………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255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779</Words>
  <Application>Microsoft Office PowerPoint</Application>
  <PresentationFormat>宽屏</PresentationFormat>
  <Paragraphs>156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等线 Light</vt:lpstr>
      <vt:lpstr>思源黑体 CN Normal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1_Office 主题​​</vt:lpstr>
      <vt:lpstr>PowerPoint 演示文稿</vt:lpstr>
      <vt:lpstr>PowerPoint 演示文稿</vt:lpstr>
      <vt:lpstr>   享学讲师团队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享学讲师团队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德利 刘</cp:lastModifiedBy>
  <cp:revision>621</cp:revision>
  <dcterms:created xsi:type="dcterms:W3CDTF">2016-08-30T15:34:00Z</dcterms:created>
  <dcterms:modified xsi:type="dcterms:W3CDTF">2020-05-10T14:08:07Z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