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1" r:id="rId2"/>
    <p:sldId id="297" r:id="rId3"/>
    <p:sldId id="293" r:id="rId4"/>
    <p:sldId id="294" r:id="rId5"/>
    <p:sldId id="316" r:id="rId6"/>
    <p:sldId id="332" r:id="rId7"/>
    <p:sldId id="333" r:id="rId8"/>
    <p:sldId id="317" r:id="rId9"/>
    <p:sldId id="303" r:id="rId10"/>
    <p:sldId id="304" r:id="rId11"/>
    <p:sldId id="311" r:id="rId12"/>
    <p:sldId id="335" r:id="rId13"/>
    <p:sldId id="313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681905" y="2413874"/>
            <a:ext cx="2795154" cy="82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17689" y="1288395"/>
            <a:ext cx="10069386" cy="307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latin typeface="微软雅黑 Light" pitchFamily="34" charset="-122"/>
                <a:ea typeface="微软雅黑 Light" pitchFamily="34" charset="-122"/>
              </a:rPr>
              <a:t>Jdk</a:t>
            </a:r>
            <a:r>
              <a:rPr lang="zh-CN" altLang="en-US" sz="2000" b="1">
                <a:latin typeface="微软雅黑 Light" pitchFamily="34" charset="-122"/>
                <a:ea typeface="微软雅黑 Light" pitchFamily="34" charset="-122"/>
              </a:rPr>
              <a:t>中相关原子操作类的使用</a:t>
            </a:r>
            <a:endParaRPr lang="en-US" altLang="zh-CN" sz="2000" b="1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更新基本类型类：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AtomicBoolean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AtomicInteger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AtomicLong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更新数组类：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AtomicIntegerArray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AtomicLongArray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AtomicReferenceArray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更新引用类型：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AtomicReference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AtomicMarkableReference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AtomicStampedReference</a:t>
            </a:r>
            <a:endParaRPr lang="zh-CN" altLang="en-US" sz="20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PA_矩形 39">
            <a:extLst>
              <a:ext uri="{FF2B5EF4-FFF2-40B4-BE49-F238E27FC236}">
                <a16:creationId xmlns:a16="http://schemas.microsoft.com/office/drawing/2014/main" id="{F46C4CB9-47CE-4843-A4B7-B63C1ECC452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81800"/>
            <a:ext cx="4845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原子操作类的使用</a:t>
            </a:r>
          </a:p>
        </p:txBody>
      </p:sp>
    </p:spTree>
    <p:extLst>
      <p:ext uri="{BB962C8B-B14F-4D97-AF65-F5344CB8AC3E}">
        <p14:creationId xmlns:p14="http://schemas.microsoft.com/office/powerpoint/2010/main" val="15480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275368" y="2567116"/>
            <a:ext cx="814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、阻塞队列和线程池原理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119D4815-C775-49E5-AC1B-B000DBCC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639" y="1771650"/>
            <a:ext cx="278571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PA_组合 47">
            <a:extLst>
              <a:ext uri="{FF2B5EF4-FFF2-40B4-BE49-F238E27FC236}">
                <a16:creationId xmlns:a16="http://schemas.microsoft.com/office/drawing/2014/main" id="{2367F0DF-8CAD-4B05-B9E5-0965D6510F6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82EA00-7A5B-4CB6-BF4C-4575A543722D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286796-2C90-409C-81C5-3853708196E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EB2096-C9CC-415F-B561-2832AD1E9C9D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A71379-BB86-4AD0-888B-B763BFCB3762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4" name="PA_矩形 39">
            <a:extLst>
              <a:ext uri="{FF2B5EF4-FFF2-40B4-BE49-F238E27FC236}">
                <a16:creationId xmlns:a16="http://schemas.microsoft.com/office/drawing/2014/main" id="{1F02879A-2A55-43A1-AB3C-8DC768C07BB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阻塞队列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BF1747-CF17-4DF0-AAF6-488F3E26FD81}"/>
              </a:ext>
            </a:extLst>
          </p:cNvPr>
          <p:cNvSpPr/>
          <p:nvPr/>
        </p:nvSpPr>
        <p:spPr>
          <a:xfrm>
            <a:off x="3590924" y="1324313"/>
            <a:ext cx="77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什么是阻塞队列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概念、生产者消费者模式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常用方法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常用阻塞队列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/>
              <a:t>·</a:t>
            </a:r>
            <a:r>
              <a:rPr lang="en-US"/>
              <a:t>ArrayBlockingQueue</a:t>
            </a:r>
            <a:r>
              <a:rPr lang="zh-CN" altLang="en-US"/>
              <a:t>：一个由数组结构组成的有界阻塞队列。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LinkedBlockingQueue</a:t>
            </a:r>
            <a:r>
              <a:rPr lang="zh-CN" altLang="en-US"/>
              <a:t>：一个由链表结构组成的有界阻塞队列。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PriorityBlockingQueue</a:t>
            </a:r>
            <a:r>
              <a:rPr lang="zh-CN" altLang="en-US"/>
              <a:t>：一个支持优先级排序的无界阻塞队列。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DelayQueue</a:t>
            </a:r>
            <a:r>
              <a:rPr lang="zh-CN" altLang="en-US"/>
              <a:t>：一个使用优先级队列实现的无界阻塞队列。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SynchronousQueue</a:t>
            </a:r>
            <a:r>
              <a:rPr lang="zh-CN" altLang="en-US"/>
              <a:t>：一个不存储元素的阻塞队列。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LinkedTransferQueue</a:t>
            </a:r>
            <a:r>
              <a:rPr lang="zh-CN" altLang="en-US"/>
              <a:t>：一个由链表结构组成的无界阻塞队列。</a:t>
            </a:r>
          </a:p>
          <a:p>
            <a:pPr lvl="2"/>
            <a:r>
              <a:rPr lang="en-US" altLang="zh-CN"/>
              <a:t>·</a:t>
            </a:r>
            <a:r>
              <a:rPr lang="en-US"/>
              <a:t>LinkedBlockingDeque</a:t>
            </a:r>
            <a:r>
              <a:rPr lang="zh-CN" altLang="en-US"/>
              <a:t>：一个由链表结构组成的双向阻塞队列。</a:t>
            </a:r>
          </a:p>
          <a:p>
            <a:pPr lvl="1">
              <a:buFont typeface="Wingdings" pitchFamily="2" charset="2"/>
              <a:buChar char="ü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8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8" y="1102535"/>
            <a:ext cx="545515" cy="54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790" y="1130636"/>
            <a:ext cx="5612623" cy="51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1362816" y="11144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什么是线程池？为什么要用线程池？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1372341" y="1871179"/>
            <a:ext cx="4123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中的线程池和工作机制</a:t>
            </a:r>
          </a:p>
        </p:txBody>
      </p:sp>
      <p:sp>
        <p:nvSpPr>
          <p:cNvPr id="15" name="矩形 14"/>
          <p:cNvSpPr/>
          <p:nvPr/>
        </p:nvSpPr>
        <p:spPr>
          <a:xfrm>
            <a:off x="1604401" y="2745920"/>
            <a:ext cx="2809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线程池的创建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各个参数含义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提交任务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关闭线程池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1372341" y="5358521"/>
            <a:ext cx="2513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合理配置线程池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314787" y="2359065"/>
            <a:ext cx="9341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、深入理解并发编程和归纳总结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1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59475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AbstractQueuedSynchronizer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E73CBCD5-4933-43BE-B4A8-B0B91F97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1" y="1227494"/>
            <a:ext cx="9080500" cy="22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？学习它的必要性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使用方式和其中的设计模式</a:t>
            </a:r>
            <a:endParaRPr lang="en-US" altLang="zh-CN" sz="1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了解其中的方法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实现一个类似于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6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F665F27F-0A73-4017-99A8-38D4A46CC4F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794172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81E6F9-D805-4AD3-A542-367B2B65E839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F7DDF7-A2E7-4D5F-8AB4-E22ED9F8BA8A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2C5034-114F-4A35-8CCA-47F27C7B0E0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DD3FC9D-4000-4893-AF7F-C2F1400DDB2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A391C0C5-D865-4EDD-8739-2CA4D80F435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232490"/>
            <a:ext cx="470853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AQS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的基本思想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CLH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队列锁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E6F59F-F921-443B-B81C-7981342E7E96}"/>
              </a:ext>
            </a:extLst>
          </p:cNvPr>
          <p:cNvSpPr/>
          <p:nvPr/>
        </p:nvSpPr>
        <p:spPr>
          <a:xfrm>
            <a:off x="423723" y="158029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C09B501F-C479-4992-9B37-4EB7E79FE6EA}"/>
              </a:ext>
            </a:extLst>
          </p:cNvPr>
          <p:cNvSpPr/>
          <p:nvPr/>
        </p:nvSpPr>
        <p:spPr>
          <a:xfrm>
            <a:off x="518974" y="2018440"/>
            <a:ext cx="104775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DAC3C1F0-90F1-4F0B-8D4F-623BC8FC4E7A}"/>
              </a:ext>
            </a:extLst>
          </p:cNvPr>
          <p:cNvSpPr/>
          <p:nvPr/>
        </p:nvSpPr>
        <p:spPr>
          <a:xfrm>
            <a:off x="1804849" y="201843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9FE1B3-378E-4DEB-B031-114C18623264}"/>
              </a:ext>
            </a:extLst>
          </p:cNvPr>
          <p:cNvSpPr/>
          <p:nvPr/>
        </p:nvSpPr>
        <p:spPr>
          <a:xfrm>
            <a:off x="1243859" y="1528974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BF5AD0-E568-45B1-BC87-E5EA5E9452EE}"/>
              </a:ext>
            </a:extLst>
          </p:cNvPr>
          <p:cNvSpPr/>
          <p:nvPr/>
        </p:nvSpPr>
        <p:spPr>
          <a:xfrm>
            <a:off x="4183664" y="128132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线程</a:t>
            </a:r>
            <a:r>
              <a:rPr lang="en-US"/>
              <a:t>A</a:t>
            </a:r>
            <a:r>
              <a:rPr lang="zh-CN" altLang="en-US"/>
              <a:t>需要获取锁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EB5243-9DD1-45FE-A66D-51ABB2145EA9}"/>
              </a:ext>
            </a:extLst>
          </p:cNvPr>
          <p:cNvSpPr/>
          <p:nvPr/>
        </p:nvSpPr>
        <p:spPr>
          <a:xfrm>
            <a:off x="4471848" y="209464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2">
            <a:extLst>
              <a:ext uri="{FF2B5EF4-FFF2-40B4-BE49-F238E27FC236}">
                <a16:creationId xmlns:a16="http://schemas.microsoft.com/office/drawing/2014/main" id="{231B074C-01D4-41D4-919F-D3EB88A429AD}"/>
              </a:ext>
            </a:extLst>
          </p:cNvPr>
          <p:cNvSpPr/>
          <p:nvPr/>
        </p:nvSpPr>
        <p:spPr>
          <a:xfrm>
            <a:off x="4567099" y="2532790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26" name="圆角矩形 23">
            <a:extLst>
              <a:ext uri="{FF2B5EF4-FFF2-40B4-BE49-F238E27FC236}">
                <a16:creationId xmlns:a16="http://schemas.microsoft.com/office/drawing/2014/main" id="{7B58F44A-55C1-4723-89E7-B83949AAEAF8}"/>
              </a:ext>
            </a:extLst>
          </p:cNvPr>
          <p:cNvSpPr/>
          <p:nvPr/>
        </p:nvSpPr>
        <p:spPr>
          <a:xfrm>
            <a:off x="5852974" y="253278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locked=true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53E457-918B-419C-99B8-63634DE428AF}"/>
              </a:ext>
            </a:extLst>
          </p:cNvPr>
          <p:cNvSpPr/>
          <p:nvPr/>
        </p:nvSpPr>
        <p:spPr>
          <a:xfrm>
            <a:off x="5263409" y="216714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QNode_A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867175-1F5E-42B1-886B-880D6B118660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3976549" y="2961414"/>
            <a:ext cx="590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09CECF06-2EF9-4B3A-A1FE-6D85B1F78413}"/>
              </a:ext>
            </a:extLst>
          </p:cNvPr>
          <p:cNvSpPr/>
          <p:nvPr/>
        </p:nvSpPr>
        <p:spPr>
          <a:xfrm>
            <a:off x="6414949" y="1084990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tail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31F7A6-0EC5-4405-94C0-8A24980AAE34}"/>
              </a:ext>
            </a:extLst>
          </p:cNvPr>
          <p:cNvCxnSpPr>
            <a:stCxn id="29" idx="4"/>
            <a:endCxn id="24" idx="0"/>
          </p:cNvCxnSpPr>
          <p:nvPr/>
        </p:nvCxnSpPr>
        <p:spPr>
          <a:xfrm rot="5400000">
            <a:off x="6079193" y="1301683"/>
            <a:ext cx="409575" cy="117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D702BFD-DBBB-4928-B65A-5877D37AB41D}"/>
              </a:ext>
            </a:extLst>
          </p:cNvPr>
          <p:cNvSpPr/>
          <p:nvPr/>
        </p:nvSpPr>
        <p:spPr>
          <a:xfrm>
            <a:off x="487964" y="408167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线程</a:t>
            </a:r>
            <a:r>
              <a:rPr lang="en-US"/>
              <a:t>B</a:t>
            </a:r>
            <a:r>
              <a:rPr lang="zh-CN" altLang="en-US"/>
              <a:t>需要获取锁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A5F70F-4489-4FDE-AF71-4D002E9275D1}"/>
              </a:ext>
            </a:extLst>
          </p:cNvPr>
          <p:cNvSpPr/>
          <p:nvPr/>
        </p:nvSpPr>
        <p:spPr>
          <a:xfrm>
            <a:off x="776148" y="489499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4">
            <a:extLst>
              <a:ext uri="{FF2B5EF4-FFF2-40B4-BE49-F238E27FC236}">
                <a16:creationId xmlns:a16="http://schemas.microsoft.com/office/drawing/2014/main" id="{E833D719-69F8-47D6-9D49-ABCB95BC00F9}"/>
              </a:ext>
            </a:extLst>
          </p:cNvPr>
          <p:cNvSpPr/>
          <p:nvPr/>
        </p:nvSpPr>
        <p:spPr>
          <a:xfrm>
            <a:off x="871399" y="5333140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34" name="圆角矩形 35">
            <a:extLst>
              <a:ext uri="{FF2B5EF4-FFF2-40B4-BE49-F238E27FC236}">
                <a16:creationId xmlns:a16="http://schemas.microsoft.com/office/drawing/2014/main" id="{5DD2772B-F4A7-460E-9184-B5529E03B07C}"/>
              </a:ext>
            </a:extLst>
          </p:cNvPr>
          <p:cNvSpPr/>
          <p:nvPr/>
        </p:nvSpPr>
        <p:spPr>
          <a:xfrm>
            <a:off x="2157274" y="533313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locked=true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8EDB8-7129-4DAA-A642-61FE2862FF84}"/>
              </a:ext>
            </a:extLst>
          </p:cNvPr>
          <p:cNvSpPr/>
          <p:nvPr/>
        </p:nvSpPr>
        <p:spPr>
          <a:xfrm>
            <a:off x="1567709" y="496749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QNode_A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B7F768-A558-4AF3-9A56-35AE879A4B9B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280849" y="5761764"/>
            <a:ext cx="590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27BA8D6-4568-4950-816B-C1861BB1A9D9}"/>
              </a:ext>
            </a:extLst>
          </p:cNvPr>
          <p:cNvSpPr/>
          <p:nvPr/>
        </p:nvSpPr>
        <p:spPr>
          <a:xfrm>
            <a:off x="2719249" y="3885340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tail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9D7F0E-2A7E-4B95-B171-D60FF77D2A34}"/>
              </a:ext>
            </a:extLst>
          </p:cNvPr>
          <p:cNvCxnSpPr>
            <a:stCxn id="37" idx="4"/>
            <a:endCxn id="39" idx="0"/>
          </p:cNvCxnSpPr>
          <p:nvPr/>
        </p:nvCxnSpPr>
        <p:spPr>
          <a:xfrm rot="16200000" flipH="1">
            <a:off x="3745568" y="3916296"/>
            <a:ext cx="428625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11D7EF2-3A55-4653-AE9B-D9193058CEE7}"/>
              </a:ext>
            </a:extLst>
          </p:cNvPr>
          <p:cNvSpPr/>
          <p:nvPr/>
        </p:nvSpPr>
        <p:spPr>
          <a:xfrm>
            <a:off x="3519348" y="491404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41">
            <a:extLst>
              <a:ext uri="{FF2B5EF4-FFF2-40B4-BE49-F238E27FC236}">
                <a16:creationId xmlns:a16="http://schemas.microsoft.com/office/drawing/2014/main" id="{7B16267A-89F5-4D76-8FA3-627D0A18F0B4}"/>
              </a:ext>
            </a:extLst>
          </p:cNvPr>
          <p:cNvSpPr/>
          <p:nvPr/>
        </p:nvSpPr>
        <p:spPr>
          <a:xfrm>
            <a:off x="3614599" y="5352190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41" name="圆角矩形 42">
            <a:extLst>
              <a:ext uri="{FF2B5EF4-FFF2-40B4-BE49-F238E27FC236}">
                <a16:creationId xmlns:a16="http://schemas.microsoft.com/office/drawing/2014/main" id="{EEF181B1-A501-449D-A85B-39F7A749D05E}"/>
              </a:ext>
            </a:extLst>
          </p:cNvPr>
          <p:cNvSpPr/>
          <p:nvPr/>
        </p:nvSpPr>
        <p:spPr>
          <a:xfrm>
            <a:off x="4900474" y="535218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locked=true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2EFBDD-6642-4B86-8279-9F1F0686AEC9}"/>
              </a:ext>
            </a:extLst>
          </p:cNvPr>
          <p:cNvSpPr/>
          <p:nvPr/>
        </p:nvSpPr>
        <p:spPr>
          <a:xfrm>
            <a:off x="4310909" y="498654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QNode_B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2752C87-DD6C-47B2-A7C1-385A470684A6}"/>
              </a:ext>
            </a:extLst>
          </p:cNvPr>
          <p:cNvCxnSpPr>
            <a:stCxn id="40" idx="1"/>
            <a:endCxn id="34" idx="3"/>
          </p:cNvCxnSpPr>
          <p:nvPr/>
        </p:nvCxnSpPr>
        <p:spPr>
          <a:xfrm rot="10800000">
            <a:off x="3147875" y="5766527"/>
            <a:ext cx="466725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52">
            <a:extLst>
              <a:ext uri="{FF2B5EF4-FFF2-40B4-BE49-F238E27FC236}">
                <a16:creationId xmlns:a16="http://schemas.microsoft.com/office/drawing/2014/main" id="{3E44D308-E0A7-49E7-85C7-36C9E8C9D504}"/>
              </a:ext>
            </a:extLst>
          </p:cNvPr>
          <p:cNvCxnSpPr>
            <a:stCxn id="40" idx="2"/>
            <a:endCxn id="40" idx="0"/>
          </p:cNvCxnSpPr>
          <p:nvPr/>
        </p:nvCxnSpPr>
        <p:spPr>
          <a:xfrm rot="5400000" flipH="1">
            <a:off x="3724137" y="5780815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54">
            <a:extLst>
              <a:ext uri="{FF2B5EF4-FFF2-40B4-BE49-F238E27FC236}">
                <a16:creationId xmlns:a16="http://schemas.microsoft.com/office/drawing/2014/main" id="{EB6D4400-9F2A-4062-A26F-35308C2F5D79}"/>
              </a:ext>
            </a:extLst>
          </p:cNvPr>
          <p:cNvCxnSpPr>
            <a:stCxn id="25" idx="2"/>
            <a:endCxn id="25" idx="0"/>
          </p:cNvCxnSpPr>
          <p:nvPr/>
        </p:nvCxnSpPr>
        <p:spPr>
          <a:xfrm rot="5400000" flipH="1">
            <a:off x="4676637" y="2961415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形状 56">
            <a:extLst>
              <a:ext uri="{FF2B5EF4-FFF2-40B4-BE49-F238E27FC236}">
                <a16:creationId xmlns:a16="http://schemas.microsoft.com/office/drawing/2014/main" id="{A536A0C6-C9C0-4E18-A163-45848E010584}"/>
              </a:ext>
            </a:extLst>
          </p:cNvPr>
          <p:cNvCxnSpPr>
            <a:stCxn id="33" idx="2"/>
            <a:endCxn id="33" idx="0"/>
          </p:cNvCxnSpPr>
          <p:nvPr/>
        </p:nvCxnSpPr>
        <p:spPr>
          <a:xfrm rot="5400000" flipH="1">
            <a:off x="980937" y="5761765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793108A-7385-4C68-ADB8-27DD971233F3}"/>
              </a:ext>
            </a:extLst>
          </p:cNvPr>
          <p:cNvSpPr/>
          <p:nvPr/>
        </p:nvSpPr>
        <p:spPr>
          <a:xfrm>
            <a:off x="6564915" y="41197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线程</a:t>
            </a:r>
            <a:r>
              <a:rPr lang="en-US"/>
              <a:t>A</a:t>
            </a:r>
            <a:r>
              <a:rPr lang="zh-CN" altLang="en-US"/>
              <a:t>获得了锁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4B5B99-7618-4AF3-933F-7C977D2FABD1}"/>
              </a:ext>
            </a:extLst>
          </p:cNvPr>
          <p:cNvSpPr/>
          <p:nvPr/>
        </p:nvSpPr>
        <p:spPr>
          <a:xfrm>
            <a:off x="6853099" y="493309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9">
            <a:extLst>
              <a:ext uri="{FF2B5EF4-FFF2-40B4-BE49-F238E27FC236}">
                <a16:creationId xmlns:a16="http://schemas.microsoft.com/office/drawing/2014/main" id="{EC71110C-AB60-40E4-AC0A-9EB4CAC570EC}"/>
              </a:ext>
            </a:extLst>
          </p:cNvPr>
          <p:cNvSpPr/>
          <p:nvPr/>
        </p:nvSpPr>
        <p:spPr>
          <a:xfrm>
            <a:off x="6948350" y="5371240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54" name="圆角矩形 60">
            <a:extLst>
              <a:ext uri="{FF2B5EF4-FFF2-40B4-BE49-F238E27FC236}">
                <a16:creationId xmlns:a16="http://schemas.microsoft.com/office/drawing/2014/main" id="{DC9694D9-3F2F-452B-B168-40041F534257}"/>
              </a:ext>
            </a:extLst>
          </p:cNvPr>
          <p:cNvSpPr/>
          <p:nvPr/>
        </p:nvSpPr>
        <p:spPr>
          <a:xfrm>
            <a:off x="8234225" y="537123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locked=true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FC7F1B-0176-4BF0-801B-216E2531A3A5}"/>
              </a:ext>
            </a:extLst>
          </p:cNvPr>
          <p:cNvSpPr/>
          <p:nvPr/>
        </p:nvSpPr>
        <p:spPr>
          <a:xfrm>
            <a:off x="7644660" y="500559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QNode_A</a:t>
            </a:r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4031F57-EEE0-4486-8526-06161C03109A}"/>
              </a:ext>
            </a:extLst>
          </p:cNvPr>
          <p:cNvCxnSpPr>
            <a:stCxn id="53" idx="1"/>
          </p:cNvCxnSpPr>
          <p:nvPr/>
        </p:nvCxnSpPr>
        <p:spPr>
          <a:xfrm rot="10800000">
            <a:off x="6614974" y="5799865"/>
            <a:ext cx="3333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84E2240-3700-40F8-8F1D-D477DC78E805}"/>
              </a:ext>
            </a:extLst>
          </p:cNvPr>
          <p:cNvSpPr/>
          <p:nvPr/>
        </p:nvSpPr>
        <p:spPr>
          <a:xfrm>
            <a:off x="8796200" y="3923440"/>
            <a:ext cx="9144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tail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16AB5D-8365-4D6A-97D8-1E9311940086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 rot="16200000" flipH="1">
            <a:off x="9822519" y="3954396"/>
            <a:ext cx="428625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B269288-FD0E-4058-9AC1-068645BDEB27}"/>
              </a:ext>
            </a:extLst>
          </p:cNvPr>
          <p:cNvSpPr/>
          <p:nvPr/>
        </p:nvSpPr>
        <p:spPr>
          <a:xfrm>
            <a:off x="9596299" y="4952140"/>
            <a:ext cx="2447925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66">
            <a:extLst>
              <a:ext uri="{FF2B5EF4-FFF2-40B4-BE49-F238E27FC236}">
                <a16:creationId xmlns:a16="http://schemas.microsoft.com/office/drawing/2014/main" id="{DF9F68D3-6C4B-401F-9384-52530748D03C}"/>
              </a:ext>
            </a:extLst>
          </p:cNvPr>
          <p:cNvSpPr/>
          <p:nvPr/>
        </p:nvSpPr>
        <p:spPr>
          <a:xfrm>
            <a:off x="9691550" y="5390290"/>
            <a:ext cx="1076326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myPred</a:t>
            </a:r>
            <a:endParaRPr lang="zh-CN" altLang="en-US"/>
          </a:p>
        </p:txBody>
      </p:sp>
      <p:sp>
        <p:nvSpPr>
          <p:cNvPr id="61" name="圆角矩形 67">
            <a:extLst>
              <a:ext uri="{FF2B5EF4-FFF2-40B4-BE49-F238E27FC236}">
                <a16:creationId xmlns:a16="http://schemas.microsoft.com/office/drawing/2014/main" id="{2EBD7549-1380-48F9-A6DB-4E78924D0B78}"/>
              </a:ext>
            </a:extLst>
          </p:cNvPr>
          <p:cNvSpPr/>
          <p:nvPr/>
        </p:nvSpPr>
        <p:spPr>
          <a:xfrm>
            <a:off x="10977425" y="5390289"/>
            <a:ext cx="99060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locked=true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804204-1C16-48D6-8232-64706C188E3B}"/>
              </a:ext>
            </a:extLst>
          </p:cNvPr>
          <p:cNvSpPr/>
          <p:nvPr/>
        </p:nvSpPr>
        <p:spPr>
          <a:xfrm>
            <a:off x="10387860" y="502464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QNode_B</a:t>
            </a:r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AE6BA0C-4DE8-4F01-A25E-2E15EA4C5048}"/>
              </a:ext>
            </a:extLst>
          </p:cNvPr>
          <p:cNvCxnSpPr>
            <a:stCxn id="60" idx="1"/>
            <a:endCxn id="54" idx="3"/>
          </p:cNvCxnSpPr>
          <p:nvPr/>
        </p:nvCxnSpPr>
        <p:spPr>
          <a:xfrm rot="10800000">
            <a:off x="9224826" y="5804627"/>
            <a:ext cx="466725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形状 70">
            <a:extLst>
              <a:ext uri="{FF2B5EF4-FFF2-40B4-BE49-F238E27FC236}">
                <a16:creationId xmlns:a16="http://schemas.microsoft.com/office/drawing/2014/main" id="{C089CA90-F693-40C2-9031-910EB57624DC}"/>
              </a:ext>
            </a:extLst>
          </p:cNvPr>
          <p:cNvCxnSpPr>
            <a:stCxn id="60" idx="2"/>
            <a:endCxn id="60" idx="0"/>
          </p:cNvCxnSpPr>
          <p:nvPr/>
        </p:nvCxnSpPr>
        <p:spPr>
          <a:xfrm rot="5400000" flipH="1">
            <a:off x="9801088" y="5818915"/>
            <a:ext cx="857250" cy="1588"/>
          </a:xfrm>
          <a:prstGeom prst="curvedConnector5">
            <a:avLst>
              <a:gd name="adj1" fmla="val -26667"/>
              <a:gd name="adj2" fmla="val 48284824"/>
              <a:gd name="adj3" fmla="val 126667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958652B-C1FE-4303-AA6D-629C1D2E1FFD}"/>
              </a:ext>
            </a:extLst>
          </p:cNvPr>
          <p:cNvSpPr/>
          <p:nvPr/>
        </p:nvSpPr>
        <p:spPr>
          <a:xfrm>
            <a:off x="3478814" y="279579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E462ED5-0F2C-4A89-BA9D-9C1860002DB7}"/>
              </a:ext>
            </a:extLst>
          </p:cNvPr>
          <p:cNvSpPr/>
          <p:nvPr/>
        </p:nvSpPr>
        <p:spPr>
          <a:xfrm>
            <a:off x="6110149" y="5596149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回头看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662855ED-8BA8-4FEA-9184-FCC214A9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7" y="1224318"/>
            <a:ext cx="9080500" cy="161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ReentrantLock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的实现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	锁的可重入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	公平和非公平锁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7401B87B-B118-4FDD-BC85-DE01A7AD7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7" y="3189933"/>
            <a:ext cx="9080500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将我们前面类似于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ReentrantLock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的锁	的实现修正为可重入</a:t>
            </a:r>
          </a:p>
        </p:txBody>
      </p:sp>
    </p:spTree>
    <p:extLst>
      <p:ext uri="{BB962C8B-B14F-4D97-AF65-F5344CB8AC3E}">
        <p14:creationId xmlns:p14="http://schemas.microsoft.com/office/powerpoint/2010/main" val="37725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82223FAF-FBB5-4DBB-AF04-4ED8878F91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2C9B395-6A0E-4226-82EA-B3B6BFF6C3E9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C12AE8-227E-4BCF-A405-32E26A0429A6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A6062-67DB-4CF6-98CF-0B531539547B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2C65CA-B307-4A59-8196-BAE01A5E8A30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C8A7BC84-1B8D-442B-B178-DA4145BA6C7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551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计算机原理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7EE1E20-2AF8-46D4-B01A-4F137EEC2F39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1609457"/>
          <a:ext cx="6086476" cy="317692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5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39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操作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响应时间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打开一个站点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几秒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数据库查询一条记录（有索引）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十几毫秒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1.6G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的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CPU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执行一条指令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0.6</a:t>
                      </a:r>
                      <a:r>
                        <a:rPr lang="zh-CN" altLang="en-US" sz="1800"/>
                        <a:t>纳秒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从机械磁盘顺序读取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2-10</a:t>
                      </a:r>
                      <a:r>
                        <a:rPr lang="zh-CN" altLang="en-US" sz="1800"/>
                        <a:t>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SSD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磁盘顺序读取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0.3</a:t>
                      </a:r>
                      <a:r>
                        <a:rPr lang="zh-CN" altLang="en-US" sz="1800"/>
                        <a:t>毫秒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从内存连续读取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1M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250</a:t>
                      </a:r>
                      <a:r>
                        <a:rPr lang="zh-CN" altLang="en-US" sz="1800"/>
                        <a:t>微秒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CPU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读取一次内存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100</a:t>
                      </a:r>
                      <a:r>
                        <a:rPr lang="zh-CN" altLang="en-US" sz="1800"/>
                        <a:t>纳秒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1G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网卡，网络传输</a:t>
                      </a:r>
                      <a:r>
                        <a:rPr lang="en-US" altLang="zh-CN" sz="1800">
                          <a:latin typeface="微软雅黑 Light" pitchFamily="34" charset="-122"/>
                          <a:ea typeface="微软雅黑 Light" pitchFamily="34" charset="-122"/>
                        </a:rPr>
                        <a:t>2Kb</a:t>
                      </a:r>
                      <a:r>
                        <a:rPr lang="zh-CN" altLang="en-US" sz="1800">
                          <a:latin typeface="微软雅黑 Light" pitchFamily="34" charset="-122"/>
                          <a:ea typeface="微软雅黑 Light" pitchFamily="34" charset="-122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微秒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A6F7E76B-F97B-48A1-AD0B-81041981D4AE}"/>
              </a:ext>
            </a:extLst>
          </p:cNvPr>
          <p:cNvSpPr/>
          <p:nvPr/>
        </p:nvSpPr>
        <p:spPr>
          <a:xfrm>
            <a:off x="320857" y="4873109"/>
            <a:ext cx="6194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秒</a:t>
            </a:r>
            <a:r>
              <a:rPr lang="en-US" altLang="zh-CN"/>
              <a:t>=1000</a:t>
            </a:r>
            <a:r>
              <a:rPr lang="zh-CN" altLang="en-US"/>
              <a:t>毫秒      </a:t>
            </a:r>
            <a:r>
              <a:rPr lang="en-US" altLang="zh-CN"/>
              <a:t>1</a:t>
            </a:r>
            <a:r>
              <a:rPr lang="zh-CN" altLang="en-US"/>
              <a:t>毫秒</a:t>
            </a:r>
            <a:r>
              <a:rPr lang="en-US" altLang="zh-CN"/>
              <a:t>=1000</a:t>
            </a:r>
            <a:r>
              <a:rPr lang="zh-CN" altLang="en-US"/>
              <a:t>微秒         </a:t>
            </a:r>
            <a:r>
              <a:rPr lang="en-US" altLang="zh-CN"/>
              <a:t>1</a:t>
            </a:r>
            <a:r>
              <a:rPr lang="zh-CN" altLang="en-US"/>
              <a:t>微秒</a:t>
            </a:r>
            <a:r>
              <a:rPr lang="en-US" altLang="zh-CN"/>
              <a:t>=1000</a:t>
            </a:r>
            <a:r>
              <a:rPr lang="zh-CN" altLang="en-US"/>
              <a:t>纳秒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39FB82B-3D3A-43BF-8D1C-13EE6F49C85F}"/>
              </a:ext>
            </a:extLst>
          </p:cNvPr>
          <p:cNvSpPr txBox="1"/>
          <p:nvPr/>
        </p:nvSpPr>
        <p:spPr>
          <a:xfrm>
            <a:off x="600075" y="1143000"/>
            <a:ext cx="570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摘自</a:t>
            </a:r>
            <a:r>
              <a:rPr lang="en-US" altLang="zh-CN" sz="2000" b="1"/>
              <a:t>《Jeff Dean</a:t>
            </a:r>
            <a:r>
              <a:rPr lang="zh-CN" altLang="en-US" sz="2000" b="1"/>
              <a:t>在</a:t>
            </a:r>
            <a:r>
              <a:rPr lang="en-US" altLang="zh-CN" sz="2000" b="1"/>
              <a:t>Google</a:t>
            </a:r>
            <a:r>
              <a:rPr lang="zh-CN" altLang="en-US" sz="2000" b="1"/>
              <a:t>全体工程大会的报告</a:t>
            </a:r>
            <a:r>
              <a:rPr lang="en-US" altLang="zh-CN" sz="2000" b="1"/>
              <a:t>》</a:t>
            </a:r>
            <a:endParaRPr lang="zh-CN" altLang="en-US" sz="2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859147-45CE-4471-B56E-081B4C6E683E}"/>
              </a:ext>
            </a:extLst>
          </p:cNvPr>
          <p:cNvSpPr/>
          <p:nvPr/>
        </p:nvSpPr>
        <p:spPr>
          <a:xfrm>
            <a:off x="6826796" y="1463159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Jeff Dean</a:t>
            </a:r>
            <a:r>
              <a:rPr lang="zh-CN" altLang="en-US" b="1"/>
              <a:t>其人：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62F1CD-37EA-4B47-A09D-BD682B32C23D}"/>
              </a:ext>
            </a:extLst>
          </p:cNvPr>
          <p:cNvSpPr/>
          <p:nvPr/>
        </p:nvSpPr>
        <p:spPr>
          <a:xfrm>
            <a:off x="6800850" y="1822788"/>
            <a:ext cx="52006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谷歌首席架构师，是谷歌大脑</a:t>
            </a:r>
            <a:r>
              <a:rPr lang="en-US" altLang="zh-CN" sz="1600"/>
              <a:t>(Google Brain</a:t>
            </a:r>
            <a:r>
              <a:rPr lang="zh-CN" altLang="en-US" sz="1600"/>
              <a:t>）、谷歌机器学习开源框架</a:t>
            </a:r>
            <a:r>
              <a:rPr lang="en-US" altLang="zh-CN" sz="1600"/>
              <a:t>Tensorflow</a:t>
            </a:r>
            <a:r>
              <a:rPr lang="zh-CN" altLang="en-US" sz="1600"/>
              <a:t>、谷歌广告系统、谷歌搜索系统等技术的重要创始人之一，谷歌技术的奠基人。</a:t>
            </a:r>
            <a:r>
              <a:rPr lang="en-US" altLang="zh-CN" sz="1600"/>
              <a:t>2009</a:t>
            </a:r>
            <a:r>
              <a:rPr lang="zh-CN" altLang="en-US" sz="1600"/>
              <a:t>年当选美国工程院院士。</a:t>
            </a:r>
            <a:endParaRPr lang="en-US" altLang="zh-CN" sz="1600"/>
          </a:p>
          <a:p>
            <a:endParaRPr lang="zh-CN" altLang="en-US" sz="1600"/>
          </a:p>
          <a:p>
            <a:r>
              <a:rPr lang="zh-CN" altLang="en-US" sz="1600"/>
              <a:t>主要产品：</a:t>
            </a:r>
            <a:endParaRPr lang="en-US" altLang="zh-CN" sz="1600"/>
          </a:p>
          <a:p>
            <a:r>
              <a:rPr lang="en-US" altLang="zh-CN" sz="1600"/>
              <a:t>MapReduce       Hadoop</a:t>
            </a:r>
            <a:r>
              <a:rPr lang="zh-CN" altLang="en-US" sz="1600"/>
              <a:t>的原型</a:t>
            </a:r>
          </a:p>
          <a:p>
            <a:r>
              <a:rPr lang="en-US" altLang="zh-CN" sz="1600"/>
              <a:t>BigTable            Hbase</a:t>
            </a:r>
            <a:r>
              <a:rPr lang="zh-CN" altLang="en-US" sz="1600"/>
              <a:t>的原型</a:t>
            </a:r>
          </a:p>
          <a:p>
            <a:r>
              <a:rPr lang="en-US" altLang="zh-CN" sz="1600"/>
              <a:t>Spanner             </a:t>
            </a:r>
            <a:r>
              <a:rPr lang="zh-CN" altLang="en-US" sz="1600"/>
              <a:t>谷歌内部的全球性的分布式数据库系统</a:t>
            </a:r>
          </a:p>
          <a:p>
            <a:r>
              <a:rPr lang="zh-CN" altLang="en-US" sz="1600"/>
              <a:t>参与谷歌的网络爬虫、索引、查询系统、</a:t>
            </a:r>
            <a:r>
              <a:rPr lang="en-US" altLang="zh-CN" sz="1600"/>
              <a:t>AdSense</a:t>
            </a:r>
            <a:r>
              <a:rPr lang="zh-CN" altLang="en-US" sz="1600"/>
              <a:t>、谷歌翻译的设计与实现。</a:t>
            </a:r>
          </a:p>
          <a:p>
            <a:r>
              <a:rPr lang="en-US" altLang="zh-CN" sz="1600"/>
              <a:t>TensorFlow         </a:t>
            </a:r>
            <a:r>
              <a:rPr lang="zh-CN" altLang="en-US" sz="1600"/>
              <a:t>谷歌大脑和人工智能学习系统 项目负责人</a:t>
            </a:r>
          </a:p>
        </p:txBody>
      </p:sp>
    </p:spTree>
    <p:extLst>
      <p:ext uri="{BB962C8B-B14F-4D97-AF65-F5344CB8AC3E}">
        <p14:creationId xmlns:p14="http://schemas.microsoft.com/office/powerpoint/2010/main" val="2154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22EA6288-7B2E-48F8-96DF-211D1E19932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84F072-082F-4735-9B57-FD972BA991B2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769E12-B74D-453E-860E-A4EF030EE5B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E5DDCC-D702-4C51-B6F4-160E0635F88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8613D67-502C-42E5-A180-A11EBB744D3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71C07904-603E-4730-B1F8-74C3D7773DA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计算机原理</a:t>
            </a:r>
          </a:p>
        </p:txBody>
      </p:sp>
      <p:pic>
        <p:nvPicPr>
          <p:cNvPr id="19" name="Picture 4" descr="https://pic3.zhimg.com/80/v2-b3ba7bc6352bbeaf4ca4dfff4373a180_hd.jpg">
            <a:extLst>
              <a:ext uri="{FF2B5EF4-FFF2-40B4-BE49-F238E27FC236}">
                <a16:creationId xmlns:a16="http://schemas.microsoft.com/office/drawing/2014/main" id="{4D5DB6CA-D97E-47DC-A28E-37B4E3B2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4912" y="1257300"/>
            <a:ext cx="5134663" cy="5099006"/>
          </a:xfrm>
          <a:prstGeom prst="rect">
            <a:avLst/>
          </a:prstGeom>
          <a:noFill/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C64C13D-1EEE-4DC0-9AB0-CFFEECD9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279" y="1196700"/>
            <a:ext cx="5868923" cy="28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85BCC9E-3837-4D64-B37F-BC4C55DB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574" y="4301514"/>
            <a:ext cx="3762376" cy="221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88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5988"/>
              </p:ext>
            </p:extLst>
          </p:nvPr>
        </p:nvGraphicFramePr>
        <p:xfrm>
          <a:off x="971550" y="1155806"/>
          <a:ext cx="7743825" cy="2291630"/>
        </p:xfrm>
        <a:graphic>
          <a:graphicData uri="http://schemas.openxmlformats.org/drawingml/2006/table">
            <a:tbl>
              <a:tblPr/>
              <a:tblGrid>
                <a:gridCol w="1139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享学课堂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Android-Java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并发编程课程表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Java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并发基础知识补全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CAS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基本原理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线程池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深入理解并发编程和归纳总结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1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550" y="3733800"/>
            <a:ext cx="1198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上课说明：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、以上为</a:t>
            </a:r>
            <a:r>
              <a:rPr lang="en-US" altLang="zh-CN" b="1">
                <a:solidFill>
                  <a:srgbClr val="000000"/>
                </a:solidFill>
                <a:latin typeface="微软雅黑"/>
              </a:rPr>
              <a:t>Java</a:t>
            </a:r>
            <a:r>
              <a:rPr lang="zh-CN" altLang="en-US" b="1">
                <a:solidFill>
                  <a:srgbClr val="000000"/>
                </a:solidFill>
                <a:latin typeface="微软雅黑"/>
              </a:rPr>
              <a:t>语言高级特性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、一般会遵循 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基础入门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初步应用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高级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学习路径</a:t>
            </a:r>
            <a:endParaRPr lang="en-US" altLang="zh-CN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、课程预备知识，请提前学习或者复习好：</a:t>
            </a:r>
            <a:r>
              <a:rPr lang="en-US" altLang="zh-CN" b="1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Java</a:t>
            </a:r>
            <a:r>
              <a:rPr lang="zh-CN" altLang="en-US" b="1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语言的基础语法。</a:t>
            </a:r>
            <a:endParaRPr lang="zh-CN" altLang="en-US" b="1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43AB14EC-673E-441C-8358-B1DD84AE445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FAF6A0-9CE9-41A8-8885-E5811CB18E2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42036B-405B-4FF2-BBD3-DE4F6E5842D7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47FD624-D3E7-4BA5-8978-60A39DC4E1B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48F9E4-6477-4AE0-B5AF-0E8EB46513E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8" name="Picture 2" descr="D:\学习资料\ppt\图片素材\锐普图片\创意图片\创意图片ww.rapidppt.com (18).jpg">
            <a:extLst>
              <a:ext uri="{FF2B5EF4-FFF2-40B4-BE49-F238E27FC236}">
                <a16:creationId xmlns:a16="http://schemas.microsoft.com/office/drawing/2014/main" id="{CD46968D-D878-414B-8CD2-CA7EEAD2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574102" cy="57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A_矩形 39">
            <a:extLst>
              <a:ext uri="{FF2B5EF4-FFF2-40B4-BE49-F238E27FC236}">
                <a16:creationId xmlns:a16="http://schemas.microsoft.com/office/drawing/2014/main" id="{3BFFF609-4E70-4CBE-BBD1-0999676EF28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内存模型（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" name="矩形​​ 30">
            <a:extLst>
              <a:ext uri="{FF2B5EF4-FFF2-40B4-BE49-F238E27FC236}">
                <a16:creationId xmlns:a16="http://schemas.microsoft.com/office/drawing/2014/main" id="{06AE351B-DDE0-4818-A9A4-5D267280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33" y="1187209"/>
            <a:ext cx="3024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内存模型的图示</a:t>
            </a:r>
          </a:p>
        </p:txBody>
      </p:sp>
      <p:pic>
        <p:nvPicPr>
          <p:cNvPr id="21" name="Picture 2" descr="https://images0.cnblogs.com/i/475287/201403/091134177063947.jpg">
            <a:extLst>
              <a:ext uri="{FF2B5EF4-FFF2-40B4-BE49-F238E27FC236}">
                <a16:creationId xmlns:a16="http://schemas.microsoft.com/office/drawing/2014/main" id="{0CBA9427-3123-4235-ACD9-D12CC7FE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8707" y="547161"/>
            <a:ext cx="5984283" cy="2596090"/>
          </a:xfrm>
          <a:prstGeom prst="rect">
            <a:avLst/>
          </a:prstGeom>
          <a:noFill/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3A2E9D2-9B36-4084-A5F4-B720198B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13" y="3146425"/>
            <a:ext cx="8378633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37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D8D2D9A8-9429-49C8-A6A4-FA90D862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6668" y="1153068"/>
            <a:ext cx="5757863" cy="551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PA_组合 47">
            <a:extLst>
              <a:ext uri="{FF2B5EF4-FFF2-40B4-BE49-F238E27FC236}">
                <a16:creationId xmlns:a16="http://schemas.microsoft.com/office/drawing/2014/main" id="{7CFAD550-0391-4FC1-A571-6555961848C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9C21EE-8F29-4145-BF7F-441CADC68B92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27ACD0-647B-4700-85DA-5E1677295606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9780943-D71C-4FCB-A46A-15C11CDA806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A43B63-5F86-4289-B381-02E814B488E1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9" name="PA_矩形 39">
            <a:extLst>
              <a:ext uri="{FF2B5EF4-FFF2-40B4-BE49-F238E27FC236}">
                <a16:creationId xmlns:a16="http://schemas.microsoft.com/office/drawing/2014/main" id="{42489CD0-515E-499D-863C-D2D2E386EFE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217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JMM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导致的并发安全问题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82D88D9D-5343-4D4F-B527-57DBF0AB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7468" y="1124493"/>
            <a:ext cx="5757863" cy="551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06A3E61-807C-487F-B429-92323D6AF050}"/>
              </a:ext>
            </a:extLst>
          </p:cNvPr>
          <p:cNvSpPr/>
          <p:nvPr/>
        </p:nvSpPr>
        <p:spPr>
          <a:xfrm>
            <a:off x="327690" y="1234559"/>
            <a:ext cx="2784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count=count+1;</a:t>
            </a:r>
            <a:br>
              <a:rPr lang="en-US" altLang="zh-CN" sz="20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真的就只是一条语句？</a:t>
            </a:r>
            <a:endParaRPr lang="zh-CN" altLang="en-US" sz="20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D72DEE-F577-48F2-B72D-79CAC31D89DD}"/>
              </a:ext>
            </a:extLst>
          </p:cNvPr>
          <p:cNvSpPr/>
          <p:nvPr/>
        </p:nvSpPr>
        <p:spPr>
          <a:xfrm>
            <a:off x="327690" y="2712336"/>
            <a:ext cx="29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可见性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原子性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9405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645C6C46-A132-4E73-ACB7-CE834911675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1CA1E7-B993-49A4-8593-C0DF0CA6C09E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2E7510-7452-4CC5-B573-C8CFDEA53E72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A5D70-DF49-47CE-B1DA-39E60B9C2426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1786E2-4D32-4FB5-883F-46FADC4DEC72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78991264-32FC-4D33-BC95-23655A58AC2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详解</a:t>
            </a:r>
          </a:p>
        </p:txBody>
      </p:sp>
      <p:sp>
        <p:nvSpPr>
          <p:cNvPr id="19" name="矩形​​ 30">
            <a:extLst>
              <a:ext uri="{FF2B5EF4-FFF2-40B4-BE49-F238E27FC236}">
                <a16:creationId xmlns:a16="http://schemas.microsoft.com/office/drawing/2014/main" id="{A3A20B1A-8FAD-4B4A-8D65-65792FBB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6" y="1114412"/>
            <a:ext cx="11991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可以把对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变量的单个读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写，看成是使用同一个锁对这些单个读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写操作做了同步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ED3E06F-FD70-4E7E-A593-051D6E91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939" y="1571625"/>
            <a:ext cx="539591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1EB60118-6041-41DF-948C-3031389A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1187" y="1604963"/>
            <a:ext cx="6500813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右箭头 14">
            <a:extLst>
              <a:ext uri="{FF2B5EF4-FFF2-40B4-BE49-F238E27FC236}">
                <a16:creationId xmlns:a16="http://schemas.microsoft.com/office/drawing/2014/main" id="{A510F6F2-5A24-490E-A87E-0A9C500F7641}"/>
              </a:ext>
            </a:extLst>
          </p:cNvPr>
          <p:cNvSpPr/>
          <p:nvPr/>
        </p:nvSpPr>
        <p:spPr>
          <a:xfrm>
            <a:off x="4133850" y="2247900"/>
            <a:ext cx="173355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15">
            <a:extLst>
              <a:ext uri="{FF2B5EF4-FFF2-40B4-BE49-F238E27FC236}">
                <a16:creationId xmlns:a16="http://schemas.microsoft.com/office/drawing/2014/main" id="{11BE1FD6-2D6A-4195-AE00-70FDFC78C160}"/>
              </a:ext>
            </a:extLst>
          </p:cNvPr>
          <p:cNvSpPr/>
          <p:nvPr/>
        </p:nvSpPr>
        <p:spPr>
          <a:xfrm>
            <a:off x="3990975" y="3019426"/>
            <a:ext cx="1752600" cy="7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16">
            <a:extLst>
              <a:ext uri="{FF2B5EF4-FFF2-40B4-BE49-F238E27FC236}">
                <a16:creationId xmlns:a16="http://schemas.microsoft.com/office/drawing/2014/main" id="{85865719-7817-4B39-AAF0-04AC82A61797}"/>
              </a:ext>
            </a:extLst>
          </p:cNvPr>
          <p:cNvSpPr/>
          <p:nvPr/>
        </p:nvSpPr>
        <p:spPr>
          <a:xfrm>
            <a:off x="4143375" y="3790950"/>
            <a:ext cx="16192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​​ 30">
            <a:extLst>
              <a:ext uri="{FF2B5EF4-FFF2-40B4-BE49-F238E27FC236}">
                <a16:creationId xmlns:a16="http://schemas.microsoft.com/office/drawing/2014/main" id="{DEAD465C-B1DE-45D6-8B40-D555A907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15" y="4653022"/>
            <a:ext cx="1114350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变量自身具有下列特性：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可见性。对一个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变量的读，总是能看到（任意线程）对这个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变量</a:t>
            </a:r>
            <a:r>
              <a:rPr lang="zh-CN" altLang="en-US" sz="2000" b="1">
                <a:latin typeface="微软雅黑 Light" pitchFamily="34" charset="-122"/>
                <a:ea typeface="微软雅黑 Light" pitchFamily="34" charset="-122"/>
              </a:rPr>
              <a:t>最后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的写入。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原子性：对任意单个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变量的读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写具有原子性，但类似于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volatile++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这种复合操作不具有原子性。</a:t>
            </a:r>
          </a:p>
        </p:txBody>
      </p:sp>
    </p:spTree>
    <p:extLst>
      <p:ext uri="{BB962C8B-B14F-4D97-AF65-F5344CB8AC3E}">
        <p14:creationId xmlns:p14="http://schemas.microsoft.com/office/powerpoint/2010/main" val="1529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47">
            <a:extLst>
              <a:ext uri="{FF2B5EF4-FFF2-40B4-BE49-F238E27FC236}">
                <a16:creationId xmlns:a16="http://schemas.microsoft.com/office/drawing/2014/main" id="{C2080E02-AAB1-4FFE-A936-E03344D34D8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2F3DA8-2F5D-4799-8399-5220D36C93C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770D7B-7A3B-48C1-911F-C76B00790C7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15B717-EEAF-4DEC-B5DE-648990B5C709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59E0E8-06C7-4DF5-BA09-11E6D6F3B5B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>
            <a:extLst>
              <a:ext uri="{FF2B5EF4-FFF2-40B4-BE49-F238E27FC236}">
                <a16:creationId xmlns:a16="http://schemas.microsoft.com/office/drawing/2014/main" id="{2929BD46-72D3-4E85-96DC-055E55AAF52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27" name="矩形​​ 30">
            <a:extLst>
              <a:ext uri="{FF2B5EF4-FFF2-40B4-BE49-F238E27FC236}">
                <a16:creationId xmlns:a16="http://schemas.microsoft.com/office/drawing/2014/main" id="{C124615E-7392-4EA0-8168-7BD46B74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" y="1181087"/>
            <a:ext cx="10333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变量修饰的共享变量进行写操作的时候会使用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前缀指令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7F9C9B-821E-46D2-A072-F6852CBDA738}"/>
              </a:ext>
            </a:extLst>
          </p:cNvPr>
          <p:cNvSpPr/>
          <p:nvPr/>
        </p:nvSpPr>
        <p:spPr>
          <a:xfrm>
            <a:off x="552449" y="2185511"/>
            <a:ext cx="1103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/>
              <a:t>将当前处理器缓存行的数据写回到系统内存</a:t>
            </a:r>
            <a:endParaRPr lang="en-US" altLang="zh-CN"/>
          </a:p>
          <a:p>
            <a:pPr>
              <a:buFont typeface="Wingdings" pitchFamily="2" charset="2"/>
              <a:buChar char="n"/>
            </a:pPr>
            <a:endParaRPr lang="en-US" altLang="zh-CN"/>
          </a:p>
          <a:p>
            <a:pPr>
              <a:buFont typeface="Wingdings" pitchFamily="2" charset="2"/>
              <a:buChar char="n"/>
            </a:pPr>
            <a:r>
              <a:rPr lang="zh-CN" altLang="en-US"/>
              <a:t>这个写回内存的操作会使在其他</a:t>
            </a:r>
            <a:r>
              <a:rPr lang="en-US" altLang="zh-CN"/>
              <a:t>CPU</a:t>
            </a:r>
            <a:r>
              <a:rPr lang="zh-CN" altLang="en-US"/>
              <a:t>里缓存了该内存地址的数据无效。</a:t>
            </a:r>
          </a:p>
        </p:txBody>
      </p:sp>
    </p:spTree>
    <p:extLst>
      <p:ext uri="{BB962C8B-B14F-4D97-AF65-F5344CB8AC3E}">
        <p14:creationId xmlns:p14="http://schemas.microsoft.com/office/powerpoint/2010/main" val="29278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4422F389-8248-44CE-B853-EDCCE1F7901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85B851-75E1-4D9B-B142-B9107425CD56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396C7E3-270A-4F21-9E91-EB7972B1B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D55014-0ACA-4B99-B8DF-44C81812610B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F8FEBE-B928-4588-B958-AEAB021701E0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F3E2A9D2-090D-456D-8640-7BFAE3B614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</a:p>
        </p:txBody>
      </p:sp>
      <p:sp>
        <p:nvSpPr>
          <p:cNvPr id="19" name="矩形​​ 30">
            <a:extLst>
              <a:ext uri="{FF2B5EF4-FFF2-40B4-BE49-F238E27FC236}">
                <a16:creationId xmlns:a16="http://schemas.microsoft.com/office/drawing/2014/main" id="{735BDAE8-88F3-458D-9422-C437269D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" y="1181087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monitorenter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monitorexit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指令实现的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128D4B-D32A-4F81-96F4-9FDE08B94BB5}"/>
              </a:ext>
            </a:extLst>
          </p:cNvPr>
          <p:cNvSpPr/>
          <p:nvPr/>
        </p:nvSpPr>
        <p:spPr>
          <a:xfrm>
            <a:off x="552449" y="170926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/>
              <a:t>monitorenter</a:t>
            </a:r>
            <a:r>
              <a:rPr lang="zh-CN" altLang="en-US"/>
              <a:t>指令是在编译后插入到同步代码块的开始位置，而</a:t>
            </a:r>
            <a:r>
              <a:rPr lang="en-US" altLang="zh-CN"/>
              <a:t>monitorexit</a:t>
            </a:r>
            <a:r>
              <a:rPr lang="zh-CN" altLang="en-US"/>
              <a:t>是插入到方法结束处和异常处</a:t>
            </a:r>
            <a:endParaRPr lang="en-US" altLang="zh-CN"/>
          </a:p>
          <a:p>
            <a:pPr>
              <a:buFont typeface="Wingdings" pitchFamily="2" charset="2"/>
              <a:buChar char="n"/>
            </a:pPr>
            <a:endParaRPr lang="en-US" altLang="zh-CN"/>
          </a:p>
          <a:p>
            <a:pPr>
              <a:buFont typeface="Wingdings" pitchFamily="2" charset="2"/>
              <a:buChar char="n"/>
            </a:pPr>
            <a:r>
              <a:rPr lang="zh-CN" altLang="en-US"/>
              <a:t>每个</a:t>
            </a:r>
            <a:r>
              <a:rPr lang="en-US"/>
              <a:t>monitorenter</a:t>
            </a:r>
            <a:r>
              <a:rPr lang="zh-CN" altLang="en-US"/>
              <a:t>必须有对应的</a:t>
            </a:r>
            <a:r>
              <a:rPr lang="en-US"/>
              <a:t>monitorexit</a:t>
            </a:r>
            <a:r>
              <a:rPr lang="zh-CN" altLang="en-US"/>
              <a:t>与之配对 </a:t>
            </a:r>
            <a:endParaRPr lang="en-US" altLang="zh-CN"/>
          </a:p>
          <a:p>
            <a:pPr>
              <a:buFont typeface="Wingdings" pitchFamily="2" charset="2"/>
              <a:buChar char="n"/>
            </a:pPr>
            <a:endParaRPr lang="en-US" altLang="zh-CN"/>
          </a:p>
          <a:p>
            <a:pPr>
              <a:buFont typeface="Wingdings" pitchFamily="2" charset="2"/>
              <a:buChar char="n"/>
            </a:pPr>
            <a:r>
              <a:rPr lang="zh-CN" altLang="en-US"/>
              <a:t>任何对象都有一个</a:t>
            </a:r>
            <a:r>
              <a:rPr lang="en-US" altLang="zh-CN"/>
              <a:t>monitor</a:t>
            </a:r>
            <a:r>
              <a:rPr lang="zh-CN" altLang="en-US"/>
              <a:t>与之关联</a:t>
            </a:r>
          </a:p>
        </p:txBody>
      </p:sp>
      <p:sp>
        <p:nvSpPr>
          <p:cNvPr id="21" name="矩形​​ 30">
            <a:extLst>
              <a:ext uri="{FF2B5EF4-FFF2-40B4-BE49-F238E27FC236}">
                <a16:creationId xmlns:a16="http://schemas.microsoft.com/office/drawing/2014/main" id="{74C44D6F-557D-4C74-93CF-22B0A38D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15" y="3305162"/>
            <a:ext cx="1033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锁的存放位置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1D62C48-128C-42A1-9BC8-0A588C35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750" y="3836989"/>
            <a:ext cx="5578475" cy="86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84E008FF-14F9-41FD-9D53-59CD4281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689" y="5162550"/>
            <a:ext cx="4989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下箭头 13">
            <a:extLst>
              <a:ext uri="{FF2B5EF4-FFF2-40B4-BE49-F238E27FC236}">
                <a16:creationId xmlns:a16="http://schemas.microsoft.com/office/drawing/2014/main" id="{013F1CB7-476F-45E1-88D8-775DDDDE9CA7}"/>
              </a:ext>
            </a:extLst>
          </p:cNvPr>
          <p:cNvSpPr/>
          <p:nvPr/>
        </p:nvSpPr>
        <p:spPr>
          <a:xfrm>
            <a:off x="3105150" y="4876800"/>
            <a:ext cx="4476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7CCDF9A1-2E89-45FA-A85E-E9CF85433E3C}"/>
              </a:ext>
            </a:extLst>
          </p:cNvPr>
          <p:cNvSpPr/>
          <p:nvPr/>
        </p:nvSpPr>
        <p:spPr>
          <a:xfrm rot="2086268">
            <a:off x="6696075" y="4324351"/>
            <a:ext cx="3429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 descr="https://img-blog.csdn.net/20161103154933259">
            <a:extLst>
              <a:ext uri="{FF2B5EF4-FFF2-40B4-BE49-F238E27FC236}">
                <a16:creationId xmlns:a16="http://schemas.microsoft.com/office/drawing/2014/main" id="{8866D8A4-F659-4EF0-87F4-40DAC13B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8725" y="3798887"/>
            <a:ext cx="5553075" cy="244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0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FBD238A8-F6AD-4F11-94E7-D3ABA732FA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016CD2-C702-4A22-8B60-933EF81DB089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5BD2B9-EABE-45DC-BC19-33ADB34D59E6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AA55DE-7C0D-4A4D-A90E-AAD1D5740ABB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756C46-A139-4E9B-9F55-EF814D76B1C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49407B2A-2CB0-4C26-847F-AEF5BD1DCF6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19" name="矩形​​ 30">
            <a:extLst>
              <a:ext uri="{FF2B5EF4-FFF2-40B4-BE49-F238E27FC236}">
                <a16:creationId xmlns:a16="http://schemas.microsoft.com/office/drawing/2014/main" id="{6A66C878-F071-4345-8EE9-0B16BEB4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0" y="1933562"/>
            <a:ext cx="45236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锁一共有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种状态，级别从低到高依次是：无锁状态、偏向锁状态、轻量级锁状态和重量级锁状态</a:t>
            </a:r>
          </a:p>
        </p:txBody>
      </p:sp>
      <p:sp>
        <p:nvSpPr>
          <p:cNvPr id="20" name="矩形​​ 30">
            <a:extLst>
              <a:ext uri="{FF2B5EF4-FFF2-40B4-BE49-F238E27FC236}">
                <a16:creationId xmlns:a16="http://schemas.microsoft.com/office/drawing/2014/main" id="{4E8AB46B-9703-46DD-8E14-74D21B45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0" y="3552812"/>
            <a:ext cx="210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偏向锁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CEF7BA-18DD-4A5C-9360-E851A504854B}"/>
              </a:ext>
            </a:extLst>
          </p:cNvPr>
          <p:cNvSpPr/>
          <p:nvPr/>
        </p:nvSpPr>
        <p:spPr>
          <a:xfrm>
            <a:off x="486515" y="4064067"/>
            <a:ext cx="241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大多数情况下，锁不仅不存在多线程竞争，而且总是由同一线程多次获得，为了让线程获得锁的代价更低而引入了偏向锁。无竞争时不需要进行</a:t>
            </a:r>
            <a:r>
              <a:rPr lang="en-US" altLang="zh-CN"/>
              <a:t>CAS</a:t>
            </a:r>
            <a:r>
              <a:rPr lang="zh-CN" altLang="en-US"/>
              <a:t>操作来加锁和解锁。 </a:t>
            </a:r>
          </a:p>
        </p:txBody>
      </p:sp>
      <p:sp>
        <p:nvSpPr>
          <p:cNvPr id="22" name="矩形​​ 30">
            <a:extLst>
              <a:ext uri="{FF2B5EF4-FFF2-40B4-BE49-F238E27FC236}">
                <a16:creationId xmlns:a16="http://schemas.microsoft.com/office/drawing/2014/main" id="{67EF1489-E1ED-4D5E-9342-AA26F958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5" y="1209662"/>
            <a:ext cx="210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自旋锁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4DA0FAD-07EF-4771-8360-BF80D545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-1"/>
            <a:ext cx="6648450" cy="776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10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712170BA-8C4E-455A-8A4C-F27F179C747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141B97-C2C4-4461-A2A0-685FA8DEFD9B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8C244E-0F03-41E2-B74E-5C5F531034A7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B2E31B-1525-40A2-896A-8F53DEC4F4A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B58523-A538-49F6-8BBF-3EE61F5CFF16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5" name="PA_矩形 39">
            <a:extLst>
              <a:ext uri="{FF2B5EF4-FFF2-40B4-BE49-F238E27FC236}">
                <a16:creationId xmlns:a16="http://schemas.microsoft.com/office/drawing/2014/main" id="{ECA1662F-527D-47E5-AD80-26B3A7D8431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26" name="矩形​​ 30">
            <a:extLst>
              <a:ext uri="{FF2B5EF4-FFF2-40B4-BE49-F238E27FC236}">
                <a16:creationId xmlns:a16="http://schemas.microsoft.com/office/drawing/2014/main" id="{FE0B7017-8E63-4BB2-9D93-C0FB2696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1" y="1133462"/>
            <a:ext cx="1618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轻量级锁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85F507-B79D-4838-9235-1B23B139DDB2}"/>
              </a:ext>
            </a:extLst>
          </p:cNvPr>
          <p:cNvSpPr/>
          <p:nvPr/>
        </p:nvSpPr>
        <p:spPr>
          <a:xfrm>
            <a:off x="619125" y="1600111"/>
            <a:ext cx="301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CAS</a:t>
            </a:r>
            <a:r>
              <a:rPr lang="zh-CN" altLang="en-US"/>
              <a:t>操作来加锁和解锁。</a:t>
            </a: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DAB5C606-FBE9-4BFD-91FE-E459E738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7300" y="-25707"/>
            <a:ext cx="7242175" cy="688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95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D0983B1D-AD6F-4B57-BA02-438707EB4AA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C4F52B-A686-4191-8AC7-72F8F66AE9CB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BC2A65-B1B1-4472-B05C-B7B88AF5882C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F6590D3-4D3B-4FE0-980E-11FA9ED83B2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D7876-781B-4A3D-BA5C-2EF39D74453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C400878B-4511-4B98-9B9F-04E3B65D5ED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了解各种锁</a:t>
            </a:r>
          </a:p>
        </p:txBody>
      </p:sp>
      <p:sp>
        <p:nvSpPr>
          <p:cNvPr id="19" name="矩形​​ 30">
            <a:extLst>
              <a:ext uri="{FF2B5EF4-FFF2-40B4-BE49-F238E27FC236}">
                <a16:creationId xmlns:a16="http://schemas.microsoft.com/office/drawing/2014/main" id="{2DAE1354-AC6E-4242-A89F-3C400859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1" y="1219187"/>
            <a:ext cx="3771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重量级锁</a:t>
            </a:r>
          </a:p>
        </p:txBody>
      </p:sp>
      <p:pic>
        <p:nvPicPr>
          <p:cNvPr id="20" name="Picture 2" descr="这里写图片描述">
            <a:extLst>
              <a:ext uri="{FF2B5EF4-FFF2-40B4-BE49-F238E27FC236}">
                <a16:creationId xmlns:a16="http://schemas.microsoft.com/office/drawing/2014/main" id="{9C44CE00-C2EC-4083-A8C4-6423C92B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8071" y="1892626"/>
            <a:ext cx="7578725" cy="4736704"/>
          </a:xfrm>
          <a:prstGeom prst="rect">
            <a:avLst/>
          </a:prstGeom>
          <a:noFill/>
        </p:spPr>
      </p:pic>
      <p:sp>
        <p:nvSpPr>
          <p:cNvPr id="21" name="矩形​​ 30">
            <a:extLst>
              <a:ext uri="{FF2B5EF4-FFF2-40B4-BE49-F238E27FC236}">
                <a16:creationId xmlns:a16="http://schemas.microsoft.com/office/drawing/2014/main" id="{84795578-ACB2-4343-9EC7-E817B088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6" y="2047862"/>
            <a:ext cx="223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不同锁的比较</a:t>
            </a:r>
          </a:p>
        </p:txBody>
      </p:sp>
    </p:spTree>
    <p:extLst>
      <p:ext uri="{BB962C8B-B14F-4D97-AF65-F5344CB8AC3E}">
        <p14:creationId xmlns:p14="http://schemas.microsoft.com/office/powerpoint/2010/main" val="30641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47">
            <a:extLst>
              <a:ext uri="{FF2B5EF4-FFF2-40B4-BE49-F238E27FC236}">
                <a16:creationId xmlns:a16="http://schemas.microsoft.com/office/drawing/2014/main" id="{D0983B1D-AD6F-4B57-BA02-438707EB4AA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C4F52B-A686-4191-8AC7-72F8F66AE9CB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BC2A65-B1B1-4472-B05C-B7B88AF5882C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F6590D3-4D3B-4FE0-980E-11FA9ED83B2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D7876-781B-4A3D-BA5C-2EF39D74453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PA_矩形 39">
            <a:extLst>
              <a:ext uri="{FF2B5EF4-FFF2-40B4-BE49-F238E27FC236}">
                <a16:creationId xmlns:a16="http://schemas.microsoft.com/office/drawing/2014/main" id="{C400878B-4511-4B98-9B9F-04E3B65D5ED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55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看看一线大厂面试题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33FAFD-510D-4BDD-87BF-5FC7F9C47CBF}"/>
              </a:ext>
            </a:extLst>
          </p:cNvPr>
          <p:cNvSpPr/>
          <p:nvPr/>
        </p:nvSpPr>
        <p:spPr>
          <a:xfrm>
            <a:off x="854741" y="1123962"/>
            <a:ext cx="80214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sychronied</a:t>
            </a:r>
            <a:r>
              <a:rPr lang="zh-CN" altLang="en-US"/>
              <a:t>修饰普通方法和静态方法的区别？什么是可见性</a:t>
            </a:r>
            <a:r>
              <a:rPr lang="en-US" altLang="zh-CN"/>
              <a:t>?</a:t>
            </a:r>
            <a:br>
              <a:rPr lang="en-US" altLang="zh-CN"/>
            </a:br>
            <a:r>
              <a:rPr lang="zh-CN" altLang="en-US"/>
              <a:t>锁分哪几类？</a:t>
            </a:r>
            <a:br>
              <a:rPr lang="zh-CN" altLang="en-US"/>
            </a:br>
            <a:r>
              <a:rPr lang="en-US" altLang="zh-CN"/>
              <a:t>CAS</a:t>
            </a:r>
            <a:r>
              <a:rPr lang="zh-CN" altLang="en-US"/>
              <a:t>无锁编程的原理。</a:t>
            </a:r>
            <a:br>
              <a:rPr lang="zh-CN" altLang="en-US"/>
            </a:br>
            <a:r>
              <a:rPr lang="en-US" altLang="zh-CN"/>
              <a:t>ReentrantLock</a:t>
            </a:r>
            <a:r>
              <a:rPr lang="zh-CN" altLang="en-US"/>
              <a:t>的实现原理。</a:t>
            </a:r>
            <a:br>
              <a:rPr lang="zh-CN" altLang="en-US"/>
            </a:br>
            <a:r>
              <a:rPr lang="en-US" altLang="zh-CN"/>
              <a:t>AQS</a:t>
            </a:r>
            <a:r>
              <a:rPr lang="zh-CN" altLang="en-US"/>
              <a:t>原理 （小米 京东）</a:t>
            </a:r>
            <a:br>
              <a:rPr lang="zh-CN" altLang="en-US"/>
            </a:br>
            <a:r>
              <a:rPr lang="en-US" altLang="zh-CN"/>
              <a:t>Synchronized</a:t>
            </a:r>
            <a:r>
              <a:rPr lang="zh-CN" altLang="en-US"/>
              <a:t>的原理以及与</a:t>
            </a:r>
            <a:r>
              <a:rPr lang="en-US" altLang="zh-CN"/>
              <a:t>ReentrantLock</a:t>
            </a:r>
            <a:r>
              <a:rPr lang="zh-CN" altLang="en-US"/>
              <a:t>的区别。（</a:t>
            </a:r>
            <a:r>
              <a:rPr lang="en-US" altLang="zh-CN"/>
              <a:t>360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en-US" altLang="zh-CN"/>
              <a:t>Synchronized</a:t>
            </a:r>
            <a:r>
              <a:rPr lang="zh-CN" altLang="en-US"/>
              <a:t>做了哪些优化 （京东）</a:t>
            </a:r>
            <a:br>
              <a:rPr lang="zh-CN" altLang="en-US"/>
            </a:br>
            <a:r>
              <a:rPr lang="en-US" altLang="zh-CN"/>
              <a:t>Synchronized static</a:t>
            </a:r>
            <a:r>
              <a:rPr lang="zh-CN" altLang="en-US"/>
              <a:t>与非</a:t>
            </a:r>
            <a:r>
              <a:rPr lang="en-US" altLang="zh-CN"/>
              <a:t>static</a:t>
            </a:r>
            <a:r>
              <a:rPr lang="zh-CN" altLang="en-US"/>
              <a:t>锁的区别和范围（小米）</a:t>
            </a:r>
            <a:br>
              <a:rPr lang="zh-CN" altLang="en-US"/>
            </a:br>
            <a:r>
              <a:rPr lang="en-US" altLang="zh-CN"/>
              <a:t>volatile </a:t>
            </a:r>
            <a:r>
              <a:rPr lang="zh-CN" altLang="en-US"/>
              <a:t>能否保证线程安全？在</a:t>
            </a:r>
            <a:r>
              <a:rPr lang="en-US" altLang="zh-CN"/>
              <a:t>DCL</a:t>
            </a:r>
            <a:r>
              <a:rPr lang="zh-CN" altLang="en-US"/>
              <a:t>上的作用是什么？</a:t>
            </a:r>
            <a:br>
              <a:rPr lang="zh-CN" altLang="en-US"/>
            </a:br>
            <a:r>
              <a:rPr lang="en-US" altLang="zh-CN"/>
              <a:t>volatile</a:t>
            </a:r>
            <a:r>
              <a:rPr lang="zh-CN" altLang="en-US"/>
              <a:t>和</a:t>
            </a:r>
            <a:r>
              <a:rPr lang="en-US" altLang="zh-CN"/>
              <a:t>synchronize</a:t>
            </a:r>
            <a:r>
              <a:rPr lang="zh-CN" altLang="en-US"/>
              <a:t>有什么区别？（</a:t>
            </a:r>
            <a:r>
              <a:rPr lang="en-US" altLang="zh-CN"/>
              <a:t>B</a:t>
            </a:r>
            <a:r>
              <a:rPr lang="zh-CN" altLang="en-US"/>
              <a:t>站 小米 京东）</a:t>
            </a:r>
            <a:br>
              <a:rPr lang="zh-CN" altLang="en-US"/>
            </a:br>
            <a:r>
              <a:rPr lang="zh-CN" altLang="en-US"/>
              <a:t>什么是守护线程？你是如何退出一个线程的？</a:t>
            </a:r>
            <a:br>
              <a:rPr lang="zh-CN" altLang="en-US"/>
            </a:br>
            <a:r>
              <a:rPr lang="en-US" altLang="zh-CN"/>
              <a:t>sleep </a:t>
            </a:r>
            <a:r>
              <a:rPr lang="zh-CN" altLang="en-US"/>
              <a:t>、</a:t>
            </a:r>
            <a:r>
              <a:rPr lang="en-US" altLang="zh-CN"/>
              <a:t>wait</a:t>
            </a:r>
            <a:r>
              <a:rPr lang="zh-CN" altLang="en-US"/>
              <a:t>、</a:t>
            </a:r>
            <a:r>
              <a:rPr lang="en-US" altLang="zh-CN"/>
              <a:t>yield </a:t>
            </a:r>
            <a:r>
              <a:rPr lang="zh-CN" altLang="en-US"/>
              <a:t>的区别，</a:t>
            </a:r>
            <a:r>
              <a:rPr lang="en-US" altLang="zh-CN"/>
              <a:t>wait </a:t>
            </a:r>
            <a:r>
              <a:rPr lang="zh-CN" altLang="en-US"/>
              <a:t>的线程如何唤醒它？（东方头条）</a:t>
            </a:r>
            <a:br>
              <a:rPr lang="zh-CN" altLang="en-US"/>
            </a:br>
            <a:r>
              <a:rPr lang="en-US" altLang="zh-CN"/>
              <a:t>sleep</a:t>
            </a:r>
            <a:r>
              <a:rPr lang="zh-CN" altLang="en-US"/>
              <a:t>是可中断的么？（小米）</a:t>
            </a:r>
            <a:br>
              <a:rPr lang="zh-CN" altLang="en-US"/>
            </a:br>
            <a:r>
              <a:rPr lang="zh-CN" altLang="en-US"/>
              <a:t>线程生命周期。</a:t>
            </a:r>
            <a:br>
              <a:rPr lang="zh-CN" altLang="en-US"/>
            </a:br>
            <a:r>
              <a:rPr lang="en-US" altLang="zh-CN"/>
              <a:t>ThreadLocal</a:t>
            </a:r>
            <a:r>
              <a:rPr lang="zh-CN" altLang="en-US"/>
              <a:t>是什么？</a:t>
            </a:r>
            <a:endParaRPr lang="en-US" altLang="zh-CN"/>
          </a:p>
          <a:p>
            <a:r>
              <a:rPr lang="zh-CN" altLang="en-US"/>
              <a:t>线程池基本原理。</a:t>
            </a:r>
            <a:br>
              <a:rPr lang="zh-CN" altLang="en-US"/>
            </a:br>
            <a:r>
              <a:rPr lang="zh-CN" altLang="en-US"/>
              <a:t>有三个线程</a:t>
            </a:r>
            <a:r>
              <a:rPr lang="en-US" altLang="zh-CN"/>
              <a:t>T1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，</a:t>
            </a:r>
            <a:r>
              <a:rPr lang="en-US" altLang="zh-CN"/>
              <a:t>T3</a:t>
            </a:r>
            <a:r>
              <a:rPr lang="zh-CN" altLang="en-US"/>
              <a:t>，怎么确保它们按顺序执行？</a:t>
            </a:r>
          </a:p>
        </p:txBody>
      </p:sp>
    </p:spTree>
    <p:extLst>
      <p:ext uri="{BB962C8B-B14F-4D97-AF65-F5344CB8AC3E}">
        <p14:creationId xmlns:p14="http://schemas.microsoft.com/office/powerpoint/2010/main" val="23207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3" y="1158662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并发基础知识补全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401041" y="10667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里的程序天生就是多线程的，那么有几种新启线程的方式？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2495550" y="1602883"/>
            <a:ext cx="7488959" cy="1712972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2656015" y="2486959"/>
            <a:ext cx="759288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56015" y="1650346"/>
            <a:ext cx="7592885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7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并发基础知识补全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1E395DA-C034-4800-ABAE-57A3CDCD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0081" y="1423370"/>
            <a:ext cx="801885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36810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并发基础知识补全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884F18-AAC9-4EDF-866E-F92602A91E55}"/>
              </a:ext>
            </a:extLst>
          </p:cNvPr>
          <p:cNvSpPr/>
          <p:nvPr/>
        </p:nvSpPr>
        <p:spPr>
          <a:xfrm>
            <a:off x="560199" y="1056501"/>
            <a:ext cx="10345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/>
              <a:t>规范定义：死锁是指两个或两个以上的进程在执行过程中，由于竞争资源或者由于彼此通信而造成的一种阻塞的现象，若无外力作用，它们都将无法推进下去。此时称系统处于死锁状态或系统产生了死锁。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B5851566-43C6-4FF7-BA10-4BA4D209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913" y="2635250"/>
            <a:ext cx="83490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14E72DE-BA16-411A-A431-4A8DB5E9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9" y="3619500"/>
            <a:ext cx="855662" cy="107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3504889-D39E-42BD-B18D-1585B8DA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7950" y="2624361"/>
            <a:ext cx="956170" cy="120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6EB3B1-C623-437E-A23E-D823F573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8113" y="2605089"/>
            <a:ext cx="785043" cy="125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95968028-3238-428E-B4A3-369AD2276008}"/>
              </a:ext>
            </a:extLst>
          </p:cNvPr>
          <p:cNvSpPr/>
          <p:nvPr/>
        </p:nvSpPr>
        <p:spPr>
          <a:xfrm>
            <a:off x="712312" y="3091934"/>
            <a:ext cx="43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AV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80CB38-51AC-449B-85AB-DFDB8AA13D1A}"/>
              </a:ext>
            </a:extLst>
          </p:cNvPr>
          <p:cNvSpPr/>
          <p:nvPr/>
        </p:nvSpPr>
        <p:spPr>
          <a:xfrm>
            <a:off x="721837" y="3987284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Lance</a:t>
            </a:r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F5017CD-2440-4BB1-931B-A5098154BBDE}"/>
              </a:ext>
            </a:extLst>
          </p:cNvPr>
          <p:cNvSpPr/>
          <p:nvPr/>
        </p:nvSpPr>
        <p:spPr>
          <a:xfrm>
            <a:off x="2562225" y="2686050"/>
            <a:ext cx="161925" cy="8382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1EC1B9AD-3392-48E7-AECC-A4F1A8F8AA1C}"/>
              </a:ext>
            </a:extLst>
          </p:cNvPr>
          <p:cNvSpPr/>
          <p:nvPr/>
        </p:nvSpPr>
        <p:spPr>
          <a:xfrm>
            <a:off x="2609850" y="3686175"/>
            <a:ext cx="161925" cy="8382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>
            <a:extLst>
              <a:ext uri="{FF2B5EF4-FFF2-40B4-BE49-F238E27FC236}">
                <a16:creationId xmlns:a16="http://schemas.microsoft.com/office/drawing/2014/main" id="{BEFD66AC-E33D-4D36-811E-40AD01BD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7" y="5023974"/>
            <a:ext cx="9080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更多的并发安全问题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……..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64555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并发基础知识补全 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ThreadLocal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9212DB-5B54-4EF3-861C-C932A620AA35}"/>
              </a:ext>
            </a:extLst>
          </p:cNvPr>
          <p:cNvSpPr/>
          <p:nvPr/>
        </p:nvSpPr>
        <p:spPr>
          <a:xfrm>
            <a:off x="309100" y="1030002"/>
            <a:ext cx="10460736" cy="18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线程本地变量，也有些地方叫做线程本地存储，其实意思差不多。</a:t>
            </a: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ThreadLocal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可以让每个线程拥有一个属于自己的变量的副本，不会和其他线程的变量副本冲突，实现了线程的数据隔离。</a:t>
            </a:r>
            <a:endParaRPr lang="en-US" altLang="zh-CN" sz="20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E87534F-11B1-488A-9D49-ACDFBC5E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31303"/>
              </p:ext>
            </p:extLst>
          </p:nvPr>
        </p:nvGraphicFramePr>
        <p:xfrm>
          <a:off x="854742" y="2906239"/>
          <a:ext cx="4908750" cy="229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6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key=</a:t>
                      </a:r>
                      <a:r>
                        <a:rPr lang="zh-CN" altLang="en-US"/>
                        <a:t>线程</a:t>
                      </a:r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value=</a:t>
                      </a:r>
                      <a:r>
                        <a:rPr lang="zh-CN" altLang="en-US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67">
                <a:tc>
                  <a:txBody>
                    <a:bodyPr/>
                    <a:lstStyle/>
                    <a:p>
                      <a:r>
                        <a:rPr lang="en-US" altLang="zh-CN"/>
                        <a:t>thread-1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thread-2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thread-3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thread-4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7C3E778E-C067-41DB-930C-8F411C65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10" y="2633734"/>
            <a:ext cx="4892241" cy="379819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740242C-C831-4903-BD3A-FA43D516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68" y="2330531"/>
            <a:ext cx="1224948" cy="15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80897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并发基础知识补全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ThreadLocal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DA9810-6721-454A-A9DD-E6E24ACBAE3B}"/>
              </a:ext>
            </a:extLst>
          </p:cNvPr>
          <p:cNvSpPr/>
          <p:nvPr/>
        </p:nvSpPr>
        <p:spPr>
          <a:xfrm>
            <a:off x="217299" y="1076447"/>
            <a:ext cx="3782702" cy="617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如何实现</a:t>
            </a: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ThreadLocal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呢？</a:t>
            </a:r>
            <a:endParaRPr lang="en-US" altLang="zh-CN" sz="20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60D7D7-C48D-4AD3-8B38-CF2008305502}"/>
              </a:ext>
            </a:extLst>
          </p:cNvPr>
          <p:cNvSpPr/>
          <p:nvPr/>
        </p:nvSpPr>
        <p:spPr>
          <a:xfrm>
            <a:off x="226824" y="1600322"/>
            <a:ext cx="2284600" cy="617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JDK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里的实现</a:t>
            </a:r>
            <a:endParaRPr lang="en-US" altLang="zh-CN" sz="20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右箭头 39">
            <a:extLst>
              <a:ext uri="{FF2B5EF4-FFF2-40B4-BE49-F238E27FC236}">
                <a16:creationId xmlns:a16="http://schemas.microsoft.com/office/drawing/2014/main" id="{1FEF2338-4C7C-485F-936B-301723639061}"/>
              </a:ext>
            </a:extLst>
          </p:cNvPr>
          <p:cNvSpPr/>
          <p:nvPr/>
        </p:nvSpPr>
        <p:spPr>
          <a:xfrm>
            <a:off x="4276725" y="1344665"/>
            <a:ext cx="15621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 descr="D:\学习资料\ppt\图片素材\锐普图片\创意图片\创意图片ww.rapidppt.com (18).jpg">
            <a:extLst>
              <a:ext uri="{FF2B5EF4-FFF2-40B4-BE49-F238E27FC236}">
                <a16:creationId xmlns:a16="http://schemas.microsoft.com/office/drawing/2014/main" id="{6DAB70EF-1EFE-4973-888D-88D59C61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84" y="932724"/>
            <a:ext cx="621747" cy="6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FB631F-939B-44D6-81AC-F0C2BC38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999" y="1046005"/>
            <a:ext cx="4239491" cy="157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5A6687F-CDB3-4B1A-8B1B-A0B45E2E25E2}"/>
              </a:ext>
            </a:extLst>
          </p:cNvPr>
          <p:cNvSpPr/>
          <p:nvPr/>
        </p:nvSpPr>
        <p:spPr>
          <a:xfrm>
            <a:off x="523875" y="2505074"/>
            <a:ext cx="4324350" cy="4105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F8C534-C7CE-4940-BBD0-6A59E4B26D98}"/>
              </a:ext>
            </a:extLst>
          </p:cNvPr>
          <p:cNvSpPr/>
          <p:nvPr/>
        </p:nvSpPr>
        <p:spPr>
          <a:xfrm>
            <a:off x="6800562" y="3105151"/>
            <a:ext cx="4029076" cy="3505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2DCAD4-D944-4B69-A0C9-F38772C1E9E3}"/>
              </a:ext>
            </a:extLst>
          </p:cNvPr>
          <p:cNvSpPr/>
          <p:nvPr/>
        </p:nvSpPr>
        <p:spPr>
          <a:xfrm>
            <a:off x="6920464" y="3535292"/>
            <a:ext cx="3752850" cy="289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DD0F1254-5993-434C-9BF8-A73AB0FC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69276"/>
              </p:ext>
            </p:extLst>
          </p:nvPr>
        </p:nvGraphicFramePr>
        <p:xfrm>
          <a:off x="7158588" y="4317741"/>
          <a:ext cx="3514726" cy="83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r>
                        <a:rPr lang="en-US" altLang="zh-CN"/>
                        <a:t>valu = </a:t>
                      </a: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线程</a:t>
                      </a: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628AE9A-F263-4331-AD24-D747FD14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88587"/>
              </p:ext>
            </p:extLst>
          </p:nvPr>
        </p:nvGraphicFramePr>
        <p:xfrm>
          <a:off x="7060186" y="5433254"/>
          <a:ext cx="3568702" cy="81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281">
                <a:tc>
                  <a:txBody>
                    <a:bodyPr/>
                    <a:lstStyle/>
                    <a:p>
                      <a:r>
                        <a:rPr lang="en-US" altLang="zh-CN"/>
                        <a:t>value =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23">
            <a:extLst>
              <a:ext uri="{FF2B5EF4-FFF2-40B4-BE49-F238E27FC236}">
                <a16:creationId xmlns:a16="http://schemas.microsoft.com/office/drawing/2014/main" id="{4FDA3090-7C4E-4825-8E62-D22E1A1E8B9C}"/>
              </a:ext>
            </a:extLst>
          </p:cNvPr>
          <p:cNvSpPr txBox="1"/>
          <p:nvPr/>
        </p:nvSpPr>
        <p:spPr>
          <a:xfrm>
            <a:off x="695325" y="2581275"/>
            <a:ext cx="1067921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thread-1</a:t>
            </a:r>
            <a:endParaRPr lang="zh-CN" altLang="en-US"/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03ED1B83-3189-4845-8E9D-1FE50CA23253}"/>
              </a:ext>
            </a:extLst>
          </p:cNvPr>
          <p:cNvSpPr txBox="1"/>
          <p:nvPr/>
        </p:nvSpPr>
        <p:spPr>
          <a:xfrm>
            <a:off x="6876763" y="3162301"/>
            <a:ext cx="1790875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threadLocalMap</a:t>
            </a:r>
            <a:endParaRPr lang="zh-CN" altLang="en-US"/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C3C94DE2-B731-456D-9576-EE9D4C5AA9E2}"/>
              </a:ext>
            </a:extLst>
          </p:cNvPr>
          <p:cNvSpPr txBox="1"/>
          <p:nvPr/>
        </p:nvSpPr>
        <p:spPr>
          <a:xfrm>
            <a:off x="8558764" y="5041641"/>
            <a:ext cx="686406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13E6EA4E-3BDC-450B-9C74-853FAC23D2FC}"/>
              </a:ext>
            </a:extLst>
          </p:cNvPr>
          <p:cNvSpPr txBox="1"/>
          <p:nvPr/>
        </p:nvSpPr>
        <p:spPr>
          <a:xfrm>
            <a:off x="8581013" y="6138104"/>
            <a:ext cx="686406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41" name="TextBox 52">
            <a:extLst>
              <a:ext uri="{FF2B5EF4-FFF2-40B4-BE49-F238E27FC236}">
                <a16:creationId xmlns:a16="http://schemas.microsoft.com/office/drawing/2014/main" id="{E8BF5ABE-66E0-46B8-97F8-6B6C7FA905C1}"/>
              </a:ext>
            </a:extLst>
          </p:cNvPr>
          <p:cNvSpPr txBox="1"/>
          <p:nvPr/>
        </p:nvSpPr>
        <p:spPr>
          <a:xfrm>
            <a:off x="6977614" y="3592442"/>
            <a:ext cx="883575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Entry[ ]</a:t>
            </a:r>
            <a:endParaRPr lang="zh-CN" altLang="en-US"/>
          </a:p>
        </p:txBody>
      </p:sp>
      <p:sp>
        <p:nvSpPr>
          <p:cNvPr id="42" name="圆角矩形 11">
            <a:extLst>
              <a:ext uri="{FF2B5EF4-FFF2-40B4-BE49-F238E27FC236}">
                <a16:creationId xmlns:a16="http://schemas.microsoft.com/office/drawing/2014/main" id="{BE0E04DF-EFCF-4EC8-957A-B6BFF6FCC699}"/>
              </a:ext>
            </a:extLst>
          </p:cNvPr>
          <p:cNvSpPr/>
          <p:nvPr/>
        </p:nvSpPr>
        <p:spPr>
          <a:xfrm>
            <a:off x="8630976" y="3593544"/>
            <a:ext cx="1476375" cy="523875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threadLocal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064000" y="2411826"/>
            <a:ext cx="424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3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286625" y="4067175"/>
            <a:ext cx="2466975" cy="1819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，</a:t>
            </a:r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9" y="1264460"/>
            <a:ext cx="771911" cy="7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45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CAS(Compare And Swap)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534267" y="1409687"/>
            <a:ext cx="5418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什么是原子操作？如何实现原子操作？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6715" y="2259945"/>
            <a:ext cx="456393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2000" b="1">
                <a:latin typeface="微软雅黑 Light" pitchFamily="34" charset="-122"/>
                <a:ea typeface="微软雅黑 Light" pitchFamily="34" charset="-122"/>
              </a:rPr>
              <a:t>的原理</a:t>
            </a:r>
            <a:endParaRPr lang="en-US" altLang="zh-CN" sz="2000" b="1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600" b="1">
                <a:latin typeface="微软雅黑 Light" pitchFamily="34" charset="-122"/>
                <a:ea typeface="微软雅黑 Light" pitchFamily="34" charset="-122"/>
              </a:rPr>
              <a:t>利用了现代处理器都支持的</a:t>
            </a:r>
            <a:r>
              <a:rPr lang="en-US" altLang="zh-CN" sz="1600" b="1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1600" b="1">
                <a:latin typeface="微软雅黑 Light" pitchFamily="34" charset="-122"/>
                <a:ea typeface="微软雅黑 Light" pitchFamily="34" charset="-122"/>
              </a:rPr>
              <a:t>的指令，</a:t>
            </a:r>
            <a:endParaRPr lang="en-US" altLang="zh-CN" sz="1600" b="1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循环</a:t>
            </a:r>
            <a:r>
              <a:rPr lang="zh-CN" altLang="en-US" sz="1600" b="1">
                <a:latin typeface="微软雅黑 Light" pitchFamily="34" charset="-122"/>
                <a:ea typeface="微软雅黑 Light" pitchFamily="34" charset="-122"/>
              </a:rPr>
              <a:t>这个指令，直到成功为止</a:t>
            </a:r>
            <a:endParaRPr lang="en-US" altLang="zh-CN" sz="1600" b="1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2000" b="1">
                <a:latin typeface="微软雅黑 Light" pitchFamily="34" charset="-122"/>
                <a:ea typeface="微软雅黑 Light" pitchFamily="34" charset="-122"/>
              </a:rPr>
              <a:t>的问题</a:t>
            </a:r>
            <a:endParaRPr lang="en-US" altLang="zh-CN" sz="2000" b="1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1800">
                <a:latin typeface="微软雅黑 Light" pitchFamily="34" charset="-122"/>
                <a:ea typeface="微软雅黑 Light" pitchFamily="34" charset="-122"/>
              </a:rPr>
              <a:t>ABA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问题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开销问题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只能保证一个共享变量的原子操作</a:t>
            </a:r>
            <a:endParaRPr lang="zh-CN" altLang="en-US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8550" y="2428876"/>
            <a:ext cx="21240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</a:t>
            </a:r>
            <a:r>
              <a:rPr lang="zh-CN" altLang="en-US"/>
              <a:t>变量值</a:t>
            </a:r>
            <a:r>
              <a:rPr lang="en-US" altLang="zh-CN"/>
              <a:t>(</a:t>
            </a:r>
            <a:r>
              <a:rPr lang="zh-CN" altLang="en-US"/>
              <a:t>旧值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48550" y="3190876"/>
            <a:ext cx="2124075" cy="63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计算后得到新值</a:t>
            </a:r>
          </a:p>
        </p:txBody>
      </p:sp>
      <p:sp>
        <p:nvSpPr>
          <p:cNvPr id="17" name="矩形 16"/>
          <p:cNvSpPr/>
          <p:nvPr/>
        </p:nvSpPr>
        <p:spPr>
          <a:xfrm>
            <a:off x="7448550" y="4238626"/>
            <a:ext cx="2124075" cy="52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compare</a:t>
            </a:r>
            <a:r>
              <a:rPr lang="zh-CN" altLang="en-US"/>
              <a:t>内存中变量值和旧值</a:t>
            </a:r>
          </a:p>
        </p:txBody>
      </p:sp>
      <p:sp>
        <p:nvSpPr>
          <p:cNvPr id="18" name="矩形 17"/>
          <p:cNvSpPr/>
          <p:nvPr/>
        </p:nvSpPr>
        <p:spPr>
          <a:xfrm>
            <a:off x="7448550" y="5086350"/>
            <a:ext cx="21240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旧值</a:t>
            </a:r>
            <a:r>
              <a:rPr lang="en-US" altLang="zh-CN"/>
              <a:t>swap</a:t>
            </a:r>
            <a:r>
              <a:rPr lang="zh-CN" altLang="en-US"/>
              <a:t>为新值</a:t>
            </a:r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 rot="5400000">
            <a:off x="8358188" y="303847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9" idx="0"/>
          </p:cNvCxnSpPr>
          <p:nvPr/>
        </p:nvCxnSpPr>
        <p:spPr>
          <a:xfrm rot="16200000" flipH="1">
            <a:off x="8396288" y="3943349"/>
            <a:ext cx="2381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17" idx="3"/>
            <a:endCxn id="14" idx="0"/>
          </p:cNvCxnSpPr>
          <p:nvPr/>
        </p:nvCxnSpPr>
        <p:spPr>
          <a:xfrm flipH="1" flipV="1">
            <a:off x="8510588" y="2428876"/>
            <a:ext cx="1062037" cy="2071687"/>
          </a:xfrm>
          <a:prstGeom prst="bentConnector4">
            <a:avLst>
              <a:gd name="adj1" fmla="val -21525"/>
              <a:gd name="adj2" fmla="val 1110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 rot="5400000">
            <a:off x="8348663" y="4924425"/>
            <a:ext cx="3238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37341" y="19013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不相等，再来一次</a:t>
            </a:r>
          </a:p>
        </p:txBody>
      </p:sp>
      <p:sp>
        <p:nvSpPr>
          <p:cNvPr id="32" name="矩形 31"/>
          <p:cNvSpPr/>
          <p:nvPr/>
        </p:nvSpPr>
        <p:spPr>
          <a:xfrm>
            <a:off x="8008197" y="5520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原子操作</a:t>
            </a:r>
          </a:p>
        </p:txBody>
      </p:sp>
      <p:sp>
        <p:nvSpPr>
          <p:cNvPr id="33" name="矩形 32"/>
          <p:cNvSpPr/>
          <p:nvPr/>
        </p:nvSpPr>
        <p:spPr>
          <a:xfrm>
            <a:off x="8496984" y="4768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2352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1620</Words>
  <Application>Microsoft Office PowerPoint</Application>
  <PresentationFormat>宽屏</PresentationFormat>
  <Paragraphs>224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3713</cp:revision>
  <dcterms:created xsi:type="dcterms:W3CDTF">2016-08-30T15:34:45Z</dcterms:created>
  <dcterms:modified xsi:type="dcterms:W3CDTF">2020-05-12T07:15:21Z</dcterms:modified>
  <cp:category>锐旗设计;https://9ppt.taobao.com</cp:category>
</cp:coreProperties>
</file>