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1" r:id="rId4"/>
    <p:sldId id="262" r:id="rId5"/>
    <p:sldId id="260" r:id="rId6"/>
    <p:sldId id="263"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3FDCF-3CB9-441F-83DE-FD95E0A8C86D}"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FA369-2457-4A3A-B34E-F10B9B609E65}" type="slidenum">
              <a:rPr lang="zh-CN" altLang="en-US" smtClean="0"/>
              <a:t>‹#›</a:t>
            </a:fld>
            <a:endParaRPr lang="zh-CN" altLang="en-US"/>
          </a:p>
        </p:txBody>
      </p:sp>
    </p:spTree>
    <p:extLst>
      <p:ext uri="{BB962C8B-B14F-4D97-AF65-F5344CB8AC3E}">
        <p14:creationId xmlns:p14="http://schemas.microsoft.com/office/powerpoint/2010/main" val="254591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CFA369-2457-4A3A-B34E-F10B9B609E65}" type="slidenum">
              <a:rPr lang="zh-CN" altLang="en-US" smtClean="0"/>
              <a:t>1</a:t>
            </a:fld>
            <a:endParaRPr lang="zh-CN" altLang="en-US"/>
          </a:p>
        </p:txBody>
      </p:sp>
    </p:spTree>
    <p:extLst>
      <p:ext uri="{BB962C8B-B14F-4D97-AF65-F5344CB8AC3E}">
        <p14:creationId xmlns:p14="http://schemas.microsoft.com/office/powerpoint/2010/main" val="139753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03EFA-7A55-4998-C2DF-A2F5C51069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008A0E-9CFE-71EC-DACB-265AEF5D9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82CAB9-26DC-06DF-CFE1-5448697C094B}"/>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11AC4498-10C5-965D-CC0E-0E0A8FBD26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CC54E9-9B4F-1893-F1F1-EBA3EE8EFD0D}"/>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416647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5A17E-35B9-263A-2A50-8A555A20FE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63C219-A0E8-7C90-09B3-DA258B1CDC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A47882-40DF-3C16-B32F-67A5B709FE9B}"/>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DD235215-A7AF-C32F-CA44-216FF7137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50E18-1870-189A-80D9-198059A253D0}"/>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410192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D30C70-F526-AD86-CCAC-95F1778685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6F54F9-05ED-FBB9-B1EA-49F4D1C5E5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C57496-B0A5-5D18-8680-98DA4659DD69}"/>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604FEB66-704A-E9B7-144A-5AE3FE610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56AFD-EC1A-1F3B-DFC4-22358782425B}"/>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170209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09B57-4933-1327-3148-5D18B29F1B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9F8D14-86FE-4FE6-6CD1-D8F0A44F95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2C484-A001-8A50-5506-82B11A848D54}"/>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898B0FBD-C35F-4F21-AE49-E3B36D2289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68ACE9-FC71-0522-5F36-0D6B2975EF33}"/>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165708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D9A60-871B-91CA-19A8-FF15FF81D8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D93972-FA54-1A34-952A-6AEAE7A74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B76AFC-3C31-4488-F23E-B452FF7A7564}"/>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4E3D1213-A938-E020-5D25-3FF0DBB624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5EFF8-A7C2-6FC3-AC54-A405A8C8BF31}"/>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265509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B4445-A568-3A3E-5BC8-B64CB4027A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50B82E-49E5-83BB-BE96-07598E5A7E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EC35D7-C814-BB3E-145B-A81C8BBD5B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3FCD7D-C16E-32A7-A978-F1513C6C61B8}"/>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6" name="页脚占位符 5">
            <a:extLst>
              <a:ext uri="{FF2B5EF4-FFF2-40B4-BE49-F238E27FC236}">
                <a16:creationId xmlns:a16="http://schemas.microsoft.com/office/drawing/2014/main" id="{572493BB-EAE8-9069-2C60-37BC5530F5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9144D7-5E0E-EC09-AF9F-17C130314661}"/>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314341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57013-8D86-EC34-8EBD-DB265C699E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8782F4-44F1-5903-709D-1C40FAC98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FEBC7C-8D6D-6877-AAC3-EAEE08FD1B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A8AB64-BF51-3906-5182-782A544F9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EF3E79-6B6B-DAD2-4297-8A31A98F66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7DA4ECD-B1E2-EFB0-749A-23AB12A1B27E}"/>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8" name="页脚占位符 7">
            <a:extLst>
              <a:ext uri="{FF2B5EF4-FFF2-40B4-BE49-F238E27FC236}">
                <a16:creationId xmlns:a16="http://schemas.microsoft.com/office/drawing/2014/main" id="{BBB8439D-081D-4944-380C-3CDF212359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8B7732-D1F1-EDFF-EA48-1F10D223F40C}"/>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338115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C4443-8BF1-79DF-41AE-38B16AEAC02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88CE11-1F63-C180-A1FE-3D1D880C81D7}"/>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4" name="页脚占位符 3">
            <a:extLst>
              <a:ext uri="{FF2B5EF4-FFF2-40B4-BE49-F238E27FC236}">
                <a16:creationId xmlns:a16="http://schemas.microsoft.com/office/drawing/2014/main" id="{70FB8E9C-5715-33DB-31FC-5081D81951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789872-64E0-5B17-1311-D36E180DA373}"/>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380294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9E7199-17D7-7030-707F-4128A0BFA1B9}"/>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3" name="页脚占位符 2">
            <a:extLst>
              <a:ext uri="{FF2B5EF4-FFF2-40B4-BE49-F238E27FC236}">
                <a16:creationId xmlns:a16="http://schemas.microsoft.com/office/drawing/2014/main" id="{C9CA9A31-9AF9-CA65-DD0C-B3AD9CF23C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075E00-57B3-3899-9A87-F414191BAA07}"/>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401975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D9ABE-9E36-455C-CD2F-1E84349DEF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6FBF3E-DDC5-C27D-BE84-1E3A65F5E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F6F880-915B-CF7C-B12D-A93071AAC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B473C4-DE46-27BC-03C6-57BF47D4FEAC}"/>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6" name="页脚占位符 5">
            <a:extLst>
              <a:ext uri="{FF2B5EF4-FFF2-40B4-BE49-F238E27FC236}">
                <a16:creationId xmlns:a16="http://schemas.microsoft.com/office/drawing/2014/main" id="{88FA7732-341E-4397-34BC-0385456543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34EF91-30DE-3F2F-B6A3-573DC09F9855}"/>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261793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97BD5-913B-4213-6117-BB71006AFB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B64F39-E117-1716-E6FE-22E01FA16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5B34B0-02A4-2543-E8BC-1891FFB30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899DC4-84F9-86D8-92AB-F8943929C7B8}"/>
              </a:ext>
            </a:extLst>
          </p:cNvPr>
          <p:cNvSpPr>
            <a:spLocks noGrp="1"/>
          </p:cNvSpPr>
          <p:nvPr>
            <p:ph type="dt" sz="half" idx="10"/>
          </p:nvPr>
        </p:nvSpPr>
        <p:spPr/>
        <p:txBody>
          <a:bodyPr/>
          <a:lstStyle/>
          <a:p>
            <a:fld id="{12F05980-B8F5-42FA-803E-ECAC13CD7A40}" type="datetimeFigureOut">
              <a:rPr lang="zh-CN" altLang="en-US" smtClean="0"/>
              <a:t>2022/11/15</a:t>
            </a:fld>
            <a:endParaRPr lang="zh-CN" altLang="en-US"/>
          </a:p>
        </p:txBody>
      </p:sp>
      <p:sp>
        <p:nvSpPr>
          <p:cNvPr id="6" name="页脚占位符 5">
            <a:extLst>
              <a:ext uri="{FF2B5EF4-FFF2-40B4-BE49-F238E27FC236}">
                <a16:creationId xmlns:a16="http://schemas.microsoft.com/office/drawing/2014/main" id="{5B9D7512-3533-66CA-8D9A-AF2CE60D1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895C22-E0D8-604D-CA65-E5418EA0D93E}"/>
              </a:ext>
            </a:extLst>
          </p:cNvPr>
          <p:cNvSpPr>
            <a:spLocks noGrp="1"/>
          </p:cNvSpPr>
          <p:nvPr>
            <p:ph type="sldNum" sz="quarter" idx="12"/>
          </p:nvPr>
        </p:nvSpPr>
        <p:spPr/>
        <p:txBody>
          <a:body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33874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E59A81-7350-9792-4BF0-DEE6BB90E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A21313-FEB0-2A5F-4DF5-214373C57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5FE705-595F-E9AF-EC21-9D845C566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05980-B8F5-42FA-803E-ECAC13CD7A40}" type="datetimeFigureOut">
              <a:rPr lang="zh-CN" altLang="en-US" smtClean="0"/>
              <a:t>2022/11/15</a:t>
            </a:fld>
            <a:endParaRPr lang="zh-CN" altLang="en-US"/>
          </a:p>
        </p:txBody>
      </p:sp>
      <p:sp>
        <p:nvSpPr>
          <p:cNvPr id="5" name="页脚占位符 4">
            <a:extLst>
              <a:ext uri="{FF2B5EF4-FFF2-40B4-BE49-F238E27FC236}">
                <a16:creationId xmlns:a16="http://schemas.microsoft.com/office/drawing/2014/main" id="{BDFDF341-7532-EC05-B66D-A58A08E4F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D6CE085-6A0C-9DB1-BC90-68E3F30F6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4629C-9F26-4FB1-89D5-FC739B5DDC76}" type="slidenum">
              <a:rPr lang="zh-CN" altLang="en-US" smtClean="0"/>
              <a:t>‹#›</a:t>
            </a:fld>
            <a:endParaRPr lang="zh-CN" altLang="en-US"/>
          </a:p>
        </p:txBody>
      </p:sp>
    </p:spTree>
    <p:extLst>
      <p:ext uri="{BB962C8B-B14F-4D97-AF65-F5344CB8AC3E}">
        <p14:creationId xmlns:p14="http://schemas.microsoft.com/office/powerpoint/2010/main" val="3185929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yingtech.co.uk/blog/efficiency-vs-performance-how-build-drone-long-flight-time" TargetMode="External"/><Relationship Id="rId7" Type="http://schemas.openxmlformats.org/officeDocument/2006/relationships/hyperlink" Target="http://www.realman-robotics.com/uploadfile/2022/0315/20220315013637586.pdf" TargetMode="External"/><Relationship Id="rId2" Type="http://schemas.openxmlformats.org/officeDocument/2006/relationships/hyperlink" Target="https://www.army.mil/article/238237/new_landmine_detection_method_to_reduce_false_alarm_rates" TargetMode="External"/><Relationship Id="rId1" Type="http://schemas.openxmlformats.org/officeDocument/2006/relationships/slideLayout" Target="../slideLayouts/slideLayout2.xml"/><Relationship Id="rId6" Type="http://schemas.openxmlformats.org/officeDocument/2006/relationships/hyperlink" Target="https://www.osti.gov/servlets/purl/9016" TargetMode="External"/><Relationship Id="rId5" Type="http://schemas.openxmlformats.org/officeDocument/2006/relationships/hyperlink" Target="https://solarcalculator.com.au/battery-storage/size/#:~:text=Battery%20size%20for%20a%205kW,likely%2C%20up%20to%2013.5%20kWh" TargetMode="External"/><Relationship Id="rId4" Type="http://schemas.openxmlformats.org/officeDocument/2006/relationships/hyperlink" Target="https://www.quora.com/How-much-power-is-required-to-lift-at-lift-150-kg-weight-by-dr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24816-11AF-06EF-0D48-62161B79388D}"/>
              </a:ext>
            </a:extLst>
          </p:cNvPr>
          <p:cNvSpPr>
            <a:spLocks noGrp="1"/>
          </p:cNvSpPr>
          <p:nvPr>
            <p:ph type="ctrTitle"/>
          </p:nvPr>
        </p:nvSpPr>
        <p:spPr>
          <a:xfrm>
            <a:off x="0" y="-143070"/>
            <a:ext cx="5803641" cy="1034241"/>
          </a:xfrm>
        </p:spPr>
        <p:txBody>
          <a:bodyPr>
            <a:normAutofit/>
          </a:bodyPr>
          <a:lstStyle/>
          <a:p>
            <a:r>
              <a:rPr lang="en-US" altLang="zh-CN" b="1" dirty="0"/>
              <a:t>Demining Robots</a:t>
            </a:r>
            <a:endParaRPr lang="zh-CN" altLang="en-US" b="1" dirty="0"/>
          </a:p>
        </p:txBody>
      </p:sp>
      <p:sp>
        <p:nvSpPr>
          <p:cNvPr id="3" name="副标题 2">
            <a:extLst>
              <a:ext uri="{FF2B5EF4-FFF2-40B4-BE49-F238E27FC236}">
                <a16:creationId xmlns:a16="http://schemas.microsoft.com/office/drawing/2014/main" id="{E9882683-F11E-5534-858C-3A29D4992051}"/>
              </a:ext>
            </a:extLst>
          </p:cNvPr>
          <p:cNvSpPr>
            <a:spLocks noGrp="1"/>
          </p:cNvSpPr>
          <p:nvPr>
            <p:ph type="subTitle" idx="1"/>
          </p:nvPr>
        </p:nvSpPr>
        <p:spPr>
          <a:xfrm>
            <a:off x="-199053" y="860069"/>
            <a:ext cx="12005388" cy="5901515"/>
          </a:xfrm>
        </p:spPr>
        <p:txBody>
          <a:bodyPr>
            <a:noAutofit/>
          </a:bodyPr>
          <a:lstStyle/>
          <a:p>
            <a:pPr marL="800100" lvl="1" indent="-342900" algn="l">
              <a:buFont typeface="Arial" panose="020B0604020202020204" pitchFamily="34" charset="0"/>
              <a:buChar char="•"/>
            </a:pPr>
            <a:r>
              <a:rPr lang="en-US" altLang="zh-CN" dirty="0"/>
              <a:t>The primary goal for this robot's group is to safely locate the landmine and remove the landmine without physical interaction. </a:t>
            </a:r>
          </a:p>
          <a:p>
            <a:pPr marL="800100" lvl="1" indent="-342900" algn="l">
              <a:buFont typeface="Arial" panose="020B0604020202020204" pitchFamily="34" charset="0"/>
              <a:buChar char="•"/>
            </a:pPr>
            <a:r>
              <a:rPr lang="en-US" altLang="zh-CN" dirty="0"/>
              <a:t>The reason why to separate detecting process and demining process into two robots is if the landmine was triggered unintentionally, instead of destroy the whole robot unit, some sensors and machines could be saved for further usage. Disadvantage would be, it requires two pairs of GPS and IMU for navigation system.</a:t>
            </a:r>
          </a:p>
          <a:p>
            <a:pPr lvl="1" algn="l"/>
            <a:r>
              <a:rPr lang="en-US" altLang="zh-CN" b="1" dirty="0"/>
              <a:t>Drone Unit</a:t>
            </a:r>
          </a:p>
          <a:p>
            <a:pPr marL="800100" lvl="1" indent="-342900" algn="l">
              <a:buFont typeface="Arial" panose="020B0604020202020204" pitchFamily="34" charset="0"/>
              <a:buChar char="•"/>
            </a:pPr>
            <a:r>
              <a:rPr lang="en-US" altLang="zh-CN" dirty="0"/>
              <a:t>The primary goal for drone unit is to locate the landmine and send the coordinate back to base. The drone unit will not interact with landmine.</a:t>
            </a:r>
          </a:p>
          <a:p>
            <a:pPr marL="800100" lvl="1" indent="-342900" algn="l">
              <a:buFont typeface="Arial" panose="020B0604020202020204" pitchFamily="34" charset="0"/>
              <a:buChar char="•"/>
            </a:pPr>
            <a:r>
              <a:rPr lang="en-US" altLang="zh-CN" dirty="0"/>
              <a:t>The drone will carry both metal detector and portable x-ray machine to locate the landmine. The metal detector will work at first to determine a location and x-ray machine can send a clear view of landmine image back to base for technician to discuss how to remove the landmine.</a:t>
            </a:r>
          </a:p>
          <a:p>
            <a:pPr marL="800100" lvl="1" indent="-342900" algn="l">
              <a:buFont typeface="Arial" panose="020B0604020202020204" pitchFamily="34" charset="0"/>
              <a:buChar char="•"/>
            </a:pPr>
            <a:r>
              <a:rPr lang="en-US" altLang="zh-CN" dirty="0"/>
              <a:t>The navigation system on the drone unit will use both GPS sensor and IMU sensor to give an accurate location.</a:t>
            </a:r>
          </a:p>
          <a:p>
            <a:pPr lvl="1" algn="l"/>
            <a:r>
              <a:rPr lang="en-US" altLang="zh-CN" b="1" dirty="0"/>
              <a:t>Demining Unit</a:t>
            </a:r>
          </a:p>
          <a:p>
            <a:pPr marL="800100" lvl="1" indent="-342900" algn="l">
              <a:buFont typeface="Arial" panose="020B0604020202020204" pitchFamily="34" charset="0"/>
              <a:buChar char="•"/>
            </a:pPr>
            <a:r>
              <a:rPr lang="en-US" altLang="zh-CN" dirty="0"/>
              <a:t>The demining unit is a vehicle shaped robot with mounted navigation system and robotic arm refer to surgical robot. </a:t>
            </a:r>
          </a:p>
          <a:p>
            <a:pPr marL="800100" lvl="1" indent="-342900" algn="l">
              <a:buFont typeface="Arial" panose="020B0604020202020204" pitchFamily="34" charset="0"/>
              <a:buChar char="•"/>
            </a:pPr>
            <a:r>
              <a:rPr lang="en-US" altLang="zh-CN" dirty="0"/>
              <a:t>The rover will first drive to the location which sent back from drone and start demining process. The technician can operate the robotic arm to demine the landmine.</a:t>
            </a:r>
            <a:endParaRPr lang="zh-CN" altLang="en-US" dirty="0"/>
          </a:p>
        </p:txBody>
      </p:sp>
    </p:spTree>
    <p:extLst>
      <p:ext uri="{BB962C8B-B14F-4D97-AF65-F5344CB8AC3E}">
        <p14:creationId xmlns:p14="http://schemas.microsoft.com/office/powerpoint/2010/main" val="63616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4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1" name="Freeform: Shape 104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2" name="Freeform: Shape 105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6BCCDD1-3A52-03CC-E815-B63D045AD614}"/>
              </a:ext>
            </a:extLst>
          </p:cNvPr>
          <p:cNvSpPr>
            <a:spLocks noGrp="1"/>
          </p:cNvSpPr>
          <p:nvPr>
            <p:ph type="title"/>
          </p:nvPr>
        </p:nvSpPr>
        <p:spPr>
          <a:xfrm>
            <a:off x="438913" y="859536"/>
            <a:ext cx="4832802" cy="1243584"/>
          </a:xfrm>
        </p:spPr>
        <p:txBody>
          <a:bodyPr>
            <a:normAutofit/>
          </a:bodyPr>
          <a:lstStyle/>
          <a:p>
            <a:r>
              <a:rPr lang="en-US" altLang="zh-CN" sz="3400" b="1" dirty="0"/>
              <a:t>Drone Unit</a:t>
            </a:r>
            <a:endParaRPr lang="zh-CN" altLang="en-US" sz="3400" b="1" dirty="0"/>
          </a:p>
        </p:txBody>
      </p:sp>
      <p:sp>
        <p:nvSpPr>
          <p:cNvPr id="1063" name="Rectangle 105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4" name="Rectangle 105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BB2F4016-FAFE-F02A-1853-E91C322F0347}"/>
              </a:ext>
            </a:extLst>
          </p:cNvPr>
          <p:cNvSpPr>
            <a:spLocks noGrp="1"/>
          </p:cNvSpPr>
          <p:nvPr>
            <p:ph idx="1"/>
          </p:nvPr>
        </p:nvSpPr>
        <p:spPr>
          <a:xfrm>
            <a:off x="438912" y="2512611"/>
            <a:ext cx="4832803" cy="3664351"/>
          </a:xfrm>
        </p:spPr>
        <p:txBody>
          <a:bodyPr>
            <a:normAutofit fontScale="92500" lnSpcReduction="10000"/>
          </a:bodyPr>
          <a:lstStyle/>
          <a:p>
            <a:r>
              <a:rPr lang="en-US" altLang="zh-CN" sz="1500" dirty="0"/>
              <a:t>Power Consumption</a:t>
            </a:r>
          </a:p>
          <a:p>
            <a:pPr lvl="1"/>
            <a:r>
              <a:rPr lang="en-US" altLang="zh-CN" sz="1500" dirty="0"/>
              <a:t>X-ray generator works at 150kV and 5mA. Total power used in field test is less than 5kW.</a:t>
            </a:r>
          </a:p>
          <a:p>
            <a:pPr lvl="1"/>
            <a:r>
              <a:rPr lang="en-US" altLang="zh-CN" sz="1500" dirty="0"/>
              <a:t>Metal detector works at 3V – 6V</a:t>
            </a:r>
          </a:p>
          <a:p>
            <a:pPr lvl="1"/>
            <a:r>
              <a:rPr lang="en-US" altLang="zh-CN" sz="1500" dirty="0"/>
              <a:t>Navigation system, GPS works at 0.1W, 30mA, IMU works at 0.2W, 40mA.</a:t>
            </a:r>
          </a:p>
          <a:p>
            <a:pPr lvl="1"/>
            <a:r>
              <a:rPr lang="en-US" altLang="zh-CN" sz="1500" dirty="0"/>
              <a:t>Raspberry Pi works at minimum 2.8W during idle time, estimate power consumption at maximum 10W</a:t>
            </a:r>
          </a:p>
          <a:p>
            <a:r>
              <a:rPr lang="en-US" altLang="zh-CN" sz="1500" dirty="0"/>
              <a:t>Drone Propulsion and Power Consumption</a:t>
            </a:r>
          </a:p>
          <a:p>
            <a:pPr lvl="1"/>
            <a:r>
              <a:rPr lang="en-US" altLang="zh-CN" sz="1500" dirty="0"/>
              <a:t>Drone itself power consumption will depend on how many weight it must lift, for a heavy lift drone, the power consumption usually at 20 to 200 W/kg. If we assume the total weight is 50kg in this drone, the maximum power consumption is 10kW.</a:t>
            </a:r>
          </a:p>
          <a:p>
            <a:pPr marL="0" indent="0">
              <a:buNone/>
            </a:pPr>
            <a:r>
              <a:rPr lang="en-US" altLang="zh-CN" sz="1700" dirty="0"/>
              <a:t>Looking for a solar battery that can charge itself while on mission.</a:t>
            </a:r>
          </a:p>
        </p:txBody>
      </p:sp>
      <p:pic>
        <p:nvPicPr>
          <p:cNvPr id="1026" name="Picture 2" descr="X-ray imaging of the VS-50 antipersonnel landmine shows the unique metal features inside Vibration-ENhanced Underground Sensing system, VENUS, that discriminates between explosives and clutter.">
            <a:extLst>
              <a:ext uri="{FF2B5EF4-FFF2-40B4-BE49-F238E27FC236}">
                <a16:creationId xmlns:a16="http://schemas.microsoft.com/office/drawing/2014/main" id="{7D244DDF-8012-E905-9925-F94669D360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3" r="-4" b="-4"/>
          <a:stretch/>
        </p:blipFill>
        <p:spPr bwMode="auto">
          <a:xfrm>
            <a:off x="6793663" y="3433762"/>
            <a:ext cx="478723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A09CB98F-8534-6B8F-50D3-07867AD7EFB6}"/>
              </a:ext>
            </a:extLst>
          </p:cNvPr>
          <p:cNvPicPr>
            <a:picLocks noChangeAspect="1"/>
          </p:cNvPicPr>
          <p:nvPr/>
        </p:nvPicPr>
        <p:blipFill rotWithShape="1">
          <a:blip r:embed="rId3"/>
          <a:srcRect l="3628" r="6024" b="1"/>
          <a:stretch/>
        </p:blipFill>
        <p:spPr>
          <a:xfrm>
            <a:off x="6791612" y="398524"/>
            <a:ext cx="4789282" cy="2743200"/>
          </a:xfrm>
          <a:prstGeom prst="rect">
            <a:avLst/>
          </a:prstGeom>
        </p:spPr>
      </p:pic>
    </p:spTree>
    <p:extLst>
      <p:ext uri="{BB962C8B-B14F-4D97-AF65-F5344CB8AC3E}">
        <p14:creationId xmlns:p14="http://schemas.microsoft.com/office/powerpoint/2010/main" val="183723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E6EB4C6-446E-E06A-1507-6714F33A3615}"/>
              </a:ext>
            </a:extLst>
          </p:cNvPr>
          <p:cNvSpPr>
            <a:spLocks noGrp="1"/>
          </p:cNvSpPr>
          <p:nvPr>
            <p:ph type="title"/>
          </p:nvPr>
        </p:nvSpPr>
        <p:spPr>
          <a:xfrm>
            <a:off x="838199" y="564211"/>
            <a:ext cx="4571999" cy="1165002"/>
          </a:xfrm>
        </p:spPr>
        <p:txBody>
          <a:bodyPr anchor="b">
            <a:normAutofit/>
          </a:bodyPr>
          <a:lstStyle/>
          <a:p>
            <a:r>
              <a:rPr lang="en-US" altLang="zh-CN" sz="3600" b="1" dirty="0"/>
              <a:t>Rover Unit</a:t>
            </a:r>
            <a:endParaRPr lang="zh-CN" altLang="en-US" sz="3600" b="1" dirty="0"/>
          </a:p>
        </p:txBody>
      </p:sp>
      <p:sp>
        <p:nvSpPr>
          <p:cNvPr id="9" name="Content Placeholder 8">
            <a:extLst>
              <a:ext uri="{FF2B5EF4-FFF2-40B4-BE49-F238E27FC236}">
                <a16:creationId xmlns:a16="http://schemas.microsoft.com/office/drawing/2014/main" id="{37398D89-6E75-9606-4B58-34FD9C4E9D53}"/>
              </a:ext>
            </a:extLst>
          </p:cNvPr>
          <p:cNvSpPr>
            <a:spLocks noGrp="1"/>
          </p:cNvSpPr>
          <p:nvPr>
            <p:ph idx="1"/>
          </p:nvPr>
        </p:nvSpPr>
        <p:spPr>
          <a:xfrm>
            <a:off x="838199" y="2055327"/>
            <a:ext cx="4571999" cy="3776975"/>
          </a:xfrm>
        </p:spPr>
        <p:txBody>
          <a:bodyPr>
            <a:normAutofit fontScale="92500" lnSpcReduction="20000"/>
          </a:bodyPr>
          <a:lstStyle/>
          <a:p>
            <a:r>
              <a:rPr lang="en-US" sz="1800" dirty="0"/>
              <a:t>Motor power consumption and propulsion </a:t>
            </a:r>
            <a:r>
              <a:rPr lang="en-US" altLang="zh-CN" sz="1800" dirty="0"/>
              <a:t>on rover unit is not much. Compared to industrial motor, the motor on rover is more like toy electric motor. Therefore, the power consumption is estimated in 20W</a:t>
            </a:r>
            <a:endParaRPr lang="en-US" sz="1800" dirty="0"/>
          </a:p>
          <a:p>
            <a:r>
              <a:rPr lang="en-US" sz="1800" dirty="0"/>
              <a:t>Referred to Real Man robot arm, it requires 24V and at full load situation, the power consumption is less than 200W.</a:t>
            </a:r>
          </a:p>
          <a:p>
            <a:r>
              <a:rPr lang="en-US" sz="1800" dirty="0"/>
              <a:t>The navigation system is the same as drone. The power consumption is ~0.5W.</a:t>
            </a:r>
          </a:p>
          <a:p>
            <a:r>
              <a:rPr lang="en-US" altLang="zh-CN" sz="1800" dirty="0"/>
              <a:t>Raspberry Pi works at minimum 2.8W during idle time, estimate power consumption at maximum 10W.</a:t>
            </a:r>
          </a:p>
          <a:p>
            <a:r>
              <a:rPr lang="en-US" sz="1800" dirty="0"/>
              <a:t>Consider the case that a landmine is very hard to remove, the battery should support all components to work at least 5 hour.</a:t>
            </a:r>
          </a:p>
        </p:txBody>
      </p:sp>
      <p:pic>
        <p:nvPicPr>
          <p:cNvPr id="5" name="内容占位符 4">
            <a:extLst>
              <a:ext uri="{FF2B5EF4-FFF2-40B4-BE49-F238E27FC236}">
                <a16:creationId xmlns:a16="http://schemas.microsoft.com/office/drawing/2014/main" id="{DEFFFCD2-2F47-BCC6-B757-BAEFB8664F11}"/>
              </a:ext>
            </a:extLst>
          </p:cNvPr>
          <p:cNvPicPr>
            <a:picLocks noChangeAspect="1"/>
          </p:cNvPicPr>
          <p:nvPr/>
        </p:nvPicPr>
        <p:blipFill rotWithShape="1">
          <a:blip r:embed="rId2"/>
          <a:srcRect l="11706" r="8540" b="2"/>
          <a:stretch/>
        </p:blipFill>
        <p:spPr>
          <a:xfrm>
            <a:off x="6190488" y="566928"/>
            <a:ext cx="5157216" cy="5286197"/>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7077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2833A-3061-F631-26A3-1B861C38B801}"/>
              </a:ext>
            </a:extLst>
          </p:cNvPr>
          <p:cNvSpPr>
            <a:spLocks noGrp="1"/>
          </p:cNvSpPr>
          <p:nvPr>
            <p:ph type="title"/>
          </p:nvPr>
        </p:nvSpPr>
        <p:spPr/>
        <p:txBody>
          <a:bodyPr/>
          <a:lstStyle/>
          <a:p>
            <a:r>
              <a:rPr lang="en-US" altLang="zh-CN" b="1" dirty="0"/>
              <a:t>Sensors</a:t>
            </a:r>
            <a:endParaRPr lang="zh-CN" altLang="en-US" b="1" dirty="0"/>
          </a:p>
        </p:txBody>
      </p:sp>
      <p:sp>
        <p:nvSpPr>
          <p:cNvPr id="3" name="内容占位符 2">
            <a:extLst>
              <a:ext uri="{FF2B5EF4-FFF2-40B4-BE49-F238E27FC236}">
                <a16:creationId xmlns:a16="http://schemas.microsoft.com/office/drawing/2014/main" id="{B48F89EF-3A5F-3A2B-69F8-9EDDBBBED8A2}"/>
              </a:ext>
            </a:extLst>
          </p:cNvPr>
          <p:cNvSpPr>
            <a:spLocks noGrp="1"/>
          </p:cNvSpPr>
          <p:nvPr>
            <p:ph idx="1"/>
          </p:nvPr>
        </p:nvSpPr>
        <p:spPr/>
        <p:txBody>
          <a:bodyPr/>
          <a:lstStyle/>
          <a:p>
            <a:r>
              <a:rPr lang="en-US" altLang="zh-CN" b="1" dirty="0"/>
              <a:t>GPS</a:t>
            </a:r>
            <a:r>
              <a:rPr lang="en-US" altLang="zh-CN" dirty="0"/>
              <a:t> – Locate the landmine and record the coordinates</a:t>
            </a:r>
          </a:p>
          <a:p>
            <a:r>
              <a:rPr lang="en-US" altLang="zh-CN" b="1" dirty="0"/>
              <a:t>IMU</a:t>
            </a:r>
            <a:r>
              <a:rPr lang="en-US" altLang="zh-CN" dirty="0"/>
              <a:t> – Main navigation system. Using dead reckoning technique to design the route to remove the landmine</a:t>
            </a:r>
          </a:p>
          <a:p>
            <a:r>
              <a:rPr lang="en-US" altLang="zh-CN" b="1" dirty="0"/>
              <a:t>Metal Detector </a:t>
            </a:r>
            <a:r>
              <a:rPr lang="en-US" altLang="zh-CN" dirty="0"/>
              <a:t>– Locate landmine</a:t>
            </a:r>
          </a:p>
          <a:p>
            <a:r>
              <a:rPr lang="en-US" altLang="zh-CN" b="1" dirty="0"/>
              <a:t>X-Ray Generator </a:t>
            </a:r>
            <a:r>
              <a:rPr lang="en-US" altLang="zh-CN" dirty="0"/>
              <a:t>– Scan the landmine structure</a:t>
            </a:r>
          </a:p>
          <a:p>
            <a:endParaRPr lang="zh-CN" altLang="en-US" dirty="0"/>
          </a:p>
        </p:txBody>
      </p:sp>
    </p:spTree>
    <p:extLst>
      <p:ext uri="{BB962C8B-B14F-4D97-AF65-F5344CB8AC3E}">
        <p14:creationId xmlns:p14="http://schemas.microsoft.com/office/powerpoint/2010/main" val="372375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2464AAE-0ADC-9F78-9CDA-EBD3EBF9EF94}"/>
              </a:ext>
            </a:extLst>
          </p:cNvPr>
          <p:cNvSpPr>
            <a:spLocks noGrp="1"/>
          </p:cNvSpPr>
          <p:nvPr>
            <p:ph type="title"/>
          </p:nvPr>
        </p:nvSpPr>
        <p:spPr>
          <a:xfrm>
            <a:off x="429768" y="411480"/>
            <a:ext cx="11201400" cy="1106424"/>
          </a:xfrm>
        </p:spPr>
        <p:txBody>
          <a:bodyPr>
            <a:normAutofit/>
          </a:bodyPr>
          <a:lstStyle/>
          <a:p>
            <a:r>
              <a:rPr lang="en-US" altLang="zh-CN" sz="3600" b="1" dirty="0"/>
              <a:t>Demining Process</a:t>
            </a:r>
            <a:endParaRPr lang="zh-CN" altLang="en-US" sz="3600" b="1" dirty="0"/>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内容占位符 4" descr="图示&#10;&#10;描述已自动生成">
            <a:extLst>
              <a:ext uri="{FF2B5EF4-FFF2-40B4-BE49-F238E27FC236}">
                <a16:creationId xmlns:a16="http://schemas.microsoft.com/office/drawing/2014/main" id="{35ADA031-772A-CAD9-4792-7CA3A6015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79" y="1719072"/>
            <a:ext cx="6124930" cy="4517136"/>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15F1509-ADD8-F14B-08B1-374005FC1ABF}"/>
              </a:ext>
            </a:extLst>
          </p:cNvPr>
          <p:cNvSpPr>
            <a:spLocks noGrp="1"/>
          </p:cNvSpPr>
          <p:nvPr>
            <p:ph idx="1"/>
          </p:nvPr>
        </p:nvSpPr>
        <p:spPr>
          <a:xfrm>
            <a:off x="7938752" y="2020824"/>
            <a:ext cx="3455097" cy="3959352"/>
          </a:xfrm>
        </p:spPr>
        <p:txBody>
          <a:bodyPr anchor="ctr">
            <a:normAutofit fontScale="77500" lnSpcReduction="20000"/>
          </a:bodyPr>
          <a:lstStyle/>
          <a:p>
            <a:r>
              <a:rPr lang="en-US" sz="1800" dirty="0"/>
              <a:t>Drone searches for landmine over an area</a:t>
            </a:r>
          </a:p>
          <a:p>
            <a:r>
              <a:rPr lang="en-US" sz="1800" dirty="0"/>
              <a:t>If landmine detected, send target coordinates and x-ray image back to base</a:t>
            </a:r>
          </a:p>
          <a:p>
            <a:r>
              <a:rPr lang="en-US" sz="1800" dirty="0"/>
              <a:t>If all landmine has been located, withdraw drone unit</a:t>
            </a:r>
          </a:p>
          <a:p>
            <a:r>
              <a:rPr lang="en-US" sz="1800" dirty="0"/>
              <a:t>After the base discuss about the solution, the rover unit has been deployed</a:t>
            </a:r>
          </a:p>
          <a:p>
            <a:r>
              <a:rPr lang="en-US" sz="1800" dirty="0"/>
              <a:t>The rover unit drive to the target location</a:t>
            </a:r>
          </a:p>
          <a:p>
            <a:r>
              <a:rPr lang="en-US" sz="1800" dirty="0"/>
              <a:t>The technician operate robot arm to remove the landmine</a:t>
            </a:r>
          </a:p>
          <a:p>
            <a:r>
              <a:rPr lang="en-US" sz="1800" dirty="0"/>
              <a:t>After the landmine has been removed, process on next landmine</a:t>
            </a:r>
          </a:p>
          <a:p>
            <a:r>
              <a:rPr lang="en-US" sz="1800" dirty="0"/>
              <a:t>If all landmine had been removed, mission complete, withdraw rover unit</a:t>
            </a:r>
          </a:p>
        </p:txBody>
      </p:sp>
    </p:spTree>
    <p:extLst>
      <p:ext uri="{BB962C8B-B14F-4D97-AF65-F5344CB8AC3E}">
        <p14:creationId xmlns:p14="http://schemas.microsoft.com/office/powerpoint/2010/main" val="47244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28C2A3-C658-B15B-0939-16EB72AC9B8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altLang="zh-CN" sz="6600" b="1" kern="1200">
                <a:solidFill>
                  <a:schemeClr val="tx1"/>
                </a:solidFill>
                <a:latin typeface="+mj-lt"/>
                <a:ea typeface="+mj-ea"/>
                <a:cs typeface="+mj-cs"/>
              </a:rPr>
              <a:t>Conceptual Sketch</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40CEFA67-9850-164D-026D-406C8CAAC3D5}"/>
              </a:ext>
            </a:extLst>
          </p:cNvPr>
          <p:cNvSpPr txBox="1"/>
          <p:nvPr/>
        </p:nvSpPr>
        <p:spPr>
          <a:xfrm>
            <a:off x="2476888" y="5354267"/>
            <a:ext cx="1330814" cy="369332"/>
          </a:xfrm>
          <a:prstGeom prst="rect">
            <a:avLst/>
          </a:prstGeom>
          <a:noFill/>
        </p:spPr>
        <p:txBody>
          <a:bodyPr wrap="none" rtlCol="0">
            <a:spAutoFit/>
          </a:bodyPr>
          <a:lstStyle/>
          <a:p>
            <a:r>
              <a:rPr lang="en-US" altLang="zh-CN" dirty="0"/>
              <a:t>Drone Unit </a:t>
            </a:r>
            <a:endParaRPr lang="zh-CN" altLang="en-US" dirty="0"/>
          </a:p>
        </p:txBody>
      </p:sp>
      <p:sp>
        <p:nvSpPr>
          <p:cNvPr id="9" name="文本框 8">
            <a:extLst>
              <a:ext uri="{FF2B5EF4-FFF2-40B4-BE49-F238E27FC236}">
                <a16:creationId xmlns:a16="http://schemas.microsoft.com/office/drawing/2014/main" id="{246B968E-FC62-8863-D903-42D2B5B0D5A4}"/>
              </a:ext>
            </a:extLst>
          </p:cNvPr>
          <p:cNvSpPr txBox="1"/>
          <p:nvPr/>
        </p:nvSpPr>
        <p:spPr>
          <a:xfrm>
            <a:off x="7266426" y="5354267"/>
            <a:ext cx="1223412" cy="369332"/>
          </a:xfrm>
          <a:prstGeom prst="rect">
            <a:avLst/>
          </a:prstGeom>
          <a:noFill/>
        </p:spPr>
        <p:txBody>
          <a:bodyPr wrap="none" rtlCol="0">
            <a:spAutoFit/>
          </a:bodyPr>
          <a:lstStyle/>
          <a:p>
            <a:r>
              <a:rPr lang="en-US" altLang="zh-CN" dirty="0"/>
              <a:t>Rover Unit</a:t>
            </a:r>
            <a:endParaRPr lang="zh-CN" altLang="en-US" dirty="0"/>
          </a:p>
        </p:txBody>
      </p:sp>
      <p:pic>
        <p:nvPicPr>
          <p:cNvPr id="11" name="图片 10">
            <a:extLst>
              <a:ext uri="{FF2B5EF4-FFF2-40B4-BE49-F238E27FC236}">
                <a16:creationId xmlns:a16="http://schemas.microsoft.com/office/drawing/2014/main" id="{A1628168-5529-4F06-0FBA-E6982852C536}"/>
              </a:ext>
            </a:extLst>
          </p:cNvPr>
          <p:cNvPicPr>
            <a:picLocks noChangeAspect="1"/>
          </p:cNvPicPr>
          <p:nvPr/>
        </p:nvPicPr>
        <p:blipFill>
          <a:blip r:embed="rId2"/>
          <a:stretch>
            <a:fillRect/>
          </a:stretch>
        </p:blipFill>
        <p:spPr>
          <a:xfrm>
            <a:off x="1701169" y="2382389"/>
            <a:ext cx="8578167" cy="2971878"/>
          </a:xfrm>
          <a:prstGeom prst="rect">
            <a:avLst/>
          </a:prstGeom>
        </p:spPr>
      </p:pic>
    </p:spTree>
    <p:extLst>
      <p:ext uri="{BB962C8B-B14F-4D97-AF65-F5344CB8AC3E}">
        <p14:creationId xmlns:p14="http://schemas.microsoft.com/office/powerpoint/2010/main" val="7468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F8E89-208B-8409-8CA5-8FFA5E98BBFB}"/>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20F13001-6E5A-6E47-548E-043663FB738B}"/>
              </a:ext>
            </a:extLst>
          </p:cNvPr>
          <p:cNvSpPr>
            <a:spLocks noGrp="1"/>
          </p:cNvSpPr>
          <p:nvPr>
            <p:ph idx="1"/>
          </p:nvPr>
        </p:nvSpPr>
        <p:spPr/>
        <p:txBody>
          <a:bodyPr>
            <a:normAutofit fontScale="92500" lnSpcReduction="20000"/>
          </a:bodyPr>
          <a:lstStyle/>
          <a:p>
            <a:r>
              <a:rPr lang="en-US" altLang="zh-CN" dirty="0">
                <a:hlinkClick r:id="rId2"/>
              </a:rPr>
              <a:t>https://www.army.mil/article/238237/new_landmine_detection_method_to_reduce_false_alarm_rates</a:t>
            </a:r>
            <a:endParaRPr lang="en-US" altLang="zh-CN" dirty="0"/>
          </a:p>
          <a:p>
            <a:r>
              <a:rPr lang="en-US" altLang="zh-CN" dirty="0">
                <a:hlinkClick r:id="rId3"/>
              </a:rPr>
              <a:t>https://www.flyingtech.co.uk/blog/efficiency-vs-performance-how-build-drone-long-flight-time</a:t>
            </a:r>
            <a:endParaRPr lang="en-US" altLang="zh-CN" dirty="0"/>
          </a:p>
          <a:p>
            <a:r>
              <a:rPr lang="en-US" altLang="zh-CN" dirty="0">
                <a:hlinkClick r:id="rId4"/>
              </a:rPr>
              <a:t>https://www.quora.com/How-much-power-is-required-to-lift-at-lift-150-kg-weight-by-drone</a:t>
            </a:r>
            <a:endParaRPr lang="en-US" altLang="zh-CN" dirty="0"/>
          </a:p>
          <a:p>
            <a:r>
              <a:rPr lang="en-US" altLang="zh-CN" dirty="0">
                <a:hlinkClick r:id="rId5"/>
              </a:rPr>
              <a:t>https://solarcalculator.com.au/battery-storage/size/#:~:text=Battery%20size%20for%20a%205kW,likely%2C%20up%20to%2013.5%20kWh</a:t>
            </a:r>
            <a:r>
              <a:rPr lang="en-US" altLang="zh-CN" dirty="0"/>
              <a:t>.</a:t>
            </a:r>
          </a:p>
          <a:p>
            <a:r>
              <a:rPr lang="en-US" altLang="zh-CN" dirty="0">
                <a:hlinkClick r:id="rId6"/>
              </a:rPr>
              <a:t>https://www.osti.gov/servlets/purl/9016</a:t>
            </a:r>
            <a:endParaRPr lang="en-US" altLang="zh-CN" dirty="0"/>
          </a:p>
          <a:p>
            <a:r>
              <a:rPr lang="en-US" altLang="zh-CN" dirty="0">
                <a:hlinkClick r:id="rId7"/>
              </a:rPr>
              <a:t>http://www.realman-robotics.com/uploadfile/2022/0315/20220315013637586.pdf</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8744773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732</Words>
  <Application>Microsoft Office PowerPoint</Application>
  <PresentationFormat>宽屏</PresentationFormat>
  <Paragraphs>50</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Calibri</vt:lpstr>
      <vt:lpstr>Office 主题​​</vt:lpstr>
      <vt:lpstr>Demining Robots</vt:lpstr>
      <vt:lpstr>Drone Unit</vt:lpstr>
      <vt:lpstr>Rover Unit</vt:lpstr>
      <vt:lpstr>Sensors</vt:lpstr>
      <vt:lpstr>Demining Process</vt:lpstr>
      <vt:lpstr>Conceptual Sketch</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Demining Robots</dc:title>
  <dc:creator>Shuchong Wang</dc:creator>
  <cp:lastModifiedBy>Shuchong Wang</cp:lastModifiedBy>
  <cp:revision>11</cp:revision>
  <dcterms:created xsi:type="dcterms:W3CDTF">2022-11-16T02:13:43Z</dcterms:created>
  <dcterms:modified xsi:type="dcterms:W3CDTF">2022-11-16T09:15:54Z</dcterms:modified>
</cp:coreProperties>
</file>