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3"/>
    <p:sldMasterId id="2147483674" r:id="rId4"/>
    <p:sldMasterId id="2147483686" r:id="rId5"/>
    <p:sldMasterId id="2147483698" r:id="rId6"/>
  </p:sldMasterIdLst>
  <p:notesMasterIdLst>
    <p:notesMasterId r:id="rId9"/>
  </p:notesMasterIdLst>
  <p:handoutMasterIdLst>
    <p:handoutMasterId r:id="rId26"/>
  </p:handoutMasterIdLst>
  <p:sldIdLst>
    <p:sldId id="263" r:id="rId7"/>
    <p:sldId id="661" r:id="rId8"/>
    <p:sldId id="696" r:id="rId10"/>
    <p:sldId id="694" r:id="rId11"/>
    <p:sldId id="699" r:id="rId12"/>
    <p:sldId id="693" r:id="rId13"/>
    <p:sldId id="652" r:id="rId14"/>
    <p:sldId id="700" r:id="rId15"/>
    <p:sldId id="685" r:id="rId16"/>
    <p:sldId id="653" r:id="rId17"/>
    <p:sldId id="701" r:id="rId18"/>
    <p:sldId id="702" r:id="rId19"/>
    <p:sldId id="656" r:id="rId20"/>
    <p:sldId id="654" r:id="rId21"/>
    <p:sldId id="645" r:id="rId22"/>
    <p:sldId id="655" r:id="rId23"/>
    <p:sldId id="650" r:id="rId24"/>
    <p:sldId id="460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2F2F"/>
    <a:srgbClr val="008080"/>
    <a:srgbClr val="FADC26"/>
    <a:srgbClr val="0000FF"/>
    <a:srgbClr val="006666"/>
    <a:srgbClr val="009999"/>
    <a:srgbClr val="FBE45B"/>
    <a:srgbClr val="B53AE6"/>
    <a:srgbClr val="9A24D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135" autoAdjust="0"/>
  </p:normalViewPr>
  <p:slideViewPr>
    <p:cSldViewPr>
      <p:cViewPr varScale="1">
        <p:scale>
          <a:sx n="86" d="100"/>
          <a:sy n="86" d="100"/>
        </p:scale>
        <p:origin x="1476" y="60"/>
      </p:cViewPr>
      <p:guideLst>
        <p:guide orient="horz" pos="2154"/>
        <p:guide pos="2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itchFamily="34" charset="0"/>
              <a:buNone/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itchFamily="34" charset="0"/>
              <a:buNone/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9B36B152-35E9-4010-B559-880BA1E952B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itchFamily="34" charset="0"/>
              <a:buNone/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itchFamily="34" charset="0"/>
              <a:buNone/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itchFamily="34" charset="0"/>
              <a:buNone/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32273043-5EE6-412F-A3CA-A67C3F68FB0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273043-5EE6-412F-A3CA-A67C3F68FB0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1043F-C38B-44AB-B77A-46E5BFBBFFAD}" type="slidenum">
              <a:rPr lang="ja-JP" altLang="en-US" smtClean="0">
                <a:latin typeface="Calibri" pitchFamily="34" charset="0"/>
                <a:ea typeface="华文细黑" panose="02010600040101010101" pitchFamily="2" charset="-122"/>
              </a:rPr>
            </a:fld>
            <a:endParaRPr lang="en-US" altLang="ja-JP" smtClean="0">
              <a:latin typeface="Calibri" pitchFamily="34" charset="0"/>
              <a:ea typeface="华文细黑" panose="0201060004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1043F-C38B-44AB-B77A-46E5BFBBFFAD}" type="slidenum">
              <a:rPr lang="ja-JP" altLang="en-US" smtClean="0">
                <a:latin typeface="Calibri" pitchFamily="34" charset="0"/>
                <a:ea typeface="华文细黑" panose="02010600040101010101" pitchFamily="2" charset="-122"/>
              </a:rPr>
            </a:fld>
            <a:endParaRPr lang="en-US" altLang="ja-JP" smtClean="0">
              <a:latin typeface="Calibri" pitchFamily="34" charset="0"/>
              <a:ea typeface="华文细黑" panose="0201060004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1043F-C38B-44AB-B77A-46E5BFBBFFAD}" type="slidenum">
              <a:rPr lang="ja-JP" altLang="en-US" smtClean="0">
                <a:latin typeface="Calibri" pitchFamily="34" charset="0"/>
                <a:ea typeface="华文细黑" panose="02010600040101010101" pitchFamily="2" charset="-122"/>
              </a:rPr>
            </a:fld>
            <a:endParaRPr lang="en-US" altLang="ja-JP" smtClean="0">
              <a:latin typeface="Calibri" pitchFamily="34" charset="0"/>
              <a:ea typeface="华文细黑" panose="0201060004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1043F-C38B-44AB-B77A-46E5BFBBFFAD}" type="slidenum">
              <a:rPr lang="ja-JP" altLang="en-US" smtClean="0">
                <a:latin typeface="Calibri" pitchFamily="34" charset="0"/>
                <a:ea typeface="华文细黑" panose="02010600040101010101" pitchFamily="2" charset="-122"/>
              </a:rPr>
            </a:fld>
            <a:endParaRPr lang="en-US" altLang="ja-JP" smtClean="0">
              <a:latin typeface="Calibri" pitchFamily="34" charset="0"/>
              <a:ea typeface="华文细黑" panose="0201060004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1043F-C38B-44AB-B77A-46E5BFBBFFAD}" type="slidenum">
              <a:rPr lang="ja-JP" altLang="en-US" smtClean="0">
                <a:latin typeface="Calibri" pitchFamily="34" charset="0"/>
                <a:ea typeface="华文细黑" panose="02010600040101010101" pitchFamily="2" charset="-122"/>
              </a:rPr>
            </a:fld>
            <a:endParaRPr lang="en-US" altLang="ja-JP" smtClean="0">
              <a:latin typeface="Calibri" pitchFamily="34" charset="0"/>
              <a:ea typeface="华文细黑" panose="0201060004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1043F-C38B-44AB-B77A-46E5BFBBFFAD}" type="slidenum">
              <a:rPr lang="ja-JP" altLang="en-US" smtClean="0">
                <a:latin typeface="Calibri" pitchFamily="34" charset="0"/>
                <a:ea typeface="华文细黑" panose="02010600040101010101" pitchFamily="2" charset="-122"/>
              </a:rPr>
            </a:fld>
            <a:endParaRPr lang="en-US" altLang="ja-JP" smtClean="0">
              <a:latin typeface="Calibri" pitchFamily="34" charset="0"/>
              <a:ea typeface="华文细黑" panose="0201060004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1043F-C38B-44AB-B77A-46E5BFBBFFAD}" type="slidenum">
              <a:rPr lang="ja-JP" altLang="en-US" smtClean="0">
                <a:latin typeface="Calibri" pitchFamily="34" charset="0"/>
                <a:ea typeface="华文细黑" panose="02010600040101010101" pitchFamily="2" charset="-122"/>
              </a:rPr>
            </a:fld>
            <a:endParaRPr lang="en-US" altLang="ja-JP" smtClean="0">
              <a:latin typeface="Calibri" pitchFamily="34" charset="0"/>
              <a:ea typeface="华文细黑" panose="0201060004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61043F-C38B-44AB-B77A-46E5BFBBFFAD}" type="slidenum">
              <a:rPr lang="ja-JP" altLang="en-US" smtClean="0">
                <a:latin typeface="Calibri" pitchFamily="34" charset="0"/>
                <a:ea typeface="华文细黑" panose="02010600040101010101" pitchFamily="2" charset="-122"/>
              </a:rPr>
            </a:fld>
            <a:endParaRPr lang="en-US" altLang="ja-JP" smtClean="0">
              <a:latin typeface="Calibri" pitchFamily="34" charset="0"/>
              <a:ea typeface="华文细黑" panose="0201060004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xtHeaderSecClass"/>
          <p:cNvSpPr txBox="1">
            <a:spLocks noChangeArrowheads="1"/>
          </p:cNvSpPr>
          <p:nvPr/>
        </p:nvSpPr>
        <p:spPr bwMode="auto">
          <a:xfrm>
            <a:off x="8255000" y="6638925"/>
            <a:ext cx="889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000000"/>
                </a:solidFill>
                <a:ea typeface="华文细黑" panose="02010600040101010101" pitchFamily="2" charset="-122"/>
              </a:rPr>
              <a:t>Confidential</a:t>
            </a:r>
            <a:endParaRPr lang="zh-CN" altLang="zh-CN" sz="700" smtClean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5" name="txtFooterLeft"/>
          <p:cNvSpPr txBox="1">
            <a:spLocks noChangeArrowheads="1"/>
          </p:cNvSpPr>
          <p:nvPr/>
        </p:nvSpPr>
        <p:spPr bwMode="auto">
          <a:xfrm>
            <a:off x="979488" y="6638925"/>
            <a:ext cx="19335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  <a:ea typeface="华文细黑" panose="02010600040101010101" pitchFamily="2" charset="-122"/>
              </a:rPr>
              <a:t>PA1</a:t>
            </a:r>
            <a:endParaRPr lang="zh-CN" altLang="zh-CN" sz="700" smtClean="0">
              <a:solidFill>
                <a:srgbClr val="7F7F7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txtFooterRight"/>
          <p:cNvSpPr txBox="1">
            <a:spLocks noChangeArrowheads="1"/>
          </p:cNvSpPr>
          <p:nvPr/>
        </p:nvSpPr>
        <p:spPr bwMode="auto">
          <a:xfrm>
            <a:off x="2976563" y="6638925"/>
            <a:ext cx="46339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endParaRPr lang="en-US" altLang="zh-CN" sz="700" smtClean="0">
              <a:solidFill>
                <a:srgbClr val="7F7F7F"/>
              </a:solidFill>
              <a:ea typeface="华文细黑" panose="02010600040101010101" pitchFamily="2" charset="-122"/>
            </a:endParaRPr>
          </a:p>
        </p:txBody>
      </p:sp>
      <p:sp>
        <p:nvSpPr>
          <p:cNvPr id="7" name="txtFooterDate"/>
          <p:cNvSpPr txBox="1">
            <a:spLocks noChangeArrowheads="1"/>
          </p:cNvSpPr>
          <p:nvPr/>
        </p:nvSpPr>
        <p:spPr bwMode="auto">
          <a:xfrm>
            <a:off x="385763" y="6638925"/>
            <a:ext cx="5286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  <a:ea typeface="华文细黑" panose="02010600040101010101" pitchFamily="2" charset="-122"/>
              </a:rPr>
              <a:t>11/4/2013</a:t>
            </a:r>
            <a:endParaRPr lang="zh-CN" altLang="zh-CN" sz="700" smtClean="0">
              <a:solidFill>
                <a:srgbClr val="7F7F7F"/>
              </a:solidFill>
              <a:ea typeface="华文细黑" panose="02010600040101010101" pitchFamily="2" charset="-122"/>
            </a:endParaRPr>
          </a:p>
        </p:txBody>
      </p:sp>
      <p:sp>
        <p:nvSpPr>
          <p:cNvPr id="8" name="txtFooterCVLPage"/>
          <p:cNvSpPr txBox="1">
            <a:spLocks noChangeArrowheads="1"/>
          </p:cNvSpPr>
          <p:nvPr/>
        </p:nvSpPr>
        <p:spPr bwMode="auto">
          <a:xfrm>
            <a:off x="93663" y="6638925"/>
            <a:ext cx="187325" cy="107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pitchFamily="34" charset="0"/>
              <a:buNone/>
              <a:defRPr/>
            </a:pPr>
            <a:fld id="{775254D6-E615-4047-A579-AAE258F2AEA7}" type="slidenum">
              <a:rPr lang="en-US" altLang="zh-CN" sz="700" smtClean="0">
                <a:solidFill>
                  <a:srgbClr val="7F7F7F"/>
                </a:solidFill>
                <a:ea typeface="华文细黑" panose="02010600040101010101" pitchFamily="2" charset="-122"/>
              </a:rPr>
            </a:fld>
            <a:endParaRPr lang="en-US" altLang="zh-CN" sz="700" smtClean="0">
              <a:solidFill>
                <a:srgbClr val="7F7F7F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46166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F839040F-3992-4C3A-8082-1E0700FDC1A3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212BE2B-A81E-4628-A080-B2149C8138B1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01056" y="981075"/>
            <a:ext cx="2874633" cy="196977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1C4BA6B1-BC64-42F2-BD54-0FE3C8EB6DAD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4" y="2"/>
            <a:ext cx="2168525" cy="2720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23329" y="2"/>
            <a:ext cx="2431435" cy="2720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53530E0-F131-4AD9-AC04-A155C6A4B52B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4438650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endParaRPr lang="en-US" altLang="zh-CN" smtClean="0">
              <a:ea typeface="华文细黑" panose="0201060004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 rot="10800000">
            <a:off x="0" y="1700213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endParaRPr lang="en-US" altLang="zh-CN" smtClean="0">
              <a:ea typeface="华文细黑" panose="02010600040101010101" pitchFamily="2" charset="-122"/>
            </a:endParaRPr>
          </a:p>
        </p:txBody>
      </p:sp>
      <p:pic>
        <p:nvPicPr>
          <p:cNvPr id="7" name="Picture 142" descr="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3" y="188913"/>
            <a:ext cx="2420937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23850" y="6454775"/>
            <a:ext cx="3327400" cy="358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619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900" dirty="0" err="1" smtClean="0">
                <a:solidFill>
                  <a:schemeClr val="bg1"/>
                </a:solidFill>
                <a:ea typeface="华文细黑" panose="02010600040101010101" pitchFamily="2" charset="-122"/>
                <a:cs typeface="Arial" pitchFamily="34" charset="0"/>
              </a:rPr>
              <a:t>Hoperun</a:t>
            </a:r>
            <a:r>
              <a:rPr lang="en-US" altLang="en-US" sz="900" dirty="0" smtClean="0">
                <a:solidFill>
                  <a:schemeClr val="bg1"/>
                </a:solidFill>
                <a:ea typeface="华文细黑" panose="02010600040101010101" pitchFamily="2" charset="-122"/>
                <a:cs typeface="Arial" pitchFamily="34" charset="0"/>
              </a:rPr>
              <a:t>  Copyright (c) 2013-2016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659563" y="6440488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pitchFamily="34" charset="0"/>
              <a:buNone/>
              <a:defRPr/>
            </a:pPr>
            <a:r>
              <a:rPr lang="en-US" altLang="zh-CN" sz="900" smtClean="0">
                <a:solidFill>
                  <a:schemeClr val="bg1"/>
                </a:solidFill>
              </a:rPr>
              <a:t>Page</a:t>
            </a:r>
            <a:r>
              <a:rPr lang="zh-CN" altLang="en-US" sz="900" smtClean="0">
                <a:solidFill>
                  <a:schemeClr val="bg1"/>
                </a:solidFill>
              </a:rPr>
              <a:t> </a:t>
            </a:r>
            <a:fld id="{37B0E33E-D3F7-4837-8212-CB984C53BE9D}" type="slidenum">
              <a:rPr lang="zh-CN" altLang="en-US" sz="900" smtClean="0">
                <a:solidFill>
                  <a:schemeClr val="bg1"/>
                </a:solidFill>
              </a:rPr>
            </a:fld>
            <a:endParaRPr lang="en-US" altLang="zh-CN" sz="900" smtClean="0">
              <a:solidFill>
                <a:schemeClr val="bg1"/>
              </a:solidFill>
            </a:endParaRPr>
          </a:p>
        </p:txBody>
      </p:sp>
      <p:sp>
        <p:nvSpPr>
          <p:cNvPr id="8602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468314" y="2636840"/>
            <a:ext cx="8207375" cy="6746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altLang="zh-CN" noProof="1"/>
          </a:p>
        </p:txBody>
      </p:sp>
      <p:sp>
        <p:nvSpPr>
          <p:cNvPr id="8602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68314" y="3314701"/>
            <a:ext cx="8207375" cy="535531"/>
          </a:xfrm>
        </p:spPr>
        <p:txBody>
          <a:bodyPr/>
          <a:lstStyle>
            <a:lvl1pPr marL="0" indent="355600">
              <a:buFont typeface="Wingdings" pitchFamily="2" charset="2"/>
              <a:buNone/>
              <a:defRPr sz="2400"/>
            </a:lvl1pPr>
          </a:lstStyle>
          <a:p>
            <a:r>
              <a:rPr lang="zh-CN" altLang="en-US" noProof="1" smtClean="0"/>
              <a:t>单击此处编辑母版副标题样式</a:t>
            </a:r>
            <a:endParaRPr lang="en-US" altLang="zh-CN" noProof="1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115890"/>
            <a:ext cx="8100392" cy="64928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1FB0150C-3104-4960-B606-290560A33082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945236"/>
            <a:ext cx="77724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7B0AB70-D1D3-41C3-96C9-9797B6C82760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981075"/>
            <a:ext cx="4027487" cy="2850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2850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35858733-5F74-4D95-AD31-9669B02DD40D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39345"/>
            <a:ext cx="4040188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639345"/>
            <a:ext cx="4041775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31E4EADA-330C-4672-8B4A-801E7BBDA914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5AEEF8F-F215-4355-B6F5-DB4516B59337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4C0348A-CB3C-48C2-8506-0AF1458CB6A2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981075"/>
            <a:ext cx="8207375" cy="196977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r>
              <a:rPr lang="zh-CN" altLang="en-US"/>
              <a:t> </a:t>
            </a:r>
            <a:fld id="{F64C3D4F-0670-4309-A2F3-8548EA9A6A48}" type="slidenum">
              <a:rPr lang="zh-CN" altLang="en-US"/>
            </a:fld>
            <a:r>
              <a:rPr lang="en-US" altLang="zh-CN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32562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A2D36FE-263F-4CEE-BB5C-70450F8D5F50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990270FA-E663-4702-88CB-AF355B32B5B7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01056" y="981075"/>
            <a:ext cx="2874633" cy="196977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4E6442F-FECD-4BB5-8FEE-6086ED097F46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4" y="115890"/>
            <a:ext cx="2168525" cy="260508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23329" y="115890"/>
            <a:ext cx="2431435" cy="260508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E864D93-6D90-4843-A8D0-6AD5EF591D3D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981075"/>
            <a:ext cx="8207375" cy="196977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42088" y="6494463"/>
            <a:ext cx="2133600" cy="2174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r>
              <a:rPr lang="zh-CN" altLang="en-US"/>
              <a:t> </a:t>
            </a:r>
            <a:fld id="{3A84E844-B204-47E4-B8A8-324F7FC79ABF}" type="slidenum">
              <a:rPr lang="zh-CN" altLang="en-US"/>
            </a:fld>
            <a:r>
              <a:rPr lang="en-US" altLang="zh-CN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68313" y="6494463"/>
            <a:ext cx="6048375" cy="2174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2012-2015 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C8CE0-9020-4CED-B6FB-6ADC4BB5DC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3F999-5129-4368-A7A8-E45074D2F1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B1B73-3BE7-4C15-B7CF-D7DA4AAC1E8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BB91A-2A85-4991-A476-01DCB09FC7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E54A0-62D4-4CA7-9EA4-11FA312E914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</a:t>
            </a:r>
            <a:r>
              <a:rPr lang="zh-CN" altLang="en-US"/>
              <a:t> </a:t>
            </a:r>
            <a:fld id="{2BB21845-8466-4346-B562-B2642DE0F2AC}" type="slidenum">
              <a:rPr lang="zh-CN" altLang="en-US"/>
            </a:fld>
            <a:r>
              <a:rPr lang="en-US" altLang="zh-CN"/>
              <a:t>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Hoperu</a:t>
            </a: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EB74C-1CC8-4A8B-9CA8-F6309822BB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A8E5D-EE9B-4E5C-9119-9BE74B58BB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B352F-835E-442C-B508-D3F3E49E5E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8D3A7-B3EC-49E7-BA75-53454FD0C5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D99ED-6D66-4B22-90C4-64AFF11124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A9BB5-9A18-4D97-B1C6-08954FDDC3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945236"/>
            <a:ext cx="77724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98FD13B-C93F-41B9-AB7B-BAD11AAD9921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46166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2255263-54F7-4B85-B079-53490BFFD9BA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4" y="981075"/>
            <a:ext cx="8207375" cy="196977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42088" y="6494463"/>
            <a:ext cx="2133600" cy="2174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r>
              <a:rPr lang="zh-CN" altLang="en-US"/>
              <a:t> </a:t>
            </a:r>
            <a:fld id="{D215633F-FEFA-4CC9-99E8-B40595453638}" type="slidenum">
              <a:rPr lang="zh-CN" altLang="en-US"/>
            </a:fld>
            <a:r>
              <a:rPr lang="en-US" altLang="zh-CN"/>
              <a:t>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68313" y="6494463"/>
            <a:ext cx="6048375" cy="2174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2012-2015 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</a:t>
            </a:r>
            <a:r>
              <a:rPr lang="zh-CN" altLang="en-US"/>
              <a:t> </a:t>
            </a:r>
            <a:fld id="{4792B41A-2388-4B74-84D4-7A643C57C9B4}" type="slidenum">
              <a:rPr lang="zh-CN" altLang="en-US"/>
            </a:fld>
            <a:r>
              <a:rPr lang="en-US" altLang="zh-CN"/>
              <a:t>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Hoperu</a:t>
            </a:r>
            <a:r>
              <a:rPr lang="en-US" altLang="en-US"/>
              <a:t>Hoperun  Copyright (c) 2014-2016 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981075"/>
            <a:ext cx="4027487" cy="2850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2850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7FBC230-1B40-4E2E-9923-9C1DCD0D8D3A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945236"/>
            <a:ext cx="77724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905D5A0-4DD2-463A-B7E8-D53BBCBC6E7C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981075"/>
            <a:ext cx="4027487" cy="2850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2850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E492FC0B-D963-4D3D-8542-030A6D522DF5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2014-2016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39345"/>
            <a:ext cx="4040188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639345"/>
            <a:ext cx="4041775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51D6116-C5BF-4753-BDF3-09A711DBFD3D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2014-2016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A772D04E-C657-4F1D-939C-B90295454BC9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2014-2016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</a:t>
            </a:r>
            <a:r>
              <a:rPr lang="zh-CN" altLang="en-US"/>
              <a:t> </a:t>
            </a:r>
            <a:fld id="{0DA880B5-46C9-4A3C-8305-0AEDB9C99AD5}" type="slidenum">
              <a:rPr lang="zh-CN" altLang="en-US"/>
            </a:fld>
            <a:r>
              <a:rPr lang="en-US" altLang="zh-CN"/>
              <a:t> 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2014-2016 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32562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B069B55-9E87-46E8-A7BA-A0C063C064F8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053B6A8-28D3-493E-A6D1-73629DCDD33B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2014-2016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801056" y="981075"/>
            <a:ext cx="2874633" cy="196977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D29785B-84CA-441C-B735-CAF8988D9976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2014-2016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4" y="2"/>
            <a:ext cx="2168525" cy="2720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23329" y="2"/>
            <a:ext cx="2431435" cy="2720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B48B507-ABB5-4706-B407-258D8BF36967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Hoperun  Copyright (c) 2014-2016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39345"/>
            <a:ext cx="4040188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639345"/>
            <a:ext cx="4041775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3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20DD665D-36A8-4DFC-A343-48F1814592DF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FC149D3-6072-4436-9CDA-DAA1DCBB7675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</a:t>
            </a:r>
            <a:r>
              <a:rPr lang="zh-CN" altLang="en-US"/>
              <a:t> </a:t>
            </a:r>
            <a:fld id="{BD1B4D2B-A7DA-48E2-9669-71EE66EE6094}" type="slidenum">
              <a:rPr lang="zh-CN" altLang="en-US"/>
            </a:fld>
            <a:r>
              <a:rPr lang="en-US" altLang="zh-CN"/>
              <a:t> 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32562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7CFD7BE0-FA14-419B-B387-E9C10A980079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494463"/>
            <a:ext cx="6516688" cy="217487"/>
          </a:xfrm>
          <a:prstGeom prst="rect">
            <a:avLst/>
          </a:prstGeom>
        </p:spPr>
        <p:txBody>
          <a:bodyPr/>
          <a:lstStyle>
            <a:lvl1pPr eaLnBrk="0" hangingPunct="0">
              <a:buFontTx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4" Type="http://schemas.openxmlformats.org/officeDocument/2006/relationships/theme" Target="../theme/theme4.xml"/><Relationship Id="rId13" Type="http://schemas.openxmlformats.org/officeDocument/2006/relationships/image" Target="../media/image5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1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92"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86756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标题文本样式：黑体</a:t>
            </a:r>
            <a:r>
              <a:rPr lang="en-US" altLang="zh-CN" smtClean="0"/>
              <a:t>/26</a:t>
            </a:r>
            <a:r>
              <a:rPr lang="zh-CN" altLang="en-US" smtClean="0"/>
              <a:t>号  </a:t>
            </a:r>
            <a:r>
              <a:rPr lang="en-US" altLang="zh-CN" smtClean="0"/>
              <a:t>Arial/26pt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9"/>
          </p:nvPr>
        </p:nvSpPr>
        <p:spPr bwMode="auto">
          <a:xfrm>
            <a:off x="468313" y="981075"/>
            <a:ext cx="820737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smtClean="0"/>
              <a:t>第一级内容文本样式：黑体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  <a:endParaRPr lang="en-US" altLang="zh-CN" smtClean="0"/>
          </a:p>
          <a:p>
            <a:pPr lvl="1"/>
            <a:r>
              <a:rPr lang="zh-CN" altLang="en-US" smtClean="0"/>
              <a:t>第二级内容文本样式：华文细黑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  <a:endParaRPr lang="en-US" altLang="zh-CN" smtClean="0"/>
          </a:p>
          <a:p>
            <a:pPr lvl="2"/>
            <a:r>
              <a:rPr lang="zh-CN" altLang="en-US" smtClean="0"/>
              <a:t>第三级内容文本样式：华文细黑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  <a:endParaRPr lang="en-US" altLang="zh-CN" smtClean="0"/>
          </a:p>
          <a:p>
            <a:pPr lvl="3"/>
            <a:r>
              <a:rPr lang="zh-CN" altLang="en-US" smtClean="0"/>
              <a:t>第四级内容文本样式：华文细黑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  <a:endParaRPr lang="en-US" altLang="zh-CN" smtClean="0"/>
          </a:p>
          <a:p>
            <a:pPr lvl="4"/>
            <a:r>
              <a:rPr lang="zh-CN" altLang="en-US" smtClean="0"/>
              <a:t>第五级内容文本样式：华文细黑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 sz="900"/>
            </a:lvl1pPr>
          </a:lstStyle>
          <a:p>
            <a:pPr>
              <a:defRPr/>
            </a:pPr>
            <a:r>
              <a:rPr lang="zh-CN" altLang="en-US"/>
              <a:t>第 </a:t>
            </a:r>
            <a:fld id="{EDC87DCE-D33A-413E-B371-768CAFC1CD55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 flipV="1">
            <a:off x="0" y="692150"/>
            <a:ext cx="9144000" cy="698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endParaRPr lang="en-US" altLang="zh-CN" smtClean="0"/>
          </a:p>
        </p:txBody>
      </p:sp>
      <p:pic>
        <p:nvPicPr>
          <p:cNvPr id="1031" name="Picture 10" descr="0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6035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xtHeaderSecClass"/>
          <p:cNvSpPr txBox="1">
            <a:spLocks noChangeArrowheads="1"/>
          </p:cNvSpPr>
          <p:nvPr/>
        </p:nvSpPr>
        <p:spPr bwMode="auto">
          <a:xfrm>
            <a:off x="8255000" y="6638925"/>
            <a:ext cx="88900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000000"/>
                </a:solidFill>
                <a:ea typeface="华文细黑" panose="02010600040101010101" pitchFamily="2" charset="-122"/>
              </a:rPr>
              <a:t>Confidential</a:t>
            </a:r>
            <a:endParaRPr lang="zh-CN" altLang="zh-CN" sz="700" smtClean="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1033" name="txtFooterLeft"/>
          <p:cNvSpPr txBox="1">
            <a:spLocks noChangeArrowheads="1"/>
          </p:cNvSpPr>
          <p:nvPr/>
        </p:nvSpPr>
        <p:spPr bwMode="auto">
          <a:xfrm>
            <a:off x="979488" y="6638925"/>
            <a:ext cx="1933575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  <a:ea typeface="华文细黑" panose="02010600040101010101" pitchFamily="2" charset="-122"/>
              </a:rPr>
              <a:t>PA1</a:t>
            </a:r>
            <a:endParaRPr lang="zh-CN" altLang="zh-CN" sz="700" smtClean="0">
              <a:solidFill>
                <a:srgbClr val="7F7F7F"/>
              </a:solidFill>
              <a:ea typeface="华文细黑" panose="02010600040101010101" pitchFamily="2" charset="-122"/>
            </a:endParaRPr>
          </a:p>
        </p:txBody>
      </p:sp>
      <p:sp>
        <p:nvSpPr>
          <p:cNvPr id="1034" name="txtFooterRight"/>
          <p:cNvSpPr txBox="1">
            <a:spLocks noChangeArrowheads="1"/>
          </p:cNvSpPr>
          <p:nvPr/>
        </p:nvSpPr>
        <p:spPr bwMode="auto">
          <a:xfrm>
            <a:off x="2976563" y="6638925"/>
            <a:ext cx="463391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endParaRPr lang="en-US" altLang="zh-CN" sz="700" smtClean="0">
              <a:solidFill>
                <a:srgbClr val="7F7F7F"/>
              </a:solidFill>
              <a:ea typeface="华文细黑" panose="02010600040101010101" pitchFamily="2" charset="-122"/>
            </a:endParaRPr>
          </a:p>
        </p:txBody>
      </p:sp>
      <p:sp>
        <p:nvSpPr>
          <p:cNvPr id="1035" name="txtFooterDate"/>
          <p:cNvSpPr txBox="1">
            <a:spLocks noChangeArrowheads="1"/>
          </p:cNvSpPr>
          <p:nvPr/>
        </p:nvSpPr>
        <p:spPr bwMode="auto">
          <a:xfrm>
            <a:off x="385763" y="6638925"/>
            <a:ext cx="52863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  <a:ea typeface="华文细黑" panose="02010600040101010101" pitchFamily="2" charset="-122"/>
              </a:rPr>
              <a:t>11/4/2013</a:t>
            </a:r>
            <a:endParaRPr lang="zh-CN" altLang="zh-CN" sz="700" smtClean="0">
              <a:solidFill>
                <a:srgbClr val="7F7F7F"/>
              </a:solidFill>
              <a:ea typeface="华文细黑" panose="02010600040101010101" pitchFamily="2" charset="-122"/>
            </a:endParaRPr>
          </a:p>
        </p:txBody>
      </p:sp>
      <p:sp>
        <p:nvSpPr>
          <p:cNvPr id="1036" name="txtFooterCVLPage"/>
          <p:cNvSpPr txBox="1">
            <a:spLocks noChangeArrowheads="1"/>
          </p:cNvSpPr>
          <p:nvPr/>
        </p:nvSpPr>
        <p:spPr bwMode="auto">
          <a:xfrm>
            <a:off x="93663" y="6638925"/>
            <a:ext cx="187325" cy="107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pitchFamily="34" charset="0"/>
              <a:buNone/>
              <a:defRPr/>
            </a:pPr>
            <a:fld id="{86FB8212-070C-436A-B5DD-440E51E9E1A5}" type="slidenum">
              <a:rPr lang="en-US" altLang="zh-CN" sz="700" smtClean="0">
                <a:solidFill>
                  <a:srgbClr val="7F7F7F"/>
                </a:solidFill>
                <a:ea typeface="华文细黑" panose="02010600040101010101" pitchFamily="2" charset="-122"/>
              </a:rPr>
            </a:fld>
            <a:endParaRPr lang="en-US" altLang="zh-CN" sz="700" smtClean="0">
              <a:solidFill>
                <a:srgbClr val="7F7F7F"/>
              </a:solidFill>
              <a:ea typeface="华文细黑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8pPr>
      <a:lvl9pPr marL="21907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标题文本样式：黑体</a:t>
            </a:r>
            <a:r>
              <a:rPr lang="en-US" altLang="zh-CN" smtClean="0"/>
              <a:t>/26</a:t>
            </a:r>
            <a:r>
              <a:rPr lang="zh-CN" altLang="en-US" smtClean="0"/>
              <a:t>号  </a:t>
            </a:r>
            <a:r>
              <a:rPr lang="en-US" altLang="zh-CN" smtClean="0"/>
              <a:t>Arial/26pt</a:t>
            </a:r>
          </a:p>
        </p:txBody>
      </p:sp>
      <p:pic>
        <p:nvPicPr>
          <p:cNvPr id="2051" name="Picture 16" descr="sansu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260350"/>
            <a:ext cx="9779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7"/>
          <p:cNvPicPr>
            <a:picLocks noChangeAspect="1" noChangeArrowheads="1"/>
          </p:cNvPicPr>
          <p:nvPr/>
        </p:nvPicPr>
        <p:blipFill>
          <a:blip r:embed="rId14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9144000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94463"/>
            <a:ext cx="6516688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900"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三星电子（中国）研发中心  </a:t>
            </a:r>
            <a:r>
              <a:rPr lang="en-US" altLang="zh-CN"/>
              <a:t>Copyright (c) </a:t>
            </a:r>
            <a:r>
              <a:rPr lang="en-US" altLang="zh-CN" smtClean="0"/>
              <a:t>2013-2016</a:t>
            </a:r>
            <a:r>
              <a:rPr lang="en-US" altLang="zh-CN"/>
              <a:t>  Samsung Electric (China)  R&amp;D Center </a:t>
            </a:r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 sz="900"/>
            </a:lvl1pPr>
          </a:lstStyle>
          <a:p>
            <a:pPr>
              <a:defRPr/>
            </a:pPr>
            <a:r>
              <a:rPr lang="zh-CN" altLang="en-US"/>
              <a:t>第 </a:t>
            </a:r>
            <a:fld id="{F2E13201-C7CB-4A7D-9053-E3538A38C2C0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mtClean="0">
              <a:ea typeface="微软雅黑" pitchFamily="34" charset="-122"/>
            </a:endParaRPr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body" idx="9"/>
          </p:nvPr>
        </p:nvSpPr>
        <p:spPr bwMode="auto">
          <a:xfrm>
            <a:off x="468313" y="981075"/>
            <a:ext cx="820737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smtClean="0"/>
              <a:t>第一级内容文本样式：黑体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  <a:endParaRPr lang="en-US" altLang="zh-CN" smtClean="0"/>
          </a:p>
          <a:p>
            <a:pPr lvl="1"/>
            <a:r>
              <a:rPr lang="zh-CN" altLang="en-US" smtClean="0"/>
              <a:t>第二级内容文本样式：华文细黑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  <a:endParaRPr lang="en-US" altLang="zh-CN" smtClean="0"/>
          </a:p>
          <a:p>
            <a:pPr lvl="2"/>
            <a:r>
              <a:rPr lang="zh-CN" altLang="en-US" smtClean="0"/>
              <a:t>第三级内容文本样式：华文细黑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  <a:endParaRPr lang="en-US" altLang="zh-CN" smtClean="0"/>
          </a:p>
          <a:p>
            <a:pPr lvl="3"/>
            <a:r>
              <a:rPr lang="zh-CN" altLang="en-US" smtClean="0"/>
              <a:t>第四级内容文本样式：华文细黑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  <a:endParaRPr lang="en-US" altLang="zh-CN" smtClean="0"/>
          </a:p>
          <a:p>
            <a:pPr lvl="4"/>
            <a:r>
              <a:rPr lang="zh-CN" altLang="en-US" smtClean="0"/>
              <a:t>第五级内容文本样式：华文细黑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</a:p>
        </p:txBody>
      </p:sp>
      <p:sp>
        <p:nvSpPr>
          <p:cNvPr id="2057" name="Rectangle 18"/>
          <p:cNvSpPr>
            <a:spLocks noChangeArrowheads="1"/>
          </p:cNvSpPr>
          <p:nvPr/>
        </p:nvSpPr>
        <p:spPr bwMode="auto">
          <a:xfrm>
            <a:off x="0" y="6640513"/>
            <a:ext cx="6516688" cy="2174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619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900" dirty="0" smtClean="0">
                <a:ea typeface="微软雅黑" pitchFamily="34" charset="-122"/>
              </a:rPr>
              <a:t>三星电子（中国）研发中心  </a:t>
            </a:r>
            <a:r>
              <a:rPr lang="en-US" altLang="zh-CN" sz="900" dirty="0" smtClean="0">
                <a:ea typeface="微软雅黑" pitchFamily="34" charset="-122"/>
              </a:rPr>
              <a:t>Copyright (c) 2013-2016  Samsung Electric (China)  R&amp;D Center </a:t>
            </a:r>
          </a:p>
        </p:txBody>
      </p:sp>
      <p:sp>
        <p:nvSpPr>
          <p:cNvPr id="2058" name="Rectangle 19"/>
          <p:cNvSpPr>
            <a:spLocks noChangeArrowheads="1"/>
          </p:cNvSpPr>
          <p:nvPr/>
        </p:nvSpPr>
        <p:spPr bwMode="auto">
          <a:xfrm>
            <a:off x="6542088" y="664527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>
              <a:buFont typeface="Arial" pitchFamily="34" charset="0"/>
              <a:buNone/>
              <a:defRPr/>
            </a:pPr>
            <a:r>
              <a:rPr lang="zh-CN" altLang="en-US" sz="900" smtClean="0"/>
              <a:t>第 </a:t>
            </a:r>
            <a:fld id="{E6242D76-BC4F-42A2-B9C5-854FA22A1A91}" type="slidenum">
              <a:rPr lang="zh-CN" altLang="en-US" sz="900" smtClean="0"/>
            </a:fld>
            <a:r>
              <a:rPr lang="en-US" altLang="zh-CN" sz="900" smtClean="0"/>
              <a:t> </a:t>
            </a:r>
            <a:r>
              <a:rPr lang="zh-CN" altLang="en-US" sz="900" smtClean="0"/>
              <a:t>页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微软雅黑" pitchFamily="34" charset="-122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微软雅黑" pitchFamily="34" charset="-122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微软雅黑" pitchFamily="34" charset="-122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219075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182880" indent="-18288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780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895350" indent="-17653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252855" indent="-17335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Calibri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Calibri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Calibri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E42C716C-395E-4C91-B533-6A5D9B2F073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0"/>
          <p:cNvPicPr>
            <a:picLocks noChangeAspect="1" noChangeArrowheads="1"/>
          </p:cNvPicPr>
          <p:nvPr/>
        </p:nvPicPr>
        <p:blipFill>
          <a:blip r:embed="rId1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7563"/>
            <a:ext cx="91440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10"/>
          <p:cNvSpPr>
            <a:spLocks noChangeArrowheads="1"/>
          </p:cNvSpPr>
          <p:nvPr/>
        </p:nvSpPr>
        <p:spPr bwMode="auto">
          <a:xfrm>
            <a:off x="0" y="3357563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endParaRPr lang="en-US" altLang="zh-CN" smtClean="0">
              <a:ea typeface="华文细黑" panose="02010600040101010101" pitchFamily="2" charset="-122"/>
            </a:endParaRPr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 rot="10800000">
            <a:off x="0" y="6092825"/>
            <a:ext cx="9144000" cy="698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endParaRPr lang="en-US" altLang="zh-CN" smtClean="0">
              <a:ea typeface="华文细黑" panose="02010600040101010101" pitchFamily="2" charset="-122"/>
            </a:endParaRPr>
          </a:p>
        </p:txBody>
      </p:sp>
      <p:pic>
        <p:nvPicPr>
          <p:cNvPr id="4101" name="Picture 21" descr="sansu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92150"/>
            <a:ext cx="1625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华文细黑" panose="0201060004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25730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</a:defRPr>
      </a:lvl4pPr>
      <a:lvl5pPr marL="161925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5pPr>
      <a:lvl6pPr marL="2076450" indent="-180975" algn="l" rtl="0" fontAlgn="ctr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6pPr>
      <a:lvl7pPr marL="2533650" indent="-180975" algn="l" rtl="0" fontAlgn="ctr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7pPr>
      <a:lvl8pPr marL="2990850" indent="-180975" algn="l" rtl="0" fontAlgn="ctr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8pPr>
      <a:lvl9pPr marL="3448050" indent="-180975" algn="l" rtl="0" fontAlgn="ctr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9"/>
          <p:cNvPicPr>
            <a:picLocks noChangeAspect="1" noChangeArrowheads="1"/>
          </p:cNvPicPr>
          <p:nvPr/>
        </p:nvPicPr>
        <p:blipFill>
          <a:blip r:embed="rId1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92"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86756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标题文本样式：黑体</a:t>
            </a:r>
            <a:r>
              <a:rPr lang="en-US" altLang="zh-CN" smtClean="0"/>
              <a:t>/26</a:t>
            </a:r>
            <a:r>
              <a:rPr lang="zh-CN" altLang="en-US" smtClean="0"/>
              <a:t>号  </a:t>
            </a:r>
            <a:r>
              <a:rPr lang="en-US" altLang="zh-CN" smtClean="0"/>
              <a:t>Arial/26pt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9"/>
          </p:nvPr>
        </p:nvSpPr>
        <p:spPr bwMode="auto">
          <a:xfrm>
            <a:off x="468313" y="981075"/>
            <a:ext cx="820737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smtClean="0"/>
              <a:t>第一级内容文本样式：黑体</a:t>
            </a:r>
            <a:r>
              <a:rPr lang="en-US" altLang="zh-CN" smtClean="0"/>
              <a:t>/20</a:t>
            </a:r>
            <a:r>
              <a:rPr lang="zh-CN" altLang="en-US" smtClean="0"/>
              <a:t>号  </a:t>
            </a:r>
            <a:r>
              <a:rPr lang="en-US" altLang="zh-CN" smtClean="0"/>
              <a:t>Arial/20pt</a:t>
            </a:r>
            <a:endParaRPr lang="en-US" altLang="zh-CN" smtClean="0"/>
          </a:p>
          <a:p>
            <a:pPr lvl="1"/>
            <a:r>
              <a:rPr lang="zh-CN" altLang="en-US" smtClean="0"/>
              <a:t>第二级内容文本样式：华文细黑</a:t>
            </a:r>
            <a:r>
              <a:rPr lang="en-US" altLang="zh-CN" smtClean="0"/>
              <a:t>/18</a:t>
            </a:r>
            <a:r>
              <a:rPr lang="zh-CN" altLang="en-US" smtClean="0"/>
              <a:t>号  </a:t>
            </a:r>
            <a:r>
              <a:rPr lang="en-US" altLang="zh-CN" smtClean="0"/>
              <a:t>Arial/18pt</a:t>
            </a:r>
            <a:endParaRPr lang="en-US" altLang="zh-CN" smtClean="0"/>
          </a:p>
          <a:p>
            <a:pPr lvl="2"/>
            <a:r>
              <a:rPr lang="zh-CN" altLang="en-US" smtClean="0"/>
              <a:t>第三级内容文本样式：华文细黑</a:t>
            </a:r>
            <a:r>
              <a:rPr lang="en-US" altLang="zh-CN" smtClean="0"/>
              <a:t>/16</a:t>
            </a:r>
            <a:r>
              <a:rPr lang="zh-CN" altLang="en-US" smtClean="0"/>
              <a:t>号  </a:t>
            </a:r>
            <a:r>
              <a:rPr lang="en-US" altLang="zh-CN" smtClean="0"/>
              <a:t>Arial/16pt</a:t>
            </a:r>
            <a:endParaRPr lang="en-US" altLang="zh-CN" smtClean="0"/>
          </a:p>
          <a:p>
            <a:pPr lvl="3"/>
            <a:r>
              <a:rPr lang="zh-CN" altLang="en-US" smtClean="0"/>
              <a:t>第四级内容文本样式：华文细黑</a:t>
            </a:r>
            <a:r>
              <a:rPr lang="en-US" altLang="zh-CN" smtClean="0"/>
              <a:t>/14</a:t>
            </a:r>
            <a:r>
              <a:rPr lang="zh-CN" altLang="en-US" smtClean="0"/>
              <a:t>号  </a:t>
            </a:r>
            <a:r>
              <a:rPr lang="en-US" altLang="zh-CN" smtClean="0"/>
              <a:t>Arial/14pt</a:t>
            </a:r>
            <a:endParaRPr lang="en-US" altLang="zh-CN" smtClean="0"/>
          </a:p>
          <a:p>
            <a:pPr lvl="4"/>
            <a:r>
              <a:rPr lang="zh-CN" altLang="en-US" smtClean="0"/>
              <a:t>第五级内容文本样式：华文细黑</a:t>
            </a:r>
            <a:r>
              <a:rPr lang="en-US" altLang="zh-CN" smtClean="0"/>
              <a:t>/12</a:t>
            </a:r>
            <a:r>
              <a:rPr lang="zh-CN" altLang="en-US" smtClean="0"/>
              <a:t>号  </a:t>
            </a:r>
            <a:r>
              <a:rPr lang="en-US" altLang="zh-CN" smtClean="0"/>
              <a:t>Arial/12pt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DA068B4E-14EC-45D8-ACAB-540433F997D7}" type="slidenum">
              <a:rPr lang="zh-CN" altLang="en-US"/>
            </a:fld>
            <a:r>
              <a:rPr lang="en-US" altLang="zh-CN"/>
              <a:t> </a:t>
            </a:r>
            <a:r>
              <a:rPr lang="zh-CN" altLang="en-US"/>
              <a:t>页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94463"/>
            <a:ext cx="6516688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9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Hoperu</a:t>
            </a:r>
            <a:r>
              <a:rPr lang="en-US" altLang="en-US"/>
              <a:t>Hoperun  Copyright (c) </a:t>
            </a:r>
            <a:r>
              <a:rPr lang="en-US" altLang="en-US" smtClean="0"/>
              <a:t>2013-2016</a:t>
            </a:r>
            <a:r>
              <a:rPr lang="en-US" altLang="en-US"/>
              <a:t>  江苏润和</a:t>
            </a:r>
            <a:endParaRPr lang="zh-CN" altLang="en-US"/>
          </a:p>
        </p:txBody>
      </p:sp>
      <p:sp>
        <p:nvSpPr>
          <p:cNvPr id="5127" name="Rectangle 12"/>
          <p:cNvSpPr>
            <a:spLocks noChangeArrowheads="1"/>
          </p:cNvSpPr>
          <p:nvPr/>
        </p:nvSpPr>
        <p:spPr bwMode="auto">
          <a:xfrm flipV="1">
            <a:off x="0" y="692150"/>
            <a:ext cx="9144000" cy="698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5128" name="Picture 10" descr="0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60350"/>
            <a:ext cx="92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>
    <p:fade/>
  </p:transition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5pPr>
      <a:lvl6pPr marL="8191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6pPr>
      <a:lvl7pPr marL="12763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7pPr>
      <a:lvl8pPr marL="17335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8pPr>
      <a:lvl9pPr marL="219075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微软雅黑" pitchFamily="34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636838"/>
            <a:ext cx="8207375" cy="1079500"/>
          </a:xfrm>
        </p:spPr>
        <p:txBody>
          <a:bodyPr/>
          <a:lstStyle/>
          <a:p>
            <a:pPr marL="0" indent="0" algn="r"/>
            <a:r>
              <a:rPr lang="zh-CN" altLang="en-US" sz="2800" dirty="0" smtClean="0">
                <a:latin typeface="+mn-ea"/>
              </a:rPr>
              <a:t>综合管理系列</a:t>
            </a:r>
            <a:r>
              <a:rPr lang="zh-CN" altLang="en-US" sz="2800" dirty="0" smtClean="0">
                <a:latin typeface="+mn-ea"/>
                <a:sym typeface="+mn-ea"/>
              </a:rPr>
              <a:t>工具</a:t>
            </a:r>
            <a:r>
              <a:rPr lang="zh-CN" altLang="en-US" sz="2800" dirty="0" smtClean="0">
                <a:latin typeface="+mn-ea"/>
              </a:rPr>
              <a:t>项目</a:t>
            </a:r>
            <a:b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</a:rPr>
            </a:br>
            <a:b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</a:rPr>
            </a:br>
            <a:r>
              <a:rPr lang="zh-CN" altLang="en-US" sz="2400" dirty="0" smtClean="0">
                <a:solidFill>
                  <a:srgbClr val="FFFFFF"/>
                </a:solidFill>
                <a:latin typeface="微软雅黑" pitchFamily="34" charset="-122"/>
              </a:rPr>
              <a:t>华为业务条线</a:t>
            </a:r>
            <a:endParaRPr lang="en-US" altLang="zh-CN" sz="2400" dirty="0" smtClean="0">
              <a:solidFill>
                <a:srgbClr val="FFFFFF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3510"/>
            <a:ext cx="8675688" cy="649288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考核评测工具</a:t>
            </a:r>
            <a:r>
              <a:rPr lang="zh-CN" altLang="en-US" dirty="0" smtClean="0"/>
              <a:t>关键技术点</a:t>
            </a:r>
          </a:p>
        </p:txBody>
      </p:sp>
      <p:sp>
        <p:nvSpPr>
          <p:cNvPr id="36" name="矩形 35"/>
          <p:cNvSpPr/>
          <p:nvPr/>
        </p:nvSpPr>
        <p:spPr>
          <a:xfrm>
            <a:off x="395605" y="1127760"/>
            <a:ext cx="3746500" cy="361950"/>
          </a:xfrm>
          <a:prstGeom prst="rect">
            <a:avLst/>
          </a:prstGeom>
        </p:spPr>
        <p:txBody>
          <a:bodyPr wrap="square" lIns="68604" tIns="34302" rIns="68604" bIns="3430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微服务架构</a:t>
            </a:r>
          </a:p>
        </p:txBody>
      </p:sp>
      <p:sp>
        <p:nvSpPr>
          <p:cNvPr id="37" name="文本框 16"/>
          <p:cNvSpPr txBox="1"/>
          <p:nvPr/>
        </p:nvSpPr>
        <p:spPr>
          <a:xfrm>
            <a:off x="467360" y="1416050"/>
            <a:ext cx="5398770" cy="274320"/>
          </a:xfrm>
          <a:prstGeom prst="rect">
            <a:avLst/>
          </a:prstGeom>
          <a:noFill/>
        </p:spPr>
        <p:txBody>
          <a:bodyPr wrap="square" lIns="0" tIns="34290" rIns="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900"/>
              <a:t>本项目采用微服务架构，相较于传统架构，项目开发方面更为解耦，部署支持分布式，可扩展性更高。</a:t>
            </a:r>
            <a:endParaRPr lang="zh-CN"/>
          </a:p>
        </p:txBody>
      </p:sp>
      <p:sp>
        <p:nvSpPr>
          <p:cNvPr id="38" name="矩形 37"/>
          <p:cNvSpPr/>
          <p:nvPr/>
        </p:nvSpPr>
        <p:spPr>
          <a:xfrm>
            <a:off x="437515" y="2179320"/>
            <a:ext cx="3396615" cy="361950"/>
          </a:xfrm>
          <a:prstGeom prst="rect">
            <a:avLst/>
          </a:prstGeom>
        </p:spPr>
        <p:txBody>
          <a:bodyPr wrap="square" lIns="68604" tIns="34302" rIns="68604" bIns="3430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后台数据分析</a:t>
            </a:r>
          </a:p>
        </p:txBody>
      </p:sp>
      <p:sp>
        <p:nvSpPr>
          <p:cNvPr id="39" name="文本框 16"/>
          <p:cNvSpPr txBox="1"/>
          <p:nvPr/>
        </p:nvSpPr>
        <p:spPr>
          <a:xfrm>
            <a:off x="483870" y="2463165"/>
            <a:ext cx="4895215" cy="480060"/>
          </a:xfrm>
          <a:prstGeom prst="rect">
            <a:avLst/>
          </a:prstGeom>
          <a:noFill/>
        </p:spPr>
        <p:txBody>
          <a:bodyPr wrap="square" lIns="0" tIns="34290" rIns="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/>
              <a:t>后台数据分析针对题库、考试、部门甚至于普通评测人员，建立多维度分析模型，得出考试难易度、通过率以及用户画像。</a:t>
            </a:r>
          </a:p>
        </p:txBody>
      </p:sp>
      <p:sp>
        <p:nvSpPr>
          <p:cNvPr id="40" name="矩形 39"/>
          <p:cNvSpPr/>
          <p:nvPr/>
        </p:nvSpPr>
        <p:spPr>
          <a:xfrm>
            <a:off x="437158" y="3340666"/>
            <a:ext cx="1737360" cy="361950"/>
          </a:xfrm>
          <a:prstGeom prst="rect">
            <a:avLst/>
          </a:prstGeom>
        </p:spPr>
        <p:txBody>
          <a:bodyPr wrap="none" lIns="68604" tIns="34302" rIns="68604" bIns="3430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可视化数据图表</a:t>
            </a:r>
          </a:p>
        </p:txBody>
      </p:sp>
      <p:sp>
        <p:nvSpPr>
          <p:cNvPr id="41" name="文本框 16"/>
          <p:cNvSpPr txBox="1"/>
          <p:nvPr/>
        </p:nvSpPr>
        <p:spPr>
          <a:xfrm>
            <a:off x="483235" y="3624580"/>
            <a:ext cx="4885690" cy="274320"/>
          </a:xfrm>
          <a:prstGeom prst="rect">
            <a:avLst/>
          </a:prstGeom>
          <a:noFill/>
        </p:spPr>
        <p:txBody>
          <a:bodyPr wrap="square" lIns="0" tIns="34290" rIns="0" bIns="3429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latin typeface="+mn-ea"/>
              </a:rPr>
              <a:t>根据后台数据分析得出的结论设计图表的表现，易于理解，结论更为清晰。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项目效益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098" y="908720"/>
            <a:ext cx="8207375" cy="461665"/>
          </a:xfrm>
        </p:spPr>
        <p:txBody>
          <a:bodyPr/>
          <a:lstStyle/>
          <a:p>
            <a:r>
              <a:rPr lang="zh-CN" altLang="en-US" dirty="0" smtClean="0"/>
              <a:t>在线评测系统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3" y="1391725"/>
          <a:ext cx="734481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880320"/>
                <a:gridCol w="31683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支出成本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传统考试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在线测评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组织测评场地耗材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准备测评场地，提供纸张、笔、墨盒。随人员增多耗费增多。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组织测评人力支出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/>
                        <a:t>考试准备人员需组织评测（出题、组卷、通知）、回收测评结果、测评结果分析</a:t>
                      </a:r>
                      <a:endParaRPr lang="en-US" altLang="zh-CN" sz="1600" dirty="0" smtClean="0"/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向系统录入评测题库，在线制定试卷规则发布考试。结束后系统自动回收结果并分析生成报表。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参与评测人员时间成本花费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占用工作时间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可在空闲时间参与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7361" y="4838193"/>
            <a:ext cx="7920112" cy="138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/>
              <a:t>以我公司每年2000人次参与评测，且假定每年四个地域（南京、武汉、西安、深圳）各组织50次评测，计算：</a:t>
            </a:r>
            <a:endParaRPr sz="1400" dirty="0"/>
          </a:p>
          <a:p>
            <a:r>
              <a:rPr sz="1400" dirty="0"/>
              <a:t>耗材成本 = 2000元（ </a:t>
            </a:r>
            <a:r>
              <a:rPr lang="en-US" sz="1400" dirty="0"/>
              <a:t>2</a:t>
            </a:r>
            <a:r>
              <a:rPr sz="1400" dirty="0"/>
              <a:t>元*1000人次，按每次测评耗材成本1元计算）</a:t>
            </a:r>
            <a:endParaRPr sz="1400" dirty="0"/>
          </a:p>
          <a:p>
            <a:r>
              <a:rPr sz="1400" dirty="0"/>
              <a:t>组织人力支出 = 26250元（ 3/8人天*4人*50次*350元，测评组织人员人天成本按350元计算 ）</a:t>
            </a:r>
            <a:endParaRPr sz="1400" dirty="0"/>
          </a:p>
          <a:p>
            <a:r>
              <a:rPr sz="1400" dirty="0"/>
              <a:t>参与考试人员成本花费 = 70000 （ 0.5小时*2000人*70元，参与考试a人员小时成本按70元计算）</a:t>
            </a:r>
            <a:endParaRPr sz="1400" dirty="0"/>
          </a:p>
          <a:p>
            <a:r>
              <a:rPr sz="1400" dirty="0"/>
              <a:t>传统考试总成本=2000元+26250元+70000元=</a:t>
            </a:r>
            <a:r>
              <a:rPr sz="1400" dirty="0">
                <a:solidFill>
                  <a:srgbClr val="FF0000"/>
                </a:solidFill>
              </a:rPr>
              <a:t>98250元</a:t>
            </a:r>
            <a:endParaRPr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75688" cy="649288"/>
          </a:xfrm>
        </p:spPr>
        <p:txBody>
          <a:bodyPr/>
          <a:lstStyle/>
          <a:p>
            <a:r>
              <a:rPr lang="zh-CN" altLang="en-US" dirty="0" smtClean="0"/>
              <a:t>项目效益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40098" y="908720"/>
            <a:ext cx="8207375" cy="461665"/>
          </a:xfrm>
        </p:spPr>
        <p:txBody>
          <a:bodyPr/>
          <a:lstStyle/>
          <a:p>
            <a:r>
              <a:rPr lang="zh-CN" altLang="en-US" dirty="0" smtClean="0"/>
              <a:t>质量监控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1377" y="1590043"/>
          <a:ext cx="734481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2880320"/>
                <a:gridCol w="31683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支出成本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质量评估系统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</a:t>
                      </a:r>
                      <a:r>
                        <a:rPr lang="zh-CN" altLang="en-US" dirty="0" smtClean="0"/>
                        <a:t>人力支出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</a:t>
                      </a:r>
                      <a:r>
                        <a:rPr lang="zh-CN" altLang="en-US" dirty="0" smtClean="0"/>
                        <a:t>手动收集项目信息，使用工具计算指标，在</a:t>
                      </a:r>
                      <a:r>
                        <a:rPr lang="en-US" altLang="zh-CN" dirty="0" smtClean="0"/>
                        <a:t>Excel</a:t>
                      </a:r>
                      <a:r>
                        <a:rPr lang="zh-CN" altLang="en-US" dirty="0" smtClean="0"/>
                        <a:t>中生成报表。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统一录入项目信息，自动计算分析，生成报表。录入后无需人工干预。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7361" y="3212976"/>
            <a:ext cx="7632848" cy="9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400" dirty="0" smtClean="0"/>
              <a:t>以我部门为例，QA人数17人，每人跟进3个项目，每周统计一次（每年约50次），每次统计耗时1天，人均月成本13k，计算：</a:t>
            </a:r>
            <a:endParaRPr sz="1400" dirty="0" smtClean="0"/>
          </a:p>
          <a:p>
            <a:r>
              <a:rPr sz="1400" dirty="0" smtClean="0"/>
              <a:t>当前模式人力支出 = 17*3*50*1=2550人天</a:t>
            </a:r>
            <a:endParaRPr sz="1400" dirty="0" smtClean="0"/>
          </a:p>
          <a:p>
            <a:r>
              <a:rPr sz="1400" dirty="0" smtClean="0"/>
              <a:t>当前模式总成本 = (2550/22)*13000=</a:t>
            </a:r>
            <a:r>
              <a:rPr sz="1400" dirty="0" smtClean="0">
                <a:solidFill>
                  <a:srgbClr val="FF0000"/>
                </a:solidFill>
              </a:rPr>
              <a:t>1506818.18元</a:t>
            </a:r>
            <a:endParaRPr sz="1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8675688" cy="649288"/>
          </a:xfrm>
        </p:spPr>
        <p:txBody>
          <a:bodyPr/>
          <a:lstStyle/>
          <a:p>
            <a:r>
              <a:rPr lang="zh-CN" altLang="en-US" dirty="0" smtClean="0"/>
              <a:t>工作量评估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688507" y="1772814"/>
            <a:ext cx="11418764" cy="5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608" y="2395855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工作量</a:t>
            </a:r>
            <a:r>
              <a:rPr lang="zh-CN" altLang="en-US" dirty="0"/>
              <a:t>总计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</a:t>
            </a:r>
            <a:r>
              <a:rPr lang="zh-CN" altLang="en-US" dirty="0" smtClean="0"/>
              <a:t>人月。</a:t>
            </a:r>
            <a:endParaRPr lang="en-US" altLang="zh-CN" dirty="0" smtClean="0"/>
          </a:p>
          <a:p>
            <a:r>
              <a:rPr lang="zh-CN" altLang="en-US" dirty="0" smtClean="0"/>
              <a:t>项目成本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/>
              <a:t>16000*14=224000</a:t>
            </a:r>
            <a:r>
              <a:rPr lang="zh-CN" altLang="en-US" dirty="0" smtClean="0"/>
              <a:t>元  （人均成本按</a:t>
            </a:r>
            <a:r>
              <a:rPr lang="en-US" altLang="zh-CN" dirty="0" smtClean="0"/>
              <a:t>16k</a:t>
            </a:r>
            <a:r>
              <a:rPr lang="zh-CN" altLang="en-US" dirty="0" smtClean="0"/>
              <a:t>计算）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8675688" cy="649288"/>
          </a:xfrm>
        </p:spPr>
        <p:txBody>
          <a:bodyPr/>
          <a:lstStyle/>
          <a:p>
            <a:r>
              <a:rPr lang="zh-CN" altLang="en-US" dirty="0" smtClean="0"/>
              <a:t>里程碑计划</a:t>
            </a: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black">
          <a:xfrm>
            <a:off x="226637" y="1052736"/>
            <a:ext cx="87137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endParaRPr lang="en-US" altLang="zh-CN" sz="1400" dirty="0"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2844" y="1798336"/>
            <a:ext cx="2134266" cy="34477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在线考核测评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6964" y="3065669"/>
            <a:ext cx="8537484" cy="45719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7" name="流程图: 摘录 16"/>
          <p:cNvSpPr/>
          <p:nvPr/>
        </p:nvSpPr>
        <p:spPr>
          <a:xfrm>
            <a:off x="393994" y="2996771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8" name="流程图: 摘录 17"/>
          <p:cNvSpPr/>
          <p:nvPr/>
        </p:nvSpPr>
        <p:spPr>
          <a:xfrm>
            <a:off x="1134730" y="2996771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9" name="流程图: 摘录 18"/>
          <p:cNvSpPr/>
          <p:nvPr/>
        </p:nvSpPr>
        <p:spPr>
          <a:xfrm>
            <a:off x="1834827" y="2996771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0" name="流程图: 摘录 19"/>
          <p:cNvSpPr/>
          <p:nvPr/>
        </p:nvSpPr>
        <p:spPr>
          <a:xfrm>
            <a:off x="2483171" y="2996771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25083" y="2577034"/>
            <a:ext cx="782955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+mn-ea"/>
                <a:ea typeface="+mn-ea"/>
              </a:rPr>
              <a:t>需求分析</a:t>
            </a:r>
          </a:p>
        </p:txBody>
      </p:sp>
      <p:sp>
        <p:nvSpPr>
          <p:cNvPr id="25" name="流程图: 摘录 24"/>
          <p:cNvSpPr/>
          <p:nvPr/>
        </p:nvSpPr>
        <p:spPr>
          <a:xfrm>
            <a:off x="7017724" y="2996771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6" name="TextBox 25"/>
          <p:cNvSpPr txBox="1"/>
          <p:nvPr/>
        </p:nvSpPr>
        <p:spPr>
          <a:xfrm>
            <a:off x="2196783" y="2576716"/>
            <a:ext cx="803910" cy="271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100" b="1" dirty="0">
                <a:latin typeface="+mn-ea"/>
                <a:ea typeface="+mn-ea"/>
              </a:rPr>
              <a:t>项目启动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838" y="2577034"/>
            <a:ext cx="798195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+mn-ea"/>
                <a:ea typeface="+mn-ea"/>
              </a:rPr>
              <a:t>设计评估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31318" y="2494484"/>
            <a:ext cx="733425" cy="43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+mn-ea"/>
                <a:ea typeface="+mn-ea"/>
              </a:rPr>
              <a:t>SIT</a:t>
            </a:r>
            <a:r>
              <a:rPr lang="zh-CN" altLang="en-US" sz="1100" b="1" dirty="0" smtClean="0">
                <a:latin typeface="+mn-ea"/>
                <a:ea typeface="+mn-ea"/>
              </a:rPr>
              <a:t>，部署交付</a:t>
            </a:r>
            <a:endParaRPr lang="zh-CN" altLang="en-US" sz="1100" b="1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36512" y="3208859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2018/7/2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7708" y="3390469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2018/7/4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0178" y="3208859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2018/7/6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8988" y="3390469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2018/7/10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85926" y="3208859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2018/8/</a:t>
            </a:r>
            <a:r>
              <a:rPr lang="en-US" sz="1100" dirty="0" smtClean="0">
                <a:cs typeface="Arial" pitchFamily="34" charset="0"/>
              </a:rPr>
              <a:t>3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2" name="TextBox 25"/>
          <p:cNvSpPr txBox="1"/>
          <p:nvPr/>
        </p:nvSpPr>
        <p:spPr>
          <a:xfrm>
            <a:off x="1472883" y="2576716"/>
            <a:ext cx="805180" cy="271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100" b="1" dirty="0">
                <a:latin typeface="+mn-ea"/>
                <a:ea typeface="+mn-ea"/>
              </a:rPr>
              <a:t>技术预研</a:t>
            </a:r>
          </a:p>
        </p:txBody>
      </p:sp>
      <p:sp>
        <p:nvSpPr>
          <p:cNvPr id="8" name="流程图: 摘录 7"/>
          <p:cNvSpPr/>
          <p:nvPr/>
        </p:nvSpPr>
        <p:spPr>
          <a:xfrm>
            <a:off x="3183725" y="2996771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" name="TextBox 25"/>
          <p:cNvSpPr txBox="1"/>
          <p:nvPr/>
        </p:nvSpPr>
        <p:spPr>
          <a:xfrm>
            <a:off x="2954807" y="2576716"/>
            <a:ext cx="647065" cy="271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100" b="1" dirty="0">
                <a:latin typeface="+mn-ea"/>
                <a:ea typeface="+mn-ea"/>
              </a:rPr>
              <a:t>迭代一</a:t>
            </a:r>
          </a:p>
        </p:txBody>
      </p:sp>
      <p:sp>
        <p:nvSpPr>
          <p:cNvPr id="10" name="TextBox 33"/>
          <p:cNvSpPr txBox="1"/>
          <p:nvPr/>
        </p:nvSpPr>
        <p:spPr>
          <a:xfrm>
            <a:off x="2769702" y="3208859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2018/7/20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11" name="流程图: 摘录 10"/>
          <p:cNvSpPr/>
          <p:nvPr/>
        </p:nvSpPr>
        <p:spPr>
          <a:xfrm>
            <a:off x="5272339" y="2996771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" name="TextBox 25"/>
          <p:cNvSpPr txBox="1"/>
          <p:nvPr/>
        </p:nvSpPr>
        <p:spPr>
          <a:xfrm>
            <a:off x="4958331" y="2576716"/>
            <a:ext cx="673735" cy="271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sz="1100" b="1" dirty="0">
                <a:latin typeface="+mn-ea"/>
                <a:ea typeface="+mn-ea"/>
              </a:rPr>
              <a:t>迭代三</a:t>
            </a:r>
          </a:p>
        </p:txBody>
      </p:sp>
      <p:sp>
        <p:nvSpPr>
          <p:cNvPr id="14" name="TextBox 33"/>
          <p:cNvSpPr txBox="1"/>
          <p:nvPr/>
        </p:nvSpPr>
        <p:spPr>
          <a:xfrm>
            <a:off x="3849822" y="3390469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2018/7/27</a:t>
            </a:r>
          </a:p>
        </p:txBody>
      </p:sp>
      <p:sp>
        <p:nvSpPr>
          <p:cNvPr id="3" name="流程图: 摘录 2"/>
          <p:cNvSpPr/>
          <p:nvPr/>
        </p:nvSpPr>
        <p:spPr>
          <a:xfrm>
            <a:off x="8198689" y="2996771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5" name="TextBox 21"/>
          <p:cNvSpPr txBox="1"/>
          <p:nvPr/>
        </p:nvSpPr>
        <p:spPr>
          <a:xfrm>
            <a:off x="7706653" y="2560420"/>
            <a:ext cx="1041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+mn-ea"/>
                <a:ea typeface="+mn-ea"/>
              </a:rPr>
              <a:t>长期运行观测</a:t>
            </a:r>
          </a:p>
        </p:txBody>
      </p:sp>
      <p:sp>
        <p:nvSpPr>
          <p:cNvPr id="5" name="流程图: 摘录 4"/>
          <p:cNvSpPr/>
          <p:nvPr/>
        </p:nvSpPr>
        <p:spPr>
          <a:xfrm>
            <a:off x="4244795" y="2996771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6" name="TextBox 25"/>
          <p:cNvSpPr txBox="1"/>
          <p:nvPr/>
        </p:nvSpPr>
        <p:spPr>
          <a:xfrm>
            <a:off x="4009527" y="2576716"/>
            <a:ext cx="659765" cy="271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sz="1100" b="1" dirty="0">
                <a:latin typeface="+mn-ea"/>
                <a:ea typeface="+mn-ea"/>
              </a:rPr>
              <a:t>迭代二</a:t>
            </a:r>
          </a:p>
        </p:txBody>
      </p:sp>
      <p:sp>
        <p:nvSpPr>
          <p:cNvPr id="21" name="TextBox 35"/>
          <p:cNvSpPr txBox="1"/>
          <p:nvPr/>
        </p:nvSpPr>
        <p:spPr>
          <a:xfrm>
            <a:off x="5945823" y="3390469"/>
            <a:ext cx="85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2018/8/</a:t>
            </a:r>
            <a:r>
              <a:rPr lang="en-US" sz="1100" dirty="0" smtClean="0">
                <a:cs typeface="Arial" pitchFamily="34" charset="0"/>
              </a:rPr>
              <a:t>10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23" name="流程图: 摘录 22"/>
          <p:cNvSpPr/>
          <p:nvPr/>
        </p:nvSpPr>
        <p:spPr>
          <a:xfrm>
            <a:off x="6280471" y="2996771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4" name="TextBox 25"/>
          <p:cNvSpPr txBox="1"/>
          <p:nvPr/>
        </p:nvSpPr>
        <p:spPr>
          <a:xfrm>
            <a:off x="5967413" y="2576716"/>
            <a:ext cx="757555" cy="271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sz="1100" b="1" dirty="0">
                <a:latin typeface="+mn-ea"/>
                <a:ea typeface="+mn-ea"/>
              </a:rPr>
              <a:t>联调测试</a:t>
            </a:r>
          </a:p>
        </p:txBody>
      </p:sp>
      <p:sp>
        <p:nvSpPr>
          <p:cNvPr id="28" name="TextBox 35"/>
          <p:cNvSpPr txBox="1"/>
          <p:nvPr/>
        </p:nvSpPr>
        <p:spPr>
          <a:xfrm>
            <a:off x="6574473" y="3230449"/>
            <a:ext cx="91630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2018/8/</a:t>
            </a:r>
            <a:r>
              <a:rPr lang="en-US" sz="1100" dirty="0" smtClean="0">
                <a:cs typeface="Arial" pitchFamily="34" charset="0"/>
              </a:rPr>
              <a:t>15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474154" y="5509416"/>
            <a:ext cx="8562342" cy="45719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7" name="流程图: 摘录 36"/>
          <p:cNvSpPr/>
          <p:nvPr/>
        </p:nvSpPr>
        <p:spPr>
          <a:xfrm>
            <a:off x="3323543" y="5440518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38" name="流程图: 摘录 37"/>
          <p:cNvSpPr/>
          <p:nvPr/>
        </p:nvSpPr>
        <p:spPr>
          <a:xfrm>
            <a:off x="3824115" y="5440518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0" name="流程图: 摘录 39"/>
          <p:cNvSpPr/>
          <p:nvPr/>
        </p:nvSpPr>
        <p:spPr>
          <a:xfrm>
            <a:off x="4339692" y="5440518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1" name="TextBox 21"/>
          <p:cNvSpPr txBox="1"/>
          <p:nvPr/>
        </p:nvSpPr>
        <p:spPr>
          <a:xfrm>
            <a:off x="2954632" y="5020781"/>
            <a:ext cx="782955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+mn-ea"/>
                <a:ea typeface="+mn-ea"/>
              </a:rPr>
              <a:t>需求分析</a:t>
            </a:r>
          </a:p>
        </p:txBody>
      </p:sp>
      <p:sp>
        <p:nvSpPr>
          <p:cNvPr id="42" name="流程图: 摘录 41"/>
          <p:cNvSpPr/>
          <p:nvPr/>
        </p:nvSpPr>
        <p:spPr>
          <a:xfrm>
            <a:off x="7915370" y="5440518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3" name="TextBox 25"/>
          <p:cNvSpPr txBox="1"/>
          <p:nvPr/>
        </p:nvSpPr>
        <p:spPr>
          <a:xfrm>
            <a:off x="3960596" y="5020463"/>
            <a:ext cx="803910" cy="271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100" b="1" dirty="0">
                <a:latin typeface="+mn-ea"/>
                <a:ea typeface="+mn-ea"/>
              </a:rPr>
              <a:t>项目启动</a:t>
            </a:r>
          </a:p>
        </p:txBody>
      </p:sp>
      <p:sp>
        <p:nvSpPr>
          <p:cNvPr id="44" name="TextBox 26"/>
          <p:cNvSpPr txBox="1"/>
          <p:nvPr/>
        </p:nvSpPr>
        <p:spPr>
          <a:xfrm>
            <a:off x="3443600" y="4800447"/>
            <a:ext cx="798195" cy="2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+mn-ea"/>
                <a:ea typeface="+mn-ea"/>
              </a:rPr>
              <a:t>设计评估</a:t>
            </a:r>
          </a:p>
        </p:txBody>
      </p:sp>
      <p:sp>
        <p:nvSpPr>
          <p:cNvPr id="45" name="TextBox 29"/>
          <p:cNvSpPr txBox="1"/>
          <p:nvPr/>
        </p:nvSpPr>
        <p:spPr>
          <a:xfrm>
            <a:off x="7628964" y="4938231"/>
            <a:ext cx="733425" cy="43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latin typeface="+mn-ea"/>
                <a:ea typeface="+mn-ea"/>
              </a:rPr>
              <a:t>SIT</a:t>
            </a:r>
            <a:r>
              <a:rPr lang="zh-CN" altLang="en-US" sz="1100" b="1" dirty="0" smtClean="0">
                <a:latin typeface="+mn-ea"/>
                <a:ea typeface="+mn-ea"/>
              </a:rPr>
              <a:t>，部署交付</a:t>
            </a:r>
            <a:endParaRPr lang="zh-CN" altLang="en-US" sz="1100" b="1" dirty="0">
              <a:latin typeface="+mn-ea"/>
              <a:ea typeface="+mn-ea"/>
            </a:endParaRPr>
          </a:p>
        </p:txBody>
      </p:sp>
      <p:sp>
        <p:nvSpPr>
          <p:cNvPr id="46" name="TextBox 30"/>
          <p:cNvSpPr txBox="1"/>
          <p:nvPr/>
        </p:nvSpPr>
        <p:spPr>
          <a:xfrm>
            <a:off x="2893037" y="5652606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2018/7/20</a:t>
            </a:r>
          </a:p>
        </p:txBody>
      </p:sp>
      <p:sp>
        <p:nvSpPr>
          <p:cNvPr id="47" name="TextBox 31"/>
          <p:cNvSpPr txBox="1"/>
          <p:nvPr/>
        </p:nvSpPr>
        <p:spPr>
          <a:xfrm>
            <a:off x="3397093" y="5834216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2018/7/23</a:t>
            </a:r>
          </a:p>
        </p:txBody>
      </p:sp>
      <p:sp>
        <p:nvSpPr>
          <p:cNvPr id="49" name="TextBox 33"/>
          <p:cNvSpPr txBox="1"/>
          <p:nvPr/>
        </p:nvSpPr>
        <p:spPr>
          <a:xfrm>
            <a:off x="4117173" y="5661248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2018/7/25</a:t>
            </a:r>
          </a:p>
        </p:txBody>
      </p:sp>
      <p:sp>
        <p:nvSpPr>
          <p:cNvPr id="52" name="流程图: 摘录 51"/>
          <p:cNvSpPr/>
          <p:nvPr/>
        </p:nvSpPr>
        <p:spPr>
          <a:xfrm>
            <a:off x="5433326" y="5440518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3" name="TextBox 25"/>
          <p:cNvSpPr txBox="1"/>
          <p:nvPr/>
        </p:nvSpPr>
        <p:spPr>
          <a:xfrm>
            <a:off x="5119005" y="5020463"/>
            <a:ext cx="647065" cy="271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100" b="1" dirty="0">
                <a:latin typeface="+mn-ea"/>
                <a:ea typeface="+mn-ea"/>
              </a:rPr>
              <a:t>迭代一</a:t>
            </a:r>
          </a:p>
        </p:txBody>
      </p:sp>
      <p:sp>
        <p:nvSpPr>
          <p:cNvPr id="54" name="TextBox 33"/>
          <p:cNvSpPr txBox="1"/>
          <p:nvPr/>
        </p:nvSpPr>
        <p:spPr>
          <a:xfrm>
            <a:off x="5053277" y="5896901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2018/8/</a:t>
            </a:r>
            <a:r>
              <a:rPr lang="en-US" sz="1100" dirty="0" smtClean="0">
                <a:cs typeface="Arial" pitchFamily="34" charset="0"/>
              </a:rPr>
              <a:t>3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57" name="TextBox 33"/>
          <p:cNvSpPr txBox="1"/>
          <p:nvPr/>
        </p:nvSpPr>
        <p:spPr>
          <a:xfrm>
            <a:off x="5678306" y="5669436"/>
            <a:ext cx="85153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2018/8/10</a:t>
            </a:r>
          </a:p>
        </p:txBody>
      </p:sp>
      <p:sp>
        <p:nvSpPr>
          <p:cNvPr id="58" name="流程图: 摘录 57"/>
          <p:cNvSpPr/>
          <p:nvPr/>
        </p:nvSpPr>
        <p:spPr>
          <a:xfrm>
            <a:off x="8789298" y="5429248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9" name="TextBox 21"/>
          <p:cNvSpPr txBox="1"/>
          <p:nvPr/>
        </p:nvSpPr>
        <p:spPr>
          <a:xfrm>
            <a:off x="8448107" y="4938177"/>
            <a:ext cx="819798" cy="43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latin typeface="+mn-ea"/>
                <a:ea typeface="+mn-ea"/>
              </a:rPr>
              <a:t>长期运行观测</a:t>
            </a:r>
          </a:p>
        </p:txBody>
      </p:sp>
      <p:sp>
        <p:nvSpPr>
          <p:cNvPr id="60" name="流程图: 摘录 59"/>
          <p:cNvSpPr/>
          <p:nvPr/>
        </p:nvSpPr>
        <p:spPr>
          <a:xfrm>
            <a:off x="6083761" y="5440518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1" name="TextBox 25"/>
          <p:cNvSpPr txBox="1"/>
          <p:nvPr/>
        </p:nvSpPr>
        <p:spPr>
          <a:xfrm>
            <a:off x="5784672" y="4933626"/>
            <a:ext cx="659765" cy="271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sz="1100" b="1" dirty="0">
                <a:latin typeface="+mn-ea"/>
                <a:ea typeface="+mn-ea"/>
              </a:rPr>
              <a:t>迭代二</a:t>
            </a:r>
          </a:p>
        </p:txBody>
      </p:sp>
      <p:sp>
        <p:nvSpPr>
          <p:cNvPr id="62" name="TextBox 35"/>
          <p:cNvSpPr txBox="1"/>
          <p:nvPr/>
        </p:nvSpPr>
        <p:spPr>
          <a:xfrm>
            <a:off x="6805091" y="5834216"/>
            <a:ext cx="863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2018/8/17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63" name="流程图: 摘录 62"/>
          <p:cNvSpPr/>
          <p:nvPr/>
        </p:nvSpPr>
        <p:spPr>
          <a:xfrm>
            <a:off x="7139739" y="5440518"/>
            <a:ext cx="45719" cy="4571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4" name="TextBox 25"/>
          <p:cNvSpPr txBox="1"/>
          <p:nvPr/>
        </p:nvSpPr>
        <p:spPr>
          <a:xfrm>
            <a:off x="6826681" y="5020463"/>
            <a:ext cx="757555" cy="2711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r>
              <a:rPr lang="zh-CN" sz="1100" b="1" dirty="0">
                <a:latin typeface="+mn-ea"/>
                <a:ea typeface="+mn-ea"/>
              </a:rPr>
              <a:t>联调测试</a:t>
            </a:r>
          </a:p>
        </p:txBody>
      </p:sp>
      <p:sp>
        <p:nvSpPr>
          <p:cNvPr id="65" name="TextBox 35"/>
          <p:cNvSpPr txBox="1"/>
          <p:nvPr/>
        </p:nvSpPr>
        <p:spPr>
          <a:xfrm>
            <a:off x="7472119" y="5674196"/>
            <a:ext cx="91630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cs typeface="Arial" pitchFamily="34" charset="0"/>
              </a:rPr>
              <a:t>2018/8/24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79512" y="4668685"/>
            <a:ext cx="2134266" cy="34477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项目质量监控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0" y="142852"/>
            <a:ext cx="8675688" cy="649288"/>
          </a:xfrm>
        </p:spPr>
        <p:txBody>
          <a:bodyPr/>
          <a:lstStyle/>
          <a:p>
            <a:r>
              <a:rPr lang="zh-CN" altLang="en-US" dirty="0" smtClean="0"/>
              <a:t>资源储备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57158" y="1000108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strike="noStrike" dirty="0" smtClean="0">
                          <a:solidFill>
                            <a:schemeClr val="tx1"/>
                          </a:solidFill>
                        </a:rPr>
                        <a:t>人员技术等级</a:t>
                      </a:r>
                      <a:endParaRPr lang="zh-CN" altLang="en-US" sz="10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trike="noStrike" dirty="0">
                          <a:solidFill>
                            <a:schemeClr val="tx1"/>
                          </a:solidFill>
                        </a:rPr>
                        <a:t>人数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trike="noStrike" dirty="0">
                          <a:solidFill>
                            <a:schemeClr val="tx1"/>
                          </a:solidFill>
                        </a:rPr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strike="noStrike" dirty="0" smtClean="0">
                          <a:solidFill>
                            <a:schemeClr val="tx1"/>
                          </a:solidFill>
                        </a:rPr>
                        <a:t>前端开发工程师</a:t>
                      </a:r>
                      <a:endParaRPr lang="zh-CN" altLang="en-US" sz="10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未就位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strike="noStrike" dirty="0">
                          <a:solidFill>
                            <a:schemeClr val="tx1"/>
                          </a:solidFill>
                        </a:rPr>
                        <a:t>后端开发工程师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已就位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strike="noStrike" dirty="0" smtClean="0">
                          <a:solidFill>
                            <a:schemeClr val="tx1"/>
                          </a:solidFill>
                        </a:rPr>
                        <a:t>测试工程师</a:t>
                      </a:r>
                      <a:endParaRPr lang="zh-CN" altLang="en-US" sz="10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未就位</a:t>
                      </a:r>
                      <a:endParaRPr lang="en-US" altLang="zh-CN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strike="noStrike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zh-CN" altLang="en-US" sz="10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</a:rPr>
                        <a:t>已就位</a:t>
                      </a:r>
                      <a:endParaRPr lang="en-US" altLang="zh-CN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85720" y="3357562"/>
          <a:ext cx="8358247" cy="54608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29024"/>
                <a:gridCol w="3143272"/>
                <a:gridCol w="1785951"/>
              </a:tblGrid>
              <a:tr h="18286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所需设备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</a:rPr>
                        <a:t>解决措施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</a:rPr>
                        <a:t>责任人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</a:tr>
              <a:tr h="363220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开发用电脑及服务器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润和提供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utoShape 6"/>
          <p:cNvSpPr>
            <a:spLocks noChangeArrowheads="1"/>
          </p:cNvSpPr>
          <p:nvPr/>
        </p:nvSpPr>
        <p:spPr bwMode="auto">
          <a:xfrm>
            <a:off x="3714744" y="785794"/>
            <a:ext cx="1978023" cy="508000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prstShdw prst="shdw17" dist="17961" dir="2700000">
              <a:srgbClr val="990033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条线负责人：张伟</a:t>
            </a:r>
          </a:p>
        </p:txBody>
      </p:sp>
      <p:sp>
        <p:nvSpPr>
          <p:cNvPr id="310" name="AutoShape 7"/>
          <p:cNvSpPr>
            <a:spLocks noChangeArrowheads="1"/>
          </p:cNvSpPr>
          <p:nvPr/>
        </p:nvSpPr>
        <p:spPr bwMode="auto">
          <a:xfrm>
            <a:off x="5357818" y="3071810"/>
            <a:ext cx="1571636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TC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：</a:t>
            </a:r>
          </a:p>
        </p:txBody>
      </p:sp>
      <p:sp>
        <p:nvSpPr>
          <p:cNvPr id="311" name="AutoShape 8"/>
          <p:cNvSpPr>
            <a:spLocks noChangeArrowheads="1"/>
          </p:cNvSpPr>
          <p:nvPr/>
        </p:nvSpPr>
        <p:spPr bwMode="auto">
          <a:xfrm>
            <a:off x="2786050" y="3071810"/>
            <a:ext cx="1643074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CMO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：栾健民</a:t>
            </a:r>
          </a:p>
        </p:txBody>
      </p:sp>
      <p:sp>
        <p:nvSpPr>
          <p:cNvPr id="312" name="AutoShape 9"/>
          <p:cNvSpPr>
            <a:spLocks noChangeArrowheads="1"/>
          </p:cNvSpPr>
          <p:nvPr/>
        </p:nvSpPr>
        <p:spPr bwMode="auto">
          <a:xfrm>
            <a:off x="214282" y="3071810"/>
            <a:ext cx="1714512" cy="501652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0" dirty="0" smtClean="0">
                <a:solidFill>
                  <a:srgbClr val="002850"/>
                </a:solidFill>
              </a:rPr>
              <a:t>SE :</a:t>
            </a:r>
            <a:r>
              <a:rPr lang="zh-CN" altLang="en-US" sz="1200" kern="0" dirty="0" smtClean="0">
                <a:solidFill>
                  <a:srgbClr val="002850"/>
                </a:solidFill>
              </a:rPr>
              <a:t>徐欣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850"/>
              </a:solidFill>
              <a:effectLst/>
              <a:uLnTx/>
              <a:uFillTx/>
            </a:endParaRPr>
          </a:p>
        </p:txBody>
      </p:sp>
      <p:sp>
        <p:nvSpPr>
          <p:cNvPr id="313" name="AutoShape 10"/>
          <p:cNvSpPr>
            <a:spLocks noChangeArrowheads="1"/>
          </p:cNvSpPr>
          <p:nvPr/>
        </p:nvSpPr>
        <p:spPr bwMode="auto">
          <a:xfrm>
            <a:off x="5286380" y="4000504"/>
            <a:ext cx="1714513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测试人员：</a:t>
            </a:r>
          </a:p>
        </p:txBody>
      </p:sp>
      <p:sp>
        <p:nvSpPr>
          <p:cNvPr id="315" name="AutoShape 12"/>
          <p:cNvSpPr>
            <a:spLocks noChangeArrowheads="1"/>
          </p:cNvSpPr>
          <p:nvPr/>
        </p:nvSpPr>
        <p:spPr bwMode="auto">
          <a:xfrm>
            <a:off x="214283" y="3857628"/>
            <a:ext cx="1714512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开发人员：</a:t>
            </a:r>
          </a:p>
        </p:txBody>
      </p:sp>
      <p:sp>
        <p:nvSpPr>
          <p:cNvPr id="320" name="AutoShape 8"/>
          <p:cNvSpPr>
            <a:spLocks noChangeArrowheads="1"/>
          </p:cNvSpPr>
          <p:nvPr/>
        </p:nvSpPr>
        <p:spPr bwMode="auto">
          <a:xfrm>
            <a:off x="3714744" y="2214554"/>
            <a:ext cx="1978023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项目经理：栾健民</a:t>
            </a:r>
          </a:p>
        </p:txBody>
      </p:sp>
      <p:sp>
        <p:nvSpPr>
          <p:cNvPr id="321" name="AutoShape 15"/>
          <p:cNvSpPr>
            <a:spLocks noChangeArrowheads="1"/>
          </p:cNvSpPr>
          <p:nvPr/>
        </p:nvSpPr>
        <p:spPr bwMode="auto">
          <a:xfrm>
            <a:off x="7429520" y="3071810"/>
            <a:ext cx="1500199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QA :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850"/>
              </a:solidFill>
              <a:effectLst/>
              <a:uLnTx/>
              <a:uFillTx/>
            </a:endParaRPr>
          </a:p>
        </p:txBody>
      </p:sp>
      <p:cxnSp>
        <p:nvCxnSpPr>
          <p:cNvPr id="344" name="直接连接符 343"/>
          <p:cNvCxnSpPr>
            <a:stCxn id="312" idx="2"/>
            <a:endCxn id="315" idx="0"/>
          </p:cNvCxnSpPr>
          <p:nvPr/>
        </p:nvCxnSpPr>
        <p:spPr>
          <a:xfrm rot="16200000" flipH="1">
            <a:off x="929455" y="3715544"/>
            <a:ext cx="2841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10" idx="2"/>
            <a:endCxn id="313" idx="0"/>
          </p:cNvCxnSpPr>
          <p:nvPr/>
        </p:nvCxnSpPr>
        <p:spPr>
          <a:xfrm rot="16200000" flipH="1">
            <a:off x="5933289" y="3790156"/>
            <a:ext cx="4206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形状 364"/>
          <p:cNvCxnSpPr>
            <a:stCxn id="312" idx="0"/>
            <a:endCxn id="320" idx="1"/>
          </p:cNvCxnSpPr>
          <p:nvPr/>
        </p:nvCxnSpPr>
        <p:spPr>
          <a:xfrm rot="5400000" flipH="1" flipV="1">
            <a:off x="2091513" y="1448579"/>
            <a:ext cx="603256" cy="26432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形状 366"/>
          <p:cNvCxnSpPr>
            <a:stCxn id="320" idx="3"/>
            <a:endCxn id="321" idx="0"/>
          </p:cNvCxnSpPr>
          <p:nvPr/>
        </p:nvCxnSpPr>
        <p:spPr>
          <a:xfrm>
            <a:off x="5692767" y="2468554"/>
            <a:ext cx="2486853" cy="6032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stCxn id="310" idx="0"/>
          </p:cNvCxnSpPr>
          <p:nvPr/>
        </p:nvCxnSpPr>
        <p:spPr>
          <a:xfrm rot="5400000" flipH="1" flipV="1">
            <a:off x="5857884" y="278605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>
            <a:stCxn id="309" idx="2"/>
          </p:cNvCxnSpPr>
          <p:nvPr/>
        </p:nvCxnSpPr>
        <p:spPr>
          <a:xfrm rot="5400000">
            <a:off x="4600566" y="1396984"/>
            <a:ext cx="206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>
            <a:endCxn id="320" idx="0"/>
          </p:cNvCxnSpPr>
          <p:nvPr/>
        </p:nvCxnSpPr>
        <p:spPr>
          <a:xfrm rot="5400000">
            <a:off x="4600566" y="2111364"/>
            <a:ext cx="206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" name="表格 388"/>
          <p:cNvGraphicFramePr>
            <a:graphicFrameLocks noGrp="1"/>
          </p:cNvGraphicFramePr>
          <p:nvPr/>
        </p:nvGraphicFramePr>
        <p:xfrm>
          <a:off x="285720" y="4714883"/>
          <a:ext cx="8643998" cy="209812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00264"/>
                <a:gridCol w="6643734"/>
              </a:tblGrid>
              <a:tr h="19903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角色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职责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</a:tr>
              <a:tr h="306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项目经理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对项目的总体计划、质量、进度、交付负责，是跟客户的唯一接口人。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SE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系统架构师。总体负责项目技术部分，包括：技术难点公关，代码</a:t>
                      </a:r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review</a:t>
                      </a: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CMO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项目配置管理，负责项目的</a:t>
                      </a:r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CI</a:t>
                      </a: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环境搭建和管理，配置库搭建和管理，自动化测试环境搭建和管理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TC</a:t>
                      </a:r>
                      <a:endParaRPr lang="zh-CN" altLang="en-US" sz="12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测试负责人，负责项目的测试计划、方案、实施。以及验收过程的测试报告。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QA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对项目做质量策划，项目过程中进行质量监控，主导项目改进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1" name="AutoShape 8"/>
          <p:cNvSpPr>
            <a:spLocks noChangeArrowheads="1"/>
          </p:cNvSpPr>
          <p:nvPr/>
        </p:nvSpPr>
        <p:spPr bwMode="auto">
          <a:xfrm>
            <a:off x="3714744" y="1500174"/>
            <a:ext cx="1978023" cy="508000"/>
          </a:xfrm>
          <a:prstGeom prst="flowChartAlternateProcess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</a:rPr>
              <a:t>项目负责人：张白</a:t>
            </a:r>
          </a:p>
        </p:txBody>
      </p:sp>
      <p:sp>
        <p:nvSpPr>
          <p:cNvPr id="392" name="标题 16"/>
          <p:cNvSpPr>
            <a:spLocks noGrp="1"/>
          </p:cNvSpPr>
          <p:nvPr>
            <p:ph type="title"/>
          </p:nvPr>
        </p:nvSpPr>
        <p:spPr>
          <a:xfrm>
            <a:off x="0" y="142852"/>
            <a:ext cx="8675688" cy="649288"/>
          </a:xfrm>
        </p:spPr>
        <p:txBody>
          <a:bodyPr/>
          <a:lstStyle/>
          <a:p>
            <a:r>
              <a:rPr lang="zh-CN" altLang="en-US" dirty="0" smtClean="0"/>
              <a:t>团队阵型</a:t>
            </a:r>
            <a:endParaRPr lang="zh-CN" altLang="en-US" dirty="0"/>
          </a:p>
        </p:txBody>
      </p:sp>
      <p:cxnSp>
        <p:nvCxnSpPr>
          <p:cNvPr id="404" name="直接连接符 403"/>
          <p:cNvCxnSpPr/>
          <p:nvPr/>
        </p:nvCxnSpPr>
        <p:spPr>
          <a:xfrm rot="5400000" flipH="1" flipV="1">
            <a:off x="3285322" y="2785264"/>
            <a:ext cx="57229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 75"/>
          <p:cNvSpPr>
            <a:spLocks noGrp="1"/>
          </p:cNvSpPr>
          <p:nvPr>
            <p:ph type="title"/>
          </p:nvPr>
        </p:nvSpPr>
        <p:spPr>
          <a:xfrm>
            <a:off x="0" y="142852"/>
            <a:ext cx="8675688" cy="649288"/>
          </a:xfrm>
        </p:spPr>
        <p:txBody>
          <a:bodyPr/>
          <a:lstStyle/>
          <a:p>
            <a:r>
              <a:rPr lang="zh-CN" altLang="en-US" dirty="0" smtClean="0"/>
              <a:t>风险管理</a:t>
            </a:r>
            <a:endParaRPr lang="zh-CN" altLang="en-US" dirty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214282" y="928670"/>
          <a:ext cx="8786876" cy="51339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83920"/>
                <a:gridCol w="1898591"/>
                <a:gridCol w="1820122"/>
                <a:gridCol w="649423"/>
                <a:gridCol w="883705"/>
                <a:gridCol w="883705"/>
                <a:gridCol w="883705"/>
                <a:gridCol w="883705"/>
              </a:tblGrid>
              <a:tr h="33859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</a:rPr>
                        <a:t>问题描述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</a:rPr>
                        <a:t>解决措施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</a:rPr>
                        <a:t>责任人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</a:rPr>
                        <a:t>提出时间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</a:rPr>
                        <a:t>计划解决实际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>
                          <a:solidFill>
                            <a:schemeClr val="bg1"/>
                          </a:solidFill>
                        </a:rPr>
                        <a:t>状态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 smtClean="0">
                          <a:solidFill>
                            <a:schemeClr val="bg1"/>
                          </a:solidFill>
                        </a:rPr>
                        <a:t>当前进展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</a:tr>
              <a:tr h="55225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  <a:sym typeface="+mn-ea"/>
                        </a:rPr>
                        <a:t>不够明确的需求可能造成特定功能的工作量不可控。项目中有些需求的验收标准相较于华为项目不够明确</a:t>
                      </a:r>
                      <a:endParaRPr lang="zh-CN" altLang="en-US" sz="1000" dirty="0"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</a:rPr>
                        <a:t>需求分析阶段和设计评估阶段严格把关，不够明确的需求明确验收标准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徐欣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+mn-ea"/>
                          <a:ea typeface="+mn-ea"/>
                        </a:rPr>
                        <a:t>2018-6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+mn-ea"/>
                          <a:ea typeface="+mn-ea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62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  <a:endParaRPr lang="zh-CN" altLang="en-US" sz="1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微服务相较于传统架构，项目组开发和测试人员技术积累不够，开发和测试都需要学习适应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  <a:sym typeface="+mn-ea"/>
                        </a:rPr>
                        <a:t>开发和测试尽早开始技术预研穿刺工作，不限于项目开发、项目测试、工程部署等方面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  <a:sym typeface="+mn-ea"/>
                        </a:rPr>
                        <a:t>徐欣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+mn-ea"/>
                          <a:sym typeface="+mn-ea"/>
                        </a:rPr>
                        <a:t>2018-6</a:t>
                      </a:r>
                      <a:endParaRPr lang="en-US" altLang="zh-CN" sz="1000">
                        <a:latin typeface="+mn-ea"/>
                        <a:sym typeface="+mn-ea"/>
                      </a:endParaRPr>
                    </a:p>
                    <a:p>
                      <a:endParaRPr lang="en-US" altLang="zh-CN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+mn-ea"/>
                          <a:sym typeface="+mn-ea"/>
                        </a:rPr>
                        <a:t>OPEN</a:t>
                      </a:r>
                      <a:endParaRPr lang="en-US" altLang="zh-CN" sz="1000" dirty="0">
                        <a:latin typeface="+mn-ea"/>
                        <a:sym typeface="+mn-ea"/>
                      </a:endParaRPr>
                    </a:p>
                    <a:p>
                      <a:endParaRPr lang="en-US" altLang="zh-CN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62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项目组内缺少在线测评系统相关的经验，微服务间</a:t>
                      </a:r>
                      <a:r>
                        <a:rPr lang="zh-CN" altLang="en-US" sz="1000" dirty="0">
                          <a:latin typeface="+mn-ea"/>
                          <a:sym typeface="+mn-ea"/>
                        </a:rPr>
                        <a:t>不同的实现方案选型由内部人员把控，存在一定的风险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  <a:sym typeface="+mn-ea"/>
                        </a:rPr>
                        <a:t>提前介入研究，网上搜索资料，参考网上现有的在线考试系统，结合实际应用场景拟定实现方案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  <a:sym typeface="+mn-ea"/>
                        </a:rPr>
                        <a:t>徐欣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latin typeface="+mn-ea"/>
                          <a:sym typeface="+mn-ea"/>
                        </a:rPr>
                        <a:t>2018-6</a:t>
                      </a:r>
                      <a:endParaRPr lang="en-US" altLang="zh-CN" sz="1000">
                        <a:latin typeface="+mn-ea"/>
                        <a:sym typeface="+mn-ea"/>
                      </a:endParaRPr>
                    </a:p>
                    <a:p>
                      <a:endParaRPr lang="en-US" altLang="zh-CN" sz="10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+mn-ea"/>
                          <a:sym typeface="+mn-ea"/>
                        </a:rPr>
                        <a:t>OPEN</a:t>
                      </a:r>
                      <a:endParaRPr lang="en-US" altLang="zh-CN" sz="1000" dirty="0">
                        <a:latin typeface="+mn-ea"/>
                        <a:sym typeface="+mn-ea"/>
                      </a:endParaRPr>
                    </a:p>
                    <a:p>
                      <a:endParaRPr lang="en-US" altLang="zh-CN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62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62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zh-CN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62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</a:t>
                      </a:r>
                      <a:endParaRPr lang="zh-CN" altLang="en-US" sz="1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62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28596" y="6072206"/>
            <a:ext cx="7786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说明：</a:t>
            </a:r>
            <a:r>
              <a:rPr lang="en-US" altLang="zh-CN" sz="1000" dirty="0" smtClean="0"/>
              <a:t>XXXX</a:t>
            </a:r>
            <a:endParaRPr lang="zh-CN" alt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42938"/>
            <a:ext cx="31051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2" descr="C:\Users\AlexSun\Desktop\{CE25EE65-E23D-4F43-800B-53ECF61F557C}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328738"/>
            <a:ext cx="4194175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42852"/>
            <a:ext cx="8675688" cy="649288"/>
          </a:xfrm>
        </p:spPr>
        <p:txBody>
          <a:bodyPr/>
          <a:lstStyle/>
          <a:p>
            <a:r>
              <a:rPr lang="zh-CN" altLang="en-US" dirty="0" smtClean="0">
                <a:latin typeface="+mn-ea"/>
                <a:sym typeface="+mn-ea"/>
              </a:rPr>
              <a:t>综合管理系列工具</a:t>
            </a:r>
            <a:r>
              <a:rPr lang="zh-CN" altLang="en-US" dirty="0" smtClean="0">
                <a:latin typeface="+mn-ea"/>
              </a:rPr>
              <a:t>项目战略意义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6974" y="1695723"/>
            <a:ext cx="7791450" cy="2885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方正兰亭纤黑简体" pitchFamily="65" charset="-122"/>
                <a:ea typeface="方正兰亭纤黑简体" pitchFamily="65" charset="-122"/>
              </a:rPr>
              <a:t>一、项目背景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方正兰亭纤黑简体" pitchFamily="65" charset="-122"/>
              <a:ea typeface="方正兰亭纤黑简体" pitchFamily="65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kern="0" noProof="0" dirty="0" smtClean="0">
                <a:ln>
                  <a:noFill/>
                </a:ln>
                <a:solidFill>
                  <a:schemeClr val="accent4"/>
                </a:solidFill>
                <a:uLnTx/>
                <a:uFillTx/>
                <a:latin typeface="微软雅黑" charset="0"/>
                <a:sym typeface="+mn-ea"/>
              </a:rPr>
              <a:t>基于公司对于传统业务“从基础交付到专业交付到解决方案”的发展战略要求，需要流程工具、度量工具、考核评测工具、数据看板等信息化手段建立专业的交付管理体系、优化研发能力建设体系，以促进从基础交付到专业交付的发展进程。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方正兰亭纤黑简体" pitchFamily="65" charset="-122"/>
              <a:ea typeface="方正兰亭纤黑简体" pitchFamily="65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kern="0" noProof="0" dirty="0" smtClean="0">
                <a:ln>
                  <a:noFill/>
                </a:ln>
                <a:solidFill>
                  <a:schemeClr val="accent4"/>
                </a:solidFill>
                <a:uLnTx/>
                <a:uFillTx/>
                <a:latin typeface="微软雅黑" charset="0"/>
                <a:sym typeface="+mn-ea"/>
              </a:rPr>
              <a:t>基于客户业务要求，根据华为对外包供应商的质量效率牵引要求，需要实现项目度量的工具化、项目信息的实时看板化、项目及人员考评数据化。</a:t>
            </a:r>
            <a:endParaRPr lang="zh-CN" altLang="en-US" sz="1100" kern="0" noProof="0" dirty="0" smtClean="0">
              <a:ln>
                <a:noFill/>
              </a:ln>
              <a:solidFill>
                <a:schemeClr val="accent4"/>
              </a:solidFill>
              <a:uLnTx/>
              <a:uFillTx/>
              <a:latin typeface="微软雅黑" charset="0"/>
              <a:sym typeface="+mn-ea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kern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charset="0"/>
              <a:ea typeface="微软雅黑" pitchFamily="34" charset="-122"/>
              <a:sym typeface="+mn-ea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noProof="0" dirty="0" smtClean="0">
                <a:ln>
                  <a:noFill/>
                </a:ln>
                <a:uLnTx/>
                <a:uFillTx/>
                <a:latin typeface="方正兰亭纤黑简体" pitchFamily="65" charset="-122"/>
                <a:ea typeface="方正兰亭纤黑简体" pitchFamily="65" charset="-122"/>
                <a:sym typeface="+mn-ea"/>
              </a:rPr>
              <a:t>二、战略意义</a:t>
            </a:r>
            <a:endParaRPr lang="zh-CN" altLang="en-US" sz="1400" b="1" kern="0" noProof="0" dirty="0" smtClean="0">
              <a:ln>
                <a:noFill/>
              </a:ln>
              <a:uLnTx/>
              <a:uFillTx/>
              <a:latin typeface="方正兰亭纤黑简体" pitchFamily="65" charset="-122"/>
              <a:ea typeface="方正兰亭纤黑简体" pitchFamily="65" charset="-122"/>
              <a:sym typeface="+mn-ea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uLnTx/>
                <a:uFillTx/>
                <a:latin typeface="微软雅黑" charset="0"/>
              </a:rPr>
              <a:t>综合管理系列工具项目通过一系列的工具，宏观上从人员培养、研发管理体系优化、交付能力提升等多个方面，进一步落实“从基础交付到专业交付到解决方案”的发展战略要求。微观上通过项目一期的考核评测工具、度量工具，优化考核评测手段，改进工作方法和流程，</a:t>
            </a:r>
            <a:r>
              <a:rPr lang="zh-CN" altLang="en-US" sz="1100" kern="0" noProof="0" dirty="0" smtClean="0">
                <a:ln>
                  <a:noFill/>
                </a:ln>
                <a:solidFill>
                  <a:schemeClr val="accent4"/>
                </a:solidFill>
                <a:uLnTx/>
                <a:uFillTx/>
                <a:latin typeface="微软雅黑" charset="0"/>
                <a:sym typeface="+mn-ea"/>
              </a:rPr>
              <a:t>减少项目在人员和资源上的消耗，提升效率降低成本为公司带来更多的效益。</a:t>
            </a:r>
            <a:endParaRPr kumimoji="0" lang="zh-CN" altLang="en-US" sz="1100" b="0" i="1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itchFamily="34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7584" y="971550"/>
            <a:ext cx="760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 dirty="0" smtClean="0">
                <a:latin typeface="+mn-ea"/>
                <a:ea typeface="+mn-ea"/>
                <a:sym typeface="+mn-ea"/>
              </a:rPr>
              <a:t>综合管理系列工具由一系列考核评测、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质量监控</a:t>
            </a:r>
            <a:r>
              <a:rPr lang="zh-CN" sz="1400" dirty="0" smtClean="0">
                <a:latin typeface="+mn-ea"/>
                <a:ea typeface="+mn-ea"/>
                <a:sym typeface="+mn-ea"/>
              </a:rPr>
              <a:t>、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人力招聘</a:t>
            </a:r>
            <a:r>
              <a:rPr lang="zh-CN" sz="1400" dirty="0" smtClean="0">
                <a:latin typeface="+mn-ea"/>
                <a:ea typeface="+mn-ea"/>
                <a:sym typeface="+mn-ea"/>
              </a:rPr>
              <a:t>、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知识社区</a:t>
            </a:r>
            <a:r>
              <a:rPr lang="zh-CN" sz="1400" dirty="0" smtClean="0">
                <a:latin typeface="+mn-ea"/>
                <a:ea typeface="+mn-ea"/>
                <a:sym typeface="+mn-ea"/>
              </a:rPr>
              <a:t>的子系统构成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，</a:t>
            </a:r>
            <a:r>
              <a:rPr lang="zh-CN" altLang="en-US" sz="1400" dirty="0" smtClean="0">
                <a:latin typeface="+mn-ea"/>
                <a:ea typeface="+mn-ea"/>
                <a:sym typeface="+mn-ea"/>
              </a:rPr>
              <a:t>分为四期完成。</a:t>
            </a:r>
            <a:endParaRPr lang="en-US" altLang="zh-CN" sz="1400" dirty="0" smtClean="0">
              <a:latin typeface="+mn-ea"/>
              <a:ea typeface="+mn-ea"/>
              <a:sym typeface="+mn-ea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0" y="143510"/>
            <a:ext cx="8675688" cy="649288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+mn-ea"/>
                <a:sym typeface="+mn-ea"/>
              </a:rPr>
              <a:t>综合管理系列工具项目构成</a:t>
            </a:r>
            <a:endParaRPr lang="en-US" altLang="zh-CN" dirty="0" smtClean="0"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1965032"/>
            <a:ext cx="7360493" cy="44162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43510"/>
            <a:ext cx="8675688" cy="649288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+mn-ea"/>
                <a:sym typeface="+mn-ea"/>
              </a:rPr>
              <a:t>一期</a:t>
            </a:r>
            <a:r>
              <a:rPr lang="en-US" altLang="zh-CN" dirty="0">
                <a:latin typeface="+mn-ea"/>
                <a:sym typeface="+mn-ea"/>
              </a:rPr>
              <a:t>-</a:t>
            </a:r>
            <a:r>
              <a:rPr lang="zh-CN" altLang="en-US" dirty="0" smtClean="0">
                <a:latin typeface="+mn-ea"/>
                <a:sym typeface="+mn-ea"/>
              </a:rPr>
              <a:t>考核评测工具</a:t>
            </a:r>
            <a:endParaRPr lang="en-US" altLang="zh-CN" dirty="0" smtClean="0">
              <a:latin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754" y="1644052"/>
            <a:ext cx="7601638" cy="29238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dirty="0">
                <a:latin typeface="方正兰亭纤黑简体" pitchFamily="65" charset="-122"/>
                <a:ea typeface="方正兰亭纤黑简体" pitchFamily="65" charset="-122"/>
              </a:rPr>
              <a:t>一、背景</a:t>
            </a:r>
            <a:endParaRPr lang="zh-CN" altLang="en-US" sz="1100" kern="0" dirty="0">
              <a:solidFill>
                <a:schemeClr val="accent4"/>
              </a:solidFill>
              <a:latin typeface="微软雅黑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kern="0" dirty="0" smtClean="0">
                <a:solidFill>
                  <a:schemeClr val="accent4"/>
                </a:solidFill>
                <a:latin typeface="微软雅黑" charset="0"/>
              </a:rPr>
              <a:t>公司现有以线下为主的测评</a:t>
            </a: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考核手段</a:t>
            </a:r>
            <a:r>
              <a:rPr lang="zh-CN" altLang="en-US" sz="1100" kern="0" dirty="0" smtClean="0">
                <a:solidFill>
                  <a:schemeClr val="accent4"/>
                </a:solidFill>
                <a:latin typeface="微软雅黑" charset="0"/>
              </a:rPr>
              <a:t>有着诸多不足</a:t>
            </a: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：出卷和阅卷工作量大，费时费力；考试信息需要手工录入，时效性差易出错；无法及时获取到自己的学习成绩；错误题目无法及时获取到，很难及时强化相关</a:t>
            </a:r>
            <a:r>
              <a:rPr lang="zh-CN" altLang="en-US" sz="1100" kern="0" dirty="0" smtClean="0">
                <a:solidFill>
                  <a:schemeClr val="accent4"/>
                </a:solidFill>
                <a:latin typeface="微软雅黑" charset="0"/>
              </a:rPr>
              <a:t>知识。</a:t>
            </a:r>
            <a:endParaRPr lang="zh-CN" altLang="en-US" sz="1100" kern="0" dirty="0">
              <a:solidFill>
                <a:schemeClr val="accent4"/>
              </a:solidFill>
              <a:latin typeface="微软雅黑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随着公司人员规模的壮大、业务线的扩展</a:t>
            </a:r>
            <a:r>
              <a:rPr lang="zh-CN" altLang="en-US" sz="1100" kern="0" dirty="0" smtClean="0">
                <a:solidFill>
                  <a:schemeClr val="accent4"/>
                </a:solidFill>
                <a:latin typeface="微软雅黑" charset="0"/>
              </a:rPr>
              <a:t>，当前手段</a:t>
            </a:r>
            <a:r>
              <a:rPr lang="zh-CN" altLang="en-US" sz="1100" kern="0" dirty="0" smtClean="0">
                <a:solidFill>
                  <a:schemeClr val="accent4"/>
                </a:solidFill>
                <a:latin typeface="微软雅黑" charset="0"/>
                <a:sym typeface="+mn-ea"/>
              </a:rPr>
              <a:t>势必</a:t>
            </a: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  <a:sym typeface="+mn-ea"/>
              </a:rPr>
              <a:t>无法满足，培训和测评考核之间的各个环节追踪更为复杂，必定会造成大量人力成本和时间成本的浪费</a:t>
            </a:r>
            <a:r>
              <a:rPr lang="zh-CN" altLang="en-US" sz="1100" kern="0" dirty="0" smtClean="0">
                <a:solidFill>
                  <a:schemeClr val="accent4"/>
                </a:solidFill>
                <a:latin typeface="微软雅黑" charset="0"/>
                <a:sym typeface="+mn-ea"/>
              </a:rPr>
              <a:t>。</a:t>
            </a:r>
            <a:endParaRPr lang="en-US" altLang="zh-CN" sz="1100" kern="0" dirty="0" smtClean="0">
              <a:solidFill>
                <a:schemeClr val="accent4"/>
              </a:solidFill>
              <a:latin typeface="微软雅黑" charset="0"/>
              <a:sym typeface="+mn-ea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kern="0" dirty="0">
              <a:solidFill>
                <a:schemeClr val="accent4"/>
              </a:solidFill>
              <a:latin typeface="微软雅黑" charset="0"/>
              <a:sym typeface="+mn-ea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方正兰亭纤黑简体" pitchFamily="65" charset="-122"/>
                <a:ea typeface="方正兰亭纤黑简体" pitchFamily="65" charset="-122"/>
              </a:rPr>
              <a:t>二、意义</a:t>
            </a:r>
            <a:endParaRPr lang="zh-CN" altLang="en-US" sz="1400" b="1" kern="0" dirty="0">
              <a:latin typeface="方正兰亭纤黑简体" pitchFamily="65" charset="-122"/>
              <a:ea typeface="方正兰亭纤黑简体" pitchFamily="65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  <a:sym typeface="+mn-ea"/>
              </a:rPr>
              <a:t>培训考核对于公司而言有着深远的意义，是不断发展壮大的必然条件，是培养人才的重要手段之一。通过在线评测系统，公司</a:t>
            </a: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更为灵活地安排培训内容，降低培训考核成本；公司员工掌握基本技能的效率提高，有效地针对薄弱环节提升自己的综合素质，从而为公司创造更多的价值。</a:t>
            </a:r>
            <a:endParaRPr lang="zh-CN" altLang="en-US" sz="1100" i="1" kern="0" dirty="0"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</a:endParaRPr>
          </a:p>
          <a:p>
            <a:endParaRPr lang="en-US" altLang="zh-CN" sz="1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43510"/>
            <a:ext cx="8675688" cy="649288"/>
          </a:xfrm>
        </p:spPr>
        <p:txBody>
          <a:bodyPr/>
          <a:lstStyle/>
          <a:p>
            <a:pPr algn="l"/>
            <a:r>
              <a:rPr lang="zh-CN" altLang="en-US" dirty="0">
                <a:latin typeface="+mn-ea"/>
                <a:sym typeface="+mn-ea"/>
              </a:rPr>
              <a:t>一</a:t>
            </a:r>
            <a:r>
              <a:rPr lang="zh-CN" altLang="en-US" dirty="0" smtClean="0">
                <a:latin typeface="+mn-ea"/>
                <a:sym typeface="+mn-ea"/>
              </a:rPr>
              <a:t>期</a:t>
            </a:r>
            <a:r>
              <a:rPr lang="en-US" altLang="zh-CN" dirty="0" smtClean="0">
                <a:latin typeface="+mn-ea"/>
                <a:sym typeface="+mn-ea"/>
              </a:rPr>
              <a:t>-</a:t>
            </a:r>
            <a:r>
              <a:rPr lang="zh-CN" altLang="en-US" dirty="0" smtClean="0">
                <a:latin typeface="+mn-ea"/>
                <a:sym typeface="+mn-ea"/>
              </a:rPr>
              <a:t>质量监控</a:t>
            </a:r>
            <a:endParaRPr lang="en-US" altLang="zh-CN" dirty="0" smtClean="0">
              <a:latin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754" y="1644052"/>
            <a:ext cx="7601638" cy="31777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方正兰亭纤黑简体" pitchFamily="65" charset="-122"/>
                <a:ea typeface="方正兰亭纤黑简体" pitchFamily="65" charset="-122"/>
              </a:rPr>
              <a:t>一、背景</a:t>
            </a:r>
            <a:endParaRPr lang="en-US" altLang="zh-CN" sz="1400" b="1" kern="0" dirty="0">
              <a:latin typeface="方正兰亭纤黑简体" pitchFamily="65" charset="-122"/>
              <a:ea typeface="方正兰亭纤黑简体" pitchFamily="65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目前由各项目</a:t>
            </a:r>
            <a:r>
              <a:rPr lang="en-US" altLang="zh-CN" sz="1100" kern="0" dirty="0">
                <a:solidFill>
                  <a:schemeClr val="accent4"/>
                </a:solidFill>
                <a:latin typeface="微软雅黑" charset="0"/>
              </a:rPr>
              <a:t>QA</a:t>
            </a: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手工对项目代码、参项人员、缺陷信息进行收集统计，再根据指标公式进行量化处理，形成项目进度、工作量、质量的图表报告，提供给项目管理者。项目管理者使用这些信息，对开发项目、过程及其产品进行数据定义、收集以及分析，加强项目的理解、预测、评估、控制和改善。</a:t>
            </a:r>
            <a:endParaRPr lang="en-US" altLang="zh-CN" sz="1100" kern="0" dirty="0">
              <a:solidFill>
                <a:schemeClr val="accent4"/>
              </a:solidFill>
              <a:latin typeface="微软雅黑" charset="0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面对各种度量指标，</a:t>
            </a:r>
            <a:r>
              <a:rPr lang="en-US" altLang="zh-CN" sz="1100" kern="0" dirty="0">
                <a:solidFill>
                  <a:schemeClr val="accent4"/>
                </a:solidFill>
                <a:latin typeface="微软雅黑" charset="0"/>
              </a:rPr>
              <a:t>QA</a:t>
            </a: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需确保基础度量数据的准确有效，其工作量并不小。收集过程中进行重复性的工作，易于疏漏。分析统计工具的多样化，又带来数据指标分析过程的复杂和分析结果的差异</a:t>
            </a:r>
            <a:r>
              <a:rPr lang="zh-CN" altLang="en-US" sz="1100" kern="0" dirty="0" smtClean="0">
                <a:solidFill>
                  <a:schemeClr val="accent4"/>
                </a:solidFill>
                <a:latin typeface="微软雅黑" charset="0"/>
              </a:rPr>
              <a:t>。</a:t>
            </a:r>
            <a:endParaRPr lang="en-US" altLang="zh-CN" sz="1100" kern="0" dirty="0" smtClean="0">
              <a:solidFill>
                <a:schemeClr val="accent4"/>
              </a:solidFill>
              <a:latin typeface="微软雅黑" charset="0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100" kern="0" dirty="0">
              <a:solidFill>
                <a:schemeClr val="accent4"/>
              </a:solidFill>
              <a:latin typeface="微软雅黑" charset="0"/>
            </a:endParaRPr>
          </a:p>
          <a:p>
            <a:pPr lvl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latin typeface="方正兰亭纤黑简体" pitchFamily="65" charset="-122"/>
                <a:ea typeface="方正兰亭纤黑简体" pitchFamily="65" charset="-122"/>
              </a:rPr>
              <a:t>二</a:t>
            </a:r>
            <a:r>
              <a:rPr lang="zh-CN" altLang="en-US" sz="1400" b="1" kern="0" dirty="0" smtClean="0">
                <a:latin typeface="方正兰亭纤黑简体" pitchFamily="65" charset="-122"/>
                <a:ea typeface="方正兰亭纤黑简体" pitchFamily="65" charset="-122"/>
              </a:rPr>
              <a:t>、</a:t>
            </a:r>
            <a:r>
              <a:rPr lang="zh-CN" altLang="en-US" sz="1400" b="1" kern="0" dirty="0">
                <a:latin typeface="方正兰亭纤黑简体" pitchFamily="65" charset="-122"/>
                <a:ea typeface="方正兰亭纤黑简体" pitchFamily="65" charset="-122"/>
              </a:rPr>
              <a:t>意义</a:t>
            </a:r>
            <a:endParaRPr lang="zh-CN" altLang="en-US" sz="1400" b="1" kern="0" dirty="0">
              <a:latin typeface="方正兰亭纤黑简体" pitchFamily="65" charset="-122"/>
              <a:ea typeface="方正兰亭纤黑简体" pitchFamily="65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统一</a:t>
            </a:r>
            <a:r>
              <a:rPr lang="zh-CN" altLang="en-US" sz="1100" kern="0" dirty="0" smtClean="0">
                <a:solidFill>
                  <a:schemeClr val="accent4"/>
                </a:solidFill>
                <a:latin typeface="微软雅黑" charset="0"/>
              </a:rPr>
              <a:t>的质量监控工具有助于</a:t>
            </a: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提升</a:t>
            </a:r>
            <a:r>
              <a:rPr lang="en-US" altLang="zh-CN" sz="1100" kern="0" dirty="0">
                <a:solidFill>
                  <a:schemeClr val="accent4"/>
                </a:solidFill>
                <a:latin typeface="微软雅黑" charset="0"/>
              </a:rPr>
              <a:t>QA</a:t>
            </a: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的工作效率，保证质量体系更有效的运行。减少</a:t>
            </a:r>
            <a:r>
              <a:rPr lang="en-US" altLang="zh-CN" sz="1100" kern="0" dirty="0">
                <a:solidFill>
                  <a:schemeClr val="accent4"/>
                </a:solidFill>
                <a:latin typeface="微软雅黑" charset="0"/>
              </a:rPr>
              <a:t>QA</a:t>
            </a:r>
            <a:r>
              <a:rPr lang="zh-CN" altLang="en-US" sz="1100" kern="0" dirty="0">
                <a:solidFill>
                  <a:schemeClr val="accent4"/>
                </a:solidFill>
                <a:latin typeface="微软雅黑" charset="0"/>
              </a:rPr>
              <a:t>重复性的工作，降低项目在人力和资源上的消耗。提供更多维度的项目度量数据，为改进开发过程，促进项目成功，降低开发成本，开发高质量的产品提供数据基础。</a:t>
            </a:r>
            <a:endParaRPr lang="en-US" altLang="zh-CN" sz="1100" kern="0" dirty="0">
              <a:solidFill>
                <a:schemeClr val="accent4"/>
              </a:solidFill>
              <a:latin typeface="微软雅黑" charset="0"/>
            </a:endParaRPr>
          </a:p>
          <a:p>
            <a:endParaRPr lang="en-US" altLang="zh-CN" sz="1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987675" y="2369185"/>
            <a:ext cx="4161790" cy="401193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636010" y="4502150"/>
            <a:ext cx="263906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076190" y="4509135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299835" y="4509135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635375" y="4509135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3707130" y="2991485"/>
            <a:ext cx="263906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07130" y="2998470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076190" y="2998470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370955" y="2998470"/>
            <a:ext cx="0" cy="21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8675688" cy="649288"/>
          </a:xfrm>
        </p:spPr>
        <p:txBody>
          <a:bodyPr/>
          <a:lstStyle/>
          <a:p>
            <a:r>
              <a:rPr lang="zh-CN" altLang="en-US" dirty="0" smtClean="0">
                <a:latin typeface="+mn-ea"/>
                <a:sym typeface="+mn-ea"/>
              </a:rPr>
              <a:t>综合管理系列工具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系统管理方式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15265" y="1487170"/>
            <a:ext cx="8429625" cy="79692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考核评测工具描述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215265" y="3862066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项目启动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五边形 29"/>
          <p:cNvSpPr/>
          <p:nvPr/>
        </p:nvSpPr>
        <p:spPr>
          <a:xfrm>
            <a:off x="1643993" y="3862066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计划阶段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7287595" y="3862066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验收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3059418" y="3144516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设计阶段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5845500" y="3144516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测试阶段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4488178" y="3144516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编码阶段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15431" y="4505008"/>
            <a:ext cx="1143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  <a:ea typeface="+mn-ea"/>
              </a:rPr>
              <a:t>√  项目管理计划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</a:t>
            </a:r>
            <a:r>
              <a:rPr lang="zh-CN" altLang="en-US" sz="1000" dirty="0" smtClean="0">
                <a:latin typeface="+mn-ea"/>
                <a:ea typeface="+mn-ea"/>
              </a:rPr>
              <a:t>风险管理计划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</a:t>
            </a:r>
            <a:r>
              <a:rPr lang="zh-CN" altLang="en-US" sz="1000" dirty="0" smtClean="0">
                <a:latin typeface="+mn-ea"/>
                <a:ea typeface="+mn-ea"/>
              </a:rPr>
              <a:t>工作量评估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</a:t>
            </a:r>
            <a:r>
              <a:rPr lang="zh-CN" altLang="en-US" sz="1000" dirty="0" smtClean="0">
                <a:latin typeface="+mn-ea"/>
                <a:ea typeface="+mn-ea"/>
              </a:rPr>
              <a:t>质量策划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</a:t>
            </a:r>
            <a:r>
              <a:rPr lang="zh-CN" altLang="en-US" sz="1000" dirty="0" smtClean="0">
                <a:latin typeface="+mn-ea"/>
                <a:ea typeface="+mn-ea"/>
              </a:rPr>
              <a:t>配置管理计划</a:t>
            </a:r>
            <a:endParaRPr lang="en-US" altLang="zh-CN" sz="1000" dirty="0" smtClean="0">
              <a:latin typeface="+mn-ea"/>
              <a:ea typeface="+mn-ea"/>
            </a:endParaRPr>
          </a:p>
          <a:p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87663" y="5157471"/>
            <a:ext cx="1428760" cy="132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  <a:ea typeface="+mn-ea"/>
              </a:rPr>
              <a:t>√  </a:t>
            </a:r>
            <a:r>
              <a:rPr lang="en-US" altLang="zh-CN" sz="1000" dirty="0" smtClean="0">
                <a:latin typeface="+mn-ea"/>
                <a:ea typeface="+mn-ea"/>
              </a:rPr>
              <a:t>story</a:t>
            </a:r>
            <a:r>
              <a:rPr lang="zh-CN" altLang="en-US" sz="1000" dirty="0" smtClean="0">
                <a:latin typeface="+mn-ea"/>
                <a:ea typeface="+mn-ea"/>
              </a:rPr>
              <a:t>设计文档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</a:t>
            </a:r>
            <a:r>
              <a:rPr lang="en-US" altLang="zh-CN" sz="1000" dirty="0" smtClean="0">
                <a:latin typeface="+mn-ea"/>
              </a:rPr>
              <a:t>story</a:t>
            </a:r>
            <a:r>
              <a:rPr lang="zh-CN" altLang="en-US" sz="1000" dirty="0" smtClean="0">
                <a:latin typeface="+mn-ea"/>
              </a:rPr>
              <a:t>设计文档评审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测试策略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测试方案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测试用例</a:t>
            </a:r>
            <a:endParaRPr lang="en-US" altLang="zh-CN" sz="1000" dirty="0" smtClean="0">
              <a:latin typeface="+mn-ea"/>
            </a:endParaRPr>
          </a:p>
          <a:p>
            <a:r>
              <a:rPr lang="zh-CN" altLang="en-US" sz="1000" dirty="0" smtClean="0">
                <a:latin typeface="+mn-ea"/>
              </a:rPr>
              <a:t>√  测试方案，测试用例评审</a:t>
            </a:r>
            <a:endParaRPr lang="en-US" altLang="zh-CN" sz="1000" dirty="0" smtClean="0">
              <a:latin typeface="+mn-ea"/>
              <a:ea typeface="+mn-ea"/>
            </a:endParaRPr>
          </a:p>
          <a:p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40885" y="5213985"/>
            <a:ext cx="1029970" cy="71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  <a:ea typeface="+mn-ea"/>
              </a:rPr>
              <a:t>√  编码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开发自测试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变更记录</a:t>
            </a:r>
            <a:endParaRPr lang="en-US" altLang="zh-CN" sz="1000" dirty="0" smtClean="0">
              <a:latin typeface="+mn-ea"/>
              <a:ea typeface="+mn-ea"/>
            </a:endParaRPr>
          </a:p>
          <a:p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57875" y="5213985"/>
            <a:ext cx="1092200" cy="71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  <a:ea typeface="+mn-ea"/>
              </a:rPr>
              <a:t>√  </a:t>
            </a:r>
            <a:r>
              <a:rPr lang="en-US" altLang="zh-CN" sz="1000" dirty="0" smtClean="0">
                <a:latin typeface="+mn-ea"/>
                <a:ea typeface="+mn-ea"/>
              </a:rPr>
              <a:t>ST</a:t>
            </a:r>
            <a:r>
              <a:rPr lang="zh-CN" altLang="en-US" sz="1000" dirty="0" smtClean="0">
                <a:latin typeface="+mn-ea"/>
                <a:ea typeface="+mn-ea"/>
              </a:rPr>
              <a:t>测试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</a:t>
            </a:r>
            <a:r>
              <a:rPr lang="en-US" altLang="zh-CN" sz="1000" dirty="0" smtClean="0">
                <a:latin typeface="+mn-ea"/>
              </a:rPr>
              <a:t>SDV</a:t>
            </a:r>
            <a:r>
              <a:rPr lang="zh-CN" altLang="en-US" sz="1000" dirty="0" smtClean="0">
                <a:latin typeface="+mn-ea"/>
              </a:rPr>
              <a:t>测试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测试报告</a:t>
            </a:r>
            <a:endParaRPr lang="en-US" altLang="zh-CN" sz="1000" dirty="0" smtClean="0">
              <a:latin typeface="+mn-ea"/>
              <a:ea typeface="+mn-ea"/>
            </a:endParaRPr>
          </a:p>
          <a:p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7595" y="4576446"/>
            <a:ext cx="1428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  <a:ea typeface="+mn-ea"/>
              </a:rPr>
              <a:t>√  交付件列表</a:t>
            </a:r>
            <a:endParaRPr lang="en-US" altLang="zh-CN" sz="1000" dirty="0" smtClean="0">
              <a:latin typeface="+mn-ea"/>
              <a:ea typeface="+mn-ea"/>
            </a:endParaRPr>
          </a:p>
          <a:p>
            <a:r>
              <a:rPr lang="zh-CN" altLang="en-US" sz="1000" dirty="0" smtClean="0">
                <a:latin typeface="+mn-ea"/>
              </a:rPr>
              <a:t>√  项目回顾会议</a:t>
            </a:r>
            <a:endParaRPr lang="en-US" altLang="zh-CN" sz="1000" dirty="0" smtClean="0">
              <a:latin typeface="+mn-ea"/>
              <a:ea typeface="+mn-ea"/>
            </a:endParaRPr>
          </a:p>
          <a:p>
            <a:endParaRPr lang="en-US" altLang="zh-CN" sz="1000" dirty="0" smtClean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109" y="450500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+mn-ea"/>
                <a:ea typeface="+mn-ea"/>
              </a:rPr>
              <a:t>√  立项汇报材料</a:t>
            </a:r>
            <a:endParaRPr lang="zh-CN" altLang="en-US" sz="1000" dirty="0">
              <a:latin typeface="+mn-ea"/>
              <a:ea typeface="+mn-ea"/>
            </a:endParaRPr>
          </a:p>
        </p:txBody>
      </p:sp>
      <p:sp>
        <p:nvSpPr>
          <p:cNvPr id="7" name="TextBox 37"/>
          <p:cNvSpPr txBox="1"/>
          <p:nvPr/>
        </p:nvSpPr>
        <p:spPr>
          <a:xfrm>
            <a:off x="252730" y="909955"/>
            <a:ext cx="7719695" cy="25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000" dirty="0" smtClean="0">
                <a:latin typeface="+mn-ea"/>
                <a:ea typeface="+mn-ea"/>
                <a:sym typeface="+mn-ea"/>
              </a:rPr>
              <a:t>项目一期实现考核评测工具</a:t>
            </a:r>
            <a:r>
              <a:rPr lang="zh-CN" altLang="en-US" sz="1000" dirty="0" smtClean="0">
                <a:latin typeface="+mn-ea"/>
                <a:ea typeface="+mn-ea"/>
                <a:sym typeface="+mn-ea"/>
              </a:rPr>
              <a:t>，二期实现</a:t>
            </a:r>
            <a:r>
              <a:rPr lang="zh-CN" sz="1000" dirty="0" smtClean="0">
                <a:latin typeface="+mn-ea"/>
                <a:ea typeface="+mn-ea"/>
                <a:sym typeface="+mn-ea"/>
              </a:rPr>
              <a:t>度量工具，</a:t>
            </a:r>
            <a:r>
              <a:rPr sz="1000" dirty="0" err="1" smtClean="0">
                <a:latin typeface="+mn-ea"/>
                <a:ea typeface="+mn-ea"/>
                <a:sym typeface="+mn-ea"/>
              </a:rPr>
              <a:t>以下</a:t>
            </a:r>
            <a:r>
              <a:rPr lang="zh-CN" altLang="en-US" sz="1000" dirty="0" smtClean="0">
                <a:latin typeface="+mn-ea"/>
                <a:ea typeface="+mn-ea"/>
                <a:sym typeface="+mn-ea"/>
              </a:rPr>
              <a:t>所有</a:t>
            </a:r>
            <a:r>
              <a:rPr sz="1000" dirty="0" err="1" smtClean="0">
                <a:latin typeface="+mn-ea"/>
                <a:ea typeface="+mn-ea"/>
                <a:sym typeface="+mn-ea"/>
              </a:rPr>
              <a:t>内容以</a:t>
            </a:r>
            <a:r>
              <a:rPr lang="zh-CN" sz="1000" dirty="0" smtClean="0">
                <a:latin typeface="+mn-ea"/>
                <a:ea typeface="+mn-ea"/>
                <a:sym typeface="+mn-ea"/>
              </a:rPr>
              <a:t>考核评测工具</a:t>
            </a:r>
            <a:r>
              <a:rPr sz="1000" dirty="0" smtClean="0">
                <a:latin typeface="+mn-ea"/>
                <a:ea typeface="+mn-ea"/>
                <a:sym typeface="+mn-ea"/>
              </a:rPr>
              <a:t>为例</a:t>
            </a:r>
            <a:r>
              <a:rPr lang="zh-CN" sz="1000" dirty="0" smtClean="0">
                <a:latin typeface="+mn-ea"/>
                <a:ea typeface="+mn-ea"/>
                <a:sym typeface="+mn-ea"/>
              </a:rPr>
              <a:t>，采用敏捷开发模式，体现团队管理方式</a:t>
            </a:r>
            <a:r>
              <a:rPr sz="1000" dirty="0" smtClean="0">
                <a:latin typeface="+mn-ea"/>
                <a:ea typeface="+mn-ea"/>
                <a:sym typeface="+mn-ea"/>
              </a:rPr>
              <a:t>。</a:t>
            </a:r>
          </a:p>
        </p:txBody>
      </p:sp>
      <p:sp>
        <p:nvSpPr>
          <p:cNvPr id="10" name="五边形 9"/>
          <p:cNvSpPr/>
          <p:nvPr/>
        </p:nvSpPr>
        <p:spPr>
          <a:xfrm>
            <a:off x="4427220" y="2494276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迭代</a:t>
            </a:r>
          </a:p>
        </p:txBody>
      </p:sp>
      <p:sp>
        <p:nvSpPr>
          <p:cNvPr id="13" name="五边形 12"/>
          <p:cNvSpPr/>
          <p:nvPr/>
        </p:nvSpPr>
        <p:spPr>
          <a:xfrm>
            <a:off x="3059418" y="4650101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设计阶段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5845500" y="4650101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测试阶段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4488178" y="4650101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编码阶段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4500245" y="4004941"/>
            <a:ext cx="1285852" cy="428628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迭代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5400000">
            <a:off x="4996180" y="3582035"/>
            <a:ext cx="37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8675688" cy="649288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考核评测工具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项目范围</a:t>
            </a: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black">
          <a:xfrm>
            <a:off x="226637" y="1052736"/>
            <a:ext cx="87137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endParaRPr lang="en-US" altLang="zh-CN" sz="1400" dirty="0">
              <a:latin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95575" y="1124585"/>
          <a:ext cx="8358246" cy="231190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54517"/>
                <a:gridCol w="5703729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功能点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客户要求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</a:tr>
              <a:tr h="3601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latin typeface="+mn-ea"/>
                        </a:rPr>
                        <a:t>用户管理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latin typeface="+mn-ea"/>
                        </a:rPr>
                        <a:t>用户分普通评测用户和管理员，普通评测用户由管理员导入，管理员可以增删改差普通测评用户基本信息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latin typeface="+mn-ea"/>
                        </a:rPr>
                        <a:t>题库管理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latin typeface="+mn-ea"/>
                        </a:rPr>
                        <a:t>管理员能够增删改查题库信息，题目必须关联到题库。题型目前支持客观题（单选，多选，判断），（单选，多选不限制选项只有4项），主观题（填空，问答）暂不支持，管理员可以批量导入试题</a:t>
                      </a:r>
                      <a:endParaRPr lang="en-US" altLang="zh-CN" sz="1000" dirty="0"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95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latin typeface="+mn-ea"/>
                        </a:rPr>
                        <a:t>试卷管理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  <a:ea typeface="+mn-ea"/>
                        </a:rPr>
                        <a:t>管理员能够增删改查试卷信息，设置试卷构成规则和考试规则。管理员能够发布试卷至普通评测用户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954"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</a:rPr>
                        <a:t>考试和阅卷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+mn-ea"/>
                        </a:rPr>
                        <a:t>普通评测人员能够查看待参加考试信息，考试交卷后自动阅卷，可以查看历史考试记录及其具体详细对错信息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9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latin typeface="+mn-ea"/>
                        </a:rPr>
                        <a:t>考试报表看板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latin typeface="+mn-ea"/>
                        </a:rPr>
                        <a:t>管理员可以查看导出特定场次考试的报告，支持考试维度和用户画像维度。考试维度可以查看特定考试的分数排名、通过率等等。用户画像维度可以查看特定用户考试分析报告，从而鉴定用户画像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8675688" cy="649288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质量监控工具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项目范围</a:t>
            </a: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black">
          <a:xfrm>
            <a:off x="226637" y="1052736"/>
            <a:ext cx="87137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endParaRPr lang="en-US" altLang="zh-CN" sz="1400" dirty="0">
              <a:latin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75" y="1124585"/>
          <a:ext cx="8358246" cy="139792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54517"/>
                <a:gridCol w="5703729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功能点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i="0" u="none" strike="noStrik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客户要求</a:t>
                      </a:r>
                      <a:endParaRPr lang="zh-CN" altLang="en-US" sz="1050" b="1" i="0" u="none" strike="noStrike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</a:tr>
              <a:tr h="3601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软件项目信息收集</a:t>
                      </a:r>
                      <a:endParaRPr lang="zh-CN" altLang="en-US" sz="1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+mn-ea"/>
                          <a:ea typeface="+mn-ea"/>
                        </a:rPr>
                        <a:t>从项目管理系统SVN、Git，缺陷跟踪管理系统</a:t>
                      </a:r>
                      <a:r>
                        <a:rPr lang="en-US" altLang="zh-CN" sz="1000" dirty="0" smtClean="0">
                          <a:latin typeface="+mn-ea"/>
                          <a:ea typeface="+mn-ea"/>
                        </a:rPr>
                        <a:t>DTS</a:t>
                      </a:r>
                      <a:r>
                        <a:rPr lang="zh-CN" altLang="en-US" sz="1000" dirty="0" smtClean="0">
                          <a:latin typeface="+mn-ea"/>
                          <a:ea typeface="+mn-ea"/>
                        </a:rPr>
                        <a:t>中收集包含代码和缺陷的相关信息。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软件项目质量监控</a:t>
                      </a:r>
                      <a:endParaRPr lang="zh-CN" altLang="en-US" sz="100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 smtClean="0">
                          <a:latin typeface="+mn-ea"/>
                        </a:rPr>
                        <a:t>从项目和人员，多维度监控项目质量。包括而不局限于：各阶段代码量统计、各阶段进度工作量偏差、各阶段缺陷密度指数、各阶段的质量成本分析等。</a:t>
                      </a:r>
                      <a:endParaRPr lang="en-US" altLang="zh-CN" sz="1000" dirty="0"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9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smtClean="0">
                          <a:latin typeface="+mn-ea"/>
                        </a:rPr>
                        <a:t>QA</a:t>
                      </a:r>
                      <a:r>
                        <a:rPr lang="zh-CN" altLang="en-US" sz="1000" dirty="0" smtClean="0">
                          <a:latin typeface="+mn-ea"/>
                        </a:rPr>
                        <a:t>看板</a:t>
                      </a:r>
                      <a:endParaRPr lang="zh-CN" altLang="en-US" sz="1000" dirty="0"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latin typeface="+mn-ea"/>
                          <a:ea typeface="+mn-ea"/>
                        </a:rPr>
                        <a:t>项目质量数据多维度解读，可视化呈现。</a:t>
                      </a:r>
                      <a:endParaRPr lang="zh-CN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43510"/>
            <a:ext cx="86756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考核评测工具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</a:rPr>
              <a:t>架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构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flipV="1">
            <a:off x="688507" y="1772814"/>
            <a:ext cx="11418764" cy="5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916748"/>
            <a:ext cx="5275580" cy="324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pyright (c) 2007-2010 NordriDesign™ _light">
  <a:themeElements>
    <a:clrScheme name="1_Copyright (c) 2007-2010 NordriDesign™ _light 8">
      <a:dk1>
        <a:srgbClr val="000000"/>
      </a:dk1>
      <a:lt1>
        <a:srgbClr val="FFFFFF"/>
      </a:lt1>
      <a:dk2>
        <a:srgbClr val="1C1C1C"/>
      </a:dk2>
      <a:lt2>
        <a:srgbClr val="B2B2B2"/>
      </a:lt2>
      <a:accent1>
        <a:srgbClr val="052D6F"/>
      </a:accent1>
      <a:accent2>
        <a:srgbClr val="00458A"/>
      </a:accent2>
      <a:accent3>
        <a:srgbClr val="FFFFFF"/>
      </a:accent3>
      <a:accent4>
        <a:srgbClr val="000000"/>
      </a:accent4>
      <a:accent5>
        <a:srgbClr val="AAADBB"/>
      </a:accent5>
      <a:accent6>
        <a:srgbClr val="003E7D"/>
      </a:accent6>
      <a:hlink>
        <a:srgbClr val="264B96"/>
      </a:hlink>
      <a:folHlink>
        <a:srgbClr val="003366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8A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2">
        <a:dk1>
          <a:srgbClr val="B2B2B2"/>
        </a:dk1>
        <a:lt1>
          <a:srgbClr val="FFFFFF"/>
        </a:lt1>
        <a:dk2>
          <a:srgbClr val="000000"/>
        </a:dk2>
        <a:lt2>
          <a:srgbClr val="000000"/>
        </a:lt2>
        <a:accent1>
          <a:srgbClr val="79DCFF"/>
        </a:accent1>
        <a:accent2>
          <a:srgbClr val="00CCFF"/>
        </a:accent2>
        <a:accent3>
          <a:srgbClr val="AAAAAA"/>
        </a:accent3>
        <a:accent4>
          <a:srgbClr val="DADADA"/>
        </a:accent4>
        <a:accent5>
          <a:srgbClr val="BEEBFF"/>
        </a:accent5>
        <a:accent6>
          <a:srgbClr val="00B9E7"/>
        </a:accent6>
        <a:hlink>
          <a:srgbClr val="FF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pyright (c) 2007-2010 NordriDesign™ _light 3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4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3E7D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3E7D"/>
        </a:accent6>
        <a:hlink>
          <a:srgbClr val="33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33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7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264B9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8">
        <a:dk1>
          <a:srgbClr val="000000"/>
        </a:dk1>
        <a:lt1>
          <a:srgbClr val="FFFFFF"/>
        </a:lt1>
        <a:dk2>
          <a:srgbClr val="1C1C1C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264B9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9">
        <a:dk1>
          <a:srgbClr val="B2B2B2"/>
        </a:dk1>
        <a:lt1>
          <a:srgbClr val="FFFFFF"/>
        </a:lt1>
        <a:dk2>
          <a:srgbClr val="000000"/>
        </a:dk2>
        <a:lt2>
          <a:srgbClr val="000000"/>
        </a:lt2>
        <a:accent1>
          <a:srgbClr val="003399"/>
        </a:accent1>
        <a:accent2>
          <a:srgbClr val="22458A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1E3E7D"/>
        </a:accent6>
        <a:hlink>
          <a:srgbClr val="FF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pyright (c) 2007-2010 NordriDesign™ _dark">
  <a:themeElements>
    <a:clrScheme name="Copyright (c) 2007-2010 NordriDesign™ _dark 9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3399"/>
      </a:accent1>
      <a:accent2>
        <a:srgbClr val="22458A"/>
      </a:accent2>
      <a:accent3>
        <a:srgbClr val="AAAAAA"/>
      </a:accent3>
      <a:accent4>
        <a:srgbClr val="DADADA"/>
      </a:accent4>
      <a:accent5>
        <a:srgbClr val="AAADCA"/>
      </a:accent5>
      <a:accent6>
        <a:srgbClr val="1E3E7D"/>
      </a:accent6>
      <a:hlink>
        <a:srgbClr val="FF9933"/>
      </a:hlink>
      <a:folHlink>
        <a:srgbClr val="FFCC66"/>
      </a:folHlink>
    </a:clrScheme>
    <a:fontScheme name="Copyright (c) 2007-2010 NordriDesign™ _dar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pyright (c) 2007-2010 NordriDesign™ _dark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8A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dark 2">
        <a:dk1>
          <a:srgbClr val="B2B2B2"/>
        </a:dk1>
        <a:lt1>
          <a:srgbClr val="FFFFFF"/>
        </a:lt1>
        <a:dk2>
          <a:srgbClr val="000000"/>
        </a:dk2>
        <a:lt2>
          <a:srgbClr val="000000"/>
        </a:lt2>
        <a:accent1>
          <a:srgbClr val="79DCFF"/>
        </a:accent1>
        <a:accent2>
          <a:srgbClr val="00CCFF"/>
        </a:accent2>
        <a:accent3>
          <a:srgbClr val="AAAAAA"/>
        </a:accent3>
        <a:accent4>
          <a:srgbClr val="DADADA"/>
        </a:accent4>
        <a:accent5>
          <a:srgbClr val="BEEBFF"/>
        </a:accent5>
        <a:accent6>
          <a:srgbClr val="00B9E7"/>
        </a:accent6>
        <a:hlink>
          <a:srgbClr val="FF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dark 3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dark 4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3E7D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dark 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3E7D"/>
        </a:accent6>
        <a:hlink>
          <a:srgbClr val="33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dark 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33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dark 7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264B9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dark 8">
        <a:dk1>
          <a:srgbClr val="000000"/>
        </a:dk1>
        <a:lt1>
          <a:srgbClr val="FFFFFF"/>
        </a:lt1>
        <a:dk2>
          <a:srgbClr val="1C1C1C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264B9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dark 9">
        <a:dk1>
          <a:srgbClr val="B2B2B2"/>
        </a:dk1>
        <a:lt1>
          <a:srgbClr val="FFFFFF"/>
        </a:lt1>
        <a:dk2>
          <a:srgbClr val="000000"/>
        </a:dk2>
        <a:lt2>
          <a:srgbClr val="000000"/>
        </a:lt2>
        <a:accent1>
          <a:srgbClr val="003399"/>
        </a:accent1>
        <a:accent2>
          <a:srgbClr val="22458A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1E3E7D"/>
        </a:accent6>
        <a:hlink>
          <a:srgbClr val="FF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pyright (c) 2007-2010 NordriDesign™ _back">
  <a:themeElements>
    <a:clrScheme name="Copyright (c) 2007-2010 NordriDesign™ _back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66CC"/>
      </a:accent1>
      <a:accent2>
        <a:srgbClr val="003399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8A"/>
      </a:accent6>
      <a:hlink>
        <a:srgbClr val="FF9933"/>
      </a:hlink>
      <a:folHlink>
        <a:srgbClr val="FFCC66"/>
      </a:folHlink>
    </a:clrScheme>
    <a:fontScheme name="Copyright (c) 2007-2010 NordriDesign™ _back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pyright (c) 2007-2010 NordriDesign™ _back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8A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back 2">
        <a:dk1>
          <a:srgbClr val="B2B2B2"/>
        </a:dk1>
        <a:lt1>
          <a:srgbClr val="FFFFFF"/>
        </a:lt1>
        <a:dk2>
          <a:srgbClr val="000000"/>
        </a:dk2>
        <a:lt2>
          <a:srgbClr val="000000"/>
        </a:lt2>
        <a:accent1>
          <a:srgbClr val="79DCFF"/>
        </a:accent1>
        <a:accent2>
          <a:srgbClr val="00CCFF"/>
        </a:accent2>
        <a:accent3>
          <a:srgbClr val="AAAAAA"/>
        </a:accent3>
        <a:accent4>
          <a:srgbClr val="DADADA"/>
        </a:accent4>
        <a:accent5>
          <a:srgbClr val="BEEBFF"/>
        </a:accent5>
        <a:accent6>
          <a:srgbClr val="00B9E7"/>
        </a:accent6>
        <a:hlink>
          <a:srgbClr val="FF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yright (c) 2007-2010 NordriDesign™ _back 3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back 4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3E7D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back 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3E7D"/>
        </a:accent6>
        <a:hlink>
          <a:srgbClr val="33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back 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33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back 7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264B9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back 8">
        <a:dk1>
          <a:srgbClr val="000000"/>
        </a:dk1>
        <a:lt1>
          <a:srgbClr val="FFFFFF"/>
        </a:lt1>
        <a:dk2>
          <a:srgbClr val="1C1C1C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264B9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right (c) 2007-2010 NordriDesign™ _back 9">
        <a:dk1>
          <a:srgbClr val="B2B2B2"/>
        </a:dk1>
        <a:lt1>
          <a:srgbClr val="FFFFFF"/>
        </a:lt1>
        <a:dk2>
          <a:srgbClr val="000000"/>
        </a:dk2>
        <a:lt2>
          <a:srgbClr val="000000"/>
        </a:lt2>
        <a:accent1>
          <a:srgbClr val="003399"/>
        </a:accent1>
        <a:accent2>
          <a:srgbClr val="22458A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1E3E7D"/>
        </a:accent6>
        <a:hlink>
          <a:srgbClr val="FF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pyright (c) 2007-2010 NordriDesign™ _light">
  <a:themeElements>
    <a:clrScheme name="1_Copyright (c) 2007-2010 NordriDesign™ _light 8">
      <a:dk1>
        <a:srgbClr val="000000"/>
      </a:dk1>
      <a:lt1>
        <a:srgbClr val="FFFFFF"/>
      </a:lt1>
      <a:dk2>
        <a:srgbClr val="1C1C1C"/>
      </a:dk2>
      <a:lt2>
        <a:srgbClr val="B2B2B2"/>
      </a:lt2>
      <a:accent1>
        <a:srgbClr val="052D6F"/>
      </a:accent1>
      <a:accent2>
        <a:srgbClr val="00458A"/>
      </a:accent2>
      <a:accent3>
        <a:srgbClr val="FFFFFF"/>
      </a:accent3>
      <a:accent4>
        <a:srgbClr val="000000"/>
      </a:accent4>
      <a:accent5>
        <a:srgbClr val="AAADBB"/>
      </a:accent5>
      <a:accent6>
        <a:srgbClr val="003E7D"/>
      </a:accent6>
      <a:hlink>
        <a:srgbClr val="264B96"/>
      </a:hlink>
      <a:folHlink>
        <a:srgbClr val="003366"/>
      </a:folHlink>
    </a:clrScheme>
    <a:fontScheme name="1_Copyright (c) 2007-2010 NordriDesign™ _ligh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8A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2">
        <a:dk1>
          <a:srgbClr val="B2B2B2"/>
        </a:dk1>
        <a:lt1>
          <a:srgbClr val="FFFFFF"/>
        </a:lt1>
        <a:dk2>
          <a:srgbClr val="000000"/>
        </a:dk2>
        <a:lt2>
          <a:srgbClr val="000000"/>
        </a:lt2>
        <a:accent1>
          <a:srgbClr val="79DCFF"/>
        </a:accent1>
        <a:accent2>
          <a:srgbClr val="00CCFF"/>
        </a:accent2>
        <a:accent3>
          <a:srgbClr val="AAAAAA"/>
        </a:accent3>
        <a:accent4>
          <a:srgbClr val="DADADA"/>
        </a:accent4>
        <a:accent5>
          <a:srgbClr val="BEEBFF"/>
        </a:accent5>
        <a:accent6>
          <a:srgbClr val="00B9E7"/>
        </a:accent6>
        <a:hlink>
          <a:srgbClr val="FF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pyright (c) 2007-2010 NordriDesign™ _light 3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4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3E7D"/>
        </a:accent6>
        <a:hlink>
          <a:srgbClr val="FF99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66CC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3E7D"/>
        </a:accent6>
        <a:hlink>
          <a:srgbClr val="33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33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7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264B9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8">
        <a:dk1>
          <a:srgbClr val="000000"/>
        </a:dk1>
        <a:lt1>
          <a:srgbClr val="FFFFFF"/>
        </a:lt1>
        <a:dk2>
          <a:srgbClr val="1C1C1C"/>
        </a:dk2>
        <a:lt2>
          <a:srgbClr val="B2B2B2"/>
        </a:lt2>
        <a:accent1>
          <a:srgbClr val="052D6F"/>
        </a:accent1>
        <a:accent2>
          <a:srgbClr val="00458A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3E7D"/>
        </a:accent6>
        <a:hlink>
          <a:srgbClr val="264B9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pyright (c) 2007-2010 NordriDesign™ _light 9">
        <a:dk1>
          <a:srgbClr val="B2B2B2"/>
        </a:dk1>
        <a:lt1>
          <a:srgbClr val="FFFFFF"/>
        </a:lt1>
        <a:dk2>
          <a:srgbClr val="000000"/>
        </a:dk2>
        <a:lt2>
          <a:srgbClr val="000000"/>
        </a:lt2>
        <a:accent1>
          <a:srgbClr val="003399"/>
        </a:accent1>
        <a:accent2>
          <a:srgbClr val="22458A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1E3E7D"/>
        </a:accent6>
        <a:hlink>
          <a:srgbClr val="FF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3606</Words>
  <Application>Kingsoft Office WPP</Application>
  <PresentationFormat>全屏显示(4:3)</PresentationFormat>
  <Paragraphs>449</Paragraphs>
  <Slides>18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1_Copyright (c) 2007-2010 NordriDesign™ _light</vt:lpstr>
      <vt:lpstr>Copyright (c) 2007-2010 NordriDesign™ _dark</vt:lpstr>
      <vt:lpstr>自定义设计方案</vt:lpstr>
      <vt:lpstr>Copyright (c) 2007-2010 NordriDesign™ _back</vt:lpstr>
      <vt:lpstr>2_Copyright (c) 2007-2010 NordriDesign™ _light</vt:lpstr>
      <vt:lpstr>综合管理系列工具项目  华为业务条线</vt:lpstr>
      <vt:lpstr>综合管理系列工具项目战略意义</vt:lpstr>
      <vt:lpstr>综合管理系列工具项目构成</vt:lpstr>
      <vt:lpstr>一期-考核评测工具</vt:lpstr>
      <vt:lpstr>一期-质量监控</vt:lpstr>
      <vt:lpstr>综合管理系列工具 系统管理方式</vt:lpstr>
      <vt:lpstr>考核评测工具 项目范围</vt:lpstr>
      <vt:lpstr>质量监控工具 项目范围</vt:lpstr>
      <vt:lpstr>PowerPoint 演示文稿</vt:lpstr>
      <vt:lpstr>考核评测工具关键技术点</vt:lpstr>
      <vt:lpstr>项目效益</vt:lpstr>
      <vt:lpstr>项目效益</vt:lpstr>
      <vt:lpstr>工作量评估</vt:lpstr>
      <vt:lpstr>里程碑计划</vt:lpstr>
      <vt:lpstr>资源储备</vt:lpstr>
      <vt:lpstr>团队阵型</vt:lpstr>
      <vt:lpstr>风险管理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吴文霞</dc:creator>
  <dc:description>Rev PA1</dc:description>
  <cp:lastModifiedBy>luan_jianmin</cp:lastModifiedBy>
  <cp:revision>2404</cp:revision>
  <dcterms:created xsi:type="dcterms:W3CDTF">2010-02-22T07:41:00Z</dcterms:created>
  <dcterms:modified xsi:type="dcterms:W3CDTF">2018-07-06T07:22:19Z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SecurityClass">
    <vt:lpwstr>Confidential</vt:lpwstr>
  </property>
  <property fmtid="{D5CDD505-2E9C-101B-9397-08002B2CF9AE}" pid="4" name="Prepared">
    <vt:lpwstr/>
  </property>
  <property fmtid="{D5CDD505-2E9C-101B-9397-08002B2CF9AE}" pid="5" name="Checked">
    <vt:lpwstr/>
  </property>
  <property fmtid="{D5CDD505-2E9C-101B-9397-08002B2CF9AE}" pid="6" name="Date">
    <vt:lpwstr>11/4/2013</vt:lpwstr>
  </property>
  <property fmtid="{D5CDD505-2E9C-101B-9397-08002B2CF9AE}" pid="7" name="Revision">
    <vt:lpwstr>PA1</vt:lpwstr>
  </property>
  <property fmtid="{D5CDD505-2E9C-101B-9397-08002B2CF9AE}" pid="8" name="Title">
    <vt:lpwstr/>
  </property>
  <property fmtid="{D5CDD505-2E9C-101B-9397-08002B2CF9AE}" pid="9" name="DocName">
    <vt:lpwstr/>
  </property>
  <property fmtid="{D5CDD505-2E9C-101B-9397-08002B2CF9AE}" pid="10" name="DocNo">
    <vt:lpwstr/>
  </property>
  <property fmtid="{D5CDD505-2E9C-101B-9397-08002B2CF9AE}" pid="11" name="ApprovedBy">
    <vt:lpwstr/>
  </property>
  <property fmtid="{D5CDD505-2E9C-101B-9397-08002B2CF9AE}" pid="12" name="Reference">
    <vt:lpwstr/>
  </property>
  <property fmtid="{D5CDD505-2E9C-101B-9397-08002B2CF9AE}" pid="13" name="Keyword">
    <vt:lpwstr/>
  </property>
  <property fmtid="{D5CDD505-2E9C-101B-9397-08002B2CF9AE}" pid="14" name="LeftFooterField">
    <vt:lpwstr>DocNo</vt:lpwstr>
  </property>
  <property fmtid="{D5CDD505-2E9C-101B-9397-08002B2CF9AE}" pid="15" name="RightFooterField">
    <vt:lpwstr>Title</vt:lpwstr>
  </property>
  <property fmtid="{D5CDD505-2E9C-101B-9397-08002B2CF9AE}" pid="16" name="MiddleFooterField">
    <vt:lpwstr>Date</vt:lpwstr>
  </property>
  <property fmtid="{D5CDD505-2E9C-101B-9397-08002B2CF9AE}" pid="17" name="SecClassViewType">
    <vt:lpwstr>False</vt:lpwstr>
  </property>
  <property fmtid="{D5CDD505-2E9C-101B-9397-08002B2CF9AE}" pid="18" name="FooterType">
    <vt:lpwstr>CVL</vt:lpwstr>
  </property>
  <property fmtid="{D5CDD505-2E9C-101B-9397-08002B2CF9AE}" pid="19" name="DocumentType">
    <vt:lpwstr/>
  </property>
  <property fmtid="{D5CDD505-2E9C-101B-9397-08002B2CF9AE}" pid="20" name="TemplateName">
    <vt:lpwstr/>
  </property>
  <property fmtid="{D5CDD505-2E9C-101B-9397-08002B2CF9AE}" pid="21" name="TemplateVersion">
    <vt:lpwstr/>
  </property>
  <property fmtid="{D5CDD505-2E9C-101B-9397-08002B2CF9AE}" pid="22" name="TotalNumb">
    <vt:lpwstr>False</vt:lpwstr>
  </property>
  <property fmtid="{D5CDD505-2E9C-101B-9397-08002B2CF9AE}" pid="23" name="KSOProductBuildVer">
    <vt:lpwstr>2052-10.8.0.5391</vt:lpwstr>
  </property>
  <property fmtid="{D5CDD505-2E9C-101B-9397-08002B2CF9AE}" pid="24" name="_2015_ms_pID_725343">
    <vt:lpwstr>(2)d+x0A8Nkk/HQaT0Pk02WGezxI86Zwhv8SF4EjEhA0bhLjPAMVmB0KEtEXDjIvC2Ex8HfOWze
oI20uKfMGLjan+mVgRgR+Wa5H5APrbBZQ+hHZB7PxUeXg3KHHQ+bAmN3DZ7Pt+gayUn6oRrR
lJs2eLjkxQJ7OtKTVp43gh9xMbtMGZgS2xKiJP1I8pWadUCrGHj9iYGqQnunpGECtXzwetfn
t/eDqjc/QX6k0aOiqA</vt:lpwstr>
  </property>
  <property fmtid="{D5CDD505-2E9C-101B-9397-08002B2CF9AE}" pid="25" name="_2015_ms_pID_7253431">
    <vt:lpwstr>5VA9CGBJ8dd2X8n7WcykyW1wCJA1GDM/PVNdeIFTlOTNe8kDVMyauo
YC/Y/MiYsHVWwDtrk+Zkw2m+Pfpu9CSPrEXY1UEHjTc2N6udzlyur8pAl6b5AzzB9ppbUzU3
WtCtz1837wy16etemr1MoPTsbvnQ1Lf+AIzphyCb9KCoiA==</vt:lpwstr>
  </property>
  <property fmtid="{D5CDD505-2E9C-101B-9397-08002B2CF9AE}" pid="26" name="_readonly">
    <vt:lpwstr/>
  </property>
  <property fmtid="{D5CDD505-2E9C-101B-9397-08002B2CF9AE}" pid="27" name="_change">
    <vt:lpwstr/>
  </property>
  <property fmtid="{D5CDD505-2E9C-101B-9397-08002B2CF9AE}" pid="28" name="_full-control">
    <vt:lpwstr/>
  </property>
  <property fmtid="{D5CDD505-2E9C-101B-9397-08002B2CF9AE}" pid="29" name="sflag">
    <vt:lpwstr>1484987092</vt:lpwstr>
  </property>
</Properties>
</file>