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3" r:id="rId3"/>
    <p:sldId id="302" r:id="rId4"/>
    <p:sldId id="303" r:id="rId5"/>
    <p:sldId id="333" r:id="rId6"/>
    <p:sldId id="324" r:id="rId7"/>
    <p:sldId id="321" r:id="rId8"/>
    <p:sldId id="318" r:id="rId9"/>
    <p:sldId id="319" r:id="rId10"/>
    <p:sldId id="320" r:id="rId11"/>
    <p:sldId id="312" r:id="rId12"/>
    <p:sldId id="315" r:id="rId13"/>
    <p:sldId id="316" r:id="rId14"/>
    <p:sldId id="322" r:id="rId15"/>
    <p:sldId id="314" r:id="rId16"/>
    <p:sldId id="310" r:id="rId17"/>
    <p:sldId id="313" r:id="rId18"/>
    <p:sldId id="311" r:id="rId19"/>
    <p:sldId id="304" r:id="rId20"/>
    <p:sldId id="305" r:id="rId21"/>
    <p:sldId id="325" r:id="rId22"/>
    <p:sldId id="309" r:id="rId23"/>
    <p:sldId id="308" r:id="rId24"/>
    <p:sldId id="297" r:id="rId25"/>
    <p:sldId id="332" r:id="rId26"/>
    <p:sldId id="330" r:id="rId27"/>
    <p:sldId id="327" r:id="rId28"/>
    <p:sldId id="331" r:id="rId29"/>
    <p:sldId id="29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77933C"/>
    <a:srgbClr val="632523"/>
    <a:srgbClr val="00368C"/>
    <a:srgbClr val="4F81BD"/>
    <a:srgbClr val="C00000"/>
    <a:srgbClr val="4F6228"/>
    <a:srgbClr val="953735"/>
    <a:srgbClr val="6C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5216" autoAdjust="0"/>
  </p:normalViewPr>
  <p:slideViewPr>
    <p:cSldViewPr>
      <p:cViewPr varScale="1">
        <p:scale>
          <a:sx n="111" d="100"/>
          <a:sy n="111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ACF2D-74F1-4656-AF06-9E0F7B013AC4}" type="doc">
      <dgm:prSet loTypeId="urn:microsoft.com/office/officeart/2005/8/layout/chart3" loCatId="cycle" qsTypeId="urn:microsoft.com/office/officeart/2005/8/quickstyle/simple5" qsCatId="simple" csTypeId="urn:microsoft.com/office/officeart/2005/8/colors/colorful4" csCatId="colorful" phldr="1"/>
      <dgm:spPr/>
    </dgm:pt>
    <dgm:pt modelId="{33CFA8E7-F18B-464D-A90E-3938C8E8B2E3}">
      <dgm:prSet phldrT="[文本]"/>
      <dgm:spPr/>
      <dgm:t>
        <a:bodyPr/>
        <a:lstStyle/>
        <a:p>
          <a:r>
            <a:rPr lang="zh-CN" altLang="en-US" smtClean="0"/>
            <a:t>接口服务</a:t>
          </a:r>
          <a:endParaRPr lang="zh-CN" altLang="en-US"/>
        </a:p>
      </dgm:t>
    </dgm:pt>
    <dgm:pt modelId="{24F53314-FD21-4DE5-85AF-82DE367FD152}" type="parTrans" cxnId="{7290311C-1CD3-47DF-A894-6DF3613BFDB6}">
      <dgm:prSet/>
      <dgm:spPr/>
      <dgm:t>
        <a:bodyPr/>
        <a:lstStyle/>
        <a:p>
          <a:endParaRPr lang="zh-CN" altLang="en-US"/>
        </a:p>
      </dgm:t>
    </dgm:pt>
    <dgm:pt modelId="{B8F9686E-FF92-473A-81FD-934DFFE3A223}" type="sibTrans" cxnId="{7290311C-1CD3-47DF-A894-6DF3613BFDB6}">
      <dgm:prSet/>
      <dgm:spPr/>
      <dgm:t>
        <a:bodyPr/>
        <a:lstStyle/>
        <a:p>
          <a:endParaRPr lang="zh-CN" altLang="en-US"/>
        </a:p>
      </dgm:t>
    </dgm:pt>
    <dgm:pt modelId="{0A2B2C0E-BBC0-4B63-AAC4-121F53E310C3}">
      <dgm:prSet phldrT="[文本]"/>
      <dgm:spPr/>
      <dgm:t>
        <a:bodyPr/>
        <a:lstStyle/>
        <a:p>
          <a:r>
            <a:rPr lang="en-US" altLang="zh-CN" smtClean="0"/>
            <a:t>web</a:t>
          </a:r>
          <a:r>
            <a:rPr lang="zh-CN" altLang="en-US" smtClean="0"/>
            <a:t>客户端</a:t>
          </a:r>
          <a:endParaRPr lang="zh-CN" altLang="en-US"/>
        </a:p>
      </dgm:t>
    </dgm:pt>
    <dgm:pt modelId="{2A8F0E4F-EF17-4CB6-BA62-A689B38931CD}" type="parTrans" cxnId="{FDFEC745-7E19-481C-9FD7-D387D129028A}">
      <dgm:prSet/>
      <dgm:spPr/>
      <dgm:t>
        <a:bodyPr/>
        <a:lstStyle/>
        <a:p>
          <a:endParaRPr lang="zh-CN" altLang="en-US"/>
        </a:p>
      </dgm:t>
    </dgm:pt>
    <dgm:pt modelId="{B984F5C4-89C4-436A-B4BA-C2B293959962}" type="sibTrans" cxnId="{FDFEC745-7E19-481C-9FD7-D387D129028A}">
      <dgm:prSet/>
      <dgm:spPr/>
      <dgm:t>
        <a:bodyPr/>
        <a:lstStyle/>
        <a:p>
          <a:endParaRPr lang="zh-CN" altLang="en-US"/>
        </a:p>
      </dgm:t>
    </dgm:pt>
    <dgm:pt modelId="{E360B13C-F6CA-45C4-A59B-9299DEB44484}">
      <dgm:prSet phldrT="[文本]"/>
      <dgm:spPr/>
      <dgm:t>
        <a:bodyPr/>
        <a:lstStyle/>
        <a:p>
          <a:r>
            <a:rPr lang="en-US" altLang="zh-CN" smtClean="0"/>
            <a:t>h5</a:t>
          </a:r>
          <a:r>
            <a:rPr lang="zh-CN" altLang="en-US" smtClean="0"/>
            <a:t>客户端</a:t>
          </a:r>
          <a:endParaRPr lang="zh-CN" altLang="en-US"/>
        </a:p>
      </dgm:t>
    </dgm:pt>
    <dgm:pt modelId="{47A68862-F2EF-405C-80A7-4C2A05E85307}" type="parTrans" cxnId="{688E4EE3-7A36-40D4-BADD-54DF84A9833C}">
      <dgm:prSet/>
      <dgm:spPr/>
      <dgm:t>
        <a:bodyPr/>
        <a:lstStyle/>
        <a:p>
          <a:endParaRPr lang="zh-CN" altLang="en-US"/>
        </a:p>
      </dgm:t>
    </dgm:pt>
    <dgm:pt modelId="{A642D207-97D0-4607-9900-EF3C1F0F391E}" type="sibTrans" cxnId="{688E4EE3-7A36-40D4-BADD-54DF84A9833C}">
      <dgm:prSet/>
      <dgm:spPr/>
      <dgm:t>
        <a:bodyPr/>
        <a:lstStyle/>
        <a:p>
          <a:endParaRPr lang="zh-CN" altLang="en-US"/>
        </a:p>
      </dgm:t>
    </dgm:pt>
    <dgm:pt modelId="{2F45D7FB-74D6-40AC-8FFE-C9F811843C8B}" type="pres">
      <dgm:prSet presAssocID="{B1CACF2D-74F1-4656-AF06-9E0F7B013AC4}" presName="compositeShape" presStyleCnt="0">
        <dgm:presLayoutVars>
          <dgm:chMax val="7"/>
          <dgm:dir/>
          <dgm:resizeHandles val="exact"/>
        </dgm:presLayoutVars>
      </dgm:prSet>
      <dgm:spPr/>
    </dgm:pt>
    <dgm:pt modelId="{148CA2E5-BDA7-49F6-A7BE-744C80896583}" type="pres">
      <dgm:prSet presAssocID="{B1CACF2D-74F1-4656-AF06-9E0F7B013AC4}" presName="wedge1" presStyleLbl="node1" presStyleIdx="0" presStyleCnt="3" custLinFactNeighborX="-5311" custLinFactNeighborY="2710"/>
      <dgm:spPr/>
      <dgm:t>
        <a:bodyPr/>
        <a:lstStyle/>
        <a:p>
          <a:endParaRPr lang="zh-CN" altLang="en-US"/>
        </a:p>
      </dgm:t>
    </dgm:pt>
    <dgm:pt modelId="{7916178D-ED40-4136-A865-F14EE8E3209F}" type="pres">
      <dgm:prSet presAssocID="{B1CACF2D-74F1-4656-AF06-9E0F7B013AC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376C3E-D312-4C9D-9459-70656332AEF5}" type="pres">
      <dgm:prSet presAssocID="{B1CACF2D-74F1-4656-AF06-9E0F7B013AC4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4212A805-9657-42BA-945D-0CA1EC10D109}" type="pres">
      <dgm:prSet presAssocID="{B1CACF2D-74F1-4656-AF06-9E0F7B013AC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7FF02B-4013-41DA-9CB8-AB438A4BEB69}" type="pres">
      <dgm:prSet presAssocID="{B1CACF2D-74F1-4656-AF06-9E0F7B013AC4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973FF12E-2BD5-44CC-82EB-2DEA571C57E5}" type="pres">
      <dgm:prSet presAssocID="{B1CACF2D-74F1-4656-AF06-9E0F7B013AC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90311C-1CD3-47DF-A894-6DF3613BFDB6}" srcId="{B1CACF2D-74F1-4656-AF06-9E0F7B013AC4}" destId="{33CFA8E7-F18B-464D-A90E-3938C8E8B2E3}" srcOrd="0" destOrd="0" parTransId="{24F53314-FD21-4DE5-85AF-82DE367FD152}" sibTransId="{B8F9686E-FF92-473A-81FD-934DFFE3A223}"/>
    <dgm:cxn modelId="{E400B216-25DA-4F42-92D7-974BE873C486}" type="presOf" srcId="{E360B13C-F6CA-45C4-A59B-9299DEB44484}" destId="{097FF02B-4013-41DA-9CB8-AB438A4BEB69}" srcOrd="0" destOrd="0" presId="urn:microsoft.com/office/officeart/2005/8/layout/chart3"/>
    <dgm:cxn modelId="{B2F7FDF2-D200-48EC-9FD6-E3C592ED8859}" type="presOf" srcId="{33CFA8E7-F18B-464D-A90E-3938C8E8B2E3}" destId="{148CA2E5-BDA7-49F6-A7BE-744C80896583}" srcOrd="0" destOrd="0" presId="urn:microsoft.com/office/officeart/2005/8/layout/chart3"/>
    <dgm:cxn modelId="{3B20A0C4-AEE6-40F4-879F-370320C2F83F}" type="presOf" srcId="{0A2B2C0E-BBC0-4B63-AAC4-121F53E310C3}" destId="{C0376C3E-D312-4C9D-9459-70656332AEF5}" srcOrd="0" destOrd="0" presId="urn:microsoft.com/office/officeart/2005/8/layout/chart3"/>
    <dgm:cxn modelId="{CD713691-32D2-444A-821C-64006831CFBD}" type="presOf" srcId="{0A2B2C0E-BBC0-4B63-AAC4-121F53E310C3}" destId="{4212A805-9657-42BA-945D-0CA1EC10D109}" srcOrd="1" destOrd="0" presId="urn:microsoft.com/office/officeart/2005/8/layout/chart3"/>
    <dgm:cxn modelId="{FDFEC745-7E19-481C-9FD7-D387D129028A}" srcId="{B1CACF2D-74F1-4656-AF06-9E0F7B013AC4}" destId="{0A2B2C0E-BBC0-4B63-AAC4-121F53E310C3}" srcOrd="1" destOrd="0" parTransId="{2A8F0E4F-EF17-4CB6-BA62-A689B38931CD}" sibTransId="{B984F5C4-89C4-436A-B4BA-C2B293959962}"/>
    <dgm:cxn modelId="{688E4EE3-7A36-40D4-BADD-54DF84A9833C}" srcId="{B1CACF2D-74F1-4656-AF06-9E0F7B013AC4}" destId="{E360B13C-F6CA-45C4-A59B-9299DEB44484}" srcOrd="2" destOrd="0" parTransId="{47A68862-F2EF-405C-80A7-4C2A05E85307}" sibTransId="{A642D207-97D0-4607-9900-EF3C1F0F391E}"/>
    <dgm:cxn modelId="{5288947C-0ACC-4E8D-911D-3BBDB9D1BD95}" type="presOf" srcId="{B1CACF2D-74F1-4656-AF06-9E0F7B013AC4}" destId="{2F45D7FB-74D6-40AC-8FFE-C9F811843C8B}" srcOrd="0" destOrd="0" presId="urn:microsoft.com/office/officeart/2005/8/layout/chart3"/>
    <dgm:cxn modelId="{87CF4DD9-E21C-4F23-A423-17C95312986C}" type="presOf" srcId="{33CFA8E7-F18B-464D-A90E-3938C8E8B2E3}" destId="{7916178D-ED40-4136-A865-F14EE8E3209F}" srcOrd="1" destOrd="0" presId="urn:microsoft.com/office/officeart/2005/8/layout/chart3"/>
    <dgm:cxn modelId="{6682DBB3-D449-469D-97A7-1C836A7AB502}" type="presOf" srcId="{E360B13C-F6CA-45C4-A59B-9299DEB44484}" destId="{973FF12E-2BD5-44CC-82EB-2DEA571C57E5}" srcOrd="1" destOrd="0" presId="urn:microsoft.com/office/officeart/2005/8/layout/chart3"/>
    <dgm:cxn modelId="{F5FE24EF-1508-483F-AE1B-D6ADBA7DE80E}" type="presParOf" srcId="{2F45D7FB-74D6-40AC-8FFE-C9F811843C8B}" destId="{148CA2E5-BDA7-49F6-A7BE-744C80896583}" srcOrd="0" destOrd="0" presId="urn:microsoft.com/office/officeart/2005/8/layout/chart3"/>
    <dgm:cxn modelId="{8E524946-EDF6-410E-8EA9-C143A61E15C9}" type="presParOf" srcId="{2F45D7FB-74D6-40AC-8FFE-C9F811843C8B}" destId="{7916178D-ED40-4136-A865-F14EE8E3209F}" srcOrd="1" destOrd="0" presId="urn:microsoft.com/office/officeart/2005/8/layout/chart3"/>
    <dgm:cxn modelId="{52D1A61C-11FA-4D1D-9B8A-A0A6F8873ABB}" type="presParOf" srcId="{2F45D7FB-74D6-40AC-8FFE-C9F811843C8B}" destId="{C0376C3E-D312-4C9D-9459-70656332AEF5}" srcOrd="2" destOrd="0" presId="urn:microsoft.com/office/officeart/2005/8/layout/chart3"/>
    <dgm:cxn modelId="{ABFDB949-CF60-416A-8DDB-F791D31BAFF6}" type="presParOf" srcId="{2F45D7FB-74D6-40AC-8FFE-C9F811843C8B}" destId="{4212A805-9657-42BA-945D-0CA1EC10D109}" srcOrd="3" destOrd="0" presId="urn:microsoft.com/office/officeart/2005/8/layout/chart3"/>
    <dgm:cxn modelId="{B6D5E0C8-6FF8-45A8-BE38-1EDCA78592EF}" type="presParOf" srcId="{2F45D7FB-74D6-40AC-8FFE-C9F811843C8B}" destId="{097FF02B-4013-41DA-9CB8-AB438A4BEB69}" srcOrd="4" destOrd="0" presId="urn:microsoft.com/office/officeart/2005/8/layout/chart3"/>
    <dgm:cxn modelId="{2F19283E-FA58-405E-A297-5D7F7928B08F}" type="presParOf" srcId="{2F45D7FB-74D6-40AC-8FFE-C9F811843C8B}" destId="{973FF12E-2BD5-44CC-82EB-2DEA571C57E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F795F4-AE96-4DA8-8B25-D61C40B89E0E}" type="datetimeFigureOut">
              <a:rPr lang="zh-CN" altLang="en-US"/>
              <a:pPr>
                <a:defRPr/>
              </a:pPr>
              <a:t>2017-10-24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29DC62-FF69-445C-A383-7228DEDC59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65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9E317DB-B563-497C-822F-990A2EC5C836}" type="datetimeFigureOut">
              <a:rPr lang="zh-CN" altLang="en-US"/>
              <a:pPr>
                <a:defRPr/>
              </a:pPr>
              <a:t>2017-10-24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9624AE-AE05-4444-AF47-951D2BA722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42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幻灯片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bg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214313" y="3429000"/>
            <a:ext cx="8929687" cy="285750"/>
          </a:xfrm>
          <a:prstGeom prst="rect">
            <a:avLst/>
          </a:prstGeom>
          <a:solidFill>
            <a:srgbClr val="E6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214313" y="3429000"/>
            <a:ext cx="8929687" cy="142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13" descr="商务合作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28688"/>
            <a:ext cx="8929687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90600" y="4509120"/>
            <a:ext cx="7239000" cy="685800"/>
          </a:xfrm>
        </p:spPr>
        <p:txBody>
          <a:bodyPr/>
          <a:lstStyle>
            <a:lvl1pPr algn="ctr">
              <a:defRPr sz="36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519492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9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68760"/>
            <a:ext cx="8229600" cy="491966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noProof="0" dirty="0" smtClean="0"/>
              <a:t>单击图标添加表格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4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94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929202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92920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58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幻灯片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bg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:\xxxxx进行中\ppt\商务合作8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28688"/>
            <a:ext cx="86677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/>
          <p:nvPr userDrawn="1"/>
        </p:nvSpPr>
        <p:spPr>
          <a:xfrm>
            <a:off x="357188" y="3357563"/>
            <a:ext cx="4670425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chemeClr val="tx2"/>
                </a:solidFill>
                <a:latin typeface="Calibri" pitchFamily="34" charset="0"/>
              </a:rPr>
              <a:t>THANK YOU!</a:t>
            </a:r>
            <a:endParaRPr lang="zh-CN" altLang="en-US" sz="66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428625" y="4286250"/>
            <a:ext cx="3775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南京烽火星空通信发展有限公司</a:t>
            </a:r>
            <a:endParaRPr lang="en-US" altLang="zh-CN" sz="2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" name="TextBox 9"/>
          <p:cNvSpPr txBox="1"/>
          <p:nvPr userDrawn="1"/>
        </p:nvSpPr>
        <p:spPr>
          <a:xfrm>
            <a:off x="5735638" y="5607050"/>
            <a:ext cx="319246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tx2"/>
                </a:solidFill>
                <a:latin typeface="+mn-ea"/>
              </a:rPr>
              <a:t>南京市云龙山路</a:t>
            </a:r>
            <a:r>
              <a:rPr lang="en-US" altLang="zh-CN" sz="1200" dirty="0">
                <a:solidFill>
                  <a:schemeClr val="tx2"/>
                </a:solidFill>
                <a:latin typeface="+mn-ea"/>
              </a:rPr>
              <a:t>88</a:t>
            </a:r>
            <a:r>
              <a:rPr lang="zh-CN" altLang="en-US" sz="1200" dirty="0">
                <a:solidFill>
                  <a:schemeClr val="tx2"/>
                </a:solidFill>
                <a:latin typeface="+mn-ea"/>
              </a:rPr>
              <a:t>号烽火科技大厦</a:t>
            </a:r>
            <a:endParaRPr lang="en-US" altLang="zh-CN" sz="1200" dirty="0">
              <a:solidFill>
                <a:schemeClr val="tx2"/>
              </a:solidFill>
              <a:latin typeface="+mn-ea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2"/>
                </a:solidFill>
                <a:latin typeface="+mn-ea"/>
              </a:rPr>
              <a:t>客服：</a:t>
            </a:r>
            <a:r>
              <a:rPr lang="en-US" altLang="zh-CN" sz="1200" dirty="0">
                <a:solidFill>
                  <a:schemeClr val="tx2"/>
                </a:solidFill>
                <a:latin typeface="+mn-ea"/>
              </a:rPr>
              <a:t>400-110-1111   </a:t>
            </a:r>
          </a:p>
          <a:p>
            <a:pPr>
              <a:defRPr/>
            </a:pPr>
            <a:r>
              <a:rPr lang="zh-CN" altLang="en-US" sz="1200" dirty="0">
                <a:solidFill>
                  <a:schemeClr val="tx2"/>
                </a:solidFill>
                <a:latin typeface="+mn-ea"/>
              </a:rPr>
              <a:t>传真：</a:t>
            </a:r>
            <a:r>
              <a:rPr lang="en-US" altLang="zh-CN" sz="1200" dirty="0">
                <a:solidFill>
                  <a:schemeClr val="tx2"/>
                </a:solidFill>
                <a:latin typeface="+mn-ea"/>
              </a:rPr>
              <a:t>025-6677 7700</a:t>
            </a:r>
          </a:p>
          <a:p>
            <a:pPr>
              <a:defRPr/>
            </a:pPr>
            <a:r>
              <a:rPr lang="zh-CN" altLang="en-US" sz="1200" dirty="0">
                <a:solidFill>
                  <a:schemeClr val="tx2"/>
                </a:solidFill>
                <a:latin typeface="+mn-ea"/>
              </a:rPr>
              <a:t>客服邮箱：</a:t>
            </a:r>
            <a:r>
              <a:rPr lang="en-US" altLang="zh-CN" sz="1200" dirty="0">
                <a:solidFill>
                  <a:schemeClr val="tx2"/>
                </a:solidFill>
                <a:latin typeface="+mn-ea"/>
              </a:rPr>
              <a:t>support@nj.fiberhome.com.cn</a:t>
            </a:r>
            <a:endParaRPr lang="zh-CN" altLang="en-US" sz="1200" dirty="0">
              <a:solidFill>
                <a:schemeClr val="tx2"/>
              </a:solidFill>
              <a:latin typeface="+mn-ea"/>
            </a:endParaRPr>
          </a:p>
          <a:p>
            <a:pPr>
              <a:defRPr/>
            </a:pPr>
            <a:endParaRPr lang="en-US" altLang="zh-CN" sz="1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428625" y="4589463"/>
            <a:ext cx="397668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tx2"/>
                </a:solidFill>
                <a:latin typeface="+mn-lt"/>
              </a:rPr>
              <a:t>Nanjing </a:t>
            </a:r>
            <a:r>
              <a:rPr lang="en-US" altLang="zh-CN" sz="1100" dirty="0" err="1">
                <a:solidFill>
                  <a:schemeClr val="tx2"/>
                </a:solidFill>
                <a:latin typeface="+mn-lt"/>
              </a:rPr>
              <a:t>Fiberhome</a:t>
            </a:r>
            <a:r>
              <a:rPr lang="en-US" altLang="zh-CN" sz="1100" dirty="0">
                <a:solidFill>
                  <a:schemeClr val="tx2"/>
                </a:solidFill>
                <a:latin typeface="+mn-lt"/>
              </a:rPr>
              <a:t> Starry Sky Development Co. Ltd. </a:t>
            </a:r>
            <a:endParaRPr lang="zh-CN" altLang="en-US" sz="11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464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6C89DA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351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600"/>
              </a:lnSpc>
              <a:defRPr sz="22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chemeClr val="accent6">
                  <a:lumMod val="75000"/>
                </a:schemeClr>
              </a:buClr>
              <a:defRPr sz="1800"/>
            </a:lvl2pPr>
            <a:lvl3pPr>
              <a:buClr>
                <a:srgbClr val="4F6228"/>
              </a:buClr>
              <a:defRPr sz="16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41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0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14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919662"/>
          </a:xfrm>
        </p:spPr>
        <p:txBody>
          <a:bodyPr/>
          <a:lstStyle>
            <a:lvl1pPr>
              <a:defRPr sz="2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919662"/>
          </a:xfrm>
        </p:spPr>
        <p:txBody>
          <a:bodyPr/>
          <a:lstStyle>
            <a:lvl1pPr>
              <a:defRPr sz="2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39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360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75844"/>
            <a:ext cx="4040188" cy="42894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360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75844"/>
            <a:ext cx="4041775" cy="42894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4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68" y="1268760"/>
            <a:ext cx="5111750" cy="492922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9292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6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42984"/>
            <a:ext cx="5486400" cy="442915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5721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5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 descr="pptbg2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88913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1" name="矩形 30"/>
          <p:cNvSpPr/>
          <p:nvPr userDrawn="1"/>
        </p:nvSpPr>
        <p:spPr>
          <a:xfrm>
            <a:off x="8748713" y="6453188"/>
            <a:ext cx="395287" cy="27781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38E367-4C37-43F1-B836-2724E62B50F8}" type="slidenum"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pPr eaLnBrk="1" hangingPunct="1"/>
              <a:t>‹#›</a:t>
            </a:fld>
            <a:endParaRPr lang="zh-CN" altLang="en-US" sz="1400" b="1">
              <a:solidFill>
                <a:schemeClr val="tx2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2" r:id="rId13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ts val="600"/>
        </a:spcBef>
        <a:spcAft>
          <a:spcPts val="600"/>
        </a:spcAft>
        <a:buClr>
          <a:srgbClr val="953735"/>
        </a:buClr>
        <a:buFont typeface="Wingdings" panose="05000000000000000000" pitchFamily="2" charset="2"/>
        <a:buChar char="v"/>
        <a:defRPr sz="2200">
          <a:solidFill>
            <a:srgbClr val="376092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7700" indent="-285750" algn="l" rtl="0" eaLnBrk="0" fontAlgn="base" hangingPunct="0">
        <a:lnSpc>
          <a:spcPts val="2000"/>
        </a:lnSpc>
        <a:spcBef>
          <a:spcPts val="600"/>
        </a:spcBef>
        <a:spcAft>
          <a:spcPts val="600"/>
        </a:spcAft>
        <a:buClr>
          <a:srgbClr val="E46C0A"/>
        </a:buClr>
        <a:buSzPct val="70000"/>
        <a:buFont typeface="Wingdings" pitchFamily="2" charset="2"/>
        <a:buChar char="n"/>
        <a:defRPr sz="2800">
          <a:solidFill>
            <a:srgbClr val="376092"/>
          </a:solidFill>
          <a:latin typeface="微软雅黑" pitchFamily="34" charset="-122"/>
          <a:ea typeface="微软雅黑" pitchFamily="34" charset="-122"/>
        </a:defRPr>
      </a:lvl2pPr>
      <a:lvl3pPr marL="898525" indent="-228600" algn="l" rtl="0" eaLnBrk="0" fontAlgn="base" hangingPunct="0">
        <a:lnSpc>
          <a:spcPts val="2000"/>
        </a:lnSpc>
        <a:spcBef>
          <a:spcPts val="600"/>
        </a:spcBef>
        <a:spcAft>
          <a:spcPts val="600"/>
        </a:spcAft>
        <a:buClr>
          <a:srgbClr val="4F6028"/>
        </a:buClr>
        <a:buChar char="•"/>
        <a:defRPr sz="1600">
          <a:solidFill>
            <a:srgbClr val="376092"/>
          </a:solidFill>
          <a:latin typeface="微软雅黑" pitchFamily="34" charset="-122"/>
          <a:ea typeface="微软雅黑" pitchFamily="34" charset="-122"/>
        </a:defRPr>
      </a:lvl3pPr>
      <a:lvl4pPr marL="1223963" indent="-228600" algn="l" rtl="0" eaLnBrk="0" fontAlgn="base" hangingPunct="0">
        <a:lnSpc>
          <a:spcPts val="2000"/>
        </a:lnSpc>
        <a:spcBef>
          <a:spcPts val="600"/>
        </a:spcBef>
        <a:spcAft>
          <a:spcPts val="600"/>
        </a:spcAft>
        <a:buChar char="–"/>
        <a:defRPr sz="1400">
          <a:solidFill>
            <a:srgbClr val="376092"/>
          </a:solidFill>
          <a:latin typeface="微软雅黑" pitchFamily="34" charset="-122"/>
          <a:ea typeface="微软雅黑" pitchFamily="34" charset="-122"/>
        </a:defRPr>
      </a:lvl4pPr>
      <a:lvl5pPr marL="1511300" indent="-228600" algn="l" rtl="0" eaLnBrk="0" fontAlgn="base" hangingPunct="0">
        <a:lnSpc>
          <a:spcPts val="2000"/>
        </a:lnSpc>
        <a:spcBef>
          <a:spcPts val="600"/>
        </a:spcBef>
        <a:spcAft>
          <a:spcPts val="600"/>
        </a:spcAft>
        <a:buChar char="»"/>
        <a:defRPr sz="1400">
          <a:solidFill>
            <a:srgbClr val="376092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508500"/>
            <a:ext cx="72390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76092"/>
                </a:solidFill>
              </a:rPr>
              <a:t>mplus</a:t>
            </a:r>
            <a:r>
              <a:rPr lang="zh-CN" altLang="en-US" smtClean="0">
                <a:solidFill>
                  <a:srgbClr val="376092"/>
                </a:solidFill>
              </a:rPr>
              <a:t>应用</a:t>
            </a:r>
            <a:r>
              <a:rPr lang="zh-CN" altLang="en-US">
                <a:solidFill>
                  <a:srgbClr val="376092"/>
                </a:solidFill>
              </a:rPr>
              <a:t>微服务</a:t>
            </a:r>
            <a:r>
              <a:rPr lang="zh-CN" altLang="en-US" smtClean="0">
                <a:solidFill>
                  <a:srgbClr val="376092"/>
                </a:solidFill>
              </a:rPr>
              <a:t>架构</a:t>
            </a:r>
            <a:r>
              <a:rPr lang="zh-CN" altLang="en-US">
                <a:solidFill>
                  <a:srgbClr val="376092"/>
                </a:solidFill>
              </a:rPr>
              <a:t>介绍</a:t>
            </a:r>
            <a:endParaRPr lang="en-US" altLang="zh-CN" smtClean="0">
              <a:solidFill>
                <a:srgbClr val="376092"/>
              </a:solidFill>
            </a:endParaRPr>
          </a:p>
        </p:txBody>
      </p:sp>
      <p:sp>
        <p:nvSpPr>
          <p:cNvPr id="4099" name="副标题 3"/>
          <p:cNvSpPr>
            <a:spLocks noGrp="1"/>
          </p:cNvSpPr>
          <p:nvPr>
            <p:ph type="subTitle" idx="1"/>
          </p:nvPr>
        </p:nvSpPr>
        <p:spPr>
          <a:xfrm>
            <a:off x="1066800" y="5194300"/>
            <a:ext cx="7086600" cy="381000"/>
          </a:xfrm>
        </p:spPr>
        <p:txBody>
          <a:bodyPr/>
          <a:lstStyle/>
          <a:p>
            <a:r>
              <a:rPr lang="en-US" altLang="zh-CN" smtClean="0">
                <a:solidFill>
                  <a:srgbClr val="376092"/>
                </a:solidFill>
              </a:rPr>
              <a:t>2017-05</a:t>
            </a:r>
            <a:endParaRPr lang="zh-CN" altLang="en-US" smtClean="0">
              <a:solidFill>
                <a:srgbClr val="3760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0" y="1088740"/>
            <a:ext cx="8667750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98830"/>
            <a:ext cx="7779544" cy="43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服务流程（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53725"/>
            <a:ext cx="868680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服务流程</a:t>
            </a: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5" y="953725"/>
            <a:ext cx="8686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服务流程</a:t>
            </a: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2" y="998730"/>
            <a:ext cx="868680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1560" y="1268760"/>
            <a:ext cx="7380820" cy="630070"/>
          </a:xfrm>
          <a:prstGeom prst="round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/>
              <a:t>应用开发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862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软路由性能测试</a:t>
            </a:r>
            <a:r>
              <a:rPr lang="en-US" altLang="zh-CN" smtClean="0"/>
              <a:t>(200</a:t>
            </a:r>
            <a:r>
              <a:rPr lang="zh-CN" altLang="en-US" smtClean="0"/>
              <a:t>并发访问静态页面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6605" y="10887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 smtClean="0"/>
              <a:t>Ngnix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6605" y="361482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 smtClean="0"/>
              <a:t>Zuul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4420"/>
          <a:stretch/>
        </p:blipFill>
        <p:spPr>
          <a:xfrm>
            <a:off x="1016605" y="1458072"/>
            <a:ext cx="7155795" cy="201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78" y="4014770"/>
            <a:ext cx="7105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DevOps</a:t>
            </a:r>
            <a:r>
              <a:rPr lang="zh-CN" altLang="en-US" smtClean="0"/>
              <a:t>流程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681895" y="1880098"/>
            <a:ext cx="704490" cy="914400"/>
          </a:xfrm>
          <a:prstGeom prst="rect">
            <a:avLst/>
          </a:prstGeom>
          <a:gradFill rotWithShape="1">
            <a:gsLst>
              <a:gs pos="0">
                <a:srgbClr val="F0AD00">
                  <a:shade val="47500"/>
                  <a:satMod val="137000"/>
                </a:srgbClr>
              </a:gs>
              <a:gs pos="55000">
                <a:srgbClr val="F0AD00">
                  <a:shade val="69000"/>
                  <a:satMod val="137000"/>
                </a:srgbClr>
              </a:gs>
              <a:gs pos="100000">
                <a:srgbClr val="F0AD00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F0AD00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华文楷体" panose="02010600040101010101" pitchFamily="2" charset="-122"/>
              </a:rPr>
              <a:t>SVN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11004" y="1880098"/>
            <a:ext cx="704490" cy="914400"/>
          </a:xfrm>
          <a:prstGeom prst="rect">
            <a:avLst/>
          </a:prstGeom>
          <a:gradFill rotWithShape="1">
            <a:gsLst>
              <a:gs pos="0">
                <a:srgbClr val="60B5CC">
                  <a:shade val="47500"/>
                  <a:satMod val="137000"/>
                </a:srgbClr>
              </a:gs>
              <a:gs pos="55000">
                <a:srgbClr val="60B5CC">
                  <a:shade val="69000"/>
                  <a:satMod val="137000"/>
                </a:srgbClr>
              </a:gs>
              <a:gs pos="100000">
                <a:srgbClr val="60B5CC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60B5CC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华文楷体" panose="02010600040101010101" pitchFamily="2" charset="-122"/>
              </a:rPr>
              <a:t>构建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69222" y="1880098"/>
            <a:ext cx="704490" cy="425893"/>
          </a:xfrm>
          <a:prstGeom prst="rect">
            <a:avLst/>
          </a:prstGeom>
          <a:gradFill rotWithShape="1">
            <a:gsLst>
              <a:gs pos="0">
                <a:srgbClr val="60B5CC">
                  <a:shade val="47500"/>
                  <a:satMod val="137000"/>
                </a:srgbClr>
              </a:gs>
              <a:gs pos="55000">
                <a:srgbClr val="60B5CC">
                  <a:shade val="69000"/>
                  <a:satMod val="137000"/>
                </a:srgbClr>
              </a:gs>
              <a:gs pos="100000">
                <a:srgbClr val="60B5CC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60B5CC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华文楷体" panose="02010600040101010101" pitchFamily="2" charset="-122"/>
              </a:rPr>
              <a:t>Docker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华文楷体" panose="02010600040101010101" pitchFamily="2" charset="-122"/>
              </a:rPr>
              <a:t>镜像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40113" y="1880098"/>
            <a:ext cx="704490" cy="914400"/>
          </a:xfrm>
          <a:prstGeom prst="rect">
            <a:avLst/>
          </a:prstGeom>
          <a:gradFill rotWithShape="1">
            <a:gsLst>
              <a:gs pos="0">
                <a:srgbClr val="60B5CC">
                  <a:shade val="47500"/>
                  <a:satMod val="137000"/>
                </a:srgbClr>
              </a:gs>
              <a:gs pos="55000">
                <a:srgbClr val="60B5CC">
                  <a:shade val="69000"/>
                  <a:satMod val="137000"/>
                </a:srgbClr>
              </a:gs>
              <a:gs pos="100000">
                <a:srgbClr val="60B5CC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60B5CC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华文楷体" panose="02010600040101010101" pitchFamily="2" charset="-122"/>
              </a:rPr>
              <a:t>发布包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57920" y="3222943"/>
            <a:ext cx="704490" cy="914400"/>
          </a:xfrm>
          <a:prstGeom prst="rect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华文楷体" panose="02010600040101010101" pitchFamily="2" charset="-122"/>
              </a:rPr>
              <a:t>Docker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华文楷体" panose="02010600040101010101" pitchFamily="2" charset="-122"/>
              </a:rPr>
              <a:t>镜像仓库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35" name="直接箭头连接符 34"/>
          <p:cNvCxnSpPr>
            <a:endCxn id="30" idx="1"/>
          </p:cNvCxnSpPr>
          <p:nvPr/>
        </p:nvCxnSpPr>
        <p:spPr>
          <a:xfrm>
            <a:off x="1147057" y="2337298"/>
            <a:ext cx="53483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文本框 35"/>
          <p:cNvSpPr txBox="1"/>
          <p:nvPr/>
        </p:nvSpPr>
        <p:spPr>
          <a:xfrm>
            <a:off x="521165" y="212675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code</a:t>
            </a:r>
            <a:endParaRPr lang="zh-CN" altLang="en-US">
              <a:solidFill>
                <a:prstClr val="black"/>
              </a:solidFill>
              <a:latin typeface="Corbel"/>
              <a:ea typeface="华文楷体" panose="0201060004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23261" y="1448780"/>
            <a:ext cx="3994869" cy="1570007"/>
          </a:xfrm>
          <a:prstGeom prst="roundRect">
            <a:avLst>
              <a:gd name="adj" fmla="val 9524"/>
            </a:avLst>
          </a:prstGeom>
          <a:noFill/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0AD00">
                    <a:lumMod val="50000"/>
                  </a:srgbClr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</a:rPr>
              <a:t>Jenkins</a:t>
            </a:r>
          </a:p>
        </p:txBody>
      </p:sp>
      <p:cxnSp>
        <p:nvCxnSpPr>
          <p:cNvPr id="38" name="直接箭头连接符 37"/>
          <p:cNvCxnSpPr>
            <a:endCxn id="31" idx="1"/>
          </p:cNvCxnSpPr>
          <p:nvPr/>
        </p:nvCxnSpPr>
        <p:spPr>
          <a:xfrm>
            <a:off x="2386385" y="2337298"/>
            <a:ext cx="724619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" name="文本框 38"/>
          <p:cNvSpPr txBox="1"/>
          <p:nvPr/>
        </p:nvSpPr>
        <p:spPr>
          <a:xfrm>
            <a:off x="1191026" y="211067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提交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815494" y="2326862"/>
            <a:ext cx="724619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文本框 41"/>
          <p:cNvSpPr txBox="1"/>
          <p:nvPr/>
        </p:nvSpPr>
        <p:spPr>
          <a:xfrm>
            <a:off x="3937102" y="20910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生成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264731" y="2336233"/>
            <a:ext cx="724619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4" name="文本框 43"/>
          <p:cNvSpPr txBox="1"/>
          <p:nvPr/>
        </p:nvSpPr>
        <p:spPr>
          <a:xfrm>
            <a:off x="5386339" y="210044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构建</a:t>
            </a:r>
          </a:p>
        </p:txBody>
      </p:sp>
      <p:cxnSp>
        <p:nvCxnSpPr>
          <p:cNvPr id="45" name="直接箭头连接符 44"/>
          <p:cNvCxnSpPr>
            <a:endCxn id="34" idx="0"/>
          </p:cNvCxnSpPr>
          <p:nvPr/>
        </p:nvCxnSpPr>
        <p:spPr>
          <a:xfrm>
            <a:off x="6666707" y="2316426"/>
            <a:ext cx="1243458" cy="906517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文本框 45"/>
          <p:cNvSpPr txBox="1"/>
          <p:nvPr/>
        </p:nvSpPr>
        <p:spPr>
          <a:xfrm rot="2198183">
            <a:off x="7116774" y="2523463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发布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2923261" y="4634801"/>
            <a:ext cx="3399645" cy="1570007"/>
          </a:xfrm>
          <a:prstGeom prst="roundRect">
            <a:avLst>
              <a:gd name="adj" fmla="val 9524"/>
            </a:avLst>
          </a:prstGeom>
          <a:solidFill>
            <a:sysClr val="window" lastClr="FFFFFF"/>
          </a:solidFill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vert="eaVert"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0AD00">
                    <a:lumMod val="50000"/>
                  </a:srgbClr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</a:rPr>
              <a:t>开发环境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0AD00">
                  <a:lumMod val="50000"/>
                </a:srgbClr>
              </a:solidFill>
              <a:effectLst/>
              <a:uLnTx/>
              <a:uFillTx/>
              <a:latin typeface="Corbel"/>
              <a:ea typeface="华文楷体" panose="02010600040101010101" pitchFamily="2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342479" y="4634801"/>
            <a:ext cx="2626744" cy="1570007"/>
          </a:xfrm>
          <a:prstGeom prst="roundRect">
            <a:avLst>
              <a:gd name="adj" fmla="val 9524"/>
            </a:avLst>
          </a:prstGeom>
          <a:noFill/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vert="eaVert"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0AD00">
                    <a:lumMod val="50000"/>
                  </a:srgbClr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</a:rPr>
              <a:t>测试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0AD00">
                    <a:lumMod val="50000"/>
                  </a:srgbClr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</a:rPr>
              <a:t>环境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0AD00">
                  <a:lumMod val="50000"/>
                </a:srgbClr>
              </a:solidFill>
              <a:effectLst/>
              <a:uLnTx/>
              <a:uFillTx/>
              <a:latin typeface="Corbel"/>
              <a:ea typeface="华文楷体" panose="02010600040101010101" pitchFamily="2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761696" y="4634801"/>
            <a:ext cx="1624644" cy="1570007"/>
          </a:xfrm>
          <a:prstGeom prst="roundRect">
            <a:avLst>
              <a:gd name="adj" fmla="val 9524"/>
            </a:avLst>
          </a:prstGeom>
          <a:noFill/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vert="eaVert"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0AD00">
                    <a:lumMod val="50000"/>
                  </a:srgbClr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</a:rPr>
              <a:t>演示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0AD00">
                    <a:lumMod val="50000"/>
                  </a:srgbClr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</a:rPr>
              <a:t>环境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0AD00">
                  <a:lumMod val="50000"/>
                </a:srgbClr>
              </a:solidFill>
              <a:effectLst/>
              <a:uLnTx/>
              <a:uFillTx/>
              <a:latin typeface="Corbel"/>
              <a:ea typeface="华文楷体" panose="02010600040101010101" pitchFamily="2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180913" y="4634804"/>
            <a:ext cx="2492800" cy="1570007"/>
          </a:xfrm>
          <a:prstGeom prst="roundRect">
            <a:avLst>
              <a:gd name="adj" fmla="val 9524"/>
            </a:avLst>
          </a:prstGeom>
          <a:solidFill>
            <a:sysClr val="window" lastClr="FFFFFF"/>
          </a:solidFill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vert="eaVert"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0AD00">
                    <a:lumMod val="50000"/>
                  </a:srgbClr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</a:rPr>
              <a:t>生产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0AD00">
                    <a:lumMod val="50000"/>
                  </a:srgbClr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</a:rPr>
              <a:t>环境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0AD00">
                  <a:lumMod val="50000"/>
                </a:srgbClr>
              </a:solidFill>
              <a:effectLst/>
              <a:uLnTx/>
              <a:uFillTx/>
              <a:latin typeface="Corbel"/>
              <a:ea typeface="华文楷体" panose="02010600040101010101" pitchFamily="2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49" y="5062112"/>
            <a:ext cx="1864332" cy="715383"/>
          </a:xfrm>
          <a:prstGeom prst="rect">
            <a:avLst/>
          </a:prstGeom>
        </p:spPr>
      </p:pic>
      <p:cxnSp>
        <p:nvCxnSpPr>
          <p:cNvPr id="52" name="直接箭头连接符 51"/>
          <p:cNvCxnSpPr/>
          <p:nvPr/>
        </p:nvCxnSpPr>
        <p:spPr>
          <a:xfrm flipH="1">
            <a:off x="6673713" y="4129460"/>
            <a:ext cx="884208" cy="1066866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Dot"/>
            <a:headEnd type="none" w="med" len="me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直接箭头连接符 52"/>
          <p:cNvCxnSpPr/>
          <p:nvPr/>
        </p:nvCxnSpPr>
        <p:spPr>
          <a:xfrm flipH="1">
            <a:off x="5482920" y="3687984"/>
            <a:ext cx="754265" cy="946812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Dot"/>
            <a:headEnd type="none" w="med" len="me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文本框 53"/>
          <p:cNvSpPr txBox="1"/>
          <p:nvPr/>
        </p:nvSpPr>
        <p:spPr>
          <a:xfrm rot="18585494">
            <a:off x="5375723" y="390410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①</a:t>
            </a:r>
            <a:r>
              <a:rPr lang="zh-CN" altLang="en-US" sz="100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安装部署</a:t>
            </a:r>
            <a:endParaRPr lang="zh-CN" altLang="en-US" sz="100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 rot="18501068">
            <a:off x="6596455" y="4265471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②</a:t>
            </a:r>
            <a:r>
              <a:rPr lang="zh-CN" altLang="en-US" sz="100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自动</a:t>
            </a:r>
            <a:r>
              <a:rPr lang="en-US" altLang="zh-CN" sz="100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zh-CN" altLang="en-US" sz="100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手动部署</a:t>
            </a:r>
            <a:endParaRPr lang="zh-CN" altLang="en-US" sz="100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975784" y="2365131"/>
            <a:ext cx="704490" cy="425893"/>
          </a:xfrm>
          <a:prstGeom prst="rect">
            <a:avLst/>
          </a:prstGeom>
          <a:gradFill rotWithShape="1">
            <a:gsLst>
              <a:gs pos="0">
                <a:srgbClr val="60B5CC">
                  <a:shade val="47500"/>
                  <a:satMod val="137000"/>
                </a:srgbClr>
              </a:gs>
              <a:gs pos="55000">
                <a:srgbClr val="60B5CC">
                  <a:shade val="69000"/>
                  <a:satMod val="137000"/>
                </a:srgbClr>
              </a:gs>
              <a:gs pos="100000">
                <a:srgbClr val="60B5CC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60B5CC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kern="0" noProof="0">
                <a:solidFill>
                  <a:prstClr val="white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安装包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52373" y="3230784"/>
            <a:ext cx="704490" cy="914400"/>
          </a:xfrm>
          <a:prstGeom prst="rect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kern="0" noProof="0" smtClean="0">
                <a:solidFill>
                  <a:prstClr val="white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版本库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58" name="直接箭头连接符 57"/>
          <p:cNvCxnSpPr>
            <a:endCxn id="57" idx="0"/>
          </p:cNvCxnSpPr>
          <p:nvPr/>
        </p:nvCxnSpPr>
        <p:spPr>
          <a:xfrm>
            <a:off x="6390762" y="2808160"/>
            <a:ext cx="213856" cy="42262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文本框 58"/>
          <p:cNvSpPr txBox="1"/>
          <p:nvPr/>
        </p:nvSpPr>
        <p:spPr>
          <a:xfrm rot="19888262">
            <a:off x="6253115" y="2804625"/>
            <a:ext cx="42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发布</a:t>
            </a:r>
          </a:p>
        </p:txBody>
      </p:sp>
    </p:spTree>
    <p:extLst>
      <p:ext uri="{BB962C8B-B14F-4D97-AF65-F5344CB8AC3E}">
        <p14:creationId xmlns:p14="http://schemas.microsoft.com/office/powerpoint/2010/main" val="77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轻应用技术栈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81690" y="3833758"/>
            <a:ext cx="5701634" cy="437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accent2">
                    <a:lumMod val="50000"/>
                  </a:schemeClr>
                </a:solidFill>
              </a:rPr>
              <a:t>Spring Boot</a:t>
            </a:r>
            <a:endParaRPr kumimoji="1" lang="zh-CN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1690" y="3278792"/>
            <a:ext cx="5701634" cy="4371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accent2">
                    <a:lumMod val="50000"/>
                  </a:schemeClr>
                </a:solidFill>
              </a:rPr>
              <a:t>Spring Cloud Netflix</a:t>
            </a:r>
            <a:endParaRPr kumimoji="1" lang="zh-CN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690" y="2723826"/>
            <a:ext cx="5701634" cy="4371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accent2">
                    <a:lumMod val="50000"/>
                  </a:schemeClr>
                </a:solidFill>
              </a:rPr>
              <a:t>ROP +Spring MVC + </a:t>
            </a:r>
            <a:r>
              <a:rPr kumimoji="1" lang="en-US" altLang="zh-CN" sz="1400" err="1" smtClean="0">
                <a:solidFill>
                  <a:schemeClr val="accent2">
                    <a:lumMod val="50000"/>
                  </a:schemeClr>
                </a:solidFill>
              </a:rPr>
              <a:t>Mybatis</a:t>
            </a:r>
            <a:endParaRPr kumimoji="1" lang="zh-CN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81690" y="2168860"/>
            <a:ext cx="5701634" cy="437174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accent2">
                    <a:lumMod val="50000"/>
                  </a:schemeClr>
                </a:solidFill>
              </a:rPr>
              <a:t>Backbone(Web&amp;H5)</a:t>
            </a:r>
            <a:endParaRPr kumimoji="1" lang="zh-CN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1690" y="4388724"/>
            <a:ext cx="5701634" cy="437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accent2">
                    <a:lumMod val="50000"/>
                  </a:schemeClr>
                </a:solidFill>
              </a:rPr>
              <a:t>Docker &amp; Runable Jar</a:t>
            </a:r>
            <a:endParaRPr kumimoji="1" lang="zh-CN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研发分工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958108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9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服务端研发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接口服务，简化的研发过程，代码生成，接口</a:t>
            </a:r>
            <a:r>
              <a:rPr lang="en-US" altLang="zh-CN" smtClean="0"/>
              <a:t>+sqlmapper+rop</a:t>
            </a:r>
            <a:r>
              <a:rPr lang="zh-CN" altLang="en-US" smtClean="0"/>
              <a:t>接口开发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38" y="1943835"/>
            <a:ext cx="5765465" cy="4491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13" y="1934274"/>
            <a:ext cx="7038975" cy="4848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735" y="3520450"/>
            <a:ext cx="8772525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74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1560" y="1268760"/>
            <a:ext cx="7380820" cy="630070"/>
          </a:xfrm>
          <a:prstGeom prst="round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mtClean="0"/>
              <a:t>mplus</a:t>
            </a:r>
            <a:r>
              <a:rPr lang="zh-CN" altLang="en-US" sz="2800" smtClean="0"/>
              <a:t>微服务架构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597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2"/>
            <a:ext cx="495750" cy="4500227"/>
          </a:xfrm>
        </p:spPr>
        <p:txBody>
          <a:bodyPr/>
          <a:lstStyle/>
          <a:p>
            <a:r>
              <a:rPr lang="zh-CN" altLang="en-US" smtClean="0"/>
              <a:t>客户端能力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0"/>
            <a:ext cx="787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1560" y="1268760"/>
            <a:ext cx="7380820" cy="630070"/>
          </a:xfrm>
          <a:prstGeom prst="round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8876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4F81BD"/>
                </a:solidFill>
              </a:rPr>
              <a:t>应用</a:t>
            </a:r>
            <a:r>
              <a:rPr lang="zh-CN" altLang="en-US" smtClean="0">
                <a:solidFill>
                  <a:srgbClr val="4F81BD"/>
                </a:solidFill>
              </a:rPr>
              <a:t>零配置安装（程序内置服务管理域名）</a:t>
            </a:r>
            <a:endParaRPr lang="en-US" altLang="zh-CN" smtClean="0">
              <a:solidFill>
                <a:srgbClr val="4F81BD"/>
              </a:solidFill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4F81BD"/>
                </a:solidFill>
              </a:rPr>
              <a:t>集中配置管理</a:t>
            </a:r>
            <a:endParaRPr lang="en-US" altLang="zh-CN" smtClean="0">
              <a:solidFill>
                <a:srgbClr val="4F81BD"/>
              </a:solidFill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4F81BD"/>
                </a:solidFill>
              </a:rPr>
              <a:t>统一鉴权</a:t>
            </a:r>
            <a:endParaRPr lang="en-US" altLang="zh-CN" smtClean="0">
              <a:solidFill>
                <a:srgbClr val="4F81BD"/>
              </a:solidFill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4F81BD"/>
                </a:solidFill>
              </a:rPr>
              <a:t>异常</a:t>
            </a:r>
            <a:r>
              <a:rPr lang="zh-CN" altLang="en-US" smtClean="0">
                <a:solidFill>
                  <a:srgbClr val="4F81BD"/>
                </a:solidFill>
              </a:rPr>
              <a:t>预警</a:t>
            </a:r>
            <a:r>
              <a:rPr lang="zh-CN" altLang="en-US">
                <a:solidFill>
                  <a:srgbClr val="4F81BD"/>
                </a:solidFill>
              </a:rPr>
              <a:t>（</a:t>
            </a:r>
            <a:r>
              <a:rPr lang="zh-CN" altLang="en-US" smtClean="0">
                <a:solidFill>
                  <a:srgbClr val="4F81BD"/>
                </a:solidFill>
              </a:rPr>
              <a:t>网关监控</a:t>
            </a:r>
            <a:r>
              <a:rPr lang="zh-CN" altLang="en-US">
                <a:solidFill>
                  <a:srgbClr val="4F81BD"/>
                </a:solidFill>
              </a:rPr>
              <a:t>）</a:t>
            </a:r>
            <a:endParaRPr lang="en-US" altLang="zh-CN" smtClean="0">
              <a:solidFill>
                <a:srgbClr val="4F81BD"/>
              </a:solidFill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4F81BD"/>
                </a:solidFill>
              </a:rPr>
              <a:t>解耦（模块化）、易扩展</a:t>
            </a:r>
            <a:endParaRPr lang="en-US" altLang="zh-CN" smtClean="0">
              <a:solidFill>
                <a:srgbClr val="4F81BD"/>
              </a:solidFill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4F81BD"/>
                </a:solidFill>
              </a:rPr>
              <a:t>效率（开发、测试、部署）</a:t>
            </a:r>
            <a:endParaRPr lang="en-US" altLang="zh-CN" smtClean="0">
              <a:solidFill>
                <a:srgbClr val="4F81BD"/>
              </a:solidFill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4F81BD"/>
                </a:solidFill>
              </a:rPr>
              <a:t>无</a:t>
            </a:r>
            <a:r>
              <a:rPr lang="zh-CN" altLang="en-US" smtClean="0">
                <a:solidFill>
                  <a:srgbClr val="4F81BD"/>
                </a:solidFill>
              </a:rPr>
              <a:t>状态、高可用</a:t>
            </a:r>
            <a:endParaRPr lang="en-US" altLang="zh-CN" smtClean="0">
              <a:solidFill>
                <a:srgbClr val="4F81BD"/>
              </a:solidFill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4F81BD"/>
                </a:solidFill>
              </a:rPr>
              <a:t>监控：服务调用链路跟踪、性能分析</a:t>
            </a:r>
            <a:r>
              <a:rPr lang="en-US" altLang="zh-CN">
                <a:solidFill>
                  <a:srgbClr val="4F81BD"/>
                </a:solidFill>
              </a:rPr>
              <a:t>......</a:t>
            </a:r>
            <a:endParaRPr lang="en-US" altLang="zh-CN" smtClean="0">
              <a:solidFill>
                <a:srgbClr val="4F81BD"/>
              </a:solidFill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4F81BD"/>
                </a:solidFill>
              </a:rPr>
              <a:t>弹性伸缩（未来需要</a:t>
            </a:r>
            <a:r>
              <a:rPr lang="en-US" altLang="zh-CN" smtClean="0">
                <a:solidFill>
                  <a:srgbClr val="4F81BD"/>
                </a:solidFill>
              </a:rPr>
              <a:t>docker</a:t>
            </a:r>
            <a:r>
              <a:rPr lang="zh-CN" altLang="en-US" smtClean="0">
                <a:solidFill>
                  <a:srgbClr val="4F81BD"/>
                </a:solidFill>
              </a:rPr>
              <a:t>、容器操作系统配合）</a:t>
            </a:r>
            <a:endParaRPr lang="en-US" altLang="zh-CN">
              <a:solidFill>
                <a:srgbClr val="4F81BD"/>
              </a:solidFill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mtClean="0">
              <a:solidFill>
                <a:srgbClr val="4F81BD"/>
              </a:solidFill>
            </a:endParaRP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需要面临和解决的问题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分布式带来的研发挑战：事务、同步</a:t>
            </a:r>
            <a:r>
              <a:rPr lang="en-US" altLang="zh-CN"/>
              <a:t>-&gt;</a:t>
            </a:r>
            <a:r>
              <a:rPr lang="zh-CN" altLang="en-US"/>
              <a:t>异步、失败</a:t>
            </a:r>
            <a:r>
              <a:rPr lang="zh-CN" altLang="en-US" smtClean="0"/>
              <a:t>处理</a:t>
            </a:r>
            <a:endParaRPr lang="en-US" altLang="zh-CN" smtClean="0"/>
          </a:p>
          <a:p>
            <a:r>
              <a:rPr lang="zh-CN" altLang="en-US" smtClean="0"/>
              <a:t>一台服务器部署多个微服务，产生资源争用</a:t>
            </a:r>
            <a:endParaRPr lang="en-US" altLang="zh-CN" smtClean="0"/>
          </a:p>
          <a:p>
            <a:r>
              <a:rPr lang="zh-CN" altLang="en-US" smtClean="0"/>
              <a:t>池化资源的耗用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提一下康威（</a:t>
            </a:r>
            <a:r>
              <a:rPr lang="en-US" altLang="zh-CN" smtClean="0"/>
              <a:t>Conway</a:t>
            </a:r>
            <a:r>
              <a:rPr lang="zh-CN" altLang="en-US" smtClean="0"/>
              <a:t>）定律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1550" y="998730"/>
            <a:ext cx="8235915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Conway’s law: Organizations which design systems[...] </a:t>
            </a:r>
            <a:r>
              <a:rPr lang="en-US" altLang="zh-CN" sz="1600" smtClean="0">
                <a:latin typeface="Consolas" panose="020B0609020204030204" pitchFamily="49" charset="0"/>
                <a:cs typeface="Consolas" panose="020B0609020204030204" pitchFamily="49" charset="0"/>
              </a:rPr>
              <a:t>are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constrained to produce designs which are copies of </a:t>
            </a:r>
            <a:r>
              <a:rPr lang="en-US" altLang="zh-CN" sz="1600" smtClean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communication structures of these organizations</a:t>
            </a:r>
            <a:r>
              <a:rPr lang="en-US" altLang="zh-CN" sz="16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zh-CN" altLang="en-US" smtClean="0">
                <a:solidFill>
                  <a:srgbClr val="0070C0"/>
                </a:solidFill>
              </a:rPr>
              <a:t>设计</a:t>
            </a:r>
            <a:r>
              <a:rPr lang="zh-CN" altLang="en-US">
                <a:solidFill>
                  <a:srgbClr val="0070C0"/>
                </a:solidFill>
              </a:rPr>
              <a:t>系统的组织，其产生的设计和架构等价于组织间的沟通</a:t>
            </a:r>
            <a:r>
              <a:rPr lang="zh-CN" altLang="en-US" smtClean="0">
                <a:solidFill>
                  <a:srgbClr val="0070C0"/>
                </a:solidFill>
              </a:rPr>
              <a:t>结构。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5" y="3023955"/>
            <a:ext cx="6381750" cy="292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场景分析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4182" y="1403775"/>
            <a:ext cx="869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假设</a:t>
            </a:r>
            <a:r>
              <a:rPr lang="en-US" altLang="zh-CN" smtClean="0"/>
              <a:t>20</a:t>
            </a:r>
            <a:r>
              <a:rPr lang="zh-CN" altLang="en-US" smtClean="0"/>
              <a:t>个应用，每个应用需要采集</a:t>
            </a:r>
            <a:r>
              <a:rPr lang="en-US" altLang="zh-CN" smtClean="0"/>
              <a:t>15</a:t>
            </a:r>
            <a:r>
              <a:rPr lang="zh-CN" altLang="en-US" smtClean="0"/>
              <a:t>个指标，</a:t>
            </a:r>
            <a:r>
              <a:rPr lang="en-US" altLang="zh-CN" smtClean="0"/>
              <a:t>5</a:t>
            </a:r>
            <a:r>
              <a:rPr lang="zh-CN" altLang="en-US" smtClean="0"/>
              <a:t>秒采集一次，每秒</a:t>
            </a:r>
            <a:r>
              <a:rPr lang="en-US" altLang="zh-CN" smtClean="0"/>
              <a:t>60</a:t>
            </a:r>
            <a:r>
              <a:rPr lang="zh-CN" altLang="en-US" smtClean="0"/>
              <a:t>，一天的数据量</a:t>
            </a:r>
            <a:endParaRPr lang="en-US" altLang="zh-CN" smtClean="0"/>
          </a:p>
          <a:p>
            <a:r>
              <a:rPr lang="en-US" altLang="zh-CN" smtClean="0"/>
              <a:t>20×15×3600×24÷5=518.4w</a:t>
            </a:r>
            <a:r>
              <a:rPr lang="zh-CN" altLang="en-US" smtClean="0"/>
              <a:t>，一个月约</a:t>
            </a:r>
            <a:r>
              <a:rPr lang="en-US" altLang="zh-CN" smtClean="0"/>
              <a:t>1.5</a:t>
            </a:r>
            <a:r>
              <a:rPr lang="zh-CN" altLang="en-US" smtClean="0"/>
              <a:t>亿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6" y="2303875"/>
            <a:ext cx="7333333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influxdb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953725"/>
            <a:ext cx="5880735" cy="57207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92180" y="953725"/>
            <a:ext cx="27453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rgbClr val="95373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特点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schemaless(</a:t>
            </a:r>
            <a:r>
              <a:rPr lang="zh-CN" altLang="en-US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无结构</a:t>
            </a:r>
            <a:r>
              <a:rPr lang="en-US" altLang="zh-CN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，可以是任意数量的列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伸缩性好</a:t>
            </a:r>
            <a:r>
              <a:rPr lang="en-US" altLang="zh-CN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付费支持</a:t>
            </a:r>
            <a:r>
              <a:rPr lang="en-US" altLang="zh-CN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min, max, sum, count, mean, median </a:t>
            </a:r>
            <a:r>
              <a:rPr lang="zh-CN" altLang="en-US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一系列函数，方便统计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支持，使用</a:t>
            </a:r>
            <a:r>
              <a:rPr lang="en-US" altLang="zh-CN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en-US" altLang="zh-CN" sz="140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支持数据保存时长设置</a:t>
            </a:r>
            <a:endParaRPr lang="en-US" altLang="zh-CN" sz="140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数据压缩高</a:t>
            </a:r>
            <a:endParaRPr lang="en-US" altLang="zh-CN" sz="140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读写有很好的性能</a:t>
            </a:r>
            <a:endParaRPr lang="zh-CN" altLang="en-US" sz="140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的查询语句</a:t>
            </a:r>
            <a:endParaRPr lang="en-US" altLang="zh-CN" sz="140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自带预警引擎</a:t>
            </a:r>
            <a:endParaRPr lang="en-US" altLang="zh-CN" sz="140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140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endParaRPr lang="en-US" altLang="zh-CN" sz="140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2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形标注 3(带强调线) 11"/>
          <p:cNvSpPr/>
          <p:nvPr/>
        </p:nvSpPr>
        <p:spPr>
          <a:xfrm>
            <a:off x="417732" y="1174664"/>
            <a:ext cx="283838" cy="338725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00673"/>
              <a:gd name="adj8" fmla="val 207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监控预警方案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41630" y="2078850"/>
            <a:ext cx="1350150" cy="6300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Century Gothic" panose="020B0502020202020204" pitchFamily="34" charset="0"/>
              </a:rPr>
              <a:t>influxdb</a:t>
            </a:r>
          </a:p>
          <a:p>
            <a:pPr algn="ctr"/>
            <a:r>
              <a:rPr lang="en-US" altLang="zh-CN" smtClean="0">
                <a:latin typeface="Century Gothic" panose="020B0502020202020204" pitchFamily="34" charset="0"/>
              </a:rPr>
              <a:t>client sdk</a:t>
            </a: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81890" y="2080657"/>
            <a:ext cx="1350150" cy="6300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Century Gothic" panose="020B0502020202020204" pitchFamily="34" charset="0"/>
              </a:rPr>
              <a:t>influxdb</a:t>
            </a:r>
            <a:endParaRPr lang="zh-CN" altLang="en-US">
              <a:latin typeface="Century Gothic" panose="020B0502020202020204" pitchFamily="34" charset="0"/>
            </a:endParaRPr>
          </a:p>
        </p:txBody>
      </p:sp>
      <p:cxnSp>
        <p:nvCxnSpPr>
          <p:cNvPr id="6" name="直接箭头连接符 5"/>
          <p:cNvCxnSpPr>
            <a:stCxn id="3" idx="3"/>
            <a:endCxn id="4" idx="1"/>
          </p:cNvCxnSpPr>
          <p:nvPr/>
        </p:nvCxnSpPr>
        <p:spPr>
          <a:xfrm>
            <a:off x="2591780" y="2393885"/>
            <a:ext cx="990110" cy="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1550" y="1210859"/>
            <a:ext cx="8640960" cy="2616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r>
              <a:rPr lang="en-US" altLang="zh-CN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,appid=mapss-fileservice,machine=192.168.160.164:18011,endpoint=root commited=77568,init=262144,used=52765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6525" y="4239090"/>
            <a:ext cx="8640960" cy="93871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指标及</a:t>
            </a:r>
            <a:r>
              <a:rPr lang="en-US" altLang="zh-CN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zh-CN" altLang="en-US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定义</a:t>
            </a:r>
            <a:endParaRPr lang="en-US" altLang="zh-CN" sz="1100" smtClean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数据保留策略设置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支持数据采样设置</a:t>
            </a:r>
            <a:endParaRPr lang="en-US" altLang="zh-CN" sz="1100" smtClean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预警管理（预警规则、通知方式、通知模板）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图表定义（序列、过滤条件、时间范围、图表类型）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22150" y="2078850"/>
            <a:ext cx="1350150" cy="6300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Century Gothic" panose="020B0502020202020204" pitchFamily="34" charset="0"/>
              </a:rPr>
              <a:t>kapacitor</a:t>
            </a:r>
          </a:p>
          <a:p>
            <a:pPr algn="ctr"/>
            <a:r>
              <a:rPr lang="zh-CN" altLang="en-US" sz="1200" smtClean="0">
                <a:latin typeface="Century Gothic" panose="020B0502020202020204" pitchFamily="34" charset="0"/>
              </a:rPr>
              <a:t>处理引擎</a:t>
            </a:r>
            <a:endParaRPr lang="zh-CN" altLang="en-US" sz="1200">
              <a:latin typeface="Century Gothic" panose="020B0502020202020204" pitchFamily="34" charset="0"/>
            </a:endParaRPr>
          </a:p>
        </p:txBody>
      </p:sp>
      <p:cxnSp>
        <p:nvCxnSpPr>
          <p:cNvPr id="11" name="直接箭头连接符 10"/>
          <p:cNvCxnSpPr>
            <a:stCxn id="9" idx="1"/>
            <a:endCxn id="4" idx="3"/>
          </p:cNvCxnSpPr>
          <p:nvPr/>
        </p:nvCxnSpPr>
        <p:spPr>
          <a:xfrm flipH="1">
            <a:off x="4932040" y="2393885"/>
            <a:ext cx="990110" cy="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581890" y="3463581"/>
            <a:ext cx="1350150" cy="6300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Century Gothic" panose="020B0502020202020204" pitchFamily="34" charset="0"/>
              </a:rPr>
              <a:t>admin</a:t>
            </a:r>
            <a:endParaRPr lang="zh-CN" altLang="en-US">
              <a:latin typeface="Century Gothic" panose="020B0502020202020204" pitchFamily="34" charset="0"/>
            </a:endParaRPr>
          </a:p>
        </p:txBody>
      </p:sp>
      <p:cxnSp>
        <p:nvCxnSpPr>
          <p:cNvPr id="15" name="直接箭头连接符 14"/>
          <p:cNvCxnSpPr>
            <a:stCxn id="13" idx="0"/>
            <a:endCxn id="4" idx="2"/>
          </p:cNvCxnSpPr>
          <p:nvPr/>
        </p:nvCxnSpPr>
        <p:spPr>
          <a:xfrm flipV="1">
            <a:off x="4256965" y="2710727"/>
            <a:ext cx="0" cy="75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932040" y="2700719"/>
            <a:ext cx="990110" cy="77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磁盘 20"/>
          <p:cNvSpPr/>
          <p:nvPr/>
        </p:nvSpPr>
        <p:spPr>
          <a:xfrm>
            <a:off x="4536267" y="3868580"/>
            <a:ext cx="315035" cy="18649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预警规则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7" y="1358770"/>
            <a:ext cx="9009524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整体架构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67385" y="5544235"/>
            <a:ext cx="7205015" cy="4950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基础架构（云、虚拟机、物理机）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62210" y="2123855"/>
            <a:ext cx="1710190" cy="33303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服务管理</a:t>
            </a:r>
            <a:endParaRPr lang="en-US" altLang="zh-CN" smtClean="0"/>
          </a:p>
          <a:p>
            <a:pPr algn="ctr"/>
            <a:endParaRPr lang="en-US" altLang="zh-CN" smtClean="0"/>
          </a:p>
          <a:p>
            <a:r>
              <a:rPr lang="zh-CN" altLang="en-US" smtClean="0">
                <a:solidFill>
                  <a:srgbClr val="00B050"/>
                </a:solidFill>
              </a:rPr>
              <a:t>配置管理、服务发现、资源管理、</a:t>
            </a:r>
            <a:r>
              <a:rPr lang="zh-CN" altLang="en-US">
                <a:solidFill>
                  <a:srgbClr val="00B050"/>
                </a:solidFill>
              </a:rPr>
              <a:t>路由</a:t>
            </a:r>
            <a:r>
              <a:rPr lang="zh-CN" altLang="en-US" smtClean="0">
                <a:solidFill>
                  <a:srgbClr val="00B050"/>
                </a:solidFill>
              </a:rPr>
              <a:t>管理</a:t>
            </a:r>
            <a:r>
              <a:rPr lang="zh-CN" altLang="en-US"/>
              <a:t>、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监控（服务依赖、调用链路、性能分析）、</a:t>
            </a: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报警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7385" y="4779150"/>
            <a:ext cx="5404815" cy="675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资源（数据库、</a:t>
            </a:r>
            <a:r>
              <a:rPr lang="en-US" altLang="zh-CN" smtClean="0"/>
              <a:t>redis</a:t>
            </a:r>
            <a:r>
              <a:rPr lang="zh-CN" altLang="en-US" smtClean="0"/>
              <a:t>、</a:t>
            </a:r>
            <a:r>
              <a:rPr lang="zh-CN" altLang="en-US"/>
              <a:t>存储</a:t>
            </a:r>
            <a:r>
              <a:rPr lang="en-US" altLang="zh-CN" smtClean="0"/>
              <a:t>...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7385" y="2933944"/>
            <a:ext cx="5404815" cy="17551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服务（应用接口服务、文件服务、消息队列、任务调度、工作流、推送、短信</a:t>
            </a:r>
            <a:r>
              <a:rPr lang="en-US" altLang="zh-CN" smtClean="0"/>
              <a:t>...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0934" y="2123856"/>
            <a:ext cx="5401266" cy="72007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服务网关（</a:t>
            </a:r>
            <a:r>
              <a:rPr lang="zh-CN" altLang="en-US" smtClean="0">
                <a:solidFill>
                  <a:srgbClr val="00B050"/>
                </a:solidFill>
              </a:rPr>
              <a:t>路由、负载、鉴权、熔断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流控、监控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7385" y="1358770"/>
            <a:ext cx="7201466" cy="675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应用层（自服务门户、手机端</a:t>
            </a:r>
            <a:r>
              <a:rPr lang="en-US" altLang="zh-CN" smtClean="0"/>
              <a:t>h5</a:t>
            </a:r>
            <a:r>
              <a:rPr lang="zh-CN" altLang="en-US" smtClean="0"/>
              <a:t>、其他）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6600" y="1538790"/>
            <a:ext cx="5625625" cy="44104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</a:t>
            </a:r>
            <a:r>
              <a:rPr lang="zh-CN" altLang="en-US" smtClean="0"/>
              <a:t>架构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21750" y="2476089"/>
            <a:ext cx="2974879" cy="362104"/>
          </a:xfrm>
          <a:prstGeom prst="rect">
            <a:avLst/>
          </a:prstGeom>
          <a:solidFill>
            <a:srgbClr val="4F6228"/>
          </a:solidFill>
          <a:ln w="952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服务网关（集群）</a:t>
            </a:r>
            <a:endParaRPr lang="zh-CN" altLang="en-US" sz="1200"/>
          </a:p>
        </p:txBody>
      </p:sp>
      <p:sp>
        <p:nvSpPr>
          <p:cNvPr id="24" name="圆角矩形 23"/>
          <p:cNvSpPr/>
          <p:nvPr/>
        </p:nvSpPr>
        <p:spPr>
          <a:xfrm>
            <a:off x="5877145" y="2500603"/>
            <a:ext cx="1395155" cy="3223652"/>
          </a:xfrm>
          <a:prstGeom prst="roundRect">
            <a:avLst>
              <a:gd name="adj" fmla="val 10008"/>
            </a:avLst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/>
              <a:t>服务管理器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6014972" y="2881974"/>
            <a:ext cx="1119499" cy="307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服务发现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6014972" y="3287119"/>
            <a:ext cx="1119499" cy="307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服务鉴权</a:t>
            </a:r>
            <a:endParaRPr lang="en-US" altLang="zh-CN" sz="1000"/>
          </a:p>
        </p:txBody>
      </p:sp>
      <p:sp>
        <p:nvSpPr>
          <p:cNvPr id="26" name="矩形 25"/>
          <p:cNvSpPr/>
          <p:nvPr/>
        </p:nvSpPr>
        <p:spPr>
          <a:xfrm>
            <a:off x="6014970" y="5306918"/>
            <a:ext cx="1119499" cy="307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性能分析</a:t>
            </a:r>
            <a:endParaRPr lang="en-US" altLang="zh-CN" sz="1000"/>
          </a:p>
        </p:txBody>
      </p:sp>
      <p:sp>
        <p:nvSpPr>
          <p:cNvPr id="27" name="矩形 26"/>
          <p:cNvSpPr/>
          <p:nvPr/>
        </p:nvSpPr>
        <p:spPr>
          <a:xfrm>
            <a:off x="6014971" y="4097409"/>
            <a:ext cx="1119499" cy="307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监控</a:t>
            </a:r>
            <a:endParaRPr lang="en-US" altLang="zh-CN" sz="1000"/>
          </a:p>
        </p:txBody>
      </p:sp>
      <p:sp>
        <p:nvSpPr>
          <p:cNvPr id="28" name="矩形 27"/>
          <p:cNvSpPr/>
          <p:nvPr/>
        </p:nvSpPr>
        <p:spPr>
          <a:xfrm>
            <a:off x="6014971" y="4502554"/>
            <a:ext cx="1119499" cy="307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配置管理</a:t>
            </a:r>
            <a:endParaRPr lang="en-US" altLang="zh-CN" sz="1000"/>
          </a:p>
        </p:txBody>
      </p:sp>
      <p:sp>
        <p:nvSpPr>
          <p:cNvPr id="29" name="矩形 28"/>
          <p:cNvSpPr/>
          <p:nvPr/>
        </p:nvSpPr>
        <p:spPr>
          <a:xfrm>
            <a:off x="6022705" y="4907699"/>
            <a:ext cx="1119499" cy="307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资源</a:t>
            </a:r>
            <a:r>
              <a:rPr lang="zh-CN" altLang="en-US" sz="1000" smtClean="0"/>
              <a:t>管理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6014970" y="3695130"/>
            <a:ext cx="1119499" cy="307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服务</a:t>
            </a:r>
            <a:r>
              <a:rPr lang="zh-CN" altLang="en-US" sz="1000" smtClean="0"/>
              <a:t>管理</a:t>
            </a:r>
            <a:endParaRPr lang="en-US" altLang="zh-CN" sz="1000"/>
          </a:p>
        </p:txBody>
      </p:sp>
      <p:grpSp>
        <p:nvGrpSpPr>
          <p:cNvPr id="38" name="组合 37"/>
          <p:cNvGrpSpPr/>
          <p:nvPr/>
        </p:nvGrpSpPr>
        <p:grpSpPr>
          <a:xfrm>
            <a:off x="2456765" y="4255798"/>
            <a:ext cx="1395155" cy="1215135"/>
            <a:chOff x="3615973" y="2814766"/>
            <a:chExt cx="1395155" cy="1215135"/>
          </a:xfrm>
        </p:grpSpPr>
        <p:sp>
          <p:nvSpPr>
            <p:cNvPr id="32" name="圆角矩形 31"/>
            <p:cNvSpPr/>
            <p:nvPr/>
          </p:nvSpPr>
          <p:spPr>
            <a:xfrm>
              <a:off x="3615973" y="2814766"/>
              <a:ext cx="1395155" cy="1215135"/>
            </a:xfrm>
            <a:prstGeom prst="roundRect">
              <a:avLst>
                <a:gd name="adj" fmla="val 10008"/>
              </a:avLst>
            </a:prstGeom>
            <a:ln w="952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00"/>
                <a:t>服务器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775942" y="3151266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 smtClean="0"/>
                <a:t>1</a:t>
              </a:r>
              <a:endParaRPr lang="zh-CN" altLang="en-US" sz="10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775941" y="3563477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/>
                <a:t>N</a:t>
              </a:r>
              <a:endParaRPr lang="zh-CN" altLang="en-US" sz="10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687052" y="4022586"/>
            <a:ext cx="1395155" cy="1215135"/>
            <a:chOff x="3615973" y="2814766"/>
            <a:chExt cx="1395155" cy="1215135"/>
          </a:xfrm>
        </p:grpSpPr>
        <p:sp>
          <p:nvSpPr>
            <p:cNvPr id="40" name="圆角矩形 39"/>
            <p:cNvSpPr/>
            <p:nvPr/>
          </p:nvSpPr>
          <p:spPr>
            <a:xfrm>
              <a:off x="3615973" y="2814766"/>
              <a:ext cx="1395155" cy="1215135"/>
            </a:xfrm>
            <a:prstGeom prst="roundRect">
              <a:avLst>
                <a:gd name="adj" fmla="val 10008"/>
              </a:avLst>
            </a:prstGeom>
            <a:ln w="952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00"/>
                <a:t>服务器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5942" y="3151266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 smtClean="0"/>
                <a:t>1</a:t>
              </a:r>
              <a:endParaRPr lang="zh-CN" altLang="en-US" sz="10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775941" y="3563477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/>
                <a:t>N</a:t>
              </a:r>
              <a:endParaRPr lang="zh-CN" altLang="en-US" sz="10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996859" y="3710520"/>
            <a:ext cx="1395155" cy="1215135"/>
            <a:chOff x="3615973" y="2814766"/>
            <a:chExt cx="1395155" cy="1215135"/>
          </a:xfrm>
        </p:grpSpPr>
        <p:sp>
          <p:nvSpPr>
            <p:cNvPr id="44" name="圆角矩形 43"/>
            <p:cNvSpPr/>
            <p:nvPr/>
          </p:nvSpPr>
          <p:spPr>
            <a:xfrm>
              <a:off x="3615973" y="2814766"/>
              <a:ext cx="1395155" cy="1215135"/>
            </a:xfrm>
            <a:prstGeom prst="roundRect">
              <a:avLst>
                <a:gd name="adj" fmla="val 10008"/>
              </a:avLst>
            </a:prstGeom>
            <a:ln w="952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00"/>
                <a:t>服务器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5942" y="3151266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 smtClean="0"/>
                <a:t>1</a:t>
              </a:r>
              <a:endParaRPr lang="zh-CN" altLang="en-US" sz="10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775941" y="3563477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/>
                <a:t>N</a:t>
              </a:r>
              <a:endParaRPr lang="zh-CN" altLang="en-US" sz="10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75726" y="3516994"/>
            <a:ext cx="1395155" cy="1215135"/>
            <a:chOff x="3615973" y="2814766"/>
            <a:chExt cx="1395155" cy="1215135"/>
          </a:xfrm>
        </p:grpSpPr>
        <p:sp>
          <p:nvSpPr>
            <p:cNvPr id="48" name="圆角矩形 47"/>
            <p:cNvSpPr/>
            <p:nvPr/>
          </p:nvSpPr>
          <p:spPr>
            <a:xfrm>
              <a:off x="3615973" y="2814766"/>
              <a:ext cx="1395155" cy="1215135"/>
            </a:xfrm>
            <a:prstGeom prst="roundRect">
              <a:avLst>
                <a:gd name="adj" fmla="val 10008"/>
              </a:avLst>
            </a:prstGeom>
            <a:ln w="952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00"/>
                <a:t>服务器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3775942" y="3151266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 smtClean="0"/>
                <a:t>1</a:t>
              </a:r>
              <a:endParaRPr lang="zh-CN" altLang="en-US" sz="10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775941" y="3563477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/>
                <a:t>N</a:t>
              </a:r>
              <a:endParaRPr lang="zh-CN" altLang="en-US" sz="10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41617" y="3362136"/>
            <a:ext cx="1395155" cy="1215135"/>
            <a:chOff x="3615973" y="2814766"/>
            <a:chExt cx="1395155" cy="1215135"/>
          </a:xfrm>
        </p:grpSpPr>
        <p:sp>
          <p:nvSpPr>
            <p:cNvPr id="52" name="圆角矩形 51"/>
            <p:cNvSpPr/>
            <p:nvPr/>
          </p:nvSpPr>
          <p:spPr>
            <a:xfrm>
              <a:off x="3615973" y="2814766"/>
              <a:ext cx="1395155" cy="1215135"/>
            </a:xfrm>
            <a:prstGeom prst="roundRect">
              <a:avLst>
                <a:gd name="adj" fmla="val 10008"/>
              </a:avLst>
            </a:prstGeom>
            <a:ln w="952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200"/>
                <a:t>服务器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775942" y="3151266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 smtClean="0"/>
                <a:t>1</a:t>
              </a:r>
              <a:endParaRPr lang="zh-CN" altLang="en-US" sz="10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3775941" y="3563477"/>
              <a:ext cx="1119499" cy="316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服务</a:t>
              </a:r>
              <a:r>
                <a:rPr lang="en-US" altLang="zh-CN" sz="1000"/>
                <a:t>N</a:t>
              </a:r>
              <a:endParaRPr lang="zh-CN" altLang="en-US" sz="1000"/>
            </a:p>
          </p:txBody>
        </p:sp>
      </p:grpSp>
      <p:cxnSp>
        <p:nvCxnSpPr>
          <p:cNvPr id="56" name="直接箭头连接符 55"/>
          <p:cNvCxnSpPr>
            <a:stCxn id="53" idx="3"/>
            <a:endCxn id="23" idx="1"/>
          </p:cNvCxnSpPr>
          <p:nvPr/>
        </p:nvCxnSpPr>
        <p:spPr>
          <a:xfrm flipV="1">
            <a:off x="4821085" y="3035512"/>
            <a:ext cx="1193887" cy="82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 rot="19628061">
            <a:off x="5040246" y="32385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服务注册</a:t>
            </a:r>
            <a:endParaRPr lang="zh-CN" altLang="en-US" sz="1000"/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4829412" y="4265705"/>
            <a:ext cx="1185558" cy="409507"/>
          </a:xfrm>
          <a:prstGeom prst="straightConnector1">
            <a:avLst/>
          </a:prstGeom>
          <a:ln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 rot="1190959">
            <a:off x="5122223" y="42602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配置获取</a:t>
            </a:r>
            <a:endParaRPr lang="zh-CN" altLang="en-US" sz="1000"/>
          </a:p>
        </p:txBody>
      </p:sp>
      <p:cxnSp>
        <p:nvCxnSpPr>
          <p:cNvPr id="72" name="直接箭头连接符 71"/>
          <p:cNvCxnSpPr>
            <a:endCxn id="10" idx="0"/>
          </p:cNvCxnSpPr>
          <p:nvPr/>
        </p:nvCxnSpPr>
        <p:spPr>
          <a:xfrm>
            <a:off x="3809189" y="1718810"/>
            <a:ext cx="1" cy="7572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635678" y="194383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altLang="zh-CN"/>
              <a:t>http</a:t>
            </a:r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2937275" y="2846480"/>
            <a:ext cx="746916" cy="1450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973303" y="2842869"/>
            <a:ext cx="695207" cy="832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5296629" y="2657141"/>
            <a:ext cx="54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340348" y="24148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鉴权</a:t>
            </a:r>
            <a:endParaRPr lang="zh-CN" altLang="en-US" sz="1000"/>
          </a:p>
        </p:txBody>
      </p:sp>
      <p:sp>
        <p:nvSpPr>
          <p:cNvPr id="129" name="圆角矩形 128"/>
          <p:cNvSpPr/>
          <p:nvPr/>
        </p:nvSpPr>
        <p:spPr>
          <a:xfrm>
            <a:off x="4146902" y="5237721"/>
            <a:ext cx="1592411" cy="4865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smtClean="0"/>
              <a:t>DNS</a:t>
            </a:r>
            <a:endParaRPr lang="zh-CN" altLang="en-US" sz="1100"/>
          </a:p>
        </p:txBody>
      </p:sp>
      <p:sp>
        <p:nvSpPr>
          <p:cNvPr id="130" name="圆角矩形 129"/>
          <p:cNvSpPr/>
          <p:nvPr/>
        </p:nvSpPr>
        <p:spPr>
          <a:xfrm>
            <a:off x="4656939" y="5266733"/>
            <a:ext cx="1023004" cy="4287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gw1.mapps.net</a:t>
            </a:r>
          </a:p>
          <a:p>
            <a:r>
              <a:rPr lang="en-US" altLang="zh-CN" sz="8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gw2.mapps.net</a:t>
            </a:r>
          </a:p>
          <a:p>
            <a:r>
              <a:rPr lang="en-US" altLang="zh-CN" sz="8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sm.mapps.net</a:t>
            </a:r>
            <a:endParaRPr lang="zh-CN" altLang="en-US" sz="80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6705" y="1178749"/>
            <a:ext cx="5850650" cy="5085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16705" y="4978132"/>
            <a:ext cx="5850650" cy="1151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逻辑视图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70188" y="1448780"/>
            <a:ext cx="2974879" cy="90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服务网关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6147175" y="1448780"/>
            <a:ext cx="1395155" cy="3223652"/>
          </a:xfrm>
          <a:prstGeom prst="roundRect">
            <a:avLst>
              <a:gd name="adj" fmla="val 10008"/>
            </a:avLst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/>
              <a:t>服务管理器</a:t>
            </a:r>
          </a:p>
        </p:txBody>
      </p:sp>
      <p:sp>
        <p:nvSpPr>
          <p:cNvPr id="23" name="矩形 22"/>
          <p:cNvSpPr/>
          <p:nvPr/>
        </p:nvSpPr>
        <p:spPr>
          <a:xfrm>
            <a:off x="6285002" y="1830151"/>
            <a:ext cx="1119499" cy="3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服务发现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Eureka Server</a:t>
            </a:r>
          </a:p>
        </p:txBody>
      </p:sp>
      <p:sp>
        <p:nvSpPr>
          <p:cNvPr id="25" name="矩形 24"/>
          <p:cNvSpPr/>
          <p:nvPr/>
        </p:nvSpPr>
        <p:spPr>
          <a:xfrm>
            <a:off x="6285002" y="2235296"/>
            <a:ext cx="1119499" cy="3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服务鉴权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85000" y="4255095"/>
            <a:ext cx="1119499" cy="3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调用链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85001" y="3045586"/>
            <a:ext cx="1119499" cy="3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监控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85001" y="3450731"/>
            <a:ext cx="1119499" cy="3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配置管理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CN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sp>
        <p:nvSpPr>
          <p:cNvPr id="29" name="矩形 28"/>
          <p:cNvSpPr/>
          <p:nvPr/>
        </p:nvSpPr>
        <p:spPr>
          <a:xfrm>
            <a:off x="6292735" y="3855876"/>
            <a:ext cx="1119499" cy="3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资源管理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85000" y="2643307"/>
            <a:ext cx="1119499" cy="3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服务</a:t>
            </a:r>
            <a:r>
              <a:rPr lang="zh-CN" altLang="en-US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管理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40218" y="1718633"/>
            <a:ext cx="719718" cy="25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路由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8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Zuul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08450" y="1721182"/>
            <a:ext cx="719718" cy="25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负载</a:t>
            </a:r>
            <a:r>
              <a:rPr lang="zh-CN" altLang="en-US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均衡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Ribbon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54180" y="1718633"/>
            <a:ext cx="719718" cy="25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熔断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8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Histrxy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54180" y="2132524"/>
            <a:ext cx="719718" cy="316126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SDK</a:t>
            </a:r>
            <a:endParaRPr lang="zh-CN" altLang="en-US" sz="1000" dirty="0"/>
          </a:p>
        </p:txBody>
      </p:sp>
      <p:sp>
        <p:nvSpPr>
          <p:cNvPr id="61" name="矩形 60"/>
          <p:cNvSpPr/>
          <p:nvPr/>
        </p:nvSpPr>
        <p:spPr>
          <a:xfrm>
            <a:off x="2440217" y="2033639"/>
            <a:ext cx="719719" cy="25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8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zh-CN" altLang="en-US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鉴权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8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endParaRPr lang="en-US" altLang="zh-CN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170188" y="5113693"/>
            <a:ext cx="2974879" cy="893131"/>
          </a:xfrm>
          <a:prstGeom prst="roundRect">
            <a:avLst>
              <a:gd name="adj" fmla="val 7700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SDK</a:t>
            </a:r>
            <a:endParaRPr lang="zh-CN" altLang="en-US" sz="1100" dirty="0"/>
          </a:p>
        </p:txBody>
      </p:sp>
      <p:sp>
        <p:nvSpPr>
          <p:cNvPr id="65" name="圆角矩形 64"/>
          <p:cNvSpPr/>
          <p:nvPr/>
        </p:nvSpPr>
        <p:spPr>
          <a:xfrm>
            <a:off x="2801289" y="5187710"/>
            <a:ext cx="1023004" cy="3392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CN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3982761" y="5187710"/>
            <a:ext cx="1023004" cy="3392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</a:t>
            </a:r>
            <a:r>
              <a:rPr lang="zh-CN" altLang="en-US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集成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8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InfluxDBWriter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800258" y="5584530"/>
            <a:ext cx="1023004" cy="3392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r>
              <a:rPr lang="zh-CN" altLang="en-US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集成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8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Sleuth+Zipkin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81730" y="5584530"/>
            <a:ext cx="1023004" cy="3392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8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服务注册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zh-CN" sz="8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EurekaClient</a:t>
            </a:r>
            <a:endParaRPr lang="en-US" altLang="zh-CN" sz="8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170188" y="2628245"/>
            <a:ext cx="1309178" cy="56809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应用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488479" y="2933945"/>
            <a:ext cx="719718" cy="316126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SDK</a:t>
            </a:r>
            <a:endParaRPr lang="zh-CN" altLang="en-US" sz="1000" dirty="0"/>
          </a:p>
        </p:txBody>
      </p:sp>
      <p:sp>
        <p:nvSpPr>
          <p:cNvPr id="3" name="流程图: 磁盘 2"/>
          <p:cNvSpPr/>
          <p:nvPr/>
        </p:nvSpPr>
        <p:spPr>
          <a:xfrm>
            <a:off x="5086343" y="2718659"/>
            <a:ext cx="717812" cy="732072"/>
          </a:xfrm>
          <a:prstGeom prst="flowChartMagneticDisk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redis</a:t>
            </a:r>
            <a:endParaRPr lang="zh-CN" altLang="en-US" sz="1200" b="1" dirty="0"/>
          </a:p>
        </p:txBody>
      </p:sp>
      <p:sp>
        <p:nvSpPr>
          <p:cNvPr id="78" name="流程图: 磁盘 77"/>
          <p:cNvSpPr/>
          <p:nvPr/>
        </p:nvSpPr>
        <p:spPr>
          <a:xfrm>
            <a:off x="3671899" y="4059783"/>
            <a:ext cx="761313" cy="719455"/>
          </a:xfrm>
          <a:prstGeom prst="flowChartMagneticDisk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influxDB</a:t>
            </a:r>
            <a:endParaRPr lang="zh-CN" altLang="en-US" sz="1200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145067" y="2358392"/>
            <a:ext cx="132946" cy="36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0" idx="1"/>
            <a:endCxn id="3" idx="4"/>
          </p:cNvCxnSpPr>
          <p:nvPr/>
        </p:nvCxnSpPr>
        <p:spPr>
          <a:xfrm flipH="1">
            <a:off x="5804155" y="2796845"/>
            <a:ext cx="480845" cy="28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20195307">
            <a:off x="5772408" y="26577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pub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5143343" y="235551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sub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76" idx="2"/>
            <a:endCxn id="78" idx="1"/>
          </p:cNvCxnSpPr>
          <p:nvPr/>
        </p:nvCxnSpPr>
        <p:spPr>
          <a:xfrm>
            <a:off x="2848338" y="3250071"/>
            <a:ext cx="1204218" cy="8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0" idx="2"/>
            <a:endCxn id="78" idx="1"/>
          </p:cNvCxnSpPr>
          <p:nvPr/>
        </p:nvCxnSpPr>
        <p:spPr>
          <a:xfrm flipH="1">
            <a:off x="4052556" y="2448650"/>
            <a:ext cx="461483" cy="161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56281" y="3475445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</a:t>
            </a:r>
            <a:r>
              <a:rPr lang="en-US" altLang="zh-CN" sz="1200" dirty="0" smtClean="0"/>
              <a:t>rite metrics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27" idx="1"/>
          </p:cNvCxnSpPr>
          <p:nvPr/>
        </p:nvCxnSpPr>
        <p:spPr>
          <a:xfrm flipH="1">
            <a:off x="4433213" y="3199124"/>
            <a:ext cx="1851788" cy="11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4873898" y="1902443"/>
            <a:ext cx="1273277" cy="2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 rot="20910602">
            <a:off x="4997048" y="1805623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、获取配置</a:t>
            </a:r>
            <a:endParaRPr lang="zh-CN" altLang="en-US" sz="1000" dirty="0"/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4867668" y="2136937"/>
            <a:ext cx="1273277" cy="2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rot="20910602">
            <a:off x="4990818" y="204011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</a:t>
            </a:r>
            <a:r>
              <a:rPr lang="zh-CN" altLang="en-US" sz="1000" dirty="0" smtClean="0"/>
              <a:t>、服务注册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06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实现技术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6565" y="1943835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solidFill>
                  <a:srgbClr val="63252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</a:t>
            </a:r>
            <a:r>
              <a:rPr lang="en-US" altLang="zh-CN" sz="3600" smtClean="0">
                <a:solidFill>
                  <a:srgbClr val="63252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Spring Cloud Netflix</a:t>
            </a:r>
            <a:r>
              <a:rPr lang="zh-CN" altLang="en-US" sz="3600" smtClean="0">
                <a:solidFill>
                  <a:srgbClr val="63252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改造</a:t>
            </a:r>
            <a:endParaRPr lang="zh-CN" altLang="en-US" sz="3600">
              <a:solidFill>
                <a:srgbClr val="63252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服务注册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58232"/>
            <a:ext cx="8020050" cy="621982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26595" y="1358770"/>
            <a:ext cx="7200800" cy="112512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21185" y="2621870"/>
            <a:ext cx="6206110" cy="3282405"/>
          </a:xfrm>
          <a:prstGeom prst="roundRect">
            <a:avLst>
              <a:gd name="adj" fmla="val 6349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21185" y="6042250"/>
            <a:ext cx="7200800" cy="835808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0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路由管理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088740"/>
            <a:ext cx="8647748" cy="3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smtClean="0"/>
              <a:t>资源管理及服务依赖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0" y="1313765"/>
            <a:ext cx="8647748" cy="2827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230795"/>
            <a:ext cx="7743825" cy="17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31TGp_report_diagram_v2">
  <a:themeElements>
    <a:clrScheme name="烽火星空">
      <a:dk1>
        <a:sysClr val="windowText" lastClr="000000"/>
      </a:dk1>
      <a:lt1>
        <a:sysClr val="window" lastClr="FFFFFF"/>
      </a:lt1>
      <a:dk2>
        <a:srgbClr val="376092"/>
      </a:dk2>
      <a:lt2>
        <a:srgbClr val="DDD9C3"/>
      </a:lt2>
      <a:accent1>
        <a:srgbClr val="C00000"/>
      </a:accent1>
      <a:accent2>
        <a:srgbClr val="E46C0A"/>
      </a:accent2>
      <a:accent3>
        <a:srgbClr val="4F6228"/>
      </a:accent3>
      <a:accent4>
        <a:srgbClr val="632523"/>
      </a:accent4>
      <a:accent5>
        <a:srgbClr val="254061"/>
      </a:accent5>
      <a:accent6>
        <a:srgbClr val="984807"/>
      </a:accent6>
      <a:hlink>
        <a:srgbClr val="E46C0A"/>
      </a:hlink>
      <a:folHlink>
        <a:srgbClr val="C000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131TGp_report_diagram_v2</Template>
  <TotalTime>8658</TotalTime>
  <Words>671</Words>
  <Application>Microsoft Office PowerPoint</Application>
  <PresentationFormat>全屏显示(4:3)</PresentationFormat>
  <Paragraphs>178</Paragraphs>
  <Slides>29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Microsoft YaHei UI</vt:lpstr>
      <vt:lpstr>华文楷体</vt:lpstr>
      <vt:lpstr>宋体</vt:lpstr>
      <vt:lpstr>微软雅黑</vt:lpstr>
      <vt:lpstr>微软雅黑</vt:lpstr>
      <vt:lpstr>新宋体</vt:lpstr>
      <vt:lpstr>Arial</vt:lpstr>
      <vt:lpstr>Calibri</vt:lpstr>
      <vt:lpstr>Century Gothic</vt:lpstr>
      <vt:lpstr>Consolas</vt:lpstr>
      <vt:lpstr>Corbel</vt:lpstr>
      <vt:lpstr>Times New Roman</vt:lpstr>
      <vt:lpstr>Verdana</vt:lpstr>
      <vt:lpstr>Wingdings</vt:lpstr>
      <vt:lpstr>131TGp_report_diagram_v2</vt:lpstr>
      <vt:lpstr>mplus应用微服务架构介绍</vt:lpstr>
      <vt:lpstr>PowerPoint 演示文稿</vt:lpstr>
      <vt:lpstr>整体架构</vt:lpstr>
      <vt:lpstr>逻辑架构</vt:lpstr>
      <vt:lpstr>逻辑视图</vt:lpstr>
      <vt:lpstr>实现技术</vt:lpstr>
      <vt:lpstr>服务注册</vt:lpstr>
      <vt:lpstr>路由管理</vt:lpstr>
      <vt:lpstr>资源管理及服务依赖</vt:lpstr>
      <vt:lpstr>配置管理</vt:lpstr>
      <vt:lpstr>服务流程（1）</vt:lpstr>
      <vt:lpstr>服务流程（2）</vt:lpstr>
      <vt:lpstr>服务流程（3）</vt:lpstr>
      <vt:lpstr>PowerPoint 演示文稿</vt:lpstr>
      <vt:lpstr>软路由性能测试(200并发访问静态页面)</vt:lpstr>
      <vt:lpstr>DevOps流程</vt:lpstr>
      <vt:lpstr>轻应用技术栈</vt:lpstr>
      <vt:lpstr>研发分工</vt:lpstr>
      <vt:lpstr>服务端研发</vt:lpstr>
      <vt:lpstr>客户端能力 </vt:lpstr>
      <vt:lpstr>PowerPoint 演示文稿</vt:lpstr>
      <vt:lpstr>特性</vt:lpstr>
      <vt:lpstr>需要面临和解决的问题</vt:lpstr>
      <vt:lpstr>提一下康威（Conway）定律</vt:lpstr>
      <vt:lpstr>场景分析</vt:lpstr>
      <vt:lpstr>why influxdb</vt:lpstr>
      <vt:lpstr>监控预警方案</vt:lpstr>
      <vt:lpstr>预警规则</vt:lpstr>
      <vt:lpstr>PowerPoint 演示文稿</vt:lpstr>
    </vt:vector>
  </TitlesOfParts>
  <Company>深度技术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吴菲菲</dc:creator>
  <cp:lastModifiedBy>fh</cp:lastModifiedBy>
  <cp:revision>294</cp:revision>
  <dcterms:created xsi:type="dcterms:W3CDTF">2010-02-03T01:01:12Z</dcterms:created>
  <dcterms:modified xsi:type="dcterms:W3CDTF">2017-10-24T08:10:20Z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ThemeGallery.com</vt:lpwstr>
  </property>
</Properties>
</file>