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4804" r:id="rId2"/>
    <p:sldId id="4823" r:id="rId3"/>
    <p:sldId id="4824" r:id="rId4"/>
    <p:sldId id="4847" r:id="rId5"/>
    <p:sldId id="4716" r:id="rId6"/>
    <p:sldId id="4851" r:id="rId7"/>
    <p:sldId id="4852" r:id="rId8"/>
    <p:sldId id="4850" r:id="rId9"/>
    <p:sldId id="4853" r:id="rId10"/>
    <p:sldId id="4825" r:id="rId11"/>
    <p:sldId id="4846" r:id="rId12"/>
    <p:sldId id="4826" r:id="rId13"/>
    <p:sldId id="4839" r:id="rId14"/>
    <p:sldId id="4828" r:id="rId15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68" autoAdjust="0"/>
    <p:restoredTop sz="64158" autoAdjust="0"/>
  </p:normalViewPr>
  <p:slideViewPr>
    <p:cSldViewPr>
      <p:cViewPr>
        <p:scale>
          <a:sx n="44" d="100"/>
          <a:sy n="44" d="100"/>
        </p:scale>
        <p:origin x="2376" y="18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2020/2/28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2020/2/28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2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8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85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4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8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1D31-F903-B34D-B6B6-B32713BD8A8D}" type="datetime1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21475022-AF16-6741-8195-967B189ADD2B}" type="datetime1">
              <a:rPr lang="zh-CN" altLang="en-US" smtClean="0"/>
              <a:t>2020/2/28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718532" y="3914424"/>
            <a:ext cx="5503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28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日</a:t>
            </a:r>
            <a:endParaRPr lang="en-US" altLang="zh-CN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271787"/>
            <a:ext cx="5400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精神健康大数据平台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387690" y="4392531"/>
            <a:ext cx="4176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汇报人：王思成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B4C9D329-A8B7-C647-946E-DE6EB44886F4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C38AD53-7AAD-1548-B4AD-27D74E4BAB81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10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641243" y="2872466"/>
            <a:ext cx="10331181" cy="13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 err="1"/>
              <a:t>SparkSQL</a:t>
            </a:r>
            <a:r>
              <a:rPr lang="zh-CN" altLang="en-US" sz="2800" dirty="0"/>
              <a:t>的</a:t>
            </a:r>
            <a:r>
              <a:rPr lang="en-US" altLang="zh-CN" sz="2800" dirty="0"/>
              <a:t>Java</a:t>
            </a:r>
            <a:r>
              <a:rPr lang="zh-CN" altLang="en-US" sz="2800" dirty="0"/>
              <a:t>、</a:t>
            </a:r>
            <a:r>
              <a:rPr lang="en-US" altLang="zh-CN" sz="2800" dirty="0"/>
              <a:t>Python</a:t>
            </a:r>
            <a:r>
              <a:rPr lang="zh-CN" altLang="en-US" sz="2800" dirty="0"/>
              <a:t>和</a:t>
            </a:r>
            <a:r>
              <a:rPr lang="en-US" altLang="zh-CN" sz="2800" dirty="0"/>
              <a:t>Scala</a:t>
            </a:r>
            <a:r>
              <a:rPr lang="zh-CN" altLang="en-US" sz="2800" dirty="0"/>
              <a:t>接口测试</a:t>
            </a:r>
            <a:endParaRPr lang="en-US" altLang="zh-CN" sz="28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学习和对比</a:t>
            </a:r>
            <a:r>
              <a:rPr lang="en-US" altLang="zh-CN" sz="2800" dirty="0"/>
              <a:t>Hive</a:t>
            </a:r>
            <a:r>
              <a:rPr lang="zh-CN" altLang="en-US" sz="2800" dirty="0"/>
              <a:t>、</a:t>
            </a:r>
            <a:r>
              <a:rPr lang="en-US" altLang="zh-CN" sz="2800" dirty="0"/>
              <a:t>Hive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Spark</a:t>
            </a:r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11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遇到的问题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D1E7C6D1-BC31-E44F-BBC8-34904E760AB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12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6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675008" y="2944474"/>
            <a:ext cx="1033118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没有分布式环境测试性能</a:t>
            </a:r>
            <a:endParaRPr lang="en-US" altLang="zh-CN" sz="28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81027494-F9DD-ED40-9DDA-C7859137DA26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13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6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68935" y="292670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dirty="0">
                <a:solidFill>
                  <a:schemeClr val="accent1"/>
                </a:solidFill>
                <a:cs typeface="Arial" panose="020B0604020202020204" pitchFamily="34" charset="0"/>
              </a:rPr>
              <a:t>谢谢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53D34404-DE66-8449-BB97-D9B25A208C3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14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789415" y="239218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6084566" y="239218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789415" y="3393375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6084566" y="3393375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789415" y="4394561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6084566" y="439456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1" name="MH_Others_1"/>
          <p:cNvSpPr txBox="1"/>
          <p:nvPr>
            <p:custDataLst>
              <p:tags r:id="rId8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9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F0C62550-C67E-A04A-BADA-7255462A0BDF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工作总结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49455" y="4130041"/>
            <a:ext cx="1711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SparkSQL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学习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F332D9BA-5B03-C24C-B4EA-D9432F6262A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3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SparkSQL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4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2AFDD7-34D5-4A8E-A309-F4D36A1AA880}"/>
              </a:ext>
            </a:extLst>
          </p:cNvPr>
          <p:cNvSpPr txBox="1"/>
          <p:nvPr/>
        </p:nvSpPr>
        <p:spPr>
          <a:xfrm>
            <a:off x="2036887" y="1301112"/>
            <a:ext cx="8784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Spark SQL</a:t>
            </a:r>
            <a:r>
              <a:rPr lang="zh-CN" altLang="en-US" sz="2800" dirty="0"/>
              <a:t>是</a:t>
            </a:r>
            <a:r>
              <a:rPr lang="en-US" sz="2800" dirty="0"/>
              <a:t>Apache Spark</a:t>
            </a:r>
            <a:r>
              <a:rPr lang="zh-CN" altLang="en-US" sz="2800" dirty="0"/>
              <a:t>用于处理</a:t>
            </a:r>
            <a:r>
              <a:rPr lang="zh-CN" altLang="en-US" sz="2800" b="1" dirty="0"/>
              <a:t>结构化数据</a:t>
            </a:r>
            <a:r>
              <a:rPr lang="zh-CN" altLang="en-US" sz="2800" dirty="0"/>
              <a:t>的模块。  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FAB33-72D8-9A47-87D9-48C3995C41A5}"/>
              </a:ext>
            </a:extLst>
          </p:cNvPr>
          <p:cNvSpPr txBox="1"/>
          <p:nvPr/>
        </p:nvSpPr>
        <p:spPr>
          <a:xfrm>
            <a:off x="2638425" y="2207442"/>
            <a:ext cx="78488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主要特点：</a:t>
            </a:r>
            <a:endParaRPr lang="en-US" altLang="zh-CN" sz="2400" b="1" dirty="0"/>
          </a:p>
          <a:p>
            <a:endParaRPr lang="en-US" altLang="zh-CN" sz="1400" b="1" dirty="0"/>
          </a:p>
          <a:p>
            <a:r>
              <a:rPr lang="en-US" altLang="zh-CN" dirty="0"/>
              <a:t>	1.</a:t>
            </a:r>
            <a:r>
              <a:rPr lang="zh-CN" altLang="en-US" dirty="0"/>
              <a:t> 集成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           将</a:t>
            </a:r>
            <a:r>
              <a:rPr lang="en-US" dirty="0"/>
              <a:t>SQL</a:t>
            </a:r>
            <a:r>
              <a:rPr lang="zh-CN" altLang="en-US" dirty="0"/>
              <a:t>查询与</a:t>
            </a:r>
            <a:r>
              <a:rPr lang="en-US" dirty="0"/>
              <a:t>Spark</a:t>
            </a:r>
            <a:r>
              <a:rPr lang="zh-CN" altLang="en-US" dirty="0"/>
              <a:t>程序无缝对接。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 统一的数据访问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            以同样的方式连接到任何数据源。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3. Hive</a:t>
            </a:r>
            <a:r>
              <a:rPr lang="zh-CN" altLang="en-US" dirty="0"/>
              <a:t>集成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            在现有仓库上运行</a:t>
            </a:r>
            <a:r>
              <a:rPr lang="en-US" altLang="zh-CN" dirty="0"/>
              <a:t>SQL</a:t>
            </a:r>
            <a:r>
              <a:rPr lang="zh-CN" altLang="en-US" dirty="0"/>
              <a:t>或</a:t>
            </a:r>
            <a:r>
              <a:rPr lang="en-US" altLang="zh-CN" dirty="0"/>
              <a:t>HiveQL</a:t>
            </a:r>
            <a:r>
              <a:rPr lang="zh-CN" altLang="en-US" dirty="0"/>
              <a:t>查询。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4.</a:t>
            </a:r>
            <a:r>
              <a:rPr lang="zh-CN" altLang="en-US" dirty="0"/>
              <a:t> 标准连接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             通过</a:t>
            </a:r>
            <a:r>
              <a:rPr lang="en-US" altLang="zh-CN" dirty="0"/>
              <a:t>JDBC</a:t>
            </a:r>
            <a:r>
              <a:rPr lang="zh-CN" altLang="en-US" dirty="0"/>
              <a:t>或</a:t>
            </a:r>
            <a:r>
              <a:rPr lang="en-US" altLang="zh-CN" dirty="0"/>
              <a:t>ODBC</a:t>
            </a:r>
            <a:r>
              <a:rPr lang="zh-CN" altLang="en-US" dirty="0"/>
              <a:t>连接。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0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DataFrame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5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3" name="Picture 2" descr="A screenshot of a social media post with text and a black background&#10;&#10;Description automatically generated">
            <a:extLst>
              <a:ext uri="{FF2B5EF4-FFF2-40B4-BE49-F238E27FC236}">
                <a16:creationId xmlns:a16="http://schemas.microsoft.com/office/drawing/2014/main" id="{A688A180-F8A6-8E4C-929C-43E96CDC5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1528093"/>
            <a:ext cx="8640960" cy="45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9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DataFrame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6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D17F0C-6A6A-084C-9E27-DCC6C3EF8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27" y="1372089"/>
            <a:ext cx="6877496" cy="44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1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行存储与列存储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7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C8000F3-32B7-B445-BAE5-BF9E9FD52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15" y="944355"/>
            <a:ext cx="7852320" cy="53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行存储与列存储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8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2AFDD7-34D5-4A8E-A309-F4D36A1AA880}"/>
              </a:ext>
            </a:extLst>
          </p:cNvPr>
          <p:cNvSpPr txBox="1"/>
          <p:nvPr/>
        </p:nvSpPr>
        <p:spPr>
          <a:xfrm>
            <a:off x="1604839" y="973937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行存储（</a:t>
            </a:r>
            <a:r>
              <a:rPr lang="en-US" sz="2400" dirty="0"/>
              <a:t>Row-Based）</a:t>
            </a:r>
            <a:r>
              <a:rPr lang="zh-CN" altLang="en-US" sz="2400" dirty="0"/>
              <a:t>和列存储（</a:t>
            </a:r>
            <a:r>
              <a:rPr lang="en-US" sz="2400" dirty="0"/>
              <a:t>Column-Based）</a:t>
            </a:r>
            <a:endParaRPr lang="zh-CN" altLang="en-US" sz="2400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A9CE-10B8-E84A-B25C-8BC3BF36EAB7}"/>
              </a:ext>
            </a:extLst>
          </p:cNvPr>
          <p:cNvSpPr txBox="1"/>
          <p:nvPr/>
        </p:nvSpPr>
        <p:spPr>
          <a:xfrm>
            <a:off x="1558680" y="1816125"/>
            <a:ext cx="10199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行存储特性</a:t>
            </a:r>
          </a:p>
          <a:p>
            <a:r>
              <a:rPr lang="zh-CN" altLang="en-US" dirty="0"/>
              <a:t>    传统行式数据库的特性如下：</a:t>
            </a:r>
          </a:p>
          <a:p>
            <a:r>
              <a:rPr lang="zh-CN" altLang="en-US" dirty="0"/>
              <a:t>    ①数据是按行存储的。</a:t>
            </a:r>
          </a:p>
          <a:p>
            <a:r>
              <a:rPr lang="zh-CN" altLang="en-US" dirty="0"/>
              <a:t>    ②没有索引的查询使用大量</a:t>
            </a:r>
            <a:r>
              <a:rPr lang="en-US" dirty="0"/>
              <a:t>I/O。</a:t>
            </a:r>
            <a:r>
              <a:rPr lang="zh-CN" altLang="en-US" dirty="0"/>
              <a:t>比如一般的数据库表都会建立索引，通过索引加快查询效率。</a:t>
            </a:r>
          </a:p>
          <a:p>
            <a:r>
              <a:rPr lang="zh-CN" altLang="en-US" dirty="0"/>
              <a:t>    ③建立索引和物化视图需要花费大量的时间和资源。</a:t>
            </a:r>
          </a:p>
          <a:p>
            <a:r>
              <a:rPr lang="zh-CN" altLang="en-US" dirty="0"/>
              <a:t>    ④面对查询需求，数据库必须被大量膨胀才能满足需求。</a:t>
            </a:r>
          </a:p>
          <a:p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A5752-1690-8D40-8D93-39C2C760971C}"/>
              </a:ext>
            </a:extLst>
          </p:cNvPr>
          <p:cNvSpPr txBox="1"/>
          <p:nvPr/>
        </p:nvSpPr>
        <p:spPr>
          <a:xfrm>
            <a:off x="1604839" y="4012530"/>
            <a:ext cx="101531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列存储特性</a:t>
            </a:r>
            <a:endParaRPr lang="en-US" altLang="zh-CN" sz="2000" b="1" dirty="0"/>
          </a:p>
          <a:p>
            <a:r>
              <a:rPr lang="zh-CN" altLang="en-US" sz="2000" b="1" dirty="0"/>
              <a:t>    </a:t>
            </a:r>
            <a:r>
              <a:rPr lang="zh-CN" altLang="en-US" dirty="0"/>
              <a:t>列式数据库的特性如下：</a:t>
            </a:r>
          </a:p>
          <a:p>
            <a:r>
              <a:rPr lang="zh-CN" altLang="en-US" dirty="0"/>
              <a:t>    ①数据按列存储，即每一列单独存放。</a:t>
            </a:r>
          </a:p>
          <a:p>
            <a:r>
              <a:rPr lang="zh-CN" altLang="en-US" dirty="0"/>
              <a:t>    ②数据即索引。</a:t>
            </a:r>
          </a:p>
          <a:p>
            <a:r>
              <a:rPr lang="zh-CN" altLang="en-US" dirty="0"/>
              <a:t>    ③只访问查询涉及的列，可以大量降低系统</a:t>
            </a:r>
            <a:r>
              <a:rPr lang="en-US" dirty="0"/>
              <a:t>I/O。</a:t>
            </a:r>
          </a:p>
          <a:p>
            <a:r>
              <a:rPr lang="en-US" dirty="0"/>
              <a:t>    ④</a:t>
            </a:r>
            <a:r>
              <a:rPr lang="zh-CN" altLang="en-US" dirty="0"/>
              <a:t>每一列由一个线程来处理，即查询的并发处理性能高。</a:t>
            </a:r>
          </a:p>
          <a:p>
            <a:r>
              <a:rPr lang="zh-CN" altLang="en-US" dirty="0"/>
              <a:t>    ⑤数据类型一致，数据特征相似，可以高效压缩。比如有增量压缩、前缀压缩算法都是基于列存储的类型定制的，所以可以大幅度提高压缩比，有利于存储和网络输出数据带宽的消耗。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070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9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A9CE-10B8-E84A-B25C-8BC3BF36EAB7}"/>
              </a:ext>
            </a:extLst>
          </p:cNvPr>
          <p:cNvSpPr txBox="1"/>
          <p:nvPr/>
        </p:nvSpPr>
        <p:spPr>
          <a:xfrm>
            <a:off x="1566065" y="1672109"/>
            <a:ext cx="9726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如果想使用</a:t>
            </a:r>
            <a:r>
              <a:rPr lang="en-US" altLang="zh-CN" sz="2400" dirty="0"/>
              <a:t>SQL</a:t>
            </a:r>
            <a:r>
              <a:rPr lang="zh-CN" altLang="en-US" sz="2400" dirty="0"/>
              <a:t>风格的语法，需要将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注册成表</a:t>
            </a:r>
          </a:p>
          <a:p>
            <a:r>
              <a:rPr lang="en-US" altLang="zh-CN" sz="2400" dirty="0" err="1"/>
              <a:t>personDF.registerTempTable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t_person</a:t>
            </a:r>
            <a:r>
              <a:rPr lang="en-US" altLang="zh-CN" sz="2400" dirty="0"/>
              <a:t>")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查询年龄最大的前两名</a:t>
            </a:r>
          </a:p>
          <a:p>
            <a:r>
              <a:rPr lang="en-US" altLang="zh-CN" sz="2400" dirty="0" err="1"/>
              <a:t>sqlContext.sql</a:t>
            </a:r>
            <a:r>
              <a:rPr lang="en-US" altLang="zh-CN" sz="2400" dirty="0"/>
              <a:t>(</a:t>
            </a:r>
            <a:r>
              <a:rPr lang="en-US" altLang="zh-CN" sz="2400" dirty="0">
                <a:highlight>
                  <a:srgbClr val="FFFF00"/>
                </a:highlight>
              </a:rPr>
              <a:t>"select * from </a:t>
            </a:r>
            <a:r>
              <a:rPr lang="en-US" altLang="zh-CN" sz="2400" dirty="0" err="1">
                <a:highlight>
                  <a:srgbClr val="FFFF00"/>
                </a:highlight>
              </a:rPr>
              <a:t>t_person</a:t>
            </a:r>
            <a:r>
              <a:rPr lang="en-US" altLang="zh-CN" sz="2400" dirty="0">
                <a:highlight>
                  <a:srgbClr val="FFFF00"/>
                </a:highlight>
              </a:rPr>
              <a:t> order by age desc limit 2"</a:t>
            </a:r>
            <a:r>
              <a:rPr lang="en-US" altLang="zh-CN" sz="2400" dirty="0"/>
              <a:t>).show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显示表的</a:t>
            </a:r>
            <a:r>
              <a:rPr lang="en-US" altLang="zh-CN" sz="2400" dirty="0"/>
              <a:t>Schema</a:t>
            </a:r>
            <a:r>
              <a:rPr lang="zh-CN" altLang="en-US" sz="2400" dirty="0"/>
              <a:t>信息</a:t>
            </a:r>
          </a:p>
          <a:p>
            <a:r>
              <a:rPr lang="en-US" altLang="zh-CN" sz="2400" dirty="0" err="1"/>
              <a:t>sqlContext.sql</a:t>
            </a:r>
            <a:r>
              <a:rPr lang="en-US" altLang="zh-CN" sz="2400" dirty="0"/>
              <a:t>("desc </a:t>
            </a:r>
            <a:r>
              <a:rPr lang="en-US" altLang="zh-CN" sz="2400" dirty="0" err="1"/>
              <a:t>t_person</a:t>
            </a:r>
            <a:r>
              <a:rPr lang="en-US" altLang="zh-CN" sz="2400" dirty="0"/>
              <a:t>").show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4525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Macintosh PowerPoint</Application>
  <PresentationFormat>Custom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2020-02-28T10:58:49Z</dcterms:modified>
</cp:coreProperties>
</file>