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4804" r:id="rId2"/>
    <p:sldId id="4857" r:id="rId3"/>
    <p:sldId id="4824" r:id="rId4"/>
    <p:sldId id="4861" r:id="rId5"/>
    <p:sldId id="4847" r:id="rId6"/>
    <p:sldId id="4858" r:id="rId7"/>
    <p:sldId id="4860" r:id="rId8"/>
    <p:sldId id="4855" r:id="rId9"/>
    <p:sldId id="4854" r:id="rId10"/>
    <p:sldId id="4826" r:id="rId11"/>
    <p:sldId id="4859" r:id="rId12"/>
    <p:sldId id="4825" r:id="rId13"/>
    <p:sldId id="4846" r:id="rId14"/>
    <p:sldId id="4828" r:id="rId15"/>
  </p:sldIdLst>
  <p:sldSz cx="12858750" cy="7232650"/>
  <p:notesSz cx="6858000" cy="9144000"/>
  <p:custDataLst>
    <p:tags r:id="rId1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9" autoAdjust="0"/>
    <p:restoredTop sz="64158" autoAdjust="0"/>
  </p:normalViewPr>
  <p:slideViewPr>
    <p:cSldViewPr>
      <p:cViewPr varScale="1">
        <p:scale>
          <a:sx n="119" d="100"/>
          <a:sy n="119" d="100"/>
        </p:scale>
        <p:origin x="240" y="22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2020/3/17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2020/3/17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8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5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2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1D31-F903-B34D-B6B6-B32713BD8A8D}" type="datetime1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21475022-AF16-6741-8195-967B189ADD2B}" type="datetime1">
              <a:rPr lang="zh-CN" altLang="en-US" smtClean="0"/>
              <a:t>2020/3/17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718532" y="3914424"/>
            <a:ext cx="5503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03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17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日</a:t>
            </a:r>
            <a:endParaRPr lang="en-US" altLang="zh-CN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271787"/>
            <a:ext cx="5400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精神健康大数据平台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387690" y="4392531"/>
            <a:ext cx="4176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汇报人：王思成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B4C9D329-A8B7-C647-946E-DE6EB44886F4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68">
        <p:fade/>
      </p:transition>
    </mc:Choice>
    <mc:Fallback>
      <p:transition spd="med" advTm="316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遇到的问题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D1E7C6D1-BC31-E44F-BBC8-34904E760AB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10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5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641243" y="2872466"/>
            <a:ext cx="1033118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缺少实际场景使用和测试</a:t>
            </a:r>
            <a:endParaRPr lang="en-US" altLang="zh-CN" sz="28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11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81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下周计划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C38AD53-7AAD-1548-B4AD-27D74E4BAB81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12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879144" y="2719637"/>
            <a:ext cx="10331181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学习内存数据库</a:t>
            </a:r>
            <a:r>
              <a:rPr lang="en-US" altLang="zh-CN" sz="2800" dirty="0"/>
              <a:t>Redis</a:t>
            </a:r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13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68935" y="292670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dirty="0">
                <a:solidFill>
                  <a:schemeClr val="accent1"/>
                </a:solidFill>
                <a:cs typeface="Arial" panose="020B0604020202020204" pitchFamily="34" charset="0"/>
              </a:rPr>
              <a:t>谢谢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53D34404-DE66-8449-BB97-D9B25A208C3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14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714071" y="239218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6009222" y="239218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714071" y="3393375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下周计划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6009222" y="3393375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714071" y="4394561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6009222" y="439456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1" name="MH_Others_1"/>
          <p:cNvSpPr txBox="1"/>
          <p:nvPr>
            <p:custDataLst>
              <p:tags r:id="rId8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9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F0C62550-C67E-A04A-BADA-7255462A0BDF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7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工作总结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49455" y="4130040"/>
            <a:ext cx="30251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Hive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on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MapReduce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Hive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on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Spark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Spark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SQL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F332D9BA-5B03-C24C-B4EA-D9432F6262A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3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Hive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4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E90B29C2-E8B1-3041-8593-C520DE081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39" y="930658"/>
            <a:ext cx="10364071" cy="53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Hive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MapReduce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5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56ACC-BF6F-BA4F-B57A-AB175C26E932}"/>
              </a:ext>
            </a:extLst>
          </p:cNvPr>
          <p:cNvSpPr txBox="1"/>
          <p:nvPr/>
        </p:nvSpPr>
        <p:spPr>
          <a:xfrm>
            <a:off x="740743" y="1877388"/>
            <a:ext cx="1188132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使用 </a:t>
            </a:r>
            <a:r>
              <a:rPr lang="en-US" sz="2800" b="1" dirty="0"/>
              <a:t>MapReduce</a:t>
            </a:r>
            <a:r>
              <a:rPr lang="en-US" sz="2800" dirty="0"/>
              <a:t> </a:t>
            </a:r>
            <a:r>
              <a:rPr lang="zh-CN" altLang="en-US" sz="2800" dirty="0"/>
              <a:t>：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1</a:t>
            </a:r>
            <a:r>
              <a:rPr lang="zh-CN" altLang="en-US" sz="2400" dirty="0"/>
              <a:t>、人员学习成本太高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2</a:t>
            </a:r>
            <a:r>
              <a:rPr lang="zh-CN" altLang="en-US" sz="2400" dirty="0"/>
              <a:t>、项目周期要求太短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sz="2400" dirty="0"/>
              <a:t>MapReduce</a:t>
            </a:r>
            <a:r>
              <a:rPr lang="zh-CN" altLang="en-US" sz="2400" dirty="0"/>
              <a:t>实现复杂查询逻辑开发难度太大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800" dirty="0"/>
              <a:t>使用 </a:t>
            </a:r>
            <a:r>
              <a:rPr lang="en-US" sz="2800" b="1" dirty="0"/>
              <a:t>Hive</a:t>
            </a:r>
            <a:r>
              <a:rPr lang="en-US" sz="2800" dirty="0"/>
              <a:t>：</a:t>
            </a:r>
          </a:p>
          <a:p>
            <a:r>
              <a:rPr lang="en-US" sz="2400" dirty="0"/>
              <a:t>　　1、</a:t>
            </a:r>
            <a:r>
              <a:rPr lang="zh-CN" altLang="en-US" sz="2400" dirty="0"/>
              <a:t>更友好的接口：操作接口采用类 </a:t>
            </a:r>
            <a:r>
              <a:rPr lang="en-US" sz="2400" dirty="0"/>
              <a:t>SQL </a:t>
            </a:r>
            <a:r>
              <a:rPr lang="zh-CN" altLang="en-US" sz="2400" dirty="0"/>
              <a:t>的语法，提供快速开发的能力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2</a:t>
            </a:r>
            <a:r>
              <a:rPr lang="zh-CN" altLang="en-US" sz="2400" dirty="0"/>
              <a:t>、更低的学习成本：避免了写 </a:t>
            </a:r>
            <a:r>
              <a:rPr lang="en-US" sz="2400" dirty="0"/>
              <a:t>MapReduce，</a:t>
            </a:r>
            <a:r>
              <a:rPr lang="zh-CN" altLang="en-US" sz="2400" dirty="0"/>
              <a:t>减少开发人员的学习成本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3</a:t>
            </a:r>
            <a:r>
              <a:rPr lang="zh-CN" altLang="en-US" sz="2400" dirty="0"/>
              <a:t>、更好的扩展性：可自由扩展集群规模而无需重启服务，还支持用户自定义函数</a:t>
            </a:r>
          </a:p>
        </p:txBody>
      </p:sp>
    </p:spTree>
    <p:extLst>
      <p:ext uri="{BB962C8B-B14F-4D97-AF65-F5344CB8AC3E}">
        <p14:creationId xmlns:p14="http://schemas.microsoft.com/office/powerpoint/2010/main" val="16140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Hive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MapReduce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883DF37-3EE3-E545-96A1-BD7FEC4C3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77" y="777875"/>
            <a:ext cx="12215294" cy="6290595"/>
          </a:xfrm>
          <a:prstGeom prst="rect">
            <a:avLst/>
          </a:prstGeom>
        </p:spPr>
      </p:pic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6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7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Hive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MapReduce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7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756ACC-BF6F-BA4F-B57A-AB175C26E932}"/>
              </a:ext>
            </a:extLst>
          </p:cNvPr>
          <p:cNvSpPr txBox="1"/>
          <p:nvPr/>
        </p:nvSpPr>
        <p:spPr>
          <a:xfrm>
            <a:off x="739176" y="1600101"/>
            <a:ext cx="1123324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优点</a:t>
            </a:r>
            <a:r>
              <a:rPr lang="zh-CN" altLang="en-US" sz="2800" dirty="0"/>
              <a:t>：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/>
              <a:t>可扩展性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横向扩展</a:t>
            </a:r>
            <a:r>
              <a:rPr lang="zh-CN" altLang="en-US" sz="2400" dirty="0"/>
              <a:t>，</a:t>
            </a:r>
            <a:r>
              <a:rPr lang="en-US" sz="2400" dirty="0"/>
              <a:t>Hive </a:t>
            </a:r>
            <a:r>
              <a:rPr lang="zh-CN" altLang="en-US" sz="2400" dirty="0"/>
              <a:t>可以自由的扩展集群的规模，一般情况下不需要重启服务横向扩展：通过分担压力的方式扩展集群的规模 纵向扩展：一台服务器</a:t>
            </a:r>
            <a:r>
              <a:rPr lang="en-US" sz="2400" dirty="0"/>
              <a:t>4</a:t>
            </a:r>
            <a:r>
              <a:rPr lang="zh-CN" altLang="en-US" sz="2400" dirty="0"/>
              <a:t>核心</a:t>
            </a:r>
            <a:r>
              <a:rPr lang="en-US" altLang="zh-CN" sz="2400" dirty="0"/>
              <a:t>8</a:t>
            </a:r>
            <a:r>
              <a:rPr lang="zh-CN" altLang="en-US" sz="2400" dirty="0"/>
              <a:t>线程，</a:t>
            </a:r>
            <a:r>
              <a:rPr lang="en-US" altLang="zh-CN" sz="2400" dirty="0"/>
              <a:t>8</a:t>
            </a:r>
            <a:r>
              <a:rPr lang="zh-CN" altLang="en-US" sz="2400" dirty="0"/>
              <a:t>核心</a:t>
            </a:r>
            <a:r>
              <a:rPr lang="en-US" altLang="zh-CN" sz="2400" dirty="0"/>
              <a:t>16</a:t>
            </a:r>
            <a:r>
              <a:rPr lang="zh-CN" altLang="en-US" sz="2400" dirty="0"/>
              <a:t>线程，内存</a:t>
            </a:r>
            <a:r>
              <a:rPr lang="en-US" altLang="zh-CN" sz="2400" dirty="0"/>
              <a:t>64</a:t>
            </a:r>
            <a:r>
              <a:rPr lang="en-US" sz="2400" dirty="0"/>
              <a:t>G =&gt; 128G</a:t>
            </a:r>
          </a:p>
          <a:p>
            <a:r>
              <a:rPr lang="en-US" sz="2400" dirty="0"/>
              <a:t>　　2、</a:t>
            </a:r>
            <a:r>
              <a:rPr lang="zh-CN" altLang="en-US" sz="2400" b="1" dirty="0"/>
              <a:t>延展性</a:t>
            </a:r>
            <a:r>
              <a:rPr lang="zh-CN" altLang="en-US" sz="2400" dirty="0"/>
              <a:t>，</a:t>
            </a:r>
            <a:r>
              <a:rPr lang="en-US" sz="2400" dirty="0"/>
              <a:t>Hive </a:t>
            </a:r>
            <a:r>
              <a:rPr lang="zh-CN" altLang="en-US" sz="2400" dirty="0"/>
              <a:t>支持自定义函数，用户可以根据自己的需求来实现自己的函数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zh-CN" altLang="en-US" sz="2400" b="1" dirty="0"/>
              <a:t>良好的容错性</a:t>
            </a:r>
            <a:r>
              <a:rPr lang="zh-CN" altLang="en-US" sz="2400" dirty="0"/>
              <a:t>，可以保障即使有节点出现问题，</a:t>
            </a:r>
            <a:r>
              <a:rPr lang="en-US" sz="2400" dirty="0"/>
              <a:t>SQL </a:t>
            </a:r>
            <a:r>
              <a:rPr lang="zh-CN" altLang="en-US" sz="2400" dirty="0"/>
              <a:t>语句仍可完成执行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800" b="1" dirty="0"/>
              <a:t>缺点</a:t>
            </a:r>
            <a:r>
              <a:rPr lang="zh-CN" altLang="en-US" sz="2800" dirty="0"/>
              <a:t>：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sz="2400" b="1" dirty="0"/>
              <a:t>Hive </a:t>
            </a:r>
            <a:r>
              <a:rPr lang="zh-CN" altLang="en-US" sz="2400" b="1" dirty="0"/>
              <a:t>的查询延时很严重</a:t>
            </a:r>
            <a:r>
              <a:rPr lang="zh-CN" altLang="en-US" sz="2400" dirty="0"/>
              <a:t>，因为 </a:t>
            </a:r>
            <a:r>
              <a:rPr lang="en-US" sz="2400" dirty="0"/>
              <a:t>MapReduce Job </a:t>
            </a:r>
            <a:r>
              <a:rPr lang="zh-CN" altLang="en-US" sz="2400" dirty="0"/>
              <a:t>的启动过程消耗很长时间，所以不能 用在交互查询系统中。</a:t>
            </a:r>
          </a:p>
          <a:p>
            <a:r>
              <a:rPr lang="zh-CN" altLang="en-US" sz="2400" dirty="0"/>
              <a:t>　　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sz="2400" b="1" dirty="0"/>
              <a:t>Hive </a:t>
            </a:r>
            <a:r>
              <a:rPr lang="zh-CN" altLang="en-US" sz="2400" b="1" dirty="0"/>
              <a:t>不支持事务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50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Hive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on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8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1509F3F-3502-2C49-861B-99B6493BF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86" b="6194"/>
          <a:stretch/>
        </p:blipFill>
        <p:spPr>
          <a:xfrm>
            <a:off x="2248530" y="4665707"/>
            <a:ext cx="8361687" cy="1961752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AE16608-9E3A-394E-AE20-94ACE9F4F8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5673"/>
          <a:stretch/>
        </p:blipFill>
        <p:spPr>
          <a:xfrm>
            <a:off x="2248530" y="994023"/>
            <a:ext cx="8361687" cy="36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代码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70221FB-7720-0943-8633-0B56E311BFEC}"/>
              </a:ext>
            </a:extLst>
          </p:cNvPr>
          <p:cNvSpPr txBox="1"/>
          <p:nvPr/>
        </p:nvSpPr>
        <p:spPr>
          <a:xfrm>
            <a:off x="12659096" y="6721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9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9" name="Picture 8" descr="A close up of a cell phone screen with text&#10;&#10;Description automatically generated">
            <a:extLst>
              <a:ext uri="{FF2B5EF4-FFF2-40B4-BE49-F238E27FC236}">
                <a16:creationId xmlns:a16="http://schemas.microsoft.com/office/drawing/2014/main" id="{44984BEA-6898-9B46-8609-4B5FF331C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75" y="1600101"/>
            <a:ext cx="8966200" cy="168910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01BDB8C9-53ED-C54B-972B-5FB2AA51A8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695" y="4092109"/>
            <a:ext cx="8966200" cy="12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883</Words>
  <Application>Microsoft Macintosh PowerPoint</Application>
  <PresentationFormat>Custom</PresentationFormat>
  <Paragraphs>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微软雅黑</vt:lpstr>
      <vt:lpstr>Arial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2020-03-17T05:42:54Z</dcterms:modified>
</cp:coreProperties>
</file>