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4804" r:id="rId2"/>
    <p:sldId id="4857" r:id="rId3"/>
    <p:sldId id="4824" r:id="rId4"/>
    <p:sldId id="4863" r:id="rId5"/>
    <p:sldId id="4868" r:id="rId6"/>
    <p:sldId id="4862" r:id="rId7"/>
    <p:sldId id="4847" r:id="rId8"/>
    <p:sldId id="4861" r:id="rId9"/>
    <p:sldId id="4860" r:id="rId10"/>
    <p:sldId id="4866" r:id="rId11"/>
    <p:sldId id="4865" r:id="rId12"/>
    <p:sldId id="4867" r:id="rId13"/>
    <p:sldId id="4825" r:id="rId14"/>
    <p:sldId id="4864" r:id="rId15"/>
    <p:sldId id="4828" r:id="rId16"/>
  </p:sldIdLst>
  <p:sldSz cx="12858750" cy="7232650"/>
  <p:notesSz cx="6858000" cy="9144000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2" autoAdjust="0"/>
    <p:restoredTop sz="64158" autoAdjust="0"/>
  </p:normalViewPr>
  <p:slideViewPr>
    <p:cSldViewPr>
      <p:cViewPr varScale="1">
        <p:scale>
          <a:sx n="117" d="100"/>
          <a:sy n="117" d="100"/>
        </p:scale>
        <p:origin x="288" y="192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2020/3/24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2020/3/24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9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6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99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70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5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6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59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19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2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1D31-F903-B34D-B6B6-B32713BD8A8D}" type="datetime1">
              <a:rPr lang="zh-CN" altLang="en-US" smtClean="0"/>
              <a:t>2020/3/24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21475022-AF16-6741-8195-967B189ADD2B}" type="datetime1">
              <a:rPr lang="zh-CN" altLang="en-US" smtClean="0"/>
              <a:t>2020/3/24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164679" y="1642637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B4C9D329-A8B7-C647-946E-DE6EB44886F4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sp>
        <p:nvSpPr>
          <p:cNvPr id="18" name="矩形 259">
            <a:extLst>
              <a:ext uri="{FF2B5EF4-FFF2-40B4-BE49-F238E27FC236}">
                <a16:creationId xmlns:a16="http://schemas.microsoft.com/office/drawing/2014/main" id="{3AFD2735-705E-7046-8296-A3DB9175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63" y="4422907"/>
            <a:ext cx="5503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03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24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日</a:t>
            </a:r>
            <a:endParaRPr lang="en-US" altLang="zh-CN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259">
            <a:extLst>
              <a:ext uri="{FF2B5EF4-FFF2-40B4-BE49-F238E27FC236}">
                <a16:creationId xmlns:a16="http://schemas.microsoft.com/office/drawing/2014/main" id="{1E7EB73F-8DFA-7540-913B-4F027BF4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806" y="2780270"/>
            <a:ext cx="5400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精神健康大数据平台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20" name="矩形 259">
            <a:extLst>
              <a:ext uri="{FF2B5EF4-FFF2-40B4-BE49-F238E27FC236}">
                <a16:creationId xmlns:a16="http://schemas.microsoft.com/office/drawing/2014/main" id="{089AF5F5-B1B4-BA49-A2A7-A44080EF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721" y="4901014"/>
            <a:ext cx="4176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汇报人：王思成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68">
        <p:fade/>
      </p:transition>
    </mc:Choice>
    <mc:Fallback xmlns="">
      <p:transition spd="med" advTm="316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布隆过滤器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10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68084-BFD4-1D42-A80F-856E4750D2B3}"/>
              </a:ext>
            </a:extLst>
          </p:cNvPr>
          <p:cNvSpPr txBox="1"/>
          <p:nvPr/>
        </p:nvSpPr>
        <p:spPr>
          <a:xfrm>
            <a:off x="5983356" y="31805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CN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6B7C0914-2E34-934D-8317-763C278DC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53" y="919925"/>
            <a:ext cx="11424221" cy="5392800"/>
          </a:xfrm>
          <a:prstGeom prst="rect">
            <a:avLst/>
          </a:prstGeom>
        </p:spPr>
      </p:pic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DB3905A0-D29F-F24A-989C-EEFA28C59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227" y="4840461"/>
            <a:ext cx="3225215" cy="12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9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11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A5B5C-C35B-AA41-B860-275363D7F8EF}"/>
              </a:ext>
            </a:extLst>
          </p:cNvPr>
          <p:cNvSpPr txBox="1"/>
          <p:nvPr/>
        </p:nvSpPr>
        <p:spPr>
          <a:xfrm>
            <a:off x="1244799" y="1233666"/>
            <a:ext cx="103691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单线程的好处：</a:t>
            </a:r>
          </a:p>
          <a:p>
            <a:r>
              <a:rPr lang="en-US" altLang="zh-CN" sz="2800" dirty="0"/>
              <a:t>1.</a:t>
            </a:r>
            <a:r>
              <a:rPr lang="zh-CN" altLang="en-US" sz="2800" dirty="0"/>
              <a:t> 简化数据结构和算法的实现。并发数据结构实现困难而且开发测试麻烦。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 避免了线程切换和竞态产生的消耗，对于服务端开发来说，锁和线程切换通常是性能杀手。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  <a:p>
            <a:r>
              <a:rPr lang="zh-CN" altLang="en-US" sz="2800" dirty="0"/>
              <a:t>单线程的问题：</a:t>
            </a:r>
            <a:endParaRPr lang="en-US" altLang="zh-CN" sz="2800" dirty="0"/>
          </a:p>
          <a:p>
            <a:r>
              <a:rPr lang="zh-CN" altLang="en-US" sz="2800" dirty="0"/>
              <a:t>对于每个命令的执行时间是有要求的。如果某个命令执行过长，会造成其他命令的阻塞，所以 </a:t>
            </a:r>
            <a:r>
              <a:rPr lang="en-US" altLang="zh-CN" sz="2800" dirty="0"/>
              <a:t>R</a:t>
            </a:r>
            <a:r>
              <a:rPr lang="en-US" sz="2800" dirty="0"/>
              <a:t>edis </a:t>
            </a:r>
            <a:r>
              <a:rPr lang="zh-CN" altLang="en-US" sz="2800" dirty="0"/>
              <a:t>适用于那些需要快速执行的场景。</a:t>
            </a:r>
          </a:p>
          <a:p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5371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具体使用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12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5EA15-4424-BD48-9042-BF808298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00376"/>
              </p:ext>
            </p:extLst>
          </p:nvPr>
        </p:nvGraphicFramePr>
        <p:xfrm>
          <a:off x="1937432" y="839031"/>
          <a:ext cx="8983886" cy="324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943">
                  <a:extLst>
                    <a:ext uri="{9D8B030D-6E8A-4147-A177-3AD203B41FA5}">
                      <a16:colId xmlns:a16="http://schemas.microsoft.com/office/drawing/2014/main" val="3034138467"/>
                    </a:ext>
                  </a:extLst>
                </a:gridCol>
                <a:gridCol w="4491943">
                  <a:extLst>
                    <a:ext uri="{9D8B030D-6E8A-4147-A177-3AD203B41FA5}">
                      <a16:colId xmlns:a16="http://schemas.microsoft.com/office/drawing/2014/main" val="201550921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数据存储类型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操作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0461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set,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get,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 err="1"/>
                        <a:t>decr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 err="1"/>
                        <a:t>incr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del</a:t>
                      </a:r>
                      <a:r>
                        <a:rPr lang="zh-CN" altLang="en-US" sz="2400" dirty="0"/>
                        <a:t>等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66375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lpush</a:t>
                      </a:r>
                      <a:r>
                        <a:rPr lang="en-US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 err="1"/>
                        <a:t>rpush</a:t>
                      </a:r>
                      <a:r>
                        <a:rPr lang="en-US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 err="1"/>
                        <a:t>lpop</a:t>
                      </a:r>
                      <a:r>
                        <a:rPr lang="en-US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 err="1"/>
                        <a:t>rpop</a:t>
                      </a:r>
                      <a:r>
                        <a:rPr lang="en-US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 err="1"/>
                        <a:t>lrange</a:t>
                      </a:r>
                      <a:r>
                        <a:rPr lang="zh-CN" altLang="en-US" sz="2400" dirty="0"/>
                        <a:t>等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4384"/>
                  </a:ext>
                </a:extLst>
              </a:tr>
              <a:tr h="561287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sadd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 err="1"/>
                        <a:t>spop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 err="1"/>
                        <a:t>smembers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 err="1"/>
                        <a:t>sunion</a:t>
                      </a:r>
                      <a:r>
                        <a:rPr lang="zh-CN" altLang="en-US" sz="2400" dirty="0"/>
                        <a:t>等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40476"/>
                  </a:ext>
                </a:extLst>
              </a:tr>
              <a:tr h="494808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hget</a:t>
                      </a:r>
                      <a:r>
                        <a:rPr lang="en-US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 err="1"/>
                        <a:t>hset</a:t>
                      </a:r>
                      <a:r>
                        <a:rPr lang="en-US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sz="2400" dirty="0" err="1"/>
                        <a:t>hgetall</a:t>
                      </a:r>
                      <a:r>
                        <a:rPr lang="zh-CN" altLang="en-US" sz="2400" dirty="0"/>
                        <a:t>等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53140"/>
                  </a:ext>
                </a:extLst>
              </a:tr>
              <a:tr h="606539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Sorted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Set(</a:t>
                      </a:r>
                      <a:r>
                        <a:rPr lang="en-US" altLang="zh-CN" sz="2400" dirty="0" err="1"/>
                        <a:t>ZSet</a:t>
                      </a:r>
                      <a:r>
                        <a:rPr lang="en-US" altLang="zh-CN" sz="2400" dirty="0"/>
                        <a:t>)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 </a:t>
                      </a:r>
                      <a:r>
                        <a:rPr lang="en-US" altLang="zh-CN" sz="2400" dirty="0" err="1"/>
                        <a:t>zadd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 err="1"/>
                        <a:t>zrange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 err="1"/>
                        <a:t>zrem</a:t>
                      </a:r>
                      <a:r>
                        <a:rPr lang="en-US" altLang="zh-CN" sz="2400" dirty="0"/>
                        <a:t>,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 err="1"/>
                        <a:t>zcard</a:t>
                      </a:r>
                      <a:r>
                        <a:rPr lang="zh-CN" altLang="en-US" sz="2400" dirty="0"/>
                        <a:t>等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42044"/>
                  </a:ext>
                </a:extLst>
              </a:tr>
            </a:tbl>
          </a:graphicData>
        </a:graphic>
      </p:graphicFrame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9877E440-5975-124A-A6CE-7601FA024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59" y="4366805"/>
            <a:ext cx="7488832" cy="24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下周计划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C38AD53-7AAD-1548-B4AD-27D74E4BAB81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13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64346"/>
            <a:ext cx="394915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下周计划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2527216" y="2554554"/>
            <a:ext cx="10331181" cy="1957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/>
              <a:t>Redis</a:t>
            </a:r>
            <a:r>
              <a:rPr lang="zh-CN" altLang="en-US" sz="2800" dirty="0"/>
              <a:t>伪分布式的搭建</a:t>
            </a:r>
            <a:endParaRPr lang="en-US" altLang="zh-CN" sz="2800" dirty="0"/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/>
              <a:t>Redis</a:t>
            </a:r>
            <a:r>
              <a:rPr lang="zh-CN" altLang="en-US" sz="2800" dirty="0"/>
              <a:t>分布式锁</a:t>
            </a:r>
            <a:endParaRPr lang="en-US" altLang="zh-CN" sz="2800" dirty="0"/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/>
              <a:t>Redis</a:t>
            </a:r>
            <a:r>
              <a:rPr lang="zh-CN" altLang="en-US" sz="2800" dirty="0"/>
              <a:t>分布式主从复制、一致性原理</a:t>
            </a:r>
            <a:endParaRPr lang="en-US" altLang="zh-CN" sz="28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14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68935" y="292670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dirty="0">
                <a:solidFill>
                  <a:schemeClr val="accent1"/>
                </a:solidFill>
                <a:cs typeface="Arial" panose="020B0604020202020204" pitchFamily="34" charset="0"/>
              </a:rPr>
              <a:t>谢谢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1820862" y="1840924"/>
            <a:ext cx="3433889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714071" y="239218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6009222" y="239218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714071" y="4402691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下周计划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6009222" y="440269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" name="MH_Others_1"/>
          <p:cNvSpPr txBox="1"/>
          <p:nvPr>
            <p:custDataLst>
              <p:tags r:id="rId6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7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F0C62550-C67E-A04A-BADA-7255462A0BDF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7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工作总结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49455" y="4303103"/>
            <a:ext cx="3025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基础及应用场景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问题解决方案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F332D9BA-5B03-C24C-B4EA-D9432F6262A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3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4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D5434-F471-0740-A04F-690769F35EFE}"/>
              </a:ext>
            </a:extLst>
          </p:cNvPr>
          <p:cNvSpPr txBox="1"/>
          <p:nvPr/>
        </p:nvSpPr>
        <p:spPr>
          <a:xfrm>
            <a:off x="4847420" y="2296155"/>
            <a:ext cx="70344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Redis（Remote</a:t>
            </a:r>
            <a:r>
              <a:rPr lang="en-US" sz="3200" dirty="0"/>
              <a:t> Dictionary Server )，</a:t>
            </a:r>
            <a:r>
              <a:rPr lang="zh-CN" altLang="en-US" sz="3200" dirty="0"/>
              <a:t>即远程字典服务，是一个开源的使用</a:t>
            </a:r>
            <a:r>
              <a:rPr lang="en-US" sz="3200" dirty="0"/>
              <a:t>ANSI C</a:t>
            </a:r>
            <a:r>
              <a:rPr lang="zh-CN" altLang="en-US" sz="3200" dirty="0"/>
              <a:t>语言编写、支持网络、基于内存亦可持久化的日志型、</a:t>
            </a:r>
            <a:r>
              <a:rPr lang="en-US" sz="3200" dirty="0"/>
              <a:t>Key-Value</a:t>
            </a:r>
            <a:r>
              <a:rPr lang="zh-CN" altLang="en-US" sz="3200" dirty="0"/>
              <a:t>数据库。</a:t>
            </a:r>
            <a:endParaRPr lang="en-CN" sz="3200" dirty="0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06FCD94-2459-FD47-BA8E-F5E923B617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75"/>
          <a:stretch/>
        </p:blipFill>
        <p:spPr>
          <a:xfrm>
            <a:off x="2078534" y="2678078"/>
            <a:ext cx="2376264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5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4695E8-43A4-8C4C-AC5A-03F0646DA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25772"/>
              </p:ext>
            </p:extLst>
          </p:nvPr>
        </p:nvGraphicFramePr>
        <p:xfrm>
          <a:off x="1765969" y="926616"/>
          <a:ext cx="9326811" cy="483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937">
                  <a:extLst>
                    <a:ext uri="{9D8B030D-6E8A-4147-A177-3AD203B41FA5}">
                      <a16:colId xmlns:a16="http://schemas.microsoft.com/office/drawing/2014/main" val="3034138467"/>
                    </a:ext>
                  </a:extLst>
                </a:gridCol>
                <a:gridCol w="3108937">
                  <a:extLst>
                    <a:ext uri="{9D8B030D-6E8A-4147-A177-3AD203B41FA5}">
                      <a16:colId xmlns:a16="http://schemas.microsoft.com/office/drawing/2014/main" val="2015509210"/>
                    </a:ext>
                  </a:extLst>
                </a:gridCol>
                <a:gridCol w="3108937">
                  <a:extLst>
                    <a:ext uri="{9D8B030D-6E8A-4147-A177-3AD203B41FA5}">
                      <a16:colId xmlns:a16="http://schemas.microsoft.com/office/drawing/2014/main" val="2695564947"/>
                    </a:ext>
                  </a:extLst>
                </a:gridCol>
              </a:tblGrid>
              <a:tr h="494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数据存储类型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简要介绍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使用场景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104616"/>
                  </a:ext>
                </a:extLst>
              </a:tr>
              <a:tr h="898757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key-value</a:t>
                      </a:r>
                      <a:r>
                        <a:rPr lang="zh-CN" altLang="en-US" sz="2400" dirty="0"/>
                        <a:t>类型，</a:t>
                      </a:r>
                      <a:r>
                        <a:rPr lang="en-US" altLang="zh-CN" sz="2400" dirty="0"/>
                        <a:t>value</a:t>
                      </a:r>
                      <a:r>
                        <a:rPr lang="zh-CN" altLang="en-US" sz="2400" dirty="0"/>
                        <a:t>可以是</a:t>
                      </a:r>
                      <a:r>
                        <a:rPr lang="en-US" altLang="zh-CN" sz="2400" dirty="0"/>
                        <a:t>String</a:t>
                      </a:r>
                      <a:r>
                        <a:rPr lang="zh-CN" altLang="en-US" sz="2400" dirty="0"/>
                        <a:t>或数字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2400" dirty="0"/>
                        <a:t>常规</a:t>
                      </a:r>
                      <a:r>
                        <a:rPr lang="zh-CN" altLang="en-US" sz="2400" dirty="0"/>
                        <a:t>计数：</a:t>
                      </a:r>
                      <a:r>
                        <a:rPr lang="zh-CN" altLang="en-CN" sz="2400" dirty="0"/>
                        <a:t>微博数</a:t>
                      </a:r>
                      <a:r>
                        <a:rPr lang="zh-CN" altLang="en-US" sz="2400" dirty="0"/>
                        <a:t>、粉丝数、播放量等</a:t>
                      </a:r>
                      <a:endParaRPr lang="en-US" altLang="zh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66375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2400" dirty="0"/>
                        <a:t>链表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2400" dirty="0"/>
                        <a:t>粉丝</a:t>
                      </a:r>
                      <a:r>
                        <a:rPr lang="zh-CN" altLang="en-US" sz="2400" dirty="0"/>
                        <a:t>列表、消息列表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74384"/>
                  </a:ext>
                </a:extLst>
              </a:tr>
              <a:tr h="909229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2400" dirty="0"/>
                        <a:t>集合</a:t>
                      </a:r>
                      <a:r>
                        <a:rPr lang="zh-CN" altLang="en-US" sz="2400" dirty="0"/>
                        <a:t>，自动排重，易实现各种集合操作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2400" dirty="0"/>
                        <a:t>共同</a:t>
                      </a:r>
                      <a:r>
                        <a:rPr lang="zh-CN" altLang="en-US" sz="2400" dirty="0"/>
                        <a:t>关注、共同粉丝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40476"/>
                  </a:ext>
                </a:extLst>
              </a:tr>
              <a:tr h="494808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key-value</a:t>
                      </a:r>
                      <a:r>
                        <a:rPr lang="zh-CN" altLang="en-US" sz="2400" dirty="0"/>
                        <a:t>类型，</a:t>
                      </a:r>
                      <a:r>
                        <a:rPr lang="en-US" altLang="zh-CN" sz="2400" dirty="0"/>
                        <a:t>value</a:t>
                      </a:r>
                      <a:r>
                        <a:rPr lang="zh-CN" altLang="en-US" sz="2400" dirty="0"/>
                        <a:t>为多个</a:t>
                      </a:r>
                      <a:r>
                        <a:rPr lang="en-US" altLang="zh-CN" sz="2400" dirty="0"/>
                        <a:t>field-value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2400" dirty="0"/>
                        <a:t>商品</a:t>
                      </a:r>
                      <a:r>
                        <a:rPr lang="zh-CN" altLang="en-US" sz="2400" dirty="0"/>
                        <a:t>信息、用户信息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553140"/>
                  </a:ext>
                </a:extLst>
              </a:tr>
              <a:tr h="985421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Sorted</a:t>
                      </a:r>
                      <a:r>
                        <a:rPr lang="zh-CN" altLang="en-US" sz="2400" dirty="0"/>
                        <a:t> </a:t>
                      </a:r>
                      <a:r>
                        <a:rPr lang="en-US" altLang="zh-CN" sz="2400" dirty="0"/>
                        <a:t>Set(</a:t>
                      </a:r>
                      <a:r>
                        <a:rPr lang="en-US" altLang="zh-CN" sz="2400" dirty="0" err="1"/>
                        <a:t>ZSet</a:t>
                      </a:r>
                      <a:r>
                        <a:rPr lang="en-US" altLang="zh-CN" sz="2400" dirty="0"/>
                        <a:t>)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2400" dirty="0"/>
                        <a:t>相比</a:t>
                      </a:r>
                      <a:r>
                        <a:rPr lang="en-US" altLang="zh-CN" sz="2400" dirty="0"/>
                        <a:t>Set</a:t>
                      </a:r>
                      <a:r>
                        <a:rPr lang="zh-CN" altLang="en-US" sz="2400" dirty="0"/>
                        <a:t>，增加了用于排序的权重参数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sz="2400" dirty="0"/>
                        <a:t>礼物</a:t>
                      </a:r>
                      <a:r>
                        <a:rPr lang="zh-CN" altLang="en-US" sz="2400" dirty="0"/>
                        <a:t>排行榜，销量排行榜</a:t>
                      </a:r>
                      <a:endParaRPr lang="en-C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4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5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在架构中的位置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6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B7D986-EC4C-7F4C-8BB4-3E5D1158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28" y="822526"/>
            <a:ext cx="5617294" cy="60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6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缓存雪崩和缓存穿透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7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DF9A6B-C579-4449-B398-3DB53F885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67" y="866792"/>
            <a:ext cx="5544616" cy="618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缓存雪崩解决方案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8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A188EC-F0B5-AD44-ADAD-D19C57201D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26" b="23822"/>
          <a:stretch/>
        </p:blipFill>
        <p:spPr>
          <a:xfrm>
            <a:off x="1069394" y="695103"/>
            <a:ext cx="10492859" cy="5842444"/>
          </a:xfrm>
          <a:prstGeom prst="rect">
            <a:avLst/>
          </a:prstGeom>
        </p:spPr>
      </p:pic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03E0CEE-FCC0-AF41-96B1-7A389A345B57}"/>
              </a:ext>
            </a:extLst>
          </p:cNvPr>
          <p:cNvCxnSpPr>
            <a:cxnSpLocks/>
          </p:cNvCxnSpPr>
          <p:nvPr/>
        </p:nvCxnSpPr>
        <p:spPr>
          <a:xfrm>
            <a:off x="2828975" y="4984477"/>
            <a:ext cx="1800200" cy="1152128"/>
          </a:xfrm>
          <a:prstGeom prst="bentConnector3">
            <a:avLst>
              <a:gd name="adj1" fmla="val 28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E10B75-DD45-9A4B-8D11-69274A95562E}"/>
              </a:ext>
            </a:extLst>
          </p:cNvPr>
          <p:cNvCxnSpPr/>
          <p:nvPr/>
        </p:nvCxnSpPr>
        <p:spPr>
          <a:xfrm>
            <a:off x="2828975" y="296825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F03B39A-F262-B24B-8374-EB547F6631EF}"/>
              </a:ext>
            </a:extLst>
          </p:cNvPr>
          <p:cNvCxnSpPr/>
          <p:nvPr/>
        </p:nvCxnSpPr>
        <p:spPr>
          <a:xfrm>
            <a:off x="2828975" y="397636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23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缓存穿透解决方案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9</a:t>
            </a:fld>
            <a:r>
              <a:rPr lang="en-US" altLang="zh-CN" sz="3200" dirty="0"/>
              <a:t>/14</a:t>
            </a:r>
            <a:endParaRPr lang="zh-CN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EC44E0-418B-4545-9F11-4085479DC3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1187" r="4329" b="2911"/>
          <a:stretch/>
        </p:blipFill>
        <p:spPr>
          <a:xfrm>
            <a:off x="3999105" y="820945"/>
            <a:ext cx="4860540" cy="623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1164</Words>
  <Application>Microsoft Macintosh PowerPoint</Application>
  <PresentationFormat>Custom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微软雅黑</vt:lpstr>
      <vt:lpstr>Arial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2020-03-24T06:47:25Z</dcterms:modified>
</cp:coreProperties>
</file>