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7" r:id="rId1"/>
  </p:sldMasterIdLst>
  <p:notesMasterIdLst>
    <p:notesMasterId r:id="rId18"/>
  </p:notesMasterIdLst>
  <p:handoutMasterIdLst>
    <p:handoutMasterId r:id="rId19"/>
  </p:handoutMasterIdLst>
  <p:sldIdLst>
    <p:sldId id="4804" r:id="rId2"/>
    <p:sldId id="4857" r:id="rId3"/>
    <p:sldId id="4824" r:id="rId4"/>
    <p:sldId id="4863" r:id="rId5"/>
    <p:sldId id="4869" r:id="rId6"/>
    <p:sldId id="4870" r:id="rId7"/>
    <p:sldId id="4871" r:id="rId8"/>
    <p:sldId id="4881" r:id="rId9"/>
    <p:sldId id="4875" r:id="rId10"/>
    <p:sldId id="4872" r:id="rId11"/>
    <p:sldId id="4882" r:id="rId12"/>
    <p:sldId id="4876" r:id="rId13"/>
    <p:sldId id="4877" r:id="rId14"/>
    <p:sldId id="4825" r:id="rId15"/>
    <p:sldId id="4864" r:id="rId16"/>
    <p:sldId id="4828" r:id="rId17"/>
  </p:sldIdLst>
  <p:sldSz cx="12858750" cy="7232650"/>
  <p:notesSz cx="6858000" cy="9144000"/>
  <p:custDataLst>
    <p:tags r:id="rId2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pos="4050" userDrawn="1">
          <p15:clr>
            <a:srgbClr val="A4A3A4"/>
          </p15:clr>
        </p15:guide>
        <p15:guide id="3" pos="557" userDrawn="1">
          <p15:clr>
            <a:srgbClr val="A4A3A4"/>
          </p15:clr>
        </p15:guide>
        <p15:guide id="5" orient="horz" pos="4183" userDrawn="1">
          <p15:clr>
            <a:srgbClr val="A4A3A4"/>
          </p15:clr>
        </p15:guide>
        <p15:guide id="6" pos="7497" userDrawn="1">
          <p15:clr>
            <a:srgbClr val="A4A3A4"/>
          </p15:clr>
        </p15:guide>
        <p15:guide id="7" pos="69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B73"/>
    <a:srgbClr val="73A6A3"/>
    <a:srgbClr val="FBB80D"/>
    <a:srgbClr val="ED1C24"/>
    <a:srgbClr val="38AABA"/>
    <a:srgbClr val="1E6C7A"/>
    <a:srgbClr val="BF0000"/>
    <a:srgbClr val="166CA3"/>
    <a:srgbClr val="10517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64158" autoAdjust="0"/>
  </p:normalViewPr>
  <p:slideViewPr>
    <p:cSldViewPr>
      <p:cViewPr>
        <p:scale>
          <a:sx n="95" d="100"/>
          <a:sy n="95" d="100"/>
        </p:scale>
        <p:origin x="568" y="696"/>
      </p:cViewPr>
      <p:guideLst>
        <p:guide orient="horz" pos="328"/>
        <p:guide pos="4050"/>
        <p:guide pos="557"/>
        <p:guide orient="horz" pos="4183"/>
        <p:guide pos="7497"/>
        <p:guide pos="6908"/>
      </p:guideLst>
    </p:cSldViewPr>
  </p:slideViewPr>
  <p:outlineViewPr>
    <p:cViewPr>
      <p:scale>
        <a:sx n="100" d="100"/>
        <a:sy n="100" d="100"/>
      </p:scale>
      <p:origin x="0" y="-10374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279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30DBF-D010-4114-9DE3-41E342A27C18}" type="datetimeFigureOut">
              <a:rPr lang="zh-CN" altLang="en-US" smtClean="0">
                <a:latin typeface="微软雅黑" panose="020B0503020204020204" pitchFamily="34" charset="-122"/>
              </a:rPr>
              <a:t>2020/4/7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1D107-4CC9-43CA-8CA8-36E1DF70D5F2}" type="slidenum">
              <a:rPr lang="zh-CN" altLang="en-US" smtClean="0">
                <a:latin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6660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fld id="{06024D97-E667-405D-B634-E583E2108D71}" type="datetimeFigureOut">
              <a:rPr lang="zh-CN" altLang="en-US" smtClean="0"/>
              <a:pPr>
                <a:defRPr/>
              </a:pPr>
              <a:t>2020/4/7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微软雅黑" panose="020B0503020204020204" pitchFamily="34" charset="-122"/>
              </a:defRPr>
            </a:lvl1pPr>
          </a:lstStyle>
          <a:p>
            <a:fld id="{418F03C3-53C1-4F10-8DAF-D1F318E96C6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05404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微软雅黑" panose="020B0503020204020204" pitchFamily="34" charset="-122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10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16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09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0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87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8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470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681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EC530858-BF76-453D-8D3B-E94317EF6EAB}" type="slidenum">
              <a:rPr lang="zh-CN" altLang="en-US" smtClean="0">
                <a:latin typeface="微软雅黑" panose="020B0503020204020204" pitchFamily="34" charset="-122"/>
              </a:rPr>
              <a:pPr/>
              <a:t>2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951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EF2083-0386-4B43-BE3F-5071C6BB4F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74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23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83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02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43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7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由于当时大容量磁盘比较昂贵，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的基本思想是将多个容量较小、相对廉价的磁盘进行有机组合，从而以较低的成本获得与昂贵大容量磁盘相当的容量、性能、可靠性。随着磁盘成本和价格的不断降低， </a:t>
            </a:r>
            <a:r>
              <a:rPr lang="en-US" altLang="zh-CN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RAID </a:t>
            </a:r>
            <a:r>
              <a:rPr lang="zh-CN" altLang="en-US" sz="1300" b="0" i="0" kern="12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+mn-ea"/>
                <a:cs typeface="+mn-cs"/>
              </a:rPr>
              <a:t>可以使用大部分的磁盘， “廉价” 已经毫无意义。但这仅仅是名称的变化，实质内容没有改变。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3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8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1D31-F903-B34D-B6B6-B32713BD8A8D}" type="datetime1">
              <a:rPr lang="zh-CN" altLang="en-US" smtClean="0"/>
              <a:t>2020/4/7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AA611-6692-4583-86AB-5AB9B972BD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51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10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4238" y="385763"/>
            <a:ext cx="11090275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84238" y="1925638"/>
            <a:ext cx="11090275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423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21475022-AF16-6741-8195-967B189ADD2B}" type="datetime1">
              <a:rPr lang="zh-CN" altLang="en-US" smtClean="0"/>
              <a:t>2020/4/7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59263" y="6704013"/>
            <a:ext cx="43402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82088" y="6704013"/>
            <a:ext cx="2892425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</a:lstStyle>
          <a:p>
            <a:fld id="{3E01EE5D-26FB-46D5-A381-ECFB35BF1D3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05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/>
        </p:blipFill>
        <p:spPr>
          <a:xfrm>
            <a:off x="164679" y="1642637"/>
            <a:ext cx="6604488" cy="5560540"/>
          </a:xfrm>
          <a:prstGeom prst="rect">
            <a:avLst/>
          </a:prstGeom>
        </p:spPr>
      </p:pic>
      <p:sp>
        <p:nvSpPr>
          <p:cNvPr id="13" name="灯片编号占位符 1">
            <a:extLst>
              <a:ext uri="{FF2B5EF4-FFF2-40B4-BE49-F238E27FC236}">
                <a16:creationId xmlns:a16="http://schemas.microsoft.com/office/drawing/2014/main" id="{B4C9D329-A8B7-C647-946E-DE6EB44886F4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  <p:sp>
        <p:nvSpPr>
          <p:cNvPr id="18" name="矩形 259">
            <a:extLst>
              <a:ext uri="{FF2B5EF4-FFF2-40B4-BE49-F238E27FC236}">
                <a16:creationId xmlns:a16="http://schemas.microsoft.com/office/drawing/2014/main" id="{3AFD2735-705E-7046-8296-A3DB91755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563" y="4422907"/>
            <a:ext cx="55036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2020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年</a:t>
            </a: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04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月</a:t>
            </a:r>
            <a:r>
              <a:rPr lang="en-US" altLang="zh-CN" sz="2400" dirty="0">
                <a:solidFill>
                  <a:schemeClr val="accent1"/>
                </a:solidFill>
                <a:cs typeface="Arial" panose="020B0604020202020204" pitchFamily="34" charset="0"/>
              </a:rPr>
              <a:t>07</a:t>
            </a: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日 第八次汇报</a:t>
            </a:r>
            <a:endParaRPr lang="en-US" altLang="zh-CN" sz="24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  <p:sp>
        <p:nvSpPr>
          <p:cNvPr id="19" name="矩形 259">
            <a:extLst>
              <a:ext uri="{FF2B5EF4-FFF2-40B4-BE49-F238E27FC236}">
                <a16:creationId xmlns:a16="http://schemas.microsoft.com/office/drawing/2014/main" id="{1E7EB73F-8DFA-7540-913B-4F027BF40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0806" y="2780270"/>
            <a:ext cx="54006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4400" b="1" dirty="0">
                <a:solidFill>
                  <a:schemeClr val="accent1"/>
                </a:solidFill>
                <a:cs typeface="Arial" panose="020B0604020202020204" pitchFamily="34" charset="0"/>
              </a:rPr>
              <a:t>精神健康大数据平台</a:t>
            </a:r>
            <a:endParaRPr lang="en-US" altLang="zh-CN" sz="6000" b="1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sp>
        <p:nvSpPr>
          <p:cNvPr id="20" name="矩形 259">
            <a:extLst>
              <a:ext uri="{FF2B5EF4-FFF2-40B4-BE49-F238E27FC236}">
                <a16:creationId xmlns:a16="http://schemas.microsoft.com/office/drawing/2014/main" id="{089AF5F5-B1B4-BA49-A2A7-A44080EF0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721" y="4901014"/>
            <a:ext cx="41764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 anchorCtr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2400" dirty="0">
                <a:solidFill>
                  <a:schemeClr val="accent1"/>
                </a:solidFill>
                <a:cs typeface="Arial" panose="020B0604020202020204" pitchFamily="34" charset="0"/>
              </a:rPr>
              <a:t>汇报人：王思成</a:t>
            </a:r>
            <a:endParaRPr lang="zh-CN" altLang="en-US" sz="1600" dirty="0">
              <a:solidFill>
                <a:schemeClr val="accent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61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168">
        <p:fade/>
      </p:transition>
    </mc:Choice>
    <mc:Fallback xmlns="">
      <p:transition spd="med" advTm="316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I/O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模型的比较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1B35B30-61FA-4A48-87AD-44C241813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99" y="980697"/>
            <a:ext cx="11325919" cy="5926052"/>
          </a:xfrm>
          <a:prstGeom prst="rect">
            <a:avLst/>
          </a:prstGeom>
        </p:spPr>
      </p:pic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10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227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I/O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模型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B98AE2F-1AF7-B84C-A79F-5C341F901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83" y="918226"/>
            <a:ext cx="11086097" cy="5722435"/>
          </a:xfrm>
          <a:prstGeom prst="rect">
            <a:avLst/>
          </a:prstGeom>
        </p:spPr>
      </p:pic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11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822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伪分布式搭建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12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  <p:pic>
        <p:nvPicPr>
          <p:cNvPr id="5" name="Picture 4" descr="A close up of a newspaper&#10;&#10;Description automatically generated">
            <a:extLst>
              <a:ext uri="{FF2B5EF4-FFF2-40B4-BE49-F238E27FC236}">
                <a16:creationId xmlns:a16="http://schemas.microsoft.com/office/drawing/2014/main" id="{35F593CF-A19C-AE43-9453-F7F3B3EE8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21" y="1638031"/>
            <a:ext cx="10960100" cy="1663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7E8F46-07FB-8743-BF3D-D4C5CCE6A9A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75"/>
          <a:stretch/>
        </p:blipFill>
        <p:spPr>
          <a:xfrm>
            <a:off x="884922" y="4264397"/>
            <a:ext cx="11023098" cy="150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8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伪分布式搭建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13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2AFC0DA-C0ED-6D40-ABCA-D020BA502B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561"/>
          <a:stretch/>
        </p:blipFill>
        <p:spPr>
          <a:xfrm>
            <a:off x="429072" y="1532817"/>
            <a:ext cx="12000606" cy="41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64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下周计划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02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BC38AD53-7AAD-1548-B4AD-27D74E4BAB81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14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607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264346"/>
            <a:ext cx="394915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下周计划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7FFEA0F6-C23A-174F-9752-5C4E75B6A347}"/>
              </a:ext>
            </a:extLst>
          </p:cNvPr>
          <p:cNvSpPr/>
          <p:nvPr/>
        </p:nvSpPr>
        <p:spPr>
          <a:xfrm>
            <a:off x="1879144" y="2885227"/>
            <a:ext cx="10331181" cy="196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zh-CN" altLang="en-US" sz="2800" dirty="0"/>
              <a:t>在伪分布式集群基础上，</a:t>
            </a:r>
            <a:r>
              <a:rPr lang="en-US" altLang="zh-CN" sz="2800" dirty="0"/>
              <a:t>Redis</a:t>
            </a:r>
            <a:r>
              <a:rPr lang="zh-CN" altLang="en-US" sz="2800" dirty="0"/>
              <a:t>分布式锁的简单实现</a:t>
            </a:r>
            <a:endParaRPr lang="en-US" altLang="zh-CN" sz="2800" dirty="0"/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en-US" altLang="zh-CN" sz="2800" dirty="0"/>
              <a:t>Redis</a:t>
            </a:r>
            <a:r>
              <a:rPr lang="zh-CN" altLang="en-US" sz="2800" dirty="0"/>
              <a:t>容错处理（服务器宕机，数据持久化等）</a:t>
            </a:r>
            <a:endParaRPr lang="en-US" altLang="zh-CN" sz="2800" dirty="0"/>
          </a:p>
          <a:p>
            <a:pPr marL="742950" indent="-742950">
              <a:lnSpc>
                <a:spcPct val="150000"/>
              </a:lnSpc>
              <a:buAutoNum type="arabicPeriod"/>
            </a:pPr>
            <a:endParaRPr lang="en-US" altLang="zh-CN" sz="2800" dirty="0"/>
          </a:p>
        </p:txBody>
      </p:sp>
      <p:sp>
        <p:nvSpPr>
          <p:cNvPr id="9" name="灯片编号占位符 1">
            <a:extLst>
              <a:ext uri="{FF2B5EF4-FFF2-40B4-BE49-F238E27FC236}">
                <a16:creationId xmlns:a16="http://schemas.microsoft.com/office/drawing/2014/main" id="{42C6772F-44B3-0F42-A8C0-AA6A266D53DD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15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923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9"/>
          <p:cNvSpPr>
            <a:spLocks noChangeArrowheads="1"/>
          </p:cNvSpPr>
          <p:nvPr/>
        </p:nvSpPr>
        <p:spPr bwMode="auto">
          <a:xfrm>
            <a:off x="2468935" y="2926707"/>
            <a:ext cx="655272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8000" b="1" dirty="0">
                <a:solidFill>
                  <a:schemeClr val="accent1"/>
                </a:solidFill>
                <a:cs typeface="Arial" panose="020B0604020202020204" pitchFamily="34" charset="0"/>
              </a:rPr>
              <a:t>谢谢</a:t>
            </a:r>
            <a:endParaRPr lang="en-US" altLang="zh-CN" sz="8000" b="1" dirty="0">
              <a:solidFill>
                <a:schemeClr val="accent6"/>
              </a:solidFill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0" t="20132"/>
          <a:stretch/>
        </p:blipFill>
        <p:spPr>
          <a:xfrm>
            <a:off x="6253909" y="1672109"/>
            <a:ext cx="6604488" cy="556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任意多边形 36"/>
          <p:cNvSpPr>
            <a:spLocks/>
          </p:cNvSpPr>
          <p:nvPr/>
        </p:nvSpPr>
        <p:spPr bwMode="auto">
          <a:xfrm>
            <a:off x="1820862" y="1840924"/>
            <a:ext cx="3433889" cy="3808859"/>
          </a:xfrm>
          <a:custGeom>
            <a:avLst/>
            <a:gdLst>
              <a:gd name="connsiteX0" fmla="*/ 0 w 5254752"/>
              <a:gd name="connsiteY0" fmla="*/ 0 h 3808859"/>
              <a:gd name="connsiteX1" fmla="*/ 2094866 w 5254752"/>
              <a:gd name="connsiteY1" fmla="*/ 0 h 3808859"/>
              <a:gd name="connsiteX2" fmla="*/ 3657269 w 5254752"/>
              <a:gd name="connsiteY2" fmla="*/ 0 h 3808859"/>
              <a:gd name="connsiteX3" fmla="*/ 3693071 w 5254752"/>
              <a:gd name="connsiteY3" fmla="*/ 0 h 3808859"/>
              <a:gd name="connsiteX4" fmla="*/ 3793929 w 5254752"/>
              <a:gd name="connsiteY4" fmla="*/ 0 h 3808859"/>
              <a:gd name="connsiteX5" fmla="*/ 4797400 w 5254752"/>
              <a:gd name="connsiteY5" fmla="*/ 0 h 3808859"/>
              <a:gd name="connsiteX6" fmla="*/ 5254752 w 5254752"/>
              <a:gd name="connsiteY6" fmla="*/ 457896 h 3808859"/>
              <a:gd name="connsiteX7" fmla="*/ 5254752 w 5254752"/>
              <a:gd name="connsiteY7" fmla="*/ 3350964 h 3808859"/>
              <a:gd name="connsiteX8" fmla="*/ 4797400 w 5254752"/>
              <a:gd name="connsiteY8" fmla="*/ 3808859 h 3808859"/>
              <a:gd name="connsiteX9" fmla="*/ 3718218 w 5254752"/>
              <a:gd name="connsiteY9" fmla="*/ 3808859 h 3808859"/>
              <a:gd name="connsiteX10" fmla="*/ 3693071 w 5254752"/>
              <a:gd name="connsiteY10" fmla="*/ 3808859 h 3808859"/>
              <a:gd name="connsiteX11" fmla="*/ 3544443 w 5254752"/>
              <a:gd name="connsiteY11" fmla="*/ 3808859 h 3808859"/>
              <a:gd name="connsiteX12" fmla="*/ 2094866 w 5254752"/>
              <a:gd name="connsiteY12" fmla="*/ 3808859 h 3808859"/>
              <a:gd name="connsiteX13" fmla="*/ 0 w 5254752"/>
              <a:gd name="connsiteY13" fmla="*/ 3808859 h 380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54752" h="3808859">
                <a:moveTo>
                  <a:pt x="0" y="0"/>
                </a:moveTo>
                <a:lnTo>
                  <a:pt x="2094866" y="0"/>
                </a:lnTo>
                <a:cubicBezTo>
                  <a:pt x="2770500" y="0"/>
                  <a:pt x="3277225" y="0"/>
                  <a:pt x="3657269" y="0"/>
                </a:cubicBezTo>
                <a:lnTo>
                  <a:pt x="3693071" y="0"/>
                </a:lnTo>
                <a:lnTo>
                  <a:pt x="3793929" y="0"/>
                </a:lnTo>
                <a:cubicBezTo>
                  <a:pt x="4797400" y="0"/>
                  <a:pt x="4797400" y="0"/>
                  <a:pt x="4797400" y="0"/>
                </a:cubicBezTo>
                <a:cubicBezTo>
                  <a:pt x="5046865" y="0"/>
                  <a:pt x="5254752" y="208134"/>
                  <a:pt x="5254752" y="457896"/>
                </a:cubicBezTo>
                <a:lnTo>
                  <a:pt x="5254752" y="3350964"/>
                </a:lnTo>
                <a:cubicBezTo>
                  <a:pt x="5254752" y="3611131"/>
                  <a:pt x="5046865" y="3808859"/>
                  <a:pt x="4797400" y="3808859"/>
                </a:cubicBezTo>
                <a:cubicBezTo>
                  <a:pt x="4375129" y="3808859"/>
                  <a:pt x="4018838" y="3808859"/>
                  <a:pt x="3718218" y="3808859"/>
                </a:cubicBezTo>
                <a:lnTo>
                  <a:pt x="3693071" y="3808859"/>
                </a:lnTo>
                <a:lnTo>
                  <a:pt x="3544443" y="3808859"/>
                </a:lnTo>
                <a:cubicBezTo>
                  <a:pt x="2094866" y="3808859"/>
                  <a:pt x="2094866" y="3808859"/>
                  <a:pt x="2094866" y="3808859"/>
                </a:cubicBezTo>
                <a:lnTo>
                  <a:pt x="0" y="38088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8580" tIns="64290" rIns="128580" bIns="6429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>
              <a:latin typeface="微软雅黑" panose="020B0503020204020204" pitchFamily="34" charset="-122"/>
            </a:endParaRPr>
          </a:p>
        </p:txBody>
      </p:sp>
      <p:sp>
        <p:nvSpPr>
          <p:cNvPr id="12" name="MH_SubTitle_1"/>
          <p:cNvSpPr/>
          <p:nvPr>
            <p:custDataLst>
              <p:tags r:id="rId2"/>
            </p:custDataLst>
          </p:nvPr>
        </p:nvSpPr>
        <p:spPr>
          <a:xfrm>
            <a:off x="6714071" y="2392189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工作总结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MH_Other_1"/>
          <p:cNvSpPr/>
          <p:nvPr>
            <p:custDataLst>
              <p:tags r:id="rId3"/>
            </p:custDataLst>
          </p:nvPr>
        </p:nvSpPr>
        <p:spPr>
          <a:xfrm>
            <a:off x="6009222" y="2392189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3" name="MH_SubTitle_2"/>
          <p:cNvSpPr/>
          <p:nvPr>
            <p:custDataLst>
              <p:tags r:id="rId4"/>
            </p:custDataLst>
          </p:nvPr>
        </p:nvSpPr>
        <p:spPr>
          <a:xfrm>
            <a:off x="6714071" y="4402691"/>
            <a:ext cx="4090131" cy="805301"/>
          </a:xfrm>
          <a:custGeom>
            <a:avLst/>
            <a:gdLst>
              <a:gd name="connsiteX0" fmla="*/ 2 w 3878508"/>
              <a:gd name="connsiteY0" fmla="*/ 0 h 762904"/>
              <a:gd name="connsiteX1" fmla="*/ 3497056 w 3878508"/>
              <a:gd name="connsiteY1" fmla="*/ 0 h 762904"/>
              <a:gd name="connsiteX2" fmla="*/ 3878508 w 3878508"/>
              <a:gd name="connsiteY2" fmla="*/ 381452 h 762904"/>
              <a:gd name="connsiteX3" fmla="*/ 3878507 w 3878508"/>
              <a:gd name="connsiteY3" fmla="*/ 381452 h 762904"/>
              <a:gd name="connsiteX4" fmla="*/ 3497055 w 3878508"/>
              <a:gd name="connsiteY4" fmla="*/ 762904 h 762904"/>
              <a:gd name="connsiteX5" fmla="*/ 0 w 3878508"/>
              <a:gd name="connsiteY5" fmla="*/ 762903 h 762904"/>
              <a:gd name="connsiteX6" fmla="*/ 51426 w 3878508"/>
              <a:gd name="connsiteY6" fmla="*/ 720474 h 762904"/>
              <a:gd name="connsiteX7" fmla="*/ 191853 w 3878508"/>
              <a:gd name="connsiteY7" fmla="*/ 381451 h 762904"/>
              <a:gd name="connsiteX8" fmla="*/ 51426 w 3878508"/>
              <a:gd name="connsiteY8" fmla="*/ 42429 h 762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78508" h="762904">
                <a:moveTo>
                  <a:pt x="2" y="0"/>
                </a:moveTo>
                <a:lnTo>
                  <a:pt x="3497056" y="0"/>
                </a:lnTo>
                <a:cubicBezTo>
                  <a:pt x="3707726" y="0"/>
                  <a:pt x="3878508" y="170782"/>
                  <a:pt x="3878508" y="381452"/>
                </a:cubicBezTo>
                <a:lnTo>
                  <a:pt x="3878507" y="381452"/>
                </a:lnTo>
                <a:cubicBezTo>
                  <a:pt x="3878507" y="592122"/>
                  <a:pt x="3707725" y="762904"/>
                  <a:pt x="3497055" y="762904"/>
                </a:cubicBezTo>
                <a:lnTo>
                  <a:pt x="0" y="762903"/>
                </a:lnTo>
                <a:lnTo>
                  <a:pt x="51426" y="720474"/>
                </a:lnTo>
                <a:cubicBezTo>
                  <a:pt x="138189" y="633710"/>
                  <a:pt x="191853" y="513848"/>
                  <a:pt x="191853" y="381451"/>
                </a:cubicBezTo>
                <a:cubicBezTo>
                  <a:pt x="191853" y="249055"/>
                  <a:pt x="138189" y="129192"/>
                  <a:pt x="51426" y="42429"/>
                </a:cubicBezTo>
                <a:close/>
              </a:path>
            </a:pathLst>
          </a:cu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/>
          <a:p>
            <a:pPr lvl="0" algn="ctr"/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下周计划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MH_Other_2"/>
          <p:cNvSpPr/>
          <p:nvPr>
            <p:custDataLst>
              <p:tags r:id="rId5"/>
            </p:custDataLst>
          </p:nvPr>
        </p:nvSpPr>
        <p:spPr>
          <a:xfrm>
            <a:off x="6009222" y="4402691"/>
            <a:ext cx="803628" cy="805301"/>
          </a:xfrm>
          <a:prstGeom prst="ellipse">
            <a:avLst/>
          </a:prstGeom>
          <a:solidFill>
            <a:srgbClr val="FFFFFF"/>
          </a:solidFill>
          <a:ln w="57150" cap="flat" cmpd="sng" algn="ctr">
            <a:solidFill>
              <a:schemeClr val="accent2"/>
            </a:solidFill>
            <a:prstDash val="solid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4218" kern="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1" name="MH_Others_1"/>
          <p:cNvSpPr txBox="1"/>
          <p:nvPr>
            <p:custDataLst>
              <p:tags r:id="rId6"/>
            </p:custDataLst>
          </p:nvPr>
        </p:nvSpPr>
        <p:spPr>
          <a:xfrm>
            <a:off x="2080352" y="2964274"/>
            <a:ext cx="2873902" cy="10156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7" name="MH_Others_2"/>
          <p:cNvSpPr txBox="1"/>
          <p:nvPr>
            <p:custDataLst>
              <p:tags r:id="rId7"/>
            </p:custDataLst>
          </p:nvPr>
        </p:nvSpPr>
        <p:spPr>
          <a:xfrm>
            <a:off x="2094866" y="3979935"/>
            <a:ext cx="2844872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灯片编号占位符 1">
            <a:extLst>
              <a:ext uri="{FF2B5EF4-FFF2-40B4-BE49-F238E27FC236}">
                <a16:creationId xmlns:a16="http://schemas.microsoft.com/office/drawing/2014/main" id="{F0C62550-C67E-A04A-BADA-7255462A0BDF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2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3776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6213351" y="3862178"/>
            <a:ext cx="4143672" cy="0"/>
          </a:xfrm>
          <a:prstGeom prst="line">
            <a:avLst/>
          </a:prstGeom>
          <a:ln w="12700">
            <a:solidFill>
              <a:schemeClr val="tx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213351" y="2994348"/>
            <a:ext cx="4468868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工作总结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149455" y="4303103"/>
            <a:ext cx="30251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I/O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模型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Redis</a:t>
            </a: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伪分布式搭建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244799" y="1708340"/>
            <a:ext cx="3828393" cy="4080857"/>
            <a:chOff x="999059" y="1708340"/>
            <a:chExt cx="3828393" cy="4080857"/>
          </a:xfrm>
        </p:grpSpPr>
        <p:grpSp>
          <p:nvGrpSpPr>
            <p:cNvPr id="15" name="组合 14"/>
            <p:cNvGrpSpPr/>
            <p:nvPr/>
          </p:nvGrpSpPr>
          <p:grpSpPr>
            <a:xfrm>
              <a:off x="999059" y="1708340"/>
              <a:ext cx="3828393" cy="4080857"/>
              <a:chOff x="3835400" y="1789113"/>
              <a:chExt cx="1468438" cy="1565275"/>
            </a:xfrm>
          </p:grpSpPr>
          <p:sp>
            <p:nvSpPr>
              <p:cNvPr id="18" name="Freeform 5"/>
              <p:cNvSpPr>
                <a:spLocks/>
              </p:cNvSpPr>
              <p:nvPr/>
            </p:nvSpPr>
            <p:spPr bwMode="auto">
              <a:xfrm>
                <a:off x="40052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5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5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Freeform 6"/>
              <p:cNvSpPr>
                <a:spLocks/>
              </p:cNvSpPr>
              <p:nvPr/>
            </p:nvSpPr>
            <p:spPr bwMode="auto">
              <a:xfrm>
                <a:off x="3967163" y="1789113"/>
                <a:ext cx="1298575" cy="1565275"/>
              </a:xfrm>
              <a:custGeom>
                <a:avLst/>
                <a:gdLst>
                  <a:gd name="T0" fmla="*/ 304 w 304"/>
                  <a:gd name="T1" fmla="*/ 322 h 366"/>
                  <a:gd name="T2" fmla="*/ 260 w 304"/>
                  <a:gd name="T3" fmla="*/ 366 h 366"/>
                  <a:gd name="T4" fmla="*/ 0 w 304"/>
                  <a:gd name="T5" fmla="*/ 366 h 366"/>
                  <a:gd name="T6" fmla="*/ 0 w 304"/>
                  <a:gd name="T7" fmla="*/ 0 h 366"/>
                  <a:gd name="T8" fmla="*/ 260 w 304"/>
                  <a:gd name="T9" fmla="*/ 0 h 366"/>
                  <a:gd name="T10" fmla="*/ 304 w 304"/>
                  <a:gd name="T11" fmla="*/ 44 h 366"/>
                  <a:gd name="T12" fmla="*/ 304 w 304"/>
                  <a:gd name="T13" fmla="*/ 322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66">
                    <a:moveTo>
                      <a:pt x="304" y="322"/>
                    </a:moveTo>
                    <a:cubicBezTo>
                      <a:pt x="304" y="347"/>
                      <a:pt x="284" y="366"/>
                      <a:pt x="260" y="366"/>
                    </a:cubicBezTo>
                    <a:cubicBezTo>
                      <a:pt x="0" y="366"/>
                      <a:pt x="0" y="366"/>
                      <a:pt x="0" y="36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84" y="0"/>
                      <a:pt x="304" y="20"/>
                      <a:pt x="304" y="44"/>
                    </a:cubicBezTo>
                    <a:lnTo>
                      <a:pt x="304" y="32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4318000" y="2117726"/>
                <a:ext cx="674688" cy="342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Freeform 9"/>
              <p:cNvSpPr>
                <a:spLocks/>
              </p:cNvSpPr>
              <p:nvPr/>
            </p:nvSpPr>
            <p:spPr bwMode="auto">
              <a:xfrm>
                <a:off x="3835400" y="18399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Freeform 10"/>
              <p:cNvSpPr>
                <a:spLocks/>
              </p:cNvSpPr>
              <p:nvPr/>
            </p:nvSpPr>
            <p:spPr bwMode="auto">
              <a:xfrm>
                <a:off x="3835400" y="1976438"/>
                <a:ext cx="234950" cy="73025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835400" y="21177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3835400" y="22590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3835400" y="23971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6" name="Freeform 14"/>
              <p:cNvSpPr>
                <a:spLocks/>
              </p:cNvSpPr>
              <p:nvPr/>
            </p:nvSpPr>
            <p:spPr bwMode="auto">
              <a:xfrm>
                <a:off x="3835400" y="25368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835400" y="26781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Freeform 16"/>
              <p:cNvSpPr>
                <a:spLocks/>
              </p:cNvSpPr>
              <p:nvPr/>
            </p:nvSpPr>
            <p:spPr bwMode="auto">
              <a:xfrm>
                <a:off x="3835400" y="28162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3835400" y="2955926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Freeform 18"/>
              <p:cNvSpPr>
                <a:spLocks/>
              </p:cNvSpPr>
              <p:nvPr/>
            </p:nvSpPr>
            <p:spPr bwMode="auto">
              <a:xfrm>
                <a:off x="3835400" y="3097213"/>
                <a:ext cx="234950" cy="73025"/>
              </a:xfrm>
              <a:custGeom>
                <a:avLst/>
                <a:gdLst>
                  <a:gd name="T0" fmla="*/ 55 w 55"/>
                  <a:gd name="T1" fmla="*/ 8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8 h 17"/>
                  <a:gd name="T8" fmla="*/ 0 w 55"/>
                  <a:gd name="T9" fmla="*/ 8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8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3"/>
                      <a:pt x="55" y="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Freeform 19"/>
              <p:cNvSpPr>
                <a:spLocks/>
              </p:cNvSpPr>
              <p:nvPr/>
            </p:nvSpPr>
            <p:spPr bwMode="auto">
              <a:xfrm>
                <a:off x="3835400" y="3235326"/>
                <a:ext cx="234950" cy="71438"/>
              </a:xfrm>
              <a:custGeom>
                <a:avLst/>
                <a:gdLst>
                  <a:gd name="T0" fmla="*/ 55 w 55"/>
                  <a:gd name="T1" fmla="*/ 9 h 17"/>
                  <a:gd name="T2" fmla="*/ 46 w 55"/>
                  <a:gd name="T3" fmla="*/ 17 h 17"/>
                  <a:gd name="T4" fmla="*/ 8 w 55"/>
                  <a:gd name="T5" fmla="*/ 17 h 17"/>
                  <a:gd name="T6" fmla="*/ 0 w 55"/>
                  <a:gd name="T7" fmla="*/ 9 h 17"/>
                  <a:gd name="T8" fmla="*/ 0 w 55"/>
                  <a:gd name="T9" fmla="*/ 9 h 17"/>
                  <a:gd name="T10" fmla="*/ 8 w 55"/>
                  <a:gd name="T11" fmla="*/ 0 h 17"/>
                  <a:gd name="T12" fmla="*/ 46 w 55"/>
                  <a:gd name="T13" fmla="*/ 0 h 17"/>
                  <a:gd name="T14" fmla="*/ 55 w 55"/>
                  <a:gd name="T15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17">
                    <a:moveTo>
                      <a:pt x="55" y="9"/>
                    </a:moveTo>
                    <a:cubicBezTo>
                      <a:pt x="55" y="13"/>
                      <a:pt x="51" y="17"/>
                      <a:pt x="46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1" y="0"/>
                      <a:pt x="55" y="4"/>
                      <a:pt x="55" y="9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8580" tIns="64290" rIns="128580" bIns="6429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6" name="矩形 259"/>
            <p:cNvSpPr>
              <a:spLocks noChangeArrowheads="1"/>
            </p:cNvSpPr>
            <p:nvPr/>
          </p:nvSpPr>
          <p:spPr bwMode="auto">
            <a:xfrm>
              <a:off x="2306379" y="2775471"/>
              <a:ext cx="165660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en-US" altLang="zh-CN" sz="3600" dirty="0">
                  <a:solidFill>
                    <a:srgbClr val="4D4D4D"/>
                  </a:solidFill>
                  <a:cs typeface="Arial" panose="020B0604020202020204" pitchFamily="34" charset="0"/>
                </a:rPr>
                <a:t>01</a:t>
              </a:r>
              <a:endParaRPr lang="zh-CN" altLang="en-US" sz="1800" dirty="0">
                <a:solidFill>
                  <a:srgbClr val="4D4D4D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矩形 259"/>
            <p:cNvSpPr>
              <a:spLocks noChangeArrowheads="1"/>
            </p:cNvSpPr>
            <p:nvPr/>
          </p:nvSpPr>
          <p:spPr bwMode="auto">
            <a:xfrm>
              <a:off x="2438403" y="3696145"/>
              <a:ext cx="1392558" cy="1021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alibri" panose="020F0502020204030204" pitchFamily="34" charset="0"/>
                </a:defRPr>
              </a:lvl9pPr>
            </a:lstStyle>
            <a:p>
              <a:pPr algn="ctr">
                <a:buNone/>
              </a:pPr>
              <a:r>
                <a:rPr lang="zh-CN" altLang="en-US" sz="2800" dirty="0">
                  <a:solidFill>
                    <a:schemeClr val="bg1"/>
                  </a:solidFill>
                  <a:cs typeface="Arial" panose="020B0604020202020204" pitchFamily="34" charset="0"/>
                </a:rPr>
                <a:t>章节</a:t>
              </a:r>
              <a:endParaRPr lang="en-US" altLang="zh-CN" sz="1400" dirty="0">
                <a:solidFill>
                  <a:schemeClr val="bg1"/>
                </a:solidFill>
                <a:cs typeface="Arial" panose="020B0604020202020204" pitchFamily="34" charset="0"/>
              </a:endParaRPr>
            </a:p>
            <a:p>
              <a:pPr algn="ctr">
                <a:buNone/>
              </a:pPr>
              <a:r>
                <a:rPr lang="en-US" altLang="zh-CN" dirty="0">
                  <a:solidFill>
                    <a:schemeClr val="bg1"/>
                  </a:solidFill>
                  <a:cs typeface="Arial" panose="020B0604020202020204" pitchFamily="34" charset="0"/>
                </a:rPr>
                <a:t>PART</a:t>
              </a:r>
              <a:endParaRPr lang="en-US" altLang="zh-CN" sz="540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34" name="灯片编号占位符 1">
            <a:extLst>
              <a:ext uri="{FF2B5EF4-FFF2-40B4-BE49-F238E27FC236}">
                <a16:creationId xmlns:a16="http://schemas.microsoft.com/office/drawing/2014/main" id="{F332D9BA-5B03-C24C-B4EA-D9432F6262AD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3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57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Unix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I/O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模型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4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2CCD6D-C063-C640-AEC6-A5C4F182F475}"/>
              </a:ext>
            </a:extLst>
          </p:cNvPr>
          <p:cNvSpPr txBox="1"/>
          <p:nvPr/>
        </p:nvSpPr>
        <p:spPr>
          <a:xfrm>
            <a:off x="2080279" y="1277223"/>
            <a:ext cx="948197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 阻塞式</a:t>
            </a:r>
            <a:r>
              <a:rPr lang="en-US" sz="2800" dirty="0" err="1"/>
              <a:t>IO（blocking</a:t>
            </a:r>
            <a:r>
              <a:rPr lang="en-US" sz="2800" dirty="0"/>
              <a:t> IO）</a:t>
            </a:r>
          </a:p>
          <a:p>
            <a:r>
              <a:rPr lang="en-US" altLang="zh-CN" sz="2800" dirty="0"/>
              <a:t>2.</a:t>
            </a:r>
            <a:r>
              <a:rPr lang="zh-CN" altLang="en-US" sz="2800" dirty="0"/>
              <a:t> 非阻塞式</a:t>
            </a:r>
            <a:r>
              <a:rPr lang="en-US" sz="2800" dirty="0" err="1"/>
              <a:t>IO（non-blocking</a:t>
            </a:r>
            <a:r>
              <a:rPr lang="en-US" sz="2800" dirty="0"/>
              <a:t> IO）</a:t>
            </a:r>
          </a:p>
          <a:p>
            <a:r>
              <a:rPr lang="en-US" altLang="zh-CN" sz="2800" dirty="0"/>
              <a:t>3.</a:t>
            </a:r>
            <a:r>
              <a:rPr lang="zh-CN" altLang="en-US" sz="2800" dirty="0"/>
              <a:t> </a:t>
            </a:r>
            <a:r>
              <a:rPr lang="en-US" sz="2800" dirty="0"/>
              <a:t>IO</a:t>
            </a:r>
            <a:r>
              <a:rPr lang="zh-CN" altLang="en-US" sz="2800" dirty="0"/>
              <a:t>复用（</a:t>
            </a:r>
            <a:r>
              <a:rPr lang="en-US" sz="2800" dirty="0"/>
              <a:t>IO multiplexing）</a:t>
            </a:r>
          </a:p>
          <a:p>
            <a:r>
              <a:rPr lang="en-US" altLang="zh-CN" sz="2800" dirty="0"/>
              <a:t>4.</a:t>
            </a:r>
            <a:r>
              <a:rPr lang="zh-CN" altLang="en-US" sz="2800" dirty="0"/>
              <a:t> 信号驱动式</a:t>
            </a:r>
            <a:r>
              <a:rPr lang="en-US" sz="2800" dirty="0" err="1"/>
              <a:t>IO（signal</a:t>
            </a:r>
            <a:r>
              <a:rPr lang="en-US" sz="2800" dirty="0"/>
              <a:t> driven IO）</a:t>
            </a:r>
          </a:p>
          <a:p>
            <a:r>
              <a:rPr lang="en-US" altLang="zh-CN" sz="2800" dirty="0"/>
              <a:t>5.</a:t>
            </a:r>
            <a:r>
              <a:rPr lang="zh-CN" altLang="en-US" sz="2800" dirty="0"/>
              <a:t> 异步</a:t>
            </a:r>
            <a:r>
              <a:rPr lang="en-US" sz="2800" dirty="0" err="1"/>
              <a:t>IO（asynchronous</a:t>
            </a:r>
            <a:r>
              <a:rPr lang="en-US" sz="2800" dirty="0"/>
              <a:t> IO）</a:t>
            </a:r>
          </a:p>
          <a:p>
            <a:endParaRPr lang="en-US" sz="2800" dirty="0"/>
          </a:p>
          <a:p>
            <a:r>
              <a:rPr lang="zh-CN" altLang="en-US" sz="2800" dirty="0"/>
              <a:t>阻塞：请求不能立即得到应答，需要等待。</a:t>
            </a:r>
          </a:p>
          <a:p>
            <a:r>
              <a:rPr lang="zh-CN" altLang="en-US" sz="2800" dirty="0"/>
              <a:t>非阻塞：请求立即得到应答，不需要等待。</a:t>
            </a:r>
          </a:p>
          <a:p>
            <a:r>
              <a:rPr lang="zh-CN" altLang="en-US" sz="2800" dirty="0"/>
              <a:t>同步</a:t>
            </a:r>
            <a:r>
              <a:rPr lang="en-US" sz="2800" dirty="0"/>
              <a:t>I/O：</a:t>
            </a:r>
            <a:r>
              <a:rPr lang="zh-CN" altLang="en-US" sz="2800" dirty="0"/>
              <a:t>同步</a:t>
            </a:r>
            <a:r>
              <a:rPr lang="en-US" sz="2800" dirty="0"/>
              <a:t>I/O</a:t>
            </a:r>
            <a:r>
              <a:rPr lang="zh-CN" altLang="en-US" sz="2800" dirty="0"/>
              <a:t>操作引起请求进程阻塞，直到</a:t>
            </a:r>
            <a:r>
              <a:rPr lang="en-US" sz="2800" dirty="0"/>
              <a:t>I/O</a:t>
            </a:r>
            <a:r>
              <a:rPr lang="zh-CN" altLang="en-US" sz="2800" dirty="0"/>
              <a:t>操作完成。</a:t>
            </a:r>
          </a:p>
          <a:p>
            <a:r>
              <a:rPr lang="zh-CN" altLang="en-US" sz="2800" dirty="0"/>
              <a:t>异步</a:t>
            </a:r>
            <a:r>
              <a:rPr lang="en-US" sz="2800" dirty="0"/>
              <a:t>I/O：</a:t>
            </a:r>
            <a:r>
              <a:rPr lang="zh-CN" altLang="en-US" sz="2800" dirty="0"/>
              <a:t>异步</a:t>
            </a:r>
            <a:r>
              <a:rPr lang="en-US" sz="2800" dirty="0"/>
              <a:t>I/O</a:t>
            </a:r>
            <a:r>
              <a:rPr lang="zh-CN" altLang="en-US" sz="2800" dirty="0"/>
              <a:t>操作不引起请求进程阻塞。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23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阻塞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I/O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模型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5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FEF23D-DBC7-E746-B07E-3D2B90FC4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213" y="825587"/>
            <a:ext cx="9112324" cy="55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1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非阻塞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I/O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模型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6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D2D284-FBB6-D147-8849-98498B95A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43" y="866350"/>
            <a:ext cx="9408864" cy="604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29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I/O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复用模型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7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83BA37-F398-A449-B683-B4A654BDA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222" y="811295"/>
            <a:ext cx="8646305" cy="610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4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信号驱动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I/O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模型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8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8EF2A-00D3-5445-B12D-D359BB4E5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358" y="1006963"/>
            <a:ext cx="8000034" cy="58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8"/>
          <p:cNvSpPr txBox="1"/>
          <p:nvPr/>
        </p:nvSpPr>
        <p:spPr>
          <a:xfrm>
            <a:off x="4454798" y="325901"/>
            <a:ext cx="3949155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异步</a:t>
            </a:r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I/O</a:t>
            </a:r>
            <a:r>
              <a:rPr lang="zh-CN" altLang="en-US" sz="20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模型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86327" y="591989"/>
            <a:ext cx="11086097" cy="0"/>
            <a:chOff x="1028775" y="591989"/>
            <a:chExt cx="11086097" cy="0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0287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8610675" y="591989"/>
              <a:ext cx="350419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灯片编号占位符 1">
            <a:extLst>
              <a:ext uri="{FF2B5EF4-FFF2-40B4-BE49-F238E27FC236}">
                <a16:creationId xmlns:a16="http://schemas.microsoft.com/office/drawing/2014/main" id="{41D6BAE6-B107-A142-8D83-B5D33E0B315E}"/>
              </a:ext>
            </a:extLst>
          </p:cNvPr>
          <p:cNvSpPr txBox="1">
            <a:spLocks/>
          </p:cNvSpPr>
          <p:nvPr/>
        </p:nvSpPr>
        <p:spPr>
          <a:xfrm>
            <a:off x="11562253" y="6496645"/>
            <a:ext cx="1296144" cy="559486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37AAA611-6692-4583-86AB-5AB9B972BD46}" type="slidenum">
              <a:rPr lang="zh-CN" altLang="en-US" sz="3200" smtClean="0"/>
              <a:pPr/>
              <a:t>9</a:t>
            </a:fld>
            <a:r>
              <a:rPr lang="en-US" altLang="zh-CN" sz="3200" dirty="0"/>
              <a:t>/16</a:t>
            </a:r>
            <a:endParaRPr lang="zh-CN" altLang="en-US" dirty="0"/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D6101F-461B-CF49-9253-980BE31A2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49" y="881207"/>
            <a:ext cx="8464452" cy="60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19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9E7965BD-BA7C-4284-B303-3DF26FF20985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SCORM_PASSING_SCORE" val="100.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PRESENTATION_TITLE" val="bt208"/>
  <p:tag name="ISPRING_FIRST_PUBLI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  <p:tag name="MH_ORDER" val="Straight Connector 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3400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031"/>
  <p:tag name="MH_LIBRARY" val="GRAPHIC"/>
</p:tagLst>
</file>

<file path=ppt/theme/theme1.xml><?xml version="1.0" encoding="utf-8"?>
<a:theme xmlns:a="http://schemas.openxmlformats.org/drawingml/2006/main" name="自定义设计方案">
  <a:themeElements>
    <a:clrScheme name="自定义 3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4754"/>
      </a:accent1>
      <a:accent2>
        <a:srgbClr val="00939F"/>
      </a:accent2>
      <a:accent3>
        <a:srgbClr val="F6AA26"/>
      </a:accent3>
      <a:accent4>
        <a:srgbClr val="EA552B"/>
      </a:accent4>
      <a:accent5>
        <a:srgbClr val="956134"/>
      </a:accent5>
      <a:accent6>
        <a:srgbClr val="394754"/>
      </a:accent6>
      <a:hlink>
        <a:srgbClr val="00939F"/>
      </a:hlink>
      <a:folHlink>
        <a:srgbClr val="F6AA2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1120</Words>
  <Application>Microsoft Macintosh PowerPoint</Application>
  <PresentationFormat>Custom</PresentationFormat>
  <Paragraphs>85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微软雅黑</vt:lpstr>
      <vt:lpstr>Arial</vt:lpstr>
      <vt:lpstr>Calibri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bt208</dc:title>
  <dc:creator/>
  <cp:lastModifiedBy/>
  <cp:revision>1</cp:revision>
  <dcterms:created xsi:type="dcterms:W3CDTF">2016-11-28T19:55:50Z</dcterms:created>
  <dcterms:modified xsi:type="dcterms:W3CDTF">2020-04-07T06:51:32Z</dcterms:modified>
</cp:coreProperties>
</file>