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7" r:id="rId1"/>
  </p:sldMasterIdLst>
  <p:notesMasterIdLst>
    <p:notesMasterId r:id="rId17"/>
  </p:notesMasterIdLst>
  <p:handoutMasterIdLst>
    <p:handoutMasterId r:id="rId18"/>
  </p:handoutMasterIdLst>
  <p:sldIdLst>
    <p:sldId id="4804" r:id="rId2"/>
    <p:sldId id="4857" r:id="rId3"/>
    <p:sldId id="4824" r:id="rId4"/>
    <p:sldId id="4891" r:id="rId5"/>
    <p:sldId id="4892" r:id="rId6"/>
    <p:sldId id="4893" r:id="rId7"/>
    <p:sldId id="4890" r:id="rId8"/>
    <p:sldId id="4889" r:id="rId9"/>
    <p:sldId id="4895" r:id="rId10"/>
    <p:sldId id="4884" r:id="rId11"/>
    <p:sldId id="4894" r:id="rId12"/>
    <p:sldId id="4896" r:id="rId13"/>
    <p:sldId id="4825" r:id="rId14"/>
    <p:sldId id="4864" r:id="rId15"/>
    <p:sldId id="4828" r:id="rId16"/>
  </p:sldIdLst>
  <p:sldSz cx="12858750" cy="7232650"/>
  <p:notesSz cx="6858000" cy="9144000"/>
  <p:custDataLst>
    <p:tags r:id="rId19"/>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4B73"/>
    <a:srgbClr val="73A6A3"/>
    <a:srgbClr val="FBB80D"/>
    <a:srgbClr val="ED1C24"/>
    <a:srgbClr val="38AABA"/>
    <a:srgbClr val="1E6C7A"/>
    <a:srgbClr val="BF0000"/>
    <a:srgbClr val="166CA3"/>
    <a:srgbClr val="10517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51" autoAdjust="0"/>
    <p:restoredTop sz="64158" autoAdjust="0"/>
  </p:normalViewPr>
  <p:slideViewPr>
    <p:cSldViewPr>
      <p:cViewPr>
        <p:scale>
          <a:sx n="88" d="100"/>
          <a:sy n="88" d="100"/>
        </p:scale>
        <p:origin x="1608" y="856"/>
      </p:cViewPr>
      <p:guideLst>
        <p:guide orient="horz" pos="328"/>
        <p:guide pos="4050"/>
        <p:guide pos="557"/>
        <p:guide orient="horz" pos="4183"/>
        <p:guide pos="7497"/>
        <p:guide pos="6908"/>
      </p:guideLst>
    </p:cSldViewPr>
  </p:slideViewPr>
  <p:outlineViewPr>
    <p:cViewPr>
      <p:scale>
        <a:sx n="100" d="100"/>
        <a:sy n="100" d="100"/>
      </p:scale>
      <p:origin x="0" y="-10374"/>
    </p:cViewPr>
  </p:outlineViewPr>
  <p:notesTextViewPr>
    <p:cViewPr>
      <p:scale>
        <a:sx n="110" d="100"/>
        <a:sy n="110" d="100"/>
      </p:scale>
      <p:origin x="0" y="0"/>
    </p:cViewPr>
  </p:notesTextViewPr>
  <p:sorterViewPr>
    <p:cViewPr>
      <p:scale>
        <a:sx n="33" d="100"/>
        <a:sy n="33"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latin typeface="微软雅黑" panose="020B0503020204020204" pitchFamily="34" charset="-122"/>
              </a:rPr>
              <a:t>2020/4/27</a:t>
            </a:fld>
            <a:endParaRPr lang="zh-CN" altLang="en-US" dirty="0">
              <a:latin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latin typeface="微软雅黑" panose="020B0503020204020204" pitchFamily="34" charset="-122"/>
              </a:rPr>
              <a:t>‹#›</a:t>
            </a:fld>
            <a:endParaRPr lang="zh-CN" altLang="en-US" dirty="0">
              <a:latin typeface="微软雅黑" panose="020B0503020204020204" pitchFamily="34" charset="-122"/>
            </a:endParaRPr>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微软雅黑" panose="020B0503020204020204" pitchFamily="34" charset="-122"/>
              </a:defRPr>
            </a:lvl1pPr>
          </a:lstStyle>
          <a:p>
            <a:pPr>
              <a:defRPr/>
            </a:pPr>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微软雅黑" panose="020B0503020204020204" pitchFamily="34" charset="-122"/>
              </a:defRPr>
            </a:lvl1pPr>
          </a:lstStyle>
          <a:p>
            <a:pPr>
              <a:defRPr/>
            </a:pPr>
            <a:fld id="{06024D97-E667-405D-B634-E583E2108D71}" type="datetimeFigureOut">
              <a:rPr lang="zh-CN" altLang="en-US" smtClean="0"/>
              <a:pPr>
                <a:defRPr/>
              </a:pPr>
              <a:t>2020/4/27</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微软雅黑" panose="020B0503020204020204" pitchFamily="34" charset="-122"/>
              </a:defRPr>
            </a:lvl1pPr>
          </a:lstStyle>
          <a:p>
            <a:pPr>
              <a:defRPr/>
            </a:pPr>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微软雅黑" panose="020B0503020204020204" pitchFamily="34" charset="-122"/>
              </a:defRPr>
            </a:lvl1pPr>
          </a:lstStyle>
          <a:p>
            <a:fld id="{418F03C3-53C1-4F10-8DAF-D1F318E96C6E}" type="slidenum">
              <a:rPr lang="zh-CN" altLang="en-US" smtClean="0"/>
              <a:pPr/>
              <a:t>‹#›</a:t>
            </a:fld>
            <a:endParaRPr lang="zh-CN" altLang="en-US" dirty="0"/>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微软雅黑" panose="020B0503020204020204" pitchFamily="34" charset="-122"/>
        <a:ea typeface="+mn-ea"/>
        <a:cs typeface="+mn-cs"/>
      </a:defRPr>
    </a:lvl1pPr>
    <a:lvl2pPr marL="455613" algn="l" rtl="0" eaLnBrk="0" fontAlgn="base" hangingPunct="0">
      <a:spcBef>
        <a:spcPct val="30000"/>
      </a:spcBef>
      <a:spcAft>
        <a:spcPct val="0"/>
      </a:spcAft>
      <a:defRPr sz="1300" kern="1200">
        <a:solidFill>
          <a:schemeClr val="tx1"/>
        </a:solidFill>
        <a:latin typeface="微软雅黑" panose="020B0503020204020204" pitchFamily="34" charset="-122"/>
        <a:ea typeface="+mn-ea"/>
        <a:cs typeface="+mn-cs"/>
      </a:defRPr>
    </a:lvl2pPr>
    <a:lvl3pPr marL="912813" algn="l" rtl="0" eaLnBrk="0" fontAlgn="base" hangingPunct="0">
      <a:spcBef>
        <a:spcPct val="30000"/>
      </a:spcBef>
      <a:spcAft>
        <a:spcPct val="0"/>
      </a:spcAft>
      <a:defRPr sz="1300" kern="1200">
        <a:solidFill>
          <a:schemeClr val="tx1"/>
        </a:solidFill>
        <a:latin typeface="微软雅黑" panose="020B0503020204020204" pitchFamily="34" charset="-122"/>
        <a:ea typeface="+mn-ea"/>
        <a:cs typeface="+mn-cs"/>
      </a:defRPr>
    </a:lvl3pPr>
    <a:lvl4pPr marL="1370013" algn="l" rtl="0" eaLnBrk="0" fontAlgn="base" hangingPunct="0">
      <a:spcBef>
        <a:spcPct val="30000"/>
      </a:spcBef>
      <a:spcAft>
        <a:spcPct val="0"/>
      </a:spcAft>
      <a:defRPr sz="1300" kern="1200">
        <a:solidFill>
          <a:schemeClr val="tx1"/>
        </a:solidFill>
        <a:latin typeface="微软雅黑" panose="020B0503020204020204" pitchFamily="34" charset="-122"/>
        <a:ea typeface="+mn-ea"/>
        <a:cs typeface="+mn-cs"/>
      </a:defRPr>
    </a:lvl4pPr>
    <a:lvl5pPr marL="1827213" algn="l" rtl="0" eaLnBrk="0" fontAlgn="base" hangingPunct="0">
      <a:spcBef>
        <a:spcPct val="30000"/>
      </a:spcBef>
      <a:spcAft>
        <a:spcPct val="0"/>
      </a:spcAft>
      <a:defRPr sz="1300" kern="1200">
        <a:solidFill>
          <a:schemeClr val="tx1"/>
        </a:solidFill>
        <a:latin typeface="微软雅黑" panose="020B0503020204020204" pitchFamily="34" charset="-122"/>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629910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CN" altLang="en-US" sz="1300" b="0" i="0" kern="1200" dirty="0">
                <a:solidFill>
                  <a:schemeClr val="tx1"/>
                </a:solidFill>
                <a:effectLst/>
                <a:latin typeface="微软雅黑" panose="020B0503020204020204" pitchFamily="34" charset="-122"/>
                <a:ea typeface="+mn-ea"/>
                <a:cs typeface="+mn-cs"/>
              </a:rPr>
              <a:t>由于当时大容量磁盘比较昂贵， </a:t>
            </a:r>
            <a:r>
              <a:rPr lang="en-US" altLang="zh-CN" sz="1300" b="0" i="0" kern="1200" dirty="0">
                <a:solidFill>
                  <a:schemeClr val="tx1"/>
                </a:solidFill>
                <a:effectLst/>
                <a:latin typeface="微软雅黑" panose="020B0503020204020204" pitchFamily="34" charset="-122"/>
                <a:ea typeface="+mn-ea"/>
                <a:cs typeface="+mn-cs"/>
              </a:rPr>
              <a:t>RAID </a:t>
            </a:r>
            <a:r>
              <a:rPr lang="zh-CN" altLang="en-US" sz="1300" b="0" i="0" kern="1200" dirty="0">
                <a:solidFill>
                  <a:schemeClr val="tx1"/>
                </a:solidFill>
                <a:effectLst/>
                <a:latin typeface="微软雅黑" panose="020B0503020204020204" pitchFamily="34" charset="-122"/>
                <a:ea typeface="+mn-ea"/>
                <a:cs typeface="+mn-cs"/>
              </a:rPr>
              <a:t>的基本思想是将多个容量较小、相对廉价的磁盘进行有机组合，从而以较低的成本获得与昂贵大容量磁盘相当的容量、性能、可靠性。随着磁盘成本和价格的不断降低， </a:t>
            </a:r>
            <a:r>
              <a:rPr lang="en-US" altLang="zh-CN" sz="1300" b="0" i="0" kern="1200" dirty="0">
                <a:solidFill>
                  <a:schemeClr val="tx1"/>
                </a:solidFill>
                <a:effectLst/>
                <a:latin typeface="微软雅黑" panose="020B0503020204020204" pitchFamily="34" charset="-122"/>
                <a:ea typeface="+mn-ea"/>
                <a:cs typeface="+mn-cs"/>
              </a:rPr>
              <a:t>RAID </a:t>
            </a:r>
            <a:r>
              <a:rPr lang="zh-CN" altLang="en-US" sz="1300" b="0" i="0" kern="1200" dirty="0">
                <a:solidFill>
                  <a:schemeClr val="tx1"/>
                </a:solidFill>
                <a:effectLst/>
                <a:latin typeface="微软雅黑" panose="020B0503020204020204" pitchFamily="34" charset="-122"/>
                <a:ea typeface="+mn-ea"/>
                <a:cs typeface="+mn-cs"/>
              </a:rPr>
              <a:t>可以使用大部分的磁盘， “廉价” 已经毫无意义。但这仅仅是名称的变化，实质内容没有改变。</a:t>
            </a:r>
            <a:endParaRPr lang="id-ID" dirty="0"/>
          </a:p>
        </p:txBody>
      </p:sp>
      <p:sp>
        <p:nvSpPr>
          <p:cNvPr id="4" name="Slide Number Placeholder 3"/>
          <p:cNvSpPr>
            <a:spLocks noGrp="1"/>
          </p:cNvSpPr>
          <p:nvPr>
            <p:ph type="sldNum" sz="quarter" idx="10"/>
          </p:nvPr>
        </p:nvSpPr>
        <p:spPr/>
        <p:txBody>
          <a:bodyPr/>
          <a:lstStyle/>
          <a:p>
            <a:fld id="{74D1495A-DD81-44F4-9F54-1F39867BF2D9}" type="slidenum">
              <a:rPr lang="en-US" smtClean="0"/>
              <a:pPr/>
              <a:t>10</a:t>
            </a:fld>
            <a:endParaRPr lang="en-US"/>
          </a:p>
        </p:txBody>
      </p:sp>
    </p:spTree>
    <p:extLst>
      <p:ext uri="{BB962C8B-B14F-4D97-AF65-F5344CB8AC3E}">
        <p14:creationId xmlns:p14="http://schemas.microsoft.com/office/powerpoint/2010/main" val="476329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CN" altLang="en-US" sz="1300" b="0" i="0" kern="1200" dirty="0">
                <a:solidFill>
                  <a:schemeClr val="tx1"/>
                </a:solidFill>
                <a:effectLst/>
                <a:latin typeface="微软雅黑" panose="020B0503020204020204" pitchFamily="34" charset="-122"/>
                <a:ea typeface="+mn-ea"/>
                <a:cs typeface="+mn-cs"/>
              </a:rPr>
              <a:t>由于当时大容量磁盘比较昂贵， </a:t>
            </a:r>
            <a:r>
              <a:rPr lang="en-US" altLang="zh-CN" sz="1300" b="0" i="0" kern="1200" dirty="0">
                <a:solidFill>
                  <a:schemeClr val="tx1"/>
                </a:solidFill>
                <a:effectLst/>
                <a:latin typeface="微软雅黑" panose="020B0503020204020204" pitchFamily="34" charset="-122"/>
                <a:ea typeface="+mn-ea"/>
                <a:cs typeface="+mn-cs"/>
              </a:rPr>
              <a:t>RAID </a:t>
            </a:r>
            <a:r>
              <a:rPr lang="zh-CN" altLang="en-US" sz="1300" b="0" i="0" kern="1200" dirty="0">
                <a:solidFill>
                  <a:schemeClr val="tx1"/>
                </a:solidFill>
                <a:effectLst/>
                <a:latin typeface="微软雅黑" panose="020B0503020204020204" pitchFamily="34" charset="-122"/>
                <a:ea typeface="+mn-ea"/>
                <a:cs typeface="+mn-cs"/>
              </a:rPr>
              <a:t>的基本思想是将多个容量较小、相对廉价的磁盘进行有机组合，从而以较低的成本获得与昂贵大容量磁盘相当的容量、性能、可靠性。随着磁盘成本和价格的不断降低， </a:t>
            </a:r>
            <a:r>
              <a:rPr lang="en-US" altLang="zh-CN" sz="1300" b="0" i="0" kern="1200" dirty="0">
                <a:solidFill>
                  <a:schemeClr val="tx1"/>
                </a:solidFill>
                <a:effectLst/>
                <a:latin typeface="微软雅黑" panose="020B0503020204020204" pitchFamily="34" charset="-122"/>
                <a:ea typeface="+mn-ea"/>
                <a:cs typeface="+mn-cs"/>
              </a:rPr>
              <a:t>RAID </a:t>
            </a:r>
            <a:r>
              <a:rPr lang="zh-CN" altLang="en-US" sz="1300" b="0" i="0" kern="1200" dirty="0">
                <a:solidFill>
                  <a:schemeClr val="tx1"/>
                </a:solidFill>
                <a:effectLst/>
                <a:latin typeface="微软雅黑" panose="020B0503020204020204" pitchFamily="34" charset="-122"/>
                <a:ea typeface="+mn-ea"/>
                <a:cs typeface="+mn-cs"/>
              </a:rPr>
              <a:t>可以使用大部分的磁盘， “廉价” 已经毫无意义。但这仅仅是名称的变化，实质内容没有改变。</a:t>
            </a:r>
            <a:endParaRPr lang="id-ID" dirty="0"/>
          </a:p>
        </p:txBody>
      </p:sp>
      <p:sp>
        <p:nvSpPr>
          <p:cNvPr id="4" name="Slide Number Placeholder 3"/>
          <p:cNvSpPr>
            <a:spLocks noGrp="1"/>
          </p:cNvSpPr>
          <p:nvPr>
            <p:ph type="sldNum" sz="quarter" idx="10"/>
          </p:nvPr>
        </p:nvSpPr>
        <p:spPr/>
        <p:txBody>
          <a:bodyPr/>
          <a:lstStyle/>
          <a:p>
            <a:fld id="{74D1495A-DD81-44F4-9F54-1F39867BF2D9}" type="slidenum">
              <a:rPr lang="en-US" smtClean="0"/>
              <a:pPr/>
              <a:t>11</a:t>
            </a:fld>
            <a:endParaRPr lang="en-US"/>
          </a:p>
        </p:txBody>
      </p:sp>
    </p:spTree>
    <p:extLst>
      <p:ext uri="{BB962C8B-B14F-4D97-AF65-F5344CB8AC3E}">
        <p14:creationId xmlns:p14="http://schemas.microsoft.com/office/powerpoint/2010/main" val="1361968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CN" altLang="en-US" sz="1300" b="0" i="0" kern="1200" dirty="0">
                <a:solidFill>
                  <a:schemeClr val="tx1"/>
                </a:solidFill>
                <a:effectLst/>
                <a:latin typeface="微软雅黑" panose="020B0503020204020204" pitchFamily="34" charset="-122"/>
                <a:ea typeface="+mn-ea"/>
                <a:cs typeface="+mn-cs"/>
              </a:rPr>
              <a:t>由于当时大容量磁盘比较昂贵， </a:t>
            </a:r>
            <a:r>
              <a:rPr lang="en-US" altLang="zh-CN" sz="1300" b="0" i="0" kern="1200" dirty="0">
                <a:solidFill>
                  <a:schemeClr val="tx1"/>
                </a:solidFill>
                <a:effectLst/>
                <a:latin typeface="微软雅黑" panose="020B0503020204020204" pitchFamily="34" charset="-122"/>
                <a:ea typeface="+mn-ea"/>
                <a:cs typeface="+mn-cs"/>
              </a:rPr>
              <a:t>RAID </a:t>
            </a:r>
            <a:r>
              <a:rPr lang="zh-CN" altLang="en-US" sz="1300" b="0" i="0" kern="1200" dirty="0">
                <a:solidFill>
                  <a:schemeClr val="tx1"/>
                </a:solidFill>
                <a:effectLst/>
                <a:latin typeface="微软雅黑" panose="020B0503020204020204" pitchFamily="34" charset="-122"/>
                <a:ea typeface="+mn-ea"/>
                <a:cs typeface="+mn-cs"/>
              </a:rPr>
              <a:t>的基本思想是将多个容量较小、相对廉价的磁盘进行有机组合，从而以较低的成本获得与昂贵大容量磁盘相当的容量、性能、可靠性。随着磁盘成本和价格的不断降低， </a:t>
            </a:r>
            <a:r>
              <a:rPr lang="en-US" altLang="zh-CN" sz="1300" b="0" i="0" kern="1200" dirty="0">
                <a:solidFill>
                  <a:schemeClr val="tx1"/>
                </a:solidFill>
                <a:effectLst/>
                <a:latin typeface="微软雅黑" panose="020B0503020204020204" pitchFamily="34" charset="-122"/>
                <a:ea typeface="+mn-ea"/>
                <a:cs typeface="+mn-cs"/>
              </a:rPr>
              <a:t>RAID </a:t>
            </a:r>
            <a:r>
              <a:rPr lang="zh-CN" altLang="en-US" sz="1300" b="0" i="0" kern="1200" dirty="0">
                <a:solidFill>
                  <a:schemeClr val="tx1"/>
                </a:solidFill>
                <a:effectLst/>
                <a:latin typeface="微软雅黑" panose="020B0503020204020204" pitchFamily="34" charset="-122"/>
                <a:ea typeface="+mn-ea"/>
                <a:cs typeface="+mn-cs"/>
              </a:rPr>
              <a:t>可以使用大部分的磁盘， “廉价” 已经毫无意义。但这仅仅是名称的变化，实质内容没有改变。</a:t>
            </a:r>
            <a:endParaRPr lang="id-ID" dirty="0"/>
          </a:p>
        </p:txBody>
      </p:sp>
      <p:sp>
        <p:nvSpPr>
          <p:cNvPr id="4" name="Slide Number Placeholder 3"/>
          <p:cNvSpPr>
            <a:spLocks noGrp="1"/>
          </p:cNvSpPr>
          <p:nvPr>
            <p:ph type="sldNum" sz="quarter" idx="10"/>
          </p:nvPr>
        </p:nvSpPr>
        <p:spPr/>
        <p:txBody>
          <a:bodyPr/>
          <a:lstStyle/>
          <a:p>
            <a:fld id="{74D1495A-DD81-44F4-9F54-1F39867BF2D9}" type="slidenum">
              <a:rPr lang="en-US" smtClean="0"/>
              <a:pPr/>
              <a:t>12</a:t>
            </a:fld>
            <a:endParaRPr lang="en-US"/>
          </a:p>
        </p:txBody>
      </p:sp>
    </p:spTree>
    <p:extLst>
      <p:ext uri="{BB962C8B-B14F-4D97-AF65-F5344CB8AC3E}">
        <p14:creationId xmlns:p14="http://schemas.microsoft.com/office/powerpoint/2010/main" val="3925801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EF2083-0386-4B43-BE3F-5071C6BB4FA7}" type="slidenum">
              <a:rPr lang="zh-CN" altLang="en-US" smtClean="0"/>
              <a:t>13</a:t>
            </a:fld>
            <a:endParaRPr lang="zh-CN" altLang="en-US"/>
          </a:p>
        </p:txBody>
      </p:sp>
    </p:spTree>
    <p:extLst>
      <p:ext uri="{BB962C8B-B14F-4D97-AF65-F5344CB8AC3E}">
        <p14:creationId xmlns:p14="http://schemas.microsoft.com/office/powerpoint/2010/main" val="3747283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74D1495A-DD81-44F4-9F54-1F39867BF2D9}" type="slidenum">
              <a:rPr lang="en-US" smtClean="0"/>
              <a:pPr/>
              <a:t>14</a:t>
            </a:fld>
            <a:endParaRPr lang="en-US"/>
          </a:p>
        </p:txBody>
      </p:sp>
    </p:spTree>
    <p:extLst>
      <p:ext uri="{BB962C8B-B14F-4D97-AF65-F5344CB8AC3E}">
        <p14:creationId xmlns:p14="http://schemas.microsoft.com/office/powerpoint/2010/main" val="2061747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770681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EC530858-BF76-453D-8D3B-E94317EF6EAB}" type="slidenum">
              <a:rPr lang="zh-CN" altLang="en-US" smtClean="0">
                <a:latin typeface="微软雅黑" panose="020B0503020204020204" pitchFamily="34" charset="-122"/>
              </a:rPr>
              <a:pPr/>
              <a:t>2</a:t>
            </a:fld>
            <a:endParaRPr lang="zh-CN" altLang="en-US" dirty="0">
              <a:latin typeface="微软雅黑" panose="020B0503020204020204" pitchFamily="34" charset="-122"/>
            </a:endParaRPr>
          </a:p>
        </p:txBody>
      </p:sp>
    </p:spTree>
    <p:extLst>
      <p:ext uri="{BB962C8B-B14F-4D97-AF65-F5344CB8AC3E}">
        <p14:creationId xmlns:p14="http://schemas.microsoft.com/office/powerpoint/2010/main" val="1219510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3</a:t>
            </a:fld>
            <a:endParaRPr lang="zh-CN" altLang="en-US"/>
          </a:p>
        </p:txBody>
      </p:sp>
    </p:spTree>
    <p:extLst>
      <p:ext uri="{BB962C8B-B14F-4D97-AF65-F5344CB8AC3E}">
        <p14:creationId xmlns:p14="http://schemas.microsoft.com/office/powerpoint/2010/main" val="3906674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CN" altLang="en-US" sz="1300" b="0" i="0" kern="1200" dirty="0">
                <a:solidFill>
                  <a:schemeClr val="tx1"/>
                </a:solidFill>
                <a:effectLst/>
                <a:latin typeface="微软雅黑" panose="020B0503020204020204" pitchFamily="34" charset="-122"/>
                <a:ea typeface="+mn-ea"/>
                <a:cs typeface="+mn-cs"/>
              </a:rPr>
              <a:t>由于当时大容量磁盘比较昂贵， </a:t>
            </a:r>
            <a:r>
              <a:rPr lang="en-US" altLang="zh-CN" sz="1300" b="0" i="0" kern="1200" dirty="0">
                <a:solidFill>
                  <a:schemeClr val="tx1"/>
                </a:solidFill>
                <a:effectLst/>
                <a:latin typeface="微软雅黑" panose="020B0503020204020204" pitchFamily="34" charset="-122"/>
                <a:ea typeface="+mn-ea"/>
                <a:cs typeface="+mn-cs"/>
              </a:rPr>
              <a:t>RAID </a:t>
            </a:r>
            <a:r>
              <a:rPr lang="zh-CN" altLang="en-US" sz="1300" b="0" i="0" kern="1200" dirty="0">
                <a:solidFill>
                  <a:schemeClr val="tx1"/>
                </a:solidFill>
                <a:effectLst/>
                <a:latin typeface="微软雅黑" panose="020B0503020204020204" pitchFamily="34" charset="-122"/>
                <a:ea typeface="+mn-ea"/>
                <a:cs typeface="+mn-cs"/>
              </a:rPr>
              <a:t>的基本思想是将多个容量较小、相对廉价的磁盘进行有机组合，从而以较低的成本获得与昂贵大容量磁盘相当的容量、性能、可靠性。随着磁盘成本和价格的不断降低， </a:t>
            </a:r>
            <a:r>
              <a:rPr lang="en-US" altLang="zh-CN" sz="1300" b="0" i="0" kern="1200" dirty="0">
                <a:solidFill>
                  <a:schemeClr val="tx1"/>
                </a:solidFill>
                <a:effectLst/>
                <a:latin typeface="微软雅黑" panose="020B0503020204020204" pitchFamily="34" charset="-122"/>
                <a:ea typeface="+mn-ea"/>
                <a:cs typeface="+mn-cs"/>
              </a:rPr>
              <a:t>RAID </a:t>
            </a:r>
            <a:r>
              <a:rPr lang="zh-CN" altLang="en-US" sz="1300" b="0" i="0" kern="1200" dirty="0">
                <a:solidFill>
                  <a:schemeClr val="tx1"/>
                </a:solidFill>
                <a:effectLst/>
                <a:latin typeface="微软雅黑" panose="020B0503020204020204" pitchFamily="34" charset="-122"/>
                <a:ea typeface="+mn-ea"/>
                <a:cs typeface="+mn-cs"/>
              </a:rPr>
              <a:t>可以使用大部分的磁盘， “廉价” 已经毫无意义。但这仅仅是名称的变化，实质内容没有改变。</a:t>
            </a:r>
            <a:endParaRPr lang="id-ID" dirty="0"/>
          </a:p>
        </p:txBody>
      </p:sp>
      <p:sp>
        <p:nvSpPr>
          <p:cNvPr id="4" name="Slide Number Placeholder 3"/>
          <p:cNvSpPr>
            <a:spLocks noGrp="1"/>
          </p:cNvSpPr>
          <p:nvPr>
            <p:ph type="sldNum" sz="quarter" idx="10"/>
          </p:nvPr>
        </p:nvSpPr>
        <p:spPr/>
        <p:txBody>
          <a:bodyPr/>
          <a:lstStyle/>
          <a:p>
            <a:fld id="{74D1495A-DD81-44F4-9F54-1F39867BF2D9}" type="slidenum">
              <a:rPr lang="en-US" smtClean="0"/>
              <a:pPr/>
              <a:t>4</a:t>
            </a:fld>
            <a:endParaRPr lang="en-US"/>
          </a:p>
        </p:txBody>
      </p:sp>
    </p:spTree>
    <p:extLst>
      <p:ext uri="{BB962C8B-B14F-4D97-AF65-F5344CB8AC3E}">
        <p14:creationId xmlns:p14="http://schemas.microsoft.com/office/powerpoint/2010/main" val="3626134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CN" altLang="en-US" sz="1300" b="0" i="0" kern="1200" dirty="0">
                <a:solidFill>
                  <a:schemeClr val="tx1"/>
                </a:solidFill>
                <a:effectLst/>
                <a:latin typeface="微软雅黑" panose="020B0503020204020204" pitchFamily="34" charset="-122"/>
                <a:ea typeface="+mn-ea"/>
                <a:cs typeface="+mn-cs"/>
              </a:rPr>
              <a:t>由于当时大容量磁盘比较昂贵， </a:t>
            </a:r>
            <a:r>
              <a:rPr lang="en-US" altLang="zh-CN" sz="1300" b="0" i="0" kern="1200" dirty="0">
                <a:solidFill>
                  <a:schemeClr val="tx1"/>
                </a:solidFill>
                <a:effectLst/>
                <a:latin typeface="微软雅黑" panose="020B0503020204020204" pitchFamily="34" charset="-122"/>
                <a:ea typeface="+mn-ea"/>
                <a:cs typeface="+mn-cs"/>
              </a:rPr>
              <a:t>RAID </a:t>
            </a:r>
            <a:r>
              <a:rPr lang="zh-CN" altLang="en-US" sz="1300" b="0" i="0" kern="1200" dirty="0">
                <a:solidFill>
                  <a:schemeClr val="tx1"/>
                </a:solidFill>
                <a:effectLst/>
                <a:latin typeface="微软雅黑" panose="020B0503020204020204" pitchFamily="34" charset="-122"/>
                <a:ea typeface="+mn-ea"/>
                <a:cs typeface="+mn-cs"/>
              </a:rPr>
              <a:t>的基本思想是将多个容量较小、相对廉价的磁盘进行有机组合，从而以较低的成本获得与昂贵大容量磁盘相当的容量、性能、可靠性。随着磁盘成本和价格的不断降低， </a:t>
            </a:r>
            <a:r>
              <a:rPr lang="en-US" altLang="zh-CN" sz="1300" b="0" i="0" kern="1200" dirty="0">
                <a:solidFill>
                  <a:schemeClr val="tx1"/>
                </a:solidFill>
                <a:effectLst/>
                <a:latin typeface="微软雅黑" panose="020B0503020204020204" pitchFamily="34" charset="-122"/>
                <a:ea typeface="+mn-ea"/>
                <a:cs typeface="+mn-cs"/>
              </a:rPr>
              <a:t>RAID </a:t>
            </a:r>
            <a:r>
              <a:rPr lang="zh-CN" altLang="en-US" sz="1300" b="0" i="0" kern="1200" dirty="0">
                <a:solidFill>
                  <a:schemeClr val="tx1"/>
                </a:solidFill>
                <a:effectLst/>
                <a:latin typeface="微软雅黑" panose="020B0503020204020204" pitchFamily="34" charset="-122"/>
                <a:ea typeface="+mn-ea"/>
                <a:cs typeface="+mn-cs"/>
              </a:rPr>
              <a:t>可以使用大部分的磁盘， “廉价” 已经毫无意义。但这仅仅是名称的变化，实质内容没有改变。</a:t>
            </a:r>
            <a:endParaRPr lang="id-ID" dirty="0"/>
          </a:p>
        </p:txBody>
      </p:sp>
      <p:sp>
        <p:nvSpPr>
          <p:cNvPr id="4" name="Slide Number Placeholder 3"/>
          <p:cNvSpPr>
            <a:spLocks noGrp="1"/>
          </p:cNvSpPr>
          <p:nvPr>
            <p:ph type="sldNum" sz="quarter" idx="10"/>
          </p:nvPr>
        </p:nvSpPr>
        <p:spPr/>
        <p:txBody>
          <a:bodyPr/>
          <a:lstStyle/>
          <a:p>
            <a:fld id="{74D1495A-DD81-44F4-9F54-1F39867BF2D9}" type="slidenum">
              <a:rPr lang="en-US" smtClean="0"/>
              <a:pPr/>
              <a:t>5</a:t>
            </a:fld>
            <a:endParaRPr lang="en-US"/>
          </a:p>
        </p:txBody>
      </p:sp>
    </p:spTree>
    <p:extLst>
      <p:ext uri="{BB962C8B-B14F-4D97-AF65-F5344CB8AC3E}">
        <p14:creationId xmlns:p14="http://schemas.microsoft.com/office/powerpoint/2010/main" val="171096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CN" altLang="en-US" sz="1300" b="0" i="0" kern="1200" dirty="0">
                <a:solidFill>
                  <a:schemeClr val="tx1"/>
                </a:solidFill>
                <a:effectLst/>
                <a:latin typeface="微软雅黑" panose="020B0503020204020204" pitchFamily="34" charset="-122"/>
                <a:ea typeface="+mn-ea"/>
                <a:cs typeface="+mn-cs"/>
              </a:rPr>
              <a:t>由于当时大容量磁盘比较昂贵， </a:t>
            </a:r>
            <a:r>
              <a:rPr lang="en-US" altLang="zh-CN" sz="1300" b="0" i="0" kern="1200" dirty="0">
                <a:solidFill>
                  <a:schemeClr val="tx1"/>
                </a:solidFill>
                <a:effectLst/>
                <a:latin typeface="微软雅黑" panose="020B0503020204020204" pitchFamily="34" charset="-122"/>
                <a:ea typeface="+mn-ea"/>
                <a:cs typeface="+mn-cs"/>
              </a:rPr>
              <a:t>RAID </a:t>
            </a:r>
            <a:r>
              <a:rPr lang="zh-CN" altLang="en-US" sz="1300" b="0" i="0" kern="1200" dirty="0">
                <a:solidFill>
                  <a:schemeClr val="tx1"/>
                </a:solidFill>
                <a:effectLst/>
                <a:latin typeface="微软雅黑" panose="020B0503020204020204" pitchFamily="34" charset="-122"/>
                <a:ea typeface="+mn-ea"/>
                <a:cs typeface="+mn-cs"/>
              </a:rPr>
              <a:t>的基本思想是将多个容量较小、相对廉价的磁盘进行有机组合，从而以较低的成本获得与昂贵大容量磁盘相当的容量、性能、可靠性。随着磁盘成本和价格的不断降低， </a:t>
            </a:r>
            <a:r>
              <a:rPr lang="en-US" altLang="zh-CN" sz="1300" b="0" i="0" kern="1200" dirty="0">
                <a:solidFill>
                  <a:schemeClr val="tx1"/>
                </a:solidFill>
                <a:effectLst/>
                <a:latin typeface="微软雅黑" panose="020B0503020204020204" pitchFamily="34" charset="-122"/>
                <a:ea typeface="+mn-ea"/>
                <a:cs typeface="+mn-cs"/>
              </a:rPr>
              <a:t>RAID </a:t>
            </a:r>
            <a:r>
              <a:rPr lang="zh-CN" altLang="en-US" sz="1300" b="0" i="0" kern="1200" dirty="0">
                <a:solidFill>
                  <a:schemeClr val="tx1"/>
                </a:solidFill>
                <a:effectLst/>
                <a:latin typeface="微软雅黑" panose="020B0503020204020204" pitchFamily="34" charset="-122"/>
                <a:ea typeface="+mn-ea"/>
                <a:cs typeface="+mn-cs"/>
              </a:rPr>
              <a:t>可以使用大部分的磁盘， “廉价” 已经毫无意义。但这仅仅是名称的变化，实质内容没有改变。</a:t>
            </a:r>
            <a:endParaRPr lang="id-ID" dirty="0"/>
          </a:p>
        </p:txBody>
      </p:sp>
      <p:sp>
        <p:nvSpPr>
          <p:cNvPr id="4" name="Slide Number Placeholder 3"/>
          <p:cNvSpPr>
            <a:spLocks noGrp="1"/>
          </p:cNvSpPr>
          <p:nvPr>
            <p:ph type="sldNum" sz="quarter" idx="10"/>
          </p:nvPr>
        </p:nvSpPr>
        <p:spPr/>
        <p:txBody>
          <a:bodyPr/>
          <a:lstStyle/>
          <a:p>
            <a:fld id="{74D1495A-DD81-44F4-9F54-1F39867BF2D9}" type="slidenum">
              <a:rPr lang="en-US" smtClean="0"/>
              <a:pPr/>
              <a:t>6</a:t>
            </a:fld>
            <a:endParaRPr lang="en-US"/>
          </a:p>
        </p:txBody>
      </p:sp>
    </p:spTree>
    <p:extLst>
      <p:ext uri="{BB962C8B-B14F-4D97-AF65-F5344CB8AC3E}">
        <p14:creationId xmlns:p14="http://schemas.microsoft.com/office/powerpoint/2010/main" val="4124084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CN" altLang="en-US" sz="1300" b="0" i="0" kern="1200" dirty="0">
                <a:solidFill>
                  <a:schemeClr val="tx1"/>
                </a:solidFill>
                <a:effectLst/>
                <a:latin typeface="微软雅黑" panose="020B0503020204020204" pitchFamily="34" charset="-122"/>
                <a:ea typeface="+mn-ea"/>
                <a:cs typeface="+mn-cs"/>
              </a:rPr>
              <a:t>由于当时大容量磁盘比较昂贵， </a:t>
            </a:r>
            <a:r>
              <a:rPr lang="en-US" altLang="zh-CN" sz="1300" b="0" i="0" kern="1200" dirty="0">
                <a:solidFill>
                  <a:schemeClr val="tx1"/>
                </a:solidFill>
                <a:effectLst/>
                <a:latin typeface="微软雅黑" panose="020B0503020204020204" pitchFamily="34" charset="-122"/>
                <a:ea typeface="+mn-ea"/>
                <a:cs typeface="+mn-cs"/>
              </a:rPr>
              <a:t>RAID </a:t>
            </a:r>
            <a:r>
              <a:rPr lang="zh-CN" altLang="en-US" sz="1300" b="0" i="0" kern="1200" dirty="0">
                <a:solidFill>
                  <a:schemeClr val="tx1"/>
                </a:solidFill>
                <a:effectLst/>
                <a:latin typeface="微软雅黑" panose="020B0503020204020204" pitchFamily="34" charset="-122"/>
                <a:ea typeface="+mn-ea"/>
                <a:cs typeface="+mn-cs"/>
              </a:rPr>
              <a:t>的基本思想是将多个容量较小、相对廉价的磁盘进行有机组合，从而以较低的成本获得与昂贵大容量磁盘相当的容量、性能、可靠性。随着磁盘成本和价格的不断降低， </a:t>
            </a:r>
            <a:r>
              <a:rPr lang="en-US" altLang="zh-CN" sz="1300" b="0" i="0" kern="1200" dirty="0">
                <a:solidFill>
                  <a:schemeClr val="tx1"/>
                </a:solidFill>
                <a:effectLst/>
                <a:latin typeface="微软雅黑" panose="020B0503020204020204" pitchFamily="34" charset="-122"/>
                <a:ea typeface="+mn-ea"/>
                <a:cs typeface="+mn-cs"/>
              </a:rPr>
              <a:t>RAID </a:t>
            </a:r>
            <a:r>
              <a:rPr lang="zh-CN" altLang="en-US" sz="1300" b="0" i="0" kern="1200" dirty="0">
                <a:solidFill>
                  <a:schemeClr val="tx1"/>
                </a:solidFill>
                <a:effectLst/>
                <a:latin typeface="微软雅黑" panose="020B0503020204020204" pitchFamily="34" charset="-122"/>
                <a:ea typeface="+mn-ea"/>
                <a:cs typeface="+mn-cs"/>
              </a:rPr>
              <a:t>可以使用大部分的磁盘， “廉价” 已经毫无意义。但这仅仅是名称的变化，实质内容没有改变。</a:t>
            </a:r>
            <a:endParaRPr lang="id-ID" dirty="0"/>
          </a:p>
        </p:txBody>
      </p:sp>
      <p:sp>
        <p:nvSpPr>
          <p:cNvPr id="4" name="Slide Number Placeholder 3"/>
          <p:cNvSpPr>
            <a:spLocks noGrp="1"/>
          </p:cNvSpPr>
          <p:nvPr>
            <p:ph type="sldNum" sz="quarter" idx="10"/>
          </p:nvPr>
        </p:nvSpPr>
        <p:spPr/>
        <p:txBody>
          <a:bodyPr/>
          <a:lstStyle/>
          <a:p>
            <a:fld id="{74D1495A-DD81-44F4-9F54-1F39867BF2D9}" type="slidenum">
              <a:rPr lang="en-US" smtClean="0"/>
              <a:pPr/>
              <a:t>7</a:t>
            </a:fld>
            <a:endParaRPr lang="en-US"/>
          </a:p>
        </p:txBody>
      </p:sp>
    </p:spTree>
    <p:extLst>
      <p:ext uri="{BB962C8B-B14F-4D97-AF65-F5344CB8AC3E}">
        <p14:creationId xmlns:p14="http://schemas.microsoft.com/office/powerpoint/2010/main" val="1423352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CN" altLang="en-US" sz="1300" b="0" i="0" kern="1200" dirty="0">
                <a:solidFill>
                  <a:schemeClr val="tx1"/>
                </a:solidFill>
                <a:effectLst/>
                <a:latin typeface="微软雅黑" panose="020B0503020204020204" pitchFamily="34" charset="-122"/>
                <a:ea typeface="+mn-ea"/>
                <a:cs typeface="+mn-cs"/>
              </a:rPr>
              <a:t>由于当时大容量磁盘比较昂贵， </a:t>
            </a:r>
            <a:r>
              <a:rPr lang="en-US" altLang="zh-CN" sz="1300" b="0" i="0" kern="1200" dirty="0">
                <a:solidFill>
                  <a:schemeClr val="tx1"/>
                </a:solidFill>
                <a:effectLst/>
                <a:latin typeface="微软雅黑" panose="020B0503020204020204" pitchFamily="34" charset="-122"/>
                <a:ea typeface="+mn-ea"/>
                <a:cs typeface="+mn-cs"/>
              </a:rPr>
              <a:t>RAID </a:t>
            </a:r>
            <a:r>
              <a:rPr lang="zh-CN" altLang="en-US" sz="1300" b="0" i="0" kern="1200" dirty="0">
                <a:solidFill>
                  <a:schemeClr val="tx1"/>
                </a:solidFill>
                <a:effectLst/>
                <a:latin typeface="微软雅黑" panose="020B0503020204020204" pitchFamily="34" charset="-122"/>
                <a:ea typeface="+mn-ea"/>
                <a:cs typeface="+mn-cs"/>
              </a:rPr>
              <a:t>的基本思想是将多个容量较小、相对廉价的磁盘进行有机组合，从而以较低的成本获得与昂贵大容量磁盘相当的容量、性能、可靠性。随着磁盘成本和价格的不断降低， </a:t>
            </a:r>
            <a:r>
              <a:rPr lang="en-US" altLang="zh-CN" sz="1300" b="0" i="0" kern="1200" dirty="0">
                <a:solidFill>
                  <a:schemeClr val="tx1"/>
                </a:solidFill>
                <a:effectLst/>
                <a:latin typeface="微软雅黑" panose="020B0503020204020204" pitchFamily="34" charset="-122"/>
                <a:ea typeface="+mn-ea"/>
                <a:cs typeface="+mn-cs"/>
              </a:rPr>
              <a:t>RAID </a:t>
            </a:r>
            <a:r>
              <a:rPr lang="zh-CN" altLang="en-US" sz="1300" b="0" i="0" kern="1200" dirty="0">
                <a:solidFill>
                  <a:schemeClr val="tx1"/>
                </a:solidFill>
                <a:effectLst/>
                <a:latin typeface="微软雅黑" panose="020B0503020204020204" pitchFamily="34" charset="-122"/>
                <a:ea typeface="+mn-ea"/>
                <a:cs typeface="+mn-cs"/>
              </a:rPr>
              <a:t>可以使用大部分的磁盘， “廉价” 已经毫无意义。但这仅仅是名称的变化，实质内容没有改变。</a:t>
            </a:r>
            <a:endParaRPr lang="id-ID" dirty="0"/>
          </a:p>
        </p:txBody>
      </p:sp>
      <p:sp>
        <p:nvSpPr>
          <p:cNvPr id="4" name="Slide Number Placeholder 3"/>
          <p:cNvSpPr>
            <a:spLocks noGrp="1"/>
          </p:cNvSpPr>
          <p:nvPr>
            <p:ph type="sldNum" sz="quarter" idx="10"/>
          </p:nvPr>
        </p:nvSpPr>
        <p:spPr/>
        <p:txBody>
          <a:bodyPr/>
          <a:lstStyle/>
          <a:p>
            <a:fld id="{74D1495A-DD81-44F4-9F54-1F39867BF2D9}" type="slidenum">
              <a:rPr lang="en-US" smtClean="0"/>
              <a:pPr/>
              <a:t>8</a:t>
            </a:fld>
            <a:endParaRPr lang="en-US"/>
          </a:p>
        </p:txBody>
      </p:sp>
    </p:spTree>
    <p:extLst>
      <p:ext uri="{BB962C8B-B14F-4D97-AF65-F5344CB8AC3E}">
        <p14:creationId xmlns:p14="http://schemas.microsoft.com/office/powerpoint/2010/main" val="4146274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CN" altLang="en-US" sz="1300" b="0" i="0" kern="1200" dirty="0">
                <a:solidFill>
                  <a:schemeClr val="tx1"/>
                </a:solidFill>
                <a:effectLst/>
                <a:latin typeface="微软雅黑" panose="020B0503020204020204" pitchFamily="34" charset="-122"/>
                <a:ea typeface="+mn-ea"/>
                <a:cs typeface="+mn-cs"/>
              </a:rPr>
              <a:t>由于当时大容量磁盘比较昂贵， </a:t>
            </a:r>
            <a:r>
              <a:rPr lang="en-US" altLang="zh-CN" sz="1300" b="0" i="0" kern="1200" dirty="0">
                <a:solidFill>
                  <a:schemeClr val="tx1"/>
                </a:solidFill>
                <a:effectLst/>
                <a:latin typeface="微软雅黑" panose="020B0503020204020204" pitchFamily="34" charset="-122"/>
                <a:ea typeface="+mn-ea"/>
                <a:cs typeface="+mn-cs"/>
              </a:rPr>
              <a:t>RAID </a:t>
            </a:r>
            <a:r>
              <a:rPr lang="zh-CN" altLang="en-US" sz="1300" b="0" i="0" kern="1200" dirty="0">
                <a:solidFill>
                  <a:schemeClr val="tx1"/>
                </a:solidFill>
                <a:effectLst/>
                <a:latin typeface="微软雅黑" panose="020B0503020204020204" pitchFamily="34" charset="-122"/>
                <a:ea typeface="+mn-ea"/>
                <a:cs typeface="+mn-cs"/>
              </a:rPr>
              <a:t>的基本思想是将多个容量较小、相对廉价的磁盘进行有机组合，从而以较低的成本获得与昂贵大容量磁盘相当的容量、性能、可靠性。随着磁盘成本和价格的不断降低， </a:t>
            </a:r>
            <a:r>
              <a:rPr lang="en-US" altLang="zh-CN" sz="1300" b="0" i="0" kern="1200" dirty="0">
                <a:solidFill>
                  <a:schemeClr val="tx1"/>
                </a:solidFill>
                <a:effectLst/>
                <a:latin typeface="微软雅黑" panose="020B0503020204020204" pitchFamily="34" charset="-122"/>
                <a:ea typeface="+mn-ea"/>
                <a:cs typeface="+mn-cs"/>
              </a:rPr>
              <a:t>RAID </a:t>
            </a:r>
            <a:r>
              <a:rPr lang="zh-CN" altLang="en-US" sz="1300" b="0" i="0" kern="1200" dirty="0">
                <a:solidFill>
                  <a:schemeClr val="tx1"/>
                </a:solidFill>
                <a:effectLst/>
                <a:latin typeface="微软雅黑" panose="020B0503020204020204" pitchFamily="34" charset="-122"/>
                <a:ea typeface="+mn-ea"/>
                <a:cs typeface="+mn-cs"/>
              </a:rPr>
              <a:t>可以使用大部分的磁盘， “廉价” 已经毫无意义。但这仅仅是名称的变化，实质内容没有改变。</a:t>
            </a:r>
            <a:endParaRPr lang="id-ID" dirty="0"/>
          </a:p>
        </p:txBody>
      </p:sp>
      <p:sp>
        <p:nvSpPr>
          <p:cNvPr id="4" name="Slide Number Placeholder 3"/>
          <p:cNvSpPr>
            <a:spLocks noGrp="1"/>
          </p:cNvSpPr>
          <p:nvPr>
            <p:ph type="sldNum" sz="quarter" idx="10"/>
          </p:nvPr>
        </p:nvSpPr>
        <p:spPr/>
        <p:txBody>
          <a:bodyPr/>
          <a:lstStyle/>
          <a:p>
            <a:fld id="{74D1495A-DD81-44F4-9F54-1F39867BF2D9}" type="slidenum">
              <a:rPr lang="en-US" smtClean="0"/>
              <a:pPr/>
              <a:t>9</a:t>
            </a:fld>
            <a:endParaRPr lang="en-US"/>
          </a:p>
        </p:txBody>
      </p:sp>
    </p:spTree>
    <p:extLst>
      <p:ext uri="{BB962C8B-B14F-4D97-AF65-F5344CB8AC3E}">
        <p14:creationId xmlns:p14="http://schemas.microsoft.com/office/powerpoint/2010/main" val="3478073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1893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181D31-F903-B34D-B6B6-B32713BD8A8D}" type="datetime1">
              <a:rPr lang="zh-CN" altLang="en-US" smtClean="0"/>
              <a:t>2020/4/27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AAA611-6692-4583-86AB-5AB9B972BD46}" type="slidenum">
              <a:rPr lang="zh-CN" altLang="en-US" smtClean="0"/>
              <a:t>‹#›</a:t>
            </a:fld>
            <a:endParaRPr lang="zh-CN" altLang="en-US"/>
          </a:p>
        </p:txBody>
      </p:sp>
    </p:spTree>
    <p:extLst>
      <p:ext uri="{BB962C8B-B14F-4D97-AF65-F5344CB8AC3E}">
        <p14:creationId xmlns:p14="http://schemas.microsoft.com/office/powerpoint/2010/main" val="1032518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1010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defRPr>
            </a:lvl1pPr>
          </a:lstStyle>
          <a:p>
            <a:fld id="{21475022-AF16-6741-8195-967B189ADD2B}" type="datetime1">
              <a:rPr lang="zh-CN" altLang="en-US" smtClean="0"/>
              <a:t>2020/4/27</a:t>
            </a:fld>
            <a:endParaRPr lang="zh-CN" altLang="en-US" dirty="0"/>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defRPr>
            </a:lvl1pPr>
          </a:lstStyle>
          <a:p>
            <a:fld id="{3E01EE5D-26FB-46D5-A381-ECFB35BF1D34}" type="slidenum">
              <a:rPr lang="zh-CN" altLang="en-US" smtClean="0"/>
              <a:pPr/>
              <a:t>‹#›</a:t>
            </a:fld>
            <a:endParaRPr lang="zh-CN" altLang="en-US" dirty="0"/>
          </a:p>
        </p:txBody>
      </p:sp>
    </p:spTree>
    <p:extLst>
      <p:ext uri="{BB962C8B-B14F-4D97-AF65-F5344CB8AC3E}">
        <p14:creationId xmlns:p14="http://schemas.microsoft.com/office/powerpoint/2010/main" val="348505689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l="46640" t="20132"/>
          <a:stretch/>
        </p:blipFill>
        <p:spPr>
          <a:xfrm>
            <a:off x="164679" y="1642637"/>
            <a:ext cx="6604488" cy="5560540"/>
          </a:xfrm>
          <a:prstGeom prst="rect">
            <a:avLst/>
          </a:prstGeom>
        </p:spPr>
      </p:pic>
      <p:sp>
        <p:nvSpPr>
          <p:cNvPr id="13" name="灯片编号占位符 1">
            <a:extLst>
              <a:ext uri="{FF2B5EF4-FFF2-40B4-BE49-F238E27FC236}">
                <a16:creationId xmlns:a16="http://schemas.microsoft.com/office/drawing/2014/main" id="{B4C9D329-A8B7-C647-946E-DE6EB44886F4}"/>
              </a:ext>
            </a:extLst>
          </p:cNvPr>
          <p:cNvSpPr txBox="1">
            <a:spLocks/>
          </p:cNvSpPr>
          <p:nvPr/>
        </p:nvSpPr>
        <p:spPr>
          <a:xfrm>
            <a:off x="11562253" y="6496645"/>
            <a:ext cx="1296144" cy="55948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fld id="{37AAA611-6692-4583-86AB-5AB9B972BD46}" type="slidenum">
              <a:rPr lang="zh-CN" altLang="en-US" sz="3200" smtClean="0"/>
              <a:pPr/>
              <a:t>1</a:t>
            </a:fld>
            <a:r>
              <a:rPr lang="en-US" altLang="zh-CN" sz="3200" dirty="0"/>
              <a:t>/14</a:t>
            </a:r>
            <a:endParaRPr lang="zh-CN" altLang="en-US" dirty="0"/>
          </a:p>
        </p:txBody>
      </p:sp>
      <p:sp>
        <p:nvSpPr>
          <p:cNvPr id="18" name="矩形 259">
            <a:extLst>
              <a:ext uri="{FF2B5EF4-FFF2-40B4-BE49-F238E27FC236}">
                <a16:creationId xmlns:a16="http://schemas.microsoft.com/office/drawing/2014/main" id="{3AFD2735-705E-7046-8296-A3DB91755C29}"/>
              </a:ext>
            </a:extLst>
          </p:cNvPr>
          <p:cNvSpPr>
            <a:spLocks noChangeArrowheads="1"/>
          </p:cNvSpPr>
          <p:nvPr/>
        </p:nvSpPr>
        <p:spPr bwMode="auto">
          <a:xfrm>
            <a:off x="6769167" y="4494749"/>
            <a:ext cx="5503653" cy="8125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2400" dirty="0">
                <a:solidFill>
                  <a:schemeClr val="accent1"/>
                </a:solidFill>
                <a:cs typeface="Arial" panose="020B0604020202020204" pitchFamily="34" charset="0"/>
              </a:rPr>
              <a:t>2020</a:t>
            </a:r>
            <a:r>
              <a:rPr lang="zh-CN" altLang="en-US" sz="2400" dirty="0">
                <a:solidFill>
                  <a:schemeClr val="accent1"/>
                </a:solidFill>
                <a:cs typeface="Arial" panose="020B0604020202020204" pitchFamily="34" charset="0"/>
              </a:rPr>
              <a:t>年</a:t>
            </a:r>
            <a:r>
              <a:rPr lang="en-US" altLang="zh-CN" sz="2400" dirty="0">
                <a:solidFill>
                  <a:schemeClr val="accent1"/>
                </a:solidFill>
                <a:cs typeface="Arial" panose="020B0604020202020204" pitchFamily="34" charset="0"/>
              </a:rPr>
              <a:t>04</a:t>
            </a:r>
            <a:r>
              <a:rPr lang="zh-CN" altLang="en-US" sz="2400" dirty="0">
                <a:solidFill>
                  <a:schemeClr val="accent1"/>
                </a:solidFill>
                <a:cs typeface="Arial" panose="020B0604020202020204" pitchFamily="34" charset="0"/>
              </a:rPr>
              <a:t>月</a:t>
            </a:r>
            <a:r>
              <a:rPr lang="en-US" altLang="zh-CN" sz="2400" dirty="0">
                <a:solidFill>
                  <a:schemeClr val="accent1"/>
                </a:solidFill>
                <a:cs typeface="Arial" panose="020B0604020202020204" pitchFamily="34" charset="0"/>
              </a:rPr>
              <a:t>28</a:t>
            </a:r>
            <a:r>
              <a:rPr lang="zh-CN" altLang="en-US" sz="2400" dirty="0">
                <a:solidFill>
                  <a:schemeClr val="accent1"/>
                </a:solidFill>
                <a:cs typeface="Arial" panose="020B0604020202020204" pitchFamily="34" charset="0"/>
              </a:rPr>
              <a:t>日 第</a:t>
            </a:r>
            <a:r>
              <a:rPr lang="en-US" altLang="zh-CN" sz="2400" dirty="0">
                <a:solidFill>
                  <a:schemeClr val="accent1"/>
                </a:solidFill>
                <a:cs typeface="Arial" panose="020B0604020202020204" pitchFamily="34" charset="0"/>
              </a:rPr>
              <a:t>11</a:t>
            </a:r>
            <a:r>
              <a:rPr lang="zh-CN" altLang="en-US" sz="2400" dirty="0">
                <a:solidFill>
                  <a:schemeClr val="accent1"/>
                </a:solidFill>
                <a:cs typeface="Arial" panose="020B0604020202020204" pitchFamily="34" charset="0"/>
              </a:rPr>
              <a:t>次汇报</a:t>
            </a:r>
            <a:endParaRPr lang="en-US" altLang="zh-CN" sz="2400" dirty="0">
              <a:solidFill>
                <a:schemeClr val="accent1"/>
              </a:solidFill>
              <a:cs typeface="Arial" panose="020B0604020202020204" pitchFamily="34" charset="0"/>
            </a:endParaRPr>
          </a:p>
          <a:p>
            <a:pPr algn="ctr">
              <a:buNone/>
            </a:pPr>
            <a:r>
              <a:rPr lang="zh-CN" altLang="en-US" sz="2400" dirty="0">
                <a:solidFill>
                  <a:schemeClr val="accent1"/>
                </a:solidFill>
                <a:cs typeface="Arial" panose="020B0604020202020204" pitchFamily="34" charset="0"/>
              </a:rPr>
              <a:t>汇报人：王思成</a:t>
            </a:r>
            <a:endParaRPr lang="zh-CN" altLang="en-US" sz="1600" dirty="0">
              <a:solidFill>
                <a:schemeClr val="accent1"/>
              </a:solidFill>
              <a:cs typeface="Arial" panose="020B0604020202020204" pitchFamily="34" charset="0"/>
            </a:endParaRPr>
          </a:p>
        </p:txBody>
      </p:sp>
      <p:sp>
        <p:nvSpPr>
          <p:cNvPr id="19" name="矩形 259">
            <a:extLst>
              <a:ext uri="{FF2B5EF4-FFF2-40B4-BE49-F238E27FC236}">
                <a16:creationId xmlns:a16="http://schemas.microsoft.com/office/drawing/2014/main" id="{1E7EB73F-8DFA-7540-913B-4F027BF40BB4}"/>
              </a:ext>
            </a:extLst>
          </p:cNvPr>
          <p:cNvSpPr>
            <a:spLocks noChangeArrowheads="1"/>
          </p:cNvSpPr>
          <p:nvPr/>
        </p:nvSpPr>
        <p:spPr bwMode="auto">
          <a:xfrm>
            <a:off x="7055584" y="2011969"/>
            <a:ext cx="5400600" cy="14896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400" b="1" dirty="0">
                <a:solidFill>
                  <a:schemeClr val="accent1"/>
                </a:solidFill>
                <a:cs typeface="Arial" panose="020B0604020202020204" pitchFamily="34" charset="0"/>
              </a:rPr>
              <a:t>基于</a:t>
            </a:r>
            <a:r>
              <a:rPr lang="en-US" altLang="zh-CN" sz="4400" b="1" dirty="0">
                <a:solidFill>
                  <a:schemeClr val="accent1"/>
                </a:solidFill>
                <a:cs typeface="Arial" panose="020B0604020202020204" pitchFamily="34" charset="0"/>
              </a:rPr>
              <a:t>Libra</a:t>
            </a:r>
            <a:r>
              <a:rPr lang="zh-CN" altLang="en-US" sz="4400" b="1" dirty="0">
                <a:solidFill>
                  <a:schemeClr val="accent1"/>
                </a:solidFill>
                <a:cs typeface="Arial" panose="020B0604020202020204" pitchFamily="34" charset="0"/>
              </a:rPr>
              <a:t>的区块链</a:t>
            </a:r>
            <a:endParaRPr lang="en-US" altLang="zh-CN" sz="4400" b="1" dirty="0">
              <a:solidFill>
                <a:schemeClr val="accent1"/>
              </a:solidFill>
              <a:cs typeface="Arial" panose="020B0604020202020204" pitchFamily="34" charset="0"/>
            </a:endParaRPr>
          </a:p>
          <a:p>
            <a:pPr algn="ctr">
              <a:buNone/>
            </a:pPr>
            <a:r>
              <a:rPr lang="zh-CN" altLang="en-US" sz="4400" b="1" dirty="0">
                <a:solidFill>
                  <a:schemeClr val="accent1"/>
                </a:solidFill>
                <a:cs typeface="Arial" panose="020B0604020202020204" pitchFamily="34" charset="0"/>
              </a:rPr>
              <a:t>安全性分析技术</a:t>
            </a:r>
            <a:endParaRPr lang="en-US" altLang="zh-CN" sz="6000" b="1" dirty="0">
              <a:solidFill>
                <a:schemeClr val="accent6"/>
              </a:solidFill>
              <a:cs typeface="Arial" panose="020B0604020202020204" pitchFamily="34" charset="0"/>
            </a:endParaRPr>
          </a:p>
        </p:txBody>
      </p:sp>
    </p:spTree>
    <p:extLst>
      <p:ext uri="{BB962C8B-B14F-4D97-AF65-F5344CB8AC3E}">
        <p14:creationId xmlns:p14="http://schemas.microsoft.com/office/powerpoint/2010/main" val="2403610435"/>
      </p:ext>
    </p:extLst>
  </p:cSld>
  <p:clrMapOvr>
    <a:masterClrMapping/>
  </p:clrMapOvr>
  <mc:AlternateContent xmlns:mc="http://schemas.openxmlformats.org/markup-compatibility/2006" xmlns:p14="http://schemas.microsoft.com/office/powerpoint/2010/main">
    <mc:Choice Requires="p14">
      <p:transition spd="med" p14:dur="700" advTm="3168">
        <p:fade/>
      </p:transition>
    </mc:Choice>
    <mc:Fallback xmlns="">
      <p:transition spd="med" advTm="3168">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8"/>
          <p:cNvSpPr txBox="1"/>
          <p:nvPr/>
        </p:nvSpPr>
        <p:spPr>
          <a:xfrm>
            <a:off x="4454798" y="325901"/>
            <a:ext cx="3949155" cy="307777"/>
          </a:xfrm>
          <a:prstGeom prst="rect">
            <a:avLst/>
          </a:prstGeom>
          <a:noFill/>
        </p:spPr>
        <p:txBody>
          <a:bodyPr wrap="square" lIns="0" tIns="0" rIns="0" bIns="0" rtlCol="0" anchor="ctr">
            <a:spAutoFit/>
          </a:bodyPr>
          <a:lstStyle/>
          <a:p>
            <a:pPr algn="ctr"/>
            <a:r>
              <a:rPr lang="zh-CN" altLang="en-US" sz="20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交易和状态</a:t>
            </a:r>
          </a:p>
        </p:txBody>
      </p:sp>
      <p:grpSp>
        <p:nvGrpSpPr>
          <p:cNvPr id="18" name="组合 17"/>
          <p:cNvGrpSpPr/>
          <p:nvPr/>
        </p:nvGrpSpPr>
        <p:grpSpPr>
          <a:xfrm>
            <a:off x="886327" y="591989"/>
            <a:ext cx="11086097" cy="0"/>
            <a:chOff x="1028775" y="591989"/>
            <a:chExt cx="11086097" cy="0"/>
          </a:xfrm>
        </p:grpSpPr>
        <p:cxnSp>
          <p:nvCxnSpPr>
            <p:cNvPr id="19" name="直接连接符 18"/>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6" name="灯片编号占位符 1">
            <a:extLst>
              <a:ext uri="{FF2B5EF4-FFF2-40B4-BE49-F238E27FC236}">
                <a16:creationId xmlns:a16="http://schemas.microsoft.com/office/drawing/2014/main" id="{41D6BAE6-B107-A142-8D83-B5D33E0B315E}"/>
              </a:ext>
            </a:extLst>
          </p:cNvPr>
          <p:cNvSpPr txBox="1">
            <a:spLocks/>
          </p:cNvSpPr>
          <p:nvPr/>
        </p:nvSpPr>
        <p:spPr>
          <a:xfrm>
            <a:off x="11562253" y="6496645"/>
            <a:ext cx="1296144" cy="55948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fld id="{37AAA611-6692-4583-86AB-5AB9B972BD46}" type="slidenum">
              <a:rPr lang="zh-CN" altLang="en-US" sz="3200" smtClean="0"/>
              <a:pPr/>
              <a:t>10</a:t>
            </a:fld>
            <a:r>
              <a:rPr lang="en-US" altLang="zh-CN" sz="3200" dirty="0"/>
              <a:t>/14</a:t>
            </a:r>
            <a:endParaRPr lang="zh-CN" altLang="en-US" dirty="0"/>
          </a:p>
        </p:txBody>
      </p:sp>
      <p:pic>
        <p:nvPicPr>
          <p:cNvPr id="4" name="图形 3">
            <a:extLst>
              <a:ext uri="{FF2B5EF4-FFF2-40B4-BE49-F238E27FC236}">
                <a16:creationId xmlns:a16="http://schemas.microsoft.com/office/drawing/2014/main" id="{54EF8670-4B05-D34E-9F21-539ECBECFF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8027" y="1139825"/>
            <a:ext cx="8280400" cy="4953000"/>
          </a:xfrm>
          <a:prstGeom prst="rect">
            <a:avLst/>
          </a:prstGeom>
        </p:spPr>
      </p:pic>
      <p:sp>
        <p:nvSpPr>
          <p:cNvPr id="5" name="矩形 4">
            <a:extLst>
              <a:ext uri="{FF2B5EF4-FFF2-40B4-BE49-F238E27FC236}">
                <a16:creationId xmlns:a16="http://schemas.microsoft.com/office/drawing/2014/main" id="{CACF674D-BEA4-414F-97B5-0C546FC56243}"/>
              </a:ext>
            </a:extLst>
          </p:cNvPr>
          <p:cNvSpPr/>
          <p:nvPr/>
        </p:nvSpPr>
        <p:spPr>
          <a:xfrm>
            <a:off x="1113339" y="1789687"/>
            <a:ext cx="6429375" cy="1323439"/>
          </a:xfrm>
          <a:prstGeom prst="rect">
            <a:avLst/>
          </a:prstGeom>
        </p:spPr>
        <p:txBody>
          <a:bodyPr>
            <a:spAutoFit/>
          </a:bodyPr>
          <a:lstStyle/>
          <a:p>
            <a:r>
              <a:rPr lang="zh-CN" altLang="en-US" sz="2000" dirty="0"/>
              <a:t>数据库包含元组 (T</a:t>
            </a:r>
            <a:r>
              <a:rPr lang="zh-CN" altLang="en-US" sz="2000" baseline="-25000" dirty="0"/>
              <a:t>i</a:t>
            </a:r>
            <a:r>
              <a:rPr lang="zh-CN" altLang="en-US" sz="2000" dirty="0"/>
              <a:t>, O</a:t>
            </a:r>
            <a:r>
              <a:rPr lang="zh-CN" altLang="en-US" sz="2000" baseline="-25000" dirty="0"/>
              <a:t>i</a:t>
            </a:r>
            <a:r>
              <a:rPr lang="zh-CN" altLang="en-US" sz="2000" dirty="0"/>
              <a:t>, S</a:t>
            </a:r>
            <a:r>
              <a:rPr lang="zh-CN" altLang="en-US" sz="2000" baseline="-25000" dirty="0"/>
              <a:t>i</a:t>
            </a:r>
            <a:r>
              <a:rPr lang="zh-CN" altLang="en-US" sz="2000" dirty="0"/>
              <a:t>)  </a:t>
            </a:r>
            <a:endParaRPr lang="en-US" altLang="zh-CN" sz="2000" dirty="0"/>
          </a:p>
          <a:p>
            <a:r>
              <a:rPr lang="zh-CN" altLang="en-US" sz="2000" dirty="0"/>
              <a:t>T</a:t>
            </a:r>
            <a:r>
              <a:rPr lang="zh-CN" altLang="en-US" sz="2000" baseline="-25000" dirty="0"/>
              <a:t>i</a:t>
            </a:r>
            <a:r>
              <a:rPr lang="zh-CN" altLang="en-US" sz="2000" dirty="0"/>
              <a:t>：事务</a:t>
            </a:r>
            <a:endParaRPr lang="en-US" altLang="zh-CN" sz="2000" dirty="0"/>
          </a:p>
          <a:p>
            <a:r>
              <a:rPr lang="zh-CN" altLang="en-US" sz="2000" dirty="0"/>
              <a:t>O</a:t>
            </a:r>
            <a:r>
              <a:rPr lang="zh-CN" altLang="en-US" sz="2000" baseline="-25000" dirty="0"/>
              <a:t>i</a:t>
            </a:r>
            <a:r>
              <a:rPr lang="zh-CN" altLang="en-US" sz="2000" dirty="0"/>
              <a:t>：事务输出</a:t>
            </a:r>
            <a:endParaRPr lang="en-US" altLang="zh-CN" sz="2000" dirty="0"/>
          </a:p>
          <a:p>
            <a:r>
              <a:rPr lang="zh-CN" altLang="en-US" sz="2000" dirty="0"/>
              <a:t>S</a:t>
            </a:r>
            <a:r>
              <a:rPr lang="zh-CN" altLang="en-US" sz="2000" baseline="-25000" dirty="0"/>
              <a:t>i</a:t>
            </a:r>
            <a:r>
              <a:rPr lang="zh-CN" altLang="en-US" sz="2000" dirty="0"/>
              <a:t>：账本状态</a:t>
            </a:r>
          </a:p>
        </p:txBody>
      </p:sp>
      <p:sp>
        <p:nvSpPr>
          <p:cNvPr id="6" name="矩形 5">
            <a:extLst>
              <a:ext uri="{FF2B5EF4-FFF2-40B4-BE49-F238E27FC236}">
                <a16:creationId xmlns:a16="http://schemas.microsoft.com/office/drawing/2014/main" id="{EF262E8D-E81F-1143-A464-DADAEFD3A714}"/>
              </a:ext>
            </a:extLst>
          </p:cNvPr>
          <p:cNvSpPr/>
          <p:nvPr/>
        </p:nvSpPr>
        <p:spPr>
          <a:xfrm>
            <a:off x="1113339" y="4310823"/>
            <a:ext cx="6429375" cy="707886"/>
          </a:xfrm>
          <a:prstGeom prst="rect">
            <a:avLst/>
          </a:prstGeom>
        </p:spPr>
        <p:txBody>
          <a:bodyPr>
            <a:spAutoFit/>
          </a:bodyPr>
          <a:lstStyle/>
          <a:p>
            <a:r>
              <a:rPr lang="zh-CN" altLang="en-US" sz="2000" dirty="0"/>
              <a:t>确定性执行函数：</a:t>
            </a:r>
            <a:endParaRPr lang="en-US" altLang="zh-CN" sz="2000" dirty="0"/>
          </a:p>
          <a:p>
            <a:r>
              <a:rPr lang="zh-CN" altLang="en-US" sz="2000" dirty="0"/>
              <a:t>Apply(S</a:t>
            </a:r>
            <a:r>
              <a:rPr lang="en-US" altLang="zh-CN" sz="2000" baseline="-25000" dirty="0"/>
              <a:t>i-1</a:t>
            </a:r>
            <a:r>
              <a:rPr lang="zh-CN" altLang="en-US" sz="2000" dirty="0"/>
              <a:t>, T</a:t>
            </a:r>
            <a:r>
              <a:rPr lang="zh-CN" altLang="en-US" sz="2000" baseline="-25000" dirty="0"/>
              <a:t>i</a:t>
            </a:r>
            <a:r>
              <a:rPr lang="zh-CN" altLang="en-US" sz="2000" dirty="0"/>
              <a:t>) → ⟨O</a:t>
            </a:r>
            <a:r>
              <a:rPr lang="zh-CN" altLang="en-US" sz="2000" baseline="-25000" dirty="0"/>
              <a:t>i</a:t>
            </a:r>
            <a:r>
              <a:rPr lang="zh-CN" altLang="en-US" sz="2000" dirty="0"/>
              <a:t>, S</a:t>
            </a:r>
            <a:r>
              <a:rPr lang="zh-CN" altLang="en-US" sz="2000" baseline="-25000" dirty="0"/>
              <a:t>i</a:t>
            </a:r>
            <a:r>
              <a:rPr lang="zh-CN" altLang="en-US" sz="2000" dirty="0"/>
              <a:t>⟩</a:t>
            </a:r>
          </a:p>
        </p:txBody>
      </p:sp>
    </p:spTree>
    <p:extLst>
      <p:ext uri="{BB962C8B-B14F-4D97-AF65-F5344CB8AC3E}">
        <p14:creationId xmlns:p14="http://schemas.microsoft.com/office/powerpoint/2010/main" val="669153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8"/>
          <p:cNvSpPr txBox="1"/>
          <p:nvPr/>
        </p:nvSpPr>
        <p:spPr>
          <a:xfrm>
            <a:off x="4454798" y="325901"/>
            <a:ext cx="3949155" cy="307777"/>
          </a:xfrm>
          <a:prstGeom prst="rect">
            <a:avLst/>
          </a:prstGeom>
          <a:noFill/>
        </p:spPr>
        <p:txBody>
          <a:bodyPr wrap="square" lIns="0" tIns="0" rIns="0" bIns="0" rtlCol="0" anchor="ctr">
            <a:spAutoFit/>
          </a:bodyPr>
          <a:lstStyle/>
          <a:p>
            <a:pPr algn="ctr"/>
            <a:r>
              <a:rPr lang="en-US" altLang="zh-CN" sz="20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Libra</a:t>
            </a:r>
            <a:r>
              <a:rPr lang="zh-CN" altLang="en-US" sz="20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事务</a:t>
            </a:r>
          </a:p>
        </p:txBody>
      </p:sp>
      <p:grpSp>
        <p:nvGrpSpPr>
          <p:cNvPr id="18" name="组合 17"/>
          <p:cNvGrpSpPr/>
          <p:nvPr/>
        </p:nvGrpSpPr>
        <p:grpSpPr>
          <a:xfrm>
            <a:off x="886327" y="591989"/>
            <a:ext cx="11086097" cy="0"/>
            <a:chOff x="1028775" y="591989"/>
            <a:chExt cx="11086097" cy="0"/>
          </a:xfrm>
        </p:grpSpPr>
        <p:cxnSp>
          <p:nvCxnSpPr>
            <p:cNvPr id="19" name="直接连接符 18"/>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6" name="灯片编号占位符 1">
            <a:extLst>
              <a:ext uri="{FF2B5EF4-FFF2-40B4-BE49-F238E27FC236}">
                <a16:creationId xmlns:a16="http://schemas.microsoft.com/office/drawing/2014/main" id="{41D6BAE6-B107-A142-8D83-B5D33E0B315E}"/>
              </a:ext>
            </a:extLst>
          </p:cNvPr>
          <p:cNvSpPr txBox="1">
            <a:spLocks/>
          </p:cNvSpPr>
          <p:nvPr/>
        </p:nvSpPr>
        <p:spPr>
          <a:xfrm>
            <a:off x="11562253" y="6496645"/>
            <a:ext cx="1296144" cy="55948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fld id="{37AAA611-6692-4583-86AB-5AB9B972BD46}" type="slidenum">
              <a:rPr lang="zh-CN" altLang="en-US" sz="3200" smtClean="0"/>
              <a:pPr/>
              <a:t>11</a:t>
            </a:fld>
            <a:r>
              <a:rPr lang="en-US" altLang="zh-CN" sz="3200" dirty="0"/>
              <a:t>/14</a:t>
            </a:r>
            <a:endParaRPr lang="zh-CN" altLang="en-US" dirty="0"/>
          </a:p>
        </p:txBody>
      </p:sp>
      <p:sp>
        <p:nvSpPr>
          <p:cNvPr id="2" name="矩形 1">
            <a:extLst>
              <a:ext uri="{FF2B5EF4-FFF2-40B4-BE49-F238E27FC236}">
                <a16:creationId xmlns:a16="http://schemas.microsoft.com/office/drawing/2014/main" id="{F743C058-6BAA-1C49-A0C3-E46460921D82}"/>
              </a:ext>
            </a:extLst>
          </p:cNvPr>
          <p:cNvSpPr/>
          <p:nvPr/>
        </p:nvSpPr>
        <p:spPr>
          <a:xfrm>
            <a:off x="1378660" y="1815832"/>
            <a:ext cx="10101430" cy="4154984"/>
          </a:xfrm>
          <a:prstGeom prst="rect">
            <a:avLst/>
          </a:prstGeom>
        </p:spPr>
        <p:txBody>
          <a:bodyPr wrap="square">
            <a:spAutoFit/>
          </a:bodyPr>
          <a:lstStyle/>
          <a:p>
            <a:r>
              <a:rPr lang="zh-CN" altLang="en-US" sz="2400" dirty="0"/>
              <a:t>事务是指包含以下数据的签名消息：</a:t>
            </a:r>
            <a:endParaRPr lang="zh-CN" altLang="en-US" sz="2000" dirty="0"/>
          </a:p>
          <a:p>
            <a:r>
              <a:rPr lang="en-US" altLang="zh-CN" sz="2000" dirty="0"/>
              <a:t>1.</a:t>
            </a:r>
            <a:r>
              <a:rPr lang="zh-CN" altLang="en-US" sz="2000" dirty="0"/>
              <a:t> 发送方地址 </a:t>
            </a:r>
            <a:r>
              <a:rPr lang="en-US" altLang="zh-CN" sz="2000" dirty="0"/>
              <a:t>— </a:t>
            </a:r>
            <a:r>
              <a:rPr lang="zh-CN" altLang="en-US" sz="2000" dirty="0"/>
              <a:t>交易发起者的账户地址。</a:t>
            </a:r>
          </a:p>
          <a:p>
            <a:r>
              <a:rPr lang="en-US" altLang="zh-CN" sz="2000" dirty="0"/>
              <a:t>2.</a:t>
            </a:r>
            <a:r>
              <a:rPr lang="zh-CN" altLang="en-US" sz="2000" dirty="0"/>
              <a:t> 发送方公钥 </a:t>
            </a:r>
            <a:r>
              <a:rPr lang="en-US" altLang="zh-CN" sz="2000" dirty="0"/>
              <a:t>— </a:t>
            </a:r>
            <a:r>
              <a:rPr lang="zh-CN" altLang="en-US" sz="2000" dirty="0"/>
              <a:t>用于签署交易的私钥所对应的公钥。</a:t>
            </a:r>
          </a:p>
          <a:p>
            <a:r>
              <a:rPr lang="en-US" altLang="zh-CN" sz="2000" dirty="0"/>
              <a:t>3.</a:t>
            </a:r>
            <a:r>
              <a:rPr lang="zh-CN" altLang="en-US" sz="2000" dirty="0"/>
              <a:t> 程序 </a:t>
            </a:r>
            <a:r>
              <a:rPr lang="en-US" altLang="zh-CN" sz="2000" dirty="0"/>
              <a:t>— </a:t>
            </a:r>
            <a:r>
              <a:rPr lang="zh-CN" altLang="en-US" sz="2000" dirty="0"/>
              <a:t>程序包括以下内容：</a:t>
            </a:r>
          </a:p>
          <a:p>
            <a:r>
              <a:rPr lang="en-US" altLang="zh-CN" sz="2000" dirty="0"/>
              <a:t>	(1)</a:t>
            </a:r>
            <a:r>
              <a:rPr lang="zh-CN" altLang="en-US" sz="2000" dirty="0"/>
              <a:t> 一个</a:t>
            </a:r>
            <a:r>
              <a:rPr lang="en-US" altLang="zh-CN" sz="2000" dirty="0"/>
              <a:t>Move</a:t>
            </a:r>
            <a:r>
              <a:rPr lang="zh-CN" altLang="en-US" sz="2000" dirty="0"/>
              <a:t>语言的字节码交易脚本；</a:t>
            </a:r>
          </a:p>
          <a:p>
            <a:r>
              <a:rPr lang="en-US" altLang="zh-CN" sz="2000" dirty="0"/>
              <a:t>	(2)</a:t>
            </a:r>
            <a:r>
              <a:rPr lang="zh-CN" altLang="en-US" sz="2000" dirty="0"/>
              <a:t> 可选的输入列表：在点对点交易中，输入包括接受者信息及金额；</a:t>
            </a:r>
          </a:p>
          <a:p>
            <a:r>
              <a:rPr lang="en-US" altLang="zh-CN" sz="2000" dirty="0"/>
              <a:t>	(3)</a:t>
            </a:r>
            <a:r>
              <a:rPr lang="zh-CN" altLang="en-US" sz="2000" dirty="0"/>
              <a:t> 可选的</a:t>
            </a:r>
            <a:r>
              <a:rPr lang="en-US" altLang="zh-CN" sz="2000" dirty="0"/>
              <a:t>Move</a:t>
            </a:r>
            <a:r>
              <a:rPr lang="zh-CN" altLang="en-US" sz="2000" dirty="0"/>
              <a:t>字节码模块部署列表；</a:t>
            </a:r>
          </a:p>
          <a:p>
            <a:r>
              <a:rPr lang="en-US" altLang="zh-CN" sz="2000" dirty="0"/>
              <a:t>4.</a:t>
            </a:r>
            <a:r>
              <a:rPr lang="zh-CN" altLang="en-US" sz="2000" dirty="0"/>
              <a:t> </a:t>
            </a:r>
            <a:r>
              <a:rPr lang="en-US" altLang="zh-CN" sz="2000" dirty="0"/>
              <a:t>Gas</a:t>
            </a:r>
            <a:r>
              <a:rPr lang="zh-CN" altLang="en-US" sz="2000" dirty="0"/>
              <a:t>价格 </a:t>
            </a:r>
            <a:r>
              <a:rPr lang="en-US" altLang="zh-CN" sz="2000" dirty="0"/>
              <a:t>(</a:t>
            </a:r>
            <a:r>
              <a:rPr lang="zh-CN" altLang="en-US" sz="2000" dirty="0"/>
              <a:t>以</a:t>
            </a:r>
            <a:r>
              <a:rPr lang="en-US" altLang="zh-CN" sz="2000" dirty="0" err="1"/>
              <a:t>microlibra</a:t>
            </a:r>
            <a:r>
              <a:rPr lang="en-US" altLang="zh-CN" sz="2000" dirty="0"/>
              <a:t>/gas </a:t>
            </a:r>
            <a:r>
              <a:rPr lang="zh-CN" altLang="en-US" sz="2000" dirty="0"/>
              <a:t>为单位</a:t>
            </a:r>
            <a:r>
              <a:rPr lang="en-US" altLang="zh-CN" sz="2000" dirty="0"/>
              <a:t>—</a:t>
            </a:r>
            <a:r>
              <a:rPr lang="zh-CN" altLang="en-US" sz="2000" dirty="0"/>
              <a:t>执行交易时，发送方愿意为一单位</a:t>
            </a:r>
            <a:r>
              <a:rPr lang="en-US" altLang="zh-CN" sz="2000" dirty="0"/>
              <a:t>gas </a:t>
            </a:r>
            <a:r>
              <a:rPr lang="zh-CN" altLang="en-US" sz="2000" dirty="0"/>
              <a:t>所支付的价格。</a:t>
            </a:r>
            <a:r>
              <a:rPr lang="en-US" altLang="zh-CN" sz="2000" dirty="0"/>
              <a:t>5.</a:t>
            </a:r>
            <a:r>
              <a:rPr lang="zh-CN" altLang="en-US" sz="2000" dirty="0"/>
              <a:t> </a:t>
            </a:r>
            <a:r>
              <a:rPr lang="en-US" altLang="zh-CN" sz="2000" dirty="0"/>
              <a:t>Gas</a:t>
            </a:r>
            <a:r>
              <a:rPr lang="zh-CN" altLang="en-US" sz="2000" dirty="0"/>
              <a:t>是用来支付在区块链上计算和存储费用。每一</a:t>
            </a:r>
            <a:r>
              <a:rPr lang="en-US" altLang="zh-CN" sz="2000" dirty="0"/>
              <a:t>Gas</a:t>
            </a:r>
            <a:r>
              <a:rPr lang="zh-CN" altLang="en-US" sz="2000" dirty="0"/>
              <a:t>单位是对计算量的抽象度量；</a:t>
            </a:r>
          </a:p>
          <a:p>
            <a:r>
              <a:rPr lang="en-US" altLang="zh-CN" sz="2000" dirty="0"/>
              <a:t>6.</a:t>
            </a:r>
            <a:r>
              <a:rPr lang="zh-CN" altLang="en-US" sz="2000" dirty="0"/>
              <a:t> </a:t>
            </a:r>
            <a:r>
              <a:rPr lang="en-US" altLang="zh-CN" sz="2000" dirty="0"/>
              <a:t>Gas</a:t>
            </a:r>
            <a:r>
              <a:rPr lang="zh-CN" altLang="en-US" sz="2000" dirty="0"/>
              <a:t>上限 </a:t>
            </a:r>
            <a:r>
              <a:rPr lang="en-US" altLang="zh-CN" sz="2000" dirty="0"/>
              <a:t>— </a:t>
            </a:r>
            <a:r>
              <a:rPr lang="zh-CN" altLang="en-US" sz="2000" dirty="0"/>
              <a:t>交易允许消耗的</a:t>
            </a:r>
            <a:r>
              <a:rPr lang="en-US" altLang="zh-CN" sz="2000" dirty="0"/>
              <a:t>Gas</a:t>
            </a:r>
            <a:r>
              <a:rPr lang="zh-CN" altLang="en-US" sz="2000" dirty="0"/>
              <a:t>最大值；</a:t>
            </a:r>
          </a:p>
          <a:p>
            <a:r>
              <a:rPr lang="en-US" altLang="zh-CN" sz="2000" dirty="0"/>
              <a:t>7.</a:t>
            </a:r>
            <a:r>
              <a:rPr lang="zh-CN" altLang="en-US" sz="2000" dirty="0"/>
              <a:t> 序号 </a:t>
            </a:r>
            <a:r>
              <a:rPr lang="en-US" altLang="zh-CN" sz="2000" dirty="0"/>
              <a:t>— </a:t>
            </a:r>
            <a:r>
              <a:rPr lang="zh-CN" altLang="en-US" sz="2000" dirty="0"/>
              <a:t>无符号整型，必须和发送者账户中的序列号相等；</a:t>
            </a:r>
          </a:p>
          <a:p>
            <a:r>
              <a:rPr lang="en-US" altLang="zh-CN" sz="2000" dirty="0"/>
              <a:t>8.</a:t>
            </a:r>
            <a:r>
              <a:rPr lang="zh-CN" altLang="en-US" sz="2000" dirty="0"/>
              <a:t> 有效期 </a:t>
            </a:r>
            <a:r>
              <a:rPr lang="en-US" altLang="zh-CN" sz="2000" dirty="0"/>
              <a:t>— </a:t>
            </a:r>
            <a:r>
              <a:rPr lang="zh-CN" altLang="en-US" sz="2000" dirty="0"/>
              <a:t>交易的有效截止时间；</a:t>
            </a:r>
          </a:p>
          <a:p>
            <a:r>
              <a:rPr lang="en-US" altLang="zh-CN" sz="2000" dirty="0"/>
              <a:t>9.</a:t>
            </a:r>
            <a:r>
              <a:rPr lang="zh-CN" altLang="en-US" sz="2000" dirty="0"/>
              <a:t> 签名 </a:t>
            </a:r>
            <a:r>
              <a:rPr lang="en-US" altLang="zh-CN" sz="2000" dirty="0"/>
              <a:t>— </a:t>
            </a:r>
            <a:r>
              <a:rPr lang="zh-CN" altLang="en-US" sz="2000" dirty="0"/>
              <a:t>发送者的数字签名。</a:t>
            </a:r>
          </a:p>
        </p:txBody>
      </p:sp>
    </p:spTree>
    <p:extLst>
      <p:ext uri="{BB962C8B-B14F-4D97-AF65-F5344CB8AC3E}">
        <p14:creationId xmlns:p14="http://schemas.microsoft.com/office/powerpoint/2010/main" val="298204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8"/>
          <p:cNvSpPr txBox="1"/>
          <p:nvPr/>
        </p:nvSpPr>
        <p:spPr>
          <a:xfrm>
            <a:off x="4454798" y="325901"/>
            <a:ext cx="3949155" cy="307777"/>
          </a:xfrm>
          <a:prstGeom prst="rect">
            <a:avLst/>
          </a:prstGeom>
          <a:noFill/>
        </p:spPr>
        <p:txBody>
          <a:bodyPr wrap="square" lIns="0" tIns="0" rIns="0" bIns="0" rtlCol="0" anchor="ctr">
            <a:spAutoFit/>
          </a:bodyPr>
          <a:lstStyle/>
          <a:p>
            <a:pPr algn="ctr"/>
            <a:r>
              <a:rPr lang="en-US" altLang="zh-CN" sz="20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Libra</a:t>
            </a:r>
            <a:r>
              <a:rPr lang="zh-CN" altLang="en-US" sz="20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0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Client</a:t>
            </a:r>
            <a:endParaRPr lang="zh-CN" altLang="en-US" sz="20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8" name="组合 17"/>
          <p:cNvGrpSpPr/>
          <p:nvPr/>
        </p:nvGrpSpPr>
        <p:grpSpPr>
          <a:xfrm>
            <a:off x="886327" y="591989"/>
            <a:ext cx="11086097" cy="0"/>
            <a:chOff x="1028775" y="591989"/>
            <a:chExt cx="11086097" cy="0"/>
          </a:xfrm>
        </p:grpSpPr>
        <p:cxnSp>
          <p:nvCxnSpPr>
            <p:cNvPr id="19" name="直接连接符 18"/>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6" name="灯片编号占位符 1">
            <a:extLst>
              <a:ext uri="{FF2B5EF4-FFF2-40B4-BE49-F238E27FC236}">
                <a16:creationId xmlns:a16="http://schemas.microsoft.com/office/drawing/2014/main" id="{41D6BAE6-B107-A142-8D83-B5D33E0B315E}"/>
              </a:ext>
            </a:extLst>
          </p:cNvPr>
          <p:cNvSpPr txBox="1">
            <a:spLocks/>
          </p:cNvSpPr>
          <p:nvPr/>
        </p:nvSpPr>
        <p:spPr>
          <a:xfrm>
            <a:off x="11562253" y="6496645"/>
            <a:ext cx="1296144" cy="55948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fld id="{37AAA611-6692-4583-86AB-5AB9B972BD46}" type="slidenum">
              <a:rPr lang="zh-CN" altLang="en-US" sz="3200" smtClean="0"/>
              <a:pPr/>
              <a:t>12</a:t>
            </a:fld>
            <a:r>
              <a:rPr lang="en-US" altLang="zh-CN" sz="3200" dirty="0"/>
              <a:t>/14</a:t>
            </a:r>
            <a:endParaRPr lang="zh-CN" altLang="en-US" dirty="0"/>
          </a:p>
        </p:txBody>
      </p:sp>
      <p:pic>
        <p:nvPicPr>
          <p:cNvPr id="4" name="图片 3" descr="手机屏幕截图&#10;&#10;描述已自动生成">
            <a:extLst>
              <a:ext uri="{FF2B5EF4-FFF2-40B4-BE49-F238E27FC236}">
                <a16:creationId xmlns:a16="http://schemas.microsoft.com/office/drawing/2014/main" id="{97443C0D-8227-564D-8B00-289A33A336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415" y="1078521"/>
            <a:ext cx="11325919" cy="5075608"/>
          </a:xfrm>
          <a:prstGeom prst="rect">
            <a:avLst/>
          </a:prstGeom>
        </p:spPr>
      </p:pic>
      <p:sp>
        <p:nvSpPr>
          <p:cNvPr id="10" name="矩形 9">
            <a:extLst>
              <a:ext uri="{FF2B5EF4-FFF2-40B4-BE49-F238E27FC236}">
                <a16:creationId xmlns:a16="http://schemas.microsoft.com/office/drawing/2014/main" id="{0BD26F14-B88E-E54A-B80F-E125CD87A7B1}"/>
              </a:ext>
            </a:extLst>
          </p:cNvPr>
          <p:cNvSpPr/>
          <p:nvPr/>
        </p:nvSpPr>
        <p:spPr>
          <a:xfrm>
            <a:off x="1028775" y="2752229"/>
            <a:ext cx="1728192"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a:extLst>
              <a:ext uri="{FF2B5EF4-FFF2-40B4-BE49-F238E27FC236}">
                <a16:creationId xmlns:a16="http://schemas.microsoft.com/office/drawing/2014/main" id="{7C052564-01D0-C346-A177-162C8AC3CB6D}"/>
              </a:ext>
            </a:extLst>
          </p:cNvPr>
          <p:cNvSpPr/>
          <p:nvPr/>
        </p:nvSpPr>
        <p:spPr>
          <a:xfrm>
            <a:off x="1532831" y="4912469"/>
            <a:ext cx="1728192"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a:extLst>
              <a:ext uri="{FF2B5EF4-FFF2-40B4-BE49-F238E27FC236}">
                <a16:creationId xmlns:a16="http://schemas.microsoft.com/office/drawing/2014/main" id="{2C88280E-D30C-7D4B-A696-FBB2C9C98703}"/>
              </a:ext>
            </a:extLst>
          </p:cNvPr>
          <p:cNvSpPr/>
          <p:nvPr/>
        </p:nvSpPr>
        <p:spPr>
          <a:xfrm>
            <a:off x="10207317" y="6104727"/>
            <a:ext cx="1728192"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2959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custDataLst>
              <p:tags r:id="rId2"/>
            </p:custDataLst>
          </p:nvPr>
        </p:nvCxnSpPr>
        <p:spPr>
          <a:xfrm>
            <a:off x="6213351" y="3862178"/>
            <a:ext cx="4143672"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213351" y="2994348"/>
            <a:ext cx="4468868" cy="830997"/>
          </a:xfrm>
          <a:prstGeom prst="rect">
            <a:avLst/>
          </a:prstGeom>
        </p:spPr>
        <p:txBody>
          <a:bodyPr wrap="square" lIns="0" tIns="0" rIns="0" bIns="0">
            <a:spAutoFit/>
          </a:bodyPr>
          <a:lstStyle/>
          <a:p>
            <a:pPr algn="ctr"/>
            <a:r>
              <a:rPr lang="zh-CN" altLang="en-US" sz="5400" dirty="0">
                <a:solidFill>
                  <a:schemeClr val="accent2"/>
                </a:solidFill>
                <a:latin typeface="微软雅黑" panose="020B0503020204020204" pitchFamily="34" charset="-122"/>
                <a:ea typeface="微软雅黑" panose="020B0503020204020204" pitchFamily="34" charset="-122"/>
                <a:cs typeface="+mn-ea"/>
                <a:sym typeface="Arial" panose="020B0604020202020204" pitchFamily="34" charset="0"/>
              </a:rPr>
              <a:t>下周计划</a:t>
            </a:r>
          </a:p>
        </p:txBody>
      </p:sp>
      <p:grpSp>
        <p:nvGrpSpPr>
          <p:cNvPr id="10" name="组合 9"/>
          <p:cNvGrpSpPr/>
          <p:nvPr/>
        </p:nvGrpSpPr>
        <p:grpSpPr>
          <a:xfrm>
            <a:off x="1244799" y="1708340"/>
            <a:ext cx="3828393" cy="4080857"/>
            <a:chOff x="999059" y="1708340"/>
            <a:chExt cx="3828393" cy="4080857"/>
          </a:xfrm>
        </p:grpSpPr>
        <p:grpSp>
          <p:nvGrpSpPr>
            <p:cNvPr id="15" name="组合 14"/>
            <p:cNvGrpSpPr/>
            <p:nvPr/>
          </p:nvGrpSpPr>
          <p:grpSpPr>
            <a:xfrm>
              <a:off x="999059" y="1708340"/>
              <a:ext cx="3828393" cy="4080857"/>
              <a:chOff x="3835400" y="1789113"/>
              <a:chExt cx="1468438" cy="1565275"/>
            </a:xfrm>
          </p:grpSpPr>
          <p:sp>
            <p:nvSpPr>
              <p:cNvPr id="18" name="Freeform 5"/>
              <p:cNvSpPr>
                <a:spLocks/>
              </p:cNvSpPr>
              <p:nvPr/>
            </p:nvSpPr>
            <p:spPr bwMode="auto">
              <a:xfrm>
                <a:off x="4005263"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5" y="366"/>
                      <a:pt x="260" y="366"/>
                    </a:cubicBezTo>
                    <a:cubicBezTo>
                      <a:pt x="0" y="366"/>
                      <a:pt x="0" y="366"/>
                      <a:pt x="0" y="366"/>
                    </a:cubicBezTo>
                    <a:cubicBezTo>
                      <a:pt x="0" y="0"/>
                      <a:pt x="0" y="0"/>
                      <a:pt x="0" y="0"/>
                    </a:cubicBezTo>
                    <a:cubicBezTo>
                      <a:pt x="260" y="0"/>
                      <a:pt x="260" y="0"/>
                      <a:pt x="260" y="0"/>
                    </a:cubicBezTo>
                    <a:cubicBezTo>
                      <a:pt x="285" y="0"/>
                      <a:pt x="304" y="20"/>
                      <a:pt x="304" y="44"/>
                    </a:cubicBezTo>
                    <a:lnTo>
                      <a:pt x="304" y="322"/>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latin typeface="微软雅黑" panose="020B0503020204020204" pitchFamily="34" charset="-122"/>
                </a:endParaRPr>
              </a:p>
            </p:txBody>
          </p:sp>
          <p:sp>
            <p:nvSpPr>
              <p:cNvPr id="19" name="Freeform 6"/>
              <p:cNvSpPr>
                <a:spLocks/>
              </p:cNvSpPr>
              <p:nvPr/>
            </p:nvSpPr>
            <p:spPr bwMode="auto">
              <a:xfrm>
                <a:off x="3967163"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4" y="366"/>
                      <a:pt x="260" y="366"/>
                    </a:cubicBezTo>
                    <a:cubicBezTo>
                      <a:pt x="0" y="366"/>
                      <a:pt x="0" y="366"/>
                      <a:pt x="0" y="366"/>
                    </a:cubicBezTo>
                    <a:cubicBezTo>
                      <a:pt x="0" y="0"/>
                      <a:pt x="0" y="0"/>
                      <a:pt x="0" y="0"/>
                    </a:cubicBezTo>
                    <a:cubicBezTo>
                      <a:pt x="260" y="0"/>
                      <a:pt x="260" y="0"/>
                      <a:pt x="260" y="0"/>
                    </a:cubicBezTo>
                    <a:cubicBezTo>
                      <a:pt x="284" y="0"/>
                      <a:pt x="304" y="20"/>
                      <a:pt x="304" y="44"/>
                    </a:cubicBezTo>
                    <a:lnTo>
                      <a:pt x="304" y="3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latin typeface="微软雅黑" panose="020B0503020204020204" pitchFamily="34" charset="-122"/>
                </a:endParaRPr>
              </a:p>
            </p:txBody>
          </p:sp>
          <p:sp>
            <p:nvSpPr>
              <p:cNvPr id="20" name="Rectangle 8"/>
              <p:cNvSpPr>
                <a:spLocks noChangeArrowheads="1"/>
              </p:cNvSpPr>
              <p:nvPr/>
            </p:nvSpPr>
            <p:spPr bwMode="auto">
              <a:xfrm>
                <a:off x="4318000" y="2117726"/>
                <a:ext cx="674688"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dirty="0">
                  <a:latin typeface="微软雅黑" panose="020B0503020204020204" pitchFamily="34" charset="-122"/>
                </a:endParaRPr>
              </a:p>
            </p:txBody>
          </p:sp>
          <p:sp>
            <p:nvSpPr>
              <p:cNvPr id="21" name="Freeform 9"/>
              <p:cNvSpPr>
                <a:spLocks/>
              </p:cNvSpPr>
              <p:nvPr/>
            </p:nvSpPr>
            <p:spPr bwMode="auto">
              <a:xfrm>
                <a:off x="3835400" y="18399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latin typeface="微软雅黑" panose="020B0503020204020204" pitchFamily="34" charset="-122"/>
                </a:endParaRPr>
              </a:p>
            </p:txBody>
          </p:sp>
          <p:sp>
            <p:nvSpPr>
              <p:cNvPr id="22" name="Freeform 10"/>
              <p:cNvSpPr>
                <a:spLocks/>
              </p:cNvSpPr>
              <p:nvPr/>
            </p:nvSpPr>
            <p:spPr bwMode="auto">
              <a:xfrm>
                <a:off x="3835400" y="1976438"/>
                <a:ext cx="234950" cy="73025"/>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latin typeface="微软雅黑" panose="020B0503020204020204" pitchFamily="34" charset="-122"/>
                </a:endParaRPr>
              </a:p>
            </p:txBody>
          </p:sp>
          <p:sp>
            <p:nvSpPr>
              <p:cNvPr id="23" name="Freeform 11"/>
              <p:cNvSpPr>
                <a:spLocks/>
              </p:cNvSpPr>
              <p:nvPr/>
            </p:nvSpPr>
            <p:spPr bwMode="auto">
              <a:xfrm>
                <a:off x="3835400" y="21177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latin typeface="微软雅黑" panose="020B0503020204020204" pitchFamily="34" charset="-122"/>
                </a:endParaRPr>
              </a:p>
            </p:txBody>
          </p:sp>
          <p:sp>
            <p:nvSpPr>
              <p:cNvPr id="24" name="Freeform 12"/>
              <p:cNvSpPr>
                <a:spLocks/>
              </p:cNvSpPr>
              <p:nvPr/>
            </p:nvSpPr>
            <p:spPr bwMode="auto">
              <a:xfrm>
                <a:off x="3835400" y="22590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latin typeface="微软雅黑" panose="020B0503020204020204" pitchFamily="34" charset="-122"/>
                </a:endParaRPr>
              </a:p>
            </p:txBody>
          </p:sp>
          <p:sp>
            <p:nvSpPr>
              <p:cNvPr id="25" name="Freeform 13"/>
              <p:cNvSpPr>
                <a:spLocks/>
              </p:cNvSpPr>
              <p:nvPr/>
            </p:nvSpPr>
            <p:spPr bwMode="auto">
              <a:xfrm>
                <a:off x="3835400" y="23971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latin typeface="微软雅黑" panose="020B0503020204020204" pitchFamily="34" charset="-122"/>
                </a:endParaRPr>
              </a:p>
            </p:txBody>
          </p:sp>
          <p:sp>
            <p:nvSpPr>
              <p:cNvPr id="26" name="Freeform 14"/>
              <p:cNvSpPr>
                <a:spLocks/>
              </p:cNvSpPr>
              <p:nvPr/>
            </p:nvSpPr>
            <p:spPr bwMode="auto">
              <a:xfrm>
                <a:off x="3835400" y="25368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latin typeface="微软雅黑" panose="020B0503020204020204" pitchFamily="34" charset="-122"/>
                </a:endParaRPr>
              </a:p>
            </p:txBody>
          </p:sp>
          <p:sp>
            <p:nvSpPr>
              <p:cNvPr id="27" name="Freeform 15"/>
              <p:cNvSpPr>
                <a:spLocks/>
              </p:cNvSpPr>
              <p:nvPr/>
            </p:nvSpPr>
            <p:spPr bwMode="auto">
              <a:xfrm>
                <a:off x="3835400" y="26781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latin typeface="微软雅黑" panose="020B0503020204020204" pitchFamily="34" charset="-122"/>
                </a:endParaRPr>
              </a:p>
            </p:txBody>
          </p:sp>
          <p:sp>
            <p:nvSpPr>
              <p:cNvPr id="28" name="Freeform 16"/>
              <p:cNvSpPr>
                <a:spLocks/>
              </p:cNvSpPr>
              <p:nvPr/>
            </p:nvSpPr>
            <p:spPr bwMode="auto">
              <a:xfrm>
                <a:off x="3835400" y="28162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latin typeface="微软雅黑" panose="020B0503020204020204" pitchFamily="34" charset="-122"/>
                </a:endParaRPr>
              </a:p>
            </p:txBody>
          </p:sp>
          <p:sp>
            <p:nvSpPr>
              <p:cNvPr id="29" name="Freeform 17"/>
              <p:cNvSpPr>
                <a:spLocks/>
              </p:cNvSpPr>
              <p:nvPr/>
            </p:nvSpPr>
            <p:spPr bwMode="auto">
              <a:xfrm>
                <a:off x="3835400" y="29559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latin typeface="微软雅黑" panose="020B0503020204020204" pitchFamily="34" charset="-122"/>
                </a:endParaRPr>
              </a:p>
            </p:txBody>
          </p:sp>
          <p:sp>
            <p:nvSpPr>
              <p:cNvPr id="30" name="Freeform 18"/>
              <p:cNvSpPr>
                <a:spLocks/>
              </p:cNvSpPr>
              <p:nvPr/>
            </p:nvSpPr>
            <p:spPr bwMode="auto">
              <a:xfrm>
                <a:off x="3835400" y="30972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latin typeface="微软雅黑" panose="020B0503020204020204" pitchFamily="34" charset="-122"/>
                </a:endParaRPr>
              </a:p>
            </p:txBody>
          </p:sp>
          <p:sp>
            <p:nvSpPr>
              <p:cNvPr id="31" name="Freeform 19"/>
              <p:cNvSpPr>
                <a:spLocks/>
              </p:cNvSpPr>
              <p:nvPr/>
            </p:nvSpPr>
            <p:spPr bwMode="auto">
              <a:xfrm>
                <a:off x="3835400" y="32353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latin typeface="微软雅黑" panose="020B0503020204020204" pitchFamily="34" charset="-122"/>
                </a:endParaRPr>
              </a:p>
            </p:txBody>
          </p:sp>
        </p:grpSp>
        <p:sp>
          <p:nvSpPr>
            <p:cNvPr id="16" name="矩形 259"/>
            <p:cNvSpPr>
              <a:spLocks noChangeArrowheads="1"/>
            </p:cNvSpPr>
            <p:nvPr/>
          </p:nvSpPr>
          <p:spPr bwMode="auto">
            <a:xfrm>
              <a:off x="2306379" y="2775471"/>
              <a:ext cx="165660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3600" dirty="0">
                  <a:solidFill>
                    <a:srgbClr val="4D4D4D"/>
                  </a:solidFill>
                  <a:cs typeface="Arial" panose="020B0604020202020204" pitchFamily="34" charset="0"/>
                </a:rPr>
                <a:t>02</a:t>
              </a:r>
              <a:endParaRPr lang="zh-CN" altLang="en-US" sz="1800" dirty="0">
                <a:solidFill>
                  <a:srgbClr val="4D4D4D"/>
                </a:solidFill>
                <a:cs typeface="Arial" panose="020B0604020202020204" pitchFamily="34" charset="0"/>
              </a:endParaRPr>
            </a:p>
          </p:txBody>
        </p:sp>
        <p:sp>
          <p:nvSpPr>
            <p:cNvPr id="17" name="矩形 259"/>
            <p:cNvSpPr>
              <a:spLocks noChangeArrowheads="1"/>
            </p:cNvSpPr>
            <p:nvPr/>
          </p:nvSpPr>
          <p:spPr bwMode="auto">
            <a:xfrm>
              <a:off x="2438403" y="3696145"/>
              <a:ext cx="1392558" cy="102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800" dirty="0">
                  <a:solidFill>
                    <a:schemeClr val="bg1"/>
                  </a:solidFill>
                  <a:cs typeface="Arial" panose="020B0604020202020204" pitchFamily="34" charset="0"/>
                </a:rPr>
                <a:t>章节</a:t>
              </a:r>
              <a:endParaRPr lang="en-US" altLang="zh-CN" sz="1400" dirty="0">
                <a:solidFill>
                  <a:schemeClr val="bg1"/>
                </a:solidFill>
                <a:cs typeface="Arial" panose="020B0604020202020204" pitchFamily="34" charset="0"/>
              </a:endParaRPr>
            </a:p>
            <a:p>
              <a:pPr algn="ctr">
                <a:buNone/>
              </a:pPr>
              <a:r>
                <a:rPr lang="en-US" altLang="zh-CN" dirty="0">
                  <a:solidFill>
                    <a:schemeClr val="bg1"/>
                  </a:solidFill>
                  <a:cs typeface="Arial" panose="020B0604020202020204" pitchFamily="34" charset="0"/>
                </a:rPr>
                <a:t>PART</a:t>
              </a:r>
              <a:endParaRPr lang="en-US" altLang="zh-CN" sz="5400" dirty="0">
                <a:solidFill>
                  <a:schemeClr val="bg1"/>
                </a:solidFill>
                <a:cs typeface="Arial" panose="020B0604020202020204" pitchFamily="34" charset="0"/>
              </a:endParaRPr>
            </a:p>
          </p:txBody>
        </p:sp>
      </p:grpSp>
      <p:sp>
        <p:nvSpPr>
          <p:cNvPr id="34" name="灯片编号占位符 1">
            <a:extLst>
              <a:ext uri="{FF2B5EF4-FFF2-40B4-BE49-F238E27FC236}">
                <a16:creationId xmlns:a16="http://schemas.microsoft.com/office/drawing/2014/main" id="{BC38AD53-7AAD-1548-B4AD-27D74E4BAB81}"/>
              </a:ext>
            </a:extLst>
          </p:cNvPr>
          <p:cNvSpPr txBox="1">
            <a:spLocks/>
          </p:cNvSpPr>
          <p:nvPr/>
        </p:nvSpPr>
        <p:spPr>
          <a:xfrm>
            <a:off x="11562253" y="6496645"/>
            <a:ext cx="1296144" cy="55948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fld id="{37AAA611-6692-4583-86AB-5AB9B972BD46}" type="slidenum">
              <a:rPr lang="zh-CN" altLang="en-US" sz="3200" smtClean="0"/>
              <a:pPr/>
              <a:t>13</a:t>
            </a:fld>
            <a:r>
              <a:rPr lang="en-US" altLang="zh-CN" sz="3200" dirty="0"/>
              <a:t>/14</a:t>
            </a:r>
            <a:endParaRPr lang="zh-CN" altLang="en-US" dirty="0"/>
          </a:p>
        </p:txBody>
      </p:sp>
    </p:spTree>
    <p:custDataLst>
      <p:tags r:id="rId1"/>
    </p:custDataLst>
    <p:extLst>
      <p:ext uri="{BB962C8B-B14F-4D97-AF65-F5344CB8AC3E}">
        <p14:creationId xmlns:p14="http://schemas.microsoft.com/office/powerpoint/2010/main" val="526073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8"/>
          <p:cNvSpPr txBox="1"/>
          <p:nvPr/>
        </p:nvSpPr>
        <p:spPr>
          <a:xfrm>
            <a:off x="4454798" y="264346"/>
            <a:ext cx="3949155" cy="430887"/>
          </a:xfrm>
          <a:prstGeom prst="rect">
            <a:avLst/>
          </a:prstGeom>
          <a:noFill/>
        </p:spPr>
        <p:txBody>
          <a:bodyPr wrap="square" lIns="0" tIns="0" rIns="0" bIns="0" rtlCol="0" anchor="ctr">
            <a:spAutoFit/>
          </a:bodyPr>
          <a:lstStyle/>
          <a:p>
            <a:pPr algn="ctr"/>
            <a:r>
              <a:rPr lang="zh-CN" altLang="en-US" sz="28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下周计划</a:t>
            </a:r>
          </a:p>
        </p:txBody>
      </p:sp>
      <p:grpSp>
        <p:nvGrpSpPr>
          <p:cNvPr id="18" name="组合 17"/>
          <p:cNvGrpSpPr/>
          <p:nvPr/>
        </p:nvGrpSpPr>
        <p:grpSpPr>
          <a:xfrm>
            <a:off x="886327" y="591989"/>
            <a:ext cx="11086097" cy="0"/>
            <a:chOff x="1028775" y="591989"/>
            <a:chExt cx="11086097" cy="0"/>
          </a:xfrm>
        </p:grpSpPr>
        <p:cxnSp>
          <p:nvCxnSpPr>
            <p:cNvPr id="19" name="直接连接符 18"/>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 name="矩形 1">
            <a:extLst>
              <a:ext uri="{FF2B5EF4-FFF2-40B4-BE49-F238E27FC236}">
                <a16:creationId xmlns:a16="http://schemas.microsoft.com/office/drawing/2014/main" id="{7FFEA0F6-C23A-174F-9752-5C4E75B6A347}"/>
              </a:ext>
            </a:extLst>
          </p:cNvPr>
          <p:cNvSpPr/>
          <p:nvPr/>
        </p:nvSpPr>
        <p:spPr>
          <a:xfrm>
            <a:off x="2900983" y="2608213"/>
            <a:ext cx="7727517" cy="2610843"/>
          </a:xfrm>
          <a:prstGeom prst="rect">
            <a:avLst/>
          </a:prstGeom>
        </p:spPr>
        <p:txBody>
          <a:bodyPr wrap="square">
            <a:spAutoFit/>
          </a:bodyPr>
          <a:lstStyle/>
          <a:p>
            <a:pPr marL="742950" indent="-742950">
              <a:lnSpc>
                <a:spcPct val="150000"/>
              </a:lnSpc>
              <a:buAutoNum type="arabicPeriod"/>
            </a:pPr>
            <a:r>
              <a:rPr lang="zh-CN" altLang="en-US" sz="2800" dirty="0"/>
              <a:t>数据结构和存储、事务的执行</a:t>
            </a:r>
            <a:endParaRPr lang="en-US" altLang="zh-CN" sz="2800" dirty="0"/>
          </a:p>
          <a:p>
            <a:pPr marL="742950" indent="-742950">
              <a:lnSpc>
                <a:spcPct val="150000"/>
              </a:lnSpc>
              <a:buFontTx/>
              <a:buAutoNum type="arabicPeriod"/>
            </a:pPr>
            <a:r>
              <a:rPr lang="zh-CN" altLang="en-US" sz="2800" dirty="0"/>
              <a:t>拜占庭容错共识：</a:t>
            </a:r>
            <a:r>
              <a:rPr lang="en-US" altLang="zh-CN" sz="2800" dirty="0" err="1"/>
              <a:t>Hotstuff</a:t>
            </a:r>
            <a:r>
              <a:rPr lang="zh-CN" altLang="en-US" sz="2800" dirty="0"/>
              <a:t>的变体</a:t>
            </a:r>
            <a:r>
              <a:rPr lang="en-US" altLang="zh-CN" sz="2800" dirty="0" err="1"/>
              <a:t>LibraBFT</a:t>
            </a:r>
            <a:endParaRPr lang="en-US" altLang="zh-CN" sz="2800" dirty="0"/>
          </a:p>
          <a:p>
            <a:pPr>
              <a:lnSpc>
                <a:spcPct val="150000"/>
              </a:lnSpc>
            </a:pPr>
            <a:endParaRPr lang="en-US" altLang="zh-CN" sz="2800" dirty="0"/>
          </a:p>
          <a:p>
            <a:pPr marL="742950" indent="-742950">
              <a:lnSpc>
                <a:spcPct val="150000"/>
              </a:lnSpc>
              <a:buAutoNum type="arabicPeriod"/>
            </a:pPr>
            <a:endParaRPr lang="en-US" altLang="zh-CN" sz="2800" dirty="0"/>
          </a:p>
        </p:txBody>
      </p:sp>
      <p:sp>
        <p:nvSpPr>
          <p:cNvPr id="9" name="灯片编号占位符 1">
            <a:extLst>
              <a:ext uri="{FF2B5EF4-FFF2-40B4-BE49-F238E27FC236}">
                <a16:creationId xmlns:a16="http://schemas.microsoft.com/office/drawing/2014/main" id="{42C6772F-44B3-0F42-A8C0-AA6A266D53DD}"/>
              </a:ext>
            </a:extLst>
          </p:cNvPr>
          <p:cNvSpPr txBox="1">
            <a:spLocks/>
          </p:cNvSpPr>
          <p:nvPr/>
        </p:nvSpPr>
        <p:spPr>
          <a:xfrm>
            <a:off x="11562253" y="6496645"/>
            <a:ext cx="1296144" cy="55948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fld id="{37AAA611-6692-4583-86AB-5AB9B972BD46}" type="slidenum">
              <a:rPr lang="zh-CN" altLang="en-US" sz="3200" smtClean="0"/>
              <a:pPr/>
              <a:t>14</a:t>
            </a:fld>
            <a:r>
              <a:rPr lang="en-US" altLang="zh-CN" sz="3200" dirty="0"/>
              <a:t>/14</a:t>
            </a:r>
            <a:endParaRPr lang="zh-CN" altLang="en-US" dirty="0"/>
          </a:p>
        </p:txBody>
      </p:sp>
    </p:spTree>
    <p:extLst>
      <p:ext uri="{BB962C8B-B14F-4D97-AF65-F5344CB8AC3E}">
        <p14:creationId xmlns:p14="http://schemas.microsoft.com/office/powerpoint/2010/main" val="320923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259"/>
          <p:cNvSpPr>
            <a:spLocks noChangeArrowheads="1"/>
          </p:cNvSpPr>
          <p:nvPr/>
        </p:nvSpPr>
        <p:spPr bwMode="auto">
          <a:xfrm>
            <a:off x="2468935" y="2926707"/>
            <a:ext cx="6552728" cy="12311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8000" b="1" dirty="0">
                <a:solidFill>
                  <a:schemeClr val="accent1"/>
                </a:solidFill>
                <a:cs typeface="Arial" panose="020B0604020202020204" pitchFamily="34" charset="0"/>
              </a:rPr>
              <a:t>谢谢</a:t>
            </a:r>
            <a:endParaRPr lang="en-US" altLang="zh-CN" sz="8000" b="1" dirty="0">
              <a:solidFill>
                <a:schemeClr val="accent6"/>
              </a:solidFill>
              <a:cs typeface="Arial" panose="020B0604020202020204" pitchFamily="34" charset="0"/>
            </a:endParaRPr>
          </a:p>
        </p:txBody>
      </p:sp>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l="46640" t="20132"/>
          <a:stretch/>
        </p:blipFill>
        <p:spPr>
          <a:xfrm>
            <a:off x="6253909" y="1672109"/>
            <a:ext cx="6604488" cy="5560540"/>
          </a:xfrm>
          <a:prstGeom prst="rect">
            <a:avLst/>
          </a:prstGeom>
        </p:spPr>
      </p:pic>
    </p:spTree>
    <p:extLst>
      <p:ext uri="{BB962C8B-B14F-4D97-AF65-F5344CB8AC3E}">
        <p14:creationId xmlns:p14="http://schemas.microsoft.com/office/powerpoint/2010/main" val="1411998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1">
            <a:extLst>
              <a:ext uri="{FF2B5EF4-FFF2-40B4-BE49-F238E27FC236}">
                <a16:creationId xmlns:a16="http://schemas.microsoft.com/office/drawing/2014/main" id="{F0C62550-C67E-A04A-BADA-7255462A0BDF}"/>
              </a:ext>
            </a:extLst>
          </p:cNvPr>
          <p:cNvSpPr txBox="1">
            <a:spLocks/>
          </p:cNvSpPr>
          <p:nvPr/>
        </p:nvSpPr>
        <p:spPr>
          <a:xfrm>
            <a:off x="11562253" y="6496645"/>
            <a:ext cx="1296144" cy="55948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fld id="{37AAA611-6692-4583-86AB-5AB9B972BD46}" type="slidenum">
              <a:rPr lang="zh-CN" altLang="en-US" sz="3200" smtClean="0"/>
              <a:pPr/>
              <a:t>2</a:t>
            </a:fld>
            <a:r>
              <a:rPr lang="en-US" altLang="zh-CN" sz="3200" dirty="0"/>
              <a:t>/14</a:t>
            </a:r>
            <a:endParaRPr lang="zh-CN" altLang="en-US" dirty="0"/>
          </a:p>
        </p:txBody>
      </p:sp>
      <p:sp>
        <p:nvSpPr>
          <p:cNvPr id="34" name="任意多边形 36">
            <a:extLst>
              <a:ext uri="{FF2B5EF4-FFF2-40B4-BE49-F238E27FC236}">
                <a16:creationId xmlns:a16="http://schemas.microsoft.com/office/drawing/2014/main" id="{3E305089-06DB-784E-8540-679999904FE7}"/>
              </a:ext>
            </a:extLst>
          </p:cNvPr>
          <p:cNvSpPr>
            <a:spLocks/>
          </p:cNvSpPr>
          <p:nvPr/>
        </p:nvSpPr>
        <p:spPr bwMode="auto">
          <a:xfrm>
            <a:off x="1748854" y="1840924"/>
            <a:ext cx="3505897" cy="3808859"/>
          </a:xfrm>
          <a:custGeom>
            <a:avLst/>
            <a:gdLst>
              <a:gd name="connsiteX0" fmla="*/ 0 w 5254752"/>
              <a:gd name="connsiteY0" fmla="*/ 0 h 3808859"/>
              <a:gd name="connsiteX1" fmla="*/ 2094866 w 5254752"/>
              <a:gd name="connsiteY1" fmla="*/ 0 h 3808859"/>
              <a:gd name="connsiteX2" fmla="*/ 3657269 w 5254752"/>
              <a:gd name="connsiteY2" fmla="*/ 0 h 3808859"/>
              <a:gd name="connsiteX3" fmla="*/ 3693071 w 5254752"/>
              <a:gd name="connsiteY3" fmla="*/ 0 h 3808859"/>
              <a:gd name="connsiteX4" fmla="*/ 3793929 w 5254752"/>
              <a:gd name="connsiteY4" fmla="*/ 0 h 3808859"/>
              <a:gd name="connsiteX5" fmla="*/ 4797400 w 5254752"/>
              <a:gd name="connsiteY5" fmla="*/ 0 h 3808859"/>
              <a:gd name="connsiteX6" fmla="*/ 5254752 w 5254752"/>
              <a:gd name="connsiteY6" fmla="*/ 457896 h 3808859"/>
              <a:gd name="connsiteX7" fmla="*/ 5254752 w 5254752"/>
              <a:gd name="connsiteY7" fmla="*/ 3350964 h 3808859"/>
              <a:gd name="connsiteX8" fmla="*/ 4797400 w 5254752"/>
              <a:gd name="connsiteY8" fmla="*/ 3808859 h 3808859"/>
              <a:gd name="connsiteX9" fmla="*/ 3718218 w 5254752"/>
              <a:gd name="connsiteY9" fmla="*/ 3808859 h 3808859"/>
              <a:gd name="connsiteX10" fmla="*/ 3693071 w 5254752"/>
              <a:gd name="connsiteY10" fmla="*/ 3808859 h 3808859"/>
              <a:gd name="connsiteX11" fmla="*/ 3544443 w 5254752"/>
              <a:gd name="connsiteY11" fmla="*/ 3808859 h 3808859"/>
              <a:gd name="connsiteX12" fmla="*/ 2094866 w 5254752"/>
              <a:gd name="connsiteY12" fmla="*/ 3808859 h 3808859"/>
              <a:gd name="connsiteX13" fmla="*/ 0 w 5254752"/>
              <a:gd name="connsiteY13" fmla="*/ 3808859 h 3808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4752" h="3808859">
                <a:moveTo>
                  <a:pt x="0" y="0"/>
                </a:moveTo>
                <a:lnTo>
                  <a:pt x="2094866" y="0"/>
                </a:lnTo>
                <a:cubicBezTo>
                  <a:pt x="2770500" y="0"/>
                  <a:pt x="3277225" y="0"/>
                  <a:pt x="3657269" y="0"/>
                </a:cubicBezTo>
                <a:lnTo>
                  <a:pt x="3693071" y="0"/>
                </a:lnTo>
                <a:lnTo>
                  <a:pt x="3793929" y="0"/>
                </a:lnTo>
                <a:cubicBezTo>
                  <a:pt x="4797400" y="0"/>
                  <a:pt x="4797400" y="0"/>
                  <a:pt x="4797400" y="0"/>
                </a:cubicBezTo>
                <a:cubicBezTo>
                  <a:pt x="5046865" y="0"/>
                  <a:pt x="5254752" y="208134"/>
                  <a:pt x="5254752" y="457896"/>
                </a:cubicBezTo>
                <a:lnTo>
                  <a:pt x="5254752" y="3350964"/>
                </a:lnTo>
                <a:cubicBezTo>
                  <a:pt x="5254752" y="3611131"/>
                  <a:pt x="5046865" y="3808859"/>
                  <a:pt x="4797400" y="3808859"/>
                </a:cubicBezTo>
                <a:cubicBezTo>
                  <a:pt x="4375129" y="3808859"/>
                  <a:pt x="4018838" y="3808859"/>
                  <a:pt x="3718218" y="3808859"/>
                </a:cubicBezTo>
                <a:lnTo>
                  <a:pt x="3693071" y="3808859"/>
                </a:lnTo>
                <a:lnTo>
                  <a:pt x="3544443" y="3808859"/>
                </a:lnTo>
                <a:cubicBezTo>
                  <a:pt x="2094866" y="3808859"/>
                  <a:pt x="2094866" y="3808859"/>
                  <a:pt x="2094866" y="3808859"/>
                </a:cubicBezTo>
                <a:lnTo>
                  <a:pt x="0" y="3808859"/>
                </a:lnTo>
                <a:close/>
              </a:path>
            </a:pathLst>
          </a:custGeom>
          <a:solidFill>
            <a:schemeClr val="accent1"/>
          </a:solidFill>
          <a:ln>
            <a:noFill/>
          </a:ln>
        </p:spPr>
        <p:txBody>
          <a:bodyPr vert="horz" wrap="square" lIns="128580" tIns="64290" rIns="128580" bIns="64290" numCol="1" anchor="t" anchorCtr="0" compatLnSpc="1">
            <a:prstTxWarp prst="textNoShape">
              <a:avLst/>
            </a:prstTxWarp>
            <a:noAutofit/>
          </a:bodyPr>
          <a:lstStyle/>
          <a:p>
            <a:endParaRPr lang="zh-CN" altLang="en-US" dirty="0">
              <a:latin typeface="微软雅黑" panose="020B0503020204020204" pitchFamily="34" charset="-122"/>
            </a:endParaRPr>
          </a:p>
        </p:txBody>
      </p:sp>
      <p:sp>
        <p:nvSpPr>
          <p:cNvPr id="35" name="MH_SubTitle_1">
            <a:extLst>
              <a:ext uri="{FF2B5EF4-FFF2-40B4-BE49-F238E27FC236}">
                <a16:creationId xmlns:a16="http://schemas.microsoft.com/office/drawing/2014/main" id="{661E4865-81FF-4449-A3FC-979DFF4DF828}"/>
              </a:ext>
            </a:extLst>
          </p:cNvPr>
          <p:cNvSpPr/>
          <p:nvPr>
            <p:custDataLst>
              <p:tags r:id="rId2"/>
            </p:custDataLst>
          </p:nvPr>
        </p:nvSpPr>
        <p:spPr>
          <a:xfrm>
            <a:off x="6714071" y="2392189"/>
            <a:ext cx="4090131" cy="805301"/>
          </a:xfrm>
          <a:custGeom>
            <a:avLst/>
            <a:gdLst>
              <a:gd name="connsiteX0" fmla="*/ 2 w 3878508"/>
              <a:gd name="connsiteY0" fmla="*/ 0 h 762904"/>
              <a:gd name="connsiteX1" fmla="*/ 3497056 w 3878508"/>
              <a:gd name="connsiteY1" fmla="*/ 0 h 762904"/>
              <a:gd name="connsiteX2" fmla="*/ 3878508 w 3878508"/>
              <a:gd name="connsiteY2" fmla="*/ 381452 h 762904"/>
              <a:gd name="connsiteX3" fmla="*/ 3878507 w 3878508"/>
              <a:gd name="connsiteY3" fmla="*/ 381452 h 762904"/>
              <a:gd name="connsiteX4" fmla="*/ 3497055 w 3878508"/>
              <a:gd name="connsiteY4" fmla="*/ 762904 h 762904"/>
              <a:gd name="connsiteX5" fmla="*/ 0 w 3878508"/>
              <a:gd name="connsiteY5" fmla="*/ 762903 h 762904"/>
              <a:gd name="connsiteX6" fmla="*/ 51426 w 3878508"/>
              <a:gd name="connsiteY6" fmla="*/ 720474 h 762904"/>
              <a:gd name="connsiteX7" fmla="*/ 191853 w 3878508"/>
              <a:gd name="connsiteY7" fmla="*/ 381451 h 762904"/>
              <a:gd name="connsiteX8" fmla="*/ 51426 w 3878508"/>
              <a:gd name="connsiteY8" fmla="*/ 42429 h 76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8508" h="762904">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chemeClr val="accent1"/>
          </a:solidFill>
          <a:ln w="25400" cap="flat" cmpd="sng" algn="ctr">
            <a:noFill/>
            <a:prstDash val="solid"/>
          </a:ln>
          <a:effectLst/>
        </p:spPr>
        <p:txBody>
          <a:bodyPr lIns="0" tIns="0" rIns="0" bIns="0" anchor="ctr">
            <a:no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工作总结</a:t>
            </a:r>
            <a:endParaRPr lang="en-US" altLang="zh-CN"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6" name="MH_Other_1">
            <a:extLst>
              <a:ext uri="{FF2B5EF4-FFF2-40B4-BE49-F238E27FC236}">
                <a16:creationId xmlns:a16="http://schemas.microsoft.com/office/drawing/2014/main" id="{A310862A-E462-8845-9FB1-AEAB240BFD96}"/>
              </a:ext>
            </a:extLst>
          </p:cNvPr>
          <p:cNvSpPr/>
          <p:nvPr>
            <p:custDataLst>
              <p:tags r:id="rId3"/>
            </p:custDataLst>
          </p:nvPr>
        </p:nvSpPr>
        <p:spPr>
          <a:xfrm>
            <a:off x="6009222" y="2392189"/>
            <a:ext cx="803628" cy="805301"/>
          </a:xfrm>
          <a:prstGeom prst="ellipse">
            <a:avLst/>
          </a:prstGeom>
          <a:solidFill>
            <a:srgbClr val="FFFFFF"/>
          </a:solidFill>
          <a:ln w="57150" cap="flat" cmpd="sng" algn="ctr">
            <a:solidFill>
              <a:schemeClr val="accent1"/>
            </a:solidFill>
            <a:prstDash val="solid"/>
          </a:ln>
          <a:effectLst/>
        </p:spPr>
        <p:txBody>
          <a:bodyPr lIns="0" tIns="0" rIns="0" bIns="0" anchor="ctr"/>
          <a:lstStyle/>
          <a:p>
            <a:pPr algn="ctr">
              <a:defRPr/>
            </a:pPr>
            <a:r>
              <a:rPr lang="en-US" altLang="zh-CN" sz="4218" kern="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1</a:t>
            </a:r>
          </a:p>
        </p:txBody>
      </p:sp>
      <p:sp>
        <p:nvSpPr>
          <p:cNvPr id="38" name="MH_SubTitle_2">
            <a:extLst>
              <a:ext uri="{FF2B5EF4-FFF2-40B4-BE49-F238E27FC236}">
                <a16:creationId xmlns:a16="http://schemas.microsoft.com/office/drawing/2014/main" id="{A0EB5847-FE99-B74F-A315-559FA1BBC43F}"/>
              </a:ext>
            </a:extLst>
          </p:cNvPr>
          <p:cNvSpPr/>
          <p:nvPr>
            <p:custDataLst>
              <p:tags r:id="rId4"/>
            </p:custDataLst>
          </p:nvPr>
        </p:nvSpPr>
        <p:spPr>
          <a:xfrm>
            <a:off x="6714071" y="4035161"/>
            <a:ext cx="4090131" cy="805301"/>
          </a:xfrm>
          <a:custGeom>
            <a:avLst/>
            <a:gdLst>
              <a:gd name="connsiteX0" fmla="*/ 2 w 3878508"/>
              <a:gd name="connsiteY0" fmla="*/ 0 h 762904"/>
              <a:gd name="connsiteX1" fmla="*/ 3497056 w 3878508"/>
              <a:gd name="connsiteY1" fmla="*/ 0 h 762904"/>
              <a:gd name="connsiteX2" fmla="*/ 3878508 w 3878508"/>
              <a:gd name="connsiteY2" fmla="*/ 381452 h 762904"/>
              <a:gd name="connsiteX3" fmla="*/ 3878507 w 3878508"/>
              <a:gd name="connsiteY3" fmla="*/ 381452 h 762904"/>
              <a:gd name="connsiteX4" fmla="*/ 3497055 w 3878508"/>
              <a:gd name="connsiteY4" fmla="*/ 762904 h 762904"/>
              <a:gd name="connsiteX5" fmla="*/ 0 w 3878508"/>
              <a:gd name="connsiteY5" fmla="*/ 762903 h 762904"/>
              <a:gd name="connsiteX6" fmla="*/ 51426 w 3878508"/>
              <a:gd name="connsiteY6" fmla="*/ 720474 h 762904"/>
              <a:gd name="connsiteX7" fmla="*/ 191853 w 3878508"/>
              <a:gd name="connsiteY7" fmla="*/ 381451 h 762904"/>
              <a:gd name="connsiteX8" fmla="*/ 51426 w 3878508"/>
              <a:gd name="connsiteY8" fmla="*/ 42429 h 76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8508" h="762904">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chemeClr val="accent2"/>
          </a:solidFill>
          <a:ln w="25400" cap="flat" cmpd="sng" algn="ctr">
            <a:noFill/>
            <a:prstDash val="solid"/>
          </a:ln>
          <a:effectLst/>
        </p:spPr>
        <p:txBody>
          <a:bodyPr lIns="0" tIns="0" rIns="0" bIns="0" anchor="ctr">
            <a:noAutofit/>
          </a:bodyPr>
          <a:lstStyle/>
          <a:p>
            <a:pPr lvl="0" algn="ctr"/>
            <a:r>
              <a:rPr lang="zh-CN" altLang="en-US"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下周计划</a:t>
            </a:r>
            <a:endParaRPr lang="en-US" altLang="zh-CN"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9" name="MH_Other_2">
            <a:extLst>
              <a:ext uri="{FF2B5EF4-FFF2-40B4-BE49-F238E27FC236}">
                <a16:creationId xmlns:a16="http://schemas.microsoft.com/office/drawing/2014/main" id="{32D8C0F0-3270-EF40-B6B7-FD2FE8E6D185}"/>
              </a:ext>
            </a:extLst>
          </p:cNvPr>
          <p:cNvSpPr/>
          <p:nvPr>
            <p:custDataLst>
              <p:tags r:id="rId5"/>
            </p:custDataLst>
          </p:nvPr>
        </p:nvSpPr>
        <p:spPr>
          <a:xfrm>
            <a:off x="6009222" y="4035161"/>
            <a:ext cx="803628" cy="805301"/>
          </a:xfrm>
          <a:prstGeom prst="ellipse">
            <a:avLst/>
          </a:prstGeom>
          <a:solidFill>
            <a:srgbClr val="FFFFFF"/>
          </a:solidFill>
          <a:ln w="57150" cap="flat" cmpd="sng" algn="ctr">
            <a:solidFill>
              <a:schemeClr val="accent2"/>
            </a:solidFill>
            <a:prstDash val="solid"/>
          </a:ln>
          <a:effectLst/>
        </p:spPr>
        <p:txBody>
          <a:bodyPr lIns="0" tIns="0" rIns="0" bIns="0" anchor="ctr"/>
          <a:lstStyle/>
          <a:p>
            <a:pPr algn="ctr">
              <a:defRPr/>
            </a:pPr>
            <a:r>
              <a:rPr lang="en-US" altLang="zh-CN" sz="4218" kern="0" dirty="0">
                <a:solidFill>
                  <a:schemeClr val="accent2"/>
                </a:solidFill>
                <a:latin typeface="微软雅黑" panose="020B0503020204020204" pitchFamily="34" charset="-122"/>
                <a:ea typeface="微软雅黑" panose="020B0503020204020204" pitchFamily="34" charset="-122"/>
                <a:sym typeface="Arial" panose="020B0604020202020204" pitchFamily="34" charset="0"/>
              </a:rPr>
              <a:t>2</a:t>
            </a:r>
          </a:p>
        </p:txBody>
      </p:sp>
      <p:sp>
        <p:nvSpPr>
          <p:cNvPr id="43" name="MH_Others_1">
            <a:extLst>
              <a:ext uri="{FF2B5EF4-FFF2-40B4-BE49-F238E27FC236}">
                <a16:creationId xmlns:a16="http://schemas.microsoft.com/office/drawing/2014/main" id="{08059314-BA72-604D-B5F8-C99949ED8113}"/>
              </a:ext>
            </a:extLst>
          </p:cNvPr>
          <p:cNvSpPr txBox="1"/>
          <p:nvPr>
            <p:custDataLst>
              <p:tags r:id="rId6"/>
            </p:custDataLst>
          </p:nvPr>
        </p:nvSpPr>
        <p:spPr>
          <a:xfrm>
            <a:off x="2080352" y="2964274"/>
            <a:ext cx="2873902" cy="1015663"/>
          </a:xfrm>
          <a:prstGeom prst="rect">
            <a:avLst/>
          </a:prstGeom>
          <a:noFill/>
        </p:spPr>
        <p:txBody>
          <a:bodyPr vert="horz" wrap="square" lIns="0" tIns="0" rIns="0" bIns="0" rtlCol="0" anchor="ctr" anchorCtr="0">
            <a:spAutoFit/>
          </a:bodyPr>
          <a:lstStyle/>
          <a:p>
            <a:pPr algn="ctr"/>
            <a:r>
              <a:rPr lang="zh-CN" altLang="en-US" sz="66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目  录</a:t>
            </a:r>
          </a:p>
        </p:txBody>
      </p:sp>
      <p:sp>
        <p:nvSpPr>
          <p:cNvPr id="44" name="MH_Others_2">
            <a:extLst>
              <a:ext uri="{FF2B5EF4-FFF2-40B4-BE49-F238E27FC236}">
                <a16:creationId xmlns:a16="http://schemas.microsoft.com/office/drawing/2014/main" id="{B45E644F-4209-4645-ACD4-B11FF46DA5E3}"/>
              </a:ext>
            </a:extLst>
          </p:cNvPr>
          <p:cNvSpPr txBox="1"/>
          <p:nvPr>
            <p:custDataLst>
              <p:tags r:id="rId7"/>
            </p:custDataLst>
          </p:nvPr>
        </p:nvSpPr>
        <p:spPr>
          <a:xfrm>
            <a:off x="2094866" y="3979935"/>
            <a:ext cx="2844872" cy="430887"/>
          </a:xfrm>
          <a:prstGeom prst="rect">
            <a:avLst/>
          </a:prstGeom>
          <a:noFill/>
        </p:spPr>
        <p:txBody>
          <a:bodyPr wrap="square" lIns="0" tIns="0" rIns="0" bIns="0">
            <a:spAutoFit/>
          </a:bodyPr>
          <a:lstStyle/>
          <a:p>
            <a:pPr algn="ctr">
              <a:defRPr/>
            </a:pPr>
            <a:r>
              <a:rPr lang="en-US" altLang="zh-CN"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CONTENTS</a:t>
            </a:r>
            <a:endParaRPr lang="zh-CN" altLang="en-US"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151377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custDataLst>
              <p:tags r:id="rId2"/>
            </p:custDataLst>
          </p:nvPr>
        </p:nvCxnSpPr>
        <p:spPr>
          <a:xfrm>
            <a:off x="6213351" y="3862178"/>
            <a:ext cx="4143672"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213351" y="2994348"/>
            <a:ext cx="4468868" cy="830997"/>
          </a:xfrm>
          <a:prstGeom prst="rect">
            <a:avLst/>
          </a:prstGeom>
        </p:spPr>
        <p:txBody>
          <a:bodyPr wrap="square" lIns="0" tIns="0" rIns="0" bIns="0">
            <a:spAutoFit/>
          </a:bodyPr>
          <a:lstStyle/>
          <a:p>
            <a:pPr algn="ctr"/>
            <a:r>
              <a:rPr lang="zh-CN" altLang="en-US" sz="5400"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工作总结</a:t>
            </a:r>
          </a:p>
        </p:txBody>
      </p:sp>
      <p:sp>
        <p:nvSpPr>
          <p:cNvPr id="11" name="TextBox 11"/>
          <p:cNvSpPr txBox="1"/>
          <p:nvPr/>
        </p:nvSpPr>
        <p:spPr>
          <a:xfrm>
            <a:off x="6647177" y="4088639"/>
            <a:ext cx="4468868" cy="1323439"/>
          </a:xfrm>
          <a:prstGeom prst="rect">
            <a:avLst/>
          </a:prstGeom>
          <a:noFill/>
        </p:spPr>
        <p:txBody>
          <a:bodyPr wrap="square" rtlCol="0">
            <a:spAutoFit/>
          </a:bodyPr>
          <a:lstStyle/>
          <a:p>
            <a:pPr marL="0" lvl="1" indent="0"/>
            <a:endParaRPr lang="en-US" altLang="zh-CN" sz="200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a:p>
            <a:pPr marL="171450" lvl="1" indent="-171450">
              <a:buFont typeface="Arial" panose="020B0604020202020204" pitchFamily="34" charset="0"/>
              <a:buChar char="•"/>
            </a:pPr>
            <a:r>
              <a:rPr lang="zh-CN" altLang="en-US" sz="200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了解比特币和区块链</a:t>
            </a:r>
            <a:endParaRPr lang="en-US" altLang="zh-CN" sz="200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a:p>
            <a:pPr marL="0" lvl="1" indent="0"/>
            <a:r>
              <a:rPr lang="zh-CN" altLang="en-US" sz="200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 </a:t>
            </a:r>
            <a:endParaRPr lang="en-US" altLang="zh-CN" sz="200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a:p>
            <a:pPr marL="171450" lvl="1" indent="-171450">
              <a:buFont typeface="Arial" panose="020B0604020202020204" pitchFamily="34" charset="0"/>
              <a:buChar char="•"/>
            </a:pPr>
            <a:r>
              <a:rPr lang="zh-CN" altLang="en-US" sz="200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阅读官方文档 </a:t>
            </a:r>
            <a:r>
              <a:rPr lang="en-US" altLang="zh-CN" sz="2000" i="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The</a:t>
            </a:r>
            <a:r>
              <a:rPr lang="zh-CN" altLang="en-US" sz="2000" i="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000" i="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Libra</a:t>
            </a:r>
            <a:r>
              <a:rPr lang="zh-CN" altLang="en-US" sz="2000" i="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000" i="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Blockchain</a:t>
            </a:r>
          </a:p>
        </p:txBody>
      </p:sp>
      <p:grpSp>
        <p:nvGrpSpPr>
          <p:cNvPr id="10" name="组合 9"/>
          <p:cNvGrpSpPr/>
          <p:nvPr/>
        </p:nvGrpSpPr>
        <p:grpSpPr>
          <a:xfrm>
            <a:off x="1244799" y="1708340"/>
            <a:ext cx="3828393" cy="4080857"/>
            <a:chOff x="999059" y="1708340"/>
            <a:chExt cx="3828393" cy="4080857"/>
          </a:xfrm>
        </p:grpSpPr>
        <p:grpSp>
          <p:nvGrpSpPr>
            <p:cNvPr id="15" name="组合 14"/>
            <p:cNvGrpSpPr/>
            <p:nvPr/>
          </p:nvGrpSpPr>
          <p:grpSpPr>
            <a:xfrm>
              <a:off x="999059" y="1708340"/>
              <a:ext cx="3828393" cy="4080857"/>
              <a:chOff x="3835400" y="1789113"/>
              <a:chExt cx="1468438" cy="1565275"/>
            </a:xfrm>
          </p:grpSpPr>
          <p:sp>
            <p:nvSpPr>
              <p:cNvPr id="18" name="Freeform 5"/>
              <p:cNvSpPr>
                <a:spLocks/>
              </p:cNvSpPr>
              <p:nvPr/>
            </p:nvSpPr>
            <p:spPr bwMode="auto">
              <a:xfrm>
                <a:off x="4005263"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5" y="366"/>
                      <a:pt x="260" y="366"/>
                    </a:cubicBezTo>
                    <a:cubicBezTo>
                      <a:pt x="0" y="366"/>
                      <a:pt x="0" y="366"/>
                      <a:pt x="0" y="366"/>
                    </a:cubicBezTo>
                    <a:cubicBezTo>
                      <a:pt x="0" y="0"/>
                      <a:pt x="0" y="0"/>
                      <a:pt x="0" y="0"/>
                    </a:cubicBezTo>
                    <a:cubicBezTo>
                      <a:pt x="260" y="0"/>
                      <a:pt x="260" y="0"/>
                      <a:pt x="260" y="0"/>
                    </a:cubicBezTo>
                    <a:cubicBezTo>
                      <a:pt x="285" y="0"/>
                      <a:pt x="304" y="20"/>
                      <a:pt x="304" y="44"/>
                    </a:cubicBezTo>
                    <a:lnTo>
                      <a:pt x="304" y="322"/>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latin typeface="微软雅黑" panose="020B0503020204020204" pitchFamily="34" charset="-122"/>
                </a:endParaRPr>
              </a:p>
            </p:txBody>
          </p:sp>
          <p:sp>
            <p:nvSpPr>
              <p:cNvPr id="19" name="Freeform 6"/>
              <p:cNvSpPr>
                <a:spLocks/>
              </p:cNvSpPr>
              <p:nvPr/>
            </p:nvSpPr>
            <p:spPr bwMode="auto">
              <a:xfrm>
                <a:off x="3967163"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4" y="366"/>
                      <a:pt x="260" y="366"/>
                    </a:cubicBezTo>
                    <a:cubicBezTo>
                      <a:pt x="0" y="366"/>
                      <a:pt x="0" y="366"/>
                      <a:pt x="0" y="366"/>
                    </a:cubicBezTo>
                    <a:cubicBezTo>
                      <a:pt x="0" y="0"/>
                      <a:pt x="0" y="0"/>
                      <a:pt x="0" y="0"/>
                    </a:cubicBezTo>
                    <a:cubicBezTo>
                      <a:pt x="260" y="0"/>
                      <a:pt x="260" y="0"/>
                      <a:pt x="260" y="0"/>
                    </a:cubicBezTo>
                    <a:cubicBezTo>
                      <a:pt x="284" y="0"/>
                      <a:pt x="304" y="20"/>
                      <a:pt x="304" y="44"/>
                    </a:cubicBezTo>
                    <a:lnTo>
                      <a:pt x="304" y="32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latin typeface="微软雅黑" panose="020B0503020204020204" pitchFamily="34" charset="-122"/>
                </a:endParaRPr>
              </a:p>
            </p:txBody>
          </p:sp>
          <p:sp>
            <p:nvSpPr>
              <p:cNvPr id="20" name="Rectangle 8"/>
              <p:cNvSpPr>
                <a:spLocks noChangeArrowheads="1"/>
              </p:cNvSpPr>
              <p:nvPr/>
            </p:nvSpPr>
            <p:spPr bwMode="auto">
              <a:xfrm>
                <a:off x="4318000" y="2117726"/>
                <a:ext cx="674688"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dirty="0">
                  <a:latin typeface="微软雅黑" panose="020B0503020204020204" pitchFamily="34" charset="-122"/>
                </a:endParaRPr>
              </a:p>
            </p:txBody>
          </p:sp>
          <p:sp>
            <p:nvSpPr>
              <p:cNvPr id="21" name="Freeform 9"/>
              <p:cNvSpPr>
                <a:spLocks/>
              </p:cNvSpPr>
              <p:nvPr/>
            </p:nvSpPr>
            <p:spPr bwMode="auto">
              <a:xfrm>
                <a:off x="3835400" y="18399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latin typeface="微软雅黑" panose="020B0503020204020204" pitchFamily="34" charset="-122"/>
                </a:endParaRPr>
              </a:p>
            </p:txBody>
          </p:sp>
          <p:sp>
            <p:nvSpPr>
              <p:cNvPr id="22" name="Freeform 10"/>
              <p:cNvSpPr>
                <a:spLocks/>
              </p:cNvSpPr>
              <p:nvPr/>
            </p:nvSpPr>
            <p:spPr bwMode="auto">
              <a:xfrm>
                <a:off x="3835400" y="1976438"/>
                <a:ext cx="234950" cy="73025"/>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latin typeface="微软雅黑" panose="020B0503020204020204" pitchFamily="34" charset="-122"/>
                </a:endParaRPr>
              </a:p>
            </p:txBody>
          </p:sp>
          <p:sp>
            <p:nvSpPr>
              <p:cNvPr id="23" name="Freeform 11"/>
              <p:cNvSpPr>
                <a:spLocks/>
              </p:cNvSpPr>
              <p:nvPr/>
            </p:nvSpPr>
            <p:spPr bwMode="auto">
              <a:xfrm>
                <a:off x="3835400" y="21177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latin typeface="微软雅黑" panose="020B0503020204020204" pitchFamily="34" charset="-122"/>
                </a:endParaRPr>
              </a:p>
            </p:txBody>
          </p:sp>
          <p:sp>
            <p:nvSpPr>
              <p:cNvPr id="24" name="Freeform 12"/>
              <p:cNvSpPr>
                <a:spLocks/>
              </p:cNvSpPr>
              <p:nvPr/>
            </p:nvSpPr>
            <p:spPr bwMode="auto">
              <a:xfrm>
                <a:off x="3835400" y="22590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latin typeface="微软雅黑" panose="020B0503020204020204" pitchFamily="34" charset="-122"/>
                </a:endParaRPr>
              </a:p>
            </p:txBody>
          </p:sp>
          <p:sp>
            <p:nvSpPr>
              <p:cNvPr id="25" name="Freeform 13"/>
              <p:cNvSpPr>
                <a:spLocks/>
              </p:cNvSpPr>
              <p:nvPr/>
            </p:nvSpPr>
            <p:spPr bwMode="auto">
              <a:xfrm>
                <a:off x="3835400" y="23971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latin typeface="微软雅黑" panose="020B0503020204020204" pitchFamily="34" charset="-122"/>
                </a:endParaRPr>
              </a:p>
            </p:txBody>
          </p:sp>
          <p:sp>
            <p:nvSpPr>
              <p:cNvPr id="26" name="Freeform 14"/>
              <p:cNvSpPr>
                <a:spLocks/>
              </p:cNvSpPr>
              <p:nvPr/>
            </p:nvSpPr>
            <p:spPr bwMode="auto">
              <a:xfrm>
                <a:off x="3835400" y="25368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latin typeface="微软雅黑" panose="020B0503020204020204" pitchFamily="34" charset="-122"/>
                </a:endParaRPr>
              </a:p>
            </p:txBody>
          </p:sp>
          <p:sp>
            <p:nvSpPr>
              <p:cNvPr id="27" name="Freeform 15"/>
              <p:cNvSpPr>
                <a:spLocks/>
              </p:cNvSpPr>
              <p:nvPr/>
            </p:nvSpPr>
            <p:spPr bwMode="auto">
              <a:xfrm>
                <a:off x="3835400" y="26781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latin typeface="微软雅黑" panose="020B0503020204020204" pitchFamily="34" charset="-122"/>
                </a:endParaRPr>
              </a:p>
            </p:txBody>
          </p:sp>
          <p:sp>
            <p:nvSpPr>
              <p:cNvPr id="28" name="Freeform 16"/>
              <p:cNvSpPr>
                <a:spLocks/>
              </p:cNvSpPr>
              <p:nvPr/>
            </p:nvSpPr>
            <p:spPr bwMode="auto">
              <a:xfrm>
                <a:off x="3835400" y="28162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latin typeface="微软雅黑" panose="020B0503020204020204" pitchFamily="34" charset="-122"/>
                </a:endParaRPr>
              </a:p>
            </p:txBody>
          </p:sp>
          <p:sp>
            <p:nvSpPr>
              <p:cNvPr id="29" name="Freeform 17"/>
              <p:cNvSpPr>
                <a:spLocks/>
              </p:cNvSpPr>
              <p:nvPr/>
            </p:nvSpPr>
            <p:spPr bwMode="auto">
              <a:xfrm>
                <a:off x="3835400" y="29559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latin typeface="微软雅黑" panose="020B0503020204020204" pitchFamily="34" charset="-122"/>
                </a:endParaRPr>
              </a:p>
            </p:txBody>
          </p:sp>
          <p:sp>
            <p:nvSpPr>
              <p:cNvPr id="30" name="Freeform 18"/>
              <p:cNvSpPr>
                <a:spLocks/>
              </p:cNvSpPr>
              <p:nvPr/>
            </p:nvSpPr>
            <p:spPr bwMode="auto">
              <a:xfrm>
                <a:off x="3835400" y="30972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latin typeface="微软雅黑" panose="020B0503020204020204" pitchFamily="34" charset="-122"/>
                </a:endParaRPr>
              </a:p>
            </p:txBody>
          </p:sp>
          <p:sp>
            <p:nvSpPr>
              <p:cNvPr id="31" name="Freeform 19"/>
              <p:cNvSpPr>
                <a:spLocks/>
              </p:cNvSpPr>
              <p:nvPr/>
            </p:nvSpPr>
            <p:spPr bwMode="auto">
              <a:xfrm>
                <a:off x="3835400" y="32353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latin typeface="微软雅黑" panose="020B0503020204020204" pitchFamily="34" charset="-122"/>
                </a:endParaRPr>
              </a:p>
            </p:txBody>
          </p:sp>
        </p:grpSp>
        <p:sp>
          <p:nvSpPr>
            <p:cNvPr id="16" name="矩形 259"/>
            <p:cNvSpPr>
              <a:spLocks noChangeArrowheads="1"/>
            </p:cNvSpPr>
            <p:nvPr/>
          </p:nvSpPr>
          <p:spPr bwMode="auto">
            <a:xfrm>
              <a:off x="2306379" y="2775471"/>
              <a:ext cx="165660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3600" dirty="0">
                  <a:solidFill>
                    <a:srgbClr val="4D4D4D"/>
                  </a:solidFill>
                  <a:cs typeface="Arial" panose="020B0604020202020204" pitchFamily="34" charset="0"/>
                </a:rPr>
                <a:t>01</a:t>
              </a:r>
              <a:endParaRPr lang="zh-CN" altLang="en-US" sz="1800" dirty="0">
                <a:solidFill>
                  <a:srgbClr val="4D4D4D"/>
                </a:solidFill>
                <a:cs typeface="Arial" panose="020B0604020202020204" pitchFamily="34" charset="0"/>
              </a:endParaRPr>
            </a:p>
          </p:txBody>
        </p:sp>
        <p:sp>
          <p:nvSpPr>
            <p:cNvPr id="17" name="矩形 259"/>
            <p:cNvSpPr>
              <a:spLocks noChangeArrowheads="1"/>
            </p:cNvSpPr>
            <p:nvPr/>
          </p:nvSpPr>
          <p:spPr bwMode="auto">
            <a:xfrm>
              <a:off x="2438403" y="3696145"/>
              <a:ext cx="1392558" cy="102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800" dirty="0">
                  <a:solidFill>
                    <a:schemeClr val="bg1"/>
                  </a:solidFill>
                  <a:cs typeface="Arial" panose="020B0604020202020204" pitchFamily="34" charset="0"/>
                </a:rPr>
                <a:t>章节</a:t>
              </a:r>
              <a:endParaRPr lang="en-US" altLang="zh-CN" sz="1400" dirty="0">
                <a:solidFill>
                  <a:schemeClr val="bg1"/>
                </a:solidFill>
                <a:cs typeface="Arial" panose="020B0604020202020204" pitchFamily="34" charset="0"/>
              </a:endParaRPr>
            </a:p>
            <a:p>
              <a:pPr algn="ctr">
                <a:buNone/>
              </a:pPr>
              <a:r>
                <a:rPr lang="en-US" altLang="zh-CN" dirty="0">
                  <a:solidFill>
                    <a:schemeClr val="bg1"/>
                  </a:solidFill>
                  <a:cs typeface="Arial" panose="020B0604020202020204" pitchFamily="34" charset="0"/>
                </a:rPr>
                <a:t>PART</a:t>
              </a:r>
              <a:endParaRPr lang="en-US" altLang="zh-CN" sz="5400" dirty="0">
                <a:solidFill>
                  <a:schemeClr val="bg1"/>
                </a:solidFill>
                <a:cs typeface="Arial" panose="020B0604020202020204" pitchFamily="34" charset="0"/>
              </a:endParaRPr>
            </a:p>
          </p:txBody>
        </p:sp>
      </p:grpSp>
      <p:sp>
        <p:nvSpPr>
          <p:cNvPr id="34" name="灯片编号占位符 1">
            <a:extLst>
              <a:ext uri="{FF2B5EF4-FFF2-40B4-BE49-F238E27FC236}">
                <a16:creationId xmlns:a16="http://schemas.microsoft.com/office/drawing/2014/main" id="{F332D9BA-5B03-C24C-B4EA-D9432F6262AD}"/>
              </a:ext>
            </a:extLst>
          </p:cNvPr>
          <p:cNvSpPr txBox="1">
            <a:spLocks/>
          </p:cNvSpPr>
          <p:nvPr/>
        </p:nvSpPr>
        <p:spPr>
          <a:xfrm>
            <a:off x="11562253" y="6496645"/>
            <a:ext cx="1296144" cy="55948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fld id="{37AAA611-6692-4583-86AB-5AB9B972BD46}" type="slidenum">
              <a:rPr lang="zh-CN" altLang="en-US" sz="3200" smtClean="0"/>
              <a:pPr/>
              <a:t>3</a:t>
            </a:fld>
            <a:r>
              <a:rPr lang="en-US" altLang="zh-CN" sz="3200" dirty="0"/>
              <a:t>/14</a:t>
            </a:r>
            <a:endParaRPr lang="zh-CN" altLang="en-US" dirty="0"/>
          </a:p>
        </p:txBody>
      </p:sp>
    </p:spTree>
    <p:custDataLst>
      <p:tags r:id="rId1"/>
    </p:custDataLst>
    <p:extLst>
      <p:ext uri="{BB962C8B-B14F-4D97-AF65-F5344CB8AC3E}">
        <p14:creationId xmlns:p14="http://schemas.microsoft.com/office/powerpoint/2010/main" val="6457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8"/>
          <p:cNvSpPr txBox="1"/>
          <p:nvPr/>
        </p:nvSpPr>
        <p:spPr>
          <a:xfrm>
            <a:off x="4454798" y="325901"/>
            <a:ext cx="3949155" cy="307777"/>
          </a:xfrm>
          <a:prstGeom prst="rect">
            <a:avLst/>
          </a:prstGeom>
          <a:noFill/>
        </p:spPr>
        <p:txBody>
          <a:bodyPr wrap="square" lIns="0" tIns="0" rIns="0" bIns="0" rtlCol="0" anchor="ctr">
            <a:spAutoFit/>
          </a:bodyPr>
          <a:lstStyle/>
          <a:p>
            <a:pPr algn="ctr"/>
            <a:r>
              <a:rPr lang="en-US" altLang="zh-CN" sz="20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Blockchain</a:t>
            </a:r>
            <a:endParaRPr lang="zh-CN" altLang="en-US" sz="20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8" name="组合 17"/>
          <p:cNvGrpSpPr/>
          <p:nvPr/>
        </p:nvGrpSpPr>
        <p:grpSpPr>
          <a:xfrm>
            <a:off x="886327" y="591989"/>
            <a:ext cx="11086097" cy="0"/>
            <a:chOff x="1028775" y="591989"/>
            <a:chExt cx="11086097" cy="0"/>
          </a:xfrm>
        </p:grpSpPr>
        <p:cxnSp>
          <p:nvCxnSpPr>
            <p:cNvPr id="19" name="直接连接符 18"/>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6" name="灯片编号占位符 1">
            <a:extLst>
              <a:ext uri="{FF2B5EF4-FFF2-40B4-BE49-F238E27FC236}">
                <a16:creationId xmlns:a16="http://schemas.microsoft.com/office/drawing/2014/main" id="{41D6BAE6-B107-A142-8D83-B5D33E0B315E}"/>
              </a:ext>
            </a:extLst>
          </p:cNvPr>
          <p:cNvSpPr txBox="1">
            <a:spLocks/>
          </p:cNvSpPr>
          <p:nvPr/>
        </p:nvSpPr>
        <p:spPr>
          <a:xfrm>
            <a:off x="11562253" y="6496645"/>
            <a:ext cx="1296144" cy="55948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fld id="{37AAA611-6692-4583-86AB-5AB9B972BD46}" type="slidenum">
              <a:rPr lang="zh-CN" altLang="en-US" sz="3200" smtClean="0"/>
              <a:pPr/>
              <a:t>4</a:t>
            </a:fld>
            <a:r>
              <a:rPr lang="en-US" altLang="zh-CN" sz="3200" dirty="0"/>
              <a:t>/14</a:t>
            </a:r>
            <a:endParaRPr lang="zh-CN" altLang="en-US" dirty="0"/>
          </a:p>
        </p:txBody>
      </p:sp>
      <p:pic>
        <p:nvPicPr>
          <p:cNvPr id="6" name="图片 5" descr="图片包含 游戏机, 钟表&#10;&#10;描述已自动生成">
            <a:extLst>
              <a:ext uri="{FF2B5EF4-FFF2-40B4-BE49-F238E27FC236}">
                <a16:creationId xmlns:a16="http://schemas.microsoft.com/office/drawing/2014/main" id="{5F7F6D9D-17F9-264B-BA35-EDB5DE4F2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3171" y="1168053"/>
            <a:ext cx="3672408" cy="2111635"/>
          </a:xfrm>
          <a:prstGeom prst="rect">
            <a:avLst/>
          </a:prstGeom>
        </p:spPr>
      </p:pic>
      <p:pic>
        <p:nvPicPr>
          <p:cNvPr id="8" name="图片 7" descr="图片包含 游戏机&#10;&#10;描述已自动生成">
            <a:extLst>
              <a:ext uri="{FF2B5EF4-FFF2-40B4-BE49-F238E27FC236}">
                <a16:creationId xmlns:a16="http://schemas.microsoft.com/office/drawing/2014/main" id="{6EF02F33-F0FB-CF4B-9BC2-636EBAB3C1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7304" y="3914863"/>
            <a:ext cx="4064000" cy="2159000"/>
          </a:xfrm>
          <a:prstGeom prst="rect">
            <a:avLst/>
          </a:prstGeom>
        </p:spPr>
      </p:pic>
      <p:pic>
        <p:nvPicPr>
          <p:cNvPr id="10" name="图片 9" descr="图片包含 游戏机, 钟表&#10;&#10;描述已自动生成">
            <a:extLst>
              <a:ext uri="{FF2B5EF4-FFF2-40B4-BE49-F238E27FC236}">
                <a16:creationId xmlns:a16="http://schemas.microsoft.com/office/drawing/2014/main" id="{1A20A265-D7A0-CC41-B576-7D05D09F23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7447" y="3952963"/>
            <a:ext cx="4064000" cy="2120900"/>
          </a:xfrm>
          <a:prstGeom prst="rect">
            <a:avLst/>
          </a:prstGeom>
        </p:spPr>
      </p:pic>
    </p:spTree>
    <p:extLst>
      <p:ext uri="{BB962C8B-B14F-4D97-AF65-F5344CB8AC3E}">
        <p14:creationId xmlns:p14="http://schemas.microsoft.com/office/powerpoint/2010/main" val="2954071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8"/>
          <p:cNvSpPr txBox="1"/>
          <p:nvPr/>
        </p:nvSpPr>
        <p:spPr>
          <a:xfrm>
            <a:off x="4454798" y="325901"/>
            <a:ext cx="3949155" cy="307777"/>
          </a:xfrm>
          <a:prstGeom prst="rect">
            <a:avLst/>
          </a:prstGeom>
          <a:noFill/>
        </p:spPr>
        <p:txBody>
          <a:bodyPr wrap="square" lIns="0" tIns="0" rIns="0" bIns="0" rtlCol="0" anchor="ctr">
            <a:spAutoFit/>
          </a:bodyPr>
          <a:lstStyle/>
          <a:p>
            <a:pPr algn="ctr"/>
            <a:r>
              <a:rPr lang="en-US" altLang="zh-CN" sz="20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Blockchain</a:t>
            </a:r>
            <a:endParaRPr lang="zh-CN" altLang="en-US" sz="20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8" name="组合 17"/>
          <p:cNvGrpSpPr/>
          <p:nvPr/>
        </p:nvGrpSpPr>
        <p:grpSpPr>
          <a:xfrm>
            <a:off x="886327" y="591989"/>
            <a:ext cx="11086097" cy="0"/>
            <a:chOff x="1028775" y="591989"/>
            <a:chExt cx="11086097" cy="0"/>
          </a:xfrm>
        </p:grpSpPr>
        <p:cxnSp>
          <p:nvCxnSpPr>
            <p:cNvPr id="19" name="直接连接符 18"/>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6" name="灯片编号占位符 1">
            <a:extLst>
              <a:ext uri="{FF2B5EF4-FFF2-40B4-BE49-F238E27FC236}">
                <a16:creationId xmlns:a16="http://schemas.microsoft.com/office/drawing/2014/main" id="{41D6BAE6-B107-A142-8D83-B5D33E0B315E}"/>
              </a:ext>
            </a:extLst>
          </p:cNvPr>
          <p:cNvSpPr txBox="1">
            <a:spLocks/>
          </p:cNvSpPr>
          <p:nvPr/>
        </p:nvSpPr>
        <p:spPr>
          <a:xfrm>
            <a:off x="11562253" y="6496645"/>
            <a:ext cx="1296144" cy="55948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fld id="{37AAA611-6692-4583-86AB-5AB9B972BD46}" type="slidenum">
              <a:rPr lang="zh-CN" altLang="en-US" sz="3200" smtClean="0"/>
              <a:pPr/>
              <a:t>5</a:t>
            </a:fld>
            <a:r>
              <a:rPr lang="en-US" altLang="zh-CN" sz="3200" dirty="0"/>
              <a:t>/14</a:t>
            </a:r>
            <a:endParaRPr lang="zh-CN" altLang="en-US" dirty="0"/>
          </a:p>
        </p:txBody>
      </p:sp>
      <p:pic>
        <p:nvPicPr>
          <p:cNvPr id="4" name="图片 3" descr="图片包含 游戏机, 钟表&#10;&#10;描述已自动生成">
            <a:extLst>
              <a:ext uri="{FF2B5EF4-FFF2-40B4-BE49-F238E27FC236}">
                <a16:creationId xmlns:a16="http://schemas.microsoft.com/office/drawing/2014/main" id="{1CD597C9-FE17-AD4B-AC2A-556563799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1147" y="782685"/>
            <a:ext cx="5468306" cy="2939215"/>
          </a:xfrm>
          <a:prstGeom prst="rect">
            <a:avLst/>
          </a:prstGeom>
        </p:spPr>
      </p:pic>
      <p:pic>
        <p:nvPicPr>
          <p:cNvPr id="3" name="图片 2" descr="图片包含 游戏机, 钟表&#10;&#10;描述已自动生成">
            <a:extLst>
              <a:ext uri="{FF2B5EF4-FFF2-40B4-BE49-F238E27FC236}">
                <a16:creationId xmlns:a16="http://schemas.microsoft.com/office/drawing/2014/main" id="{26AD945B-8A61-E347-B582-8199C7C4B4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5222" y="3939704"/>
            <a:ext cx="5468306" cy="2836684"/>
          </a:xfrm>
          <a:prstGeom prst="rect">
            <a:avLst/>
          </a:prstGeom>
        </p:spPr>
      </p:pic>
    </p:spTree>
    <p:extLst>
      <p:ext uri="{BB962C8B-B14F-4D97-AF65-F5344CB8AC3E}">
        <p14:creationId xmlns:p14="http://schemas.microsoft.com/office/powerpoint/2010/main" val="3015513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8"/>
          <p:cNvSpPr txBox="1"/>
          <p:nvPr/>
        </p:nvSpPr>
        <p:spPr>
          <a:xfrm>
            <a:off x="4454798" y="325901"/>
            <a:ext cx="3949155" cy="307777"/>
          </a:xfrm>
          <a:prstGeom prst="rect">
            <a:avLst/>
          </a:prstGeom>
          <a:noFill/>
        </p:spPr>
        <p:txBody>
          <a:bodyPr wrap="square" lIns="0" tIns="0" rIns="0" bIns="0" rtlCol="0" anchor="ctr">
            <a:spAutoFit/>
          </a:bodyPr>
          <a:lstStyle/>
          <a:p>
            <a:pPr algn="ctr"/>
            <a:r>
              <a:rPr lang="zh-CN" altLang="en-US" sz="20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网络</a:t>
            </a:r>
          </a:p>
        </p:txBody>
      </p:sp>
      <p:grpSp>
        <p:nvGrpSpPr>
          <p:cNvPr id="18" name="组合 17"/>
          <p:cNvGrpSpPr/>
          <p:nvPr/>
        </p:nvGrpSpPr>
        <p:grpSpPr>
          <a:xfrm>
            <a:off x="886327" y="591989"/>
            <a:ext cx="11086097" cy="0"/>
            <a:chOff x="1028775" y="591989"/>
            <a:chExt cx="11086097" cy="0"/>
          </a:xfrm>
        </p:grpSpPr>
        <p:cxnSp>
          <p:nvCxnSpPr>
            <p:cNvPr id="19" name="直接连接符 18"/>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6" name="灯片编号占位符 1">
            <a:extLst>
              <a:ext uri="{FF2B5EF4-FFF2-40B4-BE49-F238E27FC236}">
                <a16:creationId xmlns:a16="http://schemas.microsoft.com/office/drawing/2014/main" id="{41D6BAE6-B107-A142-8D83-B5D33E0B315E}"/>
              </a:ext>
            </a:extLst>
          </p:cNvPr>
          <p:cNvSpPr txBox="1">
            <a:spLocks/>
          </p:cNvSpPr>
          <p:nvPr/>
        </p:nvSpPr>
        <p:spPr>
          <a:xfrm>
            <a:off x="11562253" y="6496645"/>
            <a:ext cx="1296144" cy="55948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fld id="{37AAA611-6692-4583-86AB-5AB9B972BD46}" type="slidenum">
              <a:rPr lang="zh-CN" altLang="en-US" sz="3200" smtClean="0"/>
              <a:pPr/>
              <a:t>6</a:t>
            </a:fld>
            <a:r>
              <a:rPr lang="en-US" altLang="zh-CN" sz="3200" dirty="0"/>
              <a:t>/14</a:t>
            </a:r>
            <a:endParaRPr lang="zh-CN" altLang="en-US" dirty="0"/>
          </a:p>
        </p:txBody>
      </p:sp>
      <p:sp>
        <p:nvSpPr>
          <p:cNvPr id="3" name="矩形 2">
            <a:extLst>
              <a:ext uri="{FF2B5EF4-FFF2-40B4-BE49-F238E27FC236}">
                <a16:creationId xmlns:a16="http://schemas.microsoft.com/office/drawing/2014/main" id="{2BE8D8CD-2C49-6F45-BC0B-62BAAB1A4D7B}"/>
              </a:ext>
            </a:extLst>
          </p:cNvPr>
          <p:cNvSpPr/>
          <p:nvPr/>
        </p:nvSpPr>
        <p:spPr>
          <a:xfrm>
            <a:off x="2143027" y="1569611"/>
            <a:ext cx="9839424" cy="461665"/>
          </a:xfrm>
          <a:prstGeom prst="rect">
            <a:avLst/>
          </a:prstGeom>
        </p:spPr>
        <p:txBody>
          <a:bodyPr wrap="square">
            <a:spAutoFit/>
          </a:bodyPr>
          <a:lstStyle/>
          <a:p>
            <a:pPr latinLnBrk="1"/>
            <a:endParaRPr lang="en-US" altLang="zh-CN" sz="2400" b="0" i="0" dirty="0">
              <a:solidFill>
                <a:srgbClr val="333333"/>
              </a:solidFill>
              <a:effectLst/>
              <a:latin typeface="Helvetica Neue" panose="02000503000000020004" pitchFamily="2" charset="0"/>
            </a:endParaRPr>
          </a:p>
        </p:txBody>
      </p:sp>
      <p:sp>
        <p:nvSpPr>
          <p:cNvPr id="2" name="矩形 1">
            <a:extLst>
              <a:ext uri="{FF2B5EF4-FFF2-40B4-BE49-F238E27FC236}">
                <a16:creationId xmlns:a16="http://schemas.microsoft.com/office/drawing/2014/main" id="{5B71AFD0-4CCA-5444-B73A-5B78C78E0720}"/>
              </a:ext>
            </a:extLst>
          </p:cNvPr>
          <p:cNvSpPr/>
          <p:nvPr/>
        </p:nvSpPr>
        <p:spPr>
          <a:xfrm>
            <a:off x="1388815" y="1666741"/>
            <a:ext cx="10081120" cy="3899168"/>
          </a:xfrm>
          <a:prstGeom prst="rect">
            <a:avLst/>
          </a:prstGeom>
        </p:spPr>
        <p:txBody>
          <a:bodyPr wrap="square">
            <a:spAutoFit/>
          </a:bodyPr>
          <a:lstStyle/>
          <a:p>
            <a:r>
              <a:rPr lang="zh-CN" altLang="en-US" sz="2400" dirty="0"/>
              <a:t> </a:t>
            </a:r>
            <a:r>
              <a:rPr lang="en-US" altLang="zh-CN" sz="2400" dirty="0"/>
              <a:t>	1) </a:t>
            </a:r>
            <a:r>
              <a:rPr lang="zh-CN" altLang="en-US" sz="2400" dirty="0"/>
              <a:t>新的交易向全网进行广播；</a:t>
            </a:r>
            <a:br>
              <a:rPr lang="zh-CN" altLang="en-US" sz="2400" dirty="0"/>
            </a:br>
            <a:r>
              <a:rPr lang="zh-CN" altLang="en-US" sz="2400" dirty="0"/>
              <a:t>　</a:t>
            </a:r>
            <a:r>
              <a:rPr lang="en-US" altLang="zh-CN" sz="2400" dirty="0"/>
              <a:t>	2) </a:t>
            </a:r>
            <a:r>
              <a:rPr lang="zh-CN" altLang="en-US" sz="2400" dirty="0"/>
              <a:t>每一个节点都将收到的交易信息纳入一个区块中；</a:t>
            </a:r>
            <a:br>
              <a:rPr lang="zh-CN" altLang="en-US" sz="2400" dirty="0"/>
            </a:br>
            <a:r>
              <a:rPr lang="zh-CN" altLang="en-US" sz="2400" dirty="0"/>
              <a:t>　　</a:t>
            </a:r>
            <a:r>
              <a:rPr lang="en-US" altLang="zh-CN" sz="2400" dirty="0"/>
              <a:t>	3) </a:t>
            </a:r>
            <a:r>
              <a:rPr lang="zh-CN" altLang="en-US" sz="2400" dirty="0"/>
              <a:t>每个节点都尝试在自己的区块中找到一个具有足够难度的工作量证明；</a:t>
            </a:r>
            <a:br>
              <a:rPr lang="zh-CN" altLang="en-US" sz="2400" dirty="0"/>
            </a:br>
            <a:r>
              <a:rPr lang="zh-CN" altLang="en-US" sz="2400" dirty="0"/>
              <a:t>　　</a:t>
            </a:r>
            <a:r>
              <a:rPr lang="en-US" altLang="zh-CN" sz="2400" dirty="0"/>
              <a:t>	4) </a:t>
            </a:r>
            <a:r>
              <a:rPr lang="zh-CN" altLang="en-US" sz="2400" dirty="0"/>
              <a:t>当一个节点找到了一个工作量证明，它就向全网进行广播；</a:t>
            </a:r>
            <a:br>
              <a:rPr lang="zh-CN" altLang="en-US" sz="2400" dirty="0"/>
            </a:br>
            <a:r>
              <a:rPr lang="zh-CN" altLang="en-US" sz="2400" dirty="0"/>
              <a:t>　　</a:t>
            </a:r>
            <a:r>
              <a:rPr lang="en-US" altLang="zh-CN" sz="2400" dirty="0"/>
              <a:t>	5) </a:t>
            </a:r>
            <a:r>
              <a:rPr lang="zh-CN" altLang="en-US" sz="2400" dirty="0"/>
              <a:t>当且仅当包含在该区块中的所有交易都是有效的且之前未存在过的，其他节点才认同该区块的有效性；</a:t>
            </a:r>
            <a:br>
              <a:rPr lang="zh-CN" altLang="en-US" sz="2400" dirty="0"/>
            </a:br>
            <a:r>
              <a:rPr lang="zh-CN" altLang="en-US" sz="2400" dirty="0"/>
              <a:t>　　</a:t>
            </a:r>
            <a:r>
              <a:rPr lang="en-US" altLang="zh-CN" sz="2400" dirty="0"/>
              <a:t>	6) </a:t>
            </a:r>
            <a:r>
              <a:rPr lang="zh-CN" altLang="en-US" sz="2400" dirty="0"/>
              <a:t>其他节点表示他们接受该区块，而表示接受的方法，则是在跟随该区块的末尾，制造新的区块以延长该链条，而将被接受区块的随机散列值视为先于新区快的随机散列值。</a:t>
            </a:r>
            <a:endParaRPr lang="zh-CN" altLang="en-US" sz="2400"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92216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8"/>
          <p:cNvSpPr txBox="1"/>
          <p:nvPr/>
        </p:nvSpPr>
        <p:spPr>
          <a:xfrm>
            <a:off x="4454798" y="325901"/>
            <a:ext cx="3949155" cy="307777"/>
          </a:xfrm>
          <a:prstGeom prst="rect">
            <a:avLst/>
          </a:prstGeom>
          <a:noFill/>
        </p:spPr>
        <p:txBody>
          <a:bodyPr wrap="square" lIns="0" tIns="0" rIns="0" bIns="0" rtlCol="0" anchor="ctr">
            <a:spAutoFit/>
          </a:bodyPr>
          <a:lstStyle/>
          <a:p>
            <a:pPr algn="ctr"/>
            <a:r>
              <a:rPr lang="zh-CN" altLang="en-US" sz="20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类型</a:t>
            </a:r>
          </a:p>
        </p:txBody>
      </p:sp>
      <p:grpSp>
        <p:nvGrpSpPr>
          <p:cNvPr id="18" name="组合 17"/>
          <p:cNvGrpSpPr/>
          <p:nvPr/>
        </p:nvGrpSpPr>
        <p:grpSpPr>
          <a:xfrm>
            <a:off x="886327" y="591989"/>
            <a:ext cx="11086097" cy="0"/>
            <a:chOff x="1028775" y="591989"/>
            <a:chExt cx="11086097" cy="0"/>
          </a:xfrm>
        </p:grpSpPr>
        <p:cxnSp>
          <p:nvCxnSpPr>
            <p:cNvPr id="19" name="直接连接符 18"/>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6" name="灯片编号占位符 1">
            <a:extLst>
              <a:ext uri="{FF2B5EF4-FFF2-40B4-BE49-F238E27FC236}">
                <a16:creationId xmlns:a16="http://schemas.microsoft.com/office/drawing/2014/main" id="{41D6BAE6-B107-A142-8D83-B5D33E0B315E}"/>
              </a:ext>
            </a:extLst>
          </p:cNvPr>
          <p:cNvSpPr txBox="1">
            <a:spLocks/>
          </p:cNvSpPr>
          <p:nvPr/>
        </p:nvSpPr>
        <p:spPr>
          <a:xfrm>
            <a:off x="11562253" y="6496645"/>
            <a:ext cx="1296144" cy="55948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fld id="{37AAA611-6692-4583-86AB-5AB9B972BD46}" type="slidenum">
              <a:rPr lang="zh-CN" altLang="en-US" sz="3200" smtClean="0"/>
              <a:pPr/>
              <a:t>7</a:t>
            </a:fld>
            <a:r>
              <a:rPr lang="en-US" altLang="zh-CN" sz="3200" dirty="0"/>
              <a:t>/14</a:t>
            </a:r>
            <a:endParaRPr lang="zh-CN" altLang="en-US" dirty="0"/>
          </a:p>
        </p:txBody>
      </p:sp>
      <p:sp>
        <p:nvSpPr>
          <p:cNvPr id="3" name="矩形 2">
            <a:extLst>
              <a:ext uri="{FF2B5EF4-FFF2-40B4-BE49-F238E27FC236}">
                <a16:creationId xmlns:a16="http://schemas.microsoft.com/office/drawing/2014/main" id="{2BE8D8CD-2C49-6F45-BC0B-62BAAB1A4D7B}"/>
              </a:ext>
            </a:extLst>
          </p:cNvPr>
          <p:cNvSpPr/>
          <p:nvPr/>
        </p:nvSpPr>
        <p:spPr>
          <a:xfrm>
            <a:off x="2143027" y="1569611"/>
            <a:ext cx="9839424" cy="461665"/>
          </a:xfrm>
          <a:prstGeom prst="rect">
            <a:avLst/>
          </a:prstGeom>
        </p:spPr>
        <p:txBody>
          <a:bodyPr wrap="square">
            <a:spAutoFit/>
          </a:bodyPr>
          <a:lstStyle/>
          <a:p>
            <a:pPr latinLnBrk="1"/>
            <a:endParaRPr lang="en-US" altLang="zh-CN" sz="2400" b="0" i="0" dirty="0">
              <a:solidFill>
                <a:srgbClr val="333333"/>
              </a:solidFill>
              <a:effectLst/>
              <a:latin typeface="Helvetica Neue" panose="02000503000000020004" pitchFamily="2" charset="0"/>
            </a:endParaRPr>
          </a:p>
        </p:txBody>
      </p:sp>
      <p:sp>
        <p:nvSpPr>
          <p:cNvPr id="2" name="矩形 1">
            <a:extLst>
              <a:ext uri="{FF2B5EF4-FFF2-40B4-BE49-F238E27FC236}">
                <a16:creationId xmlns:a16="http://schemas.microsoft.com/office/drawing/2014/main" id="{5B71AFD0-4CCA-5444-B73A-5B78C78E0720}"/>
              </a:ext>
            </a:extLst>
          </p:cNvPr>
          <p:cNvSpPr/>
          <p:nvPr/>
        </p:nvSpPr>
        <p:spPr>
          <a:xfrm>
            <a:off x="2252911" y="1569611"/>
            <a:ext cx="8928992" cy="3785652"/>
          </a:xfrm>
          <a:prstGeom prst="rect">
            <a:avLst/>
          </a:prstGeom>
        </p:spPr>
        <p:txBody>
          <a:bodyPr wrap="square">
            <a:spAutoFit/>
          </a:bodyPr>
          <a:lstStyle/>
          <a:p>
            <a:r>
              <a:rPr lang="zh-CN" altLang="en-US" sz="2000" dirty="0">
                <a:solidFill>
                  <a:srgbClr val="333333"/>
                </a:solidFill>
                <a:latin typeface="Microsoft YaHei" panose="020B0503020204020204" pitchFamily="34" charset="-122"/>
                <a:ea typeface="Microsoft YaHei" panose="020B0503020204020204" pitchFamily="34" charset="-122"/>
              </a:rPr>
              <a:t>公有区块链</a:t>
            </a:r>
            <a:r>
              <a:rPr lang="zh-CN" altLang="en-US" sz="2000" dirty="0">
                <a:solidFill>
                  <a:srgbClr val="333333"/>
                </a:solidFill>
                <a:latin typeface="arial" panose="020B0604020202020204" pitchFamily="34" charset="0"/>
              </a:rPr>
              <a:t>（</a:t>
            </a:r>
            <a:r>
              <a:rPr lang="en-US" altLang="zh-CN" sz="2000" dirty="0">
                <a:solidFill>
                  <a:srgbClr val="333333"/>
                </a:solidFill>
                <a:latin typeface="arial" panose="020B0604020202020204" pitchFamily="34" charset="0"/>
              </a:rPr>
              <a:t>Public Block Chains)</a:t>
            </a:r>
            <a:r>
              <a:rPr lang="zh-CN" altLang="en-US" sz="2000" dirty="0">
                <a:solidFill>
                  <a:srgbClr val="333333"/>
                </a:solidFill>
                <a:latin typeface="arial" panose="020B0604020202020204" pitchFamily="34" charset="0"/>
              </a:rPr>
              <a:t> </a:t>
            </a:r>
            <a:endParaRPr lang="en-US" altLang="zh-CN" sz="2000" dirty="0">
              <a:solidFill>
                <a:srgbClr val="333333"/>
              </a:solidFill>
              <a:latin typeface="arial" panose="020B0604020202020204" pitchFamily="34" charset="0"/>
            </a:endParaRPr>
          </a:p>
          <a:p>
            <a:r>
              <a:rPr lang="zh-CN" altLang="en-US" sz="2000" dirty="0">
                <a:solidFill>
                  <a:srgbClr val="333333"/>
                </a:solidFill>
                <a:latin typeface="arial" panose="020B0604020202020204" pitchFamily="34" charset="0"/>
              </a:rPr>
              <a:t>       世界上任何个体或者团体都可以发送交易，且交易能够获得该区块链的有效确认，任何人都可以参与其共识过程。</a:t>
            </a:r>
            <a:endParaRPr lang="en-US" altLang="zh-CN" sz="2000" dirty="0">
              <a:solidFill>
                <a:srgbClr val="333333"/>
              </a:solidFill>
              <a:latin typeface="arial" panose="020B0604020202020204" pitchFamily="34" charset="0"/>
            </a:endParaRPr>
          </a:p>
          <a:p>
            <a:endParaRPr lang="en-US" altLang="zh-CN" sz="2000" dirty="0">
              <a:solidFill>
                <a:srgbClr val="333333"/>
              </a:solidFill>
              <a:latin typeface="arial" panose="020B0604020202020204" pitchFamily="34" charset="0"/>
              <a:ea typeface="Microsoft YaHei" panose="020B0503020204020204" pitchFamily="34" charset="-122"/>
            </a:endParaRPr>
          </a:p>
          <a:p>
            <a:r>
              <a:rPr lang="zh-CN" altLang="en-US" sz="2000" dirty="0">
                <a:solidFill>
                  <a:srgbClr val="333333"/>
                </a:solidFill>
                <a:latin typeface="Microsoft YaHei" panose="020B0503020204020204" pitchFamily="34" charset="-122"/>
                <a:ea typeface="Microsoft YaHei" panose="020B0503020204020204" pitchFamily="34" charset="-122"/>
              </a:rPr>
              <a:t>联合（行业）区块链</a:t>
            </a:r>
            <a:r>
              <a:rPr lang="zh-CN" altLang="en-US" sz="2000" dirty="0">
                <a:solidFill>
                  <a:srgbClr val="333333"/>
                </a:solidFill>
                <a:latin typeface="arial" panose="020B0604020202020204" pitchFamily="34" charset="0"/>
              </a:rPr>
              <a:t>（</a:t>
            </a:r>
            <a:r>
              <a:rPr lang="en-US" altLang="zh-CN" sz="2000" dirty="0">
                <a:solidFill>
                  <a:srgbClr val="333333"/>
                </a:solidFill>
                <a:latin typeface="arial" panose="020B0604020202020204" pitchFamily="34" charset="0"/>
              </a:rPr>
              <a:t>Consortium Block Chains)</a:t>
            </a:r>
          </a:p>
          <a:p>
            <a:r>
              <a:rPr lang="zh-CN" altLang="en-US" sz="2000" dirty="0">
                <a:solidFill>
                  <a:srgbClr val="333333"/>
                </a:solidFill>
                <a:latin typeface="arial" panose="020B0604020202020204" pitchFamily="34" charset="0"/>
              </a:rPr>
              <a:t>       由某个群体内部指定多个预选的节点为记账人，每个块的生成由所有的预选节点共同决定（预选节点参与共识过程），其他接入节点可以参与交易，但不过问记账过程。</a:t>
            </a:r>
            <a:endParaRPr lang="en-US" altLang="zh-CN" sz="2000" dirty="0">
              <a:solidFill>
                <a:srgbClr val="333333"/>
              </a:solidFill>
              <a:latin typeface="arial" panose="020B0604020202020204" pitchFamily="34" charset="0"/>
            </a:endParaRPr>
          </a:p>
          <a:p>
            <a:endParaRPr lang="en-US" altLang="zh-CN" sz="2000" dirty="0">
              <a:solidFill>
                <a:srgbClr val="333333"/>
              </a:solidFill>
              <a:latin typeface="arial" panose="020B0604020202020204" pitchFamily="34" charset="0"/>
              <a:ea typeface="Microsoft YaHei" panose="020B0503020204020204" pitchFamily="34" charset="-122"/>
            </a:endParaRPr>
          </a:p>
          <a:p>
            <a:r>
              <a:rPr lang="zh-CN" altLang="en-US" sz="2000" dirty="0">
                <a:solidFill>
                  <a:srgbClr val="333333"/>
                </a:solidFill>
                <a:latin typeface="Microsoft YaHei" panose="020B0503020204020204" pitchFamily="34" charset="-122"/>
                <a:ea typeface="Microsoft YaHei" panose="020B0503020204020204" pitchFamily="34" charset="-122"/>
              </a:rPr>
              <a:t>私有区块链</a:t>
            </a:r>
            <a:r>
              <a:rPr lang="zh-CN" altLang="en-US" sz="2000" dirty="0">
                <a:solidFill>
                  <a:srgbClr val="333333"/>
                </a:solidFill>
                <a:latin typeface="arial" panose="020B0604020202020204" pitchFamily="34" charset="0"/>
              </a:rPr>
              <a:t>（</a:t>
            </a:r>
            <a:r>
              <a:rPr lang="en-US" altLang="zh-CN" sz="2000" dirty="0">
                <a:solidFill>
                  <a:srgbClr val="333333"/>
                </a:solidFill>
                <a:latin typeface="arial" panose="020B0604020202020204" pitchFamily="34" charset="0"/>
              </a:rPr>
              <a:t>Private Block Chains)</a:t>
            </a:r>
          </a:p>
          <a:p>
            <a:r>
              <a:rPr lang="zh-CN" altLang="en-US" sz="2000" dirty="0">
                <a:solidFill>
                  <a:srgbClr val="333333"/>
                </a:solidFill>
                <a:latin typeface="arial" panose="020B0604020202020204" pitchFamily="34" charset="0"/>
              </a:rPr>
              <a:t>       仅仅使用区块链的总账技术进行记账，可以是一个公司，也可以是个人，独享该区块链的写入权限，本链与其他的分布式存储方案没有太大区别。</a:t>
            </a:r>
            <a:endParaRPr lang="zh-CN" altLang="en-US" sz="2000"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21247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8"/>
          <p:cNvSpPr txBox="1"/>
          <p:nvPr/>
        </p:nvSpPr>
        <p:spPr>
          <a:xfrm>
            <a:off x="4454798" y="325901"/>
            <a:ext cx="3949155" cy="307777"/>
          </a:xfrm>
          <a:prstGeom prst="rect">
            <a:avLst/>
          </a:prstGeom>
          <a:noFill/>
        </p:spPr>
        <p:txBody>
          <a:bodyPr wrap="square" lIns="0" tIns="0" rIns="0" bIns="0" rtlCol="0" anchor="ctr">
            <a:spAutoFit/>
          </a:bodyPr>
          <a:lstStyle/>
          <a:p>
            <a:pPr algn="ctr"/>
            <a:r>
              <a:rPr lang="en-US" altLang="zh-CN" sz="20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Libra</a:t>
            </a:r>
            <a:endParaRPr lang="zh-CN" altLang="en-US" sz="20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8" name="组合 17"/>
          <p:cNvGrpSpPr/>
          <p:nvPr/>
        </p:nvGrpSpPr>
        <p:grpSpPr>
          <a:xfrm>
            <a:off x="886327" y="591989"/>
            <a:ext cx="11086097" cy="0"/>
            <a:chOff x="1028775" y="591989"/>
            <a:chExt cx="11086097" cy="0"/>
          </a:xfrm>
        </p:grpSpPr>
        <p:cxnSp>
          <p:nvCxnSpPr>
            <p:cNvPr id="19" name="直接连接符 18"/>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6" name="灯片编号占位符 1">
            <a:extLst>
              <a:ext uri="{FF2B5EF4-FFF2-40B4-BE49-F238E27FC236}">
                <a16:creationId xmlns:a16="http://schemas.microsoft.com/office/drawing/2014/main" id="{41D6BAE6-B107-A142-8D83-B5D33E0B315E}"/>
              </a:ext>
            </a:extLst>
          </p:cNvPr>
          <p:cNvSpPr txBox="1">
            <a:spLocks/>
          </p:cNvSpPr>
          <p:nvPr/>
        </p:nvSpPr>
        <p:spPr>
          <a:xfrm>
            <a:off x="11562253" y="6496645"/>
            <a:ext cx="1296144" cy="55948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fld id="{37AAA611-6692-4583-86AB-5AB9B972BD46}" type="slidenum">
              <a:rPr lang="zh-CN" altLang="en-US" sz="3200" smtClean="0"/>
              <a:pPr/>
              <a:t>8</a:t>
            </a:fld>
            <a:r>
              <a:rPr lang="en-US" altLang="zh-CN" sz="3200" dirty="0"/>
              <a:t>/14</a:t>
            </a:r>
            <a:endParaRPr lang="zh-CN" altLang="en-US" dirty="0"/>
          </a:p>
        </p:txBody>
      </p:sp>
      <p:sp>
        <p:nvSpPr>
          <p:cNvPr id="8" name="矩形 7">
            <a:extLst>
              <a:ext uri="{FF2B5EF4-FFF2-40B4-BE49-F238E27FC236}">
                <a16:creationId xmlns:a16="http://schemas.microsoft.com/office/drawing/2014/main" id="{16D0B333-3B9D-C541-BCEE-21237ED46DB4}"/>
              </a:ext>
            </a:extLst>
          </p:cNvPr>
          <p:cNvSpPr/>
          <p:nvPr/>
        </p:nvSpPr>
        <p:spPr>
          <a:xfrm>
            <a:off x="7221463" y="2596202"/>
            <a:ext cx="4510839" cy="1938992"/>
          </a:xfrm>
          <a:prstGeom prst="rect">
            <a:avLst/>
          </a:prstGeom>
        </p:spPr>
        <p:txBody>
          <a:bodyPr wrap="square">
            <a:spAutoFit/>
          </a:bodyPr>
          <a:lstStyle/>
          <a:p>
            <a:r>
              <a:rPr lang="en-US" altLang="zh-CN" sz="2400" dirty="0">
                <a:solidFill>
                  <a:srgbClr val="1A1A1A"/>
                </a:solidFill>
                <a:latin typeface="Merriweather"/>
              </a:rPr>
              <a:t>Libra </a:t>
            </a:r>
            <a:r>
              <a:rPr lang="zh-CN" altLang="en-US" sz="2400" dirty="0">
                <a:solidFill>
                  <a:srgbClr val="1A1A1A"/>
                </a:solidFill>
                <a:latin typeface="Merriweather"/>
              </a:rPr>
              <a:t>区块链是一个去中心化、可编程的数据库，其旨在支持一个低波动性的加密货币，能够作为服务全世界数十亿人的有效交易媒介。</a:t>
            </a:r>
            <a:endParaRPr lang="zh-CN" altLang="en-US" sz="2400" dirty="0"/>
          </a:p>
        </p:txBody>
      </p:sp>
      <p:pic>
        <p:nvPicPr>
          <p:cNvPr id="10" name="图片 9" descr="手机屏幕截图&#10;&#10;描述已自动生成">
            <a:extLst>
              <a:ext uri="{FF2B5EF4-FFF2-40B4-BE49-F238E27FC236}">
                <a16:creationId xmlns:a16="http://schemas.microsoft.com/office/drawing/2014/main" id="{41A7A1E5-E6C1-2144-9D23-9CC32386CA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815" y="1339594"/>
            <a:ext cx="4849899" cy="4452207"/>
          </a:xfrm>
          <a:prstGeom prst="rect">
            <a:avLst/>
          </a:prstGeom>
        </p:spPr>
      </p:pic>
    </p:spTree>
    <p:extLst>
      <p:ext uri="{BB962C8B-B14F-4D97-AF65-F5344CB8AC3E}">
        <p14:creationId xmlns:p14="http://schemas.microsoft.com/office/powerpoint/2010/main" val="2671175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8"/>
          <p:cNvSpPr txBox="1"/>
          <p:nvPr/>
        </p:nvSpPr>
        <p:spPr>
          <a:xfrm>
            <a:off x="4454798" y="325901"/>
            <a:ext cx="3949155" cy="307777"/>
          </a:xfrm>
          <a:prstGeom prst="rect">
            <a:avLst/>
          </a:prstGeom>
          <a:noFill/>
        </p:spPr>
        <p:txBody>
          <a:bodyPr wrap="square" lIns="0" tIns="0" rIns="0" bIns="0" rtlCol="0" anchor="ctr">
            <a:spAutoFit/>
          </a:bodyPr>
          <a:lstStyle/>
          <a:p>
            <a:pPr algn="ctr"/>
            <a:r>
              <a:rPr lang="en-US" altLang="zh-CN" sz="20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Libra</a:t>
            </a:r>
            <a:r>
              <a:rPr lang="zh-CN" altLang="en-US" sz="20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协议</a:t>
            </a:r>
          </a:p>
        </p:txBody>
      </p:sp>
      <p:grpSp>
        <p:nvGrpSpPr>
          <p:cNvPr id="18" name="组合 17"/>
          <p:cNvGrpSpPr/>
          <p:nvPr/>
        </p:nvGrpSpPr>
        <p:grpSpPr>
          <a:xfrm>
            <a:off x="886327" y="591989"/>
            <a:ext cx="11086097" cy="0"/>
            <a:chOff x="1028775" y="591989"/>
            <a:chExt cx="11086097" cy="0"/>
          </a:xfrm>
        </p:grpSpPr>
        <p:cxnSp>
          <p:nvCxnSpPr>
            <p:cNvPr id="19" name="直接连接符 18"/>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6" name="灯片编号占位符 1">
            <a:extLst>
              <a:ext uri="{FF2B5EF4-FFF2-40B4-BE49-F238E27FC236}">
                <a16:creationId xmlns:a16="http://schemas.microsoft.com/office/drawing/2014/main" id="{41D6BAE6-B107-A142-8D83-B5D33E0B315E}"/>
              </a:ext>
            </a:extLst>
          </p:cNvPr>
          <p:cNvSpPr txBox="1">
            <a:spLocks/>
          </p:cNvSpPr>
          <p:nvPr/>
        </p:nvSpPr>
        <p:spPr>
          <a:xfrm>
            <a:off x="11562253" y="6496645"/>
            <a:ext cx="1296144" cy="55948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fld id="{37AAA611-6692-4583-86AB-5AB9B972BD46}" type="slidenum">
              <a:rPr lang="zh-CN" altLang="en-US" sz="3200" smtClean="0"/>
              <a:pPr/>
              <a:t>9</a:t>
            </a:fld>
            <a:r>
              <a:rPr lang="en-US" altLang="zh-CN" sz="3200" dirty="0"/>
              <a:t>/14</a:t>
            </a:r>
            <a:endParaRPr lang="zh-CN" altLang="en-US" dirty="0"/>
          </a:p>
        </p:txBody>
      </p:sp>
      <p:pic>
        <p:nvPicPr>
          <p:cNvPr id="7" name="图片 6" descr="手机屏幕截图&#10;&#10;描述已自动生成">
            <a:extLst>
              <a:ext uri="{FF2B5EF4-FFF2-40B4-BE49-F238E27FC236}">
                <a16:creationId xmlns:a16="http://schemas.microsoft.com/office/drawing/2014/main" id="{A12CA0A7-F5F8-2046-BB9D-06ACF40908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089" y="1077423"/>
            <a:ext cx="9700572" cy="1670654"/>
          </a:xfrm>
          <a:prstGeom prst="rect">
            <a:avLst/>
          </a:prstGeom>
        </p:spPr>
      </p:pic>
      <p:sp>
        <p:nvSpPr>
          <p:cNvPr id="2" name="矩形 1">
            <a:extLst>
              <a:ext uri="{FF2B5EF4-FFF2-40B4-BE49-F238E27FC236}">
                <a16:creationId xmlns:a16="http://schemas.microsoft.com/office/drawing/2014/main" id="{C295C9D9-32D5-B142-8550-BC75D5C9F0D9}"/>
              </a:ext>
            </a:extLst>
          </p:cNvPr>
          <p:cNvSpPr/>
          <p:nvPr/>
        </p:nvSpPr>
        <p:spPr>
          <a:xfrm>
            <a:off x="1627968" y="3040261"/>
            <a:ext cx="9602814" cy="3139321"/>
          </a:xfrm>
          <a:prstGeom prst="rect">
            <a:avLst/>
          </a:prstGeom>
        </p:spPr>
        <p:txBody>
          <a:bodyPr wrap="square">
            <a:spAutoFit/>
          </a:bodyPr>
          <a:lstStyle/>
          <a:p>
            <a:r>
              <a:rPr lang="zh-CN" altLang="en-US" dirty="0">
                <a:solidFill>
                  <a:srgbClr val="1A1A1A"/>
                </a:solidFill>
                <a:latin typeface="Merriweather"/>
              </a:rPr>
              <a:t>验证者维护数据库，并处理：</a:t>
            </a:r>
            <a:endParaRPr lang="en-US" altLang="zh-CN" dirty="0">
              <a:solidFill>
                <a:srgbClr val="1A1A1A"/>
              </a:solidFill>
              <a:latin typeface="Merriweather"/>
            </a:endParaRPr>
          </a:p>
          <a:p>
            <a:r>
              <a:rPr lang="zh-CN" altLang="en-US" dirty="0">
                <a:solidFill>
                  <a:srgbClr val="1A1A1A"/>
                </a:solidFill>
                <a:latin typeface="Merriweather"/>
              </a:rPr>
              <a:t>（</a:t>
            </a:r>
            <a:r>
              <a:rPr lang="en-US" altLang="zh-CN" dirty="0">
                <a:solidFill>
                  <a:srgbClr val="1A1A1A"/>
                </a:solidFill>
                <a:latin typeface="Merriweather"/>
              </a:rPr>
              <a:t>1</a:t>
            </a:r>
            <a:r>
              <a:rPr lang="zh-CN" altLang="en-US" dirty="0">
                <a:solidFill>
                  <a:srgbClr val="1A1A1A"/>
                </a:solidFill>
                <a:latin typeface="Merriweather"/>
              </a:rPr>
              <a:t>）客户端提交的事务（</a:t>
            </a:r>
            <a:r>
              <a:rPr lang="en-US" altLang="zh-CN" dirty="0">
                <a:solidFill>
                  <a:srgbClr val="1A1A1A"/>
                </a:solidFill>
                <a:latin typeface="Merriweather"/>
              </a:rPr>
              <a:t>transaction</a:t>
            </a:r>
            <a:r>
              <a:rPr lang="zh-CN" altLang="en-US" dirty="0">
                <a:solidFill>
                  <a:srgbClr val="1A1A1A"/>
                </a:solidFill>
                <a:latin typeface="Merriweather"/>
              </a:rPr>
              <a:t>）。验证者使用一个分布式共识协议来商定不断增长的，已提交到数据库的事务列表，以及执行这些事务的结果。即使少数验证者存在恶意或错误，此共识协议也必须是可靠的。验证者轮流驱动接受事务的过程。当验证者充当领导者时，它会向其他验证者</a:t>
            </a:r>
          </a:p>
          <a:p>
            <a:r>
              <a:rPr lang="zh-CN" altLang="en-US" dirty="0">
                <a:solidFill>
                  <a:srgbClr val="1A1A1A"/>
                </a:solidFill>
                <a:latin typeface="Merriweather"/>
              </a:rPr>
              <a:t>（</a:t>
            </a:r>
            <a:r>
              <a:rPr lang="en-US" altLang="zh-CN" dirty="0">
                <a:solidFill>
                  <a:srgbClr val="1A1A1A"/>
                </a:solidFill>
                <a:latin typeface="Merriweather"/>
              </a:rPr>
              <a:t>2</a:t>
            </a:r>
            <a:r>
              <a:rPr lang="zh-CN" altLang="en-US" dirty="0">
                <a:solidFill>
                  <a:srgbClr val="1A1A1A"/>
                </a:solidFill>
                <a:latin typeface="Merriweather"/>
              </a:rPr>
              <a:t>）提出客户端直接提交给它的事务，以及通过其他验证者间接提交的事务。所有验证者执行事务</a:t>
            </a:r>
          </a:p>
          <a:p>
            <a:r>
              <a:rPr lang="zh-CN" altLang="en-US" dirty="0">
                <a:solidFill>
                  <a:srgbClr val="1A1A1A"/>
                </a:solidFill>
                <a:latin typeface="Merriweather"/>
              </a:rPr>
              <a:t>（</a:t>
            </a:r>
            <a:r>
              <a:rPr lang="en-US" altLang="zh-CN" dirty="0">
                <a:solidFill>
                  <a:srgbClr val="1A1A1A"/>
                </a:solidFill>
                <a:latin typeface="Merriweather"/>
              </a:rPr>
              <a:t>3</a:t>
            </a:r>
            <a:r>
              <a:rPr lang="zh-CN" altLang="en-US" dirty="0">
                <a:solidFill>
                  <a:srgbClr val="1A1A1A"/>
                </a:solidFill>
                <a:latin typeface="Merriweather"/>
              </a:rPr>
              <a:t>）并形成一个经验证的数据结构，其中包含新账本历史记录。作为共识协议</a:t>
            </a:r>
          </a:p>
          <a:p>
            <a:r>
              <a:rPr lang="zh-CN" altLang="en-US" dirty="0">
                <a:solidFill>
                  <a:srgbClr val="1A1A1A"/>
                </a:solidFill>
                <a:latin typeface="Merriweather"/>
              </a:rPr>
              <a:t>（</a:t>
            </a:r>
            <a:r>
              <a:rPr lang="en-US" altLang="zh-CN" dirty="0">
                <a:solidFill>
                  <a:srgbClr val="1A1A1A"/>
                </a:solidFill>
                <a:latin typeface="Merriweather"/>
              </a:rPr>
              <a:t>4</a:t>
            </a:r>
            <a:r>
              <a:rPr lang="zh-CN" altLang="en-US" dirty="0">
                <a:solidFill>
                  <a:srgbClr val="1A1A1A"/>
                </a:solidFill>
                <a:latin typeface="Merriweather"/>
              </a:rPr>
              <a:t>）的一部分，验证者对该数据结构的确认者进行投票。作为在版本 </a:t>
            </a:r>
            <a:r>
              <a:rPr lang="en-US" altLang="zh-CN" dirty="0" err="1">
                <a:solidFill>
                  <a:srgbClr val="1A1A1A"/>
                </a:solidFill>
                <a:latin typeface="Merriweather"/>
              </a:rPr>
              <a:t>i</a:t>
            </a:r>
            <a:r>
              <a:rPr lang="en-US" altLang="zh-CN" dirty="0">
                <a:solidFill>
                  <a:srgbClr val="1A1A1A"/>
                </a:solidFill>
                <a:latin typeface="Merriweather"/>
              </a:rPr>
              <a:t> </a:t>
            </a:r>
            <a:r>
              <a:rPr lang="zh-CN" altLang="en-US" dirty="0">
                <a:solidFill>
                  <a:srgbClr val="1A1A1A"/>
                </a:solidFill>
                <a:latin typeface="Merriweather"/>
              </a:rPr>
              <a:t>提交一个事务 </a:t>
            </a:r>
            <a:r>
              <a:rPr lang="en-US" altLang="zh-CN" dirty="0" err="1">
                <a:solidFill>
                  <a:srgbClr val="1A1A1A"/>
                </a:solidFill>
                <a:latin typeface="Merriweather"/>
              </a:rPr>
              <a:t>ti</a:t>
            </a:r>
            <a:r>
              <a:rPr lang="en-US" altLang="zh-CN" dirty="0">
                <a:solidFill>
                  <a:srgbClr val="1A1A1A"/>
                </a:solidFill>
                <a:latin typeface="Merriweather"/>
              </a:rPr>
              <a:t> </a:t>
            </a:r>
            <a:r>
              <a:rPr lang="zh-CN" altLang="en-US" dirty="0">
                <a:solidFill>
                  <a:srgbClr val="1A1A1A"/>
                </a:solidFill>
                <a:latin typeface="Merriweather"/>
              </a:rPr>
              <a:t>的一部分，共识协议在版本 </a:t>
            </a:r>
            <a:r>
              <a:rPr lang="en-US" altLang="zh-CN" dirty="0" err="1">
                <a:solidFill>
                  <a:srgbClr val="1A1A1A"/>
                </a:solidFill>
                <a:latin typeface="Merriweather"/>
              </a:rPr>
              <a:t>i</a:t>
            </a:r>
            <a:r>
              <a:rPr lang="en-US" altLang="zh-CN" dirty="0">
                <a:solidFill>
                  <a:srgbClr val="1A1A1A"/>
                </a:solidFill>
                <a:latin typeface="Merriweather"/>
              </a:rPr>
              <a:t> </a:t>
            </a:r>
            <a:r>
              <a:rPr lang="zh-CN" altLang="en-US" dirty="0">
                <a:solidFill>
                  <a:srgbClr val="1A1A1A"/>
                </a:solidFill>
                <a:latin typeface="Merriweather"/>
              </a:rPr>
              <a:t>输出数据库完整状态的签名（包括整个历史）</a:t>
            </a:r>
          </a:p>
          <a:p>
            <a:r>
              <a:rPr lang="zh-CN" altLang="en-US" dirty="0">
                <a:solidFill>
                  <a:srgbClr val="1A1A1A"/>
                </a:solidFill>
                <a:latin typeface="Merriweather"/>
              </a:rPr>
              <a:t>（</a:t>
            </a:r>
            <a:r>
              <a:rPr lang="en-US" altLang="zh-CN" dirty="0">
                <a:solidFill>
                  <a:srgbClr val="1A1A1A"/>
                </a:solidFill>
                <a:latin typeface="Merriweather"/>
              </a:rPr>
              <a:t>5</a:t>
            </a:r>
            <a:r>
              <a:rPr lang="zh-CN" altLang="en-US" dirty="0">
                <a:solidFill>
                  <a:srgbClr val="1A1A1A"/>
                </a:solidFill>
                <a:latin typeface="Merriweather"/>
              </a:rPr>
              <a:t>）查询的响应。</a:t>
            </a:r>
            <a:endParaRPr lang="zh-CN" altLang="en-US" b="0" i="0" dirty="0">
              <a:solidFill>
                <a:srgbClr val="1A1A1A"/>
              </a:solidFill>
              <a:effectLst/>
              <a:latin typeface="Merriweather"/>
            </a:endParaRPr>
          </a:p>
        </p:txBody>
      </p:sp>
    </p:spTree>
    <p:extLst>
      <p:ext uri="{BB962C8B-B14F-4D97-AF65-F5344CB8AC3E}">
        <p14:creationId xmlns:p14="http://schemas.microsoft.com/office/powerpoint/2010/main" val="547620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SCORM_PASSING_SCORE" val="100.000000"/>
  <p:tag name="ISPRING_SCORM_ENDPOINT" val="&lt;endpoint&gt;&lt;enable&gt;0&lt;/enable&gt;&lt;lrs&gt;http://&lt;/lrs&gt;&lt;auth&gt;0&lt;/auth&gt;&lt;login&gt;&lt;/login&gt;&lt;password&gt;&lt;/password&gt;&lt;key&gt;&lt;/key&gt;&lt;name&gt;&lt;/name&gt;&lt;email&gt;&lt;/email&gt;&lt;/endpoint&gt;&#10;"/>
  <p:tag name="ISPRING_PRESENTATION_TITLE" val="bt208"/>
  <p:tag name="ISPRING_FIRST_PUBLISH" val="1"/>
</p:tagLst>
</file>

<file path=ppt/tags/tag10.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1.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12.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
  <p:tag name="MH" val="20161022203400"/>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Sub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SubTitle"/>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9.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heme/theme1.xml><?xml version="1.0" encoding="utf-8"?>
<a:theme xmlns:a="http://schemas.openxmlformats.org/drawingml/2006/main" name="自定义设计方案">
  <a:themeElements>
    <a:clrScheme name="自定义 30">
      <a:dk1>
        <a:sysClr val="windowText" lastClr="000000"/>
      </a:dk1>
      <a:lt1>
        <a:sysClr val="window" lastClr="FFFFFF"/>
      </a:lt1>
      <a:dk2>
        <a:srgbClr val="44546A"/>
      </a:dk2>
      <a:lt2>
        <a:srgbClr val="E7E6E6"/>
      </a:lt2>
      <a:accent1>
        <a:srgbClr val="394754"/>
      </a:accent1>
      <a:accent2>
        <a:srgbClr val="00939F"/>
      </a:accent2>
      <a:accent3>
        <a:srgbClr val="F6AA26"/>
      </a:accent3>
      <a:accent4>
        <a:srgbClr val="EA552B"/>
      </a:accent4>
      <a:accent5>
        <a:srgbClr val="956134"/>
      </a:accent5>
      <a:accent6>
        <a:srgbClr val="394754"/>
      </a:accent6>
      <a:hlink>
        <a:srgbClr val="00939F"/>
      </a:hlink>
      <a:folHlink>
        <a:srgbClr val="F6AA26"/>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1686</Words>
  <Application>Microsoft Macintosh PowerPoint</Application>
  <PresentationFormat>自定义</PresentationFormat>
  <Paragraphs>107</Paragraphs>
  <Slides>15</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Microsoft YaHei</vt:lpstr>
      <vt:lpstr>Microsoft YaHei</vt:lpstr>
      <vt:lpstr>Merriweather</vt:lpstr>
      <vt:lpstr>Arial</vt:lpstr>
      <vt:lpstr>Arial</vt:lpstr>
      <vt:lpstr>Calibri</vt:lpstr>
      <vt:lpstr>Helvetica Neue</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bt208</dc:title>
  <dc:creator/>
  <cp:lastModifiedBy/>
  <cp:revision>1</cp:revision>
  <dcterms:created xsi:type="dcterms:W3CDTF">2016-11-28T19:55:50Z</dcterms:created>
  <dcterms:modified xsi:type="dcterms:W3CDTF">2020-04-28T07:09:34Z</dcterms:modified>
</cp:coreProperties>
</file>