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4"/>
  </p:notesMasterIdLst>
  <p:handoutMasterIdLst>
    <p:handoutMasterId r:id="rId25"/>
  </p:handoutMasterIdLst>
  <p:sldIdLst>
    <p:sldId id="4804" r:id="rId2"/>
    <p:sldId id="4823" r:id="rId3"/>
    <p:sldId id="4824" r:id="rId4"/>
    <p:sldId id="4716" r:id="rId5"/>
    <p:sldId id="4848" r:id="rId6"/>
    <p:sldId id="4830" r:id="rId7"/>
    <p:sldId id="4832" r:id="rId8"/>
    <p:sldId id="4833" r:id="rId9"/>
    <p:sldId id="4847" r:id="rId10"/>
    <p:sldId id="4850" r:id="rId11"/>
    <p:sldId id="4849" r:id="rId12"/>
    <p:sldId id="4851" r:id="rId13"/>
    <p:sldId id="4835" r:id="rId14"/>
    <p:sldId id="4843" r:id="rId15"/>
    <p:sldId id="4852" r:id="rId16"/>
    <p:sldId id="4825" r:id="rId17"/>
    <p:sldId id="4846" r:id="rId18"/>
    <p:sldId id="4826" r:id="rId19"/>
    <p:sldId id="4839" r:id="rId20"/>
    <p:sldId id="4827" r:id="rId21"/>
    <p:sldId id="4841" r:id="rId22"/>
    <p:sldId id="4828" r:id="rId23"/>
  </p:sldIdLst>
  <p:sldSz cx="12858750" cy="7232650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64158" autoAdjust="0"/>
  </p:normalViewPr>
  <p:slideViewPr>
    <p:cSldViewPr>
      <p:cViewPr varScale="1">
        <p:scale>
          <a:sx n="52" d="100"/>
          <a:sy n="52" d="100"/>
        </p:scale>
        <p:origin x="1714" y="53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2020/1/13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2020/1/13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84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95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78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8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d-ID" dirty="0"/>
              <a:t>防火墙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id-ID" dirty="0"/>
              <a:t>防火墙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0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11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851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945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74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1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是一种简单的、无数据校验的数据条带化技术。实际上不是一种真正的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，因为它并不提供任何形式的冗余策略。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将所在磁盘条带化后组成大容量的存储空间，将数据分散存储在所有磁盘中，以独立访问方式实现多块磁盘的并读访问。由于可以并发执行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I/O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操作，总线带宽得到充分利用。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的性能在所有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等级中是最高的。理论上讲，一个由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n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块磁盘组成的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，它的读写性能是单个磁盘性能的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n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倍。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具有低成本、高读写性能、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100%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的高存储空间利用率等优点，但是它不提供数据冗余保护，一旦数据损坏，将无法恢复。 因此，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一般适用于对性能要求严格但对数据安全性和可靠性不高的应用，如视频、音频存储、临时数据缓存空间等。</a:t>
            </a:r>
            <a:endParaRPr lang="en-US" altLang="zh-CN" sz="16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+mn-ea"/>
              <a:cs typeface="+mn-cs"/>
            </a:endParaRPr>
          </a:p>
          <a:p>
            <a:endParaRPr lang="en-US" altLang="zh-CN" sz="16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+mn-ea"/>
              <a:cs typeface="+mn-cs"/>
            </a:endParaRPr>
          </a:p>
          <a:p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RAID1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称为镜像，它将数据完全一致地分别写到工作磁盘和镜像 磁盘，它的磁盘空间利用率为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50%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。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RAID1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在数据写入时，响应时间会有所影响，但是读数据的时候没有影响。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RAID1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提供了最佳的数据保护，一旦工作磁盘发生故障，系统自动从镜像磁盘读取数据，不会影响用户工作。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RAID1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与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RAID0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刚好相反，是为了增强数据安全性使两块 磁盘数据呈现完全镜像，从而达到安全性好、技术简单、管理方便。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RAID1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拥有完全容错的能力，但实现成本高。 </a:t>
            </a:r>
            <a:r>
              <a:rPr lang="en-US" altLang="zh-CN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RAID1 </a:t>
            </a:r>
            <a:r>
              <a:rPr lang="zh-CN" altLang="en-US" sz="16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应用于对顺序读写性能要求高以及对数据保护极为重视的应用，如对邮件系统的数据保护。</a:t>
            </a:r>
          </a:p>
          <a:p>
            <a:endParaRPr lang="zh-CN" altLang="en-US" sz="1300" b="0" i="0" kern="12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0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0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缺少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grub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程序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90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缺少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grub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程序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54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2020/1/13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atedier/frp/blob/master/README_zh.md#%E4%B8%BA%E6%9C%AC%E5%9C%B0-http-%E6%9C%8D%E5%8A%A1%E5%90%AF%E7%94%A8-https" TargetMode="External"/><Relationship Id="rId3" Type="http://schemas.openxmlformats.org/officeDocument/2006/relationships/hyperlink" Target="https://github.com/fatedier/frp/blob/master/README_zh.md#%E9%80%9A%E8%BF%87-ssh-%E8%AE%BF%E9%97%AE%E5%85%AC%E5%8F%B8%E5%86%85%E7%BD%91%E6%9C%BA%E5%99%A8" TargetMode="External"/><Relationship Id="rId7" Type="http://schemas.openxmlformats.org/officeDocument/2006/relationships/hyperlink" Target="https://github.com/fatedier/frp/blob/master/README_zh.md#%E5%AF%B9%E5%A4%96%E6%8F%90%E4%BE%9B%E7%AE%80%E5%8D%95%E7%9A%84%E6%96%87%E4%BB%B6%E8%AE%BF%E9%97%AE%E6%9C%8D%E5%8A%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tedier/frp/blob/master/README_zh.md#%E8%BD%AC%E5%8F%91-unix-%E5%9F%9F%E5%A5%97%E6%8E%A5%E5%AD%97" TargetMode="External"/><Relationship Id="rId5" Type="http://schemas.openxmlformats.org/officeDocument/2006/relationships/hyperlink" Target="https://github.com/fatedier/frp/blob/master/README_zh.md#%E8%BD%AC%E5%8F%91-dns-%E6%9F%A5%E8%AF%A2%E8%AF%B7%E6%B1%82" TargetMode="External"/><Relationship Id="rId10" Type="http://schemas.openxmlformats.org/officeDocument/2006/relationships/hyperlink" Target="https://github.com/fatedier/frp/blob/master/README_zh.md#%E7%82%B9%E5%AF%B9%E7%82%B9%E5%86%85%E7%BD%91%E7%A9%BF%E9%80%8F" TargetMode="External"/><Relationship Id="rId4" Type="http://schemas.openxmlformats.org/officeDocument/2006/relationships/hyperlink" Target="https://github.com/fatedier/frp/blob/master/README_zh.md#%E9%80%9A%E8%BF%87%E8%87%AA%E5%AE%9A%E4%B9%89%E5%9F%9F%E5%90%8D%E8%AE%BF%E9%97%AE%E9%83%A8%E7%BD%B2%E4%BA%8E%E5%86%85%E7%BD%91%E7%9A%84-web-%E6%9C%8D%E5%8A%A1" TargetMode="External"/><Relationship Id="rId9" Type="http://schemas.openxmlformats.org/officeDocument/2006/relationships/hyperlink" Target="https://github.com/fatedier/frp/blob/master/README_zh.md#%E5%AE%89%E5%85%A8%E5%9C%B0%E6%9A%B4%E9%9C%B2%E5%86%85%E7%BD%91%E6%9C%8D%E5%8A%A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596727" y="3184277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13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028775" y="2271787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265885" y="3662384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汇报人：李泽琛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33569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Hadoop wordcount</a:t>
            </a:r>
            <a:endParaRPr lang="zh-CN" altLang="en-US" sz="3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9E7D4AB9-8CB6-8049-854D-1F166ACEEE45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AA7008-F8D5-46A4-B0EB-42057A207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903" y="837975"/>
            <a:ext cx="8916669" cy="56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02791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 wordcount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9E7D4AB9-8CB6-8049-854D-1F166ACEEE45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25EECF-8E1C-4456-862F-53029F60E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827" y="1021887"/>
            <a:ext cx="9067095" cy="5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0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02791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 wordcount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9E7D4AB9-8CB6-8049-854D-1F166ACEEE45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23C212-898A-4D20-A946-EBA8A024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1501775"/>
            <a:ext cx="9972675" cy="4229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57F67BC-2FE8-462C-82AF-DAA7CEB69F9F}"/>
              </a:ext>
            </a:extLst>
          </p:cNvPr>
          <p:cNvSpPr txBox="1"/>
          <p:nvPr/>
        </p:nvSpPr>
        <p:spPr>
          <a:xfrm>
            <a:off x="4701183" y="5920581"/>
            <a:ext cx="376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运行代码</a:t>
            </a:r>
          </a:p>
        </p:txBody>
      </p:sp>
    </p:spTree>
    <p:extLst>
      <p:ext uri="{BB962C8B-B14F-4D97-AF65-F5344CB8AC3E}">
        <p14:creationId xmlns:p14="http://schemas.microsoft.com/office/powerpoint/2010/main" val="40431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02791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 wordcount</a:t>
            </a:r>
            <a:endParaRPr lang="zh-CN" altLang="en-US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1">
            <a:extLst>
              <a:ext uri="{FF2B5EF4-FFF2-40B4-BE49-F238E27FC236}">
                <a16:creationId xmlns:a16="http://schemas.microsoft.com/office/drawing/2014/main" id="{9E7D4AB9-8CB6-8049-854D-1F166ACEEE45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7F35B-F506-4562-B3E6-52E28FBFD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20" y="1024037"/>
            <a:ext cx="10561433" cy="67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02791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 wordcount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7E0526F2-F420-F24D-BD5F-D84E8B064DF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ED171-E41B-483C-8EDC-2F08FEF4A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22" y="787566"/>
            <a:ext cx="9606906" cy="6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02791"/>
            <a:ext cx="3949155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Spark </a:t>
            </a:r>
            <a:r>
              <a:rPr lang="zh-CN" altLang="en-US" sz="3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优势</a:t>
            </a:r>
            <a:endParaRPr lang="en-US" altLang="zh-CN" sz="36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灯片编号占位符 1">
            <a:extLst>
              <a:ext uri="{FF2B5EF4-FFF2-40B4-BE49-F238E27FC236}">
                <a16:creationId xmlns:a16="http://schemas.microsoft.com/office/drawing/2014/main" id="{7E0526F2-F420-F24D-BD5F-D84E8B064DF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15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968D306-CA32-48F0-BB96-A615961ACD02}"/>
              </a:ext>
            </a:extLst>
          </p:cNvPr>
          <p:cNvSpPr txBox="1"/>
          <p:nvPr/>
        </p:nvSpPr>
        <p:spPr>
          <a:xfrm>
            <a:off x="1604839" y="1384077"/>
            <a:ext cx="986509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运行速度更快。相对于</a:t>
            </a:r>
            <a:r>
              <a:rPr lang="en-US" altLang="zh-CN" sz="2800" dirty="0"/>
              <a:t>Hadoop</a:t>
            </a:r>
            <a:r>
              <a:rPr lang="zh-CN" altLang="en-US" sz="2800" dirty="0"/>
              <a:t>，</a:t>
            </a:r>
            <a:r>
              <a:rPr lang="en-US" altLang="zh-CN" sz="2800" dirty="0"/>
              <a:t>Spark</a:t>
            </a:r>
            <a:r>
              <a:rPr lang="zh-CN" altLang="en-US" sz="2800" dirty="0"/>
              <a:t>在内存中运行速度快</a:t>
            </a:r>
            <a:r>
              <a:rPr lang="en-US" altLang="zh-CN" sz="2800" dirty="0"/>
              <a:t>100</a:t>
            </a:r>
            <a:r>
              <a:rPr lang="zh-CN" altLang="en-US" sz="2800" dirty="0"/>
              <a:t>倍，在磁盘上运行速度快</a:t>
            </a:r>
            <a:r>
              <a:rPr lang="en-US" altLang="zh-CN" sz="2800" dirty="0"/>
              <a:t>10</a:t>
            </a:r>
            <a:r>
              <a:rPr lang="zh-CN" altLang="en-US" sz="2800" dirty="0"/>
              <a:t>倍。在十分之一的机器上，它也被用于对</a:t>
            </a:r>
            <a:r>
              <a:rPr lang="en-US" altLang="zh-CN" sz="2800" dirty="0"/>
              <a:t>100 TB</a:t>
            </a:r>
            <a:r>
              <a:rPr lang="zh-CN" altLang="en-US" sz="2800" dirty="0"/>
              <a:t>数据进行排序，比</a:t>
            </a:r>
            <a:r>
              <a:rPr lang="en-US" altLang="zh-CN" sz="2800" dirty="0"/>
              <a:t>Hadoop MapReduce</a:t>
            </a:r>
            <a:r>
              <a:rPr lang="zh-CN" altLang="en-US" sz="2800" dirty="0"/>
              <a:t>快</a:t>
            </a:r>
            <a:r>
              <a:rPr lang="en-US" altLang="zh-CN" sz="2800" dirty="0"/>
              <a:t>3</a:t>
            </a:r>
            <a:r>
              <a:rPr lang="zh-CN" altLang="en-US" sz="2800" dirty="0"/>
              <a:t>倍。</a:t>
            </a:r>
            <a:r>
              <a:rPr lang="en-US" altLang="zh-CN" sz="2800" dirty="0"/>
              <a:t>Spark</a:t>
            </a:r>
            <a:r>
              <a:rPr lang="zh-CN" altLang="en-US" sz="2800" dirty="0"/>
              <a:t>在机器学习应用中更快，例如朴素贝叶斯和</a:t>
            </a:r>
            <a:r>
              <a:rPr lang="en-US" altLang="zh-CN" sz="2800" dirty="0"/>
              <a:t>k-means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编程模型更灵活；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拥有大部分语言</a:t>
            </a:r>
            <a:r>
              <a:rPr lang="en-US" altLang="zh-CN" sz="2800" dirty="0"/>
              <a:t>API, </a:t>
            </a:r>
            <a:r>
              <a:rPr lang="zh-CN" altLang="en-US" sz="2800" dirty="0"/>
              <a:t>如</a:t>
            </a:r>
            <a:r>
              <a:rPr lang="en-US" altLang="zh-CN" sz="2800" dirty="0"/>
              <a:t>java</a:t>
            </a:r>
            <a:r>
              <a:rPr lang="zh-CN" altLang="en-US" sz="2800" dirty="0"/>
              <a:t>，</a:t>
            </a:r>
            <a:r>
              <a:rPr lang="en-US" altLang="zh-CN" sz="2800" dirty="0"/>
              <a:t>python</a:t>
            </a:r>
            <a:r>
              <a:rPr lang="zh-CN" altLang="en-US" sz="2800" dirty="0"/>
              <a:t>， </a:t>
            </a:r>
            <a:r>
              <a:rPr lang="en-US" altLang="zh-CN" sz="2800" dirty="0"/>
              <a:t>R</a:t>
            </a:r>
            <a:r>
              <a:rPr lang="zh-CN" altLang="en-US" sz="2800" dirty="0"/>
              <a:t>等。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00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16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641243" y="2392189"/>
            <a:ext cx="10331181" cy="22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200" dirty="0"/>
              <a:t>尝试运行完整的</a:t>
            </a:r>
            <a:r>
              <a:rPr lang="en-US" altLang="zh-CN" sz="3200" dirty="0"/>
              <a:t>spark</a:t>
            </a:r>
            <a:r>
              <a:rPr lang="zh-CN" altLang="en-US" sz="3200" dirty="0"/>
              <a:t>项目，确保</a:t>
            </a:r>
            <a:r>
              <a:rPr lang="en-US" altLang="zh-CN" sz="3200" dirty="0" err="1"/>
              <a:t>hdfs</a:t>
            </a:r>
            <a:r>
              <a:rPr lang="zh-CN" altLang="en-US" sz="3200" dirty="0"/>
              <a:t>，</a:t>
            </a:r>
            <a:r>
              <a:rPr lang="en-US" altLang="zh-CN" sz="3200" dirty="0" err="1"/>
              <a:t>hbase</a:t>
            </a:r>
            <a:r>
              <a:rPr lang="zh-CN" altLang="en-US" sz="3200" dirty="0"/>
              <a:t>，</a:t>
            </a:r>
            <a:r>
              <a:rPr lang="en-US" altLang="zh-CN" sz="3200" dirty="0"/>
              <a:t>zookeeper</a:t>
            </a:r>
            <a:r>
              <a:rPr lang="zh-CN" altLang="en-US" sz="3200" dirty="0"/>
              <a:t>等组件正常稳定工作</a:t>
            </a:r>
            <a:endParaRPr lang="en-US" altLang="zh-CN" sz="32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200" dirty="0"/>
              <a:t>与数据小组交流对接</a:t>
            </a:r>
            <a:endParaRPr lang="en-US" altLang="zh-CN" sz="32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17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95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03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D1E7C6D1-BC31-E44F-BBC8-34904E760AB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18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62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263784" y="2031275"/>
            <a:ext cx="10331181" cy="2224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3200" dirty="0"/>
              <a:t>Hadoop </a:t>
            </a:r>
            <a:r>
              <a:rPr lang="zh-CN" altLang="en-US" sz="3200" dirty="0"/>
              <a:t>原生</a:t>
            </a:r>
            <a:r>
              <a:rPr lang="en-US" altLang="zh-CN" sz="3200" dirty="0"/>
              <a:t>MapReduce</a:t>
            </a:r>
            <a:r>
              <a:rPr lang="zh-CN" altLang="en-US" sz="3200" dirty="0"/>
              <a:t>运行大文件</a:t>
            </a:r>
            <a:r>
              <a:rPr lang="en-US" altLang="zh-CN" sz="3200" dirty="0"/>
              <a:t>wordcount</a:t>
            </a:r>
            <a:r>
              <a:rPr lang="zh-CN" altLang="en-US" sz="3200" dirty="0"/>
              <a:t>程序 </a:t>
            </a:r>
            <a:r>
              <a:rPr lang="en-US" altLang="zh-CN" sz="3200" dirty="0"/>
              <a:t>failed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3200" dirty="0"/>
              <a:t>系统组件不稳定，</a:t>
            </a:r>
            <a:r>
              <a:rPr lang="en-US" altLang="zh-CN" sz="3200" dirty="0"/>
              <a:t>debug</a:t>
            </a:r>
            <a:r>
              <a:rPr lang="zh-CN" altLang="en-US" sz="3200" dirty="0"/>
              <a:t>困难</a:t>
            </a:r>
            <a:endParaRPr lang="en-US" altLang="zh-CN" sz="32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81027494-F9DD-ED40-9DDA-C7859137DA26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19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67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0" y="1840924"/>
            <a:ext cx="5254752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未来计划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546439" y="384329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遇到的问题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841590" y="384329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MH_Others_1"/>
          <p:cNvSpPr txBox="1"/>
          <p:nvPr>
            <p:custDataLst>
              <p:tags r:id="rId10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11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4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会议纪要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04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5" name="灯片编号占位符 1">
            <a:extLst>
              <a:ext uri="{FF2B5EF4-FFF2-40B4-BE49-F238E27FC236}">
                <a16:creationId xmlns:a16="http://schemas.microsoft.com/office/drawing/2014/main" id="{D59B3A1C-784F-5846-92B8-EDBEA368E78B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20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05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会议纪要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218B06E-D660-EB45-860B-89FC4F003AFB}"/>
              </a:ext>
            </a:extLst>
          </p:cNvPr>
          <p:cNvSpPr txBox="1"/>
          <p:nvPr/>
        </p:nvSpPr>
        <p:spPr>
          <a:xfrm>
            <a:off x="1460823" y="1955806"/>
            <a:ext cx="10945216" cy="331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时间：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11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 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地点：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1408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人员：小组全体成员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内容：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确定分工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设置</a:t>
            </a:r>
            <a:r>
              <a:rPr kumimoji="1"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frp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内网穿透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Hadoop wordcount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60246E-F1F8-E640-9FC7-177AC54F08EC}"/>
              </a:ext>
            </a:extLst>
          </p:cNvPr>
          <p:cNvSpPr txBox="1"/>
          <p:nvPr/>
        </p:nvSpPr>
        <p:spPr>
          <a:xfrm>
            <a:off x="6717407" y="1955806"/>
            <a:ext cx="8021955" cy="2838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时间：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月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12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地点：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1408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人员：小组全体成员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内容：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spark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kumimoji="1" lang="en-US" altLang="zh-CN" sz="20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scala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环境搭建</a:t>
            </a:r>
            <a:endParaRPr kumimoji="1"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</a:t>
            </a:r>
            <a:r>
              <a:rPr kumimoji="1"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 </a:t>
            </a:r>
            <a:r>
              <a:rPr kumimoji="1"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spark wordcount</a:t>
            </a:r>
          </a:p>
        </p:txBody>
      </p: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9A4765BA-44FA-7F4B-971F-E486EF1826CA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21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7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3D34404-DE66-8449-BB97-D9B25A208C32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22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13351" y="3941998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Frp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内网穿透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60753" y="3941998"/>
            <a:ext cx="2624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Hadoop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wordcount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6213351" y="4316430"/>
            <a:ext cx="2380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Spark</a:t>
            </a: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wordcount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frp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263784" y="2031275"/>
            <a:ext cx="1033118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err="1"/>
              <a:t>frp</a:t>
            </a:r>
            <a:r>
              <a:rPr lang="en-US" altLang="zh-CN" sz="3200" dirty="0"/>
              <a:t> </a:t>
            </a:r>
            <a:r>
              <a:rPr lang="zh-CN" altLang="en-US" sz="3200" dirty="0"/>
              <a:t>（</a:t>
            </a:r>
            <a:r>
              <a:rPr lang="en-US" altLang="zh-CN" sz="3200" dirty="0"/>
              <a:t>fast reverse proxy</a:t>
            </a:r>
            <a:r>
              <a:rPr lang="zh-CN" altLang="en-US" sz="3200" dirty="0"/>
              <a:t>）是一个可用于内网穿透的高性能的反向代理应用，支持 </a:t>
            </a:r>
            <a:r>
              <a:rPr lang="en-US" altLang="zh-CN" sz="3200" dirty="0" err="1"/>
              <a:t>tcp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udp</a:t>
            </a:r>
            <a:r>
              <a:rPr lang="en-US" altLang="zh-CN" sz="3200" dirty="0"/>
              <a:t> </a:t>
            </a:r>
            <a:r>
              <a:rPr lang="zh-CN" altLang="en-US" sz="3200" dirty="0"/>
              <a:t>协议，为 </a:t>
            </a:r>
            <a:r>
              <a:rPr lang="en-US" altLang="zh-CN" sz="3200" dirty="0"/>
              <a:t>http </a:t>
            </a:r>
            <a:r>
              <a:rPr lang="zh-CN" altLang="en-US" sz="3200" dirty="0"/>
              <a:t>和 </a:t>
            </a:r>
            <a:r>
              <a:rPr lang="en-US" altLang="zh-CN" sz="3200" dirty="0"/>
              <a:t>https </a:t>
            </a:r>
            <a:r>
              <a:rPr lang="zh-CN" altLang="en-US" sz="3200" dirty="0"/>
              <a:t>应用协议提供了额外的能力，且尝试性支持了点对点穿透。</a:t>
            </a:r>
            <a:endParaRPr lang="en-US" altLang="zh-CN" sz="3200" dirty="0"/>
          </a:p>
          <a:p>
            <a:pPr algn="ctr"/>
            <a:endParaRPr lang="en-US" altLang="zh-CN" sz="3200" dirty="0"/>
          </a:p>
          <a:p>
            <a:r>
              <a:rPr lang="zh-CN" altLang="en-US" sz="3600" b="1" dirty="0"/>
              <a:t>可以使处于内网或防火墙后的设备对外界提供服务</a:t>
            </a:r>
          </a:p>
        </p:txBody>
      </p: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frp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263784" y="2031275"/>
            <a:ext cx="103311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通过 </a:t>
            </a:r>
            <a:r>
              <a:rPr lang="en-US" altLang="zh-CN" sz="2800" dirty="0" err="1">
                <a:solidFill>
                  <a:srgbClr val="FF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ssh</a:t>
            </a:r>
            <a:r>
              <a:rPr lang="en-US" altLang="zh-CN" sz="2800" dirty="0">
                <a:solidFill>
                  <a:srgbClr val="FF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访问公司内网机器</a:t>
            </a:r>
            <a:endParaRPr lang="zh-CN" altLang="en-US" sz="2800" dirty="0">
              <a:solidFill>
                <a:srgbClr val="FF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通过自定义域名访问部署于内网的 </a:t>
            </a:r>
            <a:r>
              <a:rPr lang="en-US" altLang="zh-CN" sz="2800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</a:t>
            </a:r>
            <a:r>
              <a:rPr lang="zh-CN" altLang="en-US" sz="2800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</a:t>
            </a:r>
            <a:endParaRPr lang="zh-CN" altLang="en-US" sz="28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转发 </a:t>
            </a:r>
            <a:r>
              <a:rPr lang="en-US" altLang="zh-CN" sz="2800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DNS </a:t>
            </a:r>
            <a:r>
              <a:rPr lang="zh-CN" altLang="en-US" sz="2800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查询请求</a:t>
            </a:r>
            <a:endParaRPr lang="zh-CN" altLang="en-US" sz="28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转发 </a:t>
            </a:r>
            <a:r>
              <a:rPr lang="en-US" altLang="zh-CN" sz="2800" dirty="0"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Unix </a:t>
            </a:r>
            <a:r>
              <a:rPr lang="zh-CN" altLang="en-US" sz="2800" dirty="0"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域套接字</a:t>
            </a:r>
            <a:endParaRPr lang="zh-CN" altLang="en-US" sz="28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u="sng" dirty="0"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对外提供简单的文件访问服务</a:t>
            </a:r>
            <a:endParaRPr lang="zh-CN" altLang="en-US" sz="28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为本地 </a:t>
            </a:r>
            <a:r>
              <a:rPr lang="en-US" altLang="zh-CN" sz="2800" dirty="0"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</a:t>
            </a:r>
            <a:r>
              <a:rPr lang="zh-CN" altLang="en-US" sz="2800" dirty="0"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服务启用 </a:t>
            </a:r>
            <a:r>
              <a:rPr lang="en-US" altLang="zh-CN" sz="2800" dirty="0"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endParaRPr lang="zh-CN" altLang="en-US" sz="28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安全地暴露内网服务</a:t>
            </a:r>
            <a:endParaRPr lang="zh-CN" altLang="en-US" sz="2800" dirty="0"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-apple-syste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点对点内网穿透</a:t>
            </a:r>
            <a:endParaRPr lang="zh-CN" altLang="en-US" sz="2800" dirty="0">
              <a:latin typeface="-apple-system"/>
            </a:endParaRPr>
          </a:p>
        </p:txBody>
      </p: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3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frp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灯片编号占位符 1">
            <a:extLst>
              <a:ext uri="{FF2B5EF4-FFF2-40B4-BE49-F238E27FC236}">
                <a16:creationId xmlns:a16="http://schemas.microsoft.com/office/drawing/2014/main" id="{C7D11410-83A3-BB4E-B6F8-FDC9E3CA076A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F6A74E18-4086-4076-8469-5C326485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168053"/>
            <a:ext cx="50673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79B63A-E7BF-4B6E-976C-328CE10547AA}"/>
              </a:ext>
            </a:extLst>
          </p:cNvPr>
          <p:cNvSpPr txBox="1"/>
          <p:nvPr/>
        </p:nvSpPr>
        <p:spPr>
          <a:xfrm>
            <a:off x="5277247" y="5511453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/>
              <a:t>frp</a:t>
            </a:r>
            <a:r>
              <a:rPr lang="zh-CN" altLang="en-US" sz="2400" b="1" dirty="0"/>
              <a:t>架构图</a:t>
            </a:r>
          </a:p>
        </p:txBody>
      </p:sp>
    </p:spTree>
    <p:extLst>
      <p:ext uri="{BB962C8B-B14F-4D97-AF65-F5344CB8AC3E}">
        <p14:creationId xmlns:p14="http://schemas.microsoft.com/office/powerpoint/2010/main" val="36559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17201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frp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1">
            <a:extLst>
              <a:ext uri="{FF2B5EF4-FFF2-40B4-BE49-F238E27FC236}">
                <a16:creationId xmlns:a16="http://schemas.microsoft.com/office/drawing/2014/main" id="{723A62BB-2939-E441-82A9-E5B30F8530D5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2D379C-BEDC-4486-AC14-FAB7DF3D0EEB}"/>
              </a:ext>
            </a:extLst>
          </p:cNvPr>
          <p:cNvSpPr txBox="1"/>
          <p:nvPr/>
        </p:nvSpPr>
        <p:spPr>
          <a:xfrm>
            <a:off x="1432448" y="1312069"/>
            <a:ext cx="42048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Frpc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400" dirty="0"/>
              <a:t>[common]</a:t>
            </a:r>
          </a:p>
          <a:p>
            <a:r>
              <a:rPr lang="en-US" altLang="zh-CN" sz="2400" dirty="0" err="1"/>
              <a:t>server_addr</a:t>
            </a:r>
            <a:r>
              <a:rPr lang="en-US" altLang="zh-CN" sz="2400" dirty="0"/>
              <a:t> = 122.51.172.153</a:t>
            </a:r>
          </a:p>
          <a:p>
            <a:r>
              <a:rPr lang="en-US" altLang="zh-CN" sz="2400" dirty="0" err="1"/>
              <a:t>server_port</a:t>
            </a:r>
            <a:r>
              <a:rPr lang="en-US" altLang="zh-CN" sz="2400" dirty="0"/>
              <a:t> = 7000</a:t>
            </a:r>
          </a:p>
          <a:p>
            <a:endParaRPr lang="en-US" altLang="zh-CN" sz="2400" dirty="0"/>
          </a:p>
          <a:p>
            <a:r>
              <a:rPr lang="en-US" altLang="zh-CN" sz="2400" dirty="0"/>
              <a:t>[</a:t>
            </a:r>
            <a:r>
              <a:rPr lang="en-US" altLang="zh-CN" sz="2400" dirty="0" err="1"/>
              <a:t>ssh</a:t>
            </a:r>
            <a:r>
              <a:rPr lang="en-US" altLang="zh-CN" sz="2400" dirty="0"/>
              <a:t>]</a:t>
            </a:r>
          </a:p>
          <a:p>
            <a:r>
              <a:rPr lang="en-US" altLang="zh-CN" sz="2400" dirty="0"/>
              <a:t>type = </a:t>
            </a:r>
            <a:r>
              <a:rPr lang="en-US" altLang="zh-CN" sz="2400" dirty="0" err="1"/>
              <a:t>tcp</a:t>
            </a:r>
            <a:endParaRPr lang="en-US" altLang="zh-CN" sz="2400" dirty="0"/>
          </a:p>
          <a:p>
            <a:r>
              <a:rPr lang="en-US" altLang="zh-CN" sz="2400" dirty="0" err="1"/>
              <a:t>local_ip</a:t>
            </a:r>
            <a:r>
              <a:rPr lang="en-US" altLang="zh-CN" sz="2400" dirty="0"/>
              <a:t> = 127.0.0.1           </a:t>
            </a:r>
          </a:p>
          <a:p>
            <a:r>
              <a:rPr lang="en-US" altLang="zh-CN" sz="2400" dirty="0" err="1"/>
              <a:t>local_port</a:t>
            </a:r>
            <a:r>
              <a:rPr lang="en-US" altLang="zh-CN" sz="2400" dirty="0"/>
              <a:t> = 22</a:t>
            </a:r>
          </a:p>
          <a:p>
            <a:r>
              <a:rPr lang="en-US" altLang="zh-CN" sz="2400" dirty="0" err="1"/>
              <a:t>remote_port</a:t>
            </a:r>
            <a:r>
              <a:rPr lang="en-US" altLang="zh-CN" sz="2400" dirty="0"/>
              <a:t> = 6000 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BDF5060-EFA8-4CF6-854A-7460737DDCD5}"/>
              </a:ext>
            </a:extLst>
          </p:cNvPr>
          <p:cNvSpPr txBox="1"/>
          <p:nvPr/>
        </p:nvSpPr>
        <p:spPr>
          <a:xfrm>
            <a:off x="6933431" y="1312069"/>
            <a:ext cx="42048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Frps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400" dirty="0"/>
              <a:t>[common]</a:t>
            </a:r>
          </a:p>
          <a:p>
            <a:r>
              <a:rPr lang="en-US" altLang="zh-CN" sz="2400" dirty="0" err="1"/>
              <a:t>bind_port</a:t>
            </a:r>
            <a:r>
              <a:rPr lang="en-US" altLang="zh-CN" sz="2400" dirty="0"/>
              <a:t> = 7000</a:t>
            </a:r>
          </a:p>
          <a:p>
            <a:r>
              <a:rPr lang="en-US" altLang="zh-CN" sz="2400" dirty="0" err="1"/>
              <a:t>dashboard_port</a:t>
            </a:r>
            <a:r>
              <a:rPr lang="en-US" altLang="zh-CN" sz="2400" dirty="0"/>
              <a:t> = 7500</a:t>
            </a:r>
          </a:p>
          <a:p>
            <a:r>
              <a:rPr lang="en-US" altLang="zh-CN" sz="2400" dirty="0" err="1"/>
              <a:t>dashboard_user</a:t>
            </a:r>
            <a:r>
              <a:rPr lang="en-US" altLang="zh-CN" sz="2400" dirty="0"/>
              <a:t> = admin</a:t>
            </a:r>
          </a:p>
          <a:p>
            <a:r>
              <a:rPr lang="en-US" altLang="zh-CN" sz="2400" dirty="0" err="1"/>
              <a:t>dashboard_pwd</a:t>
            </a:r>
            <a:r>
              <a:rPr lang="en-US" altLang="zh-CN" sz="2400" dirty="0"/>
              <a:t> = admin</a:t>
            </a:r>
          </a:p>
        </p:txBody>
      </p:sp>
    </p:spTree>
    <p:extLst>
      <p:ext uri="{BB962C8B-B14F-4D97-AF65-F5344CB8AC3E}">
        <p14:creationId xmlns:p14="http://schemas.microsoft.com/office/powerpoint/2010/main" val="23267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269135" y="284212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frp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380F18CB-A5A1-DF4B-81E7-1E69CA8AC1B7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2050" name="Picture 2" descr="frp的原理">
            <a:extLst>
              <a:ext uri="{FF2B5EF4-FFF2-40B4-BE49-F238E27FC236}">
                <a16:creationId xmlns:a16="http://schemas.microsoft.com/office/drawing/2014/main" id="{C7C00BC0-8FFE-4988-BE4B-218C3B60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70" y="1384077"/>
            <a:ext cx="9783610" cy="378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3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390524" y="284212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frp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380F18CB-A5A1-DF4B-81E7-1E69CA8AC1B7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/22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054917-B537-4FE1-AE05-AD42D89B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328" y="921828"/>
            <a:ext cx="10323546" cy="485529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DCACF9-518A-4201-81FE-8B51AFF75B16}"/>
              </a:ext>
            </a:extLst>
          </p:cNvPr>
          <p:cNvSpPr txBox="1"/>
          <p:nvPr/>
        </p:nvSpPr>
        <p:spPr>
          <a:xfrm>
            <a:off x="2972991" y="5992589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CN" sz="2000" b="1" dirty="0"/>
              <a:t>ssh -oPort=6000 hduser@122.51.172.153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489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994</Words>
  <Application>Microsoft Office PowerPoint</Application>
  <PresentationFormat>自定义</PresentationFormat>
  <Paragraphs>155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-apple-system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2020-01-13T04:19:47Z</dcterms:modified>
</cp:coreProperties>
</file>