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4804" r:id="rId2"/>
    <p:sldId id="4823" r:id="rId3"/>
    <p:sldId id="4824" r:id="rId4"/>
    <p:sldId id="4870" r:id="rId5"/>
    <p:sldId id="4850" r:id="rId6"/>
    <p:sldId id="4869" r:id="rId7"/>
    <p:sldId id="4871" r:id="rId8"/>
    <p:sldId id="4866" r:id="rId9"/>
    <p:sldId id="4873" r:id="rId10"/>
    <p:sldId id="4874" r:id="rId11"/>
    <p:sldId id="4876" r:id="rId12"/>
    <p:sldId id="4875" r:id="rId13"/>
    <p:sldId id="4826" r:id="rId14"/>
    <p:sldId id="4868" r:id="rId15"/>
    <p:sldId id="4828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64158" autoAdjust="0"/>
  </p:normalViewPr>
  <p:slideViewPr>
    <p:cSldViewPr>
      <p:cViewPr varScale="1">
        <p:scale>
          <a:sx n="82" d="100"/>
          <a:sy n="82" d="100"/>
        </p:scale>
        <p:origin x="499" y="4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2020/4/28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2020/4/28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2020/4/28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data.io/" TargetMode="External"/><Relationship Id="rId7" Type="http://schemas.openxmlformats.org/officeDocument/2006/relationships/hyperlink" Target="https://www.usenix.org/legacy/events/osdi99/full_papers/castro/castro_html/castr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1803.05069.pdf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96727" y="3184277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28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316807" y="1384077"/>
            <a:ext cx="5400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4400" b="1" dirty="0">
                <a:solidFill>
                  <a:schemeClr val="accent1"/>
                </a:solidFill>
                <a:cs typeface="Arial" panose="020B0604020202020204" pitchFamily="34" charset="0"/>
              </a:rPr>
              <a:t>Libra</a:t>
            </a: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的区块链安全性分析技术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265886" y="3662384"/>
            <a:ext cx="2507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汇报人：李泽琛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CLI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客户端实践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02B6E2-85B6-49F9-912F-FB28ED12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3" y="1888133"/>
            <a:ext cx="5517358" cy="5486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46268C-388E-43CA-BABE-A6A68223E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403" y="3040261"/>
            <a:ext cx="2789162" cy="4267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26CDD6-3BD6-4723-B117-84CFF6AAB0C2}"/>
              </a:ext>
            </a:extLst>
          </p:cNvPr>
          <p:cNvSpPr txBox="1"/>
          <p:nvPr/>
        </p:nvSpPr>
        <p:spPr>
          <a:xfrm>
            <a:off x="1676847" y="1477571"/>
            <a:ext cx="209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创建账户：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3EC45A-D72B-4693-A55F-A536EC672A79}"/>
              </a:ext>
            </a:extLst>
          </p:cNvPr>
          <p:cNvSpPr txBox="1"/>
          <p:nvPr/>
        </p:nvSpPr>
        <p:spPr>
          <a:xfrm>
            <a:off x="1698762" y="2701706"/>
            <a:ext cx="209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52C6B-7039-4352-B648-740E70E76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403" y="4066505"/>
            <a:ext cx="4724809" cy="350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E273ED-2617-4912-BDB3-71903FD8926B}"/>
              </a:ext>
            </a:extLst>
          </p:cNvPr>
          <p:cNvSpPr txBox="1"/>
          <p:nvPr/>
        </p:nvSpPr>
        <p:spPr>
          <a:xfrm>
            <a:off x="1698762" y="3616325"/>
            <a:ext cx="209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余额检查：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74065-204A-4359-A8C8-986275F28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403" y="4912469"/>
            <a:ext cx="5944115" cy="5563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94B4BD-5BEF-41C2-AB93-204E50AF9957}"/>
              </a:ext>
            </a:extLst>
          </p:cNvPr>
          <p:cNvSpPr txBox="1"/>
          <p:nvPr/>
        </p:nvSpPr>
        <p:spPr>
          <a:xfrm>
            <a:off x="1698762" y="4544640"/>
            <a:ext cx="209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转账：</a:t>
            </a:r>
          </a:p>
        </p:txBody>
      </p:sp>
    </p:spTree>
    <p:extLst>
      <p:ext uri="{BB962C8B-B14F-4D97-AF65-F5344CB8AC3E}">
        <p14:creationId xmlns:p14="http://schemas.microsoft.com/office/powerpoint/2010/main" val="415668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CLI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客户端实践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26CDD6-3BD6-4723-B117-84CFF6AAB0C2}"/>
              </a:ext>
            </a:extLst>
          </p:cNvPr>
          <p:cNvSpPr txBox="1"/>
          <p:nvPr/>
        </p:nvSpPr>
        <p:spPr>
          <a:xfrm>
            <a:off x="1676847" y="1477571"/>
            <a:ext cx="209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运行本地验证器节点：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301B920-433C-4725-A175-F71637DC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31" y="2103624"/>
            <a:ext cx="6637595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资料搜集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BFF1-DE3A-4D74-AA13-FEC98703CF27}"/>
              </a:ext>
            </a:extLst>
          </p:cNvPr>
          <p:cNvSpPr/>
          <p:nvPr/>
        </p:nvSpPr>
        <p:spPr>
          <a:xfrm>
            <a:off x="1457180" y="1600101"/>
            <a:ext cx="3810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网络资源</a:t>
            </a:r>
            <a:endParaRPr lang="en-US" altLang="zh-CN" sz="1600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/>
              <a:t>Libra</a:t>
            </a:r>
            <a:r>
              <a:rPr lang="zh-CN" altLang="en-US" sz="1600" dirty="0"/>
              <a:t>区块链开发指南：</a:t>
            </a:r>
            <a:r>
              <a:rPr lang="en-US" altLang="zh-CN" sz="1600" dirty="0">
                <a:hlinkClick r:id="rId3"/>
              </a:rPr>
              <a:t>http://libradata.io/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546630-7489-4646-BD2E-EAAD922E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19" y="2431098"/>
            <a:ext cx="4679085" cy="7239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324CCE-749C-42DD-8E16-3AF5C9FFF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05" y="901411"/>
            <a:ext cx="4000847" cy="9983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D5A15C0-494A-44F7-AC24-B822660AC118}"/>
              </a:ext>
            </a:extLst>
          </p:cNvPr>
          <p:cNvSpPr/>
          <p:nvPr/>
        </p:nvSpPr>
        <p:spPr>
          <a:xfrm>
            <a:off x="1448027" y="4029151"/>
            <a:ext cx="92424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论文</a:t>
            </a:r>
            <a:endParaRPr lang="en-US" altLang="zh-CN" sz="1600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HotStuff:  BFT Consensus in the Lens of Blockchain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Maofan Yin1,2, Dahlia Malkhi2 , Michael K. Reiter2,3, Guy Golan Gueta2 , and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Ittai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Abraham2</a:t>
            </a:r>
            <a:endParaRPr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hlinkClick r:id="rId6"/>
              </a:rPr>
              <a:t>https://arxiv.org/pdf/1803.05069.pdf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Byzantine Fault Tolerance</a:t>
            </a:r>
          </a:p>
          <a:p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Miguel Castro and Barbara </a:t>
            </a:r>
            <a:r>
              <a:rPr lang="en-US" altLang="zh-CN" sz="1600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Liskov</a:t>
            </a:r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hlinkClick r:id="rId7"/>
              </a:rPr>
              <a:t>https://www.usenix.org/legacy/events/osdi99/full_papers/castro/castro_html/castro.html</a:t>
            </a:r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5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D1E7C6D1-BC31-E44F-BBC8-34904E760AB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6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263784" y="1287822"/>
            <a:ext cx="10331181" cy="2056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明确研究目标，确定具体研究方向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16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资料收集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pic>
        <p:nvPicPr>
          <p:cNvPr id="1025" name="Picture 1" descr="计算机生成了可选文字:&#10;名称：基于Libra的区块链安全性分析技术&#10;要求：针对数据结构、密码算法、安全协议、共识机&#10;制、编制语言与算法，开展安全性分析，挖掘相关漏&#10;洞及薄弱环节，研究交易数据，构建交易及账户数据&#10;库，开展交易行为的追溯数据&#10;研究成果形研究报告及原型系统，包括：（l)核心机&#10;制研究（2）脆弱性分析（3）交易行为追溯性数据研究势：">
            <a:extLst>
              <a:ext uri="{FF2B5EF4-FFF2-40B4-BE49-F238E27FC236}">
                <a16:creationId xmlns:a16="http://schemas.microsoft.com/office/drawing/2014/main" id="{E98B98C6-1D1F-41B0-AF55-D09171A8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86" y="2968253"/>
            <a:ext cx="535397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3D34404-DE66-8449-BB97-D9B25A208C3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15</a:t>
            </a:fld>
            <a:r>
              <a:rPr lang="en-US" altLang="zh-CN" sz="320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s_1"/>
          <p:cNvSpPr txBox="1"/>
          <p:nvPr>
            <p:custDataLst>
              <p:tags r:id="rId6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7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4269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Libra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官方文档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&amp;&amp; The Libra Blockchain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客户端实践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资料收集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libra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简介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3B9764-7F3D-4B6C-AB8B-F756FFA289FB}"/>
              </a:ext>
            </a:extLst>
          </p:cNvPr>
          <p:cNvSpPr txBox="1"/>
          <p:nvPr/>
        </p:nvSpPr>
        <p:spPr>
          <a:xfrm>
            <a:off x="1676847" y="4861569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验证的数据结构：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Merkle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共识机制：基于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HotStuff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共识协议的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LibraBFT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编制语言与算法：原型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 core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实现，智能合约部分使用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1AEBE3-4029-4341-92E4-C8DA2C74D121}"/>
              </a:ext>
            </a:extLst>
          </p:cNvPr>
          <p:cNvSpPr/>
          <p:nvPr/>
        </p:nvSpPr>
        <p:spPr>
          <a:xfrm>
            <a:off x="1676847" y="1600101"/>
            <a:ext cx="95050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区块链是一个去中心化、可编程的数据库，其旨在支持一个低波动性的加密货币，能够作为服务全世界数十亿人的有效交易媒介。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是一种能够与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区块链交互的软件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允许用户构建，签名并将交易提交给验证程序节点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区块链发出查询（通过验证程序节点），请求交易或帐户的状态，并验证响应。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验证器节点：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生态系统中的实体，它们共同决定将哪些交易添加到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区块链中。 验证器使用共识协议 以便它们可以容忍恶意验证器的存在。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6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libra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核心概念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29934A-69D6-45CC-9DC9-6800A5B9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42" y="769074"/>
            <a:ext cx="6992974" cy="41764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18D95B-5373-4B5E-8535-9BD59692B6E7}"/>
              </a:ext>
            </a:extLst>
          </p:cNvPr>
          <p:cNvSpPr/>
          <p:nvPr/>
        </p:nvSpPr>
        <p:spPr>
          <a:xfrm>
            <a:off x="3214687" y="5128493"/>
            <a:ext cx="642937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</a:t>
            </a:r>
            <a:r>
              <a:rPr lang="zh-CN" altLang="en-US" sz="16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协议两个核心基本概念 </a:t>
            </a:r>
            <a:r>
              <a:rPr lang="en-US" altLang="zh-CN" sz="16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transactions(</a:t>
            </a:r>
            <a:r>
              <a:rPr lang="zh-CN" altLang="en-US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en-US" altLang="zh-CN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states(</a:t>
            </a:r>
            <a:r>
              <a:rPr lang="zh-CN" altLang="en-US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b="1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。在任何时间点，区块链都有一个“状态”。状态（或称为分布式账本状态）表示链上数据的当前快照。 在执行了交易后会更改区块链的状态。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2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states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1AEBE3-4029-4341-92E4-C8DA2C74D121}"/>
              </a:ext>
            </a:extLst>
          </p:cNvPr>
          <p:cNvSpPr/>
          <p:nvPr/>
        </p:nvSpPr>
        <p:spPr>
          <a:xfrm>
            <a:off x="1892871" y="1240061"/>
            <a:ext cx="9361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 </a:t>
            </a:r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协议使用基于帐户的数据模型 对账本状态进行编码。状态被构造为一个键值存储，它将帐户地址键映射到帐户值。账本状态下的账户值是已发布 </a:t>
            </a:r>
            <a:r>
              <a:rPr lang="en-US" altLang="zh-CN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 </a:t>
            </a:r>
            <a:r>
              <a:rPr lang="zh-CN" altLang="en-US" sz="16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的集合。</a:t>
            </a:r>
            <a:endParaRPr lang="en-US" altLang="zh-CN" sz="16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可以理解为程序代码，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数字资产都保存在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0EECDD-A4F7-4957-AD4B-A593B619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71" y="2780938"/>
            <a:ext cx="5532599" cy="26900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8AB2BA-EE09-4EF5-AD55-CC422A81A40D}"/>
              </a:ext>
            </a:extLst>
          </p:cNvPr>
          <p:cNvSpPr/>
          <p:nvPr/>
        </p:nvSpPr>
        <p:spPr>
          <a:xfrm>
            <a:off x="7869535" y="3558793"/>
            <a:ext cx="34567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椭圆表示资源，矩形表示模块。从资源到模块的定向边，意味着该模块声明了资源的类型。</a:t>
            </a:r>
            <a:endParaRPr lang="en-US" altLang="zh-CN" sz="16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每个资源都有一个由模块声明的类型。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8B2BFB-FAC7-4C35-ACBD-B02E7A5B29EC}"/>
              </a:ext>
            </a:extLst>
          </p:cNvPr>
          <p:cNvSpPr/>
          <p:nvPr/>
        </p:nvSpPr>
        <p:spPr>
          <a:xfrm>
            <a:off x="2546412" y="5797914"/>
            <a:ext cx="419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Currency.T</a:t>
            </a:r>
            <a:r>
              <a:rPr lang="en-US" altLang="zh-CN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资源的类型是 </a:t>
            </a:r>
            <a:r>
              <a:rPr lang="en-US" altLang="zh-CN" sz="16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0x56.Currency.T.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5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transactions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2A443D-5FFC-4132-A647-ABE21A6A0F8E}"/>
              </a:ext>
            </a:extLst>
          </p:cNvPr>
          <p:cNvSpPr/>
          <p:nvPr/>
        </p:nvSpPr>
        <p:spPr>
          <a:xfrm>
            <a:off x="877782" y="808013"/>
            <a:ext cx="11449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1600" b="1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600" b="1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 Address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，交易发起者的地址（不是物理意义的地址，可以理解成发起者的“银行账号”）；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Sender’s </a:t>
            </a:r>
            <a:r>
              <a:rPr lang="en-US" altLang="zh-CN" sz="1600" dirty="0" err="1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publick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，交易发起者的公钥；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，交易指令；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Price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价格。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是衡量计算量一个度量，每执行一定的交易代码就会产生一定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，客户要为这些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Maximum gas amount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，客户愿意支付的</a:t>
            </a: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number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，序列号；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Expiration time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，失效时间（如果一个交易在失效时间内没有被执行，则交易作废）；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，数字签名。</a:t>
            </a:r>
            <a:endParaRPr lang="zh-CN" altLang="en-US" sz="1600" b="0" i="0" dirty="0">
              <a:solidFill>
                <a:srgbClr val="55555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9334A-C238-458A-9577-5D58B9E0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3509814"/>
            <a:ext cx="6404658" cy="31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move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语言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BFF1-DE3A-4D74-AA13-FEC98703CF27}"/>
              </a:ext>
            </a:extLst>
          </p:cNvPr>
          <p:cNvSpPr/>
          <p:nvPr/>
        </p:nvSpPr>
        <p:spPr>
          <a:xfrm>
            <a:off x="1457180" y="1600101"/>
            <a:ext cx="99443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endParaRPr lang="en-US" altLang="zh-CN" sz="1600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模块（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Modules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）是发布在账本状态中的代码单元。模块声明了</a:t>
            </a:r>
            <a:r>
              <a:rPr lang="zh-CN" altLang="en-US" sz="16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struct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</a:t>
            </a:r>
            <a:r>
              <a:rPr lang="zh-CN" altLang="en-US" sz="1600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procedure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结构值包含可保存基元值的数据字段，例如整数或其他结构值。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）是一种特殊的结构。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每个结构必须标记为资源或不受限制（即非资源）。不受限制结构不受复制和销毁限制。但是，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不受限制结构不能包含资源结构（直接或传递），并且不能在账本状态下的账户发布。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模块的过程定义了创建，访问和销毁它声明的类型的规则。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从高维度来说，模块 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 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程序的关系，类似于面向对象编程中的类 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 </a:t>
            </a:r>
            <a:r>
              <a:rPr lang="en-US" altLang="zh-CN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16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30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move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语言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646D60-2913-4132-B49C-9AC4C115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79" y="1240061"/>
            <a:ext cx="7742591" cy="25071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E0A9F7-2F22-4EB3-A793-A19B7C5C6E2F}"/>
              </a:ext>
            </a:extLst>
          </p:cNvPr>
          <p:cNvSpPr txBox="1"/>
          <p:nvPr/>
        </p:nvSpPr>
        <p:spPr>
          <a:xfrm>
            <a:off x="1100783" y="116805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一个实例：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0AAF0E-A2A6-4353-B85C-B7CD91611801}"/>
              </a:ext>
            </a:extLst>
          </p:cNvPr>
          <p:cNvSpPr txBox="1"/>
          <p:nvPr/>
        </p:nvSpPr>
        <p:spPr>
          <a:xfrm>
            <a:off x="5349255" y="4064292"/>
            <a:ext cx="70207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withdraw_from_sender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：从交易发起者的存款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中拿出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Coin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把给定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送到接收账户下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EF3924-2BE7-41E4-AC01-D3FD14DA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87" y="3953330"/>
            <a:ext cx="2773920" cy="883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FEBEC5-B7CC-4D0F-AA61-B9A4FF843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847" y="5336048"/>
            <a:ext cx="643945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1592</Words>
  <Application>Microsoft Office PowerPoint</Application>
  <PresentationFormat>自定义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Microsoft YaHei</vt:lpstr>
      <vt:lpstr>Microsoft YaHei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2020-04-28T06:02:04Z</dcterms:modified>
</cp:coreProperties>
</file>