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  <p:sldMasterId id="2147483784" r:id="rId2"/>
  </p:sldMasterIdLst>
  <p:notesMasterIdLst>
    <p:notesMasterId r:id="rId13"/>
  </p:notesMasterIdLst>
  <p:handoutMasterIdLst>
    <p:handoutMasterId r:id="rId14"/>
  </p:handoutMasterIdLst>
  <p:sldIdLst>
    <p:sldId id="588" r:id="rId3"/>
    <p:sldId id="569" r:id="rId4"/>
    <p:sldId id="602" r:id="rId5"/>
    <p:sldId id="621" r:id="rId6"/>
    <p:sldId id="624" r:id="rId7"/>
    <p:sldId id="622" r:id="rId8"/>
    <p:sldId id="625" r:id="rId9"/>
    <p:sldId id="623" r:id="rId10"/>
    <p:sldId id="626" r:id="rId11"/>
    <p:sldId id="586" r:id="rId12"/>
  </p:sldIdLst>
  <p:sldSz cx="9144000" cy="6859588"/>
  <p:notesSz cx="6858000" cy="9144000"/>
  <p:embeddedFontLst>
    <p:embeddedFont>
      <p:font typeface="Bodoni MT" panose="02070603080606020203" pitchFamily="18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Viner Hand ITC" panose="03070502030502020203" pitchFamily="66" charset="0"/>
      <p:regular r:id="rId23"/>
    </p:embeddedFont>
    <p:embeddedFont>
      <p:font typeface="华文彩云" panose="02010800040101010101" pitchFamily="2" charset="-122"/>
      <p:regular r:id="rId24"/>
    </p:embeddedFont>
    <p:embeddedFont>
      <p:font typeface="华文细黑" panose="02010600040101010101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/>
        <a:cs typeface="华文彩云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/>
        <a:cs typeface="华文彩云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/>
        <a:cs typeface="华文彩云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/>
        <a:cs typeface="华文彩云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/>
        <a:cs typeface="华文彩云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彩云"/>
        <a:cs typeface="华文彩云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彩云"/>
        <a:cs typeface="华文彩云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彩云"/>
        <a:cs typeface="华文彩云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彩云"/>
        <a:cs typeface="华文彩云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060"/>
    <a:srgbClr val="7C8CAD"/>
    <a:srgbClr val="0033CC"/>
    <a:srgbClr val="CCFFFF"/>
    <a:srgbClr val="FF6600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9738" autoAdjust="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34" y="188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F2570-F54A-43B6-AB28-FF565E93FED6}" type="doc">
      <dgm:prSet loTypeId="urn:microsoft.com/office/officeart/2009/3/layout/HorizontalOrganizationChart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FF6760-0D9B-44C8-9914-7833BB52636F}">
      <dgm:prSet phldrT="[文本]" custT="1"/>
      <dgm:spPr/>
      <dgm:t>
        <a:bodyPr/>
        <a:lstStyle/>
        <a:p>
          <a:r>
            <a:rPr lang="zh-CN" altLang="en-US" sz="3600" b="1" dirty="0">
              <a:latin typeface="+mn-ea"/>
              <a:ea typeface="+mn-ea"/>
            </a:rPr>
            <a:t>环境感知</a:t>
          </a:r>
        </a:p>
      </dgm:t>
    </dgm:pt>
    <dgm:pt modelId="{1359B449-6F28-4537-81E9-1E6D6BAECE5D}" type="parTrans" cxnId="{FE9BEC70-1D8A-4258-AD7E-FE59A9772944}">
      <dgm:prSet/>
      <dgm:spPr/>
      <dgm:t>
        <a:bodyPr/>
        <a:lstStyle/>
        <a:p>
          <a:endParaRPr lang="zh-CN" altLang="en-US"/>
        </a:p>
      </dgm:t>
    </dgm:pt>
    <dgm:pt modelId="{8D710E44-5977-4358-9A29-05968BAC907D}" type="sibTrans" cxnId="{FE9BEC70-1D8A-4258-AD7E-FE59A9772944}">
      <dgm:prSet/>
      <dgm:spPr/>
      <dgm:t>
        <a:bodyPr/>
        <a:lstStyle/>
        <a:p>
          <a:endParaRPr lang="zh-CN" altLang="en-US"/>
        </a:p>
      </dgm:t>
    </dgm:pt>
    <dgm:pt modelId="{A457ECEE-140C-484C-AB9B-8E46512D8FDF}">
      <dgm:prSet phldrT="[文本]" custT="1"/>
      <dgm:spPr/>
      <dgm:t>
        <a:bodyPr/>
        <a:lstStyle/>
        <a:p>
          <a:r>
            <a:rPr lang="zh-CN" altLang="en-US" sz="2800" b="1" dirty="0">
              <a:latin typeface="+mn-ea"/>
              <a:ea typeface="+mn-ea"/>
            </a:rPr>
            <a:t>视觉</a:t>
          </a:r>
          <a:r>
            <a:rPr lang="en-US" altLang="zh-CN" sz="2800" b="1" dirty="0">
              <a:latin typeface="+mn-ea"/>
              <a:ea typeface="+mn-ea"/>
            </a:rPr>
            <a:t>SLAM</a:t>
          </a:r>
          <a:endParaRPr lang="zh-CN" altLang="en-US" sz="2800" b="1" dirty="0">
            <a:latin typeface="+mn-ea"/>
            <a:ea typeface="+mn-ea"/>
          </a:endParaRPr>
        </a:p>
      </dgm:t>
    </dgm:pt>
    <dgm:pt modelId="{92617BA1-44B2-4868-90BB-1EC196D717DB}" type="parTrans" cxnId="{FA67D05E-76EE-451D-8CBD-DE2CBD597F41}">
      <dgm:prSet/>
      <dgm:spPr/>
      <dgm:t>
        <a:bodyPr/>
        <a:lstStyle/>
        <a:p>
          <a:endParaRPr lang="zh-CN" altLang="en-US"/>
        </a:p>
      </dgm:t>
    </dgm:pt>
    <dgm:pt modelId="{7EE1E55C-3FF9-41A5-B5EF-675A7772B046}" type="sibTrans" cxnId="{FA67D05E-76EE-451D-8CBD-DE2CBD597F41}">
      <dgm:prSet/>
      <dgm:spPr/>
      <dgm:t>
        <a:bodyPr/>
        <a:lstStyle/>
        <a:p>
          <a:endParaRPr lang="zh-CN" altLang="en-US"/>
        </a:p>
      </dgm:t>
    </dgm:pt>
    <dgm:pt modelId="{1518E61E-FF52-450C-B4F7-D1A2B4D1ADFC}">
      <dgm:prSet phldrT="[文本]" custT="1"/>
      <dgm:spPr/>
      <dgm:t>
        <a:bodyPr/>
        <a:lstStyle/>
        <a:p>
          <a:r>
            <a:rPr lang="zh-CN" altLang="en-US" sz="3600" b="1" i="0" dirty="0">
              <a:latin typeface="+mn-ea"/>
              <a:ea typeface="+mn-ea"/>
            </a:rPr>
            <a:t>自主作业</a:t>
          </a:r>
          <a:endParaRPr lang="zh-CN" altLang="en-US" sz="3600" b="1" dirty="0">
            <a:latin typeface="+mn-ea"/>
            <a:ea typeface="+mn-ea"/>
          </a:endParaRPr>
        </a:p>
      </dgm:t>
    </dgm:pt>
    <dgm:pt modelId="{EC2C64F5-EAB0-4DD2-9479-3404174DCC66}" type="parTrans" cxnId="{3193C0FB-35BD-46AB-AA8F-22A3CCDD5B9C}">
      <dgm:prSet/>
      <dgm:spPr/>
      <dgm:t>
        <a:bodyPr/>
        <a:lstStyle/>
        <a:p>
          <a:endParaRPr lang="zh-CN" altLang="en-US"/>
        </a:p>
      </dgm:t>
    </dgm:pt>
    <dgm:pt modelId="{ECA0FBBE-0E86-4BE4-9BF8-3A65106E408D}" type="sibTrans" cxnId="{3193C0FB-35BD-46AB-AA8F-22A3CCDD5B9C}">
      <dgm:prSet/>
      <dgm:spPr/>
      <dgm:t>
        <a:bodyPr/>
        <a:lstStyle/>
        <a:p>
          <a:endParaRPr lang="zh-CN" altLang="en-US"/>
        </a:p>
      </dgm:t>
    </dgm:pt>
    <dgm:pt modelId="{327B5643-C6FF-4713-8B01-B16D729A9FD7}">
      <dgm:prSet phldrT="[文本]" custT="1"/>
      <dgm:spPr/>
      <dgm:t>
        <a:bodyPr/>
        <a:lstStyle/>
        <a:p>
          <a:r>
            <a:rPr lang="zh-CN" altLang="en-US" sz="2800" b="1" dirty="0">
              <a:latin typeface="+mn-ea"/>
              <a:ea typeface="+mn-ea"/>
            </a:rPr>
            <a:t>路径规划</a:t>
          </a:r>
        </a:p>
      </dgm:t>
    </dgm:pt>
    <dgm:pt modelId="{692151FB-5E96-4328-9BD1-5503D363F9BF}" type="parTrans" cxnId="{ABFDE54F-78C7-4F0D-9B18-888574AFF7CE}">
      <dgm:prSet/>
      <dgm:spPr/>
      <dgm:t>
        <a:bodyPr/>
        <a:lstStyle/>
        <a:p>
          <a:endParaRPr lang="zh-CN" altLang="en-US"/>
        </a:p>
      </dgm:t>
    </dgm:pt>
    <dgm:pt modelId="{624AFCE0-9032-49D7-A7D3-CB7A58E77946}" type="sibTrans" cxnId="{ABFDE54F-78C7-4F0D-9B18-888574AFF7CE}">
      <dgm:prSet/>
      <dgm:spPr/>
      <dgm:t>
        <a:bodyPr/>
        <a:lstStyle/>
        <a:p>
          <a:endParaRPr lang="zh-CN" altLang="en-US"/>
        </a:p>
      </dgm:t>
    </dgm:pt>
    <dgm:pt modelId="{6FF6D3DD-A3B1-4ABE-AF4F-1552FE130566}">
      <dgm:prSet phldrT="[文本]" custT="1"/>
      <dgm:spPr/>
      <dgm:t>
        <a:bodyPr/>
        <a:lstStyle/>
        <a:p>
          <a:r>
            <a:rPr lang="zh-CN" altLang="en-US" sz="2800" b="1" dirty="0">
              <a:latin typeface="+mn-ea"/>
              <a:ea typeface="+mn-ea"/>
            </a:rPr>
            <a:t>动态避障</a:t>
          </a:r>
        </a:p>
      </dgm:t>
    </dgm:pt>
    <dgm:pt modelId="{4E213C76-176E-473C-BC08-F3D203989935}" type="parTrans" cxnId="{D0A11B74-2968-47EE-B585-EDBEE110C6A7}">
      <dgm:prSet/>
      <dgm:spPr/>
      <dgm:t>
        <a:bodyPr/>
        <a:lstStyle/>
        <a:p>
          <a:endParaRPr lang="zh-CN" altLang="en-US"/>
        </a:p>
      </dgm:t>
    </dgm:pt>
    <dgm:pt modelId="{E6514F51-BCD1-4077-B8F7-18B94FD638E6}" type="sibTrans" cxnId="{D0A11B74-2968-47EE-B585-EDBEE110C6A7}">
      <dgm:prSet/>
      <dgm:spPr/>
      <dgm:t>
        <a:bodyPr/>
        <a:lstStyle/>
        <a:p>
          <a:endParaRPr lang="zh-CN" altLang="en-US"/>
        </a:p>
      </dgm:t>
    </dgm:pt>
    <dgm:pt modelId="{4C26D9FA-B1FD-49BD-AC12-7EE88CE69BB8}" type="pres">
      <dgm:prSet presAssocID="{CF1F2570-F54A-43B6-AB28-FF565E93FE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BFC5D2-1702-4C19-93C2-EC9C59039401}" type="pres">
      <dgm:prSet presAssocID="{D2FF6760-0D9B-44C8-9914-7833BB52636F}" presName="hierRoot1" presStyleCnt="0">
        <dgm:presLayoutVars>
          <dgm:hierBranch val="init"/>
        </dgm:presLayoutVars>
      </dgm:prSet>
      <dgm:spPr/>
    </dgm:pt>
    <dgm:pt modelId="{2B249EFE-C773-4045-BAFC-C97297558D7F}" type="pres">
      <dgm:prSet presAssocID="{D2FF6760-0D9B-44C8-9914-7833BB52636F}" presName="rootComposite1" presStyleCnt="0"/>
      <dgm:spPr/>
    </dgm:pt>
    <dgm:pt modelId="{02BFB99E-678C-47F7-9906-E4A21909EEB6}" type="pres">
      <dgm:prSet presAssocID="{D2FF6760-0D9B-44C8-9914-7833BB52636F}" presName="rootText1" presStyleLbl="node0" presStyleIdx="0" presStyleCnt="2" custLinFactNeighborX="-444" custLinFactNeighborY="-14918">
        <dgm:presLayoutVars>
          <dgm:chPref val="3"/>
        </dgm:presLayoutVars>
      </dgm:prSet>
      <dgm:spPr/>
    </dgm:pt>
    <dgm:pt modelId="{0B28AAE1-9DE6-4BFE-A2F8-B167568D63DB}" type="pres">
      <dgm:prSet presAssocID="{D2FF6760-0D9B-44C8-9914-7833BB52636F}" presName="rootConnector1" presStyleLbl="node1" presStyleIdx="0" presStyleCnt="0"/>
      <dgm:spPr/>
    </dgm:pt>
    <dgm:pt modelId="{6A78097D-9885-4E7C-A3CE-3718588873B9}" type="pres">
      <dgm:prSet presAssocID="{D2FF6760-0D9B-44C8-9914-7833BB52636F}" presName="hierChild2" presStyleCnt="0"/>
      <dgm:spPr/>
    </dgm:pt>
    <dgm:pt modelId="{13610873-B737-41AE-83F4-D184C8C92B14}" type="pres">
      <dgm:prSet presAssocID="{92617BA1-44B2-4868-90BB-1EC196D717DB}" presName="Name64" presStyleLbl="parChTrans1D2" presStyleIdx="0" presStyleCnt="3"/>
      <dgm:spPr/>
    </dgm:pt>
    <dgm:pt modelId="{4DAED1AB-696D-4152-8836-A3A4791DB981}" type="pres">
      <dgm:prSet presAssocID="{A457ECEE-140C-484C-AB9B-8E46512D8FDF}" presName="hierRoot2" presStyleCnt="0">
        <dgm:presLayoutVars>
          <dgm:hierBranch val="init"/>
        </dgm:presLayoutVars>
      </dgm:prSet>
      <dgm:spPr/>
    </dgm:pt>
    <dgm:pt modelId="{93EFA325-D553-4BBD-94A2-B93F82A7F78B}" type="pres">
      <dgm:prSet presAssocID="{A457ECEE-140C-484C-AB9B-8E46512D8FDF}" presName="rootComposite" presStyleCnt="0"/>
      <dgm:spPr/>
    </dgm:pt>
    <dgm:pt modelId="{B10F8E73-345A-458C-9BE7-972F21F48A5D}" type="pres">
      <dgm:prSet presAssocID="{A457ECEE-140C-484C-AB9B-8E46512D8FDF}" presName="rootText" presStyleLbl="node2" presStyleIdx="0" presStyleCnt="3">
        <dgm:presLayoutVars>
          <dgm:chPref val="3"/>
        </dgm:presLayoutVars>
      </dgm:prSet>
      <dgm:spPr/>
    </dgm:pt>
    <dgm:pt modelId="{380B291F-AE94-4683-B4BA-2DCA028CE2F4}" type="pres">
      <dgm:prSet presAssocID="{A457ECEE-140C-484C-AB9B-8E46512D8FDF}" presName="rootConnector" presStyleLbl="node2" presStyleIdx="0" presStyleCnt="3"/>
      <dgm:spPr/>
    </dgm:pt>
    <dgm:pt modelId="{8715BC4D-E9BA-408F-8262-CDD4619437C9}" type="pres">
      <dgm:prSet presAssocID="{A457ECEE-140C-484C-AB9B-8E46512D8FDF}" presName="hierChild4" presStyleCnt="0"/>
      <dgm:spPr/>
    </dgm:pt>
    <dgm:pt modelId="{7437115C-4288-405C-A0C5-119146687263}" type="pres">
      <dgm:prSet presAssocID="{A457ECEE-140C-484C-AB9B-8E46512D8FDF}" presName="hierChild5" presStyleCnt="0"/>
      <dgm:spPr/>
    </dgm:pt>
    <dgm:pt modelId="{D147787E-8E3B-4D77-A181-418610556F9A}" type="pres">
      <dgm:prSet presAssocID="{D2FF6760-0D9B-44C8-9914-7833BB52636F}" presName="hierChild3" presStyleCnt="0"/>
      <dgm:spPr/>
    </dgm:pt>
    <dgm:pt modelId="{B5C9315A-9CC4-476F-BFA4-EC2DF8168963}" type="pres">
      <dgm:prSet presAssocID="{1518E61E-FF52-450C-B4F7-D1A2B4D1ADFC}" presName="hierRoot1" presStyleCnt="0">
        <dgm:presLayoutVars>
          <dgm:hierBranch val="init"/>
        </dgm:presLayoutVars>
      </dgm:prSet>
      <dgm:spPr/>
    </dgm:pt>
    <dgm:pt modelId="{793EF35E-2477-4122-B948-508FE5CB9729}" type="pres">
      <dgm:prSet presAssocID="{1518E61E-FF52-450C-B4F7-D1A2B4D1ADFC}" presName="rootComposite1" presStyleCnt="0"/>
      <dgm:spPr/>
    </dgm:pt>
    <dgm:pt modelId="{9FA7D2C7-8C17-4EC1-9B1A-F695A03A3B67}" type="pres">
      <dgm:prSet presAssocID="{1518E61E-FF52-450C-B4F7-D1A2B4D1ADFC}" presName="rootText1" presStyleLbl="node0" presStyleIdx="1" presStyleCnt="2" custLinFactNeighborX="-2482" custLinFactNeighborY="0">
        <dgm:presLayoutVars>
          <dgm:chPref val="3"/>
        </dgm:presLayoutVars>
      </dgm:prSet>
      <dgm:spPr/>
    </dgm:pt>
    <dgm:pt modelId="{477493FF-258F-4A32-A1C4-C9A33A6C8210}" type="pres">
      <dgm:prSet presAssocID="{1518E61E-FF52-450C-B4F7-D1A2B4D1ADFC}" presName="rootConnector1" presStyleLbl="node1" presStyleIdx="0" presStyleCnt="0"/>
      <dgm:spPr/>
    </dgm:pt>
    <dgm:pt modelId="{DEE6E4C9-1ED2-4278-A076-22312890A1BF}" type="pres">
      <dgm:prSet presAssocID="{1518E61E-FF52-450C-B4F7-D1A2B4D1ADFC}" presName="hierChild2" presStyleCnt="0"/>
      <dgm:spPr/>
    </dgm:pt>
    <dgm:pt modelId="{B78462BE-5477-446B-B76D-67E162FEA856}" type="pres">
      <dgm:prSet presAssocID="{692151FB-5E96-4328-9BD1-5503D363F9BF}" presName="Name64" presStyleLbl="parChTrans1D2" presStyleIdx="1" presStyleCnt="3"/>
      <dgm:spPr/>
    </dgm:pt>
    <dgm:pt modelId="{A2A54D46-8DC5-4F44-B0C5-D870335C1011}" type="pres">
      <dgm:prSet presAssocID="{327B5643-C6FF-4713-8B01-B16D729A9FD7}" presName="hierRoot2" presStyleCnt="0">
        <dgm:presLayoutVars>
          <dgm:hierBranch val="init"/>
        </dgm:presLayoutVars>
      </dgm:prSet>
      <dgm:spPr/>
    </dgm:pt>
    <dgm:pt modelId="{A115727F-7B7B-468D-B1FB-6CC30E7D8909}" type="pres">
      <dgm:prSet presAssocID="{327B5643-C6FF-4713-8B01-B16D729A9FD7}" presName="rootComposite" presStyleCnt="0"/>
      <dgm:spPr/>
    </dgm:pt>
    <dgm:pt modelId="{036E9D8F-F0D7-4BDD-9FFD-147E67E859AE}" type="pres">
      <dgm:prSet presAssocID="{327B5643-C6FF-4713-8B01-B16D729A9FD7}" presName="rootText" presStyleLbl="node2" presStyleIdx="1" presStyleCnt="3">
        <dgm:presLayoutVars>
          <dgm:chPref val="3"/>
        </dgm:presLayoutVars>
      </dgm:prSet>
      <dgm:spPr/>
    </dgm:pt>
    <dgm:pt modelId="{E4BB0F5A-322C-4A6D-8084-958E95F45BE5}" type="pres">
      <dgm:prSet presAssocID="{327B5643-C6FF-4713-8B01-B16D729A9FD7}" presName="rootConnector" presStyleLbl="node2" presStyleIdx="1" presStyleCnt="3"/>
      <dgm:spPr/>
    </dgm:pt>
    <dgm:pt modelId="{BE661624-7108-4A59-811F-557B3E49FE4C}" type="pres">
      <dgm:prSet presAssocID="{327B5643-C6FF-4713-8B01-B16D729A9FD7}" presName="hierChild4" presStyleCnt="0"/>
      <dgm:spPr/>
    </dgm:pt>
    <dgm:pt modelId="{3A573460-0D23-4D74-AEE1-C8894B64CDBB}" type="pres">
      <dgm:prSet presAssocID="{327B5643-C6FF-4713-8B01-B16D729A9FD7}" presName="hierChild5" presStyleCnt="0"/>
      <dgm:spPr/>
    </dgm:pt>
    <dgm:pt modelId="{7939F246-7AEA-48FA-9465-23D87890E041}" type="pres">
      <dgm:prSet presAssocID="{4E213C76-176E-473C-BC08-F3D203989935}" presName="Name64" presStyleLbl="parChTrans1D2" presStyleIdx="2" presStyleCnt="3"/>
      <dgm:spPr/>
    </dgm:pt>
    <dgm:pt modelId="{83995EF4-4CF3-47C2-8A64-2BED396EFB3F}" type="pres">
      <dgm:prSet presAssocID="{6FF6D3DD-A3B1-4ABE-AF4F-1552FE130566}" presName="hierRoot2" presStyleCnt="0">
        <dgm:presLayoutVars>
          <dgm:hierBranch val="init"/>
        </dgm:presLayoutVars>
      </dgm:prSet>
      <dgm:spPr/>
    </dgm:pt>
    <dgm:pt modelId="{E99E839E-9943-440A-A8F7-179064341466}" type="pres">
      <dgm:prSet presAssocID="{6FF6D3DD-A3B1-4ABE-AF4F-1552FE130566}" presName="rootComposite" presStyleCnt="0"/>
      <dgm:spPr/>
    </dgm:pt>
    <dgm:pt modelId="{77A4D87A-616C-426B-8241-DCB1C49EDBCD}" type="pres">
      <dgm:prSet presAssocID="{6FF6D3DD-A3B1-4ABE-AF4F-1552FE130566}" presName="rootText" presStyleLbl="node2" presStyleIdx="2" presStyleCnt="3">
        <dgm:presLayoutVars>
          <dgm:chPref val="3"/>
        </dgm:presLayoutVars>
      </dgm:prSet>
      <dgm:spPr/>
    </dgm:pt>
    <dgm:pt modelId="{0B1ED4A5-F3BA-43A2-B380-9414ACC1AD3B}" type="pres">
      <dgm:prSet presAssocID="{6FF6D3DD-A3B1-4ABE-AF4F-1552FE130566}" presName="rootConnector" presStyleLbl="node2" presStyleIdx="2" presStyleCnt="3"/>
      <dgm:spPr/>
    </dgm:pt>
    <dgm:pt modelId="{44A12C96-41DE-483F-B116-198325ACC69D}" type="pres">
      <dgm:prSet presAssocID="{6FF6D3DD-A3B1-4ABE-AF4F-1552FE130566}" presName="hierChild4" presStyleCnt="0"/>
      <dgm:spPr/>
    </dgm:pt>
    <dgm:pt modelId="{66B24B76-1D73-4F06-B561-0BD7FE418225}" type="pres">
      <dgm:prSet presAssocID="{6FF6D3DD-A3B1-4ABE-AF4F-1552FE130566}" presName="hierChild5" presStyleCnt="0"/>
      <dgm:spPr/>
    </dgm:pt>
    <dgm:pt modelId="{7F932C5D-CB3F-44A7-A7B9-881AD16B08EB}" type="pres">
      <dgm:prSet presAssocID="{1518E61E-FF52-450C-B4F7-D1A2B4D1ADFC}" presName="hierChild3" presStyleCnt="0"/>
      <dgm:spPr/>
    </dgm:pt>
  </dgm:ptLst>
  <dgm:cxnLst>
    <dgm:cxn modelId="{F3AB4B1C-7FEE-4AC7-93F6-E42157500444}" type="presOf" srcId="{1518E61E-FF52-450C-B4F7-D1A2B4D1ADFC}" destId="{477493FF-258F-4A32-A1C4-C9A33A6C8210}" srcOrd="1" destOrd="0" presId="urn:microsoft.com/office/officeart/2009/3/layout/HorizontalOrganizationChart"/>
    <dgm:cxn modelId="{54741B24-62CB-4E04-AC82-54B9A6CEFA6E}" type="presOf" srcId="{A457ECEE-140C-484C-AB9B-8E46512D8FDF}" destId="{B10F8E73-345A-458C-9BE7-972F21F48A5D}" srcOrd="0" destOrd="0" presId="urn:microsoft.com/office/officeart/2009/3/layout/HorizontalOrganizationChart"/>
    <dgm:cxn modelId="{0840BB2B-189F-4A18-A699-CEF89C9F5822}" type="presOf" srcId="{CF1F2570-F54A-43B6-AB28-FF565E93FED6}" destId="{4C26D9FA-B1FD-49BD-AC12-7EE88CE69BB8}" srcOrd="0" destOrd="0" presId="urn:microsoft.com/office/officeart/2009/3/layout/HorizontalOrganizationChart"/>
    <dgm:cxn modelId="{72826E3B-7EDF-43C2-84FD-5836FDF13989}" type="presOf" srcId="{92617BA1-44B2-4868-90BB-1EC196D717DB}" destId="{13610873-B737-41AE-83F4-D184C8C92B14}" srcOrd="0" destOrd="0" presId="urn:microsoft.com/office/officeart/2009/3/layout/HorizontalOrganizationChart"/>
    <dgm:cxn modelId="{8652B15E-FA9E-4995-AEC1-2E1AA9C1F942}" type="presOf" srcId="{4E213C76-176E-473C-BC08-F3D203989935}" destId="{7939F246-7AEA-48FA-9465-23D87890E041}" srcOrd="0" destOrd="0" presId="urn:microsoft.com/office/officeart/2009/3/layout/HorizontalOrganizationChart"/>
    <dgm:cxn modelId="{FA67D05E-76EE-451D-8CBD-DE2CBD597F41}" srcId="{D2FF6760-0D9B-44C8-9914-7833BB52636F}" destId="{A457ECEE-140C-484C-AB9B-8E46512D8FDF}" srcOrd="0" destOrd="0" parTransId="{92617BA1-44B2-4868-90BB-1EC196D717DB}" sibTransId="{7EE1E55C-3FF9-41A5-B5EF-675A7772B046}"/>
    <dgm:cxn modelId="{5AA7F468-5218-4513-AA3B-8990D9484751}" type="presOf" srcId="{D2FF6760-0D9B-44C8-9914-7833BB52636F}" destId="{02BFB99E-678C-47F7-9906-E4A21909EEB6}" srcOrd="0" destOrd="0" presId="urn:microsoft.com/office/officeart/2009/3/layout/HorizontalOrganizationChart"/>
    <dgm:cxn modelId="{ABFDE54F-78C7-4F0D-9B18-888574AFF7CE}" srcId="{1518E61E-FF52-450C-B4F7-D1A2B4D1ADFC}" destId="{327B5643-C6FF-4713-8B01-B16D729A9FD7}" srcOrd="0" destOrd="0" parTransId="{692151FB-5E96-4328-9BD1-5503D363F9BF}" sibTransId="{624AFCE0-9032-49D7-A7D3-CB7A58E77946}"/>
    <dgm:cxn modelId="{FE9BEC70-1D8A-4258-AD7E-FE59A9772944}" srcId="{CF1F2570-F54A-43B6-AB28-FF565E93FED6}" destId="{D2FF6760-0D9B-44C8-9914-7833BB52636F}" srcOrd="0" destOrd="0" parTransId="{1359B449-6F28-4537-81E9-1E6D6BAECE5D}" sibTransId="{8D710E44-5977-4358-9A29-05968BAC907D}"/>
    <dgm:cxn modelId="{D50AE052-152D-4B7D-B600-F2C2673BB510}" type="presOf" srcId="{692151FB-5E96-4328-9BD1-5503D363F9BF}" destId="{B78462BE-5477-446B-B76D-67E162FEA856}" srcOrd="0" destOrd="0" presId="urn:microsoft.com/office/officeart/2009/3/layout/HorizontalOrganizationChart"/>
    <dgm:cxn modelId="{D0A11B74-2968-47EE-B585-EDBEE110C6A7}" srcId="{1518E61E-FF52-450C-B4F7-D1A2B4D1ADFC}" destId="{6FF6D3DD-A3B1-4ABE-AF4F-1552FE130566}" srcOrd="1" destOrd="0" parTransId="{4E213C76-176E-473C-BC08-F3D203989935}" sibTransId="{E6514F51-BCD1-4077-B8F7-18B94FD638E6}"/>
    <dgm:cxn modelId="{7DFEDB57-1C17-4ADB-8E18-1F543F815ACA}" type="presOf" srcId="{1518E61E-FF52-450C-B4F7-D1A2B4D1ADFC}" destId="{9FA7D2C7-8C17-4EC1-9B1A-F695A03A3B67}" srcOrd="0" destOrd="0" presId="urn:microsoft.com/office/officeart/2009/3/layout/HorizontalOrganizationChart"/>
    <dgm:cxn modelId="{E910DB7F-D1B0-41DC-8602-27FD10ABA2F5}" type="presOf" srcId="{327B5643-C6FF-4713-8B01-B16D729A9FD7}" destId="{E4BB0F5A-322C-4A6D-8084-958E95F45BE5}" srcOrd="1" destOrd="0" presId="urn:microsoft.com/office/officeart/2009/3/layout/HorizontalOrganizationChart"/>
    <dgm:cxn modelId="{0EA2FA9F-01A0-4558-8812-32D122439471}" type="presOf" srcId="{327B5643-C6FF-4713-8B01-B16D729A9FD7}" destId="{036E9D8F-F0D7-4BDD-9FFD-147E67E859AE}" srcOrd="0" destOrd="0" presId="urn:microsoft.com/office/officeart/2009/3/layout/HorizontalOrganizationChart"/>
    <dgm:cxn modelId="{BD7056A1-26F1-4409-AFD3-45F06155843F}" type="presOf" srcId="{D2FF6760-0D9B-44C8-9914-7833BB52636F}" destId="{0B28AAE1-9DE6-4BFE-A2F8-B167568D63DB}" srcOrd="1" destOrd="0" presId="urn:microsoft.com/office/officeart/2009/3/layout/HorizontalOrganizationChart"/>
    <dgm:cxn modelId="{339506AF-C3E8-41FE-9D31-072CC43F735F}" type="presOf" srcId="{6FF6D3DD-A3B1-4ABE-AF4F-1552FE130566}" destId="{77A4D87A-616C-426B-8241-DCB1C49EDBCD}" srcOrd="0" destOrd="0" presId="urn:microsoft.com/office/officeart/2009/3/layout/HorizontalOrganizationChart"/>
    <dgm:cxn modelId="{887F6CE9-05C3-42A4-8134-7BBA448710E3}" type="presOf" srcId="{A457ECEE-140C-484C-AB9B-8E46512D8FDF}" destId="{380B291F-AE94-4683-B4BA-2DCA028CE2F4}" srcOrd="1" destOrd="0" presId="urn:microsoft.com/office/officeart/2009/3/layout/HorizontalOrganizationChart"/>
    <dgm:cxn modelId="{28FE09F7-F465-44DC-B860-2A08B20BB067}" type="presOf" srcId="{6FF6D3DD-A3B1-4ABE-AF4F-1552FE130566}" destId="{0B1ED4A5-F3BA-43A2-B380-9414ACC1AD3B}" srcOrd="1" destOrd="0" presId="urn:microsoft.com/office/officeart/2009/3/layout/HorizontalOrganizationChart"/>
    <dgm:cxn modelId="{3193C0FB-35BD-46AB-AA8F-22A3CCDD5B9C}" srcId="{CF1F2570-F54A-43B6-AB28-FF565E93FED6}" destId="{1518E61E-FF52-450C-B4F7-D1A2B4D1ADFC}" srcOrd="1" destOrd="0" parTransId="{EC2C64F5-EAB0-4DD2-9479-3404174DCC66}" sibTransId="{ECA0FBBE-0E86-4BE4-9BF8-3A65106E408D}"/>
    <dgm:cxn modelId="{6FFD08EC-28DC-412F-903F-C6A4452849D5}" type="presParOf" srcId="{4C26D9FA-B1FD-49BD-AC12-7EE88CE69BB8}" destId="{98BFC5D2-1702-4C19-93C2-EC9C59039401}" srcOrd="0" destOrd="0" presId="urn:microsoft.com/office/officeart/2009/3/layout/HorizontalOrganizationChart"/>
    <dgm:cxn modelId="{F09B046B-0153-45F8-B4CF-9305A89CF8AE}" type="presParOf" srcId="{98BFC5D2-1702-4C19-93C2-EC9C59039401}" destId="{2B249EFE-C773-4045-BAFC-C97297558D7F}" srcOrd="0" destOrd="0" presId="urn:microsoft.com/office/officeart/2009/3/layout/HorizontalOrganizationChart"/>
    <dgm:cxn modelId="{797B6AEC-3DD7-4BC1-B430-932FFA295C20}" type="presParOf" srcId="{2B249EFE-C773-4045-BAFC-C97297558D7F}" destId="{02BFB99E-678C-47F7-9906-E4A21909EEB6}" srcOrd="0" destOrd="0" presId="urn:microsoft.com/office/officeart/2009/3/layout/HorizontalOrganizationChart"/>
    <dgm:cxn modelId="{8B53DDBF-4D47-4A68-BCCF-D5FBB8BF3B68}" type="presParOf" srcId="{2B249EFE-C773-4045-BAFC-C97297558D7F}" destId="{0B28AAE1-9DE6-4BFE-A2F8-B167568D63DB}" srcOrd="1" destOrd="0" presId="urn:microsoft.com/office/officeart/2009/3/layout/HorizontalOrganizationChart"/>
    <dgm:cxn modelId="{2EDB75CC-1ED6-46B8-B40C-1B08EDB37A8D}" type="presParOf" srcId="{98BFC5D2-1702-4C19-93C2-EC9C59039401}" destId="{6A78097D-9885-4E7C-A3CE-3718588873B9}" srcOrd="1" destOrd="0" presId="urn:microsoft.com/office/officeart/2009/3/layout/HorizontalOrganizationChart"/>
    <dgm:cxn modelId="{27686B33-77F9-41B3-9779-9D9DC02D23BE}" type="presParOf" srcId="{6A78097D-9885-4E7C-A3CE-3718588873B9}" destId="{13610873-B737-41AE-83F4-D184C8C92B14}" srcOrd="0" destOrd="0" presId="urn:microsoft.com/office/officeart/2009/3/layout/HorizontalOrganizationChart"/>
    <dgm:cxn modelId="{1F0EA817-C0DE-44EE-8A70-344328146BD0}" type="presParOf" srcId="{6A78097D-9885-4E7C-A3CE-3718588873B9}" destId="{4DAED1AB-696D-4152-8836-A3A4791DB981}" srcOrd="1" destOrd="0" presId="urn:microsoft.com/office/officeart/2009/3/layout/HorizontalOrganizationChart"/>
    <dgm:cxn modelId="{840BA2A0-A7EF-4E02-8465-AD2386A45ADF}" type="presParOf" srcId="{4DAED1AB-696D-4152-8836-A3A4791DB981}" destId="{93EFA325-D553-4BBD-94A2-B93F82A7F78B}" srcOrd="0" destOrd="0" presId="urn:microsoft.com/office/officeart/2009/3/layout/HorizontalOrganizationChart"/>
    <dgm:cxn modelId="{DE870535-818C-40BA-93EF-8D59DC902A10}" type="presParOf" srcId="{93EFA325-D553-4BBD-94A2-B93F82A7F78B}" destId="{B10F8E73-345A-458C-9BE7-972F21F48A5D}" srcOrd="0" destOrd="0" presId="urn:microsoft.com/office/officeart/2009/3/layout/HorizontalOrganizationChart"/>
    <dgm:cxn modelId="{3570400D-136C-45DE-92D7-7E386761DD98}" type="presParOf" srcId="{93EFA325-D553-4BBD-94A2-B93F82A7F78B}" destId="{380B291F-AE94-4683-B4BA-2DCA028CE2F4}" srcOrd="1" destOrd="0" presId="urn:microsoft.com/office/officeart/2009/3/layout/HorizontalOrganizationChart"/>
    <dgm:cxn modelId="{726863C7-0AC8-46E8-B87B-FBD8E161A4D5}" type="presParOf" srcId="{4DAED1AB-696D-4152-8836-A3A4791DB981}" destId="{8715BC4D-E9BA-408F-8262-CDD4619437C9}" srcOrd="1" destOrd="0" presId="urn:microsoft.com/office/officeart/2009/3/layout/HorizontalOrganizationChart"/>
    <dgm:cxn modelId="{7CB4C9B3-9F12-4475-9154-FA2D1CB60C15}" type="presParOf" srcId="{4DAED1AB-696D-4152-8836-A3A4791DB981}" destId="{7437115C-4288-405C-A0C5-119146687263}" srcOrd="2" destOrd="0" presId="urn:microsoft.com/office/officeart/2009/3/layout/HorizontalOrganizationChart"/>
    <dgm:cxn modelId="{ABE190E7-C740-4507-BDFA-7920F4EFD254}" type="presParOf" srcId="{98BFC5D2-1702-4C19-93C2-EC9C59039401}" destId="{D147787E-8E3B-4D77-A181-418610556F9A}" srcOrd="2" destOrd="0" presId="urn:microsoft.com/office/officeart/2009/3/layout/HorizontalOrganizationChart"/>
    <dgm:cxn modelId="{2330B64C-B7BA-4B13-9D9A-97E1B379105A}" type="presParOf" srcId="{4C26D9FA-B1FD-49BD-AC12-7EE88CE69BB8}" destId="{B5C9315A-9CC4-476F-BFA4-EC2DF8168963}" srcOrd="1" destOrd="0" presId="urn:microsoft.com/office/officeart/2009/3/layout/HorizontalOrganizationChart"/>
    <dgm:cxn modelId="{D3D22212-4A75-4F75-B6E8-958EC04FAAB3}" type="presParOf" srcId="{B5C9315A-9CC4-476F-BFA4-EC2DF8168963}" destId="{793EF35E-2477-4122-B948-508FE5CB9729}" srcOrd="0" destOrd="0" presId="urn:microsoft.com/office/officeart/2009/3/layout/HorizontalOrganizationChart"/>
    <dgm:cxn modelId="{63683198-CDCB-423F-B167-4E2AFDB693F0}" type="presParOf" srcId="{793EF35E-2477-4122-B948-508FE5CB9729}" destId="{9FA7D2C7-8C17-4EC1-9B1A-F695A03A3B67}" srcOrd="0" destOrd="0" presId="urn:microsoft.com/office/officeart/2009/3/layout/HorizontalOrganizationChart"/>
    <dgm:cxn modelId="{44D5BA80-1282-4095-8E44-9FFA6AFD67FA}" type="presParOf" srcId="{793EF35E-2477-4122-B948-508FE5CB9729}" destId="{477493FF-258F-4A32-A1C4-C9A33A6C8210}" srcOrd="1" destOrd="0" presId="urn:microsoft.com/office/officeart/2009/3/layout/HorizontalOrganizationChart"/>
    <dgm:cxn modelId="{DFC4BF88-33AA-4627-98FC-4EEBF16897A7}" type="presParOf" srcId="{B5C9315A-9CC4-476F-BFA4-EC2DF8168963}" destId="{DEE6E4C9-1ED2-4278-A076-22312890A1BF}" srcOrd="1" destOrd="0" presId="urn:microsoft.com/office/officeart/2009/3/layout/HorizontalOrganizationChart"/>
    <dgm:cxn modelId="{E846660A-BDB6-4E60-BBA5-90B9A506E2B6}" type="presParOf" srcId="{DEE6E4C9-1ED2-4278-A076-22312890A1BF}" destId="{B78462BE-5477-446B-B76D-67E162FEA856}" srcOrd="0" destOrd="0" presId="urn:microsoft.com/office/officeart/2009/3/layout/HorizontalOrganizationChart"/>
    <dgm:cxn modelId="{8882E810-F603-4483-ADA3-B975D6B78B35}" type="presParOf" srcId="{DEE6E4C9-1ED2-4278-A076-22312890A1BF}" destId="{A2A54D46-8DC5-4F44-B0C5-D870335C1011}" srcOrd="1" destOrd="0" presId="urn:microsoft.com/office/officeart/2009/3/layout/HorizontalOrganizationChart"/>
    <dgm:cxn modelId="{F0B7C1D3-8A5A-4145-B4DF-6E4E55FA4B09}" type="presParOf" srcId="{A2A54D46-8DC5-4F44-B0C5-D870335C1011}" destId="{A115727F-7B7B-468D-B1FB-6CC30E7D8909}" srcOrd="0" destOrd="0" presId="urn:microsoft.com/office/officeart/2009/3/layout/HorizontalOrganizationChart"/>
    <dgm:cxn modelId="{E9E6E3E3-9DA1-4C19-BA62-75DB436D24ED}" type="presParOf" srcId="{A115727F-7B7B-468D-B1FB-6CC30E7D8909}" destId="{036E9D8F-F0D7-4BDD-9FFD-147E67E859AE}" srcOrd="0" destOrd="0" presId="urn:microsoft.com/office/officeart/2009/3/layout/HorizontalOrganizationChart"/>
    <dgm:cxn modelId="{5B71C84D-2A65-4FAA-B3D1-929E6F3535C7}" type="presParOf" srcId="{A115727F-7B7B-468D-B1FB-6CC30E7D8909}" destId="{E4BB0F5A-322C-4A6D-8084-958E95F45BE5}" srcOrd="1" destOrd="0" presId="urn:microsoft.com/office/officeart/2009/3/layout/HorizontalOrganizationChart"/>
    <dgm:cxn modelId="{64DB3C71-6517-4657-BC43-04C38D000FE6}" type="presParOf" srcId="{A2A54D46-8DC5-4F44-B0C5-D870335C1011}" destId="{BE661624-7108-4A59-811F-557B3E49FE4C}" srcOrd="1" destOrd="0" presId="urn:microsoft.com/office/officeart/2009/3/layout/HorizontalOrganizationChart"/>
    <dgm:cxn modelId="{8249CA0F-F9E2-4E71-B5ED-C7FDBD4897F9}" type="presParOf" srcId="{A2A54D46-8DC5-4F44-B0C5-D870335C1011}" destId="{3A573460-0D23-4D74-AEE1-C8894B64CDBB}" srcOrd="2" destOrd="0" presId="urn:microsoft.com/office/officeart/2009/3/layout/HorizontalOrganizationChart"/>
    <dgm:cxn modelId="{D2204A63-3D62-4D7D-AD7D-A75A716EAB71}" type="presParOf" srcId="{DEE6E4C9-1ED2-4278-A076-22312890A1BF}" destId="{7939F246-7AEA-48FA-9465-23D87890E041}" srcOrd="2" destOrd="0" presId="urn:microsoft.com/office/officeart/2009/3/layout/HorizontalOrganizationChart"/>
    <dgm:cxn modelId="{8D38353A-3864-4F7C-96B8-A589B222CFAD}" type="presParOf" srcId="{DEE6E4C9-1ED2-4278-A076-22312890A1BF}" destId="{83995EF4-4CF3-47C2-8A64-2BED396EFB3F}" srcOrd="3" destOrd="0" presId="urn:microsoft.com/office/officeart/2009/3/layout/HorizontalOrganizationChart"/>
    <dgm:cxn modelId="{8C2CE41B-0EA0-4030-AFFE-1788A28E4438}" type="presParOf" srcId="{83995EF4-4CF3-47C2-8A64-2BED396EFB3F}" destId="{E99E839E-9943-440A-A8F7-179064341466}" srcOrd="0" destOrd="0" presId="urn:microsoft.com/office/officeart/2009/3/layout/HorizontalOrganizationChart"/>
    <dgm:cxn modelId="{8D80C16F-1EF9-4CA4-8BA8-11CFEAF761CA}" type="presParOf" srcId="{E99E839E-9943-440A-A8F7-179064341466}" destId="{77A4D87A-616C-426B-8241-DCB1C49EDBCD}" srcOrd="0" destOrd="0" presId="urn:microsoft.com/office/officeart/2009/3/layout/HorizontalOrganizationChart"/>
    <dgm:cxn modelId="{3E6749F8-052D-4CC3-BDAB-621EA712309C}" type="presParOf" srcId="{E99E839E-9943-440A-A8F7-179064341466}" destId="{0B1ED4A5-F3BA-43A2-B380-9414ACC1AD3B}" srcOrd="1" destOrd="0" presId="urn:microsoft.com/office/officeart/2009/3/layout/HorizontalOrganizationChart"/>
    <dgm:cxn modelId="{75A0A027-0269-4D65-9FDE-0BDF6F60E7BB}" type="presParOf" srcId="{83995EF4-4CF3-47C2-8A64-2BED396EFB3F}" destId="{44A12C96-41DE-483F-B116-198325ACC69D}" srcOrd="1" destOrd="0" presId="urn:microsoft.com/office/officeart/2009/3/layout/HorizontalOrganizationChart"/>
    <dgm:cxn modelId="{5273BEC6-AA0C-44FC-B1E7-2D4EFA5E7662}" type="presParOf" srcId="{83995EF4-4CF3-47C2-8A64-2BED396EFB3F}" destId="{66B24B76-1D73-4F06-B561-0BD7FE418225}" srcOrd="2" destOrd="0" presId="urn:microsoft.com/office/officeart/2009/3/layout/HorizontalOrganizationChart"/>
    <dgm:cxn modelId="{1C9B5881-34D7-4682-A240-87774759E8AD}" type="presParOf" srcId="{B5C9315A-9CC4-476F-BFA4-EC2DF8168963}" destId="{7F932C5D-CB3F-44A7-A7B9-881AD16B08E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9F246-7AEA-48FA-9465-23D87890E041}">
      <dsp:nvSpPr>
        <dsp:cNvPr id="0" name=""/>
        <dsp:cNvSpPr/>
      </dsp:nvSpPr>
      <dsp:spPr>
        <a:xfrm>
          <a:off x="2192422" y="1748654"/>
          <a:ext cx="483772" cy="471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530" y="0"/>
              </a:lnTo>
              <a:lnTo>
                <a:pt x="264530" y="471370"/>
              </a:lnTo>
              <a:lnTo>
                <a:pt x="483772" y="47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462BE-5477-446B-B76D-67E162FEA856}">
      <dsp:nvSpPr>
        <dsp:cNvPr id="0" name=""/>
        <dsp:cNvSpPr/>
      </dsp:nvSpPr>
      <dsp:spPr>
        <a:xfrm>
          <a:off x="2192422" y="1277283"/>
          <a:ext cx="483772" cy="471370"/>
        </a:xfrm>
        <a:custGeom>
          <a:avLst/>
          <a:gdLst/>
          <a:ahLst/>
          <a:cxnLst/>
          <a:rect l="0" t="0" r="0" b="0"/>
          <a:pathLst>
            <a:path>
              <a:moveTo>
                <a:pt x="0" y="471370"/>
              </a:moveTo>
              <a:lnTo>
                <a:pt x="264530" y="471370"/>
              </a:lnTo>
              <a:lnTo>
                <a:pt x="264530" y="0"/>
              </a:lnTo>
              <a:lnTo>
                <a:pt x="48377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10873-B737-41AE-83F4-D184C8C92B14}">
      <dsp:nvSpPr>
        <dsp:cNvPr id="0" name=""/>
        <dsp:cNvSpPr/>
      </dsp:nvSpPr>
      <dsp:spPr>
        <a:xfrm>
          <a:off x="2227976" y="288624"/>
          <a:ext cx="448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976" y="45720"/>
              </a:lnTo>
              <a:lnTo>
                <a:pt x="228976" y="45917"/>
              </a:lnTo>
              <a:lnTo>
                <a:pt x="448218" y="459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FB99E-678C-47F7-9906-E4A21909EEB6}">
      <dsp:nvSpPr>
        <dsp:cNvPr id="0" name=""/>
        <dsp:cNvSpPr/>
      </dsp:nvSpPr>
      <dsp:spPr>
        <a:xfrm>
          <a:off x="35553" y="0"/>
          <a:ext cx="2192422" cy="66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+mn-ea"/>
              <a:ea typeface="+mn-ea"/>
            </a:rPr>
            <a:t>环境感知</a:t>
          </a:r>
        </a:p>
      </dsp:txBody>
      <dsp:txXfrm>
        <a:off x="35553" y="0"/>
        <a:ext cx="2192422" cy="668688"/>
      </dsp:txXfrm>
    </dsp:sp>
    <dsp:sp modelId="{B10F8E73-345A-458C-9BE7-972F21F48A5D}">
      <dsp:nvSpPr>
        <dsp:cNvPr id="0" name=""/>
        <dsp:cNvSpPr/>
      </dsp:nvSpPr>
      <dsp:spPr>
        <a:xfrm>
          <a:off x="2676195" y="197"/>
          <a:ext cx="2192422" cy="66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+mn-ea"/>
              <a:ea typeface="+mn-ea"/>
            </a:rPr>
            <a:t>视觉</a:t>
          </a:r>
          <a:r>
            <a:rPr lang="en-US" altLang="zh-CN" sz="2800" b="1" kern="1200" dirty="0">
              <a:latin typeface="+mn-ea"/>
              <a:ea typeface="+mn-ea"/>
            </a:rPr>
            <a:t>SLAM</a:t>
          </a:r>
          <a:endParaRPr lang="zh-CN" altLang="en-US" sz="2800" b="1" kern="1200" dirty="0">
            <a:latin typeface="+mn-ea"/>
            <a:ea typeface="+mn-ea"/>
          </a:endParaRPr>
        </a:p>
      </dsp:txBody>
      <dsp:txXfrm>
        <a:off x="2676195" y="197"/>
        <a:ext cx="2192422" cy="668688"/>
      </dsp:txXfrm>
    </dsp:sp>
    <dsp:sp modelId="{9FA7D2C7-8C17-4EC1-9B1A-F695A03A3B67}">
      <dsp:nvSpPr>
        <dsp:cNvPr id="0" name=""/>
        <dsp:cNvSpPr/>
      </dsp:nvSpPr>
      <dsp:spPr>
        <a:xfrm>
          <a:off x="0" y="1414309"/>
          <a:ext cx="2192422" cy="66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i="0" kern="1200" dirty="0">
              <a:latin typeface="+mn-ea"/>
              <a:ea typeface="+mn-ea"/>
            </a:rPr>
            <a:t>自主作业</a:t>
          </a:r>
          <a:endParaRPr lang="zh-CN" altLang="en-US" sz="3600" b="1" kern="1200" dirty="0">
            <a:latin typeface="+mn-ea"/>
            <a:ea typeface="+mn-ea"/>
          </a:endParaRPr>
        </a:p>
      </dsp:txBody>
      <dsp:txXfrm>
        <a:off x="0" y="1414309"/>
        <a:ext cx="2192422" cy="668688"/>
      </dsp:txXfrm>
    </dsp:sp>
    <dsp:sp modelId="{036E9D8F-F0D7-4BDD-9FFD-147E67E859AE}">
      <dsp:nvSpPr>
        <dsp:cNvPr id="0" name=""/>
        <dsp:cNvSpPr/>
      </dsp:nvSpPr>
      <dsp:spPr>
        <a:xfrm>
          <a:off x="2676195" y="942939"/>
          <a:ext cx="2192422" cy="66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+mn-ea"/>
              <a:ea typeface="+mn-ea"/>
            </a:rPr>
            <a:t>路径规划</a:t>
          </a:r>
        </a:p>
      </dsp:txBody>
      <dsp:txXfrm>
        <a:off x="2676195" y="942939"/>
        <a:ext cx="2192422" cy="668688"/>
      </dsp:txXfrm>
    </dsp:sp>
    <dsp:sp modelId="{77A4D87A-616C-426B-8241-DCB1C49EDBCD}">
      <dsp:nvSpPr>
        <dsp:cNvPr id="0" name=""/>
        <dsp:cNvSpPr/>
      </dsp:nvSpPr>
      <dsp:spPr>
        <a:xfrm>
          <a:off x="2676195" y="1885680"/>
          <a:ext cx="2192422" cy="66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+mn-ea"/>
              <a:ea typeface="+mn-ea"/>
            </a:rPr>
            <a:t>动态避障</a:t>
          </a:r>
        </a:p>
      </dsp:txBody>
      <dsp:txXfrm>
        <a:off x="2676195" y="1885680"/>
        <a:ext cx="2192422" cy="668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3B9555D-11BB-4E6E-B585-7418F27142EC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B7A3A4E-3F36-429A-917A-209A5213DA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49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3B113F2-3AF0-4F4C-8BA8-7924E8CA56FD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71113663-9355-46F0-A173-EA39893D70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857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1712"/>
            <a:ext cx="5486400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917"/>
            <a:ext cx="5486400" cy="411575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8581"/>
            <a:ext cx="5486400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F4335-E516-4F0C-8395-75EA102898D6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86525" y="6357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88631-6AAA-4C1E-820F-E70D6ECC48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61CCB-6470-4B30-A134-FC477FCFB225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97638" y="6357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94E3-9D20-43E5-9D56-D73BB15FEA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702"/>
            <a:ext cx="2057400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702"/>
            <a:ext cx="6019800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6FAC3-E80F-4A1F-AF13-E7011D7DE17E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19863" y="6357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FEAF0-A471-4A7A-A1F2-F74C449E84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 descr="图片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重庆大学校徽白色透明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8925" y="133350"/>
            <a:ext cx="9493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5010" y="1305017"/>
            <a:ext cx="4017762" cy="3434318"/>
          </a:xfrm>
        </p:spPr>
        <p:txBody>
          <a:bodyPr/>
          <a:lstStyle>
            <a:lvl1pPr>
              <a:defRPr sz="1600"/>
            </a:lvl1pPr>
            <a:lvl2pPr marL="3556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556" y="1296139"/>
            <a:ext cx="3997325" cy="3460951"/>
          </a:xfrm>
        </p:spPr>
        <p:txBody>
          <a:bodyPr/>
          <a:lstStyle>
            <a:lvl1pPr>
              <a:defRPr sz="1600"/>
            </a:lvl1pPr>
            <a:lvl2pPr marL="3556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022" y="244475"/>
            <a:ext cx="8229600" cy="5207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153400" y="6369050"/>
            <a:ext cx="558800" cy="338138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DEDFC77-AC4A-4B66-AE15-7BC631AF9F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图片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5" descr="重庆大学校徽白色透明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9875" y="133350"/>
            <a:ext cx="96837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66725" y="325438"/>
            <a:ext cx="5694363" cy="6953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+mn-cs"/>
              </a:rPr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153400" y="6369050"/>
            <a:ext cx="558800" cy="338138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D2DED38-1B54-4122-BC83-F45710A4B3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919"/>
            <a:ext cx="7772400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7100"/>
            <a:ext cx="640080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7A1F4-E7D8-40EA-95F0-C5EDF764EB60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3ADD-1D4F-469E-86CF-E866E1C0A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1D004-F50D-459D-9D00-8D1612612C2A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3EC4E-79C4-4438-86EA-C2C67B517B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7921"/>
            <a:ext cx="7772400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7387"/>
            <a:ext cx="7772400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25A0B-1262-4863-8120-512BCB1DD250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68B0B-390F-4FF5-8D8E-976178D97E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571"/>
            <a:ext cx="4038600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571"/>
            <a:ext cx="4038600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CC30E-2FC1-4529-9FB5-DD44B898B8A6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2E8A1-15D8-4261-A347-3D633BB3C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469"/>
            <a:ext cx="4040188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5379"/>
            <a:ext cx="4040188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469"/>
            <a:ext cx="4041775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5379"/>
            <a:ext cx="4041775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C6051-5B7B-419F-B7E4-C2355AE7F22C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0E29F-A30C-41B6-A801-36456B2503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F3474-86CA-49EB-8337-D07312E33EF4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2EEF-570F-4158-9D51-3D451217AD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876D5-28E5-4277-95E8-FA207ABEFACF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6525" y="63468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8AA7D-E900-41C1-8A19-C49DD68677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113"/>
            <a:ext cx="3008313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114"/>
            <a:ext cx="5111750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433"/>
            <a:ext cx="3008313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F1BDD-24AC-4C62-BAC9-747E460ADBA2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86525" y="6369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C9439-DB62-4F3A-A7F3-0138E72864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EA7A1251-C76C-41B1-ACF3-D604262D37EF}" type="datetimeFigureOut">
              <a:rPr lang="zh-CN" altLang="en-US"/>
              <a:pPr>
                <a:defRPr/>
              </a:pPr>
              <a:t>2020/6/25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793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04E5FE11-D5D9-4CEB-A4D9-1063A27EF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8" r:id="rId2"/>
    <p:sldLayoutId id="2147483797" r:id="rId3"/>
    <p:sldLayoutId id="2147483796" r:id="rId4"/>
    <p:sldLayoutId id="2147483795" r:id="rId5"/>
    <p:sldLayoutId id="2147483794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33618A-C8AD-445D-AFDF-68630A4BE53B}" type="datetime1">
              <a:rPr lang="zh-CN" altLang="en-US" smtClean="0"/>
              <a:pPr/>
              <a:t>2020/6/25</a:t>
            </a:fld>
            <a:endParaRPr lang="en-US" altLang="zh-CN"/>
          </a:p>
        </p:txBody>
      </p:sp>
      <p:sp>
        <p:nvSpPr>
          <p:cNvPr id="2048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6B3955-FE70-4FA9-BA8A-F641F937ADC1}" type="slidenum">
              <a:rPr lang="zh-CN" altLang="en-US" smtClean="0"/>
              <a:pPr/>
              <a:t>1</a:t>
            </a:fld>
            <a:endParaRPr lang="en-US" altLang="zh-CN"/>
          </a:p>
        </p:txBody>
      </p:sp>
      <p:pic>
        <p:nvPicPr>
          <p:cNvPr id="2048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188" y="0"/>
            <a:ext cx="92471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03187" y="2096738"/>
            <a:ext cx="91440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的机器狗动态避障方法研究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47101" y="4328324"/>
            <a:ext cx="54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项目成员： 张聪毅 王赛宇 张艳锴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7101" y="501440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指导教师： 宋永端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8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矩形 1"/>
          <p:cNvSpPr>
            <a:spLocks noChangeArrowheads="1"/>
          </p:cNvSpPr>
          <p:nvPr/>
        </p:nvSpPr>
        <p:spPr bwMode="auto">
          <a:xfrm>
            <a:off x="1503189" y="1961976"/>
            <a:ext cx="6270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6000" b="1">
                <a:solidFill>
                  <a:srgbClr val="002060"/>
                </a:solidFill>
                <a:latin typeface="Viner Hand ITC" panose="03070502030502020203" pitchFamily="66" charset="0"/>
                <a:ea typeface="微软雅黑" pitchFamily="34" charset="-122"/>
              </a:rPr>
              <a:t>Thank you</a:t>
            </a:r>
            <a:r>
              <a:rPr lang="zh-CN" altLang="en-US" sz="6000" b="1">
                <a:solidFill>
                  <a:srgbClr val="002060"/>
                </a:solidFill>
                <a:latin typeface="Viner Hand ITC" panose="03070502030502020203" pitchFamily="66" charset="0"/>
                <a:ea typeface="微软雅黑" pitchFamily="34" charset="-122"/>
              </a:rPr>
              <a:t>！</a:t>
            </a:r>
            <a:r>
              <a:rPr lang="en-US" altLang="zh-CN" sz="6000" b="1">
                <a:solidFill>
                  <a:srgbClr val="002060"/>
                </a:solidFill>
                <a:latin typeface="Viner Hand ITC" panose="03070502030502020203" pitchFamily="66" charset="0"/>
                <a:ea typeface="微软雅黑" pitchFamily="34" charset="-122"/>
              </a:rPr>
              <a:t> </a:t>
            </a:r>
            <a:endParaRPr lang="zh-CN" altLang="en-US" sz="6000" b="1">
              <a:solidFill>
                <a:srgbClr val="002060"/>
              </a:solidFill>
              <a:latin typeface="Viner Hand ITC" panose="03070502030502020203" pitchFamily="66" charset="0"/>
              <a:ea typeface="微软雅黑" pitchFamily="34" charset="-122"/>
            </a:endParaRPr>
          </a:p>
        </p:txBody>
      </p:sp>
      <p:pic>
        <p:nvPicPr>
          <p:cNvPr id="47106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9144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86525" y="63468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29725" y="1091604"/>
            <a:ext cx="2733039" cy="83118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400" b="1">
                <a:ln w="19050">
                  <a:solidFill>
                    <a:srgbClr val="FFFFFF"/>
                  </a:solidFill>
                </a:ln>
                <a:solidFill>
                  <a:srgbClr val="993300"/>
                </a:solidFill>
                <a:effectLst>
                  <a:outerShdw dist="228600" dir="9600000" algn="r" rotWithShape="0">
                    <a:schemeClr val="bg1">
                      <a:lumMod val="65000"/>
                      <a:alpha val="2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lang="zh-CN" altLang="en-US" sz="4400" b="1">
              <a:ln w="19050">
                <a:solidFill>
                  <a:srgbClr val="FFFFFF"/>
                </a:solidFill>
              </a:ln>
              <a:solidFill>
                <a:srgbClr val="993300"/>
              </a:solidFill>
              <a:effectLst>
                <a:outerShdw dist="228600" dir="9600000" algn="r" rotWithShape="0">
                  <a:schemeClr val="bg1">
                    <a:lumMod val="65000"/>
                    <a:alpha val="2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71060" y="2437253"/>
            <a:ext cx="5563292" cy="512235"/>
            <a:chOff x="1232218" y="1982700"/>
            <a:chExt cx="7049337" cy="685801"/>
          </a:xfrm>
        </p:grpSpPr>
        <p:sp>
          <p:nvSpPr>
            <p:cNvPr id="46" name="MH_Entry_1">
              <a:hlinkClick r:id="rId12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32218" y="1982700"/>
              <a:ext cx="7049337" cy="685801"/>
            </a:xfrm>
            <a:prstGeom prst="hexagon">
              <a:avLst>
                <a:gd name="adj" fmla="val 28234"/>
                <a:gd name="vf" fmla="val 115470"/>
              </a:avLst>
            </a:prstGeom>
            <a:solidFill>
              <a:schemeClr val="accent1"/>
            </a:solidFill>
            <a:ln w="571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72000" bIns="36000" anchor="ctr">
              <a:noAutofit/>
            </a:bodyPr>
            <a:lstStyle/>
            <a:p>
              <a:r>
                <a:rPr lang="zh-CN" altLang="en-US" sz="2400" b="1">
                  <a:solidFill>
                    <a:srgbClr val="FFFFFF"/>
                  </a:solidFill>
                  <a:latin typeface="+mn-ea"/>
                  <a:cs typeface="Times New Roman" panose="02020603050405020304" pitchFamily="18" charset="0"/>
                </a:rPr>
                <a:t>研究意义</a:t>
              </a:r>
              <a:endParaRPr lang="en-US" altLang="zh-CN" sz="2400" b="1">
                <a:solidFill>
                  <a:srgbClr val="FFFFFF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MH_Number_1">
              <a:hlinkClick r:id="rId12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373505" y="2073299"/>
              <a:ext cx="558845" cy="498691"/>
            </a:xfrm>
            <a:custGeom>
              <a:avLst/>
              <a:gdLst>
                <a:gd name="connsiteX0" fmla="*/ 93305 w 373220"/>
                <a:gd name="connsiteY0" fmla="*/ 0 h 323217"/>
                <a:gd name="connsiteX1" fmla="*/ 279915 w 373220"/>
                <a:gd name="connsiteY1" fmla="*/ 0 h 323217"/>
                <a:gd name="connsiteX2" fmla="*/ 373220 w 373220"/>
                <a:gd name="connsiteY2" fmla="*/ 161609 h 323217"/>
                <a:gd name="connsiteX3" fmla="*/ 279915 w 373220"/>
                <a:gd name="connsiteY3" fmla="*/ 323217 h 323217"/>
                <a:gd name="connsiteX4" fmla="*/ 93306 w 373220"/>
                <a:gd name="connsiteY4" fmla="*/ 323216 h 323217"/>
                <a:gd name="connsiteX5" fmla="*/ 0 w 373220"/>
                <a:gd name="connsiteY5" fmla="*/ 161608 h 323217"/>
                <a:gd name="connsiteX6" fmla="*/ 93305 w 373220"/>
                <a:gd name="connsiteY6" fmla="*/ 0 h 3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459637" y="2061904"/>
              <a:ext cx="614000" cy="535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00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71060" y="3194937"/>
            <a:ext cx="5563292" cy="512235"/>
            <a:chOff x="1232218" y="1982700"/>
            <a:chExt cx="7049337" cy="685801"/>
          </a:xfrm>
          <a:solidFill>
            <a:srgbClr val="C00000"/>
          </a:solidFill>
        </p:grpSpPr>
        <p:sp>
          <p:nvSpPr>
            <p:cNvPr id="22" name="MH_Entry_1">
              <a:hlinkClick r:id="rId12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32218" y="1982700"/>
              <a:ext cx="7049337" cy="685801"/>
            </a:xfrm>
            <a:prstGeom prst="hexagon">
              <a:avLst>
                <a:gd name="adj" fmla="val 28234"/>
                <a:gd name="vf" fmla="val 115470"/>
              </a:avLst>
            </a:prstGeom>
            <a:grpFill/>
            <a:ln w="571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72000" bIns="36000" anchor="ctr">
              <a:no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+mn-ea"/>
                  <a:cs typeface="Times New Roman" panose="02020603050405020304" pitchFamily="18" charset="0"/>
                </a:rPr>
                <a:t>研究内容</a:t>
              </a:r>
              <a:endParaRPr lang="en-US" altLang="zh-CN" sz="2400" b="1" dirty="0">
                <a:solidFill>
                  <a:srgbClr val="FFFFFF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MH_Number_1">
              <a:hlinkClick r:id="rId12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1373505" y="2073299"/>
              <a:ext cx="558845" cy="498691"/>
            </a:xfrm>
            <a:custGeom>
              <a:avLst/>
              <a:gdLst>
                <a:gd name="connsiteX0" fmla="*/ 93305 w 373220"/>
                <a:gd name="connsiteY0" fmla="*/ 0 h 323217"/>
                <a:gd name="connsiteX1" fmla="*/ 279915 w 373220"/>
                <a:gd name="connsiteY1" fmla="*/ 0 h 323217"/>
                <a:gd name="connsiteX2" fmla="*/ 373220 w 373220"/>
                <a:gd name="connsiteY2" fmla="*/ 161609 h 323217"/>
                <a:gd name="connsiteX3" fmla="*/ 279915 w 373220"/>
                <a:gd name="connsiteY3" fmla="*/ 323217 h 323217"/>
                <a:gd name="connsiteX4" fmla="*/ 93306 w 373220"/>
                <a:gd name="connsiteY4" fmla="*/ 323216 h 323217"/>
                <a:gd name="connsiteX5" fmla="*/ 0 w 373220"/>
                <a:gd name="connsiteY5" fmla="*/ 161608 h 323217"/>
                <a:gd name="connsiteX6" fmla="*/ 93305 w 373220"/>
                <a:gd name="connsiteY6" fmla="*/ 0 h 3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grpFill/>
            <a:ln w="571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71060" y="3952621"/>
            <a:ext cx="5563292" cy="512235"/>
            <a:chOff x="1232218" y="1982702"/>
            <a:chExt cx="7049337" cy="685802"/>
          </a:xfrm>
        </p:grpSpPr>
        <p:sp>
          <p:nvSpPr>
            <p:cNvPr id="26" name="MH_Entry_1">
              <a:hlinkClick r:id="rId12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1232218" y="1982702"/>
              <a:ext cx="7049337" cy="685802"/>
            </a:xfrm>
            <a:prstGeom prst="hexagon">
              <a:avLst>
                <a:gd name="adj" fmla="val 28234"/>
                <a:gd name="vf" fmla="val 115470"/>
              </a:avLst>
            </a:prstGeom>
            <a:solidFill>
              <a:schemeClr val="accent1"/>
            </a:solidFill>
            <a:ln w="571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72000" bIns="36000" anchor="ctr">
              <a:noAutofit/>
            </a:bodyPr>
            <a:lstStyle/>
            <a:p>
              <a:r>
                <a:rPr lang="zh-CN" altLang="en-US" sz="2400" b="1">
                  <a:solidFill>
                    <a:srgbClr val="FFFFFF"/>
                  </a:solidFill>
                  <a:latin typeface="+mn-ea"/>
                  <a:cs typeface="Times New Roman" panose="02020603050405020304" pitchFamily="18" charset="0"/>
                </a:rPr>
                <a:t>研究计划与创新点</a:t>
              </a:r>
              <a:endParaRPr lang="en-US" altLang="zh-CN" sz="2400" b="1">
                <a:solidFill>
                  <a:srgbClr val="FFFFFF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MH_Number_1">
              <a:hlinkClick r:id="rId12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73505" y="2073299"/>
              <a:ext cx="558845" cy="498691"/>
            </a:xfrm>
            <a:custGeom>
              <a:avLst/>
              <a:gdLst>
                <a:gd name="connsiteX0" fmla="*/ 93305 w 373220"/>
                <a:gd name="connsiteY0" fmla="*/ 0 h 323217"/>
                <a:gd name="connsiteX1" fmla="*/ 279915 w 373220"/>
                <a:gd name="connsiteY1" fmla="*/ 0 h 323217"/>
                <a:gd name="connsiteX2" fmla="*/ 373220 w 373220"/>
                <a:gd name="connsiteY2" fmla="*/ 161609 h 323217"/>
                <a:gd name="connsiteX3" fmla="*/ 279915 w 373220"/>
                <a:gd name="connsiteY3" fmla="*/ 323217 h 323217"/>
                <a:gd name="connsiteX4" fmla="*/ 93306 w 373220"/>
                <a:gd name="connsiteY4" fmla="*/ 323216 h 323217"/>
                <a:gd name="connsiteX5" fmla="*/ 0 w 373220"/>
                <a:gd name="connsiteY5" fmla="*/ 161608 h 323217"/>
                <a:gd name="connsiteX6" fmla="*/ 93305 w 373220"/>
                <a:gd name="connsiteY6" fmla="*/ 0 h 3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59637" y="2052762"/>
              <a:ext cx="614000" cy="535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00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71060" y="4710305"/>
            <a:ext cx="5563292" cy="512235"/>
            <a:chOff x="1232218" y="1982700"/>
            <a:chExt cx="7049337" cy="685801"/>
          </a:xfrm>
          <a:solidFill>
            <a:srgbClr val="C00000"/>
          </a:solidFill>
        </p:grpSpPr>
        <p:sp>
          <p:nvSpPr>
            <p:cNvPr id="30" name="MH_Entry_1">
              <a:hlinkClick r:id="rId12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32218" y="1982700"/>
              <a:ext cx="7049337" cy="685801"/>
            </a:xfrm>
            <a:prstGeom prst="hexagon">
              <a:avLst>
                <a:gd name="adj" fmla="val 28234"/>
                <a:gd name="vf" fmla="val 115470"/>
              </a:avLst>
            </a:prstGeom>
            <a:grpFill/>
            <a:ln w="571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72000" bIns="36000" anchor="ctr">
              <a:no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+mn-ea"/>
                  <a:cs typeface="Times New Roman" panose="02020603050405020304" pitchFamily="18" charset="0"/>
                </a:rPr>
                <a:t>研究条件</a:t>
              </a:r>
              <a:endParaRPr lang="en-US" altLang="zh-CN" sz="2400" b="1" dirty="0">
                <a:solidFill>
                  <a:srgbClr val="FFFFFF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MH_Number_1">
              <a:hlinkClick r:id="rId1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1373505" y="2073299"/>
              <a:ext cx="558845" cy="498691"/>
            </a:xfrm>
            <a:custGeom>
              <a:avLst/>
              <a:gdLst>
                <a:gd name="connsiteX0" fmla="*/ 93305 w 373220"/>
                <a:gd name="connsiteY0" fmla="*/ 0 h 323217"/>
                <a:gd name="connsiteX1" fmla="*/ 279915 w 373220"/>
                <a:gd name="connsiteY1" fmla="*/ 0 h 323217"/>
                <a:gd name="connsiteX2" fmla="*/ 373220 w 373220"/>
                <a:gd name="connsiteY2" fmla="*/ 161609 h 323217"/>
                <a:gd name="connsiteX3" fmla="*/ 279915 w 373220"/>
                <a:gd name="connsiteY3" fmla="*/ 323217 h 323217"/>
                <a:gd name="connsiteX4" fmla="*/ 93306 w 373220"/>
                <a:gd name="connsiteY4" fmla="*/ 323216 h 323217"/>
                <a:gd name="connsiteX5" fmla="*/ 0 w 373220"/>
                <a:gd name="connsiteY5" fmla="*/ 161608 h 323217"/>
                <a:gd name="connsiteX6" fmla="*/ 93305 w 373220"/>
                <a:gd name="connsiteY6" fmla="*/ 0 h 3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grpFill/>
            <a:ln w="571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150538" y="3248792"/>
            <a:ext cx="3730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50537" y="4776026"/>
            <a:ext cx="484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3274" y="63468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16933"/>
            <a:ext cx="9144000" cy="73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4" name="矩形 1"/>
          <p:cNvSpPr>
            <a:spLocks noChangeArrowheads="1"/>
          </p:cNvSpPr>
          <p:nvPr/>
        </p:nvSpPr>
        <p:spPr bwMode="auto">
          <a:xfrm>
            <a:off x="282575" y="753943"/>
            <a:ext cx="6534150" cy="74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+mn-ea"/>
                <a:ea typeface="+mn-ea"/>
              </a:rPr>
              <a:t>1 </a:t>
            </a:r>
            <a:r>
              <a:rPr lang="zh-CN" altLang="en-US" sz="3200" b="1">
                <a:solidFill>
                  <a:srgbClr val="C00000"/>
                </a:solidFill>
                <a:latin typeface="+mn-ea"/>
                <a:ea typeface="+mn-ea"/>
              </a:rPr>
              <a:t>研究意义</a:t>
            </a:r>
            <a:endParaRPr lang="en-US" altLang="zh-CN" sz="3200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44961" y="635513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4332" y="2541387"/>
            <a:ext cx="36950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随着智能控制技术的迅猛发展，移动机器人的自主化得到了提升。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导航技术是移动机器人实现自主运行的核心技术，也是研究难点。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u="sng" dirty="0">
                <a:latin typeface="+mn-ea"/>
                <a:ea typeface="+mn-ea"/>
              </a:rPr>
              <a:t>地图构建、路径规划、动态避障</a:t>
            </a:r>
            <a:r>
              <a:rPr lang="zh-CN" altLang="en-US" dirty="0">
                <a:latin typeface="+mn-ea"/>
                <a:ea typeface="+mn-ea"/>
              </a:rPr>
              <a:t>是导航领域十分关键的技术。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85CBB0-35BB-4429-BB5F-FD276D77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722" y="1849594"/>
            <a:ext cx="3035732" cy="2021890"/>
          </a:xfrm>
          <a:prstGeom prst="rect">
            <a:avLst/>
          </a:prstGeom>
        </p:spPr>
      </p:pic>
      <p:pic>
        <p:nvPicPr>
          <p:cNvPr id="8" name="图片 7" descr="C:\Users\Lynki\Documents\Tencent Files\601872185\Image\C2C\4BE7FAD61C1BECF5E4EE260E540C6A3C.png">
            <a:extLst>
              <a:ext uri="{FF2B5EF4-FFF2-40B4-BE49-F238E27FC236}">
                <a16:creationId xmlns:a16="http://schemas.microsoft.com/office/drawing/2014/main" id="{3AC83CCC-7592-4626-9718-77E38EB9CF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2" y="4073612"/>
            <a:ext cx="3035732" cy="195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18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16933"/>
            <a:ext cx="9144000" cy="73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4" name="矩形 1"/>
          <p:cNvSpPr>
            <a:spLocks noChangeArrowheads="1"/>
          </p:cNvSpPr>
          <p:nvPr/>
        </p:nvSpPr>
        <p:spPr bwMode="auto">
          <a:xfrm>
            <a:off x="282575" y="753943"/>
            <a:ext cx="6534150" cy="74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+mn-ea"/>
                <a:ea typeface="+mn-ea"/>
              </a:rPr>
              <a:t>2 </a:t>
            </a:r>
            <a:r>
              <a:rPr lang="zh-CN" altLang="en-US" sz="3200" b="1">
                <a:solidFill>
                  <a:srgbClr val="C00000"/>
                </a:solidFill>
                <a:latin typeface="+mn-ea"/>
                <a:ea typeface="+mn-ea"/>
              </a:rPr>
              <a:t>研究内容</a:t>
            </a:r>
            <a:endParaRPr lang="en-US" altLang="zh-CN" sz="3200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44961" y="635513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3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CA82267-FB44-442F-BABF-621D7D637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973110"/>
              </p:ext>
            </p:extLst>
          </p:nvPr>
        </p:nvGraphicFramePr>
        <p:xfrm>
          <a:off x="4230094" y="2695264"/>
          <a:ext cx="4913906" cy="2554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2575" y="2354142"/>
            <a:ext cx="4427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  <a:ea typeface="+mn-ea"/>
              </a:rPr>
              <a:t>视觉</a:t>
            </a:r>
            <a:r>
              <a:rPr lang="en-US" altLang="zh-CN" sz="2400" b="1" dirty="0">
                <a:latin typeface="+mn-ea"/>
                <a:ea typeface="+mn-ea"/>
              </a:rPr>
              <a:t>SLAM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ea typeface="+mn-ea"/>
            </a:endParaRPr>
          </a:p>
          <a:p>
            <a:endParaRPr lang="en-US" altLang="zh-CN" sz="24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  <a:ea typeface="+mn-ea"/>
              </a:rPr>
              <a:t>路径规划</a:t>
            </a:r>
            <a:endParaRPr lang="en-US" altLang="zh-CN" sz="2400" b="1" dirty="0">
              <a:latin typeface="+mn-ea"/>
              <a:ea typeface="+mn-ea"/>
            </a:endParaRPr>
          </a:p>
          <a:p>
            <a:endParaRPr lang="en-US" altLang="zh-CN" sz="2400" b="1" dirty="0">
              <a:latin typeface="+mn-ea"/>
              <a:ea typeface="+mn-ea"/>
            </a:endParaRPr>
          </a:p>
          <a:p>
            <a:r>
              <a:rPr lang="en-US" altLang="zh-CN" b="1" dirty="0">
                <a:latin typeface="+mn-ea"/>
                <a:ea typeface="+mn-ea"/>
              </a:rPr>
              <a:t> </a:t>
            </a:r>
            <a:endParaRPr lang="en-US" altLang="zh-CN" sz="20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  <a:ea typeface="+mn-ea"/>
              </a:rPr>
              <a:t>动态避障</a:t>
            </a:r>
            <a:endParaRPr lang="en-US" altLang="zh-CN" sz="2400" b="1" dirty="0">
              <a:latin typeface="+mn-ea"/>
              <a:ea typeface="+mn-ea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E56B142-6ED9-4C3C-BB5D-FDCD13390858}"/>
              </a:ext>
            </a:extLst>
          </p:cNvPr>
          <p:cNvCxnSpPr>
            <a:cxnSpLocks/>
          </p:cNvCxnSpPr>
          <p:nvPr/>
        </p:nvCxnSpPr>
        <p:spPr>
          <a:xfrm>
            <a:off x="637855" y="2792696"/>
            <a:ext cx="3542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B5B70DC-F883-45FB-8650-D9BEBC9AE480}"/>
              </a:ext>
            </a:extLst>
          </p:cNvPr>
          <p:cNvSpPr txBox="1"/>
          <p:nvPr/>
        </p:nvSpPr>
        <p:spPr>
          <a:xfrm>
            <a:off x="543161" y="2827004"/>
            <a:ext cx="390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借助传感器信息对周围环境进行感知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634184B-867E-4448-92A1-2CC839A8CBB2}"/>
              </a:ext>
            </a:extLst>
          </p:cNvPr>
          <p:cNvCxnSpPr>
            <a:cxnSpLocks/>
          </p:cNvCxnSpPr>
          <p:nvPr/>
        </p:nvCxnSpPr>
        <p:spPr>
          <a:xfrm>
            <a:off x="637856" y="3782638"/>
            <a:ext cx="3542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1B9388-70EE-4C8E-9848-2C3D590CEAF8}"/>
              </a:ext>
            </a:extLst>
          </p:cNvPr>
          <p:cNvCxnSpPr>
            <a:cxnSpLocks/>
          </p:cNvCxnSpPr>
          <p:nvPr/>
        </p:nvCxnSpPr>
        <p:spPr>
          <a:xfrm>
            <a:off x="616999" y="4854341"/>
            <a:ext cx="3542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FC36AF8-DC1E-46A2-8340-E4B66D180DFD}"/>
              </a:ext>
            </a:extLst>
          </p:cNvPr>
          <p:cNvSpPr txBox="1"/>
          <p:nvPr/>
        </p:nvSpPr>
        <p:spPr>
          <a:xfrm>
            <a:off x="455863" y="3799165"/>
            <a:ext cx="390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 通过地图进行点到点的路径规划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899E1E-9BBD-4D17-88D0-2A1678F7E13B}"/>
              </a:ext>
            </a:extLst>
          </p:cNvPr>
          <p:cNvSpPr txBox="1"/>
          <p:nvPr/>
        </p:nvSpPr>
        <p:spPr>
          <a:xfrm>
            <a:off x="435007" y="4885097"/>
            <a:ext cx="4136993" cy="38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 在移动过程中对障碍物进行实时规避</a:t>
            </a:r>
          </a:p>
        </p:txBody>
      </p:sp>
    </p:spTree>
    <p:extLst>
      <p:ext uri="{BB962C8B-B14F-4D97-AF65-F5344CB8AC3E}">
        <p14:creationId xmlns:p14="http://schemas.microsoft.com/office/powerpoint/2010/main" val="94324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16933"/>
            <a:ext cx="9144000" cy="73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4" name="矩形 1"/>
          <p:cNvSpPr>
            <a:spLocks noChangeArrowheads="1"/>
          </p:cNvSpPr>
          <p:nvPr/>
        </p:nvSpPr>
        <p:spPr bwMode="auto">
          <a:xfrm>
            <a:off x="282575" y="753943"/>
            <a:ext cx="6534150" cy="74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latin typeface="+mn-ea"/>
                <a:ea typeface="+mn-ea"/>
              </a:rPr>
              <a:t>2 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研究内容</a:t>
            </a:r>
            <a:endParaRPr lang="en-US" altLang="zh-CN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44961" y="635513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507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16933"/>
            <a:ext cx="9144000" cy="73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4" name="矩形 1"/>
          <p:cNvSpPr>
            <a:spLocks noChangeArrowheads="1"/>
          </p:cNvSpPr>
          <p:nvPr/>
        </p:nvSpPr>
        <p:spPr bwMode="auto">
          <a:xfrm>
            <a:off x="282575" y="753943"/>
            <a:ext cx="6534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+mn-ea"/>
                <a:ea typeface="+mn-ea"/>
              </a:rPr>
              <a:t>3.1 </a:t>
            </a:r>
            <a:r>
              <a:rPr lang="zh-CN" altLang="en-US" sz="3200" b="1">
                <a:solidFill>
                  <a:srgbClr val="C00000"/>
                </a:solidFill>
                <a:latin typeface="+mn-ea"/>
                <a:ea typeface="+mn-ea"/>
              </a:rPr>
              <a:t>研究计划</a:t>
            </a:r>
            <a:endParaRPr lang="en-US" altLang="zh-CN" sz="3200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44961" y="635513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 b="1"/>
              <a:t>5</a:t>
            </a:r>
          </a:p>
        </p:txBody>
      </p:sp>
      <p:sp>
        <p:nvSpPr>
          <p:cNvPr id="36" name="MH_Other_4"/>
          <p:cNvSpPr/>
          <p:nvPr>
            <p:custDataLst>
              <p:tags r:id="rId1"/>
            </p:custDataLst>
          </p:nvPr>
        </p:nvSpPr>
        <p:spPr bwMode="auto">
          <a:xfrm>
            <a:off x="282576" y="2095500"/>
            <a:ext cx="8624286" cy="4201886"/>
          </a:xfrm>
          <a:custGeom>
            <a:avLst/>
            <a:gdLst>
              <a:gd name="T0" fmla="*/ 262287250 w 10001"/>
              <a:gd name="T1" fmla="*/ 0 h 12408"/>
              <a:gd name="T2" fmla="*/ 2147483646 w 10001"/>
              <a:gd name="T3" fmla="*/ 0 h 12408"/>
              <a:gd name="T4" fmla="*/ 2147483646 w 10001"/>
              <a:gd name="T5" fmla="*/ 2147483646 h 12408"/>
              <a:gd name="T6" fmla="*/ 2147483646 w 10001"/>
              <a:gd name="T7" fmla="*/ 2147483646 h 12408"/>
              <a:gd name="T8" fmla="*/ 2147483646 w 10001"/>
              <a:gd name="T9" fmla="*/ 2147483646 h 12408"/>
              <a:gd name="T10" fmla="*/ 2147483646 w 10001"/>
              <a:gd name="T11" fmla="*/ 2147483646 h 12408"/>
              <a:gd name="T12" fmla="*/ 262287250 w 10001"/>
              <a:gd name="T13" fmla="*/ 2147483646 h 12408"/>
              <a:gd name="T14" fmla="*/ 0 w 10001"/>
              <a:gd name="T15" fmla="*/ 2147483646 h 12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1" h="12408">
                <a:moveTo>
                  <a:pt x="1" y="0"/>
                </a:moveTo>
                <a:lnTo>
                  <a:pt x="9287" y="0"/>
                </a:lnTo>
                <a:cubicBezTo>
                  <a:pt x="9689" y="0"/>
                  <a:pt x="10001" y="547"/>
                  <a:pt x="10001" y="1250"/>
                </a:cubicBezTo>
                <a:lnTo>
                  <a:pt x="10001" y="4688"/>
                </a:lnTo>
                <a:cubicBezTo>
                  <a:pt x="10001" y="5391"/>
                  <a:pt x="9689" y="5938"/>
                  <a:pt x="9287" y="5938"/>
                </a:cubicBezTo>
                <a:lnTo>
                  <a:pt x="715" y="5938"/>
                </a:lnTo>
                <a:cubicBezTo>
                  <a:pt x="336" y="5938"/>
                  <a:pt x="1" y="6484"/>
                  <a:pt x="1" y="7188"/>
                </a:cubicBezTo>
                <a:cubicBezTo>
                  <a:pt x="1" y="10000"/>
                  <a:pt x="0" y="12408"/>
                  <a:pt x="0" y="12408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37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7690" y="1628507"/>
            <a:ext cx="266001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latin typeface="Bodoni MT" panose="02070603080606020203" pitchFamily="18" charset="0"/>
                <a:ea typeface="+mn-ea"/>
              </a:rPr>
              <a:t>2020</a:t>
            </a:r>
            <a:r>
              <a:rPr lang="zh-CN" altLang="en-US" sz="1800" b="1">
                <a:latin typeface="Bodoni MT" panose="02070603080606020203" pitchFamily="18" charset="0"/>
                <a:ea typeface="+mn-ea"/>
              </a:rPr>
              <a:t>年 </a:t>
            </a:r>
            <a:r>
              <a:rPr lang="en-US" altLang="zh-CN" sz="1800" b="1">
                <a:latin typeface="Bodoni MT" panose="02070603080606020203" pitchFamily="18" charset="0"/>
                <a:ea typeface="+mn-ea"/>
              </a:rPr>
              <a:t>6</a:t>
            </a:r>
            <a:r>
              <a:rPr lang="zh-CN" altLang="en-US" sz="1800" b="1">
                <a:latin typeface="Bodoni MT" panose="02070603080606020203" pitchFamily="18" charset="0"/>
                <a:ea typeface="+mn-ea"/>
              </a:rPr>
              <a:t>月</a:t>
            </a:r>
          </a:p>
        </p:txBody>
      </p:sp>
      <p:sp>
        <p:nvSpPr>
          <p:cNvPr id="38" name="MH_SubTitle_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4004" y="4111188"/>
            <a:ext cx="2954655" cy="47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altLang="zh-CN" sz="1800" b="1">
                <a:latin typeface="Bodoni MT" panose="02070603080606020203" pitchFamily="18" charset="0"/>
                <a:ea typeface="+mn-ea"/>
              </a:rPr>
              <a:t>2021年 3月~6月</a:t>
            </a:r>
          </a:p>
        </p:txBody>
      </p:sp>
      <p:sp>
        <p:nvSpPr>
          <p:cNvPr id="39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24601" y="1628507"/>
            <a:ext cx="266001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latin typeface="Bodoni MT" panose="02070603080606020203" pitchFamily="18" charset="0"/>
                <a:ea typeface="+mn-ea"/>
              </a:rPr>
              <a:t>2020</a:t>
            </a:r>
            <a:r>
              <a:rPr lang="zh-CN" altLang="en-US" sz="1800" b="1">
                <a:latin typeface="Bodoni MT" panose="02070603080606020203" pitchFamily="18" charset="0"/>
                <a:ea typeface="+mn-ea"/>
              </a:rPr>
              <a:t>年 </a:t>
            </a:r>
            <a:r>
              <a:rPr lang="en-US" altLang="zh-CN" sz="1800" b="1">
                <a:latin typeface="Bodoni MT" panose="02070603080606020203" pitchFamily="18" charset="0"/>
                <a:ea typeface="+mn-ea"/>
              </a:rPr>
              <a:t>9</a:t>
            </a:r>
            <a:r>
              <a:rPr lang="zh-CN" altLang="en-US" sz="1800" b="1">
                <a:latin typeface="Bodoni MT" panose="02070603080606020203" pitchFamily="18" charset="0"/>
                <a:ea typeface="+mn-ea"/>
              </a:rPr>
              <a:t>月</a:t>
            </a:r>
          </a:p>
        </p:txBody>
      </p:sp>
      <p:sp>
        <p:nvSpPr>
          <p:cNvPr id="40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31512" y="1602761"/>
            <a:ext cx="266001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latin typeface="Bodoni MT" panose="02070603080606020203" pitchFamily="18" charset="0"/>
                <a:ea typeface="+mn-ea"/>
              </a:rPr>
              <a:t>2020</a:t>
            </a:r>
            <a:r>
              <a:rPr lang="zh-CN" altLang="en-US" sz="1800" b="1">
                <a:latin typeface="Bodoni MT" panose="02070603080606020203" pitchFamily="18" charset="0"/>
                <a:ea typeface="+mn-ea"/>
              </a:rPr>
              <a:t>年 </a:t>
            </a:r>
            <a:r>
              <a:rPr lang="en-US" altLang="zh-CN" sz="1800" b="1">
                <a:latin typeface="Bodoni MT" panose="02070603080606020203" pitchFamily="18" charset="0"/>
                <a:ea typeface="+mn-ea"/>
              </a:rPr>
              <a:t>11</a:t>
            </a:r>
            <a:r>
              <a:rPr lang="zh-CN" altLang="en-US" sz="1800" b="1">
                <a:latin typeface="Bodoni MT" panose="02070603080606020203" pitchFamily="18" charset="0"/>
                <a:ea typeface="+mn-ea"/>
              </a:rPr>
              <a:t>月</a:t>
            </a:r>
          </a:p>
        </p:txBody>
      </p:sp>
      <p:sp>
        <p:nvSpPr>
          <p:cNvPr id="41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28875" y="4111188"/>
            <a:ext cx="266001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latin typeface="Bodoni MT" panose="02070603080606020203" pitchFamily="18" charset="0"/>
                <a:ea typeface="+mn-ea"/>
              </a:rPr>
              <a:t>2021</a:t>
            </a:r>
            <a:r>
              <a:rPr lang="zh-CN" altLang="en-US" sz="1800" b="1">
                <a:latin typeface="Bodoni MT" panose="02070603080606020203" pitchFamily="18" charset="0"/>
                <a:ea typeface="+mn-ea"/>
              </a:rPr>
              <a:t>年 </a:t>
            </a:r>
            <a:r>
              <a:rPr lang="en-US" altLang="zh-CN" sz="1800" b="1">
                <a:latin typeface="Bodoni MT" panose="02070603080606020203" pitchFamily="18" charset="0"/>
                <a:ea typeface="+mn-ea"/>
              </a:rPr>
              <a:t>1</a:t>
            </a:r>
            <a:r>
              <a:rPr lang="zh-CN" altLang="en-US" sz="1800" b="1">
                <a:latin typeface="Bodoni MT" panose="02070603080606020203" pitchFamily="18" charset="0"/>
                <a:ea typeface="+mn-ea"/>
              </a:rPr>
              <a:t>月</a:t>
            </a:r>
          </a:p>
        </p:txBody>
      </p:sp>
      <p:sp>
        <p:nvSpPr>
          <p:cNvPr id="47" name="MH_Text_1"/>
          <p:cNvSpPr txBox="1"/>
          <p:nvPr>
            <p:custDataLst>
              <p:tags r:id="rId7"/>
            </p:custDataLst>
          </p:nvPr>
        </p:nvSpPr>
        <p:spPr>
          <a:xfrm>
            <a:off x="282575" y="2435250"/>
            <a:ext cx="2652064" cy="1304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altLang="zh-CN" sz="1600" b="1" err="1">
                <a:latin typeface="+mn-ea"/>
                <a:ea typeface="+mn-ea"/>
              </a:rPr>
              <a:t>深入学习C</a:t>
            </a:r>
            <a:r>
              <a:rPr altLang="zh-CN" sz="1600" b="1">
                <a:latin typeface="+mn-ea"/>
                <a:ea typeface="+mn-ea"/>
              </a:rPr>
              <a:t>++</a:t>
            </a:r>
            <a:r>
              <a:rPr altLang="zh-CN" sz="1600" b="1" err="1">
                <a:latin typeface="+mn-ea"/>
                <a:ea typeface="+mn-ea"/>
              </a:rPr>
              <a:t>与</a:t>
            </a:r>
            <a:r>
              <a:rPr altLang="zh-CN" sz="1600" b="1">
                <a:latin typeface="+mn-ea"/>
                <a:ea typeface="+mn-ea"/>
              </a:rPr>
              <a:t>Linux</a:t>
            </a:r>
            <a:endParaRPr lang="en-US" altLang="zh-CN" sz="1600" b="1">
              <a:latin typeface="+mn-ea"/>
              <a:ea typeface="+mn-ea"/>
            </a:endParaRPr>
          </a:p>
          <a:p>
            <a:pPr>
              <a:defRPr/>
            </a:pPr>
            <a:endParaRPr lang="en-US" altLang="zh-CN" sz="1600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altLang="zh-CN" sz="1600" b="1" err="1">
                <a:latin typeface="+mn-ea"/>
                <a:ea typeface="+mn-ea"/>
              </a:rPr>
              <a:t>学习SLAM</a:t>
            </a:r>
            <a:r>
              <a:rPr lang="zh-CN" altLang="en-US" sz="1600" b="1">
                <a:latin typeface="+mn-ea"/>
                <a:ea typeface="+mn-ea"/>
              </a:rPr>
              <a:t>理论</a:t>
            </a:r>
            <a:endParaRPr altLang="zh-CN" sz="1600" b="1">
              <a:latin typeface="+mn-ea"/>
              <a:ea typeface="+mn-ea"/>
            </a:endParaRPr>
          </a:p>
        </p:txBody>
      </p:sp>
      <p:sp>
        <p:nvSpPr>
          <p:cNvPr id="48" name="MH_Text_1"/>
          <p:cNvSpPr txBox="1"/>
          <p:nvPr>
            <p:custDataLst>
              <p:tags r:id="rId8"/>
            </p:custDataLst>
          </p:nvPr>
        </p:nvSpPr>
        <p:spPr>
          <a:xfrm>
            <a:off x="3184505" y="2427326"/>
            <a:ext cx="2710109" cy="1312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600">
                <a:latin typeface="+mn-ea"/>
              </a:defRPr>
            </a:lvl1pPr>
          </a:lstStyle>
          <a:p>
            <a:r>
              <a:rPr lang="en-US" altLang="zh-CN" b="1"/>
              <a:t>T</a:t>
            </a:r>
            <a:r>
              <a:rPr altLang="zh-CN" b="1"/>
              <a:t>orch框架深度学习方法</a:t>
            </a:r>
            <a:endParaRPr lang="en-US" altLang="zh-CN" b="1"/>
          </a:p>
          <a:p>
            <a:endParaRPr lang="en-US" altLang="zh-CN" b="1"/>
          </a:p>
          <a:p>
            <a:r>
              <a:rPr altLang="zh-CN" b="1"/>
              <a:t>基于特征与深度学习融合算法的立体匹配设计</a:t>
            </a:r>
          </a:p>
        </p:txBody>
      </p:sp>
      <p:sp>
        <p:nvSpPr>
          <p:cNvPr id="49" name="MH_Text_1"/>
          <p:cNvSpPr txBox="1"/>
          <p:nvPr>
            <p:custDataLst>
              <p:tags r:id="rId9"/>
            </p:custDataLst>
          </p:nvPr>
        </p:nvSpPr>
        <p:spPr>
          <a:xfrm>
            <a:off x="6144480" y="2423017"/>
            <a:ext cx="2434081" cy="1314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altLang="zh-CN" sz="1600" b="1">
                <a:latin typeface="+mn-ea"/>
                <a:ea typeface="+mn-ea"/>
              </a:rPr>
              <a:t>将改进后的立体匹配方法与ORB-SLAM融合，进行仿真实验和平台实验</a:t>
            </a:r>
            <a:endParaRPr altLang="zh-CN" b="1">
              <a:latin typeface="+mn-ea"/>
              <a:ea typeface="+mn-ea"/>
            </a:endParaRPr>
          </a:p>
        </p:txBody>
      </p:sp>
      <p:sp>
        <p:nvSpPr>
          <p:cNvPr id="50" name="MH_Text_1"/>
          <p:cNvSpPr txBox="1"/>
          <p:nvPr>
            <p:custDataLst>
              <p:tags r:id="rId10"/>
            </p:custDataLst>
          </p:nvPr>
        </p:nvSpPr>
        <p:spPr>
          <a:xfrm>
            <a:off x="751954" y="4582992"/>
            <a:ext cx="3118756" cy="13618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latin typeface="+mn-ea"/>
                <a:ea typeface="+mn-ea"/>
              </a:rPr>
              <a:t>整合研究内容</a:t>
            </a:r>
            <a:r>
              <a:rPr altLang="zh-CN" sz="1600" b="1" dirty="0">
                <a:latin typeface="+mn-ea"/>
                <a:ea typeface="+mn-ea"/>
              </a:rPr>
              <a:t>，</a:t>
            </a:r>
            <a:r>
              <a:rPr lang="zh-CN" altLang="en-US" sz="1600" b="1" dirty="0">
                <a:latin typeface="+mn-ea"/>
                <a:ea typeface="+mn-ea"/>
              </a:rPr>
              <a:t>完成项目目标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zh-CN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altLang="zh-CN" sz="1600" b="1" dirty="0" err="1">
                <a:latin typeface="+mn-ea"/>
                <a:ea typeface="+mn-ea"/>
              </a:rPr>
              <a:t>撰写论文</a:t>
            </a:r>
            <a:r>
              <a:rPr lang="zh-CN" altLang="en-US" sz="1600" b="1" dirty="0">
                <a:latin typeface="+mn-ea"/>
                <a:ea typeface="+mn-ea"/>
              </a:rPr>
              <a:t>与</a:t>
            </a:r>
            <a:r>
              <a:rPr altLang="zh-CN" sz="1600" b="1" dirty="0" err="1">
                <a:latin typeface="+mn-ea"/>
                <a:ea typeface="+mn-ea"/>
              </a:rPr>
              <a:t>申请专利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zh-CN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altLang="zh-CN" sz="1600" b="1" dirty="0" err="1">
                <a:latin typeface="+mn-ea"/>
                <a:ea typeface="+mn-ea"/>
              </a:rPr>
              <a:t>整理</a:t>
            </a:r>
            <a:r>
              <a:rPr lang="zh-CN" altLang="en-US" sz="1600" b="1" dirty="0">
                <a:latin typeface="+mn-ea"/>
                <a:ea typeface="+mn-ea"/>
              </a:rPr>
              <a:t>报告</a:t>
            </a:r>
            <a:r>
              <a:rPr altLang="zh-CN" sz="1600" b="1" dirty="0">
                <a:latin typeface="+mn-ea"/>
                <a:ea typeface="+mn-ea"/>
              </a:rPr>
              <a:t>，</a:t>
            </a:r>
            <a:r>
              <a:rPr altLang="zh-CN" sz="1600" b="1" dirty="0" err="1">
                <a:latin typeface="+mn-ea"/>
                <a:ea typeface="+mn-ea"/>
              </a:rPr>
              <a:t>准备答辩</a:t>
            </a:r>
            <a:r>
              <a:rPr lang="zh-CN" altLang="en-US" sz="1600" b="1" dirty="0">
                <a:latin typeface="+mn-ea"/>
                <a:ea typeface="+mn-ea"/>
              </a:rPr>
              <a:t>事宜</a:t>
            </a:r>
            <a:endParaRPr altLang="zh-CN" sz="1600" b="1" dirty="0">
              <a:latin typeface="+mn-ea"/>
              <a:ea typeface="+mn-ea"/>
            </a:endParaRPr>
          </a:p>
        </p:txBody>
      </p:sp>
      <p:sp>
        <p:nvSpPr>
          <p:cNvPr id="51" name="MH_Text_1"/>
          <p:cNvSpPr txBox="1"/>
          <p:nvPr>
            <p:custDataLst>
              <p:tags r:id="rId11"/>
            </p:custDataLst>
          </p:nvPr>
        </p:nvSpPr>
        <p:spPr>
          <a:xfrm>
            <a:off x="5112157" y="4578107"/>
            <a:ext cx="3093452" cy="13667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>
                <a:latin typeface="+mn-ea"/>
                <a:ea typeface="+mn-ea"/>
              </a:rPr>
              <a:t>学习</a:t>
            </a:r>
            <a:r>
              <a:rPr altLang="zh-CN" sz="1600" b="1">
                <a:latin typeface="+mn-ea"/>
                <a:ea typeface="+mn-ea"/>
              </a:rPr>
              <a:t>路径规划算法与动态避障算法</a:t>
            </a:r>
            <a:endParaRPr lang="en-US" altLang="zh-CN" sz="1600" b="1">
              <a:latin typeface="+mn-ea"/>
              <a:ea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1600" b="1">
              <a:latin typeface="+mn-ea"/>
              <a:ea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altLang="zh-CN" sz="1600" b="1">
                <a:latin typeface="+mn-ea"/>
                <a:ea typeface="+mn-ea"/>
              </a:rPr>
              <a:t>完成仿真实验与平台实验</a:t>
            </a:r>
          </a:p>
        </p:txBody>
      </p:sp>
    </p:spTree>
    <p:extLst>
      <p:ext uri="{BB962C8B-B14F-4D97-AF65-F5344CB8AC3E}">
        <p14:creationId xmlns:p14="http://schemas.microsoft.com/office/powerpoint/2010/main" val="2855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16933"/>
            <a:ext cx="9144000" cy="73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4" name="矩形 1"/>
          <p:cNvSpPr>
            <a:spLocks noChangeArrowheads="1"/>
          </p:cNvSpPr>
          <p:nvPr/>
        </p:nvSpPr>
        <p:spPr bwMode="auto">
          <a:xfrm>
            <a:off x="282575" y="753943"/>
            <a:ext cx="6534150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+mn-ea"/>
                <a:ea typeface="+mn-ea"/>
              </a:rPr>
              <a:t>3.2 </a:t>
            </a:r>
            <a:r>
              <a:rPr lang="zh-CN" altLang="en-US" sz="3200" b="1">
                <a:solidFill>
                  <a:srgbClr val="C00000"/>
                </a:solidFill>
                <a:latin typeface="+mn-ea"/>
                <a:ea typeface="+mn-ea"/>
              </a:rPr>
              <a:t>创新点</a:t>
            </a:r>
            <a:endParaRPr lang="en-US" altLang="zh-CN" sz="3200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44961" y="635513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6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97" y="1908912"/>
            <a:ext cx="1094539" cy="11660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3" y="3293620"/>
            <a:ext cx="973459" cy="12627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8791" y="1833811"/>
            <a:ext cx="7426417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使用神经网络训练传统方法提取的特征</a:t>
            </a:r>
            <a:endParaRPr lang="en-US" altLang="zh-CN" sz="2000" b="1" dirty="0">
              <a:latin typeface="+mn-ea"/>
              <a:ea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38" y="4280729"/>
            <a:ext cx="1033998" cy="168628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58790" y="3304431"/>
            <a:ext cx="7426417" cy="12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+mn-ea"/>
                <a:ea typeface="+mn-ea"/>
              </a:rPr>
              <a:t>路径规划与智能避障算法的改进与组合使用</a:t>
            </a:r>
            <a:endParaRPr lang="en-US" altLang="zh-CN" sz="2000" b="1" dirty="0">
              <a:latin typeface="+mn-ea"/>
              <a:ea typeface="+mn-ea"/>
            </a:endParaRPr>
          </a:p>
          <a:p>
            <a:pPr algn="r"/>
            <a:endParaRPr lang="en-US" altLang="zh-CN" sz="600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789" y="4785862"/>
            <a:ext cx="7426417" cy="12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结合</a:t>
            </a:r>
            <a:r>
              <a:rPr lang="en-US" altLang="zh-CN" sz="2000" b="1" dirty="0" err="1">
                <a:latin typeface="+mn-ea"/>
                <a:ea typeface="+mn-ea"/>
              </a:rPr>
              <a:t>Altas</a:t>
            </a:r>
            <a:r>
              <a:rPr lang="en-US" altLang="zh-CN" sz="2000" b="1" dirty="0">
                <a:latin typeface="+mn-ea"/>
                <a:ea typeface="+mn-ea"/>
              </a:rPr>
              <a:t> 200 DK</a:t>
            </a:r>
            <a:r>
              <a:rPr lang="zh-CN" altLang="en-US" sz="2000" b="1" dirty="0">
                <a:latin typeface="+mn-ea"/>
                <a:ea typeface="+mn-ea"/>
              </a:rPr>
              <a:t>计算平台和华为云服务</a:t>
            </a:r>
            <a:endParaRPr lang="en-US" altLang="zh-CN" sz="2000" b="1" dirty="0">
              <a:latin typeface="+mn-ea"/>
              <a:ea typeface="+mn-ea"/>
            </a:endParaRPr>
          </a:p>
          <a:p>
            <a:endParaRPr lang="en-US" altLang="zh-CN" sz="6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ea"/>
                <a:ea typeface="+mn-ea"/>
              </a:rPr>
              <a:t>Altas</a:t>
            </a:r>
            <a:r>
              <a:rPr lang="en-US" altLang="zh-CN" dirty="0">
                <a:latin typeface="+mn-ea"/>
                <a:ea typeface="+mn-ea"/>
              </a:rPr>
              <a:t> 200 DK</a:t>
            </a:r>
            <a:r>
              <a:rPr lang="zh-CN" altLang="en-US" dirty="0">
                <a:latin typeface="+mn-ea"/>
                <a:ea typeface="+mn-ea"/>
              </a:rPr>
              <a:t>：昇腾</a:t>
            </a:r>
            <a:r>
              <a:rPr lang="en-US" altLang="zh-CN" dirty="0">
                <a:latin typeface="+mn-ea"/>
                <a:ea typeface="+mn-ea"/>
              </a:rPr>
              <a:t>310</a:t>
            </a:r>
            <a:r>
              <a:rPr lang="zh-CN" altLang="en-US" dirty="0">
                <a:latin typeface="+mn-ea"/>
                <a:ea typeface="+mn-ea"/>
              </a:rPr>
              <a:t>处理器为核心的开发者板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华为云：云连接和云部署，实现轻量计算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747027" y="3749573"/>
            <a:ext cx="553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对</a:t>
            </a:r>
            <a:r>
              <a:rPr lang="en-US" altLang="zh-CN" dirty="0">
                <a:latin typeface="+mn-ea"/>
                <a:ea typeface="+mn-ea"/>
              </a:rPr>
              <a:t>D*Lite</a:t>
            </a:r>
            <a:r>
              <a:rPr lang="zh-CN" altLang="en-US" dirty="0">
                <a:latin typeface="+mn-ea"/>
                <a:ea typeface="+mn-ea"/>
              </a:rPr>
              <a:t>、蚁群等路径规划算法进行优化、组合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86971" y="2286000"/>
            <a:ext cx="521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提高神经网络的速度、降低网络体积从而增加算法的鲁棒性</a:t>
            </a:r>
          </a:p>
        </p:txBody>
      </p:sp>
    </p:spTree>
    <p:extLst>
      <p:ext uri="{BB962C8B-B14F-4D97-AF65-F5344CB8AC3E}">
        <p14:creationId xmlns:p14="http://schemas.microsoft.com/office/powerpoint/2010/main" val="215022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16933"/>
            <a:ext cx="9144000" cy="73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4" name="矩形 1"/>
          <p:cNvSpPr>
            <a:spLocks noChangeArrowheads="1"/>
          </p:cNvSpPr>
          <p:nvPr/>
        </p:nvSpPr>
        <p:spPr bwMode="auto">
          <a:xfrm>
            <a:off x="282575" y="753943"/>
            <a:ext cx="6534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+mn-ea"/>
                <a:ea typeface="+mn-ea"/>
              </a:rPr>
              <a:t>4.1 </a:t>
            </a:r>
            <a:r>
              <a:rPr lang="zh-CN" altLang="en-US" sz="3200" b="1">
                <a:solidFill>
                  <a:srgbClr val="C00000"/>
                </a:solidFill>
                <a:latin typeface="+mn-ea"/>
                <a:ea typeface="+mn-ea"/>
              </a:rPr>
              <a:t>研究条件</a:t>
            </a:r>
            <a:endParaRPr lang="en-US" altLang="zh-CN" sz="3200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44961" y="635513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056327-C2AA-42EA-AF4E-B47820A8B4FD}"/>
              </a:ext>
            </a:extLst>
          </p:cNvPr>
          <p:cNvSpPr/>
          <p:nvPr/>
        </p:nvSpPr>
        <p:spPr>
          <a:xfrm>
            <a:off x="572861" y="2101392"/>
            <a:ext cx="37233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团队硬件设施：</a:t>
            </a:r>
            <a:endParaRPr lang="en-US" altLang="zh-CN" sz="2000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  <a:ea typeface="+mn-ea"/>
              </a:rPr>
              <a:t>Laikago</a:t>
            </a:r>
            <a:r>
              <a:rPr lang="zh-CN" altLang="en-US" sz="2000" b="1" dirty="0">
                <a:latin typeface="+mn-ea"/>
                <a:ea typeface="+mn-ea"/>
              </a:rPr>
              <a:t>四足机器狗</a:t>
            </a:r>
            <a:endParaRPr lang="en-US" altLang="zh-CN" sz="2000" b="1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  <a:ea typeface="+mn-ea"/>
              </a:rPr>
              <a:t>100</a:t>
            </a:r>
            <a:r>
              <a:rPr lang="zh-CN" altLang="en-US" sz="2000" b="1" dirty="0">
                <a:latin typeface="+mn-ea"/>
                <a:ea typeface="+mn-ea"/>
              </a:rPr>
              <a:t>㎡ 实验场地</a:t>
            </a:r>
            <a:endParaRPr lang="en-US" altLang="zh-CN" sz="2000" b="1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华为</a:t>
            </a:r>
            <a:r>
              <a:rPr lang="en-US" altLang="zh-CN" sz="2000" dirty="0">
                <a:latin typeface="+mn-ea"/>
                <a:ea typeface="+mn-ea"/>
              </a:rPr>
              <a:t>Atlas</a:t>
            </a:r>
            <a:r>
              <a:rPr lang="zh-CN" altLang="en-US" sz="2000" b="1" dirty="0">
                <a:latin typeface="+mn-ea"/>
                <a:ea typeface="+mn-ea"/>
              </a:rPr>
              <a:t>智能计算套件</a:t>
            </a:r>
            <a:endParaRPr lang="en-US" altLang="zh-CN" sz="2000" b="1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  <a:ea typeface="+mn-ea"/>
              </a:rPr>
              <a:t>Rplidar</a:t>
            </a:r>
            <a:r>
              <a:rPr lang="en-US" altLang="zh-CN" sz="2000" dirty="0">
                <a:latin typeface="+mn-ea"/>
                <a:ea typeface="+mn-ea"/>
              </a:rPr>
              <a:t> 1A</a:t>
            </a:r>
            <a:r>
              <a:rPr lang="zh-CN" altLang="en-US" sz="2000" dirty="0">
                <a:latin typeface="+mn-ea"/>
                <a:ea typeface="+mn-ea"/>
              </a:rPr>
              <a:t>激光雷达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  <a:ea typeface="+mn-ea"/>
              </a:rPr>
              <a:t>ROS</a:t>
            </a:r>
            <a:r>
              <a:rPr lang="zh-CN" altLang="en-US" sz="2000" dirty="0">
                <a:latin typeface="+mn-ea"/>
                <a:ea typeface="+mn-ea"/>
              </a:rPr>
              <a:t>仿真环境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ea"/>
              <a:ea typeface="+mn-ea"/>
            </a:endParaRPr>
          </a:p>
          <a:p>
            <a:pPr lvl="1"/>
            <a:endParaRPr lang="en-US" altLang="zh-CN" sz="2000" b="1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合作单位：</a:t>
            </a:r>
            <a:endParaRPr lang="en-US" altLang="zh-CN" sz="2000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华为技术有限公司</a:t>
            </a:r>
            <a:endParaRPr lang="en-US" altLang="zh-CN" sz="2000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重庆迪比科技研究院</a:t>
            </a:r>
            <a:endParaRPr lang="en-US" altLang="zh-CN" sz="2000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重庆星际智能装备研究院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65" y="1712528"/>
            <a:ext cx="3965463" cy="17615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65" y="3474082"/>
            <a:ext cx="3965463" cy="28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箭头: V 形 43">
            <a:extLst>
              <a:ext uri="{FF2B5EF4-FFF2-40B4-BE49-F238E27FC236}">
                <a16:creationId xmlns:a16="http://schemas.microsoft.com/office/drawing/2014/main" id="{333E29B0-855D-4553-BD75-042A06CD9907}"/>
              </a:ext>
            </a:extLst>
          </p:cNvPr>
          <p:cNvSpPr/>
          <p:nvPr/>
        </p:nvSpPr>
        <p:spPr>
          <a:xfrm>
            <a:off x="5000339" y="1739154"/>
            <a:ext cx="4122508" cy="14133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张聪毅  </a:t>
            </a:r>
            <a:r>
              <a:rPr lang="zh-CN" altLang="en-US" sz="1600" b="1" dirty="0">
                <a:solidFill>
                  <a:schemeClr val="bg1"/>
                </a:solidFill>
              </a:rPr>
              <a:t>队长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en-US" altLang="zh-CN" sz="1600" b="1" dirty="0">
                <a:solidFill>
                  <a:schemeClr val="bg1"/>
                </a:solidFill>
              </a:rPr>
              <a:t>2018</a:t>
            </a:r>
            <a:r>
              <a:rPr lang="zh-CN" altLang="en-US" sz="1600" b="1" dirty="0">
                <a:solidFill>
                  <a:schemeClr val="bg1"/>
                </a:solidFill>
              </a:rPr>
              <a:t>级 自动化学院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有</a:t>
            </a:r>
            <a:r>
              <a:rPr lang="en-US" altLang="zh-CN" sz="1600" b="1" dirty="0">
                <a:solidFill>
                  <a:schemeClr val="bg1"/>
                </a:solidFill>
              </a:rPr>
              <a:t>C</a:t>
            </a:r>
            <a:r>
              <a:rPr lang="zh-CN" altLang="en-US" sz="1600" b="1" dirty="0">
                <a:solidFill>
                  <a:schemeClr val="bg1"/>
                </a:solidFill>
              </a:rPr>
              <a:t>语言项目经验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课内成绩名列前茅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负责内容：</a:t>
            </a:r>
            <a:r>
              <a:rPr lang="zh-CN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路径规划</a:t>
            </a:r>
            <a:endParaRPr lang="en-US" altLang="zh-C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16933"/>
            <a:ext cx="9144000" cy="73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4" name="矩形 1"/>
          <p:cNvSpPr>
            <a:spLocks noChangeArrowheads="1"/>
          </p:cNvSpPr>
          <p:nvPr/>
        </p:nvSpPr>
        <p:spPr bwMode="auto">
          <a:xfrm>
            <a:off x="282575" y="753943"/>
            <a:ext cx="6534150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+mn-ea"/>
                <a:ea typeface="+mn-ea"/>
              </a:rPr>
              <a:t>4.2 </a:t>
            </a:r>
            <a:r>
              <a:rPr lang="zh-CN" altLang="en-US" sz="3200" b="1">
                <a:solidFill>
                  <a:srgbClr val="C00000"/>
                </a:solidFill>
                <a:latin typeface="+mn-ea"/>
                <a:ea typeface="+mn-ea"/>
              </a:rPr>
              <a:t>项目成员</a:t>
            </a:r>
            <a:endParaRPr lang="en-US" altLang="zh-CN" sz="3200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44961" y="635513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8</a:t>
            </a:r>
          </a:p>
        </p:txBody>
      </p:sp>
      <p:sp>
        <p:nvSpPr>
          <p:cNvPr id="8" name="箭头: V 形 3">
            <a:extLst>
              <a:ext uri="{FF2B5EF4-FFF2-40B4-BE49-F238E27FC236}">
                <a16:creationId xmlns:a16="http://schemas.microsoft.com/office/drawing/2014/main" id="{690A8F63-14C7-4830-8D16-91F245446464}"/>
              </a:ext>
            </a:extLst>
          </p:cNvPr>
          <p:cNvSpPr/>
          <p:nvPr/>
        </p:nvSpPr>
        <p:spPr>
          <a:xfrm>
            <a:off x="5000338" y="3254804"/>
            <a:ext cx="4122509" cy="141191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bg1"/>
                </a:solidFill>
              </a:rPr>
              <a:t>王赛宇</a:t>
            </a:r>
            <a:r>
              <a:rPr lang="zh-CN" altLang="en-US" sz="1600" b="1">
                <a:solidFill>
                  <a:schemeClr val="bg1"/>
                </a:solidFill>
              </a:rPr>
              <a:t>  队员</a:t>
            </a:r>
            <a:endParaRPr lang="en-US" altLang="zh-CN" sz="1600" b="1">
              <a:solidFill>
                <a:schemeClr val="bg1"/>
              </a:solidFill>
            </a:endParaRPr>
          </a:p>
          <a:p>
            <a:r>
              <a:rPr lang="en-US" altLang="zh-CN" sz="1600" b="1">
                <a:solidFill>
                  <a:schemeClr val="bg1"/>
                </a:solidFill>
              </a:rPr>
              <a:t>2018</a:t>
            </a:r>
            <a:r>
              <a:rPr lang="zh-CN" altLang="en-US" sz="1600" b="1" dirty="0">
                <a:solidFill>
                  <a:schemeClr val="bg1"/>
                </a:solidFill>
              </a:rPr>
              <a:t>级 </a:t>
            </a:r>
            <a:r>
              <a:rPr lang="zh-CN" altLang="en-US" sz="1600" b="1">
                <a:solidFill>
                  <a:schemeClr val="bg1"/>
                </a:solidFill>
              </a:rPr>
              <a:t>计算机学院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en-US" altLang="zh-CN" sz="1600" b="1">
                <a:solidFill>
                  <a:schemeClr val="bg1"/>
                </a:solidFill>
              </a:rPr>
              <a:t>ACM</a:t>
            </a:r>
            <a:r>
              <a:rPr lang="zh-CN" altLang="en-US" sz="1600" b="1">
                <a:solidFill>
                  <a:schemeClr val="bg1"/>
                </a:solidFill>
              </a:rPr>
              <a:t>、</a:t>
            </a:r>
            <a:r>
              <a:rPr lang="en-US" altLang="zh-CN" sz="1600" b="1">
                <a:solidFill>
                  <a:schemeClr val="bg1"/>
                </a:solidFill>
              </a:rPr>
              <a:t>MCM</a:t>
            </a:r>
            <a:r>
              <a:rPr lang="zh-CN" altLang="en-US" sz="1600" b="1">
                <a:solidFill>
                  <a:schemeClr val="bg1"/>
                </a:solidFill>
              </a:rPr>
              <a:t>经验</a:t>
            </a:r>
            <a:endParaRPr lang="en-US" altLang="zh-CN" sz="1600" b="1">
              <a:solidFill>
                <a:schemeClr val="bg1"/>
              </a:solidFill>
            </a:endParaRPr>
          </a:p>
          <a:p>
            <a:r>
              <a:rPr lang="zh-CN" altLang="en-US" sz="1600" b="1">
                <a:solidFill>
                  <a:schemeClr val="bg1"/>
                </a:solidFill>
              </a:rPr>
              <a:t>计算机视觉</a:t>
            </a:r>
            <a:r>
              <a:rPr lang="zh-CN" altLang="en-US" sz="1600" b="1" dirty="0">
                <a:solidFill>
                  <a:schemeClr val="bg1"/>
                </a:solidFill>
              </a:rPr>
              <a:t>、</a:t>
            </a:r>
            <a:r>
              <a:rPr lang="zh-CN" altLang="en-US" sz="1600" b="1">
                <a:solidFill>
                  <a:schemeClr val="bg1"/>
                </a:solidFill>
              </a:rPr>
              <a:t>立体匹配经历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zh-CN" altLang="en-US" sz="1600" b="1">
                <a:solidFill>
                  <a:schemeClr val="bg1"/>
                </a:solidFill>
              </a:rPr>
              <a:t>负责内容：</a:t>
            </a:r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视觉</a:t>
            </a:r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</a:rPr>
              <a:t>SLAM</a:t>
            </a:r>
            <a:endParaRPr lang="en-US" altLang="zh-C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箭头: V 形 43">
            <a:extLst>
              <a:ext uri="{FF2B5EF4-FFF2-40B4-BE49-F238E27FC236}">
                <a16:creationId xmlns:a16="http://schemas.microsoft.com/office/drawing/2014/main" id="{333E29B0-855D-4553-BD75-042A06CD9907}"/>
              </a:ext>
            </a:extLst>
          </p:cNvPr>
          <p:cNvSpPr/>
          <p:nvPr/>
        </p:nvSpPr>
        <p:spPr>
          <a:xfrm>
            <a:off x="5000338" y="4787149"/>
            <a:ext cx="4122509" cy="141879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张艳锴  </a:t>
            </a:r>
            <a:r>
              <a:rPr lang="zh-CN" altLang="en-US" sz="1600" b="1" dirty="0">
                <a:solidFill>
                  <a:schemeClr val="bg1"/>
                </a:solidFill>
              </a:rPr>
              <a:t>队员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en-US" altLang="zh-CN" sz="1600" b="1" dirty="0">
                <a:solidFill>
                  <a:schemeClr val="bg1"/>
                </a:solidFill>
              </a:rPr>
              <a:t>2018</a:t>
            </a:r>
            <a:r>
              <a:rPr lang="zh-CN" altLang="en-US" sz="1600" b="1" dirty="0">
                <a:solidFill>
                  <a:schemeClr val="bg1"/>
                </a:solidFill>
              </a:rPr>
              <a:t>级 计算机学院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en-US" altLang="zh-CN" sz="1600" b="1" dirty="0" err="1">
                <a:solidFill>
                  <a:schemeClr val="bg1"/>
                </a:solidFill>
              </a:rPr>
              <a:t>JavaSpringBoot</a:t>
            </a:r>
            <a:r>
              <a:rPr lang="zh-CN" altLang="en-US" sz="1600" b="1" dirty="0">
                <a:solidFill>
                  <a:schemeClr val="bg1"/>
                </a:solidFill>
              </a:rPr>
              <a:t>开发经验</a:t>
            </a:r>
            <a:br>
              <a:rPr lang="en-US" altLang="zh-CN" sz="1600" b="1" dirty="0">
                <a:solidFill>
                  <a:schemeClr val="bg1"/>
                </a:solidFill>
              </a:rPr>
            </a:br>
            <a:r>
              <a:rPr lang="zh-CN" altLang="en-US" sz="1600" b="1" dirty="0">
                <a:solidFill>
                  <a:schemeClr val="bg1"/>
                </a:solidFill>
              </a:rPr>
              <a:t>身份证识别项目经历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负责内容：</a:t>
            </a:r>
            <a:r>
              <a:rPr lang="zh-CN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动态避障</a:t>
            </a:r>
            <a:endParaRPr lang="en-US" altLang="zh-C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519307A-E156-4853-8A84-DDAA226E384C}"/>
              </a:ext>
            </a:extLst>
          </p:cNvPr>
          <p:cNvSpPr/>
          <p:nvPr/>
        </p:nvSpPr>
        <p:spPr>
          <a:xfrm>
            <a:off x="4292764" y="1719615"/>
            <a:ext cx="1415145" cy="141879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519307A-E156-4853-8A84-DDAA226E384C}"/>
              </a:ext>
            </a:extLst>
          </p:cNvPr>
          <p:cNvSpPr/>
          <p:nvPr/>
        </p:nvSpPr>
        <p:spPr>
          <a:xfrm>
            <a:off x="4292765" y="3256525"/>
            <a:ext cx="1415145" cy="141879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2575" y="1637367"/>
            <a:ext cx="4052660" cy="4766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成员获奖情况概览（部分）</a:t>
            </a:r>
            <a:endParaRPr lang="en-US" altLang="zh-CN" sz="2000" b="1" dirty="0">
              <a:latin typeface="+mn-ea"/>
              <a:ea typeface="+mn-ea"/>
            </a:endParaRPr>
          </a:p>
          <a:p>
            <a:endParaRPr lang="en-US" altLang="zh-CN" sz="14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2017</a:t>
            </a:r>
            <a:r>
              <a:rPr lang="zh-CN" altLang="en-US" sz="1400" dirty="0">
                <a:latin typeface="+mn-ea"/>
                <a:ea typeface="+mn-ea"/>
              </a:rPr>
              <a:t>年全国青少年信息学奥林匹克联赛一等奖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2019</a:t>
            </a:r>
            <a:r>
              <a:rPr lang="zh-CN" altLang="en-US" sz="1400" dirty="0">
                <a:latin typeface="+mn-ea"/>
                <a:ea typeface="+mn-ea"/>
              </a:rPr>
              <a:t>年</a:t>
            </a:r>
            <a:r>
              <a:rPr lang="en-US" altLang="zh-CN" sz="1400" dirty="0">
                <a:latin typeface="+mn-ea"/>
                <a:ea typeface="+mn-ea"/>
              </a:rPr>
              <a:t>ACM-ICPC</a:t>
            </a:r>
            <a:r>
              <a:rPr lang="zh-CN" altLang="en-US" sz="1400" dirty="0">
                <a:latin typeface="+mn-ea"/>
                <a:ea typeface="+mn-ea"/>
              </a:rPr>
              <a:t>程序设计大赛南昌邀请赛铜牌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CCCC</a:t>
            </a:r>
            <a:r>
              <a:rPr lang="zh-CN" altLang="en-US" sz="1400" dirty="0">
                <a:latin typeface="+mn-ea"/>
                <a:ea typeface="+mn-ea"/>
              </a:rPr>
              <a:t>中国高校计算机设计大赛程序设计天梯赛二等奖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重庆大学程序设计大赛即西南地区程序设计大赛邀请赛一等奖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2016</a:t>
            </a:r>
            <a:r>
              <a:rPr lang="zh-CN" altLang="en-US" sz="1400" dirty="0">
                <a:latin typeface="+mn-ea"/>
                <a:ea typeface="+mn-ea"/>
              </a:rPr>
              <a:t>年全国青少年信息学奥林匹克联赛三等奖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2018</a:t>
            </a:r>
            <a:r>
              <a:rPr lang="zh-CN" altLang="en-US" sz="1400" dirty="0">
                <a:latin typeface="+mn-ea"/>
                <a:ea typeface="+mn-ea"/>
              </a:rPr>
              <a:t>年重庆市大学生程序设计大赛二等奖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西南民族大学西南地区邀请赛冠军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西南民族大学西南地区邀请赛三等奖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重庆大学</a:t>
            </a:r>
            <a:r>
              <a:rPr lang="en-US" altLang="zh-CN" sz="1400" dirty="0">
                <a:latin typeface="+mn-ea"/>
                <a:ea typeface="+mn-ea"/>
              </a:rPr>
              <a:t>2020</a:t>
            </a:r>
            <a:r>
              <a:rPr lang="zh-CN" altLang="en-US" sz="1400" dirty="0">
                <a:latin typeface="+mn-ea"/>
                <a:ea typeface="+mn-ea"/>
              </a:rPr>
              <a:t>年数学建模竞赛二等奖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重庆大学综合测评奖学金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成员</a:t>
            </a:r>
            <a:r>
              <a:rPr lang="en-US" altLang="zh-CN" sz="1400" dirty="0">
                <a:latin typeface="+mn-ea"/>
                <a:ea typeface="+mn-ea"/>
              </a:rPr>
              <a:t>CET-6</a:t>
            </a:r>
            <a:r>
              <a:rPr lang="zh-CN" altLang="en-US" sz="1400" dirty="0">
                <a:latin typeface="+mn-ea"/>
                <a:ea typeface="+mn-ea"/>
              </a:rPr>
              <a:t>均分</a:t>
            </a:r>
            <a:r>
              <a:rPr lang="en-US" altLang="zh-CN" sz="1400" dirty="0">
                <a:latin typeface="+mn-ea"/>
                <a:ea typeface="+mn-ea"/>
              </a:rPr>
              <a:t>550+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E250081-E038-426A-9A63-61F995575593}"/>
              </a:ext>
            </a:extLst>
          </p:cNvPr>
          <p:cNvSpPr/>
          <p:nvPr/>
        </p:nvSpPr>
        <p:spPr>
          <a:xfrm>
            <a:off x="4292764" y="4787149"/>
            <a:ext cx="1415145" cy="14187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19307A-E156-4853-8A84-DDAA226E384C}"/>
              </a:ext>
            </a:extLst>
          </p:cNvPr>
          <p:cNvSpPr/>
          <p:nvPr/>
        </p:nvSpPr>
        <p:spPr>
          <a:xfrm>
            <a:off x="4292765" y="4787149"/>
            <a:ext cx="1415145" cy="1418792"/>
          </a:xfrm>
          <a:prstGeom prst="ellipse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71" b="99443" l="9153" r="94915">
                          <a14:foregroundMark x1="10508" y1="98607" x2="80339" y2="93036"/>
                          <a14:foregroundMark x1="80339" y1="93036" x2="85763" y2="94708"/>
                          <a14:foregroundMark x1="94915" y1="90808" x2="86441" y2="91365"/>
                          <a14:foregroundMark x1="94915" y1="98607" x2="9153" y2="994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742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AUTOCOLOR" val="TRUE"/>
  <p:tag name="MH_TYPE" val="CONTENTS"/>
  <p:tag name="ID" val="5452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TYPE" val="NUMBER"/>
  <p:tag name="ID" val="545261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TYPE" val="OTHERS"/>
  <p:tag name="ID" val="54526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TYPE" val="ENTRY"/>
  <p:tag name="ID" val="54526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TYPE" val="NUMBER"/>
  <p:tag name="ID" val="545261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TYPE" val="ENTRY"/>
  <p:tag name="ID" val="545261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TYPE" val="NUMBER"/>
  <p:tag name="ID" val="545261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TYPE" val="ENTRY"/>
  <p:tag name="ID" val="545261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TYPE" val="NUMBER"/>
  <p:tag name="ID" val="545261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2232259"/>
  <p:tag name="MH_LIBRARY" val="CONTENTS"/>
  <p:tag name="MH_TYPE" val="ENTRY"/>
  <p:tag name="ID" val="545261"/>
  <p:tag name="MH_ORDER" val="1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8349</TotalTime>
  <Words>498</Words>
  <Application>Microsoft Office PowerPoint</Application>
  <PresentationFormat>自定义</PresentationFormat>
  <Paragraphs>124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华文细黑</vt:lpstr>
      <vt:lpstr>华文彩云</vt:lpstr>
      <vt:lpstr>宋体</vt:lpstr>
      <vt:lpstr>Bodoni MT</vt:lpstr>
      <vt:lpstr>微软雅黑</vt:lpstr>
      <vt:lpstr>Arial</vt:lpstr>
      <vt:lpstr>Viner Hand ITC</vt:lpstr>
      <vt:lpstr>Calibri</vt:lpstr>
      <vt:lpstr>Times New Roman</vt:lpstr>
      <vt:lpstr>自定义设计方案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wangsy</cp:lastModifiedBy>
  <cp:revision>470</cp:revision>
  <cp:lastPrinted>2014-06-16T09:10:32Z</cp:lastPrinted>
  <dcterms:created xsi:type="dcterms:W3CDTF">2008-08-01T01:49:18Z</dcterms:created>
  <dcterms:modified xsi:type="dcterms:W3CDTF">2020-06-25T13:25:14Z</dcterms:modified>
</cp:coreProperties>
</file>