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sldIdLst>
    <p:sldId id="256" r:id="rId4"/>
    <p:sldId id="290" r:id="rId5"/>
    <p:sldId id="263"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335"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14E07BF-005D-47A1-82ED-7A51AE79625B}">
          <p14:sldIdLst>
            <p14:sldId id="256"/>
            <p14:sldId id="290"/>
            <p14:sldId id="263"/>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30" autoAdjust="0"/>
    <p:restoredTop sz="94660"/>
  </p:normalViewPr>
  <p:slideViewPr>
    <p:cSldViewPr>
      <p:cViewPr varScale="1">
        <p:scale>
          <a:sx n="82" d="100"/>
          <a:sy n="82" d="100"/>
        </p:scale>
        <p:origin x="-1382" y="-8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Picture 11" descr="1"/>
          <p:cNvPicPr>
            <a:picLocks noChangeAspect="1" noChangeArrowheads="1"/>
          </p:cNvPicPr>
          <p:nvPr userDrawn="1"/>
        </p:nvPicPr>
        <p:blipFill>
          <a:blip r:embed="rId2" cstate="print"/>
          <a:srcRect/>
          <a:stretch>
            <a:fillRect/>
          </a:stretch>
        </p:blipFill>
        <p:spPr bwMode="auto">
          <a:xfrm>
            <a:off x="20165" y="6350"/>
            <a:ext cx="9140825" cy="6851650"/>
          </a:xfrm>
          <a:prstGeom prst="rect">
            <a:avLst/>
          </a:prstGeom>
          <a:noFill/>
          <a:ln w="9525">
            <a:noFill/>
            <a:miter lim="800000"/>
            <a:headEnd/>
            <a:tailEnd/>
          </a:ln>
        </p:spPr>
      </p:pic>
      <p:sp>
        <p:nvSpPr>
          <p:cNvPr id="3" name="副标题 2"/>
          <p:cNvSpPr>
            <a:spLocks noGrp="1"/>
          </p:cNvSpPr>
          <p:nvPr>
            <p:ph type="subTitle" idx="1"/>
          </p:nvPr>
        </p:nvSpPr>
        <p:spPr>
          <a:xfrm>
            <a:off x="467544" y="1713491"/>
            <a:ext cx="5832648" cy="419365"/>
          </a:xfrm>
        </p:spPr>
        <p:txBody>
          <a:bodyPr/>
          <a:lstStyle>
            <a:lvl1pPr marL="0" indent="0" algn="ctr">
              <a:buNone/>
              <a:defRPr>
                <a:latin typeface="微软雅黑" panose="020B0503020204020204" charset="-122"/>
                <a:ea typeface="微软雅黑" panose="020B0503020204020204" charset="-122"/>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smtClean="0"/>
              <a:t>单击此处编辑母版副标题样式</a:t>
            </a:r>
            <a:endParaRPr lang="zh-CN" altLang="en-US" dirty="0"/>
          </a:p>
        </p:txBody>
      </p:sp>
      <p:sp>
        <p:nvSpPr>
          <p:cNvPr id="6" name="TextBox 5"/>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
        <p:nvSpPr>
          <p:cNvPr id="10" name="标题 9"/>
          <p:cNvSpPr>
            <a:spLocks noGrp="1"/>
          </p:cNvSpPr>
          <p:nvPr>
            <p:ph type="title"/>
          </p:nvPr>
        </p:nvSpPr>
        <p:spPr>
          <a:xfrm>
            <a:off x="467544" y="980728"/>
            <a:ext cx="5832648" cy="706437"/>
          </a:xfrm>
        </p:spPr>
        <p:txBody>
          <a:bodyPr/>
          <a:lstStyle>
            <a:lvl1pPr>
              <a:defRPr>
                <a:latin typeface="微软雅黑" panose="020B0503020204020204" charset="-122"/>
                <a:ea typeface="微软雅黑" panose="020B0503020204020204" charset="-122"/>
              </a:defRPr>
            </a:lvl1p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800"/>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159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990600"/>
            <a:ext cx="4038600"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90600"/>
            <a:ext cx="4038600" cy="43830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5"/>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xfrm>
            <a:off x="6553200" y="6245225"/>
            <a:ext cx="2133600" cy="476250"/>
          </a:xfrm>
          <a:prstGeom prst="rect">
            <a:avLst/>
          </a:prstGeom>
        </p:spPr>
        <p:txBody>
          <a:bodyPr/>
          <a:lstStyle>
            <a:lvl1pPr>
              <a:defRPr/>
            </a:lvl1pPr>
          </a:lstStyle>
          <a:p>
            <a:pPr>
              <a:defRPr/>
            </a:pPr>
            <a:fld id="{5AEBFCE7-2DB1-4754-8A84-E0176975D98B}"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5252507-0809-464A-9B5E-5400D203A7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F8C8EF5-878F-4371-9C8A-D55FC577022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3.png"/><Relationship Id="rId7" Type="http://schemas.openxmlformats.org/officeDocument/2006/relationships/image" Target="../media/image2.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2" Type="http://schemas.openxmlformats.org/officeDocument/2006/relationships/theme" Target="../theme/theme2.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2" descr="2"/>
          <p:cNvPicPr>
            <a:picLocks noChangeAspect="1" noChangeArrowheads="1"/>
          </p:cNvPicPr>
          <p:nvPr userDrawn="1"/>
        </p:nvPicPr>
        <p:blipFill>
          <a:blip r:embed="rId7" cstate="print"/>
          <a:srcRect/>
          <a:stretch>
            <a:fillRect/>
          </a:stretch>
        </p:blipFill>
        <p:spPr bwMode="auto">
          <a:xfrm>
            <a:off x="0" y="6083300"/>
            <a:ext cx="9150350" cy="774700"/>
          </a:xfrm>
          <a:prstGeom prst="rect">
            <a:avLst/>
          </a:prstGeom>
          <a:noFill/>
          <a:ln w="9525">
            <a:noFill/>
            <a:miter lim="800000"/>
            <a:headEnd/>
            <a:tailEnd/>
          </a:ln>
        </p:spPr>
      </p:pic>
      <p:pic>
        <p:nvPicPr>
          <p:cNvPr id="1028" name="Picture 10" descr="programming"/>
          <p:cNvPicPr>
            <a:picLocks noChangeAspect="1" noChangeArrowheads="1"/>
          </p:cNvPicPr>
          <p:nvPr userDrawn="1"/>
        </p:nvPicPr>
        <p:blipFill>
          <a:blip r:embed="rId8" cstate="print"/>
          <a:srcRect/>
          <a:stretch>
            <a:fillRect/>
          </a:stretch>
        </p:blipFill>
        <p:spPr bwMode="auto">
          <a:xfrm>
            <a:off x="8172450" y="260350"/>
            <a:ext cx="733425" cy="695325"/>
          </a:xfrm>
          <a:prstGeom prst="rect">
            <a:avLst/>
          </a:prstGeom>
          <a:noFill/>
          <a:ln w="9525">
            <a:noFill/>
            <a:miter lim="800000"/>
            <a:headEnd/>
            <a:tailEnd/>
          </a:ln>
        </p:spPr>
      </p:pic>
      <p:sp>
        <p:nvSpPr>
          <p:cNvPr id="1029" name="Rectangle 3"/>
          <p:cNvSpPr>
            <a:spLocks noGrp="1" noChangeArrowheads="1"/>
          </p:cNvSpPr>
          <p:nvPr>
            <p:ph type="title"/>
          </p:nvPr>
        </p:nvSpPr>
        <p:spPr bwMode="auto">
          <a:xfrm>
            <a:off x="457200" y="274638"/>
            <a:ext cx="8435280" cy="706437"/>
          </a:xfrm>
          <a:prstGeom prst="rect">
            <a:avLst/>
          </a:prstGeom>
          <a:noFill/>
          <a:ln w="9525">
            <a:noFill/>
            <a:miter lim="800000"/>
          </a:ln>
        </p:spPr>
        <p:txBody>
          <a:bodyPr vert="horz" wrap="square" lIns="91401" tIns="45700" rIns="91401" bIns="45700" numCol="1" anchor="t" anchorCtr="0" compatLnSpc="1"/>
          <a:lstStyle/>
          <a:p>
            <a:pPr lvl="0"/>
            <a:r>
              <a:rPr lang="en-US" altLang="zh-CN" dirty="0" smtClean="0"/>
              <a:t>Click to edit Master title style</a:t>
            </a:r>
            <a:endParaRPr lang="en-US" altLang="zh-CN" dirty="0" smtClean="0"/>
          </a:p>
        </p:txBody>
      </p:sp>
      <p:sp>
        <p:nvSpPr>
          <p:cNvPr id="1030" name="Rectangle 4"/>
          <p:cNvSpPr>
            <a:spLocks noGrp="1" noChangeArrowheads="1"/>
          </p:cNvSpPr>
          <p:nvPr>
            <p:ph type="body" idx="1"/>
          </p:nvPr>
        </p:nvSpPr>
        <p:spPr bwMode="auto">
          <a:xfrm>
            <a:off x="457200" y="1052513"/>
            <a:ext cx="8147050" cy="4968875"/>
          </a:xfrm>
          <a:prstGeom prst="rect">
            <a:avLst/>
          </a:prstGeom>
          <a:noFill/>
          <a:ln w="9525">
            <a:noFill/>
            <a:miter lim="800000"/>
          </a:ln>
        </p:spPr>
        <p:txBody>
          <a:bodyPr vert="horz" wrap="square" lIns="91401" tIns="45700" rIns="91401" bIns="45700" numCol="1" anchor="t" anchorCtr="0" compatLnSpc="1"/>
          <a:lstStyle/>
          <a:p>
            <a:pPr lvl="0"/>
            <a:r>
              <a:rPr lang="en-US" altLang="zh-CN" dirty="0" smtClean="0"/>
              <a:t>Click to edit Master text styles</a:t>
            </a:r>
            <a:endParaRPr lang="en-US" altLang="zh-CN" dirty="0" smtClean="0"/>
          </a:p>
          <a:p>
            <a:pPr lvl="1"/>
            <a:r>
              <a:rPr lang="en-US" altLang="zh-CN" dirty="0" smtClean="0"/>
              <a:t>Second level</a:t>
            </a:r>
            <a:endParaRPr lang="en-US" altLang="zh-CN" dirty="0" smtClean="0"/>
          </a:p>
          <a:p>
            <a:pPr lvl="2"/>
            <a:r>
              <a:rPr lang="en-US" altLang="zh-CN" dirty="0" smtClean="0"/>
              <a:t>Third level</a:t>
            </a:r>
            <a:endParaRPr lang="en-US" altLang="zh-CN" dirty="0" smtClean="0"/>
          </a:p>
          <a:p>
            <a:pPr lvl="3"/>
            <a:r>
              <a:rPr lang="en-US" altLang="zh-CN" dirty="0" smtClean="0"/>
              <a:t>Fourth level</a:t>
            </a:r>
            <a:endParaRPr lang="en-US" altLang="zh-CN" dirty="0" smtClean="0"/>
          </a:p>
          <a:p>
            <a:pPr lvl="4"/>
            <a:r>
              <a:rPr lang="en-US" altLang="zh-CN" dirty="0" smtClean="0"/>
              <a:t>Fifth level</a:t>
            </a:r>
            <a:endParaRPr lang="en-US" altLang="zh-CN" dirty="0" smtClean="0"/>
          </a:p>
        </p:txBody>
      </p:sp>
      <p:sp>
        <p:nvSpPr>
          <p:cNvPr id="6" name="TextBox 5"/>
          <p:cNvSpPr txBox="1"/>
          <p:nvPr userDrawn="1"/>
        </p:nvSpPr>
        <p:spPr>
          <a:xfrm>
            <a:off x="8460432" y="6464369"/>
            <a:ext cx="720080" cy="276999"/>
          </a:xfrm>
          <a:prstGeom prst="rect">
            <a:avLst/>
          </a:prstGeom>
          <a:noFill/>
        </p:spPr>
        <p:txBody>
          <a:bodyPr wrap="square" rtlCol="0">
            <a:spAutoFit/>
          </a:bodyPr>
          <a:lstStyle/>
          <a:p>
            <a:pPr algn="ctr"/>
            <a:r>
              <a:rPr lang="en-US" altLang="zh-CN" sz="1200" b="1" dirty="0" smtClean="0">
                <a:solidFill>
                  <a:srgbClr val="FF0000"/>
                </a:solidFill>
                <a:latin typeface="华文细黑" pitchFamily="2" charset="-122"/>
                <a:ea typeface="华文细黑" pitchFamily="2" charset="-122"/>
              </a:rPr>
              <a:t>V1.0</a:t>
            </a:r>
            <a:endParaRPr lang="zh-CN" altLang="en-US" sz="1200" b="1" dirty="0">
              <a:solidFill>
                <a:srgbClr val="FF0000"/>
              </a:solidFill>
              <a:latin typeface="华文细黑" pitchFamily="2" charset="-122"/>
              <a:ea typeface="华文细黑"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p:fade/>
  </p:transition>
  <p:txStyles>
    <p:titleStyle>
      <a:lvl1pPr algn="l" rtl="0" eaLnBrk="0" fontAlgn="base" hangingPunct="0">
        <a:spcBef>
          <a:spcPct val="0"/>
        </a:spcBef>
        <a:spcAft>
          <a:spcPct val="0"/>
        </a:spcAft>
        <a:defRPr sz="3600" b="1">
          <a:solidFill>
            <a:schemeClr val="tx2"/>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ct val="0"/>
        </a:spcAft>
        <a:buClr>
          <a:srgbClr val="777777"/>
        </a:buClr>
        <a:buSzPct val="85000"/>
        <a:buChar char="•"/>
        <a:defRPr sz="2200">
          <a:solidFill>
            <a:schemeClr val="tx1"/>
          </a:solidFill>
          <a:latin typeface="黑体" panose="02010609060101010101" pitchFamily="49" charset="-122"/>
          <a:ea typeface="黑体" panose="02010609060101010101" pitchFamily="49" charset="-122"/>
          <a:cs typeface="+mn-cs"/>
        </a:defRPr>
      </a:lvl1pPr>
      <a:lvl2pPr marL="742950" indent="-285750" algn="l" rtl="0" eaLnBrk="0" fontAlgn="base" hangingPunct="0">
        <a:spcBef>
          <a:spcPct val="0"/>
        </a:spcBef>
        <a:spcAft>
          <a:spcPct val="0"/>
        </a:spcAft>
        <a:buClr>
          <a:srgbClr val="777777"/>
        </a:buClr>
        <a:buSzPct val="85000"/>
        <a:buChar char="–"/>
        <a:defRPr sz="2200">
          <a:solidFill>
            <a:schemeClr val="tx1"/>
          </a:solidFill>
          <a:latin typeface="黑体" panose="02010609060101010101" pitchFamily="49" charset="-122"/>
          <a:ea typeface="黑体" panose="02010609060101010101" pitchFamily="49" charset="-122"/>
        </a:defRPr>
      </a:lvl2pPr>
      <a:lvl3pPr marL="1143000" indent="-228600" algn="l" rtl="0" eaLnBrk="0" fontAlgn="base" hangingPunct="0">
        <a:spcBef>
          <a:spcPct val="0"/>
        </a:spcBef>
        <a:spcAft>
          <a:spcPct val="0"/>
        </a:spcAft>
        <a:buClr>
          <a:srgbClr val="777777"/>
        </a:buClr>
        <a:buSzPct val="85000"/>
        <a:buChar char="•"/>
        <a:defRPr sz="2200">
          <a:solidFill>
            <a:schemeClr val="tx1"/>
          </a:solidFill>
          <a:latin typeface="黑体" panose="02010609060101010101" pitchFamily="49" charset="-122"/>
          <a:ea typeface="黑体" panose="02010609060101010101" pitchFamily="49" charset="-122"/>
        </a:defRPr>
      </a:lvl3pPr>
      <a:lvl4pPr marL="1600200" indent="-228600" algn="l" rtl="0" eaLnBrk="0" fontAlgn="base" hangingPunct="0">
        <a:spcBef>
          <a:spcPct val="0"/>
        </a:spcBef>
        <a:spcAft>
          <a:spcPct val="0"/>
        </a:spcAft>
        <a:buClr>
          <a:srgbClr val="777777"/>
        </a:buClr>
        <a:buSzPct val="85000"/>
        <a:buChar char="–"/>
        <a:defRPr sz="2200">
          <a:solidFill>
            <a:schemeClr val="tx1"/>
          </a:solidFill>
          <a:latin typeface="黑体" panose="02010609060101010101" pitchFamily="49" charset="-122"/>
          <a:ea typeface="黑体" panose="02010609060101010101" pitchFamily="49" charset="-122"/>
        </a:defRPr>
      </a:lvl4pPr>
      <a:lvl5pPr marL="2057400" indent="-228600" algn="l" rtl="0" eaLnBrk="0" fontAlgn="base" hangingPunct="0">
        <a:spcBef>
          <a:spcPct val="0"/>
        </a:spcBef>
        <a:spcAft>
          <a:spcPct val="0"/>
        </a:spcAft>
        <a:buClr>
          <a:srgbClr val="777777"/>
        </a:buClr>
        <a:buSzPct val="85000"/>
        <a:buChar char="»"/>
        <a:defRPr sz="2200">
          <a:solidFill>
            <a:schemeClr val="tx1"/>
          </a:solidFill>
          <a:latin typeface="黑体" panose="02010609060101010101" pitchFamily="49" charset="-122"/>
          <a:ea typeface="黑体" panose="02010609060101010101" pitchFamily="49" charset="-122"/>
        </a:defRPr>
      </a:lvl5pPr>
      <a:lvl6pPr marL="2514600" indent="-228600" algn="l" rtl="0" fontAlgn="base">
        <a:spcBef>
          <a:spcPct val="0"/>
        </a:spcBef>
        <a:spcAft>
          <a:spcPct val="0"/>
        </a:spcAft>
        <a:buClr>
          <a:srgbClr val="777777"/>
        </a:buClr>
        <a:buSzPct val="85000"/>
        <a:buChar char="»"/>
        <a:defRPr sz="2200">
          <a:solidFill>
            <a:schemeClr val="tx1"/>
          </a:solidFill>
          <a:latin typeface="+mn-lt"/>
          <a:ea typeface="+mn-ea"/>
        </a:defRPr>
      </a:lvl6pPr>
      <a:lvl7pPr marL="2971800" indent="-228600" algn="l" rtl="0" fontAlgn="base">
        <a:spcBef>
          <a:spcPct val="0"/>
        </a:spcBef>
        <a:spcAft>
          <a:spcPct val="0"/>
        </a:spcAft>
        <a:buClr>
          <a:srgbClr val="777777"/>
        </a:buClr>
        <a:buSzPct val="85000"/>
        <a:buChar char="»"/>
        <a:defRPr sz="2200">
          <a:solidFill>
            <a:schemeClr val="tx1"/>
          </a:solidFill>
          <a:latin typeface="+mn-lt"/>
          <a:ea typeface="+mn-ea"/>
        </a:defRPr>
      </a:lvl7pPr>
      <a:lvl8pPr marL="3429000" indent="-228600" algn="l" rtl="0" fontAlgn="base">
        <a:spcBef>
          <a:spcPct val="0"/>
        </a:spcBef>
        <a:spcAft>
          <a:spcPct val="0"/>
        </a:spcAft>
        <a:buClr>
          <a:srgbClr val="777777"/>
        </a:buClr>
        <a:buSzPct val="85000"/>
        <a:buChar char="»"/>
        <a:defRPr sz="2200">
          <a:solidFill>
            <a:schemeClr val="tx1"/>
          </a:solidFill>
          <a:latin typeface="+mn-lt"/>
          <a:ea typeface="+mn-ea"/>
        </a:defRPr>
      </a:lvl8pPr>
      <a:lvl9pPr marL="3886200" indent="-228600" algn="l" rtl="0" fontAlgn="base">
        <a:spcBef>
          <a:spcPct val="0"/>
        </a:spcBef>
        <a:spcAft>
          <a:spcPct val="0"/>
        </a:spcAft>
        <a:buClr>
          <a:srgbClr val="777777"/>
        </a:buClr>
        <a:buSzPct val="85000"/>
        <a:buChar char="»"/>
        <a:defRPr sz="2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252507-0809-464A-9B5E-5400D203A73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8C8EF5-878F-4371-9C8A-D55FC577022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runoob.com/jquery/jquery-plugin-validat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p:txBody>
          <a:bodyPr/>
          <a:lstStyle/>
          <a:p>
            <a:r>
              <a:rPr lang="zh-CN" altLang="en-US" dirty="0" smtClean="0"/>
              <a:t>  </a:t>
            </a:r>
            <a:r>
              <a:rPr lang="en-US" altLang="zh-CN" dirty="0" err="1" smtClean="0"/>
              <a:t>Jquery</a:t>
            </a:r>
            <a:endParaRPr lang="en-US" altLang="zh-CN" dirty="0" smtClean="0"/>
          </a:p>
          <a:p>
            <a:endParaRPr lang="en-US" altLang="zh-CN" dirty="0" smtClean="0"/>
          </a:p>
        </p:txBody>
      </p:sp>
      <p:sp>
        <p:nvSpPr>
          <p:cNvPr id="3" name="标题 2"/>
          <p:cNvSpPr>
            <a:spLocks noGrp="1"/>
          </p:cNvSpPr>
          <p:nvPr>
            <p:ph type="title"/>
          </p:nvPr>
        </p:nvSpPr>
        <p:spPr/>
        <p:txBody>
          <a:bodyPr/>
          <a:lstStyle/>
          <a:p>
            <a:r>
              <a:rPr lang="en-US" altLang="zh-CN" dirty="0" smtClean="0"/>
              <a:t>Web</a:t>
            </a:r>
            <a:r>
              <a:rPr lang="zh-CN" altLang="en-US" dirty="0" smtClean="0"/>
              <a:t>前端基础</a:t>
            </a:r>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基本选择器</a:t>
            </a:r>
            <a:endParaRPr lang="zh-CN" altLang="en-US" dirty="0"/>
          </a:p>
        </p:txBody>
      </p:sp>
      <p:pic>
        <p:nvPicPr>
          <p:cNvPr id="4" name="table"/>
          <p:cNvPicPr>
            <a:picLocks noGrp="1" noChangeAspect="1"/>
          </p:cNvPicPr>
          <p:nvPr>
            <p:ph idx="1"/>
          </p:nvPr>
        </p:nvPicPr>
        <p:blipFill>
          <a:blip r:embed="rId1"/>
          <a:stretch>
            <a:fillRect/>
          </a:stretch>
        </p:blipFill>
        <p:spPr>
          <a:xfrm>
            <a:off x="557031" y="1629258"/>
            <a:ext cx="8047417" cy="3023878"/>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a:t>
            </a:r>
            <a:r>
              <a:rPr lang="zh-CN" altLang="en-US" dirty="0"/>
              <a:t>基本选择器</a:t>
            </a:r>
            <a:endParaRPr lang="zh-CN" altLang="en-US" dirty="0"/>
          </a:p>
        </p:txBody>
      </p:sp>
      <p:sp>
        <p:nvSpPr>
          <p:cNvPr id="3" name="内容占位符 2"/>
          <p:cNvSpPr>
            <a:spLocks noGrp="1"/>
          </p:cNvSpPr>
          <p:nvPr>
            <p:ph idx="1"/>
          </p:nvPr>
        </p:nvSpPr>
        <p:spPr/>
        <p:txBody>
          <a:bodyPr/>
          <a:lstStyle/>
          <a:p>
            <a:r>
              <a:rPr lang="zh-CN" altLang="en-US" sz="2400" dirty="0" smtClean="0"/>
              <a:t>每个</a:t>
            </a:r>
            <a:r>
              <a:rPr lang="en-US" altLang="zh-CN" sz="2400" dirty="0"/>
              <a:t>id</a:t>
            </a:r>
            <a:r>
              <a:rPr lang="zh-CN" altLang="en-US" sz="2400" dirty="0"/>
              <a:t>值在同一个</a:t>
            </a:r>
            <a:r>
              <a:rPr lang="en-US" altLang="zh-CN" sz="2400" dirty="0"/>
              <a:t>html</a:t>
            </a:r>
            <a:r>
              <a:rPr lang="zh-CN" altLang="en-US" sz="2400" dirty="0"/>
              <a:t>页面中只能使用一次。如果对多个元素分配了相同的</a:t>
            </a:r>
            <a:r>
              <a:rPr lang="en-US" altLang="zh-CN" sz="2400" dirty="0"/>
              <a:t>id</a:t>
            </a:r>
            <a:r>
              <a:rPr lang="zh-CN" altLang="en-US" sz="2400" dirty="0"/>
              <a:t>，</a:t>
            </a:r>
            <a:r>
              <a:rPr lang="en-US" altLang="zh-CN" sz="2400" dirty="0"/>
              <a:t>#id</a:t>
            </a:r>
            <a:r>
              <a:rPr lang="zh-CN" altLang="en-US" sz="2400" dirty="0"/>
              <a:t>选择器将只选择第一个匹配的元素。</a:t>
            </a:r>
            <a:endParaRPr lang="zh-CN" altLang="en-US" sz="2400" dirty="0"/>
          </a:p>
          <a:p>
            <a:r>
              <a:rPr lang="zh-CN" altLang="en-US" sz="2400" dirty="0" smtClean="0"/>
              <a:t>可以</a:t>
            </a:r>
            <a:r>
              <a:rPr lang="zh-CN" altLang="en-US" sz="2400" dirty="0"/>
              <a:t>同时指定任意多个选择器并用逗号相连接，并且会将匹配到的元素合并到一个结果中，这是一种选择不同元素的有效办法。例如，</a:t>
            </a:r>
            <a:r>
              <a:rPr lang="en-US" altLang="zh-CN" sz="2400" dirty="0"/>
              <a:t>$(“h3,.bottom”)</a:t>
            </a:r>
            <a:r>
              <a:rPr lang="zh-CN" altLang="en-US" sz="2400" dirty="0"/>
              <a:t>选取</a:t>
            </a:r>
            <a:r>
              <a:rPr lang="en-US" altLang="zh-CN" sz="2400" dirty="0"/>
              <a:t>&lt;h3&gt;</a:t>
            </a:r>
            <a:r>
              <a:rPr lang="zh-CN" altLang="en-US" sz="2400" dirty="0"/>
              <a:t>元素和</a:t>
            </a:r>
            <a:r>
              <a:rPr lang="en-US" altLang="zh-CN" sz="2400" dirty="0"/>
              <a:t>class</a:t>
            </a:r>
            <a:r>
              <a:rPr lang="zh-CN" altLang="en-US" sz="2400" dirty="0"/>
              <a:t>属性值为</a:t>
            </a:r>
            <a:r>
              <a:rPr lang="en-US" altLang="zh-CN" sz="2400" dirty="0"/>
              <a:t>bottom</a:t>
            </a:r>
            <a:r>
              <a:rPr lang="zh-CN" altLang="en-US" sz="2400" dirty="0"/>
              <a:t>的元素。</a:t>
            </a:r>
            <a:endParaRPr lang="zh-CN" altLang="en-US" sz="2400" dirty="0"/>
          </a:p>
          <a:p>
            <a:r>
              <a:rPr lang="zh-CN" altLang="en-US" sz="2400" dirty="0" smtClean="0"/>
              <a:t>与</a:t>
            </a:r>
            <a:r>
              <a:rPr lang="en-US" altLang="zh-CN" sz="2400" dirty="0"/>
              <a:t>element</a:t>
            </a:r>
            <a:r>
              <a:rPr lang="zh-CN" altLang="en-US" sz="2400" dirty="0"/>
              <a:t>、</a:t>
            </a:r>
            <a:r>
              <a:rPr lang="en-US" altLang="zh-CN" sz="2400" dirty="0"/>
              <a:t>#id</a:t>
            </a:r>
            <a:r>
              <a:rPr lang="zh-CN" altLang="en-US" sz="2400" dirty="0"/>
              <a:t>选择器相比，</a:t>
            </a:r>
            <a:r>
              <a:rPr lang="en-US" altLang="zh-CN" sz="2400" dirty="0"/>
              <a:t>.class</a:t>
            </a:r>
            <a:r>
              <a:rPr lang="zh-CN" altLang="en-US" sz="2400" dirty="0"/>
              <a:t>选择器的执行效率很低，应该尽可能少地使用。或者把</a:t>
            </a:r>
            <a:r>
              <a:rPr lang="en-US" altLang="zh-CN" sz="2400" dirty="0"/>
              <a:t>.class</a:t>
            </a:r>
            <a:r>
              <a:rPr lang="zh-CN" altLang="en-US" sz="2400" dirty="0"/>
              <a:t>选择器和</a:t>
            </a:r>
            <a:r>
              <a:rPr lang="en-US" altLang="zh-CN" sz="2400" dirty="0"/>
              <a:t>element</a:t>
            </a:r>
            <a:r>
              <a:rPr lang="zh-CN" altLang="en-US" sz="2400" dirty="0"/>
              <a:t>选择器配合在一起使用，选取的元素要同时符合</a:t>
            </a:r>
            <a:r>
              <a:rPr lang="en-US" altLang="zh-CN" sz="2400" dirty="0"/>
              <a:t>class</a:t>
            </a:r>
            <a:r>
              <a:rPr lang="zh-CN" altLang="en-US" sz="2400" dirty="0"/>
              <a:t>属性值和标签名，这样的形式能够显著提高搜索性能。比如，</a:t>
            </a:r>
            <a:r>
              <a:rPr lang="en-US" altLang="zh-CN" sz="2400" dirty="0"/>
              <a:t>$("</a:t>
            </a:r>
            <a:r>
              <a:rPr lang="en-US" altLang="zh-CN" sz="2400" dirty="0" err="1"/>
              <a:t>div.bottom</a:t>
            </a:r>
            <a:r>
              <a:rPr lang="en-US" altLang="zh-CN" sz="2400" dirty="0"/>
              <a:t>")</a:t>
            </a:r>
            <a:r>
              <a:rPr lang="zh-CN" altLang="en-US" sz="2400" dirty="0"/>
              <a:t>选取</a:t>
            </a:r>
            <a:r>
              <a:rPr lang="en-US" altLang="zh-CN" sz="2400" dirty="0"/>
              <a:t>class</a:t>
            </a:r>
            <a:r>
              <a:rPr lang="zh-CN" altLang="en-US" sz="2400" dirty="0"/>
              <a:t>属性值为</a:t>
            </a:r>
            <a:r>
              <a:rPr lang="en-US" altLang="zh-CN" sz="2400" dirty="0"/>
              <a:t>bottom</a:t>
            </a:r>
            <a:r>
              <a:rPr lang="zh-CN" altLang="en-US" sz="2400" dirty="0"/>
              <a:t>的</a:t>
            </a:r>
            <a:r>
              <a:rPr lang="en-US" altLang="zh-CN" sz="2400" dirty="0"/>
              <a:t>&lt;div&gt;</a:t>
            </a:r>
            <a:r>
              <a:rPr lang="zh-CN" altLang="en-US" sz="2400" dirty="0"/>
              <a:t>元素。</a:t>
            </a:r>
            <a:endParaRPr lang="zh-CN" altLang="en-US" sz="2400" dirty="0"/>
          </a:p>
          <a:p>
            <a:endParaRPr lang="zh-CN" alt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2.3 </a:t>
            </a:r>
            <a:r>
              <a:rPr lang="zh-CN" altLang="en-US" dirty="0" smtClean="0"/>
              <a:t>操作</a:t>
            </a:r>
            <a:r>
              <a:rPr lang="en-US" altLang="zh-CN" dirty="0" smtClean="0"/>
              <a:t>CSS</a:t>
            </a:r>
            <a:r>
              <a:rPr lang="zh-CN" altLang="en-US" dirty="0" smtClean="0"/>
              <a:t>样式表</a:t>
            </a:r>
            <a:endParaRPr lang="zh-CN" altLang="en-US" dirty="0"/>
          </a:p>
        </p:txBody>
      </p:sp>
      <p:sp>
        <p:nvSpPr>
          <p:cNvPr id="3" name="内容占位符 2"/>
          <p:cNvSpPr>
            <a:spLocks noGrp="1"/>
          </p:cNvSpPr>
          <p:nvPr>
            <p:ph idx="1"/>
          </p:nvPr>
        </p:nvSpPr>
        <p:spPr/>
        <p:txBody>
          <a:bodyPr/>
          <a:lstStyle/>
          <a:p>
            <a:r>
              <a:rPr lang="zh-CN" altLang="en-US" sz="2400" dirty="0"/>
              <a:t>通过</a:t>
            </a:r>
            <a:r>
              <a:rPr lang="en-US" altLang="zh-CN" sz="2400" dirty="0" err="1"/>
              <a:t>css</a:t>
            </a:r>
            <a:r>
              <a:rPr lang="zh-CN" altLang="en-US" sz="2400" dirty="0"/>
              <a:t>技术，把元素的</a:t>
            </a:r>
            <a:r>
              <a:rPr lang="en-US" altLang="zh-CN" sz="2400" dirty="0"/>
              <a:t>display</a:t>
            </a:r>
            <a:r>
              <a:rPr lang="zh-CN" altLang="en-US" sz="2400" dirty="0"/>
              <a:t>属性设置成</a:t>
            </a:r>
            <a:r>
              <a:rPr lang="en-US" altLang="zh-CN" sz="2400" dirty="0"/>
              <a:t>none</a:t>
            </a:r>
            <a:r>
              <a:rPr lang="zh-CN" altLang="en-US" sz="2400" dirty="0"/>
              <a:t>，使其隐藏，当页面加载完毕后，通过</a:t>
            </a:r>
            <a:r>
              <a:rPr lang="en-US" altLang="zh-CN" sz="2400" dirty="0"/>
              <a:t>jQuery</a:t>
            </a:r>
            <a:r>
              <a:rPr lang="zh-CN" altLang="en-US" sz="2400" dirty="0"/>
              <a:t>显示元素并设置其样式。</a:t>
            </a:r>
            <a:endParaRPr lang="zh-CN" altLang="en-US" sz="2400" dirty="0"/>
          </a:p>
          <a:p>
            <a:endParaRPr lang="zh-CN" altLang="en-US" sz="2400" dirty="0"/>
          </a:p>
        </p:txBody>
      </p:sp>
      <p:sp>
        <p:nvSpPr>
          <p:cNvPr id="4" name="流程图: 可选过程 3"/>
          <p:cNvSpPr>
            <a:spLocks noChangeArrowheads="1"/>
          </p:cNvSpPr>
          <p:nvPr/>
        </p:nvSpPr>
        <p:spPr bwMode="auto">
          <a:xfrm>
            <a:off x="899592" y="2204864"/>
            <a:ext cx="7529512" cy="38766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400" b="1" dirty="0">
                <a:latin typeface="Calibri" panose="020F0502020204030204" pitchFamily="34" charset="0"/>
                <a:ea typeface="微软雅黑" panose="020B0503020204020204" charset="-122"/>
              </a:rPr>
              <a:t>&lt;script type="text/</a:t>
            </a:r>
            <a:r>
              <a:rPr lang="en-US" altLang="zh-CN" sz="1400" b="1" dirty="0" err="1">
                <a:latin typeface="Calibri" panose="020F0502020204030204" pitchFamily="34" charset="0"/>
                <a:ea typeface="微软雅黑" panose="020B0503020204020204" charset="-122"/>
              </a:rPr>
              <a:t>javascript</a:t>
            </a:r>
            <a:r>
              <a:rPr lang="en-US" altLang="zh-CN" sz="1400" b="1" dirty="0">
                <a:latin typeface="Calibri" panose="020F0502020204030204" pitchFamily="34" charset="0"/>
                <a:ea typeface="微软雅黑" panose="020B0503020204020204" charset="-122"/>
              </a:rPr>
              <a:t>" type="text/</a:t>
            </a:r>
            <a:r>
              <a:rPr lang="en-US" altLang="zh-CN" sz="1400" b="1" dirty="0" err="1">
                <a:latin typeface="Calibri" panose="020F0502020204030204" pitchFamily="34" charset="0"/>
                <a:ea typeface="微软雅黑" panose="020B0503020204020204" charset="-122"/>
              </a:rPr>
              <a:t>javascript</a:t>
            </a:r>
            <a:r>
              <a:rPr lang="en-US" altLang="zh-CN" sz="1400" b="1" dirty="0">
                <a:latin typeface="Calibri" panose="020F0502020204030204" pitchFamily="34" charset="0"/>
                <a:ea typeface="微软雅黑" panose="020B0503020204020204" charset="-122"/>
              </a:rPr>
              <a:t>"&gt;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$(function () {</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div,span</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("display", "block");//</a:t>
            </a:r>
            <a:r>
              <a:rPr lang="zh-CN" altLang="en-US" sz="1400" b="1" dirty="0">
                <a:latin typeface="Calibri" panose="020F0502020204030204" pitchFamily="34" charset="0"/>
                <a:ea typeface="微软雅黑" panose="020B0503020204020204" charset="-122"/>
              </a:rPr>
              <a:t>选取</a:t>
            </a:r>
            <a:r>
              <a:rPr lang="en-US" altLang="zh-CN" sz="1400" b="1" dirty="0">
                <a:latin typeface="Calibri" panose="020F0502020204030204" pitchFamily="34" charset="0"/>
                <a:ea typeface="微软雅黑" panose="020B0503020204020204" charset="-122"/>
              </a:rPr>
              <a:t>div</a:t>
            </a:r>
            <a:r>
              <a:rPr lang="zh-CN" altLang="en-US" sz="1400" b="1" dirty="0">
                <a:latin typeface="Calibri" panose="020F0502020204030204" pitchFamily="34" charset="0"/>
                <a:ea typeface="微软雅黑" panose="020B0503020204020204" charset="-122"/>
              </a:rPr>
              <a:t>和</a:t>
            </a:r>
            <a:r>
              <a:rPr lang="en-US" altLang="zh-CN" sz="1400" b="1" dirty="0">
                <a:latin typeface="Calibri" panose="020F0502020204030204" pitchFamily="34" charset="0"/>
                <a:ea typeface="微软雅黑" panose="020B0503020204020204" charset="-122"/>
              </a:rPr>
              <a:t>span</a:t>
            </a:r>
            <a:r>
              <a:rPr lang="zh-CN" altLang="en-US" sz="1400" b="1" dirty="0">
                <a:latin typeface="Calibri" panose="020F0502020204030204" pitchFamily="34" charset="0"/>
                <a:ea typeface="微软雅黑" panose="020B0503020204020204" charset="-122"/>
              </a:rPr>
              <a:t>元素</a:t>
            </a:r>
            <a:r>
              <a:rPr lang="en-US" altLang="zh-CN" sz="1400" b="1" dirty="0">
                <a:latin typeface="Calibri" panose="020F0502020204030204" pitchFamily="34" charset="0"/>
                <a:ea typeface="微软雅黑" panose="020B0503020204020204" charset="-122"/>
              </a:rPr>
              <a:t>,</a:t>
            </a:r>
            <a:r>
              <a:rPr lang="zh-CN" altLang="en-US" sz="1400" b="1" dirty="0">
                <a:latin typeface="Calibri" panose="020F0502020204030204" pitchFamily="34" charset="0"/>
                <a:ea typeface="微软雅黑" panose="020B0503020204020204" charset="-122"/>
              </a:rPr>
              <a:t>合并选取</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divOne</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("color", "#F30");//</a:t>
            </a:r>
            <a:r>
              <a:rPr lang="zh-CN" altLang="en-US" sz="1400" b="1" dirty="0">
                <a:latin typeface="Calibri" panose="020F0502020204030204" pitchFamily="34" charset="0"/>
                <a:ea typeface="微软雅黑" panose="020B0503020204020204" charset="-122"/>
              </a:rPr>
              <a:t>根据</a:t>
            </a:r>
            <a:r>
              <a:rPr lang="en-US" altLang="zh-CN" sz="1400" b="1" dirty="0">
                <a:latin typeface="Calibri" panose="020F0502020204030204" pitchFamily="34" charset="0"/>
                <a:ea typeface="微软雅黑" panose="020B0503020204020204" charset="-122"/>
              </a:rPr>
              <a:t>id</a:t>
            </a:r>
            <a:r>
              <a:rPr lang="zh-CN" altLang="en-US" sz="1400" b="1" dirty="0">
                <a:latin typeface="Calibri" panose="020F0502020204030204" pitchFamily="34" charset="0"/>
                <a:ea typeface="微软雅黑" panose="020B0503020204020204" charset="-122"/>
              </a:rPr>
              <a:t>属性值选取元素</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$("span").</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fontSize</a:t>
            </a:r>
            <a:r>
              <a:rPr lang="en-US" altLang="zh-CN" sz="1400" b="1" dirty="0">
                <a:latin typeface="Calibri" panose="020F0502020204030204" pitchFamily="34" charset="0"/>
                <a:ea typeface="微软雅黑" panose="020B0503020204020204" charset="-122"/>
              </a:rPr>
              <a:t>", "20px"); //</a:t>
            </a:r>
            <a:r>
              <a:rPr lang="zh-CN" altLang="en-US" sz="1400" b="1" dirty="0">
                <a:latin typeface="Calibri" panose="020F0502020204030204" pitchFamily="34" charset="0"/>
                <a:ea typeface="微软雅黑" panose="020B0503020204020204" charset="-122"/>
              </a:rPr>
              <a:t>根据给定的标签名选取元素</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div.clsTwo</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backgroundColor</a:t>
            </a:r>
            <a:r>
              <a:rPr lang="en-US" altLang="zh-CN" sz="1400" b="1" dirty="0">
                <a:latin typeface="Calibri" panose="020F0502020204030204" pitchFamily="34" charset="0"/>
                <a:ea typeface="微软雅黑" panose="020B0503020204020204" charset="-122"/>
              </a:rPr>
              <a:t>", "#ccc"); //</a:t>
            </a:r>
            <a:r>
              <a:rPr lang="zh-CN" altLang="en-US" sz="1400" b="1" dirty="0">
                <a:latin typeface="Calibri" panose="020F0502020204030204" pitchFamily="34" charset="0"/>
                <a:ea typeface="微软雅黑" panose="020B0503020204020204" charset="-122"/>
              </a:rPr>
              <a:t>根据</a:t>
            </a:r>
            <a:r>
              <a:rPr lang="en-US" altLang="zh-CN" sz="1400" b="1" dirty="0">
                <a:latin typeface="Calibri" panose="020F0502020204030204" pitchFamily="34" charset="0"/>
                <a:ea typeface="微软雅黑" panose="020B0503020204020204" charset="-122"/>
              </a:rPr>
              <a:t>class</a:t>
            </a:r>
            <a:r>
              <a:rPr lang="zh-CN" altLang="en-US" sz="1400" b="1" dirty="0">
                <a:latin typeface="Calibri" panose="020F0502020204030204" pitchFamily="34" charset="0"/>
                <a:ea typeface="微软雅黑" panose="020B0503020204020204" charset="-122"/>
              </a:rPr>
              <a:t>属性值选取元素</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divOne,span</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borderStyle</a:t>
            </a:r>
            <a:r>
              <a:rPr lang="en-US" altLang="zh-CN" sz="1400" b="1" dirty="0">
                <a:latin typeface="Calibri" panose="020F0502020204030204" pitchFamily="34" charset="0"/>
                <a:ea typeface="微软雅黑" panose="020B0503020204020204" charset="-122"/>
              </a:rPr>
              <a:t>”, “dashed”); //</a:t>
            </a:r>
            <a:r>
              <a:rPr lang="zh-CN" altLang="en-US" sz="1400" b="1" dirty="0">
                <a:latin typeface="Calibri" panose="020F0502020204030204" pitchFamily="34" charset="0"/>
                <a:ea typeface="微软雅黑" panose="020B0503020204020204" charset="-122"/>
              </a:rPr>
              <a:t>合并选取</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&lt;/script&gt;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&lt;body&gt;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&lt;div id="</a:t>
            </a:r>
            <a:r>
              <a:rPr lang="en-US" altLang="zh-CN" sz="1400" b="1" dirty="0" err="1">
                <a:latin typeface="Calibri" panose="020F0502020204030204" pitchFamily="34" charset="0"/>
                <a:ea typeface="微软雅黑" panose="020B0503020204020204" charset="-122"/>
              </a:rPr>
              <a:t>divOne</a:t>
            </a:r>
            <a:r>
              <a:rPr lang="en-US" altLang="zh-CN" sz="1400" b="1" dirty="0">
                <a:latin typeface="Calibri" panose="020F0502020204030204" pitchFamily="34" charset="0"/>
                <a:ea typeface="微软雅黑" panose="020B0503020204020204" charset="-122"/>
              </a:rPr>
              <a:t>"&gt;ID&lt;/div&gt;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&lt;div class="</a:t>
            </a:r>
            <a:r>
              <a:rPr lang="en-US" altLang="zh-CN" sz="1400" b="1" dirty="0" err="1">
                <a:latin typeface="Calibri" panose="020F0502020204030204" pitchFamily="34" charset="0"/>
                <a:ea typeface="微软雅黑" panose="020B0503020204020204" charset="-122"/>
              </a:rPr>
              <a:t>clsTwo</a:t>
            </a:r>
            <a:r>
              <a:rPr lang="en-US" altLang="zh-CN" sz="1400" b="1" dirty="0">
                <a:latin typeface="Calibri" panose="020F0502020204030204" pitchFamily="34" charset="0"/>
                <a:ea typeface="微软雅黑" panose="020B0503020204020204" charset="-122"/>
              </a:rPr>
              <a:t>"&gt;CLASS&lt;/div&gt;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&lt;span&gt;SPAN&lt;/span&gt;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&lt;/div&gt;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&lt;/body&gt;</a:t>
            </a:r>
            <a:endParaRPr lang="en-US" altLang="zh-CN" sz="1400" b="1" dirty="0">
              <a:latin typeface="Calibri" panose="020F0502020204030204" pitchFamily="34" charset="0"/>
              <a:ea typeface="微软雅黑" panose="020B0503020204020204" charset="-122"/>
            </a:endParaRPr>
          </a:p>
          <a:p>
            <a:endParaRPr lang="en-US" altLang="zh-CN" sz="1400" b="1" dirty="0">
              <a:latin typeface="Calibri" panose="020F0502020204030204" pitchFamily="34" charset="0"/>
              <a:ea typeface="微软雅黑" panose="020B0503020204020204" charset="-122"/>
            </a:endParaRPr>
          </a:p>
        </p:txBody>
      </p:sp>
      <p:sp>
        <p:nvSpPr>
          <p:cNvPr id="5" name="圆角矩形标注 4"/>
          <p:cNvSpPr>
            <a:spLocks noChangeArrowheads="1"/>
          </p:cNvSpPr>
          <p:nvPr/>
        </p:nvSpPr>
        <p:spPr bwMode="auto">
          <a:xfrm>
            <a:off x="5220072" y="2027064"/>
            <a:ext cx="3643312" cy="355600"/>
          </a:xfrm>
          <a:prstGeom prst="wedgeRoundRectCallout">
            <a:avLst>
              <a:gd name="adj1" fmla="val -113016"/>
              <a:gd name="adj2" fmla="val 212370"/>
              <a:gd name="adj3" fmla="val 16667"/>
            </a:avLst>
          </a:prstGeom>
          <a:gradFill rotWithShape="0">
            <a:gsLst>
              <a:gs pos="0">
                <a:srgbClr val="FFCC99"/>
              </a:gs>
              <a:gs pos="100000">
                <a:schemeClr val="bg1"/>
              </a:gs>
            </a:gsLst>
            <a:lin ang="5400000" scaled="1"/>
          </a:gradFill>
          <a:ln w="9525">
            <a:solidFill>
              <a:srgbClr val="FF9900"/>
            </a:solidFill>
            <a:miter lim="800000"/>
          </a:ln>
        </p:spPr>
        <p:txBody>
          <a:bodyPr lIns="90170" tIns="46990" rIns="90170" bIns="46990" anchor="ct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600" b="1" dirty="0" err="1">
                <a:ea typeface="微软雅黑" panose="020B0503020204020204" charset="-122"/>
              </a:rPr>
              <a:t>css</a:t>
            </a:r>
            <a:r>
              <a:rPr lang="en-US" altLang="zh-CN" sz="1600" b="1" dirty="0">
                <a:ea typeface="微软雅黑" panose="020B0503020204020204" charset="-122"/>
              </a:rPr>
              <a:t>()</a:t>
            </a:r>
            <a:r>
              <a:rPr lang="zh-CN" altLang="en-US" sz="1600" b="1" dirty="0">
                <a:ea typeface="微软雅黑" panose="020B0503020204020204" charset="-122"/>
              </a:rPr>
              <a:t>是为</a:t>
            </a:r>
            <a:r>
              <a:rPr lang="en-US" altLang="zh-CN" sz="1600" b="1" dirty="0">
                <a:ea typeface="微软雅黑" panose="020B0503020204020204" charset="-122"/>
              </a:rPr>
              <a:t>jQuery</a:t>
            </a:r>
            <a:r>
              <a:rPr lang="zh-CN" altLang="en-US" sz="1600" b="1" dirty="0">
                <a:ea typeface="微软雅黑" panose="020B0503020204020204" charset="-122"/>
              </a:rPr>
              <a:t>对象设置样式的方法</a:t>
            </a:r>
            <a:endParaRPr lang="zh-CN" altLang="en-US" sz="1600" b="1" dirty="0">
              <a:ea typeface="微软雅黑" panose="020B0503020204020204" charset="-122"/>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过滤选择器</a:t>
            </a:r>
            <a:endParaRPr lang="zh-CN" altLang="en-US" dirty="0"/>
          </a:p>
        </p:txBody>
      </p:sp>
      <p:sp>
        <p:nvSpPr>
          <p:cNvPr id="3" name="内容占位符 2"/>
          <p:cNvSpPr>
            <a:spLocks noGrp="1"/>
          </p:cNvSpPr>
          <p:nvPr>
            <p:ph idx="1"/>
          </p:nvPr>
        </p:nvSpPr>
        <p:spPr/>
        <p:txBody>
          <a:bodyPr/>
          <a:lstStyle/>
          <a:p>
            <a:pPr marL="342900" lvl="1" indent="-342900">
              <a:buFontTx/>
              <a:buChar char="•"/>
            </a:pPr>
            <a:r>
              <a:rPr lang="zh-CN" altLang="en-US" dirty="0">
                <a:latin typeface="Calibri" panose="020F0502020204030204" pitchFamily="34" charset="0"/>
              </a:rPr>
              <a:t>基本过滤选择器</a:t>
            </a:r>
            <a:endParaRPr lang="en-US" altLang="zh-CN" dirty="0">
              <a:latin typeface="Calibri" panose="020F0502020204030204" pitchFamily="34" charset="0"/>
            </a:endParaRPr>
          </a:p>
          <a:p>
            <a:endParaRPr lang="zh-CN" altLang="en-US" dirty="0"/>
          </a:p>
        </p:txBody>
      </p:sp>
      <p:pic>
        <p:nvPicPr>
          <p:cNvPr id="4" name="table"/>
          <p:cNvPicPr>
            <a:picLocks noChangeAspect="1"/>
          </p:cNvPicPr>
          <p:nvPr/>
        </p:nvPicPr>
        <p:blipFill>
          <a:blip r:embed="rId1"/>
          <a:stretch>
            <a:fillRect/>
          </a:stretch>
        </p:blipFill>
        <p:spPr>
          <a:xfrm>
            <a:off x="498475" y="1690910"/>
            <a:ext cx="8147050" cy="3970338"/>
          </a:xfrm>
          <a:prstGeom prst="rect">
            <a:avLst/>
          </a:prstGeom>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过滤选择器</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流程图: 可选过程 3"/>
          <p:cNvSpPr>
            <a:spLocks noChangeArrowheads="1"/>
          </p:cNvSpPr>
          <p:nvPr/>
        </p:nvSpPr>
        <p:spPr bwMode="auto">
          <a:xfrm>
            <a:off x="534194" y="980728"/>
            <a:ext cx="8075612" cy="5072063"/>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600" b="1" dirty="0">
                <a:latin typeface="Calibri" panose="020F0502020204030204" pitchFamily="34" charset="0"/>
                <a:ea typeface="微软雅黑" panose="020B0503020204020204" charset="-122"/>
              </a:rPr>
              <a:t>$(function(){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a:t>
            </a:r>
            <a:r>
              <a:rPr lang="en-US" altLang="zh-CN" sz="1600" b="1" dirty="0" err="1">
                <a:latin typeface="Calibri" panose="020F0502020204030204" pitchFamily="34" charset="0"/>
                <a:ea typeface="微软雅黑" panose="020B0503020204020204" charset="-122"/>
              </a:rPr>
              <a:t>btnTitle</a:t>
            </a:r>
            <a:r>
              <a:rPr lang="en-US" altLang="zh-CN" sz="1600" b="1" dirty="0">
                <a:latin typeface="Calibri" panose="020F0502020204030204" pitchFamily="34" charset="0"/>
                <a:ea typeface="微软雅黑" panose="020B0503020204020204" charset="-122"/>
              </a:rPr>
              <a:t>").click(function(){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$(":header").</a:t>
            </a:r>
            <a:r>
              <a:rPr lang="en-US" altLang="zh-CN" sz="1600" b="1" dirty="0" err="1">
                <a:latin typeface="Calibri" panose="020F0502020204030204" pitchFamily="34" charset="0"/>
                <a:ea typeface="微软雅黑" panose="020B0503020204020204" charset="-122"/>
              </a:rPr>
              <a:t>css</a:t>
            </a:r>
            <a:r>
              <a:rPr lang="en-US" altLang="zh-CN" sz="1600" b="1" dirty="0">
                <a:latin typeface="Calibri" panose="020F0502020204030204" pitchFamily="34" charset="0"/>
                <a:ea typeface="微软雅黑" panose="020B0503020204020204" charset="-122"/>
              </a:rPr>
              <a:t>("color","#f00");</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  //</a:t>
            </a:r>
            <a:r>
              <a:rPr lang="zh-CN" altLang="en-US" sz="1600" b="1" dirty="0">
                <a:latin typeface="Calibri" panose="020F0502020204030204" pitchFamily="34" charset="0"/>
                <a:ea typeface="微软雅黑" panose="020B0503020204020204" charset="-122"/>
              </a:rPr>
              <a:t>单独使用过滤选择器，等同于附加在基本选择器*的后面</a:t>
            </a:r>
            <a:endParaRPr lang="zh-CN" altLang="en-US" sz="1600" b="1" dirty="0">
              <a:latin typeface="Calibri" panose="020F0502020204030204" pitchFamily="34" charset="0"/>
              <a:ea typeface="微软雅黑" panose="020B0503020204020204" charset="-122"/>
            </a:endParaRPr>
          </a:p>
          <a:p>
            <a:r>
              <a:rPr lang="zh-CN" altLang="en-US" sz="1600" b="1" dirty="0">
                <a:latin typeface="Calibri" panose="020F0502020204030204" pitchFamily="34" charset="0"/>
                <a:ea typeface="微软雅黑" panose="020B0503020204020204" charset="-122"/>
              </a:rPr>
              <a:t>	</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btnEven</a:t>
            </a:r>
            <a:r>
              <a:rPr lang="en-US" altLang="zh-CN" sz="1600" b="1" dirty="0">
                <a:latin typeface="Calibri" panose="020F0502020204030204" pitchFamily="34" charset="0"/>
                <a:ea typeface="微软雅黑" panose="020B0503020204020204" charset="-122"/>
              </a:rPr>
              <a:t>").click(function(){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a:t>
            </a:r>
            <a:r>
              <a:rPr lang="en-US" altLang="zh-CN" sz="1600" b="1" dirty="0" err="1">
                <a:latin typeface="Calibri" panose="020F0502020204030204" pitchFamily="34" charset="0"/>
                <a:ea typeface="微软雅黑" panose="020B0503020204020204" charset="-122"/>
              </a:rPr>
              <a:t>li:even</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css</a:t>
            </a:r>
            <a:r>
              <a:rPr lang="en-US" altLang="zh-CN" sz="1600" b="1" dirty="0">
                <a:latin typeface="Calibri" panose="020F0502020204030204" pitchFamily="34" charset="0"/>
                <a:ea typeface="微软雅黑" panose="020B0503020204020204" charset="-122"/>
              </a:rPr>
              <a:t>("color","#00f");</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	//</a:t>
            </a:r>
            <a:r>
              <a:rPr lang="zh-CN" altLang="en-US" sz="1600" b="1" dirty="0">
                <a:latin typeface="Calibri" panose="020F0502020204030204" pitchFamily="34" charset="0"/>
                <a:ea typeface="微软雅黑" panose="020B0503020204020204" charset="-122"/>
              </a:rPr>
              <a:t>获取索引值为偶数的</a:t>
            </a:r>
            <a:r>
              <a:rPr lang="en-US" altLang="zh-CN" sz="1600" b="1" dirty="0">
                <a:latin typeface="Calibri" panose="020F0502020204030204" pitchFamily="34" charset="0"/>
                <a:ea typeface="微软雅黑" panose="020B0503020204020204" charset="-122"/>
              </a:rPr>
              <a:t>li</a:t>
            </a:r>
            <a:r>
              <a:rPr lang="zh-CN" altLang="en-US" sz="1600" b="1" dirty="0">
                <a:latin typeface="Calibri" panose="020F0502020204030204" pitchFamily="34" charset="0"/>
                <a:ea typeface="微软雅黑" panose="020B0503020204020204" charset="-122"/>
              </a:rPr>
              <a:t>元素</a:t>
            </a:r>
            <a:endParaRPr lang="zh-CN" altLang="en-US" sz="1600" b="1" dirty="0">
              <a:latin typeface="Calibri" panose="020F0502020204030204" pitchFamily="34" charset="0"/>
              <a:ea typeface="微软雅黑" panose="020B0503020204020204" charset="-122"/>
            </a:endParaRPr>
          </a:p>
          <a:p>
            <a:r>
              <a:rPr lang="zh-CN" altLang="en-US" sz="1600" b="1" dirty="0">
                <a:latin typeface="Calibri" panose="020F0502020204030204" pitchFamily="34" charset="0"/>
                <a:ea typeface="微软雅黑" panose="020B0503020204020204" charset="-122"/>
              </a:rPr>
              <a:t>	</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btnOdd</a:t>
            </a:r>
            <a:r>
              <a:rPr lang="en-US" altLang="zh-CN" sz="1600" b="1" dirty="0">
                <a:latin typeface="Calibri" panose="020F0502020204030204" pitchFamily="34" charset="0"/>
                <a:ea typeface="微软雅黑" panose="020B0503020204020204" charset="-122"/>
              </a:rPr>
              <a:t>").click(function(){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a:t>
            </a:r>
            <a:r>
              <a:rPr lang="en-US" altLang="zh-CN" sz="1600" b="1" dirty="0" err="1">
                <a:latin typeface="Calibri" panose="020F0502020204030204" pitchFamily="34" charset="0"/>
                <a:ea typeface="微软雅黑" panose="020B0503020204020204" charset="-122"/>
              </a:rPr>
              <a:t>li:odd</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css</a:t>
            </a:r>
            <a:r>
              <a:rPr lang="en-US" altLang="zh-CN" sz="1600" b="1" dirty="0">
                <a:latin typeface="Calibri" panose="020F0502020204030204" pitchFamily="34" charset="0"/>
                <a:ea typeface="微软雅黑" panose="020B0503020204020204" charset="-122"/>
              </a:rPr>
              <a:t>("color","#F93");</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	//</a:t>
            </a:r>
            <a:r>
              <a:rPr lang="zh-CN" altLang="en-US" sz="1600" b="1" dirty="0">
                <a:latin typeface="Calibri" panose="020F0502020204030204" pitchFamily="34" charset="0"/>
                <a:ea typeface="微软雅黑" panose="020B0503020204020204" charset="-122"/>
              </a:rPr>
              <a:t>获取索引值为奇数的</a:t>
            </a:r>
            <a:r>
              <a:rPr lang="en-US" altLang="zh-CN" sz="1600" b="1" dirty="0">
                <a:latin typeface="Calibri" panose="020F0502020204030204" pitchFamily="34" charset="0"/>
                <a:ea typeface="微软雅黑" panose="020B0503020204020204" charset="-122"/>
              </a:rPr>
              <a:t>li</a:t>
            </a:r>
            <a:r>
              <a:rPr lang="zh-CN" altLang="en-US" sz="1600" b="1" dirty="0">
                <a:latin typeface="Calibri" panose="020F0502020204030204" pitchFamily="34" charset="0"/>
                <a:ea typeface="微软雅黑" panose="020B0503020204020204" charset="-122"/>
              </a:rPr>
              <a:t>元素</a:t>
            </a:r>
            <a:endParaRPr lang="zh-CN" altLang="en-US" sz="1600" b="1" dirty="0">
              <a:latin typeface="Calibri" panose="020F0502020204030204" pitchFamily="34" charset="0"/>
              <a:ea typeface="微软雅黑" panose="020B0503020204020204" charset="-122"/>
            </a:endParaRPr>
          </a:p>
          <a:p>
            <a:r>
              <a:rPr lang="zh-CN" altLang="en-US" sz="1600" b="1" dirty="0">
                <a:latin typeface="Calibri" panose="020F0502020204030204" pitchFamily="34" charset="0"/>
                <a:ea typeface="微软雅黑" panose="020B0503020204020204" charset="-122"/>
              </a:rPr>
              <a:t>	</a:t>
            </a:r>
            <a:r>
              <a:rPr lang="en-US" altLang="zh-CN" sz="1600" b="1" dirty="0">
                <a:latin typeface="Calibri" panose="020F0502020204030204" pitchFamily="34" charset="0"/>
                <a:ea typeface="微软雅黑" panose="020B0503020204020204" charset="-122"/>
              </a:rPr>
              <a: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&lt;</a:t>
            </a:r>
            <a:r>
              <a:rPr lang="en-US" altLang="zh-CN" sz="1600" b="1" dirty="0" err="1">
                <a:latin typeface="Calibri" panose="020F0502020204030204" pitchFamily="34" charset="0"/>
                <a:ea typeface="微软雅黑" panose="020B0503020204020204" charset="-122"/>
              </a:rPr>
              <a:t>ul</a:t>
            </a:r>
            <a:r>
              <a:rPr lang="en-US" altLang="zh-CN" sz="1600" b="1" dirty="0">
                <a:latin typeface="Calibri" panose="020F0502020204030204" pitchFamily="34" charset="0"/>
                <a:ea typeface="微软雅黑" panose="020B0503020204020204" charset="-122"/>
              </a:rPr>
              <a:t>&gt;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基本过滤选择器</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内容过滤选择器</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可见性过滤选择器</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属性过滤选择器</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a:t>
            </a:r>
            <a:r>
              <a:rPr lang="en-US" altLang="zh-CN" sz="1600" b="1" dirty="0" err="1">
                <a:latin typeface="Calibri" panose="020F0502020204030204" pitchFamily="34" charset="0"/>
                <a:ea typeface="微软雅黑" panose="020B0503020204020204" charset="-122"/>
              </a:rPr>
              <a:t>ul</a:t>
            </a:r>
            <a:r>
              <a:rPr lang="en-US" altLang="zh-CN" sz="1600" b="1" dirty="0">
                <a:latin typeface="Calibri" panose="020F0502020204030204" pitchFamily="34" charset="0"/>
                <a:ea typeface="微软雅黑" panose="020B0503020204020204" charset="-122"/>
              </a:rPr>
              <a:t>&gt;</a:t>
            </a:r>
            <a:endParaRPr lang="en-US" altLang="zh-CN" sz="1600" b="1" dirty="0">
              <a:latin typeface="Calibri" panose="020F0502020204030204" pitchFamily="34" charset="0"/>
              <a:ea typeface="微软雅黑" panose="020B0503020204020204" charset="-122"/>
            </a:endParaRPr>
          </a:p>
          <a:p>
            <a:endParaRPr lang="en-US" altLang="zh-CN" sz="1600" b="1" dirty="0">
              <a:latin typeface="Calibri" panose="020F0502020204030204" pitchFamily="34" charset="0"/>
              <a:ea typeface="微软雅黑" panose="020B0503020204020204" charset="-122"/>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2.4 </a:t>
            </a:r>
            <a:r>
              <a:rPr lang="zh-CN" altLang="en-US" dirty="0" smtClean="0"/>
              <a:t>过滤选择器</a:t>
            </a:r>
            <a:endParaRPr lang="zh-CN" altLang="en-US" dirty="0"/>
          </a:p>
        </p:txBody>
      </p:sp>
      <p:sp>
        <p:nvSpPr>
          <p:cNvPr id="3" name="内容占位符 2"/>
          <p:cNvSpPr>
            <a:spLocks noGrp="1"/>
          </p:cNvSpPr>
          <p:nvPr>
            <p:ph idx="1"/>
          </p:nvPr>
        </p:nvSpPr>
        <p:spPr/>
        <p:txBody>
          <a:bodyPr/>
          <a:lstStyle/>
          <a:p>
            <a:r>
              <a:rPr lang="zh-CN" altLang="en-US" b="1" dirty="0">
                <a:latin typeface="Calibri" panose="020F0502020204030204" pitchFamily="34" charset="0"/>
              </a:rPr>
              <a:t>内容过滤选择器</a:t>
            </a:r>
            <a:endParaRPr lang="en-US" altLang="zh-CN" b="1" dirty="0">
              <a:latin typeface="Calibri" panose="020F0502020204030204" pitchFamily="34" charset="0"/>
            </a:endParaRPr>
          </a:p>
          <a:p>
            <a:endParaRPr lang="zh-CN" altLang="en-US" dirty="0"/>
          </a:p>
        </p:txBody>
      </p:sp>
      <p:pic>
        <p:nvPicPr>
          <p:cNvPr id="4" name="table"/>
          <p:cNvPicPr>
            <a:picLocks noChangeAspect="1"/>
          </p:cNvPicPr>
          <p:nvPr/>
        </p:nvPicPr>
        <p:blipFill>
          <a:blip r:embed="rId1"/>
          <a:stretch>
            <a:fillRect/>
          </a:stretch>
        </p:blipFill>
        <p:spPr>
          <a:xfrm>
            <a:off x="755576" y="1772816"/>
            <a:ext cx="7500938" cy="2494025"/>
          </a:xfrm>
          <a:prstGeom prst="rect">
            <a:avLst/>
          </a:prstGeom>
        </p:spPr>
      </p:pic>
      <p:pic>
        <p:nvPicPr>
          <p:cNvPr id="5" name="图片 4" descr="注意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6" y="4212431"/>
            <a:ext cx="19653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2736056" y="4468018"/>
            <a:ext cx="5786438"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000" b="1" dirty="0">
                <a:latin typeface="宋体" panose="02010600030101010101" pitchFamily="2" charset="-122"/>
              </a:rPr>
              <a:t>在</a:t>
            </a:r>
            <a:r>
              <a:rPr lang="en-US" altLang="zh-CN" sz="2000" b="1" dirty="0">
                <a:latin typeface="宋体" panose="02010600030101010101" pitchFamily="2" charset="-122"/>
              </a:rPr>
              <a:t>:contains(text)</a:t>
            </a:r>
            <a:r>
              <a:rPr lang="zh-CN" altLang="en-US" sz="2000" b="1" dirty="0">
                <a:latin typeface="宋体" panose="02010600030101010101" pitchFamily="2" charset="-122"/>
              </a:rPr>
              <a:t>内容过滤选择器中，如果参数</a:t>
            </a:r>
            <a:r>
              <a:rPr lang="en-US" altLang="zh-CN" sz="2000" b="1" dirty="0">
                <a:latin typeface="宋体" panose="02010600030101010101" pitchFamily="2" charset="-122"/>
              </a:rPr>
              <a:t>text</a:t>
            </a:r>
            <a:r>
              <a:rPr lang="zh-CN" altLang="en-US" sz="2000" b="1" dirty="0">
                <a:latin typeface="宋体" panose="02010600030101010101" pitchFamily="2" charset="-122"/>
              </a:rPr>
              <a:t>内容出现在匹配元素的任何后代元素中，也认为该元素含有文本内容</a:t>
            </a:r>
            <a:r>
              <a:rPr lang="en-US" altLang="zh-CN" sz="2000" b="1" dirty="0">
                <a:latin typeface="宋体" panose="02010600030101010101" pitchFamily="2" charset="-122"/>
              </a:rPr>
              <a:t>text</a:t>
            </a:r>
            <a:r>
              <a:rPr lang="zh-CN" altLang="en-US" sz="2000" b="1" dirty="0">
                <a:latin typeface="宋体" panose="02010600030101010101" pitchFamily="2" charset="-122"/>
              </a:rPr>
              <a:t>。如果参数</a:t>
            </a:r>
            <a:r>
              <a:rPr lang="en-US" altLang="zh-CN" sz="2000" b="1" dirty="0">
                <a:latin typeface="宋体" panose="02010600030101010101" pitchFamily="2" charset="-122"/>
              </a:rPr>
              <a:t>text</a:t>
            </a:r>
            <a:r>
              <a:rPr lang="zh-CN" altLang="en-US" sz="2000" b="1" dirty="0">
                <a:latin typeface="宋体" panose="02010600030101010101" pitchFamily="2" charset="-122"/>
              </a:rPr>
              <a:t>使用英文字母，则有大小写的区别。</a:t>
            </a:r>
            <a:endParaRPr lang="zh-CN" altLang="en-US" sz="2000" b="1" dirty="0">
              <a:latin typeface="宋体" panose="02010600030101010101" pitchFamily="2" charset="-122"/>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过滤选择器</a:t>
            </a:r>
            <a:endParaRPr lang="zh-CN" altLang="en-US" dirty="0"/>
          </a:p>
        </p:txBody>
      </p:sp>
      <p:sp>
        <p:nvSpPr>
          <p:cNvPr id="4" name="内容占位符 3"/>
          <p:cNvSpPr>
            <a:spLocks noGrp="1" noChangeArrowheads="1"/>
          </p:cNvSpPr>
          <p:nvPr>
            <p:ph idx="1"/>
          </p:nvPr>
        </p:nvSpPr>
        <p:spPr bwMode="auto">
          <a:xfrm>
            <a:off x="467544" y="1268760"/>
            <a:ext cx="8147050" cy="4464719"/>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400" b="1" dirty="0">
                <a:latin typeface="Calibri" panose="020F0502020204030204" pitchFamily="34" charset="0"/>
                <a:ea typeface="微软雅黑" panose="020B0503020204020204" charset="-122"/>
              </a:rPr>
              <a:t>$(function(){</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btnContain</a:t>
            </a:r>
            <a:r>
              <a:rPr lang="en-US" altLang="zh-CN" sz="1400" b="1" dirty="0">
                <a:latin typeface="Calibri" panose="020F0502020204030204" pitchFamily="34" charset="0"/>
                <a:ea typeface="微软雅黑" panose="020B0503020204020204" charset="-122"/>
              </a:rPr>
              <a:t>").click(function(){</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div:contains</a:t>
            </a:r>
            <a:r>
              <a:rPr lang="en-US" altLang="zh-CN" sz="1400" b="1" dirty="0">
                <a:latin typeface="Calibri" panose="020F0502020204030204" pitchFamily="34" charset="0"/>
                <a:ea typeface="微软雅黑" panose="020B0503020204020204" charset="-122"/>
              </a:rPr>
              <a:t>('A')").</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('background-color','#F00');// </a:t>
            </a:r>
            <a:r>
              <a:rPr lang="zh-CN" altLang="en-US" sz="1400" b="1" dirty="0">
                <a:latin typeface="Calibri" panose="020F0502020204030204" pitchFamily="34" charset="0"/>
                <a:ea typeface="微软雅黑" panose="020B0503020204020204" charset="-122"/>
              </a:rPr>
              <a:t>获取含有文本内容为</a:t>
            </a:r>
            <a:r>
              <a:rPr lang="en-US" altLang="zh-CN" sz="1400" b="1" dirty="0">
                <a:latin typeface="Calibri" panose="020F0502020204030204" pitchFamily="34" charset="0"/>
                <a:ea typeface="微软雅黑" panose="020B0503020204020204" charset="-122"/>
              </a:rPr>
              <a:t>A</a:t>
            </a:r>
            <a:r>
              <a:rPr lang="zh-CN" altLang="en-US" sz="1400" b="1" dirty="0">
                <a:latin typeface="Calibri" panose="020F0502020204030204" pitchFamily="34" charset="0"/>
                <a:ea typeface="微软雅黑" panose="020B0503020204020204" charset="-122"/>
              </a:rPr>
              <a:t>的</a:t>
            </a:r>
            <a:r>
              <a:rPr lang="en-US" altLang="zh-CN" sz="1400" b="1" dirty="0">
                <a:latin typeface="Calibri" panose="020F0502020204030204" pitchFamily="34" charset="0"/>
                <a:ea typeface="微软雅黑" panose="020B0503020204020204" charset="-122"/>
              </a:rPr>
              <a:t>div</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btnEmpty</a:t>
            </a:r>
            <a:r>
              <a:rPr lang="en-US" altLang="zh-CN" sz="1400" b="1" dirty="0">
                <a:latin typeface="Calibri" panose="020F0502020204030204" pitchFamily="34" charset="0"/>
                <a:ea typeface="微软雅黑" panose="020B0503020204020204" charset="-122"/>
              </a:rPr>
              <a:t>").click(function(){</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div:empty</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('background-color','#0F0');// </a:t>
            </a:r>
            <a:r>
              <a:rPr lang="zh-CN" altLang="en-US" sz="1400" b="1" dirty="0">
                <a:latin typeface="Calibri" panose="020F0502020204030204" pitchFamily="34" charset="0"/>
                <a:ea typeface="微软雅黑" panose="020B0503020204020204" charset="-122"/>
              </a:rPr>
              <a:t>获取不包含后代元素或者文本的</a:t>
            </a:r>
            <a:r>
              <a:rPr lang="en-US" altLang="zh-CN" sz="1400" b="1" dirty="0">
                <a:latin typeface="Calibri" panose="020F0502020204030204" pitchFamily="34" charset="0"/>
                <a:ea typeface="微软雅黑" panose="020B0503020204020204" charset="-122"/>
              </a:rPr>
              <a:t>div</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btnHas</a:t>
            </a:r>
            <a:r>
              <a:rPr lang="en-US" altLang="zh-CN" sz="1400" b="1" dirty="0">
                <a:latin typeface="Calibri" panose="020F0502020204030204" pitchFamily="34" charset="0"/>
                <a:ea typeface="微软雅黑" panose="020B0503020204020204" charset="-122"/>
              </a:rPr>
              <a:t>").click(function(){</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div:has</a:t>
            </a:r>
            <a:r>
              <a:rPr lang="en-US" altLang="zh-CN" sz="1400" b="1" dirty="0">
                <a:latin typeface="Calibri" panose="020F0502020204030204" pitchFamily="34" charset="0"/>
                <a:ea typeface="微软雅黑" panose="020B0503020204020204" charset="-122"/>
              </a:rPr>
              <a:t>(span)").</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('background-color','#00F'); //</a:t>
            </a:r>
            <a:r>
              <a:rPr lang="zh-CN" altLang="en-US" sz="1400" b="1" dirty="0">
                <a:latin typeface="Calibri" panose="020F0502020204030204" pitchFamily="34" charset="0"/>
                <a:ea typeface="微软雅黑" panose="020B0503020204020204" charset="-122"/>
              </a:rPr>
              <a:t>获取含有后代元素为</a:t>
            </a:r>
            <a:r>
              <a:rPr lang="en-US" altLang="zh-CN" sz="1400" b="1" dirty="0">
                <a:latin typeface="Calibri" panose="020F0502020204030204" pitchFamily="34" charset="0"/>
                <a:ea typeface="微软雅黑" panose="020B0503020204020204" charset="-122"/>
              </a:rPr>
              <a:t>span</a:t>
            </a:r>
            <a:r>
              <a:rPr lang="zh-CN" altLang="en-US" sz="1400" b="1" dirty="0">
                <a:latin typeface="Calibri" panose="020F0502020204030204" pitchFamily="34" charset="0"/>
                <a:ea typeface="微软雅黑" panose="020B0503020204020204" charset="-122"/>
              </a:rPr>
              <a:t>的元素</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btnParent</a:t>
            </a:r>
            <a:r>
              <a:rPr lang="en-US" altLang="zh-CN" sz="1400" b="1" dirty="0">
                <a:latin typeface="Calibri" panose="020F0502020204030204" pitchFamily="34" charset="0"/>
                <a:ea typeface="微软雅黑" panose="020B0503020204020204" charset="-122"/>
              </a:rPr>
              <a:t>").click(function(){</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		$("</a:t>
            </a:r>
            <a:r>
              <a:rPr lang="en-US" altLang="zh-CN" sz="1400" b="1" dirty="0" err="1">
                <a:latin typeface="Calibri" panose="020F0502020204030204" pitchFamily="34" charset="0"/>
                <a:ea typeface="微软雅黑" panose="020B0503020204020204" charset="-122"/>
              </a:rPr>
              <a:t>div:parent</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css</a:t>
            </a:r>
            <a:r>
              <a:rPr lang="en-US" altLang="zh-CN" sz="1400" b="1" dirty="0">
                <a:latin typeface="Calibri" panose="020F0502020204030204" pitchFamily="34" charset="0"/>
                <a:ea typeface="微软雅黑" panose="020B0503020204020204" charset="-122"/>
              </a:rPr>
              <a:t>('</a:t>
            </a:r>
            <a:r>
              <a:rPr lang="en-US" altLang="zh-CN" sz="1400" b="1" dirty="0" err="1">
                <a:latin typeface="Calibri" panose="020F0502020204030204" pitchFamily="34" charset="0"/>
                <a:ea typeface="微软雅黑" panose="020B0503020204020204" charset="-122"/>
              </a:rPr>
              <a:t>color','white</a:t>
            </a:r>
            <a:r>
              <a:rPr lang="en-US" altLang="zh-CN" sz="1400" b="1" dirty="0">
                <a:latin typeface="Calibri" panose="020F0502020204030204" pitchFamily="34" charset="0"/>
                <a:ea typeface="微软雅黑" panose="020B0503020204020204" charset="-122"/>
              </a:rPr>
              <a:t>'); //</a:t>
            </a:r>
            <a:r>
              <a:rPr lang="zh-CN" altLang="en-US" sz="1400" b="1" dirty="0">
                <a:latin typeface="Calibri" panose="020F0502020204030204" pitchFamily="34" charset="0"/>
                <a:ea typeface="微软雅黑" panose="020B0503020204020204" charset="-122"/>
              </a:rPr>
              <a:t>获取含有后代元素或者文本的</a:t>
            </a:r>
            <a:r>
              <a:rPr lang="en-US" altLang="zh-CN" sz="1400" b="1" dirty="0">
                <a:latin typeface="Calibri" panose="020F0502020204030204" pitchFamily="34" charset="0"/>
                <a:ea typeface="微软雅黑" panose="020B0503020204020204" charset="-122"/>
              </a:rPr>
              <a:t>div</a:t>
            </a:r>
            <a:r>
              <a:rPr lang="zh-CN" altLang="en-US" sz="1400" b="1" dirty="0">
                <a:latin typeface="Calibri" panose="020F0502020204030204" pitchFamily="34" charset="0"/>
                <a:ea typeface="微软雅黑" panose="020B0503020204020204" charset="-122"/>
              </a:rPr>
              <a:t>元素</a:t>
            </a:r>
            <a:endParaRPr lang="zh-CN" altLang="en-US" sz="1400" b="1" dirty="0">
              <a:latin typeface="Calibri" panose="020F0502020204030204" pitchFamily="34" charset="0"/>
              <a:ea typeface="微软雅黑" panose="020B0503020204020204" charset="-122"/>
            </a:endParaRPr>
          </a:p>
          <a:p>
            <a:r>
              <a:rPr lang="zh-CN" altLang="en-US" sz="1400" b="1" dirty="0">
                <a:latin typeface="Calibri" panose="020F0502020204030204" pitchFamily="34" charset="0"/>
                <a:ea typeface="微软雅黑" panose="020B0503020204020204" charset="-122"/>
              </a:rPr>
              <a:t>		</a:t>
            </a:r>
            <a:r>
              <a:rPr lang="en-US" altLang="zh-CN" sz="1400" b="1" dirty="0">
                <a:latin typeface="Calibri" panose="020F0502020204030204" pitchFamily="34" charset="0"/>
                <a:ea typeface="微软雅黑" panose="020B0503020204020204" charset="-122"/>
              </a:rPr>
              <a:t>}); </a:t>
            </a:r>
            <a:endParaRPr lang="en-US" altLang="zh-CN" sz="1400" b="1" dirty="0">
              <a:latin typeface="Calibri" panose="020F0502020204030204" pitchFamily="34" charset="0"/>
              <a:ea typeface="微软雅黑" panose="020B0503020204020204" charset="-122"/>
            </a:endParaRPr>
          </a:p>
          <a:p>
            <a:r>
              <a:rPr lang="en-US" altLang="zh-CN" sz="1400" b="1" dirty="0">
                <a:latin typeface="Calibri" panose="020F0502020204030204" pitchFamily="34" charset="0"/>
                <a:ea typeface="微软雅黑" panose="020B0503020204020204" charset="-122"/>
              </a:rPr>
              <a:t>});</a:t>
            </a:r>
            <a:endParaRPr lang="en-US" altLang="zh-CN" sz="1400" b="1" dirty="0">
              <a:latin typeface="Calibri" panose="020F0502020204030204" pitchFamily="34" charset="0"/>
              <a:ea typeface="微软雅黑" panose="020B0503020204020204" charset="-122"/>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过滤选择器</a:t>
            </a:r>
            <a:endParaRPr lang="zh-CN" altLang="en-US" dirty="0"/>
          </a:p>
        </p:txBody>
      </p:sp>
      <p:sp>
        <p:nvSpPr>
          <p:cNvPr id="3" name="内容占位符 2"/>
          <p:cNvSpPr>
            <a:spLocks noGrp="1"/>
          </p:cNvSpPr>
          <p:nvPr>
            <p:ph idx="1"/>
          </p:nvPr>
        </p:nvSpPr>
        <p:spPr/>
        <p:txBody>
          <a:bodyPr/>
          <a:lstStyle/>
          <a:p>
            <a:r>
              <a:rPr lang="zh-CN" altLang="en-US" b="1" dirty="0">
                <a:latin typeface="Calibri" panose="020F0502020204030204" pitchFamily="34" charset="0"/>
              </a:rPr>
              <a:t>可见性过滤选择器</a:t>
            </a:r>
            <a:endParaRPr lang="zh-CN" altLang="en-US" dirty="0"/>
          </a:p>
        </p:txBody>
      </p:sp>
      <p:pic>
        <p:nvPicPr>
          <p:cNvPr id="4" name="table"/>
          <p:cNvPicPr>
            <a:picLocks noChangeAspect="1"/>
          </p:cNvPicPr>
          <p:nvPr/>
        </p:nvPicPr>
        <p:blipFill>
          <a:blip r:embed="rId1"/>
          <a:stretch>
            <a:fillRect/>
          </a:stretch>
        </p:blipFill>
        <p:spPr>
          <a:xfrm>
            <a:off x="683568" y="1844824"/>
            <a:ext cx="7500938" cy="1152525"/>
          </a:xfrm>
          <a:prstGeom prst="rect">
            <a:avLst/>
          </a:prstGeom>
        </p:spPr>
      </p:pic>
      <p:pic>
        <p:nvPicPr>
          <p:cNvPr id="5" name="图片 4" descr="注意副本.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29" y="3517900"/>
            <a:ext cx="1965325"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8"/>
          <p:cNvSpPr txBox="1">
            <a:spLocks noChangeArrowheads="1"/>
          </p:cNvSpPr>
          <p:nvPr/>
        </p:nvSpPr>
        <p:spPr bwMode="auto">
          <a:xfrm>
            <a:off x="849992" y="4598988"/>
            <a:ext cx="78517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nSpc>
                <a:spcPct val="150000"/>
              </a:lnSpc>
            </a:pPr>
            <a:r>
              <a:rPr lang="en-US" altLang="zh-CN" sz="2000" b="1" dirty="0" err="1">
                <a:latin typeface="宋体" panose="02010600030101010101" pitchFamily="2" charset="-122"/>
              </a:rPr>
              <a:t>css</a:t>
            </a:r>
            <a:r>
              <a:rPr lang="zh-CN" altLang="en-US" sz="2000" b="1" dirty="0">
                <a:latin typeface="宋体" panose="02010600030101010101" pitchFamily="2" charset="-122"/>
              </a:rPr>
              <a:t>属性</a:t>
            </a:r>
            <a:r>
              <a:rPr lang="en-US" altLang="zh-CN" sz="2000" b="1" dirty="0">
                <a:latin typeface="宋体" panose="02010600030101010101" pitchFamily="2" charset="-122"/>
              </a:rPr>
              <a:t>display</a:t>
            </a:r>
            <a:r>
              <a:rPr lang="zh-CN" altLang="en-US" sz="2000" b="1" dirty="0">
                <a:latin typeface="宋体" panose="02010600030101010101" pitchFamily="2" charset="-122"/>
              </a:rPr>
              <a:t>取值为</a:t>
            </a:r>
            <a:r>
              <a:rPr lang="en-US" altLang="zh-CN" sz="2000" b="1" dirty="0">
                <a:latin typeface="宋体" panose="02010600030101010101" pitchFamily="2" charset="-122"/>
              </a:rPr>
              <a:t>none</a:t>
            </a:r>
            <a:r>
              <a:rPr lang="zh-CN" altLang="en-US" sz="2000" b="1" dirty="0">
                <a:latin typeface="宋体" panose="02010600030101010101" pitchFamily="2" charset="-122"/>
              </a:rPr>
              <a:t>的元素、属性</a:t>
            </a:r>
            <a:r>
              <a:rPr lang="en-US" altLang="zh-CN" sz="2000" b="1" dirty="0">
                <a:latin typeface="宋体" panose="02010600030101010101" pitchFamily="2" charset="-122"/>
              </a:rPr>
              <a:t>type</a:t>
            </a:r>
            <a:r>
              <a:rPr lang="zh-CN" altLang="en-US" sz="2000" b="1" dirty="0">
                <a:latin typeface="宋体" panose="02010600030101010101" pitchFamily="2" charset="-122"/>
              </a:rPr>
              <a:t>取值为</a:t>
            </a:r>
            <a:r>
              <a:rPr lang="en-US" altLang="zh-CN" sz="2000" b="1" dirty="0">
                <a:latin typeface="宋体" panose="02010600030101010101" pitchFamily="2" charset="-122"/>
              </a:rPr>
              <a:t>hidden</a:t>
            </a:r>
            <a:r>
              <a:rPr lang="zh-CN" altLang="en-US" sz="2000" b="1" dirty="0">
                <a:latin typeface="宋体" panose="02010600030101010101" pitchFamily="2" charset="-122"/>
              </a:rPr>
              <a:t>的</a:t>
            </a:r>
            <a:r>
              <a:rPr lang="en-US" altLang="zh-CN" sz="2000" b="1" dirty="0">
                <a:latin typeface="宋体" panose="02010600030101010101" pitchFamily="2" charset="-122"/>
              </a:rPr>
              <a:t>&lt;input&gt;</a:t>
            </a:r>
            <a:r>
              <a:rPr lang="zh-CN" altLang="en-US" sz="2000" b="1" dirty="0">
                <a:latin typeface="宋体" panose="02010600030101010101" pitchFamily="2" charset="-122"/>
              </a:rPr>
              <a:t>元素和宽度和高度设置为</a:t>
            </a:r>
            <a:r>
              <a:rPr lang="en-US" altLang="zh-CN" sz="2000" b="1" dirty="0">
                <a:latin typeface="宋体" panose="02010600030101010101" pitchFamily="2" charset="-122"/>
              </a:rPr>
              <a:t>0</a:t>
            </a:r>
            <a:r>
              <a:rPr lang="zh-CN" altLang="en-US" sz="2000" b="1" dirty="0">
                <a:latin typeface="宋体" panose="02010600030101010101" pitchFamily="2" charset="-122"/>
              </a:rPr>
              <a:t>的元素都属于不可见元素。</a:t>
            </a:r>
            <a:endParaRPr lang="zh-CN" altLang="en-US" sz="2000" b="1" dirty="0">
              <a:latin typeface="宋体" panose="02010600030101010101" pitchFamily="2" charset="-122"/>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 </a:t>
            </a:r>
            <a:r>
              <a:rPr lang="zh-CN" altLang="en-US" dirty="0"/>
              <a:t>过滤选择器</a:t>
            </a:r>
            <a:endParaRPr lang="zh-CN" altLang="en-US" dirty="0"/>
          </a:p>
        </p:txBody>
      </p:sp>
      <p:sp>
        <p:nvSpPr>
          <p:cNvPr id="3" name="内容占位符 2"/>
          <p:cNvSpPr>
            <a:spLocks noGrp="1"/>
          </p:cNvSpPr>
          <p:nvPr>
            <p:ph idx="1"/>
          </p:nvPr>
        </p:nvSpPr>
        <p:spPr/>
        <p:txBody>
          <a:bodyPr/>
          <a:lstStyle/>
          <a:p>
            <a:r>
              <a:rPr lang="zh-CN" altLang="en-US" b="1" dirty="0">
                <a:latin typeface="Calibri" panose="020F0502020204030204" pitchFamily="34" charset="0"/>
              </a:rPr>
              <a:t>属性过滤选择器</a:t>
            </a:r>
            <a:endParaRPr lang="en-US" altLang="zh-CN" b="1" dirty="0">
              <a:latin typeface="Calibri" panose="020F0502020204030204" pitchFamily="34" charset="0"/>
            </a:endParaRPr>
          </a:p>
          <a:p>
            <a:endParaRPr lang="zh-CN" altLang="en-US" dirty="0"/>
          </a:p>
        </p:txBody>
      </p:sp>
      <p:graphicFrame>
        <p:nvGraphicFramePr>
          <p:cNvPr id="5" name="表格 4"/>
          <p:cNvGraphicFramePr/>
          <p:nvPr/>
        </p:nvGraphicFramePr>
        <p:xfrm>
          <a:off x="683568" y="1556792"/>
          <a:ext cx="7492949" cy="4353048"/>
        </p:xfrm>
        <a:graphic>
          <a:graphicData uri="http://schemas.openxmlformats.org/drawingml/2006/table">
            <a:tbl>
              <a:tblPr/>
              <a:tblGrid>
                <a:gridCol w="1685370"/>
                <a:gridCol w="4634769"/>
                <a:gridCol w="1172810"/>
              </a:tblGrid>
              <a:tr h="29920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选择器</a:t>
                      </a:r>
                      <a:endParaRPr lang="zh-CN" altLang="en-US" sz="18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说明</a:t>
                      </a:r>
                      <a:endParaRPr lang="zh-CN" altLang="en-US" sz="18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返回值</a:t>
                      </a:r>
                      <a:endParaRPr lang="zh-CN" altLang="en-US" sz="18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3341">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获取拥有该属性的所有元素，如</a:t>
                      </a:r>
                      <a:r>
                        <a:rPr lang="en-US" altLang="x-none" sz="1400" dirty="0">
                          <a:latin typeface="Calibri" panose="020F0502020204030204" pitchFamily="34" charset="0"/>
                          <a:ea typeface="Times New Roman" panose="02020603050405020304" pitchFamily="2" charset="0"/>
                        </a:rPr>
                        <a:t>$('li[title]')</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Calibri" panose="020F0502020204030204" pitchFamily="34" charset="0"/>
                          <a:ea typeface="Times New Roman" panose="02020603050405020304" pitchFamily="2" charset="0"/>
                        </a:rPr>
                        <a:t>title</a:t>
                      </a:r>
                      <a:r>
                        <a:rPr lang="zh-CN" altLang="en-US" sz="1400" dirty="0">
                          <a:latin typeface="宋体" panose="02010600030101010101" pitchFamily="2" charset="-122"/>
                          <a:ea typeface="Times New Roman" panose="02020603050405020304" pitchFamily="2" charset="0"/>
                        </a:rPr>
                        <a:t>属性的</a:t>
                      </a:r>
                      <a:r>
                        <a:rPr lang="en-US" altLang="x-none" sz="1400" dirty="0">
                          <a:latin typeface="Arial" panose="020B0604020202020204" pitchFamily="34" charset="0"/>
                          <a:ea typeface="Times New Roman" panose="02020603050405020304" pitchFamily="2" charset="0"/>
                        </a:rPr>
                        <a:t>&lt;li&gt;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元素集合</a:t>
                      </a:r>
                      <a:endParaRPr lang="zh-CN" altLang="en-US" sz="14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3341">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[attribute=value]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获取某属性值为</a:t>
                      </a:r>
                      <a:r>
                        <a:rPr lang="en-US" altLang="x-none" sz="1400" dirty="0">
                          <a:latin typeface="Arial" panose="020B0604020202020204" pitchFamily="34" charset="0"/>
                          <a:ea typeface="Times New Roman" panose="02020603050405020304" pitchFamily="2" charset="0"/>
                        </a:rPr>
                        <a:t>value</a:t>
                      </a:r>
                      <a:r>
                        <a:rPr lang="zh-CN" altLang="en-US" sz="1400" dirty="0">
                          <a:latin typeface="宋体" panose="02010600030101010101" pitchFamily="2" charset="-122"/>
                          <a:ea typeface="Times New Roman" panose="02020603050405020304" pitchFamily="2" charset="0"/>
                        </a:rPr>
                        <a:t>的所有元素，如</a:t>
                      </a:r>
                      <a:r>
                        <a:rPr lang="en-US" altLang="x-none" sz="1400" dirty="0">
                          <a:latin typeface="Calibri" panose="020F0502020204030204" pitchFamily="34" charset="0"/>
                          <a:ea typeface="Times New Roman" panose="02020603050405020304" pitchFamily="2" charset="0"/>
                        </a:rPr>
                        <a:t>$(‘li[title=test2]’)</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Arial" panose="020B0604020202020204" pitchFamily="34" charset="0"/>
                          <a:ea typeface="Times New Roman" panose="02020603050405020304" pitchFamily="2" charset="0"/>
                        </a:rPr>
                        <a:t>title</a:t>
                      </a:r>
                      <a:r>
                        <a:rPr lang="zh-CN" altLang="en-US" sz="1400" dirty="0">
                          <a:latin typeface="宋体" panose="02010600030101010101" pitchFamily="2" charset="-122"/>
                          <a:ea typeface="Times New Roman" panose="02020603050405020304" pitchFamily="2" charset="0"/>
                        </a:rPr>
                        <a:t>属性且属性值等于</a:t>
                      </a:r>
                      <a:r>
                        <a:rPr lang="en-US" altLang="x-none" sz="1400" dirty="0">
                          <a:latin typeface="Arial" panose="020B0604020202020204" pitchFamily="34" charset="0"/>
                          <a:ea typeface="Times New Roman" panose="02020603050405020304" pitchFamily="2" charset="0"/>
                        </a:rPr>
                        <a:t>test2</a:t>
                      </a:r>
                      <a:r>
                        <a:rPr lang="zh-CN" altLang="en-US" sz="1400" dirty="0">
                          <a:latin typeface="宋体" panose="02010600030101010101" pitchFamily="2" charset="-122"/>
                          <a:ea typeface="Times New Roman" panose="02020603050405020304" pitchFamily="2" charset="0"/>
                        </a:rPr>
                        <a:t>的</a:t>
                      </a:r>
                      <a:r>
                        <a:rPr lang="en-US" altLang="x-none" sz="1400" dirty="0">
                          <a:latin typeface="Arial" panose="020B0604020202020204" pitchFamily="34" charset="0"/>
                          <a:ea typeface="Times New Roman" panose="02020603050405020304" pitchFamily="2" charset="0"/>
                        </a:rPr>
                        <a:t>&lt;li&gt;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元素集合</a:t>
                      </a:r>
                      <a:endParaRPr lang="zh-CN" altLang="en-US" sz="14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50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[attribute!=value]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获取某属性值不等于</a:t>
                      </a:r>
                      <a:r>
                        <a:rPr lang="en-US" altLang="x-none" sz="1400" dirty="0">
                          <a:latin typeface="Calibri" panose="020F0502020204030204" pitchFamily="34" charset="0"/>
                          <a:ea typeface="Times New Roman" panose="02020603050405020304" pitchFamily="2" charset="0"/>
                        </a:rPr>
                        <a:t>value</a:t>
                      </a:r>
                      <a:r>
                        <a:rPr lang="zh-CN" altLang="en-US" sz="1400" dirty="0">
                          <a:latin typeface="宋体" panose="02010600030101010101" pitchFamily="2" charset="-122"/>
                          <a:ea typeface="Times New Roman" panose="02020603050405020304" pitchFamily="2" charset="0"/>
                        </a:rPr>
                        <a:t>的所有元素，如</a:t>
                      </a:r>
                      <a:r>
                        <a:rPr lang="en-US" altLang="x-none" sz="1400" dirty="0">
                          <a:latin typeface="Calibri" panose="020F0502020204030204" pitchFamily="34" charset="0"/>
                          <a:ea typeface="Times New Roman" panose="02020603050405020304" pitchFamily="2" charset="0"/>
                        </a:rPr>
                        <a:t>$(‘li[title!=test2]’)</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Arial" panose="020B0604020202020204" pitchFamily="34" charset="0"/>
                          <a:ea typeface="Times New Roman" panose="02020603050405020304" pitchFamily="2" charset="0"/>
                        </a:rPr>
                        <a:t>title</a:t>
                      </a:r>
                      <a:r>
                        <a:rPr lang="zh-CN" altLang="en-US" sz="1400" dirty="0">
                          <a:latin typeface="宋体" panose="02010600030101010101" pitchFamily="2" charset="-122"/>
                          <a:ea typeface="Times New Roman" panose="02020603050405020304" pitchFamily="2" charset="0"/>
                        </a:rPr>
                        <a:t>属性且属性值不等于</a:t>
                      </a:r>
                      <a:r>
                        <a:rPr lang="en-US" altLang="x-none" sz="1400" dirty="0">
                          <a:latin typeface="Arial" panose="020B0604020202020204" pitchFamily="34" charset="0"/>
                          <a:ea typeface="Times New Roman" panose="02020603050405020304" pitchFamily="2" charset="0"/>
                        </a:rPr>
                        <a:t>test2</a:t>
                      </a:r>
                      <a:r>
                        <a:rPr lang="zh-CN" altLang="en-US" sz="1400" dirty="0">
                          <a:latin typeface="宋体" panose="02010600030101010101" pitchFamily="2" charset="-122"/>
                          <a:ea typeface="Times New Roman" panose="02020603050405020304" pitchFamily="2" charset="0"/>
                        </a:rPr>
                        <a:t>的</a:t>
                      </a:r>
                      <a:r>
                        <a:rPr lang="en-US" altLang="x-none" sz="1400" dirty="0">
                          <a:latin typeface="Arial" panose="020B0604020202020204" pitchFamily="34" charset="0"/>
                          <a:ea typeface="Times New Roman" panose="02020603050405020304" pitchFamily="2" charset="0"/>
                        </a:rPr>
                        <a:t>&lt;li&gt;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元素集合</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50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[attribute^=value]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选取属性值以</a:t>
                      </a:r>
                      <a:r>
                        <a:rPr lang="en-US" altLang="x-none" sz="1400" dirty="0">
                          <a:latin typeface="Arial" panose="020B0604020202020204" pitchFamily="34" charset="0"/>
                          <a:ea typeface="Times New Roman" panose="02020603050405020304" pitchFamily="2" charset="0"/>
                        </a:rPr>
                        <a:t>value</a:t>
                      </a:r>
                      <a:r>
                        <a:rPr lang="zh-CN" altLang="en-US" sz="1400" dirty="0">
                          <a:latin typeface="宋体" panose="02010600030101010101" pitchFamily="2" charset="-122"/>
                          <a:ea typeface="Times New Roman" panose="02020603050405020304" pitchFamily="2" charset="0"/>
                        </a:rPr>
                        <a:t>开头的所有元素，如</a:t>
                      </a:r>
                      <a:r>
                        <a:rPr lang="en-US" altLang="x-none" sz="1400" dirty="0">
                          <a:latin typeface="Arial" panose="020B0604020202020204" pitchFamily="34" charset="0"/>
                          <a:ea typeface="Times New Roman" panose="02020603050405020304" pitchFamily="2" charset="0"/>
                        </a:rPr>
                        <a:t>$('a[href^="mailto:"]')</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Arial" panose="020B0604020202020204" pitchFamily="34" charset="0"/>
                          <a:ea typeface="Times New Roman" panose="02020603050405020304" pitchFamily="2" charset="0"/>
                        </a:rPr>
                        <a:t>href</a:t>
                      </a:r>
                      <a:r>
                        <a:rPr lang="zh-CN" altLang="en-US" sz="1400" dirty="0">
                          <a:latin typeface="宋体" panose="02010600030101010101" pitchFamily="2" charset="-122"/>
                          <a:ea typeface="Times New Roman" panose="02020603050405020304" pitchFamily="2" charset="0"/>
                        </a:rPr>
                        <a:t>属性，且属性值以</a:t>
                      </a:r>
                      <a:r>
                        <a:rPr lang="en-US" altLang="x-none" sz="1400" dirty="0">
                          <a:latin typeface="Arial" panose="020B0604020202020204" pitchFamily="34" charset="0"/>
                          <a:ea typeface="Times New Roman" panose="02020603050405020304" pitchFamily="2" charset="0"/>
                        </a:rPr>
                        <a:t>mailto:</a:t>
                      </a:r>
                      <a:r>
                        <a:rPr lang="zh-CN" altLang="en-US" sz="1400" dirty="0">
                          <a:latin typeface="宋体" panose="02010600030101010101" pitchFamily="2" charset="-122"/>
                          <a:ea typeface="Times New Roman" panose="02020603050405020304" pitchFamily="2" charset="0"/>
                        </a:rPr>
                        <a:t>开头的</a:t>
                      </a:r>
                      <a:r>
                        <a:rPr lang="en-US" altLang="x-none" sz="1400" dirty="0">
                          <a:latin typeface="Arial" panose="020B0604020202020204" pitchFamily="34" charset="0"/>
                          <a:ea typeface="Times New Roman" panose="02020603050405020304" pitchFamily="2" charset="0"/>
                        </a:rPr>
                        <a:t>&lt;a&gt;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元素集合</a:t>
                      </a:r>
                      <a:endParaRPr lang="zh-CN" altLang="en-US" sz="14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50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[attribute$=value]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选取属性值以</a:t>
                      </a:r>
                      <a:r>
                        <a:rPr lang="en-US" altLang="x-none" sz="1400" dirty="0">
                          <a:latin typeface="Arial" panose="020B0604020202020204" pitchFamily="34" charset="0"/>
                          <a:ea typeface="Times New Roman" panose="02020603050405020304" pitchFamily="2" charset="0"/>
                        </a:rPr>
                        <a:t>value</a:t>
                      </a:r>
                      <a:r>
                        <a:rPr lang="zh-CN" altLang="en-US" sz="1400" dirty="0">
                          <a:latin typeface="宋体" panose="02010600030101010101" pitchFamily="2" charset="-122"/>
                          <a:ea typeface="Times New Roman" panose="02020603050405020304" pitchFamily="2" charset="0"/>
                        </a:rPr>
                        <a:t>结束的所有元素，如</a:t>
                      </a:r>
                      <a:r>
                        <a:rPr lang="en-US" altLang="x-none" sz="1400" dirty="0">
                          <a:latin typeface="Arial" panose="020B0604020202020204" pitchFamily="34" charset="0"/>
                          <a:ea typeface="Times New Roman" panose="02020603050405020304" pitchFamily="2" charset="0"/>
                        </a:rPr>
                        <a:t>$('a[href$=".zip"]')</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Arial" panose="020B0604020202020204" pitchFamily="34" charset="0"/>
                          <a:ea typeface="Times New Roman" panose="02020603050405020304" pitchFamily="2" charset="0"/>
                        </a:rPr>
                        <a:t>href</a:t>
                      </a:r>
                      <a:r>
                        <a:rPr lang="zh-CN" altLang="en-US" sz="1400" dirty="0">
                          <a:latin typeface="宋体" panose="02010600030101010101" pitchFamily="2" charset="-122"/>
                          <a:ea typeface="Times New Roman" panose="02020603050405020304" pitchFamily="2" charset="0"/>
                        </a:rPr>
                        <a:t>属性，且属性值以</a:t>
                      </a:r>
                      <a:r>
                        <a:rPr lang="en-US" altLang="x-none" sz="1400" dirty="0">
                          <a:latin typeface="Arial" panose="020B0604020202020204" pitchFamily="34" charset="0"/>
                          <a:ea typeface="Times New Roman" panose="02020603050405020304" pitchFamily="2" charset="0"/>
                        </a:rPr>
                        <a:t>.zip</a:t>
                      </a:r>
                      <a:r>
                        <a:rPr lang="zh-CN" altLang="en-US" sz="1400" dirty="0">
                          <a:latin typeface="宋体" panose="02010600030101010101" pitchFamily="2" charset="-122"/>
                          <a:ea typeface="Times New Roman" panose="02020603050405020304" pitchFamily="2" charset="0"/>
                        </a:rPr>
                        <a:t>结尾的</a:t>
                      </a:r>
                      <a:r>
                        <a:rPr lang="en-US" altLang="x-none" sz="1400" dirty="0">
                          <a:latin typeface="Arial" panose="020B0604020202020204" pitchFamily="34" charset="0"/>
                          <a:ea typeface="Times New Roman" panose="02020603050405020304" pitchFamily="2" charset="0"/>
                        </a:rPr>
                        <a:t>&lt;a&gt;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元素集合</a:t>
                      </a:r>
                      <a:endParaRPr lang="zh-CN" altLang="en-US" sz="14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50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[attribute*=value]</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选取属性值中包含</a:t>
                      </a:r>
                      <a:r>
                        <a:rPr lang="en-US" altLang="x-none" sz="1400" dirty="0">
                          <a:latin typeface="Arial" panose="020B0604020202020204" pitchFamily="34" charset="0"/>
                          <a:ea typeface="Times New Roman" panose="02020603050405020304" pitchFamily="2" charset="0"/>
                        </a:rPr>
                        <a:t>value</a:t>
                      </a:r>
                      <a:r>
                        <a:rPr lang="zh-CN" altLang="en-US" sz="1400" dirty="0">
                          <a:latin typeface="宋体" panose="02010600030101010101" pitchFamily="2" charset="-122"/>
                          <a:ea typeface="Times New Roman" panose="02020603050405020304" pitchFamily="2" charset="0"/>
                        </a:rPr>
                        <a:t>的所有元素，如</a:t>
                      </a:r>
                      <a:r>
                        <a:rPr lang="en-US" altLang="x-none" sz="1400" dirty="0">
                          <a:latin typeface="Calibri" panose="020F0502020204030204" pitchFamily="34" charset="0"/>
                          <a:ea typeface="Times New Roman" panose="02020603050405020304" pitchFamily="2" charset="0"/>
                        </a:rPr>
                        <a:t>$('a[</a:t>
                      </a:r>
                      <a:r>
                        <a:rPr lang="en-US" altLang="x-none" sz="1400" dirty="0" err="1">
                          <a:latin typeface="Calibri" panose="020F0502020204030204" pitchFamily="34" charset="0"/>
                          <a:ea typeface="Times New Roman" panose="02020603050405020304" pitchFamily="2" charset="0"/>
                        </a:rPr>
                        <a:t>href</a:t>
                      </a:r>
                      <a:r>
                        <a:rPr lang="en-US" altLang="x-none" sz="1400" dirty="0" smtClean="0">
                          <a:latin typeface="Calibri" panose="020F0502020204030204" pitchFamily="34" charset="0"/>
                          <a:ea typeface="Times New Roman" panose="02020603050405020304" pitchFamily="2" charset="0"/>
                        </a:rPr>
                        <a:t>*=“baidu.com"]')</a:t>
                      </a:r>
                      <a:r>
                        <a:rPr lang="zh-CN" altLang="en-US" sz="1400" dirty="0">
                          <a:latin typeface="宋体" panose="02010600030101010101" pitchFamily="2" charset="-122"/>
                          <a:ea typeface="Times New Roman" panose="02020603050405020304" pitchFamily="2" charset="0"/>
                        </a:rPr>
                        <a:t>表示获取所有包含</a:t>
                      </a:r>
                      <a:r>
                        <a:rPr lang="en-US" altLang="x-none" sz="1400" dirty="0">
                          <a:latin typeface="Arial" panose="020B0604020202020204" pitchFamily="34" charset="0"/>
                          <a:ea typeface="Times New Roman" panose="02020603050405020304" pitchFamily="2" charset="0"/>
                        </a:rPr>
                        <a:t>href</a:t>
                      </a:r>
                      <a:r>
                        <a:rPr lang="zh-CN" altLang="en-US" sz="1400" dirty="0">
                          <a:latin typeface="宋体" panose="02010600030101010101" pitchFamily="2" charset="-122"/>
                          <a:ea typeface="Times New Roman" panose="02020603050405020304" pitchFamily="2" charset="0"/>
                        </a:rPr>
                        <a:t>属性且属性值中</a:t>
                      </a:r>
                      <a:r>
                        <a:rPr lang="zh-CN" altLang="en-US" sz="1400" dirty="0" smtClean="0">
                          <a:latin typeface="宋体" panose="02010600030101010101" pitchFamily="2" charset="-122"/>
                          <a:ea typeface="Times New Roman" panose="02020603050405020304" pitchFamily="2" charset="0"/>
                        </a:rPr>
                        <a:t>包含</a:t>
                      </a:r>
                      <a:r>
                        <a:rPr lang="en-US" altLang="zh-CN" sz="1400" dirty="0" smtClean="0">
                          <a:latin typeface="Arial" panose="020B0604020202020204" pitchFamily="34" charset="0"/>
                          <a:ea typeface="Times New Roman" panose="02020603050405020304" pitchFamily="2" charset="0"/>
                        </a:rPr>
                        <a:t>baidu.com</a:t>
                      </a:r>
                      <a:r>
                        <a:rPr lang="zh-CN" altLang="en-US" sz="1400" dirty="0" smtClean="0">
                          <a:latin typeface="宋体" panose="02010600030101010101" pitchFamily="2" charset="-122"/>
                          <a:ea typeface="Times New Roman" panose="02020603050405020304" pitchFamily="2" charset="0"/>
                        </a:rPr>
                        <a:t>的</a:t>
                      </a:r>
                      <a:r>
                        <a:rPr lang="en-US" altLang="x-none" sz="1400" dirty="0">
                          <a:latin typeface="Arial" panose="020B0604020202020204" pitchFamily="34" charset="0"/>
                          <a:ea typeface="Times New Roman" panose="02020603050405020304" pitchFamily="2" charset="0"/>
                        </a:rPr>
                        <a:t>&lt;a&gt;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a:latin typeface="宋体" panose="02010600030101010101" pitchFamily="2" charset="-122"/>
                          <a:ea typeface="Times New Roman" panose="02020603050405020304" pitchFamily="2" charset="0"/>
                        </a:rPr>
                        <a:t>元素集合</a:t>
                      </a:r>
                      <a:endParaRPr lang="zh-CN" altLang="en-US" sz="140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350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400" dirty="0">
                          <a:latin typeface="Calibri" panose="020F0502020204030204" pitchFamily="34" charset="0"/>
                          <a:ea typeface="Times New Roman" panose="02020603050405020304" pitchFamily="2" charset="0"/>
                        </a:rPr>
                        <a:t>[selector1][selector2]…[selectorN]</a:t>
                      </a:r>
                      <a:endParaRPr lang="zh-CN" altLang="en-US" sz="1400" dirty="0">
                        <a:latin typeface="Calibri" panose="020F0502020204030204" pitchFamily="34" charset="0"/>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合并多个选择器，满足多个条件，每选择一次将缩小一次范围，如</a:t>
                      </a:r>
                      <a:r>
                        <a:rPr lang="en-US" altLang="x-none" sz="1400" dirty="0">
                          <a:latin typeface="Arial" panose="020B0604020202020204" pitchFamily="34" charset="0"/>
                          <a:ea typeface="Times New Roman" panose="02020603050405020304" pitchFamily="2" charset="0"/>
                        </a:rPr>
                        <a:t>$(‘li[id][title^=test]’)</a:t>
                      </a:r>
                      <a:r>
                        <a:rPr lang="zh-CN" altLang="en-US" sz="1400" dirty="0">
                          <a:latin typeface="宋体" panose="02010600030101010101" pitchFamily="2" charset="-122"/>
                          <a:ea typeface="Times New Roman" panose="02020603050405020304" pitchFamily="2" charset="0"/>
                        </a:rPr>
                        <a:t>选取所有拥有属性</a:t>
                      </a:r>
                      <a:r>
                        <a:rPr lang="en-US" altLang="x-none" sz="1400" dirty="0">
                          <a:latin typeface="Arial" panose="020B0604020202020204" pitchFamily="34" charset="0"/>
                          <a:ea typeface="Times New Roman" panose="02020603050405020304" pitchFamily="2" charset="0"/>
                        </a:rPr>
                        <a:t>id</a:t>
                      </a:r>
                      <a:r>
                        <a:rPr lang="zh-CN" altLang="en-US" sz="1400" dirty="0">
                          <a:latin typeface="宋体" panose="02010600030101010101" pitchFamily="2" charset="-122"/>
                          <a:ea typeface="Times New Roman" panose="02020603050405020304" pitchFamily="2" charset="0"/>
                        </a:rPr>
                        <a:t>且属性</a:t>
                      </a:r>
                      <a:r>
                        <a:rPr lang="en-US" altLang="x-none" sz="1400" dirty="0">
                          <a:latin typeface="Arial" panose="020B0604020202020204" pitchFamily="34" charset="0"/>
                          <a:ea typeface="Times New Roman" panose="02020603050405020304" pitchFamily="2" charset="0"/>
                        </a:rPr>
                        <a:t>title</a:t>
                      </a:r>
                      <a:r>
                        <a:rPr lang="zh-CN" altLang="en-US" sz="1400" dirty="0">
                          <a:latin typeface="宋体" panose="02010600030101010101" pitchFamily="2" charset="-122"/>
                          <a:ea typeface="Times New Roman" panose="02020603050405020304" pitchFamily="2" charset="0"/>
                        </a:rPr>
                        <a:t>以</a:t>
                      </a:r>
                      <a:r>
                        <a:rPr lang="en-US" altLang="x-none" sz="1400" dirty="0">
                          <a:latin typeface="Arial" panose="020B0604020202020204" pitchFamily="34" charset="0"/>
                          <a:ea typeface="Times New Roman" panose="02020603050405020304" pitchFamily="2" charset="0"/>
                        </a:rPr>
                        <a:t>test</a:t>
                      </a:r>
                      <a:r>
                        <a:rPr lang="zh-CN" altLang="en-US" sz="1400" dirty="0">
                          <a:latin typeface="宋体" panose="02010600030101010101" pitchFamily="2" charset="-122"/>
                          <a:ea typeface="Times New Roman" panose="02020603050405020304" pitchFamily="2" charset="0"/>
                        </a:rPr>
                        <a:t>开头的</a:t>
                      </a:r>
                      <a:r>
                        <a:rPr lang="en-US" altLang="x-none" sz="1400" dirty="0">
                          <a:latin typeface="Arial" panose="020B0604020202020204" pitchFamily="34" charset="0"/>
                          <a:ea typeface="Times New Roman" panose="02020603050405020304" pitchFamily="2" charset="0"/>
                        </a:rPr>
                        <a:t>&lt;li&gt;</a:t>
                      </a:r>
                      <a:r>
                        <a:rPr lang="zh-CN" altLang="en-US" sz="1400" dirty="0">
                          <a:latin typeface="宋体" panose="02010600030101010101" pitchFamily="2" charset="-122"/>
                          <a:ea typeface="Times New Roman" panose="02020603050405020304" pitchFamily="2" charset="0"/>
                        </a:rPr>
                        <a:t>元素</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400" dirty="0">
                          <a:latin typeface="宋体" panose="02010600030101010101" pitchFamily="2" charset="-122"/>
                          <a:ea typeface="Times New Roman" panose="02020603050405020304" pitchFamily="2" charset="0"/>
                        </a:rPr>
                        <a:t>元素集合</a:t>
                      </a:r>
                      <a:endParaRPr lang="zh-CN" altLang="en-US" sz="1400" dirty="0">
                        <a:latin typeface="宋体" panose="02010600030101010101" pitchFamily="2" charset="-122"/>
                        <a:ea typeface="Times New Roman" panose="02020603050405020304" pitchFamily="2" charset="0"/>
                      </a:endParaRPr>
                    </a:p>
                  </a:txBody>
                  <a:tcPr marL="68537" marR="68537"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2.5 </a:t>
            </a:r>
            <a:r>
              <a:rPr lang="zh-CN" altLang="en-US" dirty="0" smtClean="0"/>
              <a:t>层次选择器</a:t>
            </a:r>
            <a:endParaRPr lang="zh-CN" altLang="en-US" dirty="0"/>
          </a:p>
        </p:txBody>
      </p:sp>
      <p:graphicFrame>
        <p:nvGraphicFramePr>
          <p:cNvPr id="4" name="表格 3"/>
          <p:cNvGraphicFramePr/>
          <p:nvPr/>
        </p:nvGraphicFramePr>
        <p:xfrm>
          <a:off x="539552" y="1484784"/>
          <a:ext cx="8115300" cy="3465513"/>
        </p:xfrm>
        <a:graphic>
          <a:graphicData uri="http://schemas.openxmlformats.org/drawingml/2006/table">
            <a:tbl>
              <a:tblPr/>
              <a:tblGrid>
                <a:gridCol w="1414463"/>
                <a:gridCol w="1762125"/>
                <a:gridCol w="2497137"/>
                <a:gridCol w="2441575"/>
              </a:tblGrid>
              <a:tr h="27463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800" dirty="0">
                          <a:latin typeface="宋体" panose="02010600030101010101" pitchFamily="2" charset="-122"/>
                          <a:ea typeface="Times New Roman" panose="02020603050405020304" pitchFamily="2" charset="0"/>
                        </a:rPr>
                        <a:t>名称</a:t>
                      </a:r>
                      <a:endParaRPr lang="zh-CN" altLang="en-US" sz="20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800">
                          <a:latin typeface="宋体" panose="02010600030101010101" pitchFamily="2" charset="-122"/>
                          <a:ea typeface="Times New Roman" panose="02020603050405020304" pitchFamily="2" charset="0"/>
                        </a:rPr>
                        <a:t>语法</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800">
                          <a:latin typeface="宋体" panose="02010600030101010101" pitchFamily="2" charset="-122"/>
                          <a:ea typeface="Times New Roman" panose="02020603050405020304" pitchFamily="2" charset="0"/>
                        </a:rPr>
                        <a:t>功能</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800">
                          <a:latin typeface="宋体" panose="02010600030101010101" pitchFamily="2" charset="-122"/>
                          <a:ea typeface="Times New Roman" panose="02020603050405020304" pitchFamily="2" charset="0"/>
                        </a:rPr>
                        <a:t>返回值</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1837">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后代选择器</a:t>
                      </a:r>
                      <a:endParaRPr lang="zh-CN" altLang="en-US" sz="16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selector1 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从</a:t>
                      </a:r>
                      <a:r>
                        <a:rPr lang="en-US" altLang="x-none" sz="1600" dirty="0">
                          <a:latin typeface="Calibri" panose="020F0502020204030204" pitchFamily="34" charset="0"/>
                          <a:ea typeface="Times New Roman" panose="02020603050405020304" pitchFamily="2" charset="0"/>
                        </a:rPr>
                        <a:t>selector1</a:t>
                      </a:r>
                      <a:r>
                        <a:rPr lang="zh-CN" altLang="en-US" sz="1600" dirty="0">
                          <a:latin typeface="宋体" panose="02010600030101010101" pitchFamily="2" charset="-122"/>
                          <a:ea typeface="Times New Roman" panose="02020603050405020304" pitchFamily="2" charset="0"/>
                        </a:rPr>
                        <a:t>的后代元素里选取</a:t>
                      </a:r>
                      <a:r>
                        <a:rPr lang="en-US" altLang="x-none" sz="1600" dirty="0">
                          <a:latin typeface="Calibri" panose="020F0502020204030204" pitchFamily="34" charset="0"/>
                          <a:ea typeface="Times New Roman" panose="02020603050405020304" pitchFamily="2" charset="0"/>
                        </a:rPr>
                        <a:t>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元素集合，如$("#nav span")表示选取</a:t>
                      </a:r>
                      <a:r>
                        <a:rPr lang="en-US" altLang="x-none" sz="1600" dirty="0">
                          <a:latin typeface="Arial" panose="020B0604020202020204" pitchFamily="34" charset="0"/>
                          <a:ea typeface="Times New Roman" panose="02020603050405020304" pitchFamily="2" charset="0"/>
                        </a:rPr>
                        <a:t>#nav</a:t>
                      </a:r>
                      <a:r>
                        <a:rPr lang="zh-CN" altLang="en-US" sz="1600" dirty="0">
                          <a:latin typeface="宋体" panose="02010600030101010101" pitchFamily="2" charset="-122"/>
                          <a:ea typeface="Times New Roman" panose="02020603050405020304" pitchFamily="2" charset="0"/>
                        </a:rPr>
                        <a:t>下的</a:t>
                      </a:r>
                      <a:r>
                        <a:rPr lang="en-US" altLang="x-none" sz="1600" dirty="0">
                          <a:latin typeface="Arial" panose="020B0604020202020204" pitchFamily="34" charset="0"/>
                          <a:ea typeface="Times New Roman" panose="02020603050405020304" pitchFamily="2" charset="0"/>
                        </a:rPr>
                        <a:t>&lt;span&gt;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99536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子选择器</a:t>
                      </a:r>
                      <a:endParaRPr lang="zh-CN" altLang="en-US" sz="16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selector1&gt; 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从</a:t>
                      </a:r>
                      <a:r>
                        <a:rPr lang="en-US" altLang="x-none" sz="1600" dirty="0">
                          <a:latin typeface="Arial" panose="020B0604020202020204" pitchFamily="34" charset="0"/>
                          <a:ea typeface="Times New Roman" panose="02020603050405020304" pitchFamily="2" charset="0"/>
                        </a:rPr>
                        <a:t>selector1</a:t>
                      </a:r>
                      <a:r>
                        <a:rPr lang="zh-CN" altLang="en-US" sz="1600" dirty="0">
                          <a:latin typeface="宋体" panose="02010600030101010101" pitchFamily="2" charset="-122"/>
                          <a:ea typeface="Times New Roman" panose="02020603050405020304" pitchFamily="2" charset="0"/>
                        </a:rPr>
                        <a:t>的子元素里选取</a:t>
                      </a:r>
                      <a:r>
                        <a:rPr lang="en-US" altLang="x-none" sz="1600" dirty="0">
                          <a:latin typeface="Calibri" panose="020F0502020204030204" pitchFamily="34" charset="0"/>
                          <a:ea typeface="Times New Roman" panose="02020603050405020304" pitchFamily="2" charset="0"/>
                        </a:rPr>
                        <a:t>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元素集合，如$("#nav&gt;span")表示选取</a:t>
                      </a:r>
                      <a:r>
                        <a:rPr lang="en-US" altLang="x-none" sz="1600" dirty="0">
                          <a:latin typeface="Arial" panose="020B0604020202020204" pitchFamily="34" charset="0"/>
                          <a:ea typeface="Times New Roman" panose="02020603050405020304" pitchFamily="2" charset="0"/>
                        </a:rPr>
                        <a:t>#nav</a:t>
                      </a:r>
                      <a:r>
                        <a:rPr lang="zh-CN" altLang="en-US" sz="1600" dirty="0">
                          <a:latin typeface="宋体" panose="02010600030101010101" pitchFamily="2" charset="-122"/>
                          <a:ea typeface="Times New Roman" panose="02020603050405020304" pitchFamily="2" charset="0"/>
                        </a:rPr>
                        <a:t>的子元素</a:t>
                      </a:r>
                      <a:r>
                        <a:rPr lang="en-US" altLang="x-none" sz="1600" dirty="0">
                          <a:latin typeface="Arial" panose="020B0604020202020204" pitchFamily="34" charset="0"/>
                          <a:ea typeface="Times New Roman" panose="02020603050405020304" pitchFamily="2" charset="0"/>
                        </a:rPr>
                        <a:t>&lt;span&gt;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1837">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相邻元素选择器</a:t>
                      </a:r>
                      <a:endParaRPr lang="zh-CN" altLang="en-US" sz="16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selector1 +selector2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从</a:t>
                      </a:r>
                      <a:r>
                        <a:rPr lang="en-US" altLang="x-none" sz="1600" dirty="0">
                          <a:latin typeface="Calibri" panose="020F0502020204030204" pitchFamily="34" charset="0"/>
                          <a:ea typeface="Times New Roman" panose="02020603050405020304" pitchFamily="2" charset="0"/>
                        </a:rPr>
                        <a:t>selector1</a:t>
                      </a:r>
                      <a:r>
                        <a:rPr lang="zh-CN" altLang="en-US" sz="1600" dirty="0">
                          <a:latin typeface="宋体" panose="02010600030101010101" pitchFamily="2" charset="-122"/>
                          <a:ea typeface="Times New Roman" panose="02020603050405020304" pitchFamily="2" charset="0"/>
                        </a:rPr>
                        <a:t>后面的第一个兄弟元素里选取</a:t>
                      </a:r>
                      <a:r>
                        <a:rPr lang="en-US" altLang="x-none" sz="1600" dirty="0">
                          <a:latin typeface="Arial" panose="020B0604020202020204" pitchFamily="34" charset="0"/>
                          <a:ea typeface="Times New Roman" panose="02020603050405020304" pitchFamily="2" charset="0"/>
                        </a:rPr>
                        <a:t>selector2</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元素集合，如$("h2+dl")表示选取紧邻</a:t>
                      </a:r>
                      <a:r>
                        <a:rPr lang="en-US" altLang="x-none" sz="1600" dirty="0">
                          <a:latin typeface="Arial" panose="020B0604020202020204" pitchFamily="34" charset="0"/>
                          <a:ea typeface="Times New Roman" panose="02020603050405020304" pitchFamily="2" charset="0"/>
                        </a:rPr>
                        <a:t>&lt;h2&gt;</a:t>
                      </a:r>
                      <a:r>
                        <a:rPr lang="zh-CN" altLang="en-US" sz="1600" dirty="0">
                          <a:latin typeface="宋体" panose="02010600030101010101" pitchFamily="2" charset="-122"/>
                          <a:ea typeface="Times New Roman" panose="02020603050405020304" pitchFamily="2" charset="0"/>
                        </a:rPr>
                        <a:t>元素之后的同辈元素</a:t>
                      </a:r>
                      <a:r>
                        <a:rPr lang="en-US" altLang="x-none" sz="1600" dirty="0">
                          <a:latin typeface="Arial" panose="020B0604020202020204" pitchFamily="34" charset="0"/>
                          <a:ea typeface="Times New Roman" panose="02020603050405020304" pitchFamily="2" charset="0"/>
                        </a:rPr>
                        <a:t>dl</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3183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同辈元素选择器</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selector1 ~selector2</a:t>
                      </a:r>
                      <a:endParaRPr lang="zh-CN" altLang="en-US" sz="16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从</a:t>
                      </a:r>
                      <a:r>
                        <a:rPr lang="en-US" altLang="x-none" sz="1600" dirty="0">
                          <a:latin typeface="Calibri" panose="020F0502020204030204" pitchFamily="34" charset="0"/>
                          <a:ea typeface="Times New Roman" panose="02020603050405020304" pitchFamily="2" charset="0"/>
                        </a:rPr>
                        <a:t>selector1</a:t>
                      </a:r>
                      <a:r>
                        <a:rPr lang="zh-CN" altLang="en-US" sz="1600" dirty="0">
                          <a:latin typeface="宋体" panose="02010600030101010101" pitchFamily="2" charset="-122"/>
                          <a:ea typeface="Times New Roman" panose="02020603050405020304" pitchFamily="2" charset="0"/>
                        </a:rPr>
                        <a:t>后面的所有兄弟元素里选取</a:t>
                      </a:r>
                      <a:r>
                        <a:rPr lang="en-US" altLang="x-none" sz="1600" dirty="0">
                          <a:latin typeface="Arial" panose="020B0604020202020204" pitchFamily="34" charset="0"/>
                          <a:ea typeface="Times New Roman" panose="02020603050405020304" pitchFamily="2" charset="0"/>
                        </a:rPr>
                        <a:t>selector2</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元素集合，如$("h2~dl")表示选取</a:t>
                      </a:r>
                      <a:r>
                        <a:rPr lang="en-US" altLang="x-none" sz="1600" dirty="0">
                          <a:latin typeface="Arial" panose="020B0604020202020204" pitchFamily="34" charset="0"/>
                          <a:ea typeface="Times New Roman" panose="02020603050405020304" pitchFamily="2" charset="0"/>
                        </a:rPr>
                        <a:t>&lt;h2&gt;</a:t>
                      </a:r>
                      <a:r>
                        <a:rPr lang="zh-CN" altLang="en-US" sz="1600" dirty="0">
                          <a:latin typeface="宋体" panose="02010600030101010101" pitchFamily="2" charset="-122"/>
                          <a:ea typeface="Times New Roman" panose="02020603050405020304" pitchFamily="2" charset="0"/>
                        </a:rPr>
                        <a:t>元素之后所有的同辈元素</a:t>
                      </a:r>
                      <a:r>
                        <a:rPr lang="en-US" altLang="x-none" sz="1600" dirty="0">
                          <a:latin typeface="Arial" panose="020B0604020202020204" pitchFamily="34" charset="0"/>
                          <a:ea typeface="Times New Roman" panose="02020603050405020304" pitchFamily="2" charset="0"/>
                        </a:rPr>
                        <a:t>&lt;dl&gt;</a:t>
                      </a:r>
                      <a:endParaRPr lang="zh-CN" altLang="en-US" sz="16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plus(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1.</a:t>
            </a:r>
            <a:r>
              <a:rPr lang="zh-CN" altLang="en-US" dirty="0" smtClean="0"/>
              <a:t>使用</a:t>
            </a:r>
            <a:r>
              <a:rPr lang="en-US" altLang="zh-CN" dirty="0"/>
              <a:t>j</a:t>
            </a:r>
            <a:r>
              <a:rPr lang="en-US" altLang="zh-CN" dirty="0" smtClean="0"/>
              <a:t>Query</a:t>
            </a:r>
            <a:r>
              <a:rPr lang="zh-CN" altLang="en-US" dirty="0" smtClean="0"/>
              <a:t>重构</a:t>
            </a:r>
            <a:r>
              <a:rPr lang="en-US" altLang="zh-CN" dirty="0" err="1" smtClean="0"/>
              <a:t>Js</a:t>
            </a:r>
            <a:r>
              <a:rPr lang="zh-CN" altLang="en-US" dirty="0" smtClean="0"/>
              <a:t>代码</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jQuery</a:t>
            </a:r>
            <a:r>
              <a:rPr lang="zh-CN" altLang="en-US" dirty="0" smtClean="0"/>
              <a:t>重构省市下拉列表</a:t>
            </a:r>
            <a:endParaRPr lang="en-US" altLang="zh-CN" dirty="0" smtClean="0"/>
          </a:p>
          <a:p>
            <a:r>
              <a:rPr lang="zh-CN" altLang="en-US" dirty="0" smtClean="0"/>
              <a:t>使用</a:t>
            </a:r>
            <a:r>
              <a:rPr lang="en-US" altLang="zh-CN" dirty="0" smtClean="0"/>
              <a:t>jQuery</a:t>
            </a:r>
            <a:r>
              <a:rPr lang="zh-CN" altLang="en-US" dirty="0" smtClean="0"/>
              <a:t>重构时间显示代码</a:t>
            </a:r>
            <a:endParaRPr lang="en-US" altLang="zh-CN" dirty="0" smtClean="0"/>
          </a:p>
          <a:p>
            <a:endParaRPr lang="zh-CN"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 </a:t>
            </a:r>
            <a:r>
              <a:rPr lang="zh-CN" altLang="en-US" dirty="0"/>
              <a:t>层次选择器</a:t>
            </a:r>
            <a:endParaRPr lang="zh-CN" altLang="en-US" dirty="0"/>
          </a:p>
        </p:txBody>
      </p:sp>
      <p:sp>
        <p:nvSpPr>
          <p:cNvPr id="4" name="流程图: 可选过程 3"/>
          <p:cNvSpPr>
            <a:spLocks noChangeArrowheads="1"/>
          </p:cNvSpPr>
          <p:nvPr/>
        </p:nvSpPr>
        <p:spPr bwMode="auto">
          <a:xfrm>
            <a:off x="642938" y="1562323"/>
            <a:ext cx="7929562" cy="409892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400" b="1">
                <a:latin typeface="Calibri" panose="020F0502020204030204" pitchFamily="34" charset="0"/>
                <a:ea typeface="微软雅黑" panose="020B0503020204020204" charset="-122"/>
              </a:rPr>
              <a:t>$(function(){ //</a:t>
            </a:r>
            <a:r>
              <a:rPr lang="zh-CN" altLang="en-US" sz="1400" b="1">
                <a:latin typeface="Calibri" panose="020F0502020204030204" pitchFamily="34" charset="0"/>
                <a:ea typeface="微软雅黑" panose="020B0503020204020204" charset="-122"/>
              </a:rPr>
              <a:t>页面加载完毕事件</a:t>
            </a:r>
            <a:endParaRPr lang="zh-CN" altLang="en-US" sz="1400" b="1">
              <a:latin typeface="Calibri" panose="020F0502020204030204" pitchFamily="34" charset="0"/>
              <a:ea typeface="微软雅黑" panose="020B0503020204020204" charset="-122"/>
            </a:endParaRPr>
          </a:p>
          <a:p>
            <a:r>
              <a:rPr lang="zh-CN" altLang="en-US" sz="1400" b="1">
                <a:latin typeface="Calibri" panose="020F0502020204030204" pitchFamily="34" charset="0"/>
                <a:ea typeface="微软雅黑" panose="020B0503020204020204" charset="-122"/>
              </a:rPr>
              <a:t>    </a:t>
            </a:r>
            <a:r>
              <a:rPr lang="en-US" altLang="zh-CN" sz="1400" b="1">
                <a:latin typeface="Calibri" panose="020F0502020204030204" pitchFamily="34" charset="0"/>
                <a:ea typeface="微软雅黑" panose="020B0503020204020204" charset="-122"/>
              </a:rPr>
              <a:t>$(":header").css("color","red"); //</a:t>
            </a:r>
            <a:r>
              <a:rPr lang="zh-CN" altLang="en-US" sz="1400" b="1">
                <a:latin typeface="Calibri" panose="020F0502020204030204" pitchFamily="34" charset="0"/>
                <a:ea typeface="微软雅黑" panose="020B0503020204020204" charset="-122"/>
              </a:rPr>
              <a:t>设置标题的颜色</a:t>
            </a:r>
            <a:endParaRPr lang="zh-CN" altLang="en-US" sz="1400" b="1">
              <a:latin typeface="Calibri" panose="020F0502020204030204" pitchFamily="34" charset="0"/>
              <a:ea typeface="微软雅黑" panose="020B0503020204020204" charset="-122"/>
            </a:endParaRPr>
          </a:p>
          <a:p>
            <a:r>
              <a:rPr lang="zh-CN" altLang="en-US" sz="1400" b="1">
                <a:latin typeface="Calibri" panose="020F0502020204030204" pitchFamily="34" charset="0"/>
                <a:ea typeface="微软雅黑" panose="020B0503020204020204" charset="-122"/>
              </a:rPr>
              <a:t>	</a:t>
            </a:r>
            <a:r>
              <a:rPr lang="en-US" altLang="zh-CN" sz="1400" b="1">
                <a:latin typeface="Calibri" panose="020F0502020204030204" pitchFamily="34" charset="0"/>
                <a:ea typeface="微软雅黑" panose="020B0503020204020204" charset="-122"/>
              </a:rPr>
              <a:t>$(":header+ul&gt;li").css("color","green"); </a:t>
            </a:r>
            <a:endParaRPr lang="zh-CN" altLang="en-US" sz="1400" b="1">
              <a:latin typeface="Calibri" panose="020F0502020204030204" pitchFamily="34" charset="0"/>
              <a:ea typeface="微软雅黑" panose="020B0503020204020204" charset="-122"/>
            </a:endParaRPr>
          </a:p>
          <a:p>
            <a:r>
              <a:rPr lang="zh-CN" altLang="en-US" sz="1400" b="1">
                <a:latin typeface="Calibri" panose="020F0502020204030204" pitchFamily="34" charset="0"/>
                <a:ea typeface="微软雅黑" panose="020B0503020204020204" charset="-122"/>
              </a:rPr>
              <a:t>	</a:t>
            </a:r>
            <a:r>
              <a:rPr lang="en-US" altLang="zh-CN" sz="1400" b="1">
                <a:latin typeface="Calibri" panose="020F0502020204030204" pitchFamily="34" charset="0"/>
                <a:ea typeface="微软雅黑" panose="020B0503020204020204" charset="-122"/>
              </a:rPr>
              <a:t>$(":header+ul&gt;li&gt;ul&gt;li").css("color","blue");</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&lt;ul&gt;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r>
              <a:rPr lang="zh-CN" altLang="en-US" sz="1400" b="1">
                <a:latin typeface="Calibri" panose="020F0502020204030204" pitchFamily="34" charset="0"/>
                <a:ea typeface="微软雅黑" panose="020B0503020204020204" charset="-122"/>
              </a:rPr>
              <a:t>游戏</a:t>
            </a:r>
            <a:endParaRPr lang="zh-CN" altLang="en-US" sz="1400" b="1">
              <a:latin typeface="Calibri" panose="020F0502020204030204" pitchFamily="34" charset="0"/>
              <a:ea typeface="微软雅黑" panose="020B0503020204020204" charset="-122"/>
            </a:endParaRPr>
          </a:p>
          <a:p>
            <a:r>
              <a:rPr lang="zh-CN" altLang="en-US" sz="1400" b="1">
                <a:latin typeface="Calibri" panose="020F0502020204030204" pitchFamily="34" charset="0"/>
                <a:ea typeface="微软雅黑" panose="020B0503020204020204" charset="-122"/>
              </a:rPr>
              <a:t>    </a:t>
            </a:r>
            <a:r>
              <a:rPr lang="en-US" altLang="zh-CN" sz="1400" b="1">
                <a:latin typeface="Calibri" panose="020F0502020204030204" pitchFamily="34" charset="0"/>
                <a:ea typeface="微软雅黑" panose="020B0503020204020204" charset="-122"/>
              </a:rPr>
              <a:t>&lt;ul&gt; /*</a:t>
            </a:r>
            <a:r>
              <a:rPr lang="zh-CN" altLang="en-US" sz="1400" b="1">
                <a:latin typeface="Calibri" panose="020F0502020204030204" pitchFamily="34" charset="0"/>
                <a:ea typeface="微软雅黑" panose="020B0503020204020204" charset="-122"/>
              </a:rPr>
              <a:t>第二层</a:t>
            </a:r>
            <a:r>
              <a:rPr lang="en-US" altLang="zh-CN" sz="1400" b="1">
                <a:latin typeface="Calibri" panose="020F0502020204030204" pitchFamily="34" charset="0"/>
                <a:ea typeface="微软雅黑" panose="020B0503020204020204" charset="-122"/>
              </a:rPr>
              <a:t>ul*/</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r>
              <a:rPr lang="zh-CN" altLang="en-US" sz="1400" b="1">
                <a:latin typeface="Calibri" panose="020F0502020204030204" pitchFamily="34" charset="0"/>
                <a:ea typeface="微软雅黑" panose="020B0503020204020204" charset="-122"/>
              </a:rPr>
              <a:t>土豪玩的游戏</a:t>
            </a:r>
            <a:r>
              <a:rPr lang="en-US" altLang="zh-CN" sz="1400" b="1">
                <a:latin typeface="Calibri" panose="020F0502020204030204" pitchFamily="34" charset="0"/>
                <a:ea typeface="微软雅黑" panose="020B0503020204020204" charset="-122"/>
              </a:rPr>
              <a:t>&lt;/li&gt;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r>
              <a:rPr lang="zh-CN" altLang="en-US" sz="1400" b="1">
                <a:latin typeface="Calibri" panose="020F0502020204030204" pitchFamily="34" charset="0"/>
                <a:ea typeface="微软雅黑" panose="020B0503020204020204" charset="-122"/>
              </a:rPr>
              <a:t>最受欢迎网游</a:t>
            </a:r>
            <a:r>
              <a:rPr lang="en-US" altLang="zh-CN" sz="1400" b="1">
                <a:latin typeface="Calibri" panose="020F0502020204030204" pitchFamily="34" charset="0"/>
                <a:ea typeface="微软雅黑" panose="020B0503020204020204" charset="-122"/>
              </a:rPr>
              <a:t>&lt;/li&gt;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&lt;li&gt;4399</a:t>
            </a:r>
            <a:r>
              <a:rPr lang="zh-CN" altLang="en-US" sz="1400" b="1">
                <a:latin typeface="Calibri" panose="020F0502020204030204" pitchFamily="34" charset="0"/>
                <a:ea typeface="微软雅黑" panose="020B0503020204020204" charset="-122"/>
              </a:rPr>
              <a:t>小游戏</a:t>
            </a:r>
            <a:r>
              <a:rPr lang="en-US" altLang="zh-CN" sz="1400" b="1">
                <a:latin typeface="Calibri" panose="020F0502020204030204" pitchFamily="34" charset="0"/>
                <a:ea typeface="微软雅黑" panose="020B0503020204020204" charset="-122"/>
              </a:rPr>
              <a:t>&lt;/li&gt;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&lt;/ul&gt;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r>
              <a:rPr lang="zh-CN" altLang="en-US" sz="1400" b="1">
                <a:latin typeface="Calibri" panose="020F0502020204030204" pitchFamily="34" charset="0"/>
                <a:ea typeface="微软雅黑" panose="020B0503020204020204" charset="-122"/>
              </a:rPr>
              <a:t>影视</a:t>
            </a:r>
            <a:endParaRPr lang="zh-CN" altLang="en-US" sz="1400" b="1">
              <a:latin typeface="Calibri" panose="020F0502020204030204" pitchFamily="34" charset="0"/>
              <a:ea typeface="微软雅黑" panose="020B0503020204020204" charset="-122"/>
            </a:endParaRPr>
          </a:p>
          <a:p>
            <a:r>
              <a:rPr lang="zh-CN" altLang="en-US" sz="1400" b="1">
                <a:latin typeface="Calibri" panose="020F0502020204030204" pitchFamily="34" charset="0"/>
                <a:ea typeface="微软雅黑" panose="020B0503020204020204" charset="-122"/>
              </a:rPr>
              <a:t>    </a:t>
            </a:r>
            <a:r>
              <a:rPr lang="en-US" altLang="zh-CN" sz="1400" b="1">
                <a:latin typeface="Calibri" panose="020F0502020204030204" pitchFamily="34" charset="0"/>
                <a:ea typeface="微软雅黑" panose="020B0503020204020204" charset="-122"/>
              </a:rPr>
              <a:t>&lt;ul&gt;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a:t>
            </a:r>
            <a:r>
              <a:rPr lang="zh-CN" altLang="en-US" sz="1400" b="1">
                <a:latin typeface="Calibri" panose="020F0502020204030204" pitchFamily="34" charset="0"/>
                <a:ea typeface="微软雅黑" panose="020B0503020204020204" charset="-122"/>
              </a:rPr>
              <a:t>动漫大全</a:t>
            </a:r>
            <a:r>
              <a:rPr lang="en-US" altLang="zh-CN" sz="1400" b="1">
                <a:latin typeface="Calibri" panose="020F0502020204030204" pitchFamily="34" charset="0"/>
                <a:ea typeface="微软雅黑" panose="020B0503020204020204" charset="-122"/>
              </a:rPr>
              <a:t>&lt;/li&gt; ......</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&lt;/ul&gt;</a:t>
            </a:r>
            <a:endParaRPr lang="en-US" altLang="zh-CN" sz="1400" b="1">
              <a:latin typeface="Calibri" panose="020F0502020204030204" pitchFamily="34" charset="0"/>
              <a:ea typeface="微软雅黑" panose="020B0503020204020204" charset="-122"/>
            </a:endParaRPr>
          </a:p>
          <a:p>
            <a:r>
              <a:rPr lang="en-US" altLang="zh-CN" sz="1400" b="1">
                <a:latin typeface="Calibri" panose="020F0502020204030204" pitchFamily="34" charset="0"/>
                <a:ea typeface="微软雅黑" panose="020B0503020204020204" charset="-122"/>
              </a:rPr>
              <a:t>  &lt;/li&gt; ......</a:t>
            </a:r>
            <a:endParaRPr lang="en-US" altLang="zh-CN" sz="1400" b="1">
              <a:latin typeface="Calibri" panose="020F0502020204030204" pitchFamily="34" charset="0"/>
              <a:ea typeface="微软雅黑" panose="020B0503020204020204" charset="-122"/>
            </a:endParaRPr>
          </a:p>
          <a:p>
            <a:endParaRPr lang="zh-CN" altLang="en-US" sz="1400" b="1">
              <a:latin typeface="Calibri" panose="020F0502020204030204" pitchFamily="34" charset="0"/>
              <a:ea typeface="微软雅黑" panose="020B0503020204020204" charset="-122"/>
            </a:endParaRPr>
          </a:p>
          <a:p>
            <a:endParaRPr lang="en-US" altLang="zh-CN" sz="1400" b="1">
              <a:latin typeface="Calibri" panose="020F0502020204030204" pitchFamily="34" charset="0"/>
              <a:ea typeface="微软雅黑" panose="020B0503020204020204" charset="-122"/>
            </a:endParaRPr>
          </a:p>
          <a:p>
            <a:endParaRPr lang="en-US" altLang="zh-CN" sz="1400" b="1">
              <a:latin typeface="Calibri" panose="020F0502020204030204" pitchFamily="34" charset="0"/>
              <a:ea typeface="微软雅黑" panose="020B0503020204020204" charset="-122"/>
            </a:endParaRPr>
          </a:p>
        </p:txBody>
      </p:sp>
      <p:sp>
        <p:nvSpPr>
          <p:cNvPr id="5" name="圆角矩形标注 5"/>
          <p:cNvSpPr>
            <a:spLocks noChangeArrowheads="1"/>
          </p:cNvSpPr>
          <p:nvPr/>
        </p:nvSpPr>
        <p:spPr bwMode="auto">
          <a:xfrm>
            <a:off x="3571875" y="1062260"/>
            <a:ext cx="2071688" cy="500063"/>
          </a:xfrm>
          <a:prstGeom prst="wedgeRoundRectCallout">
            <a:avLst>
              <a:gd name="adj1" fmla="val -51713"/>
              <a:gd name="adj2" fmla="val 140597"/>
              <a:gd name="adj3" fmla="val 16667"/>
            </a:avLst>
          </a:prstGeom>
          <a:gradFill rotWithShape="0">
            <a:gsLst>
              <a:gs pos="0">
                <a:srgbClr val="FFCC99"/>
              </a:gs>
              <a:gs pos="100000">
                <a:schemeClr val="bg1"/>
              </a:gs>
            </a:gsLst>
            <a:lin ang="5400000" scaled="1"/>
          </a:gradFill>
          <a:ln w="9525">
            <a:solidFill>
              <a:srgbClr val="FF9900"/>
            </a:solidFill>
            <a:miter lim="800000"/>
          </a:ln>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a:ea typeface="微软雅黑" panose="020B0503020204020204" charset="-122"/>
              </a:rPr>
              <a:t>设置第一层无序列表的字体颜色</a:t>
            </a:r>
            <a:endParaRPr lang="zh-CN" altLang="en-US" sz="1600" b="1">
              <a:ea typeface="微软雅黑" panose="020B0503020204020204" charset="-122"/>
            </a:endParaRPr>
          </a:p>
        </p:txBody>
      </p:sp>
      <p:sp>
        <p:nvSpPr>
          <p:cNvPr id="6" name="圆角矩形标注 7"/>
          <p:cNvSpPr>
            <a:spLocks noChangeArrowheads="1"/>
          </p:cNvSpPr>
          <p:nvPr/>
        </p:nvSpPr>
        <p:spPr bwMode="auto">
          <a:xfrm>
            <a:off x="5286375" y="1348010"/>
            <a:ext cx="2071688" cy="500063"/>
          </a:xfrm>
          <a:prstGeom prst="wedgeRoundRectCallout">
            <a:avLst>
              <a:gd name="adj1" fmla="val -51713"/>
              <a:gd name="adj2" fmla="val 140597"/>
              <a:gd name="adj3" fmla="val 16667"/>
            </a:avLst>
          </a:prstGeom>
          <a:gradFill rotWithShape="0">
            <a:gsLst>
              <a:gs pos="0">
                <a:srgbClr val="FFCC99"/>
              </a:gs>
              <a:gs pos="100000">
                <a:schemeClr val="bg1"/>
              </a:gs>
            </a:gsLst>
            <a:lin ang="5400000" scaled="1"/>
          </a:gradFill>
          <a:ln w="9525">
            <a:solidFill>
              <a:srgbClr val="FF9900"/>
            </a:solidFill>
            <a:miter lim="800000"/>
          </a:ln>
        </p:spPr>
        <p:txBody>
          <a:bodyPr lIns="90170" tIns="46990" rIns="90170" bIns="4699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1600" b="1">
                <a:ea typeface="微软雅黑" panose="020B0503020204020204" charset="-122"/>
              </a:rPr>
              <a:t>设置第二层无序列表的字体颜色</a:t>
            </a:r>
            <a:endParaRPr lang="zh-CN" altLang="en-US" sz="1600" b="1">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latin typeface="Calibri" panose="020F0502020204030204" pitchFamily="34" charset="0"/>
              </a:rPr>
              <a:t>表</a:t>
            </a:r>
            <a:r>
              <a:rPr lang="zh-CN" altLang="en-US" dirty="0">
                <a:latin typeface="Calibri" panose="020F0502020204030204" pitchFamily="34" charset="0"/>
              </a:rPr>
              <a:t>单选择器</a:t>
            </a:r>
            <a:br>
              <a:rPr lang="en-US" altLang="zh-CN" dirty="0">
                <a:latin typeface="Calibri" panose="020F0502020204030204" pitchFamily="34" charset="0"/>
              </a:rPr>
            </a:br>
            <a:endParaRPr lang="zh-CN" altLang="en-US" dirty="0"/>
          </a:p>
        </p:txBody>
      </p:sp>
      <p:graphicFrame>
        <p:nvGraphicFramePr>
          <p:cNvPr id="4" name="表格 3"/>
          <p:cNvGraphicFramePr/>
          <p:nvPr/>
        </p:nvGraphicFramePr>
        <p:xfrm>
          <a:off x="539552" y="1340768"/>
          <a:ext cx="8229600" cy="4335463"/>
        </p:xfrm>
        <a:graphic>
          <a:graphicData uri="http://schemas.openxmlformats.org/drawingml/2006/table">
            <a:tbl>
              <a:tblPr/>
              <a:tblGrid>
                <a:gridCol w="1471613"/>
                <a:gridCol w="5286375"/>
                <a:gridCol w="1471612"/>
              </a:tblGrid>
              <a:tr h="30480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2000">
                          <a:latin typeface="宋体" panose="02010600030101010101" pitchFamily="2" charset="-122"/>
                          <a:ea typeface="Times New Roman" panose="02020603050405020304" pitchFamily="2" charset="0"/>
                        </a:rPr>
                        <a:t>选择器</a:t>
                      </a:r>
                      <a:endParaRPr lang="zh-CN" altLang="en-US" sz="20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2000">
                          <a:latin typeface="宋体" panose="02010600030101010101" pitchFamily="2" charset="-122"/>
                          <a:ea typeface="Times New Roman" panose="02020603050405020304" pitchFamily="2" charset="0"/>
                        </a:rPr>
                        <a:t>功能</a:t>
                      </a:r>
                      <a:endParaRPr lang="zh-CN" altLang="en-US" sz="20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spcBef>
                          <a:spcPct val="0"/>
                        </a:spcBef>
                        <a:buFont typeface="Arial" panose="020B0604020202020204" pitchFamily="34" charset="0"/>
                        <a:buNone/>
                      </a:pPr>
                      <a:r>
                        <a:rPr lang="zh-CN" altLang="en-US" sz="2000">
                          <a:latin typeface="宋体" panose="02010600030101010101" pitchFamily="2" charset="-122"/>
                          <a:ea typeface="Times New Roman" panose="02020603050405020304" pitchFamily="2" charset="0"/>
                        </a:rPr>
                        <a:t>返回值</a:t>
                      </a:r>
                      <a:endParaRPr lang="zh-CN" altLang="en-US" sz="20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:input</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a:t>
                      </a:r>
                      <a:r>
                        <a:rPr lang="en-US" altLang="x-none" sz="1600" dirty="0">
                          <a:latin typeface="Calibri" panose="020F0502020204030204" pitchFamily="34" charset="0"/>
                          <a:ea typeface="Times New Roman" panose="02020603050405020304" pitchFamily="2" charset="0"/>
                        </a:rPr>
                        <a:t>&lt;input&gt;&lt;textarea&gt;&lt;select&gt;&lt;button&gt;</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830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:text</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Calibri" panose="020F0502020204030204" pitchFamily="34" charset="0"/>
                          <a:ea typeface="Times New Roman" panose="02020603050405020304" pitchFamily="2" charset="0"/>
                        </a:rPr>
                        <a:t>[type=text]</a:t>
                      </a:r>
                      <a:r>
                        <a:rPr lang="zh-CN" altLang="en-US" sz="1600" dirty="0">
                          <a:latin typeface="Calibri" panose="020F0502020204030204" pitchFamily="34" charset="0"/>
                          <a:ea typeface="Times New Roman" panose="02020603050405020304" pitchFamily="2" charset="0"/>
                        </a:rPr>
                        <a:t>的</a:t>
                      </a:r>
                      <a:r>
                        <a:rPr lang="en-US" altLang="x-none" sz="1600" dirty="0">
                          <a:latin typeface="Calibri" panose="020F050202020403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:password</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[type=password]</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71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:radio</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[type=radio]</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:checkbox</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[type=checkbox]</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7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:image</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[type=image]</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71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:file</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[type=file]</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:hidden</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参加“可见性过滤选择器”</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712">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:button</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a:t>
                      </a:r>
                      <a:r>
                        <a:rPr lang="en-US" altLang="x-none" sz="1600" dirty="0">
                          <a:latin typeface="Arial" panose="020B0604020202020204" pitchFamily="34" charset="0"/>
                          <a:ea typeface="Times New Roman" panose="02020603050405020304" pitchFamily="2" charset="0"/>
                        </a:rPr>
                        <a:t>&lt;button&gt;</a:t>
                      </a:r>
                      <a:r>
                        <a:rPr lang="zh-CN" altLang="en-US" sz="1600" dirty="0">
                          <a:latin typeface="宋体" panose="02010600030101010101" pitchFamily="2" charset="-122"/>
                          <a:ea typeface="Times New Roman" panose="02020603050405020304" pitchFamily="2" charset="0"/>
                        </a:rPr>
                        <a:t>元素和符合</a:t>
                      </a:r>
                      <a:r>
                        <a:rPr lang="en-US" altLang="x-none" sz="1600" dirty="0">
                          <a:latin typeface="Arial" panose="020B0604020202020204" pitchFamily="34" charset="0"/>
                          <a:ea typeface="Times New Roman" panose="02020603050405020304" pitchFamily="2" charset="0"/>
                        </a:rPr>
                        <a:t>[type=button]</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5760">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:submit</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[type=submit]</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a:latin typeface="宋体" panose="02010600030101010101" pitchFamily="2" charset="-122"/>
                          <a:ea typeface="Times New Roman" panose="02020603050405020304" pitchFamily="2" charset="0"/>
                        </a:rPr>
                        <a:t>元素集合</a:t>
                      </a:r>
                      <a:endParaRPr lang="zh-CN" altLang="en-US" sz="160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366713">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en-US" altLang="x-none" sz="1600" dirty="0">
                          <a:latin typeface="Calibri" panose="020F0502020204030204" pitchFamily="34" charset="0"/>
                          <a:ea typeface="Times New Roman" panose="02020603050405020304" pitchFamily="2" charset="0"/>
                        </a:rPr>
                        <a:t>:reset</a:t>
                      </a:r>
                      <a:endParaRPr lang="zh-CN" altLang="en-US" sz="1600" dirty="0">
                        <a:latin typeface="Calibri" panose="020F0502020204030204" pitchFamily="34" charset="0"/>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获取符合</a:t>
                      </a:r>
                      <a:r>
                        <a:rPr lang="en-US" altLang="x-none" sz="1600" dirty="0">
                          <a:latin typeface="Arial" panose="020B0604020202020204" pitchFamily="34" charset="0"/>
                          <a:ea typeface="Times New Roman" panose="02020603050405020304" pitchFamily="2" charset="0"/>
                        </a:rPr>
                        <a:t>[type=text]</a:t>
                      </a:r>
                      <a:r>
                        <a:rPr lang="zh-CN" altLang="en-US" sz="1600" dirty="0">
                          <a:latin typeface="宋体" panose="02010600030101010101" pitchFamily="2" charset="-122"/>
                          <a:ea typeface="Times New Roman" panose="02020603050405020304" pitchFamily="2" charset="0"/>
                        </a:rPr>
                        <a:t>的</a:t>
                      </a:r>
                      <a:r>
                        <a:rPr lang="en-US" altLang="x-none" sz="1600" dirty="0">
                          <a:latin typeface="Arial" panose="020B0604020202020204" pitchFamily="34" charset="0"/>
                          <a:ea typeface="Times New Roman" panose="02020603050405020304" pitchFamily="2" charset="0"/>
                        </a:rPr>
                        <a:t>&lt;input&gt;</a:t>
                      </a:r>
                      <a:r>
                        <a:rPr lang="zh-CN" altLang="en-US" sz="1600" dirty="0">
                          <a:latin typeface="宋体" panose="02010600030101010101" pitchFamily="2" charset="-122"/>
                          <a:ea typeface="Times New Roman" panose="02020603050405020304" pitchFamily="2" charset="0"/>
                        </a:rPr>
                        <a:t>元素</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150000"/>
                        </a:lnSpc>
                        <a:spcBef>
                          <a:spcPct val="0"/>
                        </a:spcBef>
                        <a:buFont typeface="Arial" panose="020B0604020202020204" pitchFamily="34" charset="0"/>
                        <a:buNone/>
                      </a:pPr>
                      <a:r>
                        <a:rPr lang="zh-CN" altLang="en-US" sz="1600" dirty="0">
                          <a:latin typeface="宋体" panose="02010600030101010101" pitchFamily="2" charset="-122"/>
                          <a:ea typeface="Times New Roman" panose="02020603050405020304" pitchFamily="2" charset="0"/>
                        </a:rPr>
                        <a:t>元素集合</a:t>
                      </a:r>
                      <a:endParaRPr lang="zh-CN" altLang="en-US" sz="1600" dirty="0">
                        <a:latin typeface="宋体" panose="02010600030101010101" pitchFamily="2" charset="-122"/>
                        <a:ea typeface="Times New Roman" panose="02020603050405020304" pitchFamily="2" charset="0"/>
                      </a:endParaRPr>
                    </a:p>
                  </a:txBody>
                  <a:tcPr marL="66301" marR="6630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2.6 </a:t>
            </a:r>
            <a:r>
              <a:rPr lang="zh-CN" altLang="en-US" dirty="0" smtClean="0"/>
              <a:t>表单属性选择器</a:t>
            </a:r>
            <a:endParaRPr lang="zh-CN" altLang="en-US" dirty="0"/>
          </a:p>
        </p:txBody>
      </p:sp>
      <p:graphicFrame>
        <p:nvGraphicFramePr>
          <p:cNvPr id="4" name="表格 3"/>
          <p:cNvGraphicFramePr/>
          <p:nvPr/>
        </p:nvGraphicFramePr>
        <p:xfrm>
          <a:off x="1331640" y="1916832"/>
          <a:ext cx="6096000" cy="2806699"/>
        </p:xfrm>
        <a:graphic>
          <a:graphicData uri="http://schemas.openxmlformats.org/drawingml/2006/table">
            <a:tbl>
              <a:tblPr/>
              <a:tblGrid>
                <a:gridCol w="1612900"/>
                <a:gridCol w="4483100"/>
              </a:tblGrid>
              <a:tr h="609738">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2000">
                          <a:latin typeface="宋体" panose="02010600030101010101" pitchFamily="2" charset="-122"/>
                          <a:ea typeface="Times New Roman" panose="02020603050405020304" pitchFamily="2" charset="0"/>
                        </a:rPr>
                        <a:t>选择器</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2000">
                          <a:latin typeface="宋体" panose="02010600030101010101" pitchFamily="2" charset="-122"/>
                          <a:ea typeface="Times New Roman" panose="02020603050405020304" pitchFamily="2" charset="0"/>
                        </a:rPr>
                        <a:t>功能</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9275">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en-US" altLang="x-none" sz="1800" dirty="0">
                          <a:latin typeface="Calibri" panose="020F0502020204030204" pitchFamily="34" charset="0"/>
                          <a:ea typeface="Times New Roman" panose="02020603050405020304" pitchFamily="2" charset="0"/>
                        </a:rPr>
                        <a:t>:enabled</a:t>
                      </a:r>
                      <a:endParaRPr lang="zh-CN" altLang="en-US" sz="20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1800">
                          <a:latin typeface="宋体" panose="02010600030101010101" pitchFamily="2" charset="-122"/>
                          <a:ea typeface="Times New Roman" panose="02020603050405020304" pitchFamily="2" charset="0"/>
                        </a:rPr>
                        <a:t>选取可用的表单元素</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9399">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en-US" altLang="x-none" sz="1800" dirty="0">
                          <a:latin typeface="Calibri" panose="020F0502020204030204" pitchFamily="34" charset="0"/>
                          <a:ea typeface="Times New Roman" panose="02020603050405020304" pitchFamily="2" charset="0"/>
                        </a:rPr>
                        <a:t>:disabled</a:t>
                      </a:r>
                      <a:endParaRPr lang="zh-CN" altLang="en-US" sz="20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1800">
                          <a:latin typeface="宋体" panose="02010600030101010101" pitchFamily="2" charset="-122"/>
                          <a:ea typeface="Times New Roman" panose="02020603050405020304" pitchFamily="2" charset="0"/>
                        </a:rPr>
                        <a:t>选取不可用的表单元素</a:t>
                      </a:r>
                      <a:endParaRPr lang="zh-CN" altLang="en-US" sz="200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9399">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en-US" altLang="x-none" sz="1800" dirty="0">
                          <a:latin typeface="Calibri" panose="020F0502020204030204" pitchFamily="34" charset="0"/>
                          <a:ea typeface="Times New Roman" panose="02020603050405020304" pitchFamily="2" charset="0"/>
                        </a:rPr>
                        <a:t>:checked</a:t>
                      </a:r>
                      <a:endParaRPr lang="zh-CN" altLang="en-US" sz="20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1800" dirty="0">
                          <a:latin typeface="宋体" panose="02010600030101010101" pitchFamily="2" charset="-122"/>
                          <a:ea typeface="Times New Roman" panose="02020603050405020304" pitchFamily="2" charset="0"/>
                        </a:rPr>
                        <a:t>选取被选中的</a:t>
                      </a:r>
                      <a:r>
                        <a:rPr lang="en-US" altLang="x-none" sz="1800" dirty="0">
                          <a:latin typeface="Calibri" panose="020F0502020204030204" pitchFamily="34" charset="0"/>
                          <a:ea typeface="Times New Roman" panose="02020603050405020304" pitchFamily="2" charset="0"/>
                        </a:rPr>
                        <a:t>&lt;input&gt;</a:t>
                      </a:r>
                      <a:r>
                        <a:rPr lang="zh-CN" altLang="en-US" sz="1800" dirty="0">
                          <a:latin typeface="宋体" panose="02010600030101010101" pitchFamily="2" charset="-122"/>
                          <a:ea typeface="Times New Roman" panose="02020603050405020304" pitchFamily="2" charset="0"/>
                        </a:rPr>
                        <a:t>元素</a:t>
                      </a:r>
                      <a:endParaRPr lang="zh-CN" altLang="en-US" sz="20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548764">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en-US" altLang="x-none" sz="1800" dirty="0">
                          <a:latin typeface="Calibri" panose="020F0502020204030204" pitchFamily="34" charset="0"/>
                          <a:ea typeface="Times New Roman" panose="02020603050405020304" pitchFamily="2" charset="0"/>
                        </a:rPr>
                        <a:t>:selected</a:t>
                      </a:r>
                      <a:endParaRPr lang="zh-CN" altLang="en-US" sz="2000" dirty="0">
                        <a:latin typeface="Calibri" panose="020F0502020204030204" pitchFamily="34" charset="0"/>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eaLnBrk="0" fontAlgn="base" latinLnBrk="0" hangingPunct="0">
                        <a:lnSpc>
                          <a:spcPct val="100000"/>
                        </a:lnSpc>
                        <a:spcBef>
                          <a:spcPct val="20000"/>
                        </a:spcBef>
                        <a:spcAft>
                          <a:spcPct val="0"/>
                        </a:spcAft>
                        <a:buFont typeface="Arial" panose="020B0604020202020204" pitchFamily="34" charset="0"/>
                        <a:buChar char="•"/>
                        <a:defRPr sz="2000" b="0" i="0" u="none" kern="1200" baseline="0">
                          <a:solidFill>
                            <a:schemeClr val="tx1"/>
                          </a:solidFill>
                          <a:latin typeface="Calibri" panose="020F0502020204030204" pitchFamily="34" charset="0"/>
                          <a:ea typeface="宋体" panose="02010600030101010101" pitchFamily="2" charset="-122"/>
                        </a:defRPr>
                      </a:lvl1pPr>
                      <a:lvl2pPr marL="742950" lvl="1" indent="-285750">
                        <a:defRPr sz="2000" kern="1200"/>
                      </a:lvl2pPr>
                      <a:lvl3pPr marL="1143000" lvl="2" indent="-228600">
                        <a:defRPr sz="2000" kern="1200"/>
                      </a:lvl3pPr>
                      <a:lvl4pPr marL="1600200" lvl="3" indent="-228600">
                        <a:defRPr sz="2000" kern="1200"/>
                      </a:lvl4pPr>
                      <a:lvl5pPr marL="2057400" lvl="4" indent="-228600">
                        <a:defRPr sz="2000" kern="1200"/>
                      </a:lvl5pPr>
                    </a:lstStyle>
                    <a:p>
                      <a:pPr marL="0" lvl="0" indent="0" algn="just" eaLnBrk="1" hangingPunct="1">
                        <a:lnSpc>
                          <a:spcPct val="200000"/>
                        </a:lnSpc>
                        <a:spcBef>
                          <a:spcPct val="0"/>
                        </a:spcBef>
                        <a:buFont typeface="Arial" panose="020B0604020202020204" pitchFamily="34" charset="0"/>
                        <a:buNone/>
                      </a:pPr>
                      <a:r>
                        <a:rPr lang="zh-CN" altLang="en-US" sz="1800" dirty="0">
                          <a:latin typeface="宋体" panose="02010600030101010101" pitchFamily="2" charset="-122"/>
                          <a:ea typeface="Times New Roman" panose="02020603050405020304" pitchFamily="2" charset="0"/>
                        </a:rPr>
                        <a:t>选取被选中的</a:t>
                      </a:r>
                      <a:r>
                        <a:rPr lang="en-US" altLang="x-none" sz="1800" dirty="0">
                          <a:latin typeface="Arial" panose="020B0604020202020204" pitchFamily="34" charset="0"/>
                          <a:ea typeface="Times New Roman" panose="02020603050405020304" pitchFamily="2" charset="0"/>
                        </a:rPr>
                        <a:t>&lt;</a:t>
                      </a:r>
                      <a:r>
                        <a:rPr lang="en-US" altLang="x-none" sz="1800" dirty="0">
                          <a:latin typeface="Calibri" panose="020F0502020204030204" pitchFamily="34" charset="0"/>
                          <a:ea typeface="Times New Roman" panose="02020603050405020304" pitchFamily="2" charset="0"/>
                        </a:rPr>
                        <a:t>option</a:t>
                      </a:r>
                      <a:r>
                        <a:rPr lang="en-US" altLang="x-none" sz="1800" dirty="0">
                          <a:latin typeface="Arial" panose="020B0604020202020204" pitchFamily="34" charset="0"/>
                          <a:ea typeface="Times New Roman" panose="02020603050405020304" pitchFamily="2" charset="0"/>
                        </a:rPr>
                        <a:t>&gt;</a:t>
                      </a:r>
                      <a:r>
                        <a:rPr lang="zh-CN" altLang="en-US" sz="1800" dirty="0">
                          <a:latin typeface="宋体" panose="02010600030101010101" pitchFamily="2" charset="-122"/>
                          <a:ea typeface="Times New Roman" panose="02020603050405020304" pitchFamily="2" charset="0"/>
                        </a:rPr>
                        <a:t>元素</a:t>
                      </a:r>
                      <a:endParaRPr lang="zh-CN" altLang="en-US" sz="2000" dirty="0">
                        <a:latin typeface="宋体" panose="02010600030101010101" pitchFamily="2" charset="-122"/>
                        <a:ea typeface="Times New Roman" panose="02020603050405020304" pitchFamily="2" charset="0"/>
                      </a:endParaRPr>
                    </a:p>
                  </a:txBody>
                  <a:tcPr marL="66261" marR="66261" marT="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3.1 </a:t>
            </a:r>
            <a:r>
              <a:rPr lang="en-US" altLang="zh-CN" dirty="0"/>
              <a:t>jQuery</a:t>
            </a:r>
            <a:r>
              <a:rPr lang="zh-CN" altLang="en-US" dirty="0"/>
              <a:t>对象</a:t>
            </a:r>
            <a:br>
              <a:rPr lang="en-US" altLang="zh-CN" dirty="0" smtClean="0"/>
            </a:br>
            <a:endParaRPr lang="zh-CN" altLang="en-US" dirty="0"/>
          </a:p>
        </p:txBody>
      </p:sp>
      <p:sp>
        <p:nvSpPr>
          <p:cNvPr id="3" name="内容占位符 2"/>
          <p:cNvSpPr>
            <a:spLocks noGrp="1"/>
          </p:cNvSpPr>
          <p:nvPr>
            <p:ph idx="1"/>
          </p:nvPr>
        </p:nvSpPr>
        <p:spPr/>
        <p:txBody>
          <a:bodyPr/>
          <a:lstStyle/>
          <a:p>
            <a:r>
              <a:rPr lang="en-US" altLang="zh-CN" sz="2400" dirty="0" smtClean="0"/>
              <a:t>jQuery</a:t>
            </a:r>
            <a:r>
              <a:rPr lang="zh-CN" altLang="en-US" sz="2400" dirty="0" smtClean="0"/>
              <a:t>选择器获得的对象是</a:t>
            </a:r>
            <a:r>
              <a:rPr lang="en-US" altLang="zh-CN" sz="2400" dirty="0" smtClean="0"/>
              <a:t>jQuery</a:t>
            </a:r>
            <a:r>
              <a:rPr lang="zh-CN" altLang="en-US" sz="2400" dirty="0" smtClean="0"/>
              <a:t>对象，并非</a:t>
            </a:r>
            <a:r>
              <a:rPr lang="en-US" altLang="zh-CN" sz="2400" dirty="0" smtClean="0"/>
              <a:t>JavaScript</a:t>
            </a:r>
            <a:r>
              <a:rPr lang="zh-CN" altLang="en-US" sz="2400" dirty="0" smtClean="0"/>
              <a:t>中的</a:t>
            </a:r>
            <a:r>
              <a:rPr lang="en-US" altLang="zh-CN" sz="2400" dirty="0" smtClean="0"/>
              <a:t>JavaScript</a:t>
            </a:r>
            <a:r>
              <a:rPr lang="zh-CN" altLang="en-US" sz="2400" dirty="0" smtClean="0"/>
              <a:t>对象。</a:t>
            </a:r>
            <a:endParaRPr lang="en-US" altLang="zh-CN" sz="2400" dirty="0" smtClean="0"/>
          </a:p>
          <a:p>
            <a:r>
              <a:rPr lang="en-US" altLang="zh-CN" sz="2400" dirty="0"/>
              <a:t>jQuery</a:t>
            </a:r>
            <a:r>
              <a:rPr lang="zh-CN" altLang="en-US" sz="2400" dirty="0"/>
              <a:t>对象具有特有的方法和属性，完全能够实现传统</a:t>
            </a:r>
            <a:r>
              <a:rPr lang="en-US" altLang="zh-CN" sz="2400" dirty="0"/>
              <a:t>DOM</a:t>
            </a:r>
            <a:r>
              <a:rPr lang="zh-CN" altLang="en-US" sz="2400" dirty="0"/>
              <a:t>对象的所有功能。</a:t>
            </a:r>
            <a:endParaRPr lang="zh-CN" altLang="en-US" sz="2400" dirty="0"/>
          </a:p>
          <a:p>
            <a:r>
              <a:rPr lang="en-US" altLang="zh-CN" sz="2400" dirty="0"/>
              <a:t>jQuery</a:t>
            </a:r>
            <a:r>
              <a:rPr lang="zh-CN" altLang="en-US" sz="2400" dirty="0"/>
              <a:t>对象和</a:t>
            </a:r>
            <a:r>
              <a:rPr lang="en-US" altLang="zh-CN" sz="2400" dirty="0"/>
              <a:t>DOM</a:t>
            </a:r>
            <a:r>
              <a:rPr lang="zh-CN" altLang="en-US" sz="2400" dirty="0"/>
              <a:t>对象的相互转换</a:t>
            </a:r>
            <a:endParaRPr lang="zh-CN" altLang="en-US" sz="2400" dirty="0"/>
          </a:p>
          <a:p>
            <a:pPr lvl="1"/>
            <a:r>
              <a:rPr lang="en-US" altLang="zh-CN" sz="2000" dirty="0"/>
              <a:t>jQuery</a:t>
            </a:r>
            <a:r>
              <a:rPr lang="zh-CN" altLang="en-US" sz="2000" dirty="0"/>
              <a:t>对象转换成</a:t>
            </a:r>
            <a:r>
              <a:rPr lang="en-US" altLang="zh-CN" sz="2000" dirty="0"/>
              <a:t>DOM</a:t>
            </a:r>
            <a:r>
              <a:rPr lang="zh-CN" altLang="en-US" sz="2000" dirty="0"/>
              <a:t>对象</a:t>
            </a:r>
            <a:endParaRPr lang="zh-CN" altLang="en-US" sz="2000" dirty="0"/>
          </a:p>
          <a:p>
            <a:pPr lvl="2"/>
            <a:r>
              <a:rPr lang="zh-CN" altLang="en-US" sz="2000" dirty="0"/>
              <a:t>将</a:t>
            </a:r>
            <a:r>
              <a:rPr lang="en-US" altLang="zh-CN" sz="2000" dirty="0"/>
              <a:t>jQuery</a:t>
            </a:r>
            <a:r>
              <a:rPr lang="zh-CN" altLang="en-US" sz="2000" dirty="0"/>
              <a:t>对象转换成</a:t>
            </a:r>
            <a:r>
              <a:rPr lang="en-US" altLang="zh-CN" sz="2000" dirty="0"/>
              <a:t>DOM</a:t>
            </a:r>
            <a:r>
              <a:rPr lang="zh-CN" altLang="en-US" sz="2000" dirty="0"/>
              <a:t>对象，可以使用</a:t>
            </a:r>
            <a:r>
              <a:rPr lang="en-US" altLang="zh-CN" sz="2000" dirty="0"/>
              <a:t>get()</a:t>
            </a:r>
            <a:r>
              <a:rPr lang="zh-CN" altLang="en-US" sz="2000" dirty="0"/>
              <a:t>方法，其语法结构为</a:t>
            </a:r>
            <a:r>
              <a:rPr lang="en-US" altLang="zh-CN" sz="2000" dirty="0"/>
              <a:t>get([index</a:t>
            </a:r>
            <a:r>
              <a:rPr lang="en-US" altLang="zh-CN" sz="2000" dirty="0" smtClean="0"/>
              <a:t>])</a:t>
            </a:r>
            <a:endParaRPr lang="en-US" altLang="zh-CN" sz="2000" dirty="0" smtClean="0"/>
          </a:p>
          <a:p>
            <a:pPr lvl="2"/>
            <a:r>
              <a:rPr lang="en-US" altLang="zh-CN" sz="2000" dirty="0"/>
              <a:t>jQuery</a:t>
            </a:r>
            <a:r>
              <a:rPr lang="zh-CN" altLang="en-US" sz="2000" dirty="0"/>
              <a:t>对象是一个可以匹配多个元素的集合。如果</a:t>
            </a:r>
            <a:r>
              <a:rPr lang="en-US" altLang="zh-CN" sz="2000" dirty="0"/>
              <a:t>get()</a:t>
            </a:r>
            <a:r>
              <a:rPr lang="zh-CN" altLang="en-US" sz="2000" dirty="0"/>
              <a:t>方法不带参数，</a:t>
            </a:r>
            <a:r>
              <a:rPr lang="en-US" altLang="zh-CN" sz="2000" dirty="0"/>
              <a:t>get()</a:t>
            </a:r>
            <a:r>
              <a:rPr lang="zh-CN" altLang="en-US" sz="2000" dirty="0"/>
              <a:t>方法会返回所有匹配元素的</a:t>
            </a:r>
            <a:r>
              <a:rPr lang="en-US" altLang="zh-CN" sz="2000" dirty="0"/>
              <a:t>DOM</a:t>
            </a:r>
            <a:r>
              <a:rPr lang="zh-CN" altLang="en-US" sz="2000" dirty="0"/>
              <a:t>对象，并将它们包含在一个数组中。</a:t>
            </a:r>
            <a:endParaRPr lang="zh-CN" altLang="en-US" sz="2000" dirty="0"/>
          </a:p>
          <a:p>
            <a:pPr lvl="1"/>
            <a:r>
              <a:rPr lang="en-US" altLang="zh-CN" sz="2000" dirty="0"/>
              <a:t>DOM</a:t>
            </a:r>
            <a:r>
              <a:rPr lang="zh-CN" altLang="en-US" sz="2000" dirty="0"/>
              <a:t>对象转换成</a:t>
            </a:r>
            <a:r>
              <a:rPr lang="en-US" altLang="zh-CN" sz="2000" dirty="0"/>
              <a:t>jQuery</a:t>
            </a:r>
            <a:r>
              <a:rPr lang="zh-CN" altLang="en-US" sz="2000" dirty="0"/>
              <a:t>对象</a:t>
            </a:r>
            <a:endParaRPr lang="zh-CN" altLang="en-US" sz="2000" dirty="0"/>
          </a:p>
          <a:p>
            <a:pPr lvl="2"/>
            <a:r>
              <a:rPr lang="zh-CN" altLang="en-US" sz="2000" dirty="0"/>
              <a:t>对于一个</a:t>
            </a:r>
            <a:r>
              <a:rPr lang="en-US" altLang="zh-CN" sz="2000" dirty="0"/>
              <a:t>DOM</a:t>
            </a:r>
            <a:r>
              <a:rPr lang="zh-CN" altLang="en-US" sz="2000" dirty="0"/>
              <a:t>对象，只需要用</a:t>
            </a:r>
            <a:r>
              <a:rPr lang="en-US" altLang="zh-CN" sz="2000" dirty="0"/>
              <a:t>$()</a:t>
            </a:r>
            <a:r>
              <a:rPr lang="zh-CN" altLang="en-US" sz="2000" dirty="0"/>
              <a:t>将它包装起来，就可以获得对应的</a:t>
            </a:r>
            <a:r>
              <a:rPr lang="en-US" altLang="zh-CN" sz="2000" dirty="0"/>
              <a:t>jQuery</a:t>
            </a:r>
            <a:r>
              <a:rPr lang="zh-CN" altLang="en-US" sz="2000" dirty="0"/>
              <a:t>对象，其语法结构为</a:t>
            </a:r>
            <a:r>
              <a:rPr lang="en-US" altLang="zh-CN" sz="2000" dirty="0"/>
              <a:t>$(DOM</a:t>
            </a:r>
            <a:r>
              <a:rPr lang="zh-CN" altLang="en-US" sz="2000" dirty="0"/>
              <a:t>对象</a:t>
            </a:r>
            <a:r>
              <a:rPr lang="en-US" altLang="zh-CN" sz="2000" dirty="0"/>
              <a:t>)</a:t>
            </a:r>
            <a:r>
              <a:rPr lang="zh-CN" altLang="en-US" sz="2000" dirty="0"/>
              <a:t>。</a:t>
            </a:r>
            <a:endParaRPr lang="zh-CN" altLang="en-US" sz="2000" dirty="0"/>
          </a:p>
          <a:p>
            <a:pPr marL="914400" lvl="2" indent="0">
              <a:buNone/>
            </a:pPr>
            <a:endParaRPr lang="en-US" altLang="zh-CN" dirty="0" smtClean="0"/>
          </a:p>
          <a:p>
            <a:pPr lvl="1"/>
            <a:endParaRPr lang="zh-CN" alt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3.2 jQuery</a:t>
            </a:r>
            <a:r>
              <a:rPr lang="zh-CN" altLang="en-US" dirty="0" smtClean="0"/>
              <a:t>中的</a:t>
            </a:r>
            <a:r>
              <a:rPr lang="en-US" altLang="zh-CN" dirty="0" smtClean="0"/>
              <a:t>DOM</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b="1" dirty="0"/>
              <a:t>元素样式操作</a:t>
            </a:r>
            <a:endParaRPr lang="en-US" altLang="zh-CN" b="1" dirty="0"/>
          </a:p>
          <a:p>
            <a:pPr lvl="1"/>
            <a:r>
              <a:rPr lang="zh-CN" altLang="en-US" sz="2400" dirty="0"/>
              <a:t>直接设置元素样式</a:t>
            </a:r>
            <a:r>
              <a:rPr lang="zh-CN" altLang="en-US" sz="2400" dirty="0" smtClean="0"/>
              <a:t>值  </a:t>
            </a:r>
            <a:r>
              <a:rPr lang="en-US" altLang="zh-CN" sz="2400" dirty="0" err="1" smtClean="0"/>
              <a:t>css</a:t>
            </a:r>
            <a:r>
              <a:rPr lang="en-US" altLang="zh-CN" sz="2400" dirty="0" smtClean="0"/>
              <a:t>(</a:t>
            </a:r>
            <a:r>
              <a:rPr lang="en-US" altLang="zh-CN" sz="2400" dirty="0" err="1" smtClean="0"/>
              <a:t>name,value</a:t>
            </a:r>
            <a:r>
              <a:rPr lang="en-US" altLang="zh-CN" sz="2400" dirty="0" smtClean="0"/>
              <a:t>)</a:t>
            </a:r>
            <a:endParaRPr lang="en-US" altLang="zh-CN" sz="2400" dirty="0" smtClean="0"/>
          </a:p>
          <a:p>
            <a:pPr lvl="1"/>
            <a:r>
              <a:rPr lang="zh-CN" altLang="en-US" dirty="0"/>
              <a:t>增加</a:t>
            </a:r>
            <a:r>
              <a:rPr lang="en-US" altLang="zh-CN" dirty="0" err="1"/>
              <a:t>css</a:t>
            </a:r>
            <a:r>
              <a:rPr lang="zh-CN" altLang="en-US" dirty="0" smtClean="0"/>
              <a:t>类</a:t>
            </a:r>
            <a:r>
              <a:rPr lang="en-US" altLang="zh-CN" dirty="0" smtClean="0"/>
              <a:t>	</a:t>
            </a:r>
            <a:r>
              <a:rPr lang="en-US" altLang="zh-CN" dirty="0" err="1" smtClean="0"/>
              <a:t>addClass</a:t>
            </a:r>
            <a:r>
              <a:rPr lang="en-US" altLang="zh-CN" dirty="0" smtClean="0"/>
              <a:t>(</a:t>
            </a:r>
            <a:r>
              <a:rPr lang="en-US" altLang="zh-CN" dirty="0" err="1" smtClean="0"/>
              <a:t>classname</a:t>
            </a:r>
            <a:r>
              <a:rPr lang="en-US" altLang="zh-CN" dirty="0" smtClean="0"/>
              <a:t>)</a:t>
            </a:r>
            <a:endParaRPr lang="en-US" altLang="zh-CN" dirty="0" smtClean="0"/>
          </a:p>
          <a:p>
            <a:pPr lvl="1"/>
            <a:r>
              <a:rPr lang="zh-CN" altLang="en-US" dirty="0" smtClean="0"/>
              <a:t>移除</a:t>
            </a:r>
            <a:r>
              <a:rPr lang="en-US" altLang="zh-CN" dirty="0" err="1" smtClean="0"/>
              <a:t>css</a:t>
            </a:r>
            <a:r>
              <a:rPr lang="zh-CN" altLang="en-US" dirty="0" smtClean="0"/>
              <a:t>类</a:t>
            </a:r>
            <a:r>
              <a:rPr lang="en-US" altLang="zh-CN" dirty="0" smtClean="0"/>
              <a:t>	</a:t>
            </a:r>
            <a:r>
              <a:rPr lang="en-US" altLang="zh-CN" dirty="0" err="1" smtClean="0"/>
              <a:t>removeClass</a:t>
            </a:r>
            <a:r>
              <a:rPr lang="en-US" altLang="zh-CN" dirty="0" smtClean="0"/>
              <a:t>(</a:t>
            </a:r>
            <a:r>
              <a:rPr lang="en-US" altLang="zh-CN" dirty="0" err="1" smtClean="0"/>
              <a:t>classname</a:t>
            </a:r>
            <a:r>
              <a:rPr lang="en-US" altLang="zh-CN" dirty="0" smtClean="0"/>
              <a:t>)</a:t>
            </a:r>
            <a:endParaRPr lang="en-US" altLang="zh-CN" dirty="0" smtClean="0"/>
          </a:p>
          <a:p>
            <a:pPr lvl="1"/>
            <a:r>
              <a:rPr lang="zh-CN" altLang="en-US" dirty="0" smtClean="0"/>
              <a:t>类别切换</a:t>
            </a:r>
            <a:r>
              <a:rPr lang="en-US" altLang="zh-CN" dirty="0" smtClean="0"/>
              <a:t>	</a:t>
            </a:r>
            <a:r>
              <a:rPr lang="en-US" altLang="zh-CN" dirty="0" err="1" smtClean="0"/>
              <a:t>toggleClass</a:t>
            </a:r>
            <a:r>
              <a:rPr lang="en-US" altLang="zh-CN" dirty="0" smtClean="0"/>
              <a:t>(</a:t>
            </a:r>
            <a:r>
              <a:rPr lang="en-US" altLang="zh-CN" dirty="0" err="1" smtClean="0"/>
              <a:t>classname</a:t>
            </a:r>
            <a:r>
              <a:rPr lang="en-US" altLang="zh-CN" dirty="0" smtClean="0"/>
              <a:t>)</a:t>
            </a:r>
            <a:endParaRPr lang="zh-CN" altLang="en-US" dirty="0"/>
          </a:p>
          <a:p>
            <a:pPr lvl="1"/>
            <a:endParaRPr lang="zh-CN" alt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b="1" dirty="0"/>
              <a:t>设置或获取元素的内容</a:t>
            </a:r>
            <a:r>
              <a:rPr lang="en-US" altLang="zh-CN" b="1" dirty="0"/>
              <a:t>	</a:t>
            </a:r>
            <a:endParaRPr lang="zh-CN" altLang="en-US" dirty="0"/>
          </a:p>
        </p:txBody>
      </p:sp>
      <p:pic>
        <p:nvPicPr>
          <p:cNvPr id="4" name="table"/>
          <p:cNvPicPr>
            <a:picLocks noChangeAspect="1"/>
          </p:cNvPicPr>
          <p:nvPr/>
        </p:nvPicPr>
        <p:blipFill>
          <a:blip r:embed="rId1"/>
          <a:stretch>
            <a:fillRect/>
          </a:stretch>
        </p:blipFill>
        <p:spPr>
          <a:xfrm>
            <a:off x="785813" y="1758950"/>
            <a:ext cx="7572375" cy="3340100"/>
          </a:xfrm>
          <a:prstGeom prst="rect">
            <a:avLst/>
          </a:prstGeom>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b="1" dirty="0"/>
              <a:t>获取或设置元素</a:t>
            </a:r>
            <a:r>
              <a:rPr lang="zh-CN" altLang="en-US" b="1" dirty="0" smtClean="0"/>
              <a:t>值</a:t>
            </a:r>
            <a:endParaRPr lang="en-US" altLang="zh-CN" b="1" dirty="0" smtClean="0"/>
          </a:p>
          <a:p>
            <a:pPr lvl="1"/>
            <a:r>
              <a:rPr lang="zh-CN" altLang="en-US" sz="2400" dirty="0"/>
              <a:t>在</a:t>
            </a:r>
            <a:r>
              <a:rPr lang="en-US" altLang="zh-CN" sz="2400" dirty="0"/>
              <a:t>jQuery</a:t>
            </a:r>
            <a:r>
              <a:rPr lang="zh-CN" altLang="en-US" sz="2400" dirty="0"/>
              <a:t>中，如果要获取元素的值，那么需要通过</a:t>
            </a:r>
            <a:r>
              <a:rPr lang="en-US" altLang="zh-CN" sz="2400" dirty="0" err="1"/>
              <a:t>val</a:t>
            </a:r>
            <a:r>
              <a:rPr lang="en-US" altLang="zh-CN" sz="2400" dirty="0"/>
              <a:t>()</a:t>
            </a:r>
            <a:r>
              <a:rPr lang="zh-CN" altLang="en-US" sz="2400" dirty="0"/>
              <a:t>方法来实现。其语法格式如下：</a:t>
            </a:r>
            <a:endParaRPr lang="zh-CN" altLang="en-US" sz="2400" dirty="0"/>
          </a:p>
          <a:p>
            <a:pPr lvl="1"/>
            <a:endParaRPr lang="zh-CN" altLang="en-US" dirty="0"/>
          </a:p>
        </p:txBody>
      </p:sp>
      <p:sp>
        <p:nvSpPr>
          <p:cNvPr id="4" name="流程图: 可选过程 3"/>
          <p:cNvSpPr>
            <a:spLocks noChangeArrowheads="1"/>
          </p:cNvSpPr>
          <p:nvPr/>
        </p:nvSpPr>
        <p:spPr bwMode="auto">
          <a:xfrm>
            <a:off x="1741488" y="4168973"/>
            <a:ext cx="6643687" cy="114300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对象</a:t>
            </a:r>
            <a:r>
              <a:rPr lang="en-US" altLang="zh-CN" b="1">
                <a:latin typeface="Calibri" panose="020F0502020204030204" pitchFamily="34" charset="0"/>
                <a:ea typeface="微软雅黑" panose="020B0503020204020204" charset="-122"/>
              </a:rPr>
              <a:t>.val([val])</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其中，如果不带参数</a:t>
            </a:r>
            <a:r>
              <a:rPr lang="en-US" altLang="zh-CN" b="1">
                <a:latin typeface="Calibri" panose="020F0502020204030204" pitchFamily="34" charset="0"/>
                <a:ea typeface="微软雅黑" panose="020B0503020204020204" charset="-122"/>
              </a:rPr>
              <a:t>val</a:t>
            </a:r>
            <a:r>
              <a:rPr lang="zh-CN" altLang="en-US" b="1">
                <a:latin typeface="Calibri" panose="020F0502020204030204" pitchFamily="34" charset="0"/>
                <a:ea typeface="微软雅黑" panose="020B0503020204020204" charset="-122"/>
              </a:rPr>
              <a:t>，则是获取某元素的值；反之，则是将参数</a:t>
            </a:r>
            <a:r>
              <a:rPr lang="en-US" altLang="zh-CN" b="1">
                <a:latin typeface="Calibri" panose="020F0502020204030204" pitchFamily="34" charset="0"/>
                <a:ea typeface="微软雅黑" panose="020B0503020204020204" charset="-122"/>
              </a:rPr>
              <a:t>val</a:t>
            </a:r>
            <a:r>
              <a:rPr lang="zh-CN" altLang="en-US" b="1">
                <a:latin typeface="Calibri" panose="020F0502020204030204" pitchFamily="34" charset="0"/>
                <a:ea typeface="微软雅黑" panose="020B0503020204020204" charset="-122"/>
              </a:rPr>
              <a:t>赋给某元素，即设置元素的值。</a:t>
            </a:r>
            <a:endParaRPr lang="en-US" altLang="zh-CN" b="1">
              <a:latin typeface="Calibri" panose="020F0502020204030204" pitchFamily="34" charset="0"/>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8825" y="2852936"/>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b="1" dirty="0"/>
              <a:t>获取或设置</a:t>
            </a:r>
            <a:r>
              <a:rPr lang="zh-CN" altLang="en-US" b="1" dirty="0" smtClean="0"/>
              <a:t>元素属性值</a:t>
            </a:r>
            <a:endParaRPr lang="en-US" altLang="zh-CN" b="1" dirty="0" smtClean="0"/>
          </a:p>
          <a:p>
            <a:pPr lvl="1"/>
            <a:r>
              <a:rPr lang="zh-CN" altLang="en-US" sz="2400" dirty="0"/>
              <a:t>在</a:t>
            </a:r>
            <a:r>
              <a:rPr lang="en-US" altLang="zh-CN" sz="2400" dirty="0"/>
              <a:t>jQuery</a:t>
            </a:r>
            <a:r>
              <a:rPr lang="zh-CN" altLang="en-US" sz="2400" dirty="0"/>
              <a:t>中，如果要获取元素的值，那么需要</a:t>
            </a:r>
            <a:r>
              <a:rPr lang="zh-CN" altLang="en-US" sz="2400" dirty="0" smtClean="0"/>
              <a:t>通过</a:t>
            </a:r>
            <a:r>
              <a:rPr lang="en-US" altLang="zh-CN" sz="2400" dirty="0" err="1" smtClean="0"/>
              <a:t>attr</a:t>
            </a:r>
            <a:r>
              <a:rPr lang="en-US" altLang="zh-CN" sz="2400" dirty="0" smtClean="0"/>
              <a:t>()</a:t>
            </a:r>
            <a:r>
              <a:rPr lang="zh-CN" altLang="en-US" sz="2400" dirty="0"/>
              <a:t>方法来实现。其语法格式如下：</a:t>
            </a:r>
            <a:endParaRPr lang="zh-CN" altLang="en-US" sz="2400" dirty="0"/>
          </a:p>
          <a:p>
            <a:pPr lvl="1"/>
            <a:endParaRPr lang="zh-CN" altLang="en-US" dirty="0"/>
          </a:p>
        </p:txBody>
      </p:sp>
      <p:sp>
        <p:nvSpPr>
          <p:cNvPr id="4" name="流程图: 可选过程 3"/>
          <p:cNvSpPr>
            <a:spLocks noChangeArrowheads="1"/>
          </p:cNvSpPr>
          <p:nvPr/>
        </p:nvSpPr>
        <p:spPr bwMode="auto">
          <a:xfrm>
            <a:off x="1741488" y="4168973"/>
            <a:ext cx="6643687" cy="114300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latin typeface="Calibri" panose="020F0502020204030204" pitchFamily="34" charset="0"/>
                <a:ea typeface="微软雅黑" panose="020B0503020204020204" charset="-122"/>
              </a:rPr>
              <a:t>jQuery</a:t>
            </a:r>
            <a:r>
              <a:rPr lang="zh-CN" altLang="en-US" b="1" dirty="0">
                <a:latin typeface="Calibri" panose="020F0502020204030204" pitchFamily="34" charset="0"/>
                <a:ea typeface="微软雅黑" panose="020B0503020204020204" charset="-122"/>
              </a:rPr>
              <a:t>对象</a:t>
            </a:r>
            <a:r>
              <a:rPr lang="en-US" altLang="zh-CN" b="1" dirty="0" smtClean="0">
                <a:latin typeface="Calibri" panose="020F0502020204030204" pitchFamily="34" charset="0"/>
                <a:ea typeface="微软雅黑" panose="020B0503020204020204" charset="-122"/>
              </a:rPr>
              <a:t>.</a:t>
            </a:r>
            <a:r>
              <a:rPr lang="en-US" altLang="zh-CN" b="1" dirty="0" err="1" smtClean="0">
                <a:latin typeface="Calibri" panose="020F0502020204030204" pitchFamily="34" charset="0"/>
                <a:ea typeface="微软雅黑" panose="020B0503020204020204" charset="-122"/>
              </a:rPr>
              <a:t>attr</a:t>
            </a:r>
            <a:r>
              <a:rPr lang="en-US" altLang="zh-CN" b="1" dirty="0" smtClean="0">
                <a:latin typeface="Calibri" panose="020F0502020204030204" pitchFamily="34" charset="0"/>
                <a:ea typeface="微软雅黑" panose="020B0503020204020204" charset="-122"/>
              </a:rPr>
              <a:t>(name,[</a:t>
            </a:r>
            <a:r>
              <a:rPr lang="en-US" altLang="zh-CN" b="1" dirty="0" err="1" smtClean="0">
                <a:latin typeface="Calibri" panose="020F0502020204030204" pitchFamily="34" charset="0"/>
                <a:ea typeface="微软雅黑" panose="020B0503020204020204" charset="-122"/>
              </a:rPr>
              <a:t>val</a:t>
            </a:r>
            <a:r>
              <a:rPr lang="en-US" altLang="zh-CN" b="1" dirty="0">
                <a:latin typeface="Calibri" panose="020F0502020204030204" pitchFamily="34" charset="0"/>
                <a:ea typeface="微软雅黑" panose="020B0503020204020204" charset="-122"/>
              </a:rPr>
              <a:t>])</a:t>
            </a:r>
            <a:endParaRPr lang="en-US" altLang="zh-CN" b="1" dirty="0">
              <a:latin typeface="Calibri" panose="020F0502020204030204" pitchFamily="34" charset="0"/>
              <a:ea typeface="微软雅黑" panose="020B0503020204020204" charset="-122"/>
            </a:endParaRPr>
          </a:p>
          <a:p>
            <a:r>
              <a:rPr lang="zh-CN" altLang="en-US" b="1" dirty="0">
                <a:latin typeface="Calibri" panose="020F0502020204030204" pitchFamily="34" charset="0"/>
                <a:ea typeface="微软雅黑" panose="020B0503020204020204" charset="-122"/>
              </a:rPr>
              <a:t>其中，如果不带参数</a:t>
            </a:r>
            <a:r>
              <a:rPr lang="en-US" altLang="zh-CN" b="1" dirty="0" err="1">
                <a:latin typeface="Calibri" panose="020F0502020204030204" pitchFamily="34" charset="0"/>
                <a:ea typeface="微软雅黑" panose="020B0503020204020204" charset="-122"/>
              </a:rPr>
              <a:t>val</a:t>
            </a:r>
            <a:r>
              <a:rPr lang="zh-CN" altLang="en-US" b="1" dirty="0">
                <a:latin typeface="Calibri" panose="020F0502020204030204" pitchFamily="34" charset="0"/>
                <a:ea typeface="微软雅黑" panose="020B0503020204020204" charset="-122"/>
              </a:rPr>
              <a:t>，则是获取</a:t>
            </a:r>
            <a:r>
              <a:rPr lang="zh-CN" altLang="en-US" b="1" dirty="0" smtClean="0">
                <a:latin typeface="Calibri" panose="020F0502020204030204" pitchFamily="34" charset="0"/>
                <a:ea typeface="微软雅黑" panose="020B0503020204020204" charset="-122"/>
              </a:rPr>
              <a:t>某属性的</a:t>
            </a:r>
            <a:r>
              <a:rPr lang="zh-CN" altLang="en-US" b="1" dirty="0">
                <a:latin typeface="Calibri" panose="020F0502020204030204" pitchFamily="34" charset="0"/>
                <a:ea typeface="微软雅黑" panose="020B0503020204020204" charset="-122"/>
              </a:rPr>
              <a:t>值；反之，则是将参数</a:t>
            </a:r>
            <a:r>
              <a:rPr lang="en-US" altLang="zh-CN" b="1" dirty="0" err="1">
                <a:latin typeface="Calibri" panose="020F0502020204030204" pitchFamily="34" charset="0"/>
                <a:ea typeface="微软雅黑" panose="020B0503020204020204" charset="-122"/>
              </a:rPr>
              <a:t>val</a:t>
            </a:r>
            <a:r>
              <a:rPr lang="zh-CN" altLang="en-US" b="1" dirty="0">
                <a:latin typeface="Calibri" panose="020F0502020204030204" pitchFamily="34" charset="0"/>
                <a:ea typeface="微软雅黑" panose="020B0503020204020204" charset="-122"/>
              </a:rPr>
              <a:t>赋给</a:t>
            </a:r>
            <a:r>
              <a:rPr lang="zh-CN" altLang="en-US" b="1" dirty="0" smtClean="0">
                <a:latin typeface="Calibri" panose="020F0502020204030204" pitchFamily="34" charset="0"/>
                <a:ea typeface="微软雅黑" panose="020B0503020204020204" charset="-122"/>
              </a:rPr>
              <a:t>某属性，</a:t>
            </a:r>
            <a:r>
              <a:rPr lang="zh-CN" altLang="en-US" b="1" dirty="0">
                <a:latin typeface="Calibri" panose="020F0502020204030204" pitchFamily="34" charset="0"/>
                <a:ea typeface="微软雅黑" panose="020B0503020204020204" charset="-122"/>
              </a:rPr>
              <a:t>即</a:t>
            </a:r>
            <a:r>
              <a:rPr lang="zh-CN" altLang="en-US" b="1" dirty="0" smtClean="0">
                <a:latin typeface="Calibri" panose="020F0502020204030204" pitchFamily="34" charset="0"/>
                <a:ea typeface="微软雅黑" panose="020B0503020204020204" charset="-122"/>
              </a:rPr>
              <a:t>设置属性的</a:t>
            </a:r>
            <a:r>
              <a:rPr lang="zh-CN" altLang="en-US" b="1" dirty="0">
                <a:latin typeface="Calibri" panose="020F0502020204030204" pitchFamily="34" charset="0"/>
                <a:ea typeface="微软雅黑" panose="020B0503020204020204" charset="-122"/>
              </a:rPr>
              <a:t>值。</a:t>
            </a:r>
            <a:endParaRPr lang="en-US" altLang="zh-CN" b="1" dirty="0">
              <a:latin typeface="Calibri" panose="020F0502020204030204" pitchFamily="34" charset="0"/>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8825" y="2852936"/>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nvSpPr>
        <p:spPr bwMode="auto">
          <a:xfrm>
            <a:off x="71438" y="1196752"/>
            <a:ext cx="9001125"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7200" indent="-457200" algn="l" rtl="0" fontAlgn="base">
              <a:spcBef>
                <a:spcPct val="20000"/>
              </a:spcBef>
              <a:spcAft>
                <a:spcPct val="0"/>
              </a:spcAft>
              <a:buFont typeface="Wingdings" panose="05000000000000000000" pitchFamily="2" charset="2"/>
              <a:buChar char="Ø"/>
              <a:defRPr sz="32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Font typeface="Wingdings" panose="05000000000000000000" pitchFamily="2" charset="2"/>
              <a:buChar char="u"/>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342900"/>
            <a:r>
              <a:rPr lang="zh-CN" altLang="en-US" sz="2000" b="1" dirty="0" smtClean="0"/>
              <a:t>创建一个</a:t>
            </a:r>
            <a:r>
              <a:rPr lang="en-US" altLang="zh-CN" sz="2000" b="1" dirty="0" smtClean="0"/>
              <a:t>&lt;</a:t>
            </a:r>
            <a:r>
              <a:rPr lang="en-US" altLang="zh-CN" sz="2000" b="1" dirty="0" err="1" smtClean="0"/>
              <a:t>img</a:t>
            </a:r>
            <a:r>
              <a:rPr lang="en-US" altLang="zh-CN" sz="2000" b="1" dirty="0" smtClean="0"/>
              <a:t>&gt;</a:t>
            </a:r>
            <a:r>
              <a:rPr lang="zh-CN" altLang="en-US" sz="2000" b="1" dirty="0" smtClean="0"/>
              <a:t>标签。当页面加载完毕后，随机展示图片。</a:t>
            </a:r>
            <a:endParaRPr lang="zh-CN" altLang="en-US" sz="2000" b="1" dirty="0" smtClean="0"/>
          </a:p>
        </p:txBody>
      </p:sp>
      <p:sp>
        <p:nvSpPr>
          <p:cNvPr id="5" name="流程图: 可选过程 4"/>
          <p:cNvSpPr>
            <a:spLocks noChangeArrowheads="1"/>
          </p:cNvSpPr>
          <p:nvPr/>
        </p:nvSpPr>
        <p:spPr bwMode="auto">
          <a:xfrm>
            <a:off x="420688" y="2259807"/>
            <a:ext cx="8115300" cy="385762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600" b="1">
                <a:latin typeface="Calibri" panose="020F0502020204030204" pitchFamily="34" charset="0"/>
                <a:ea typeface="微软雅黑" panose="020B0503020204020204" charset="-122"/>
              </a:rPr>
              <a:t>&lt;script type="text/javascript"&gt;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imgs=new Array();</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imgs[0]="images/flower1.jpg";</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imgs[1]="images/flower2.jpg";</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imgs[2]="images/flower3.jpg";</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imgs[3]="images/flower4.jpg";</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$("img").attr("src",function(){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i=Math.floor(Math.random()*3);</a:t>
            </a:r>
            <a:endParaRPr lang="zh-CN" altLang="en-US" sz="1600" b="1">
              <a:latin typeface="Calibri" panose="020F0502020204030204" pitchFamily="34" charset="0"/>
              <a:ea typeface="微软雅黑" panose="020B0503020204020204" charset="-122"/>
            </a:endParaRPr>
          </a:p>
          <a:p>
            <a:r>
              <a:rPr lang="zh-CN" altLang="en-US" sz="1600" b="1">
                <a:latin typeface="Calibri" panose="020F0502020204030204" pitchFamily="34" charset="0"/>
                <a:ea typeface="微软雅黑" panose="020B0503020204020204" charset="-122"/>
              </a:rPr>
              <a:t>	    </a:t>
            </a:r>
            <a:r>
              <a:rPr lang="en-US" altLang="zh-CN" sz="1600" b="1">
                <a:latin typeface="Calibri" panose="020F0502020204030204" pitchFamily="34" charset="0"/>
                <a:ea typeface="微软雅黑" panose="020B0503020204020204" charset="-122"/>
              </a:rPr>
              <a:t>return imgs[i];  </a:t>
            </a:r>
            <a:endParaRPr lang="zh-CN" altLang="en-US" sz="1600" b="1">
              <a:latin typeface="Calibri" panose="020F0502020204030204" pitchFamily="34" charset="0"/>
              <a:ea typeface="微软雅黑" panose="020B0503020204020204" charset="-122"/>
            </a:endParaRPr>
          </a:p>
          <a:p>
            <a:r>
              <a:rPr lang="zh-CN" altLang="en-US" sz="1600" b="1">
                <a:latin typeface="Calibri" panose="020F0502020204030204" pitchFamily="34" charset="0"/>
                <a:ea typeface="微软雅黑" panose="020B0503020204020204" charset="-122"/>
              </a:rPr>
              <a:t>	</a:t>
            </a:r>
            <a:r>
              <a:rPr lang="en-US" altLang="zh-CN" sz="1600" b="1">
                <a:latin typeface="Calibri" panose="020F0502020204030204" pitchFamily="34" charset="0"/>
                <a:ea typeface="微软雅黑" panose="020B0503020204020204" charset="-122"/>
              </a:rPr>
              <a: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&lt;/script&gt;</a:t>
            </a:r>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p:txBody>
      </p:sp>
      <p:pic>
        <p:nvPicPr>
          <p:cNvPr id="6" name="图片 5" descr="示例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5839" y="1556792"/>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sz="3000" dirty="0" smtClean="0"/>
              <a:t>元素</a:t>
            </a:r>
            <a:r>
              <a:rPr lang="zh-CN" altLang="en-US" sz="3000" dirty="0"/>
              <a:t>内部插入子节点</a:t>
            </a:r>
            <a:endParaRPr lang="zh-CN" altLang="en-US" sz="3000" dirty="0"/>
          </a:p>
          <a:p>
            <a:pPr lvl="1"/>
            <a:endParaRPr lang="zh-CN" altLang="en-US" dirty="0"/>
          </a:p>
        </p:txBody>
      </p:sp>
      <p:pic>
        <p:nvPicPr>
          <p:cNvPr id="4" name="table"/>
          <p:cNvPicPr>
            <a:picLocks noChangeAspect="1"/>
          </p:cNvPicPr>
          <p:nvPr/>
        </p:nvPicPr>
        <p:blipFill>
          <a:blip r:embed="rId1"/>
          <a:stretch>
            <a:fillRect/>
          </a:stretch>
        </p:blipFill>
        <p:spPr>
          <a:xfrm>
            <a:off x="755576" y="2276872"/>
            <a:ext cx="7388225" cy="2654298"/>
          </a:xfrm>
          <a:prstGeom prst="rect">
            <a:avLst/>
          </a:prstGeom>
        </p:spPr>
      </p:pic>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1.1 </a:t>
            </a:r>
            <a:r>
              <a:rPr lang="zh-CN" altLang="en-US" dirty="0" smtClean="0"/>
              <a:t>认识</a:t>
            </a:r>
            <a:r>
              <a:rPr lang="en-US" altLang="zh-CN" dirty="0"/>
              <a:t>jQuery</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pPr>
              <a:lnSpc>
                <a:spcPct val="150000"/>
              </a:lnSpc>
            </a:pPr>
            <a:r>
              <a:rPr lang="zh-CN" altLang="en-US" sz="2400" dirty="0" smtClean="0"/>
              <a:t>为了</a:t>
            </a:r>
            <a:r>
              <a:rPr lang="zh-CN" altLang="en-US" sz="2400" dirty="0"/>
              <a:t>解决开发过程中的兼容性问题，产生了许多</a:t>
            </a:r>
            <a:r>
              <a:rPr lang="en-US" altLang="zh-CN" sz="2400" dirty="0"/>
              <a:t>JavaScript</a:t>
            </a:r>
            <a:r>
              <a:rPr lang="zh-CN" altLang="en-US" sz="2400" dirty="0"/>
              <a:t>库。被频繁使用的</a:t>
            </a:r>
            <a:r>
              <a:rPr lang="en-US" altLang="zh-CN" sz="2400" dirty="0"/>
              <a:t>JavaScript</a:t>
            </a:r>
            <a:r>
              <a:rPr lang="zh-CN" altLang="en-US" sz="2400" dirty="0"/>
              <a:t>库包括</a:t>
            </a:r>
            <a:r>
              <a:rPr lang="en-US" altLang="zh-CN" sz="2400" dirty="0"/>
              <a:t>jQuery</a:t>
            </a:r>
            <a:r>
              <a:rPr lang="zh-CN" altLang="en-US" sz="2400" dirty="0"/>
              <a:t>、</a:t>
            </a:r>
            <a:r>
              <a:rPr lang="en-US" altLang="zh-CN" sz="2400" dirty="0"/>
              <a:t>Prototype</a:t>
            </a:r>
            <a:r>
              <a:rPr lang="zh-CN" altLang="en-US" sz="2400" dirty="0"/>
              <a:t>、</a:t>
            </a:r>
            <a:r>
              <a:rPr lang="en-US" altLang="zh-CN" sz="2400" dirty="0"/>
              <a:t>Spry</a:t>
            </a:r>
            <a:r>
              <a:rPr lang="zh-CN" altLang="en-US" sz="2400" dirty="0"/>
              <a:t>和</a:t>
            </a:r>
            <a:r>
              <a:rPr lang="en-US" altLang="zh-CN" sz="2400" dirty="0"/>
              <a:t>Ext JS</a:t>
            </a:r>
            <a:r>
              <a:rPr lang="zh-CN" altLang="en-US" sz="2400" dirty="0"/>
              <a:t>。其中使用最广泛的</a:t>
            </a:r>
            <a:r>
              <a:rPr lang="en-US" altLang="zh-CN" sz="2400" dirty="0" err="1"/>
              <a:t>JavaScrip</a:t>
            </a:r>
            <a:r>
              <a:rPr lang="zh-CN" altLang="en-US" sz="2400" dirty="0"/>
              <a:t>库是</a:t>
            </a:r>
            <a:r>
              <a:rPr lang="en-US" altLang="zh-CN" sz="2400" dirty="0"/>
              <a:t>jQuery</a:t>
            </a:r>
            <a:r>
              <a:rPr lang="zh-CN" altLang="en-US" sz="2400" dirty="0"/>
              <a:t>。</a:t>
            </a:r>
            <a:r>
              <a:rPr lang="en-US" altLang="zh-CN" sz="2400" dirty="0"/>
              <a:t>jQuery</a:t>
            </a:r>
            <a:r>
              <a:rPr lang="zh-CN" altLang="en-US" sz="2400" dirty="0"/>
              <a:t>是由美国人</a:t>
            </a:r>
            <a:r>
              <a:rPr lang="en-US" altLang="zh-CN" sz="2400" dirty="0"/>
              <a:t>John </a:t>
            </a:r>
            <a:r>
              <a:rPr lang="en-US" altLang="zh-CN" sz="2400" dirty="0" err="1"/>
              <a:t>Resig</a:t>
            </a:r>
            <a:r>
              <a:rPr lang="zh-CN" altLang="en-US" sz="2400" dirty="0"/>
              <a:t>于</a:t>
            </a:r>
            <a:r>
              <a:rPr lang="en-US" altLang="zh-CN" sz="2400" dirty="0"/>
              <a:t>2006</a:t>
            </a:r>
            <a:r>
              <a:rPr lang="zh-CN" altLang="en-US" sz="2400" dirty="0"/>
              <a:t>年创建的一个</a:t>
            </a:r>
            <a:r>
              <a:rPr lang="en-US" altLang="zh-CN" sz="2400" dirty="0"/>
              <a:t>JavaScript</a:t>
            </a:r>
            <a:r>
              <a:rPr lang="zh-CN" altLang="en-US" sz="2400" dirty="0"/>
              <a:t>库，随着普及度的提高，越来越多的程序高手加入其中，完善并壮大其项目内容，如今已发展成为集</a:t>
            </a:r>
            <a:r>
              <a:rPr lang="en-US" altLang="zh-CN" sz="2400" dirty="0"/>
              <a:t>JavaScript</a:t>
            </a:r>
            <a:r>
              <a:rPr lang="zh-CN" altLang="en-US" sz="2400" dirty="0"/>
              <a:t>、</a:t>
            </a:r>
            <a:r>
              <a:rPr lang="en-US" altLang="zh-CN" sz="2400" dirty="0"/>
              <a:t>CSS</a:t>
            </a:r>
            <a:r>
              <a:rPr lang="zh-CN" altLang="en-US" sz="2400" dirty="0"/>
              <a:t>、</a:t>
            </a:r>
            <a:r>
              <a:rPr lang="en-US" altLang="zh-CN" sz="2400" dirty="0"/>
              <a:t>DOM</a:t>
            </a:r>
            <a:r>
              <a:rPr lang="zh-CN" altLang="en-US" sz="2400" dirty="0"/>
              <a:t>和</a:t>
            </a:r>
            <a:r>
              <a:rPr lang="en-US" altLang="zh-CN" sz="2400" dirty="0"/>
              <a:t>Ajax(</a:t>
            </a:r>
            <a:r>
              <a:rPr lang="zh-CN" altLang="en-US" sz="2400" dirty="0"/>
              <a:t>后期知识点</a:t>
            </a:r>
            <a:r>
              <a:rPr lang="en-US" altLang="zh-CN" sz="2400" dirty="0"/>
              <a:t>)</a:t>
            </a:r>
            <a:r>
              <a:rPr lang="zh-CN" altLang="en-US" sz="2400" dirty="0"/>
              <a:t>于一体的强大框架体系，其主旨是以更少的代码，实现更多的功能（</a:t>
            </a:r>
            <a:r>
              <a:rPr lang="en-US" altLang="zh-CN" sz="2400" dirty="0"/>
              <a:t>Write </a:t>
            </a:r>
            <a:r>
              <a:rPr lang="en-US" altLang="zh-CN" sz="2400" dirty="0" err="1"/>
              <a:t>less,do</a:t>
            </a:r>
            <a:r>
              <a:rPr lang="en-US" altLang="zh-CN" sz="2400" dirty="0"/>
              <a:t> more</a:t>
            </a:r>
            <a:r>
              <a:rPr lang="zh-CN" altLang="en-US" sz="2400" dirty="0"/>
              <a:t>）。</a:t>
            </a:r>
            <a:endParaRPr lang="zh-CN" altLang="en-US" sz="2400" dirty="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nvSpPr>
        <p:spPr bwMode="auto">
          <a:xfrm>
            <a:off x="92075" y="1007815"/>
            <a:ext cx="9001125" cy="83700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7200" indent="-457200" algn="l" rtl="0" fontAlgn="base">
              <a:spcBef>
                <a:spcPct val="20000"/>
              </a:spcBef>
              <a:spcAft>
                <a:spcPct val="0"/>
              </a:spcAft>
              <a:buFont typeface="Wingdings" panose="05000000000000000000" pitchFamily="2" charset="2"/>
              <a:buChar char="Ø"/>
              <a:defRPr sz="3200" kern="1200">
                <a:solidFill>
                  <a:schemeClr val="tx1"/>
                </a:solidFill>
                <a:latin typeface="+mn-lt"/>
                <a:ea typeface="+mn-ea"/>
                <a:cs typeface="+mn-cs"/>
              </a:defRPr>
            </a:lvl1pPr>
            <a:lvl2pPr marL="742950" indent="-285750" algn="l" rtl="0" fontAlgn="base">
              <a:spcBef>
                <a:spcPct val="20000"/>
              </a:spcBef>
              <a:spcAft>
                <a:spcPct val="0"/>
              </a:spcAft>
              <a:buFont typeface="Wingdings" panose="05000000000000000000" pitchFamily="2" charset="2"/>
              <a:buChar char="l"/>
              <a:defRPr sz="2800" kern="1200">
                <a:solidFill>
                  <a:schemeClr val="tx1"/>
                </a:solidFill>
                <a:latin typeface="+mn-lt"/>
                <a:ea typeface="+mn-ea"/>
                <a:cs typeface="+mn-cs"/>
              </a:defRPr>
            </a:lvl2pPr>
            <a:lvl3pPr marL="1143000" indent="-228600" algn="l" rtl="0" fontAlgn="base">
              <a:spcBef>
                <a:spcPct val="20000"/>
              </a:spcBef>
              <a:spcAft>
                <a:spcPct val="0"/>
              </a:spcAft>
              <a:buFont typeface="Wingdings" panose="05000000000000000000" pitchFamily="2" charset="2"/>
              <a:buChar char="u"/>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342900"/>
            <a:r>
              <a:rPr lang="zh-CN" altLang="en-US" sz="2000" b="1" dirty="0" smtClean="0"/>
              <a:t>要求在文本框中输入最近流行的歌曲名和歌手后，将其添加到列表的最前面。</a:t>
            </a:r>
            <a:endParaRPr lang="zh-CN" altLang="en-US" sz="2000" b="1" dirty="0" smtClean="0"/>
          </a:p>
        </p:txBody>
      </p:sp>
      <p:sp>
        <p:nvSpPr>
          <p:cNvPr id="5" name="流程图: 可选过程 4"/>
          <p:cNvSpPr>
            <a:spLocks noChangeArrowheads="1"/>
          </p:cNvSpPr>
          <p:nvPr/>
        </p:nvSpPr>
        <p:spPr bwMode="auto">
          <a:xfrm>
            <a:off x="534988" y="2581275"/>
            <a:ext cx="8115300" cy="35718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600" b="1" dirty="0">
                <a:latin typeface="Calibri" panose="020F0502020204030204" pitchFamily="34" charset="0"/>
                <a:ea typeface="微软雅黑" panose="020B0503020204020204" charset="-122"/>
              </a:rPr>
              <a:t>$(function(){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$("#song").blur(function(){</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a:t>
            </a:r>
            <a:r>
              <a:rPr lang="en-US" altLang="zh-CN" sz="1600" b="1" dirty="0" err="1">
                <a:latin typeface="Calibri" panose="020F0502020204030204" pitchFamily="34" charset="0"/>
                <a:ea typeface="微软雅黑" panose="020B0503020204020204" charset="-122"/>
              </a:rPr>
              <a:t>var</a:t>
            </a:r>
            <a:r>
              <a:rPr lang="en-US" altLang="zh-CN" sz="1600" b="1" dirty="0">
                <a:latin typeface="Calibri" panose="020F0502020204030204" pitchFamily="34" charset="0"/>
                <a:ea typeface="微软雅黑" panose="020B0503020204020204" charset="-122"/>
              </a:rPr>
              <a:t> $li=$("&lt;li&gt;"+$(this).</a:t>
            </a:r>
            <a:r>
              <a:rPr lang="en-US" altLang="zh-CN" sz="1600" b="1" dirty="0" err="1">
                <a:latin typeface="Calibri" panose="020F0502020204030204" pitchFamily="34" charset="0"/>
                <a:ea typeface="微软雅黑" panose="020B0503020204020204" charset="-122"/>
              </a:rPr>
              <a:t>val</a:t>
            </a:r>
            <a:r>
              <a:rPr lang="en-US" altLang="zh-CN" sz="1600" b="1" dirty="0">
                <a:latin typeface="Calibri" panose="020F0502020204030204" pitchFamily="34" charset="0"/>
                <a:ea typeface="微软雅黑" panose="020B0503020204020204" charset="-122"/>
              </a:rPr>
              <a:t>()+"&lt;/li&gt;"); </a:t>
            </a:r>
            <a:endParaRPr lang="zh-CN" altLang="en-US" sz="1600" b="1" dirty="0">
              <a:latin typeface="Calibri" panose="020F0502020204030204" pitchFamily="34" charset="0"/>
              <a:ea typeface="微软雅黑" panose="020B0503020204020204" charset="-122"/>
            </a:endParaRPr>
          </a:p>
          <a:p>
            <a:r>
              <a:rPr lang="zh-CN" altLang="en-US" sz="1600" b="1" dirty="0">
                <a:latin typeface="Calibri" panose="020F0502020204030204" pitchFamily="34" charset="0"/>
                <a:ea typeface="微软雅黑" panose="020B0503020204020204" charset="-122"/>
              </a:rPr>
              <a:t>		</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li.prependTo</a:t>
            </a:r>
            <a:r>
              <a:rPr lang="en-US" altLang="zh-CN" sz="1600" b="1" dirty="0">
                <a:latin typeface="Calibri" panose="020F0502020204030204" pitchFamily="34" charset="0"/>
                <a:ea typeface="微软雅黑" panose="020B0503020204020204" charset="-122"/>
              </a:rPr>
              <a:t>($("</a:t>
            </a:r>
            <a:r>
              <a:rPr lang="en-US" altLang="zh-CN" sz="1600" b="1" dirty="0" err="1">
                <a:latin typeface="Calibri" panose="020F0502020204030204" pitchFamily="34" charset="0"/>
                <a:ea typeface="微软雅黑" panose="020B0503020204020204" charset="-122"/>
              </a:rPr>
              <a:t>ul</a:t>
            </a:r>
            <a:r>
              <a:rPr lang="en-US" altLang="zh-CN" sz="1600" b="1" dirty="0">
                <a:latin typeface="Calibri" panose="020F0502020204030204" pitchFamily="34" charset="0"/>
                <a:ea typeface="微软雅黑" panose="020B0503020204020204" charset="-122"/>
              </a:rPr>
              <a:t>")); </a:t>
            </a:r>
            <a:endParaRPr lang="zh-CN" altLang="en-US" sz="1600" b="1" dirty="0">
              <a:latin typeface="Calibri" panose="020F0502020204030204" pitchFamily="34" charset="0"/>
              <a:ea typeface="微软雅黑" panose="020B0503020204020204" charset="-122"/>
            </a:endParaRPr>
          </a:p>
          <a:p>
            <a:r>
              <a:rPr lang="zh-CN" altLang="en-US" sz="1600" b="1" dirty="0">
                <a:latin typeface="Calibri" panose="020F0502020204030204" pitchFamily="34" charset="0"/>
                <a:ea typeface="微软雅黑" panose="020B0503020204020204" charset="-122"/>
              </a:rPr>
              <a:t>		</a:t>
            </a:r>
            <a:r>
              <a:rPr lang="en-US" altLang="zh-CN" sz="1600" b="1" dirty="0">
                <a:latin typeface="Calibri" panose="020F0502020204030204" pitchFamily="34" charset="0"/>
                <a:ea typeface="微软雅黑" panose="020B0503020204020204" charset="-122"/>
              </a:rPr>
              <a: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&lt;</a:t>
            </a:r>
            <a:r>
              <a:rPr lang="en-US" altLang="zh-CN" sz="1600" b="1" dirty="0" err="1">
                <a:latin typeface="Calibri" panose="020F0502020204030204" pitchFamily="34" charset="0"/>
                <a:ea typeface="微软雅黑" panose="020B0503020204020204" charset="-122"/>
              </a:rPr>
              <a:t>ul</a:t>
            </a:r>
            <a:r>
              <a:rPr lang="en-US" altLang="zh-CN" sz="1600" b="1" dirty="0">
                <a:latin typeface="Calibri" panose="020F0502020204030204" pitchFamily="34" charset="0"/>
                <a:ea typeface="微软雅黑" panose="020B0503020204020204" charset="-122"/>
              </a:rPr>
              <a:t>&gt;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想起</a:t>
            </a:r>
            <a:r>
              <a:rPr lang="en-US" altLang="zh-CN" sz="1600" b="1" dirty="0">
                <a:latin typeface="Calibri" panose="020F0502020204030204" pitchFamily="34" charset="0"/>
                <a:ea typeface="微软雅黑" panose="020B0503020204020204" charset="-122"/>
              </a:rPr>
              <a:t>——</a:t>
            </a:r>
            <a:r>
              <a:rPr lang="zh-CN" altLang="en-US" sz="1600" b="1" dirty="0">
                <a:latin typeface="Calibri" panose="020F0502020204030204" pitchFamily="34" charset="0"/>
                <a:ea typeface="微软雅黑" panose="020B0503020204020204" charset="-122"/>
              </a:rPr>
              <a:t>韩雪</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没那么简单</a:t>
            </a:r>
            <a:r>
              <a:rPr lang="en-US" altLang="zh-CN" sz="1600" b="1" dirty="0">
                <a:latin typeface="Calibri" panose="020F0502020204030204" pitchFamily="34" charset="0"/>
                <a:ea typeface="微软雅黑" panose="020B0503020204020204" charset="-122"/>
              </a:rPr>
              <a:t>——</a:t>
            </a:r>
            <a:r>
              <a:rPr lang="zh-CN" altLang="en-US" sz="1600" b="1" dirty="0">
                <a:latin typeface="Calibri" panose="020F0502020204030204" pitchFamily="34" charset="0"/>
                <a:ea typeface="微软雅黑" panose="020B0503020204020204" charset="-122"/>
              </a:rPr>
              <a:t>黄小琥</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  &lt;li&gt;</a:t>
            </a:r>
            <a:r>
              <a:rPr lang="zh-CN" altLang="en-US" sz="1600" b="1" dirty="0">
                <a:latin typeface="Calibri" panose="020F0502020204030204" pitchFamily="34" charset="0"/>
                <a:ea typeface="微软雅黑" panose="020B0503020204020204" charset="-122"/>
              </a:rPr>
              <a:t>指望</a:t>
            </a:r>
            <a:r>
              <a:rPr lang="en-US" altLang="zh-CN" sz="1600" b="1" dirty="0">
                <a:latin typeface="Calibri" panose="020F0502020204030204" pitchFamily="34" charset="0"/>
                <a:ea typeface="微软雅黑" panose="020B0503020204020204" charset="-122"/>
              </a:rPr>
              <a:t>——</a:t>
            </a:r>
            <a:r>
              <a:rPr lang="zh-CN" altLang="en-US" sz="1600" b="1" dirty="0">
                <a:latin typeface="Calibri" panose="020F0502020204030204" pitchFamily="34" charset="0"/>
                <a:ea typeface="微软雅黑" panose="020B0503020204020204" charset="-122"/>
              </a:rPr>
              <a:t>郁可唯</a:t>
            </a:r>
            <a:r>
              <a:rPr lang="en-US" altLang="zh-CN" sz="1600" b="1" dirty="0">
                <a:latin typeface="Calibri" panose="020F0502020204030204" pitchFamily="34" charset="0"/>
                <a:ea typeface="微软雅黑" panose="020B0503020204020204" charset="-122"/>
              </a:rPr>
              <a:t>&lt;/li&gt;</a:t>
            </a:r>
            <a:endParaRPr lang="en-US" altLang="zh-CN" sz="1600" b="1" dirty="0">
              <a:latin typeface="Calibri" panose="020F0502020204030204" pitchFamily="34" charset="0"/>
              <a:ea typeface="微软雅黑" panose="020B0503020204020204" charset="-122"/>
            </a:endParaRPr>
          </a:p>
          <a:p>
            <a:r>
              <a:rPr lang="en-US" altLang="zh-CN" sz="1600" b="1" dirty="0">
                <a:latin typeface="Calibri" panose="020F0502020204030204" pitchFamily="34" charset="0"/>
                <a:ea typeface="微软雅黑" panose="020B0503020204020204" charset="-122"/>
              </a:rPr>
              <a:t>&lt;/</a:t>
            </a:r>
            <a:r>
              <a:rPr lang="en-US" altLang="zh-CN" sz="1600" b="1" dirty="0" err="1">
                <a:latin typeface="Calibri" panose="020F0502020204030204" pitchFamily="34" charset="0"/>
                <a:ea typeface="微软雅黑" panose="020B0503020204020204" charset="-122"/>
              </a:rPr>
              <a:t>ul</a:t>
            </a:r>
            <a:r>
              <a:rPr lang="en-US" altLang="zh-CN" sz="1600" b="1" dirty="0">
                <a:latin typeface="Calibri" panose="020F0502020204030204" pitchFamily="34" charset="0"/>
                <a:ea typeface="微软雅黑" panose="020B0503020204020204" charset="-122"/>
              </a:rPr>
              <a:t>&gt;</a:t>
            </a:r>
            <a:endParaRPr lang="en-US" altLang="zh-CN" sz="1600" b="1" dirty="0">
              <a:latin typeface="Calibri" panose="020F0502020204030204" pitchFamily="34" charset="0"/>
              <a:ea typeface="微软雅黑" panose="020B0503020204020204" charset="-122"/>
            </a:endParaRPr>
          </a:p>
          <a:p>
            <a:endParaRPr lang="en-US" altLang="zh-CN" sz="1600" b="1" dirty="0">
              <a:latin typeface="Calibri" panose="020F0502020204030204" pitchFamily="34" charset="0"/>
              <a:ea typeface="微软雅黑" panose="020B0503020204020204" charset="-122"/>
            </a:endParaRPr>
          </a:p>
          <a:p>
            <a:endParaRPr lang="en-US" altLang="zh-CN" sz="1600" b="1" dirty="0">
              <a:latin typeface="Calibri" panose="020F0502020204030204" pitchFamily="34" charset="0"/>
              <a:ea typeface="微软雅黑" panose="020B0503020204020204" charset="-122"/>
            </a:endParaRPr>
          </a:p>
          <a:p>
            <a:endParaRPr lang="en-US" altLang="zh-CN" sz="1600" b="1" dirty="0">
              <a:latin typeface="Calibri" panose="020F0502020204030204" pitchFamily="34" charset="0"/>
              <a:ea typeface="微软雅黑" panose="020B0503020204020204" charset="-122"/>
            </a:endParaRPr>
          </a:p>
        </p:txBody>
      </p:sp>
      <p:pic>
        <p:nvPicPr>
          <p:cNvPr id="6" name="图片 5" descr="示例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20688" y="1735212"/>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dirty="0"/>
              <a:t>元素外部插入同辈节点</a:t>
            </a:r>
            <a:endParaRPr lang="zh-CN" altLang="en-US" dirty="0"/>
          </a:p>
        </p:txBody>
      </p:sp>
      <p:pic>
        <p:nvPicPr>
          <p:cNvPr id="4" name="table"/>
          <p:cNvPicPr>
            <a:picLocks noChangeAspect="1"/>
          </p:cNvPicPr>
          <p:nvPr/>
        </p:nvPicPr>
        <p:blipFill>
          <a:blip r:embed="rId1"/>
          <a:stretch>
            <a:fillRect/>
          </a:stretch>
        </p:blipFill>
        <p:spPr>
          <a:xfrm>
            <a:off x="683568" y="1758950"/>
            <a:ext cx="7673975" cy="3340100"/>
          </a:xfrm>
          <a:prstGeom prst="rect">
            <a:avLst/>
          </a:prstGeom>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ph sz="quarter" idx="4294967295"/>
          </p:nvPr>
        </p:nvSpPr>
        <p:spPr bwMode="auto">
          <a:xfrm>
            <a:off x="107950" y="1052983"/>
            <a:ext cx="9001125"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indent="-342900"/>
            <a:r>
              <a:rPr lang="zh-CN" altLang="en-US" sz="2000" b="1" dirty="0" smtClean="0"/>
              <a:t>单击页面的“流行歌曲”标题，自动添加歌曲列表项。</a:t>
            </a:r>
            <a:endParaRPr lang="zh-CN" altLang="en-US" sz="2000" b="1" dirty="0" smtClean="0"/>
          </a:p>
        </p:txBody>
      </p:sp>
      <p:sp>
        <p:nvSpPr>
          <p:cNvPr id="5" name="流程图: 可选过程 3"/>
          <p:cNvSpPr>
            <a:spLocks noChangeArrowheads="1"/>
          </p:cNvSpPr>
          <p:nvPr/>
        </p:nvSpPr>
        <p:spPr bwMode="auto">
          <a:xfrm>
            <a:off x="611188" y="2420888"/>
            <a:ext cx="7532687" cy="35718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a:latin typeface="Calibri" panose="020F0502020204030204" pitchFamily="34" charset="0"/>
                <a:ea typeface="微软雅黑" panose="020B0503020204020204" charset="-122"/>
              </a:rPr>
              <a:t>$(function(){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$("h3").click(function(){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$ul=$("&lt;ul&gt;&lt;/ul&gt;");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$li1=$("&lt;li&gt;</a:t>
            </a:r>
            <a:r>
              <a:rPr lang="zh-CN" altLang="en-US" sz="1600" b="1">
                <a:latin typeface="Calibri" panose="020F0502020204030204" pitchFamily="34" charset="0"/>
                <a:ea typeface="微软雅黑" panose="020B0503020204020204" charset="-122"/>
              </a:rPr>
              <a:t>想起</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韩雪</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$li2=$("&lt;li&gt;</a:t>
            </a:r>
            <a:r>
              <a:rPr lang="zh-CN" altLang="en-US" sz="1600" b="1">
                <a:latin typeface="Calibri" panose="020F0502020204030204" pitchFamily="34" charset="0"/>
                <a:ea typeface="微软雅黑" panose="020B0503020204020204" charset="-122"/>
              </a:rPr>
              <a:t>没那么简单</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黄小琥</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$li3=$("&lt;li&gt;</a:t>
            </a:r>
            <a:r>
              <a:rPr lang="zh-CN" altLang="en-US" sz="1600" b="1">
                <a:latin typeface="Calibri" panose="020F0502020204030204" pitchFamily="34" charset="0"/>
                <a:ea typeface="微软雅黑" panose="020B0503020204020204" charset="-122"/>
              </a:rPr>
              <a:t>指望</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郁可唯</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$(this).after($ul); </a:t>
            </a:r>
            <a:endParaRPr lang="zh-CN" altLang="en-US" sz="1600" b="1">
              <a:latin typeface="Calibri" panose="020F0502020204030204" pitchFamily="34" charset="0"/>
              <a:ea typeface="微软雅黑" panose="020B0503020204020204" charset="-122"/>
            </a:endParaRPr>
          </a:p>
          <a:p>
            <a:r>
              <a:rPr lang="zh-CN" altLang="en-US" sz="1600" b="1">
                <a:latin typeface="Calibri" panose="020F0502020204030204" pitchFamily="34" charset="0"/>
                <a:ea typeface="微软雅黑" panose="020B0503020204020204" charset="-122"/>
              </a:rPr>
              <a:t>		</a:t>
            </a:r>
            <a:r>
              <a:rPr lang="en-US" altLang="zh-CN" sz="1600" b="1">
                <a:latin typeface="Calibri" panose="020F0502020204030204" pitchFamily="34" charset="0"/>
                <a:ea typeface="微软雅黑" panose="020B0503020204020204" charset="-122"/>
              </a:rPr>
              <a:t>$ul.append($li1); </a:t>
            </a:r>
            <a:endParaRPr lang="zh-CN" altLang="en-US" sz="1600" b="1">
              <a:latin typeface="Calibri" panose="020F0502020204030204" pitchFamily="34" charset="0"/>
              <a:ea typeface="微软雅黑" panose="020B0503020204020204" charset="-122"/>
            </a:endParaRPr>
          </a:p>
          <a:p>
            <a:r>
              <a:rPr lang="zh-CN" altLang="en-US" sz="1600" b="1">
                <a:latin typeface="Calibri" panose="020F0502020204030204" pitchFamily="34" charset="0"/>
                <a:ea typeface="微软雅黑" panose="020B0503020204020204" charset="-122"/>
              </a:rPr>
              <a:t>		</a:t>
            </a:r>
            <a:r>
              <a:rPr lang="en-US" altLang="zh-CN" sz="1600" b="1">
                <a:latin typeface="Calibri" panose="020F0502020204030204" pitchFamily="34" charset="0"/>
                <a:ea typeface="微软雅黑" panose="020B0503020204020204" charset="-122"/>
              </a:rPr>
              <a:t>$ul.append($li2);</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$ul.append($li3);</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a:t>
            </a:r>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p:txBody>
      </p:sp>
      <p:pic>
        <p:nvPicPr>
          <p:cNvPr id="6" name="图片 7" descr="示例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200" y="1519188"/>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slide(fromBottom)">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dirty="0"/>
              <a:t>替换节点</a:t>
            </a:r>
            <a:endParaRPr lang="zh-CN" altLang="en-US" dirty="0"/>
          </a:p>
          <a:p>
            <a:pPr lvl="1"/>
            <a:r>
              <a:rPr lang="zh-CN" altLang="en-US" sz="2400" dirty="0"/>
              <a:t>在</a:t>
            </a:r>
            <a:r>
              <a:rPr lang="en-US" altLang="zh-CN" sz="2400" dirty="0"/>
              <a:t>jQuery</a:t>
            </a:r>
            <a:r>
              <a:rPr lang="zh-CN" altLang="en-US" sz="2400" dirty="0"/>
              <a:t>中，如果要替换元素中的节点，那么可以使用</a:t>
            </a:r>
            <a:r>
              <a:rPr lang="en-US" altLang="zh-CN" sz="2400" dirty="0" err="1"/>
              <a:t>replaceWith</a:t>
            </a:r>
            <a:r>
              <a:rPr lang="en-US" altLang="zh-CN" sz="2400" dirty="0"/>
              <a:t>()</a:t>
            </a:r>
            <a:r>
              <a:rPr lang="zh-CN" altLang="en-US" sz="2400" dirty="0"/>
              <a:t>和</a:t>
            </a:r>
            <a:r>
              <a:rPr lang="en-US" altLang="zh-CN" sz="2400" dirty="0" err="1"/>
              <a:t>replaceAll</a:t>
            </a:r>
            <a:r>
              <a:rPr lang="en-US" altLang="zh-CN" sz="2400" dirty="0"/>
              <a:t>()</a:t>
            </a:r>
            <a:r>
              <a:rPr lang="zh-CN" altLang="en-US" sz="2400" dirty="0"/>
              <a:t>这两种方法。其语法格式分别如下：</a:t>
            </a:r>
            <a:endParaRPr lang="zh-CN" altLang="en-US" sz="2400" dirty="0"/>
          </a:p>
          <a:p>
            <a:pPr lvl="1"/>
            <a:endParaRPr lang="zh-CN" altLang="en-US" dirty="0"/>
          </a:p>
        </p:txBody>
      </p:sp>
      <p:sp>
        <p:nvSpPr>
          <p:cNvPr id="4" name="流程图: 可选过程 3"/>
          <p:cNvSpPr>
            <a:spLocks noChangeArrowheads="1"/>
          </p:cNvSpPr>
          <p:nvPr/>
        </p:nvSpPr>
        <p:spPr bwMode="auto">
          <a:xfrm>
            <a:off x="1285875" y="3929063"/>
            <a:ext cx="6643688" cy="2071687"/>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对象</a:t>
            </a:r>
            <a:r>
              <a:rPr lang="en-US" altLang="zh-CN" b="1">
                <a:latin typeface="Calibri" panose="020F0502020204030204" pitchFamily="34" charset="0"/>
                <a:ea typeface="微软雅黑" panose="020B0503020204020204" charset="-122"/>
              </a:rPr>
              <a:t>.replaceWith(content);</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该方法的功能是将所有选择的元素替换成指定的</a:t>
            </a:r>
            <a:r>
              <a:rPr lang="en-US" altLang="zh-CN" b="1">
                <a:latin typeface="Calibri" panose="020F0502020204030204" pitchFamily="34" charset="0"/>
                <a:ea typeface="微软雅黑" panose="020B0503020204020204" charset="-122"/>
              </a:rPr>
              <a:t>html</a:t>
            </a:r>
            <a:r>
              <a:rPr lang="zh-CN" altLang="en-US" b="1">
                <a:latin typeface="Calibri" panose="020F0502020204030204" pitchFamily="34" charset="0"/>
                <a:ea typeface="微软雅黑" panose="020B0503020204020204" charset="-122"/>
              </a:rPr>
              <a:t>元素，其中参数</a:t>
            </a:r>
            <a:r>
              <a:rPr lang="en-US" altLang="zh-CN" b="1">
                <a:latin typeface="Calibri" panose="020F0502020204030204" pitchFamily="34" charset="0"/>
                <a:ea typeface="微软雅黑" panose="020B0503020204020204" charset="-122"/>
              </a:rPr>
              <a:t>content</a:t>
            </a:r>
            <a:r>
              <a:rPr lang="zh-CN" altLang="en-US" b="1">
                <a:latin typeface="Calibri" panose="020F0502020204030204" pitchFamily="34" charset="0"/>
                <a:ea typeface="微软雅黑" panose="020B0503020204020204" charset="-122"/>
              </a:rPr>
              <a:t>为将替换所选择元素的内容。</a:t>
            </a:r>
            <a:endParaRPr lang="en-US" altLang="zh-CN" b="1">
              <a:latin typeface="Calibri" panose="020F0502020204030204" pitchFamily="34" charset="0"/>
              <a:ea typeface="微软雅黑" panose="020B0503020204020204" charset="-122"/>
            </a:endParaRPr>
          </a:p>
          <a:p>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对象</a:t>
            </a:r>
            <a:r>
              <a:rPr lang="en-US" altLang="zh-CN" b="1">
                <a:latin typeface="Calibri" panose="020F0502020204030204" pitchFamily="34" charset="0"/>
                <a:ea typeface="微软雅黑" panose="020B0503020204020204" charset="-122"/>
              </a:rPr>
              <a:t>.replaceAll(selector);</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该方法的功能是将所有选择的元素替换成指定</a:t>
            </a:r>
            <a:r>
              <a:rPr lang="en-US" altLang="zh-CN" b="1">
                <a:latin typeface="Calibri" panose="020F0502020204030204" pitchFamily="34" charset="0"/>
                <a:ea typeface="微软雅黑" panose="020B0503020204020204" charset="-122"/>
              </a:rPr>
              <a:t>selector</a:t>
            </a:r>
            <a:r>
              <a:rPr lang="zh-CN" altLang="en-US" b="1">
                <a:latin typeface="Calibri" panose="020F0502020204030204" pitchFamily="34" charset="0"/>
                <a:ea typeface="微软雅黑" panose="020B0503020204020204" charset="-122"/>
              </a:rPr>
              <a:t>的元素，其中参数</a:t>
            </a:r>
            <a:r>
              <a:rPr lang="en-US" altLang="zh-CN" b="1">
                <a:latin typeface="Calibri" panose="020F0502020204030204" pitchFamily="34" charset="0"/>
                <a:ea typeface="微软雅黑" panose="020B0503020204020204" charset="-122"/>
              </a:rPr>
              <a:t>selector</a:t>
            </a:r>
            <a:r>
              <a:rPr lang="zh-CN" altLang="en-US" b="1">
                <a:latin typeface="Calibri" panose="020F0502020204030204" pitchFamily="34" charset="0"/>
                <a:ea typeface="微软雅黑" panose="020B0503020204020204" charset="-122"/>
              </a:rPr>
              <a:t>为需要被替换的元素。</a:t>
            </a:r>
            <a:endParaRPr lang="zh-CN" altLang="en-US" b="1">
              <a:latin typeface="Calibri" panose="020F0502020204030204" pitchFamily="34" charset="0"/>
              <a:ea typeface="微软雅黑" panose="020B0503020204020204" charset="-122"/>
            </a:endParaRPr>
          </a:p>
          <a:p>
            <a:endParaRPr lang="en-US" altLang="zh-CN" b="1">
              <a:latin typeface="Calibri" panose="020F0502020204030204" pitchFamily="34" charset="0"/>
              <a:ea typeface="微软雅黑" panose="020B0503020204020204" charset="-122"/>
            </a:endParaRPr>
          </a:p>
        </p:txBody>
      </p:sp>
      <p:pic>
        <p:nvPicPr>
          <p:cNvPr id="5" name="图片 6"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2928938"/>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ph sz="quarter" idx="4294967295"/>
          </p:nvPr>
        </p:nvSpPr>
        <p:spPr bwMode="auto">
          <a:xfrm>
            <a:off x="107950" y="1005606"/>
            <a:ext cx="9001125"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indent="-342900"/>
            <a:r>
              <a:rPr lang="zh-CN" altLang="en-US" sz="2000" b="1" dirty="0" smtClean="0"/>
              <a:t>单击“替换”按钮把歌曲列表中的最后一首流行歌曲替换成“也许明天</a:t>
            </a:r>
            <a:r>
              <a:rPr lang="en-US" altLang="zh-CN" sz="2000" b="1" dirty="0" smtClean="0"/>
              <a:t>——</a:t>
            </a:r>
            <a:r>
              <a:rPr lang="zh-CN" altLang="en-US" sz="2000" b="1" dirty="0" smtClean="0"/>
              <a:t>姚贝娜”。</a:t>
            </a:r>
            <a:endParaRPr lang="zh-CN" altLang="en-US" sz="2000" b="1" dirty="0" smtClean="0"/>
          </a:p>
        </p:txBody>
      </p:sp>
      <p:sp>
        <p:nvSpPr>
          <p:cNvPr id="5" name="流程图: 可选过程 3"/>
          <p:cNvSpPr>
            <a:spLocks noChangeArrowheads="1"/>
          </p:cNvSpPr>
          <p:nvPr/>
        </p:nvSpPr>
        <p:spPr bwMode="auto">
          <a:xfrm>
            <a:off x="716783" y="2458492"/>
            <a:ext cx="7686675" cy="35718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1600" b="1">
                <a:latin typeface="Calibri" panose="020F0502020204030204" pitchFamily="34" charset="0"/>
                <a:ea typeface="微软雅黑" panose="020B0503020204020204" charset="-122"/>
              </a:rPr>
              <a:t>$(function(){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$("input[type='button']").click(function(){</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var $li=$("&lt;li&gt;</a:t>
            </a:r>
            <a:r>
              <a:rPr lang="zh-CN" altLang="en-US" sz="1600" b="1">
                <a:latin typeface="Calibri" panose="020F0502020204030204" pitchFamily="34" charset="0"/>
                <a:ea typeface="微软雅黑" panose="020B0503020204020204" charset="-122"/>
              </a:rPr>
              <a:t>也许明天</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姚贝娜</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$("ul li:last").replaceWith($li);</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&lt;ul&gt;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&lt;li&gt;</a:t>
            </a:r>
            <a:r>
              <a:rPr lang="zh-CN" altLang="en-US" sz="1600" b="1">
                <a:latin typeface="Calibri" panose="020F0502020204030204" pitchFamily="34" charset="0"/>
                <a:ea typeface="微软雅黑" panose="020B0503020204020204" charset="-122"/>
              </a:rPr>
              <a:t>想起</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韩雪</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&lt;li&gt;</a:t>
            </a:r>
            <a:r>
              <a:rPr lang="zh-CN" altLang="en-US" sz="1600" b="1">
                <a:latin typeface="Calibri" panose="020F0502020204030204" pitchFamily="34" charset="0"/>
                <a:ea typeface="微软雅黑" panose="020B0503020204020204" charset="-122"/>
              </a:rPr>
              <a:t>没那么简单</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黄小琥</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  &lt;li&gt;</a:t>
            </a:r>
            <a:r>
              <a:rPr lang="zh-CN" altLang="en-US" sz="1600" b="1">
                <a:latin typeface="Calibri" panose="020F0502020204030204" pitchFamily="34" charset="0"/>
                <a:ea typeface="微软雅黑" panose="020B0503020204020204" charset="-122"/>
              </a:rPr>
              <a:t>指望</a:t>
            </a:r>
            <a:r>
              <a:rPr lang="en-US" altLang="zh-CN" sz="1600" b="1">
                <a:latin typeface="Calibri" panose="020F0502020204030204" pitchFamily="34" charset="0"/>
                <a:ea typeface="微软雅黑" panose="020B0503020204020204" charset="-122"/>
              </a:rPr>
              <a:t>——</a:t>
            </a:r>
            <a:r>
              <a:rPr lang="zh-CN" altLang="en-US" sz="1600" b="1">
                <a:latin typeface="Calibri" panose="020F0502020204030204" pitchFamily="34" charset="0"/>
                <a:ea typeface="微软雅黑" panose="020B0503020204020204" charset="-122"/>
              </a:rPr>
              <a:t>郁可唯</a:t>
            </a:r>
            <a:r>
              <a:rPr lang="en-US" altLang="zh-CN" sz="1600" b="1">
                <a:latin typeface="Calibri" panose="020F0502020204030204" pitchFamily="34" charset="0"/>
                <a:ea typeface="微软雅黑" panose="020B0503020204020204" charset="-122"/>
              </a:rPr>
              <a:t>&lt;/li&gt;</a:t>
            </a:r>
            <a:endParaRPr lang="en-US" altLang="zh-CN" sz="1600" b="1">
              <a:latin typeface="Calibri" panose="020F0502020204030204" pitchFamily="34" charset="0"/>
              <a:ea typeface="微软雅黑" panose="020B0503020204020204" charset="-122"/>
            </a:endParaRPr>
          </a:p>
          <a:p>
            <a:r>
              <a:rPr lang="en-US" altLang="zh-CN" sz="1600" b="1">
                <a:latin typeface="Calibri" panose="020F0502020204030204" pitchFamily="34" charset="0"/>
                <a:ea typeface="微软雅黑" panose="020B0503020204020204" charset="-122"/>
              </a:rPr>
              <a:t>&lt;/ul&gt;</a:t>
            </a:r>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a:p>
            <a:endParaRPr lang="en-US" altLang="zh-CN" sz="1600" b="1">
              <a:latin typeface="Calibri" panose="020F0502020204030204" pitchFamily="34" charset="0"/>
              <a:ea typeface="微软雅黑" panose="020B0503020204020204" charset="-122"/>
            </a:endParaRPr>
          </a:p>
        </p:txBody>
      </p:sp>
      <p:pic>
        <p:nvPicPr>
          <p:cNvPr id="6" name="图片 7" descr="示例副本.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7200" y="1556792"/>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slide(fromBottom)">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6"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Horizontal)">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3" name="内容占位符 2"/>
          <p:cNvSpPr>
            <a:spLocks noGrp="1"/>
          </p:cNvSpPr>
          <p:nvPr>
            <p:ph idx="1"/>
          </p:nvPr>
        </p:nvSpPr>
        <p:spPr/>
        <p:txBody>
          <a:bodyPr/>
          <a:lstStyle/>
          <a:p>
            <a:r>
              <a:rPr lang="zh-CN" altLang="en-US" b="1" dirty="0"/>
              <a:t>复制节点</a:t>
            </a:r>
            <a:endParaRPr lang="en-US" altLang="zh-CN" b="1" dirty="0"/>
          </a:p>
          <a:p>
            <a:pPr lvl="1"/>
            <a:r>
              <a:rPr lang="zh-CN" altLang="en-US" sz="2400" dirty="0"/>
              <a:t>在页面中，有时候需要复制某个元素节点。在</a:t>
            </a:r>
            <a:r>
              <a:rPr lang="en-US" altLang="zh-CN" sz="2400" dirty="0"/>
              <a:t>jQuery</a:t>
            </a:r>
            <a:r>
              <a:rPr lang="zh-CN" altLang="en-US" sz="2400" dirty="0"/>
              <a:t>中，通常可以通过方法</a:t>
            </a:r>
            <a:r>
              <a:rPr lang="en-US" altLang="zh-CN" sz="2400" dirty="0"/>
              <a:t>clone()</a:t>
            </a:r>
            <a:r>
              <a:rPr lang="zh-CN" altLang="en-US" sz="2400" dirty="0"/>
              <a:t>轻松实现这一功能，该方法的语法格式为：</a:t>
            </a:r>
            <a:endParaRPr lang="zh-CN" altLang="en-US" sz="2400" dirty="0"/>
          </a:p>
          <a:p>
            <a:pPr lvl="1"/>
            <a:endParaRPr lang="zh-CN" altLang="en-US" dirty="0"/>
          </a:p>
        </p:txBody>
      </p:sp>
      <p:sp>
        <p:nvSpPr>
          <p:cNvPr id="4" name="流程图: 可选过程 3"/>
          <p:cNvSpPr>
            <a:spLocks noChangeArrowheads="1"/>
          </p:cNvSpPr>
          <p:nvPr/>
        </p:nvSpPr>
        <p:spPr bwMode="auto">
          <a:xfrm>
            <a:off x="1116013" y="4221163"/>
            <a:ext cx="6643687" cy="114300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对象</a:t>
            </a:r>
            <a:r>
              <a:rPr lang="en-US" altLang="zh-CN" b="1">
                <a:latin typeface="Calibri" panose="020F0502020204030204" pitchFamily="34" charset="0"/>
                <a:ea typeface="微软雅黑" panose="020B0503020204020204" charset="-122"/>
              </a:rPr>
              <a:t>.clone();</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其功能是复制选择的</a:t>
            </a:r>
            <a:r>
              <a:rPr lang="en-US" altLang="zh-CN" b="1">
                <a:latin typeface="Calibri" panose="020F0502020204030204" pitchFamily="34" charset="0"/>
                <a:ea typeface="微软雅黑" panose="020B0503020204020204" charset="-122"/>
              </a:rPr>
              <a:t>html</a:t>
            </a:r>
            <a:r>
              <a:rPr lang="zh-CN" altLang="en-US" b="1">
                <a:latin typeface="Calibri" panose="020F0502020204030204" pitchFamily="34" charset="0"/>
                <a:ea typeface="微软雅黑" panose="020B0503020204020204" charset="-122"/>
              </a:rPr>
              <a:t>元素，该方法只是复制元素本身，被复制后的新元素不具有任何元素行为。</a:t>
            </a:r>
            <a:endParaRPr lang="en-US" altLang="zh-CN" b="1">
              <a:latin typeface="Calibri" panose="020F0502020204030204" pitchFamily="34" charset="0"/>
              <a:ea typeface="微软雅黑" panose="020B0503020204020204" charset="-122"/>
            </a:endParaRPr>
          </a:p>
        </p:txBody>
      </p:sp>
      <p:pic>
        <p:nvPicPr>
          <p:cNvPr id="5" name="图片 6"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928938"/>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ph sz="quarter" idx="4294967295"/>
          </p:nvPr>
        </p:nvSpPr>
        <p:spPr bwMode="auto">
          <a:xfrm>
            <a:off x="107950" y="981075"/>
            <a:ext cx="9001125"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indent="-342900">
              <a:lnSpc>
                <a:spcPct val="150000"/>
              </a:lnSpc>
            </a:pPr>
            <a:r>
              <a:rPr lang="zh-CN" altLang="en-US" sz="2000" b="1" dirty="0" smtClean="0"/>
              <a:t>删除节点</a:t>
            </a:r>
            <a:endParaRPr lang="en-US" altLang="zh-CN" sz="2000" b="1" dirty="0" smtClean="0"/>
          </a:p>
          <a:p>
            <a:pPr lvl="1">
              <a:lnSpc>
                <a:spcPct val="150000"/>
              </a:lnSpc>
            </a:pPr>
            <a:r>
              <a:rPr lang="zh-CN" altLang="en-US" sz="1800" dirty="0" smtClean="0"/>
              <a:t>在操作页面时，删除多余的或是指定的页面元素是非常必要的，</a:t>
            </a:r>
            <a:r>
              <a:rPr lang="en-US" altLang="zh-CN" sz="1800" dirty="0" smtClean="0"/>
              <a:t>jQuery</a:t>
            </a:r>
            <a:r>
              <a:rPr lang="zh-CN" altLang="en-US" sz="1800" dirty="0" smtClean="0"/>
              <a:t>中提供了</a:t>
            </a:r>
            <a:r>
              <a:rPr lang="en-US" altLang="zh-CN" sz="1800" dirty="0" smtClean="0"/>
              <a:t>remove()</a:t>
            </a:r>
            <a:r>
              <a:rPr lang="zh-CN" altLang="en-US" sz="1800" dirty="0" smtClean="0"/>
              <a:t>方法来删除元素，</a:t>
            </a:r>
            <a:r>
              <a:rPr lang="en-US" altLang="zh-CN" sz="1800" dirty="0" smtClean="0"/>
              <a:t>remove()</a:t>
            </a:r>
            <a:r>
              <a:rPr lang="zh-CN" altLang="en-US" sz="1800" dirty="0" smtClean="0"/>
              <a:t>方法的语法格式如下：</a:t>
            </a:r>
            <a:endParaRPr lang="zh-CN" altLang="en-US" sz="1800" dirty="0" smtClean="0"/>
          </a:p>
        </p:txBody>
      </p:sp>
      <p:sp>
        <p:nvSpPr>
          <p:cNvPr id="5" name="流程图: 可选过程 3"/>
          <p:cNvSpPr>
            <a:spLocks noChangeArrowheads="1"/>
          </p:cNvSpPr>
          <p:nvPr/>
        </p:nvSpPr>
        <p:spPr bwMode="auto">
          <a:xfrm>
            <a:off x="1285875" y="4149725"/>
            <a:ext cx="7000875" cy="114300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Calibri" panose="020F0502020204030204" pitchFamily="34" charset="0"/>
                <a:ea typeface="微软雅黑" panose="020B0503020204020204" charset="-122"/>
              </a:rPr>
              <a:t>remove([expr]);</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其中参数</a:t>
            </a:r>
            <a:r>
              <a:rPr lang="en-US" altLang="zh-CN" b="1">
                <a:latin typeface="Calibri" panose="020F0502020204030204" pitchFamily="34" charset="0"/>
                <a:ea typeface="微软雅黑" panose="020B0503020204020204" charset="-122"/>
              </a:rPr>
              <a:t>expr</a:t>
            </a:r>
            <a:r>
              <a:rPr lang="zh-CN" altLang="en-US" b="1">
                <a:latin typeface="Calibri" panose="020F0502020204030204" pitchFamily="34" charset="0"/>
                <a:ea typeface="微软雅黑" panose="020B0503020204020204" charset="-122"/>
              </a:rPr>
              <a:t>为可选项，如果接受参数，则该参数为筛选元素的</a:t>
            </a:r>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表达式，通过该表达式将获取指定的元素，并进行删除。</a:t>
            </a:r>
            <a:endParaRPr lang="zh-CN" altLang="en-US" b="1">
              <a:latin typeface="Calibri" panose="020F0502020204030204" pitchFamily="34" charset="0"/>
              <a:ea typeface="微软雅黑" panose="020B0503020204020204" charset="-122"/>
            </a:endParaRPr>
          </a:p>
        </p:txBody>
      </p:sp>
      <p:pic>
        <p:nvPicPr>
          <p:cNvPr id="6" name="图片 6"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2928938"/>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Horizontal)">
                                      <p:cBhvr>
                                        <p:cTn id="7" dur="500"/>
                                        <p:tgtEl>
                                          <p:spTgt spid="4">
                                            <p:txEl>
                                              <p:pRg st="0" end="0"/>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Horizont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8" dur="1000" fill="hold"/>
                                        <p:tgtEl>
                                          <p:spTgt spid="6"/>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edge">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jQuery</a:t>
            </a:r>
            <a:r>
              <a:rPr lang="zh-CN" altLang="en-US" dirty="0"/>
              <a:t>中的</a:t>
            </a:r>
            <a:r>
              <a:rPr lang="en-US" altLang="zh-CN" dirty="0"/>
              <a:t>DOM</a:t>
            </a:r>
            <a:r>
              <a:rPr lang="zh-CN" altLang="en-US" dirty="0"/>
              <a:t>操作</a:t>
            </a:r>
            <a:endParaRPr lang="zh-CN" altLang="en-US" dirty="0"/>
          </a:p>
        </p:txBody>
      </p:sp>
      <p:sp>
        <p:nvSpPr>
          <p:cNvPr id="4" name="Rectangle 2"/>
          <p:cNvSpPr>
            <a:spLocks noGrp="1" noChangeArrowheads="1"/>
          </p:cNvSpPr>
          <p:nvPr>
            <p:ph sz="quarter" idx="4294967295"/>
          </p:nvPr>
        </p:nvSpPr>
        <p:spPr bwMode="auto">
          <a:xfrm>
            <a:off x="107950" y="981075"/>
            <a:ext cx="9001125" cy="5040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indent="-342900">
              <a:lnSpc>
                <a:spcPct val="150000"/>
              </a:lnSpc>
            </a:pPr>
            <a:r>
              <a:rPr lang="zh-CN" altLang="en-US" sz="2000" b="1" dirty="0" smtClean="0"/>
              <a:t>遍历元素</a:t>
            </a:r>
            <a:endParaRPr lang="en-US" altLang="zh-CN" sz="2000" b="1" dirty="0" smtClean="0"/>
          </a:p>
          <a:p>
            <a:pPr lvl="1">
              <a:lnSpc>
                <a:spcPct val="150000"/>
              </a:lnSpc>
            </a:pPr>
            <a:r>
              <a:rPr lang="zh-CN" altLang="en-US" sz="1800" dirty="0" smtClean="0"/>
              <a:t>在元素操作中，有时候需要对多个元素进行统一操作。在传统的</a:t>
            </a:r>
            <a:r>
              <a:rPr lang="en-US" altLang="zh-CN" sz="1800" dirty="0" smtClean="0"/>
              <a:t>JavaScript</a:t>
            </a:r>
            <a:r>
              <a:rPr lang="zh-CN" altLang="en-US" sz="1800" dirty="0" smtClean="0"/>
              <a:t>中，通过先获取数组的总长度，然后以</a:t>
            </a:r>
            <a:r>
              <a:rPr lang="en-US" altLang="zh-CN" sz="1800" dirty="0" smtClean="0"/>
              <a:t>for</a:t>
            </a:r>
            <a:r>
              <a:rPr lang="zh-CN" altLang="en-US" sz="1800" dirty="0" smtClean="0"/>
              <a:t>循环语句，循环访问每个元素，其代码相对复杂；而在</a:t>
            </a:r>
            <a:r>
              <a:rPr lang="en-US" altLang="zh-CN" sz="1800" dirty="0" smtClean="0"/>
              <a:t>jQuery</a:t>
            </a:r>
            <a:r>
              <a:rPr lang="zh-CN" altLang="en-US" sz="1800" dirty="0" smtClean="0"/>
              <a:t>中，可以直接使用</a:t>
            </a:r>
            <a:r>
              <a:rPr lang="en-US" altLang="zh-CN" sz="1800" dirty="0" smtClean="0"/>
              <a:t>each()</a:t>
            </a:r>
            <a:r>
              <a:rPr lang="zh-CN" altLang="en-US" sz="1800" dirty="0" smtClean="0"/>
              <a:t>方法实现元素的遍历。其语法格式如下：</a:t>
            </a:r>
            <a:endParaRPr lang="zh-CN" altLang="en-US" sz="1800" dirty="0" smtClean="0"/>
          </a:p>
        </p:txBody>
      </p:sp>
      <p:sp>
        <p:nvSpPr>
          <p:cNvPr id="5" name="流程图: 可选过程 3"/>
          <p:cNvSpPr>
            <a:spLocks noChangeArrowheads="1"/>
          </p:cNvSpPr>
          <p:nvPr/>
        </p:nvSpPr>
        <p:spPr bwMode="auto">
          <a:xfrm>
            <a:off x="1285875" y="4402584"/>
            <a:ext cx="7000875" cy="12858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b="1">
                <a:latin typeface="Calibri" panose="020F0502020204030204" pitchFamily="34" charset="0"/>
                <a:ea typeface="微软雅黑" panose="020B0503020204020204" charset="-122"/>
              </a:rPr>
              <a:t>jQuery</a:t>
            </a:r>
            <a:r>
              <a:rPr lang="zh-CN" altLang="en-US" b="1">
                <a:latin typeface="Calibri" panose="020F0502020204030204" pitchFamily="34" charset="0"/>
                <a:ea typeface="微软雅黑" panose="020B0503020204020204" charset="-122"/>
              </a:rPr>
              <a:t>对象</a:t>
            </a:r>
            <a:r>
              <a:rPr lang="en-US" altLang="zh-CN" b="1">
                <a:latin typeface="Calibri" panose="020F0502020204030204" pitchFamily="34" charset="0"/>
                <a:ea typeface="微软雅黑" panose="020B0503020204020204" charset="-122"/>
              </a:rPr>
              <a:t>.each(callback);</a:t>
            </a:r>
            <a:endParaRPr lang="en-US" altLang="zh-CN" b="1">
              <a:latin typeface="Calibri" panose="020F0502020204030204" pitchFamily="34" charset="0"/>
              <a:ea typeface="微软雅黑" panose="020B0503020204020204" charset="-122"/>
            </a:endParaRPr>
          </a:p>
          <a:p>
            <a:r>
              <a:rPr lang="zh-CN" altLang="en-US" b="1">
                <a:latin typeface="Calibri" panose="020F0502020204030204" pitchFamily="34" charset="0"/>
                <a:ea typeface="微软雅黑" panose="020B0503020204020204" charset="-122"/>
              </a:rPr>
              <a:t>其中，参数</a:t>
            </a:r>
            <a:r>
              <a:rPr lang="en-US" altLang="zh-CN" b="1">
                <a:latin typeface="Calibri" panose="020F0502020204030204" pitchFamily="34" charset="0"/>
                <a:ea typeface="微软雅黑" panose="020B0503020204020204" charset="-122"/>
              </a:rPr>
              <a:t>callback</a:t>
            </a:r>
            <a:r>
              <a:rPr lang="zh-CN" altLang="en-US" b="1">
                <a:latin typeface="Calibri" panose="020F0502020204030204" pitchFamily="34" charset="0"/>
                <a:ea typeface="微软雅黑" panose="020B0503020204020204" charset="-122"/>
              </a:rPr>
              <a:t>是一个</a:t>
            </a:r>
            <a:r>
              <a:rPr lang="en-US" altLang="zh-CN" b="1">
                <a:latin typeface="Calibri" panose="020F0502020204030204" pitchFamily="34" charset="0"/>
                <a:ea typeface="微软雅黑" panose="020B0503020204020204" charset="-122"/>
              </a:rPr>
              <a:t>function</a:t>
            </a:r>
            <a:r>
              <a:rPr lang="zh-CN" altLang="en-US" b="1">
                <a:latin typeface="Calibri" panose="020F0502020204030204" pitchFamily="34" charset="0"/>
                <a:ea typeface="微软雅黑" panose="020B0503020204020204" charset="-122"/>
              </a:rPr>
              <a:t>函数，还可以给该函数传递一个</a:t>
            </a:r>
            <a:r>
              <a:rPr lang="en-US" altLang="zh-CN" b="1">
                <a:latin typeface="Calibri" panose="020F0502020204030204" pitchFamily="34" charset="0"/>
                <a:ea typeface="微软雅黑" panose="020B0503020204020204" charset="-122"/>
              </a:rPr>
              <a:t>index</a:t>
            </a:r>
            <a:r>
              <a:rPr lang="zh-CN" altLang="en-US" b="1">
                <a:latin typeface="Calibri" panose="020F0502020204030204" pitchFamily="34" charset="0"/>
                <a:ea typeface="微软雅黑" panose="020B0503020204020204" charset="-122"/>
              </a:rPr>
              <a:t>参数，此形参是遍历元素的序号（从</a:t>
            </a:r>
            <a:r>
              <a:rPr lang="en-US" altLang="zh-CN" b="1">
                <a:latin typeface="Calibri" panose="020F0502020204030204" pitchFamily="34" charset="0"/>
                <a:ea typeface="微软雅黑" panose="020B0503020204020204" charset="-122"/>
              </a:rPr>
              <a:t>0</a:t>
            </a:r>
            <a:r>
              <a:rPr lang="zh-CN" altLang="en-US" b="1">
                <a:latin typeface="Calibri" panose="020F0502020204030204" pitchFamily="34" charset="0"/>
                <a:ea typeface="微软雅黑" panose="020B0503020204020204" charset="-122"/>
              </a:rPr>
              <a:t>开始）。如果需要在函数体中，访问当前遍历到的元素，可以使用</a:t>
            </a:r>
            <a:r>
              <a:rPr lang="en-US" altLang="zh-CN" b="1">
                <a:latin typeface="Calibri" panose="020F0502020204030204" pitchFamily="34" charset="0"/>
                <a:ea typeface="微软雅黑" panose="020B0503020204020204" charset="-122"/>
              </a:rPr>
              <a:t>this</a:t>
            </a:r>
            <a:r>
              <a:rPr lang="zh-CN" altLang="en-US" b="1">
                <a:latin typeface="Calibri" panose="020F0502020204030204" pitchFamily="34" charset="0"/>
                <a:ea typeface="微软雅黑" panose="020B0503020204020204" charset="-122"/>
              </a:rPr>
              <a:t>关键字。</a:t>
            </a:r>
            <a:endParaRPr lang="zh-CN" altLang="en-US" b="1">
              <a:latin typeface="Calibri" panose="020F0502020204030204" pitchFamily="34" charset="0"/>
              <a:ea typeface="微软雅黑" panose="020B0503020204020204" charset="-122"/>
            </a:endParaRPr>
          </a:p>
        </p:txBody>
      </p:sp>
      <p:pic>
        <p:nvPicPr>
          <p:cNvPr id="6" name="图片 6"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3284984"/>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decel="50000" fill="hold">
                                          <p:stCondLst>
                                            <p:cond delay="0"/>
                                          </p:stCondLst>
                                        </p:cTn>
                                        <p:tgtEl>
                                          <p:spTgt spid="4">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decel="50000" fill="hold">
                                          <p:stCondLst>
                                            <p:cond delay="0"/>
                                          </p:stCondLst>
                                        </p:cTn>
                                        <p:tgtEl>
                                          <p:spTgt spid="4">
                                            <p:txEl>
                                              <p:pRg st="1" end="1"/>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4">
                                            <p:txEl>
                                              <p:pRg st="1" end="1"/>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4">
                                            <p:txEl>
                                              <p:pRg st="1" end="1"/>
                                            </p:txEl>
                                          </p:spTgt>
                                        </p:tgtEl>
                                        <p:attrNameLst>
                                          <p:attrName>ppt_w</p:attrName>
                                        </p:attrNameLst>
                                      </p:cBhvr>
                                      <p:tavLst>
                                        <p:tav tm="0">
                                          <p:val>
                                            <p:strVal val="#ppt_w*.05"/>
                                          </p:val>
                                        </p:tav>
                                        <p:tav tm="100000">
                                          <p:val>
                                            <p:strVal val="#ppt_w"/>
                                          </p:val>
                                        </p:tav>
                                      </p:tavLst>
                                    </p:anim>
                                    <p:anim calcmode="lin" valueType="num">
                                      <p:cBhvr>
                                        <p:cTn id="20" dur="1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4">
                                            <p:txEl>
                                              <p:pRg st="1" end="1"/>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4">
                                            <p:txEl>
                                              <p:pRg st="1" end="1"/>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4">
                                            <p:txEl>
                                              <p:pRg st="1" end="1"/>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slide(fromBottom)">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4.1jQuery</a:t>
            </a:r>
            <a:r>
              <a:rPr lang="zh-CN" altLang="en-US" dirty="0" smtClean="0"/>
              <a:t>事件</a:t>
            </a:r>
            <a:endParaRPr lang="zh-CN" altLang="en-US" dirty="0"/>
          </a:p>
        </p:txBody>
      </p:sp>
      <p:sp>
        <p:nvSpPr>
          <p:cNvPr id="3" name="内容占位符 2"/>
          <p:cNvSpPr>
            <a:spLocks noGrp="1"/>
          </p:cNvSpPr>
          <p:nvPr>
            <p:ph idx="1"/>
          </p:nvPr>
        </p:nvSpPr>
        <p:spPr/>
        <p:txBody>
          <a:bodyPr/>
          <a:lstStyle/>
          <a:p>
            <a:r>
              <a:rPr lang="zh-CN" altLang="en-US" b="1" dirty="0"/>
              <a:t>页面载入事件</a:t>
            </a:r>
            <a:endParaRPr lang="en-US" altLang="zh-CN" b="1" dirty="0"/>
          </a:p>
          <a:p>
            <a:pPr lvl="1">
              <a:lnSpc>
                <a:spcPct val="150000"/>
              </a:lnSpc>
            </a:pPr>
            <a:r>
              <a:rPr lang="en-US" altLang="zh-CN" sz="1800" dirty="0"/>
              <a:t>ready()</a:t>
            </a:r>
            <a:r>
              <a:rPr lang="zh-CN" altLang="en-US" sz="1800" dirty="0"/>
              <a:t>方法的工作原理</a:t>
            </a:r>
            <a:endParaRPr lang="en-US" altLang="zh-CN" sz="1800" dirty="0"/>
          </a:p>
          <a:p>
            <a:pPr lvl="2">
              <a:lnSpc>
                <a:spcPct val="150000"/>
              </a:lnSpc>
            </a:pPr>
            <a:r>
              <a:rPr lang="zh-CN" altLang="en-US" sz="1600" dirty="0"/>
              <a:t>该方法类似于传统的</a:t>
            </a:r>
            <a:r>
              <a:rPr lang="en-US" altLang="zh-CN" sz="1600" dirty="0"/>
              <a:t>JavaScript</a:t>
            </a:r>
            <a:r>
              <a:rPr lang="zh-CN" altLang="en-US" sz="1600" dirty="0"/>
              <a:t>中的</a:t>
            </a:r>
            <a:r>
              <a:rPr lang="en-US" altLang="zh-CN" sz="1600" dirty="0" err="1"/>
              <a:t>onload</a:t>
            </a:r>
            <a:r>
              <a:rPr lang="zh-CN" altLang="en-US" sz="1600" dirty="0"/>
              <a:t>，只不过在事件执行时间上有区别：</a:t>
            </a:r>
            <a:r>
              <a:rPr lang="en-US" altLang="zh-CN" sz="1600" dirty="0" err="1"/>
              <a:t>onload</a:t>
            </a:r>
            <a:r>
              <a:rPr lang="zh-CN" altLang="en-US" sz="1600" dirty="0"/>
              <a:t>的执行必须是页面中的全部元素完全加载到浏览器后才触发，在这种情况下，如果页面中的图片过多或图片过大，那么有可能要等到</a:t>
            </a:r>
            <a:r>
              <a:rPr lang="en-US" altLang="zh-CN" sz="1600" dirty="0" err="1"/>
              <a:t>onload</a:t>
            </a:r>
            <a:r>
              <a:rPr lang="zh-CN" altLang="en-US" sz="1600" dirty="0"/>
              <a:t>事件触发，用户才能进行其他的操作；而使用</a:t>
            </a:r>
            <a:r>
              <a:rPr lang="en-US" altLang="zh-CN" sz="1600" dirty="0"/>
              <a:t>jQuery</a:t>
            </a:r>
            <a:r>
              <a:rPr lang="zh-CN" altLang="en-US" sz="1600" dirty="0"/>
              <a:t>中的</a:t>
            </a:r>
            <a:r>
              <a:rPr lang="en-US" altLang="zh-CN" sz="1600" dirty="0"/>
              <a:t>ready()</a:t>
            </a:r>
            <a:r>
              <a:rPr lang="zh-CN" altLang="en-US" sz="1600" dirty="0"/>
              <a:t>方法加载页面，只需要页面的</a:t>
            </a:r>
            <a:r>
              <a:rPr lang="en-US" altLang="zh-CN" sz="1600" dirty="0"/>
              <a:t>DOM</a:t>
            </a:r>
            <a:r>
              <a:rPr lang="zh-CN" altLang="en-US" sz="1600" dirty="0"/>
              <a:t>模型加载完毕，就会触发</a:t>
            </a:r>
            <a:r>
              <a:rPr lang="en-US" altLang="zh-CN" sz="1600" dirty="0"/>
              <a:t>ready()</a:t>
            </a:r>
            <a:r>
              <a:rPr lang="zh-CN" altLang="en-US" sz="1600" dirty="0"/>
              <a:t>方法。</a:t>
            </a:r>
            <a:endParaRPr lang="en-US" altLang="zh-CN" sz="1600" dirty="0"/>
          </a:p>
          <a:p>
            <a:pPr lvl="1"/>
            <a:endParaRPr lang="zh-CN" altLang="en-US" dirty="0"/>
          </a:p>
        </p:txBody>
      </p:sp>
    </p:spTree>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4.1 jQuery</a:t>
            </a:r>
            <a:r>
              <a:rPr lang="zh-CN" altLang="en-US" dirty="0" smtClean="0"/>
              <a:t>事件</a:t>
            </a:r>
            <a:endParaRPr lang="zh-CN" altLang="en-US" dirty="0"/>
          </a:p>
        </p:txBody>
      </p:sp>
      <p:sp>
        <p:nvSpPr>
          <p:cNvPr id="3" name="内容占位符 2"/>
          <p:cNvSpPr>
            <a:spLocks noGrp="1"/>
          </p:cNvSpPr>
          <p:nvPr>
            <p:ph idx="1"/>
          </p:nvPr>
        </p:nvSpPr>
        <p:spPr/>
        <p:txBody>
          <a:bodyPr/>
          <a:lstStyle/>
          <a:p>
            <a:pPr lvl="1"/>
            <a:r>
              <a:rPr lang="en-US" altLang="zh-CN" sz="2400" b="1" dirty="0"/>
              <a:t>ready()</a:t>
            </a:r>
            <a:r>
              <a:rPr lang="zh-CN" altLang="en-US" sz="2400" b="1" dirty="0"/>
              <a:t>方法的几种相同写法</a:t>
            </a:r>
            <a:endParaRPr lang="zh-CN" altLang="en-US" sz="2400" b="1" dirty="0"/>
          </a:p>
          <a:p>
            <a:pPr lvl="1"/>
            <a:endParaRPr lang="zh-CN" altLang="en-US" dirty="0"/>
          </a:p>
        </p:txBody>
      </p:sp>
      <p:sp>
        <p:nvSpPr>
          <p:cNvPr id="4" name="流程图: 可选过程 3"/>
          <p:cNvSpPr>
            <a:spLocks noChangeArrowheads="1"/>
          </p:cNvSpPr>
          <p:nvPr/>
        </p:nvSpPr>
        <p:spPr bwMode="auto">
          <a:xfrm>
            <a:off x="1050132" y="1844823"/>
            <a:ext cx="7043737" cy="3994001"/>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zh-CN" altLang="en-US" sz="1400" b="1" dirty="0">
                <a:latin typeface="+mn-lt"/>
                <a:ea typeface="微软雅黑" panose="020B0503020204020204" charset="-122"/>
              </a:rPr>
              <a:t>写法一：</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$(document).ready(function(){</a:t>
            </a:r>
            <a:endParaRPr lang="en-US" altLang="zh-CN"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        //</a:t>
            </a:r>
            <a:r>
              <a:rPr lang="zh-CN" altLang="en-US" sz="1400" b="1" dirty="0">
                <a:latin typeface="+mn-lt"/>
                <a:ea typeface="微软雅黑" panose="020B0503020204020204" charset="-122"/>
              </a:rPr>
              <a:t>代码部分</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a:t>
            </a:r>
            <a:endParaRPr lang="en-US" altLang="zh-CN" sz="1400" b="1" dirty="0">
              <a:latin typeface="+mn-lt"/>
              <a:ea typeface="微软雅黑" panose="020B0503020204020204" charset="-122"/>
            </a:endParaRPr>
          </a:p>
          <a:p>
            <a:pPr>
              <a:buFontTx/>
              <a:buNone/>
              <a:defRPr/>
            </a:pPr>
            <a:r>
              <a:rPr lang="zh-CN" altLang="en-US" sz="1400" b="1" dirty="0">
                <a:latin typeface="+mn-lt"/>
                <a:ea typeface="微软雅黑" panose="020B0503020204020204" charset="-122"/>
              </a:rPr>
              <a:t>写法二：</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$(function(){</a:t>
            </a:r>
            <a:endParaRPr lang="en-US" altLang="zh-CN" sz="1400" b="1" dirty="0">
              <a:latin typeface="+mn-lt"/>
              <a:ea typeface="微软雅黑" panose="020B0503020204020204" charset="-122"/>
            </a:endParaRPr>
          </a:p>
          <a:p>
            <a:pPr>
              <a:buFontTx/>
              <a:buNone/>
              <a:defRPr/>
            </a:pPr>
            <a:r>
              <a:rPr lang="en-US" altLang="zh-CN" sz="1400" b="1" dirty="0">
                <a:ea typeface="微软雅黑" panose="020B0503020204020204" charset="-122"/>
              </a:rPr>
              <a:t>        //</a:t>
            </a:r>
            <a:r>
              <a:rPr lang="zh-CN" altLang="en-US" sz="1400" b="1" dirty="0">
                <a:ea typeface="微软雅黑" panose="020B0503020204020204" charset="-122"/>
              </a:rPr>
              <a:t>代码部分</a:t>
            </a:r>
            <a:endParaRPr lang="en-US" altLang="zh-CN"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a:t>
            </a:r>
            <a:endParaRPr lang="en-US" altLang="zh-CN" sz="1400" b="1" dirty="0">
              <a:latin typeface="+mn-lt"/>
              <a:ea typeface="微软雅黑" panose="020B0503020204020204" charset="-122"/>
            </a:endParaRPr>
          </a:p>
          <a:p>
            <a:pPr>
              <a:buFontTx/>
              <a:buNone/>
              <a:defRPr/>
            </a:pPr>
            <a:r>
              <a:rPr lang="zh-CN" altLang="en-US" sz="1400" b="1" dirty="0">
                <a:latin typeface="+mn-lt"/>
                <a:ea typeface="微软雅黑" panose="020B0503020204020204" charset="-122"/>
              </a:rPr>
              <a:t>写法三：</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jQuery(document).ready(function(){</a:t>
            </a:r>
            <a:endParaRPr lang="en-US" altLang="zh-CN"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         //</a:t>
            </a:r>
            <a:r>
              <a:rPr lang="zh-CN" altLang="en-US" sz="1400" b="1" dirty="0">
                <a:latin typeface="+mn-lt"/>
                <a:ea typeface="微软雅黑" panose="020B0503020204020204" charset="-122"/>
              </a:rPr>
              <a:t>代码部分</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a:t>
            </a:r>
            <a:endParaRPr lang="en-US" altLang="zh-CN" sz="1400" b="1" dirty="0">
              <a:latin typeface="+mn-lt"/>
              <a:ea typeface="微软雅黑" panose="020B0503020204020204" charset="-122"/>
            </a:endParaRPr>
          </a:p>
          <a:p>
            <a:pPr>
              <a:buFontTx/>
              <a:buNone/>
              <a:defRPr/>
            </a:pPr>
            <a:r>
              <a:rPr lang="zh-CN" altLang="en-US" sz="1400" b="1" dirty="0">
                <a:latin typeface="+mn-lt"/>
                <a:ea typeface="微软雅黑" panose="020B0503020204020204" charset="-122"/>
              </a:rPr>
              <a:t>写法四：</a:t>
            </a:r>
            <a:endParaRPr lang="zh-CN" altLang="en-US"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jQuery(function(){</a:t>
            </a:r>
            <a:endParaRPr lang="en-US" altLang="zh-CN" sz="1400" b="1" dirty="0">
              <a:latin typeface="+mn-lt"/>
              <a:ea typeface="微软雅黑" panose="020B0503020204020204" charset="-122"/>
            </a:endParaRPr>
          </a:p>
          <a:p>
            <a:pPr>
              <a:buFontTx/>
              <a:buNone/>
              <a:defRPr/>
            </a:pPr>
            <a:r>
              <a:rPr lang="en-US" altLang="zh-CN" sz="1400" b="1" dirty="0">
                <a:ea typeface="微软雅黑" panose="020B0503020204020204" charset="-122"/>
              </a:rPr>
              <a:t>         //</a:t>
            </a:r>
            <a:r>
              <a:rPr lang="zh-CN" altLang="en-US" sz="1400" b="1" dirty="0">
                <a:ea typeface="微软雅黑" panose="020B0503020204020204" charset="-122"/>
              </a:rPr>
              <a:t>代码部分</a:t>
            </a:r>
            <a:endParaRPr lang="en-US" altLang="zh-CN" sz="1400" b="1" dirty="0">
              <a:latin typeface="+mn-lt"/>
              <a:ea typeface="微软雅黑" panose="020B0503020204020204" charset="-122"/>
            </a:endParaRPr>
          </a:p>
          <a:p>
            <a:pPr>
              <a:buFontTx/>
              <a:buNone/>
              <a:defRPr/>
            </a:pPr>
            <a:r>
              <a:rPr lang="en-US" altLang="zh-CN" sz="1400" b="1" dirty="0">
                <a:latin typeface="+mn-lt"/>
                <a:ea typeface="微软雅黑" panose="020B0503020204020204" charset="-122"/>
              </a:rPr>
              <a:t>});</a:t>
            </a:r>
            <a:endParaRPr lang="en-US" altLang="zh-CN" sz="1400" b="1" dirty="0">
              <a:latin typeface="+mn-lt"/>
              <a:ea typeface="微软雅黑" panose="020B0503020204020204" charset="-122"/>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1.2	</a:t>
            </a:r>
            <a:r>
              <a:rPr lang="zh-CN" altLang="en-US" dirty="0" smtClean="0"/>
              <a:t>引入</a:t>
            </a:r>
            <a:r>
              <a:rPr lang="en-US" altLang="zh-CN" dirty="0"/>
              <a:t>jQuery</a:t>
            </a:r>
            <a:r>
              <a:rPr lang="zh-CN" altLang="en-US" dirty="0"/>
              <a:t>文件库</a:t>
            </a:r>
            <a:br>
              <a:rPr lang="en-US" altLang="zh-CN" dirty="0"/>
            </a:br>
            <a:br>
              <a:rPr lang="en-US" altLang="zh-CN" dirty="0"/>
            </a:br>
            <a:endParaRPr lang="zh-CN" altLang="en-US" dirty="0"/>
          </a:p>
        </p:txBody>
      </p:sp>
      <p:sp>
        <p:nvSpPr>
          <p:cNvPr id="3" name="内容占位符 2"/>
          <p:cNvSpPr>
            <a:spLocks noGrp="1"/>
          </p:cNvSpPr>
          <p:nvPr>
            <p:ph idx="1"/>
          </p:nvPr>
        </p:nvSpPr>
        <p:spPr/>
        <p:txBody>
          <a:bodyPr/>
          <a:lstStyle/>
          <a:p>
            <a:r>
              <a:rPr lang="en-US" altLang="zh-CN" dirty="0" smtClean="0"/>
              <a:t>j</a:t>
            </a:r>
            <a:r>
              <a:rPr lang="en-US" altLang="zh-CN" dirty="0"/>
              <a:t>Q</a:t>
            </a:r>
            <a:r>
              <a:rPr lang="en-US" altLang="zh-CN" dirty="0" smtClean="0"/>
              <a:t>uery</a:t>
            </a:r>
            <a:r>
              <a:rPr lang="zh-CN" altLang="en-US" dirty="0" smtClean="0"/>
              <a:t>库本身是一个普通的</a:t>
            </a:r>
            <a:r>
              <a:rPr lang="en-US" altLang="zh-CN" dirty="0" err="1" smtClean="0"/>
              <a:t>js</a:t>
            </a:r>
            <a:r>
              <a:rPr lang="zh-CN" altLang="en-US" dirty="0" smtClean="0"/>
              <a:t>文件，</a:t>
            </a:r>
            <a:r>
              <a:rPr lang="zh-CN" altLang="en-US" dirty="0"/>
              <a:t>并不需要任何安装，仅需要使用</a:t>
            </a:r>
            <a:r>
              <a:rPr lang="en-US" altLang="zh-CN" dirty="0"/>
              <a:t>&lt;script&gt;</a:t>
            </a:r>
            <a:r>
              <a:rPr lang="zh-CN" altLang="en-US" dirty="0"/>
              <a:t>标签导</a:t>
            </a:r>
            <a:r>
              <a:rPr lang="zh-CN" altLang="en-US" dirty="0" smtClean="0"/>
              <a:t>入</a:t>
            </a:r>
            <a:r>
              <a:rPr lang="en-US" altLang="zh-CN" dirty="0" err="1" smtClean="0"/>
              <a:t>js</a:t>
            </a:r>
            <a:r>
              <a:rPr lang="zh-CN" altLang="en-US" dirty="0"/>
              <a:t>文件到页面即可</a:t>
            </a:r>
            <a:r>
              <a:rPr lang="zh-CN" altLang="en-US" dirty="0" smtClean="0"/>
              <a:t>。</a:t>
            </a:r>
            <a:endParaRPr lang="en-US" altLang="zh-CN" dirty="0" smtClean="0"/>
          </a:p>
          <a:p>
            <a:r>
              <a:rPr lang="zh-CN" altLang="en-US" dirty="0" smtClean="0"/>
              <a:t>假设</a:t>
            </a:r>
            <a:r>
              <a:rPr lang="zh-CN" altLang="en-US" dirty="0"/>
              <a:t>该文件下载后保存在站点的文件夹</a:t>
            </a:r>
            <a:r>
              <a:rPr lang="en-US" altLang="zh-CN" dirty="0" err="1"/>
              <a:t>js</a:t>
            </a:r>
            <a:r>
              <a:rPr lang="zh-CN" altLang="en-US" dirty="0"/>
              <a:t>中，那么，在页面的</a:t>
            </a:r>
            <a:r>
              <a:rPr lang="en-US" altLang="zh-CN" dirty="0"/>
              <a:t>&lt;head&gt;&lt;/head&gt;</a:t>
            </a:r>
            <a:r>
              <a:rPr lang="zh-CN" altLang="en-US" dirty="0"/>
              <a:t>中加入如下代码：</a:t>
            </a:r>
            <a:endParaRPr lang="zh-CN" altLang="en-US" dirty="0"/>
          </a:p>
          <a:p>
            <a:endParaRPr lang="zh-CN" altLang="en-US" dirty="0"/>
          </a:p>
        </p:txBody>
      </p:sp>
      <p:sp>
        <p:nvSpPr>
          <p:cNvPr id="4" name="流程图: 可选过程 3"/>
          <p:cNvSpPr>
            <a:spLocks noChangeArrowheads="1"/>
          </p:cNvSpPr>
          <p:nvPr/>
        </p:nvSpPr>
        <p:spPr bwMode="auto">
          <a:xfrm>
            <a:off x="755576" y="3679031"/>
            <a:ext cx="7829550" cy="500062"/>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latin typeface="Calibri" panose="020F0502020204030204" pitchFamily="34" charset="0"/>
                <a:ea typeface="微软雅黑" panose="020B0503020204020204" charset="-122"/>
              </a:rPr>
              <a:t>&lt;script type</a:t>
            </a:r>
            <a:r>
              <a:rPr lang="en-US" altLang="zh-CN" b="1" dirty="0" smtClean="0">
                <a:latin typeface="Calibri" panose="020F0502020204030204" pitchFamily="34" charset="0"/>
                <a:ea typeface="微软雅黑" panose="020B0503020204020204" charset="-122"/>
              </a:rPr>
              <a:t>=“text/</a:t>
            </a:r>
            <a:r>
              <a:rPr lang="en-US" altLang="zh-CN" b="1" dirty="0" err="1" smtClean="0">
                <a:latin typeface="Calibri" panose="020F0502020204030204" pitchFamily="34" charset="0"/>
                <a:ea typeface="微软雅黑" panose="020B0503020204020204" charset="-122"/>
              </a:rPr>
              <a:t>javascript</a:t>
            </a:r>
            <a:r>
              <a:rPr lang="en-US" altLang="zh-CN" b="1" dirty="0" smtClean="0">
                <a:latin typeface="Calibri" panose="020F0502020204030204" pitchFamily="34" charset="0"/>
                <a:ea typeface="微软雅黑" panose="020B0503020204020204" charset="-122"/>
              </a:rPr>
              <a:t>”  </a:t>
            </a:r>
            <a:r>
              <a:rPr lang="en-US" altLang="zh-CN" b="1" dirty="0" err="1">
                <a:latin typeface="Calibri" panose="020F0502020204030204" pitchFamily="34" charset="0"/>
                <a:ea typeface="微软雅黑" panose="020B0503020204020204" charset="-122"/>
              </a:rPr>
              <a:t>src</a:t>
            </a:r>
            <a:r>
              <a:rPr lang="en-US" altLang="zh-CN" b="1" dirty="0" smtClean="0">
                <a:latin typeface="Calibri" panose="020F0502020204030204" pitchFamily="34" charset="0"/>
                <a:ea typeface="微软雅黑" panose="020B0503020204020204" charset="-122"/>
              </a:rPr>
              <a:t>=“</a:t>
            </a:r>
            <a:r>
              <a:rPr lang="en-US" altLang="zh-CN" b="1" dirty="0" err="1" smtClean="0">
                <a:latin typeface="Calibri" panose="020F0502020204030204" pitchFamily="34" charset="0"/>
                <a:ea typeface="微软雅黑" panose="020B0503020204020204" charset="-122"/>
              </a:rPr>
              <a:t>js</a:t>
            </a:r>
            <a:r>
              <a:rPr lang="en-US" altLang="zh-CN" b="1" dirty="0" smtClean="0">
                <a:latin typeface="Calibri" panose="020F0502020204030204" pitchFamily="34" charset="0"/>
                <a:ea typeface="微软雅黑" panose="020B0503020204020204" charset="-122"/>
              </a:rPr>
              <a:t>/jquery-3.2.1.min.js</a:t>
            </a:r>
            <a:r>
              <a:rPr lang="en-US" altLang="zh-CN" b="1" dirty="0">
                <a:latin typeface="Calibri" panose="020F0502020204030204" pitchFamily="34" charset="0"/>
                <a:ea typeface="微软雅黑" panose="020B0503020204020204" charset="-122"/>
              </a:rPr>
              <a:t>"&gt;&lt;/script&gt;</a:t>
            </a:r>
            <a:endParaRPr lang="zh-CN" altLang="en-US" b="1" dirty="0">
              <a:latin typeface="Adobe Gothic Std B"/>
              <a:ea typeface="微软雅黑" panose="020B0503020204020204" charset="-122"/>
            </a:endParaRP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绑定事件</a:t>
            </a:r>
            <a:endParaRPr lang="zh-CN" altLang="en-US" dirty="0"/>
          </a:p>
        </p:txBody>
      </p:sp>
      <p:sp>
        <p:nvSpPr>
          <p:cNvPr id="3" name="内容占位符 2"/>
          <p:cNvSpPr>
            <a:spLocks noGrp="1"/>
          </p:cNvSpPr>
          <p:nvPr>
            <p:ph idx="1"/>
          </p:nvPr>
        </p:nvSpPr>
        <p:spPr/>
        <p:txBody>
          <a:bodyPr/>
          <a:lstStyle/>
          <a:p>
            <a:pPr marL="342900" lvl="1" indent="-342900">
              <a:buFontTx/>
              <a:buChar char="•"/>
            </a:pPr>
            <a:r>
              <a:rPr lang="zh-CN" altLang="en-US" sz="1800" dirty="0"/>
              <a:t>在</a:t>
            </a:r>
            <a:r>
              <a:rPr lang="en-US" altLang="zh-CN" sz="1800" dirty="0"/>
              <a:t>JavaScript</a:t>
            </a:r>
            <a:r>
              <a:rPr lang="zh-CN" altLang="en-US" sz="1800" dirty="0"/>
              <a:t>的事件模型中，事件与处理程序的绑定一般有两种方式：第一种是在事件源对象所对应的</a:t>
            </a:r>
            <a:r>
              <a:rPr lang="en-US" altLang="zh-CN" sz="1800" dirty="0"/>
              <a:t>html</a:t>
            </a:r>
            <a:r>
              <a:rPr lang="zh-CN" altLang="en-US" sz="1800" dirty="0"/>
              <a:t>标签上增加一个要处理的事件属性，让事件属性值等于处理该事件的函数名或程序代码；第二种是直接在</a:t>
            </a:r>
            <a:r>
              <a:rPr lang="en-US" altLang="zh-CN" sz="1800" dirty="0"/>
              <a:t>JavaScript</a:t>
            </a:r>
            <a:r>
              <a:rPr lang="zh-CN" altLang="en-US" sz="1800" dirty="0"/>
              <a:t>代码中，设置元素对象的事件属性，让事件属性值等于处理该事件的函数名或程序代码。</a:t>
            </a:r>
            <a:endParaRPr lang="zh-CN" altLang="en-US" sz="1800" dirty="0"/>
          </a:p>
          <a:p>
            <a:endParaRPr lang="zh-CN" altLang="en-US" dirty="0"/>
          </a:p>
        </p:txBody>
      </p:sp>
      <p:sp>
        <p:nvSpPr>
          <p:cNvPr id="4" name="流程图: 可选过程 3"/>
          <p:cNvSpPr>
            <a:spLocks noChangeArrowheads="1"/>
          </p:cNvSpPr>
          <p:nvPr/>
        </p:nvSpPr>
        <p:spPr bwMode="auto">
          <a:xfrm>
            <a:off x="1107756" y="3068960"/>
            <a:ext cx="6972300" cy="2071688"/>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en-US" altLang="zh-CN" b="1" dirty="0">
                <a:latin typeface="+mn-lt"/>
                <a:ea typeface="微软雅黑" panose="020B0503020204020204" charset="-122"/>
              </a:rPr>
              <a:t>//</a:t>
            </a:r>
            <a:r>
              <a:rPr lang="zh-CN" altLang="en-US" b="1" dirty="0">
                <a:latin typeface="+mn-lt"/>
                <a:ea typeface="微软雅黑" panose="020B0503020204020204" charset="-122"/>
              </a:rPr>
              <a:t>例如，在页面加载完毕后，使用下述代码绑定按钮的单击事件</a:t>
            </a:r>
            <a:endParaRPr lang="en-US" altLang="zh-CN" b="1" dirty="0">
              <a:latin typeface="+mn-lt"/>
              <a:ea typeface="微软雅黑" panose="020B0503020204020204" charset="-122"/>
            </a:endParaRPr>
          </a:p>
          <a:p>
            <a:pPr>
              <a:buFontTx/>
              <a:buNone/>
              <a:defRPr/>
            </a:pPr>
            <a:r>
              <a:rPr lang="en-US" altLang="zh-CN" b="1" dirty="0">
                <a:latin typeface="+mn-lt"/>
                <a:ea typeface="微软雅黑" panose="020B0503020204020204" charset="-122"/>
              </a:rPr>
              <a:t>$(function(){</a:t>
            </a:r>
            <a:endParaRPr lang="en-US" altLang="zh-CN" b="1" dirty="0">
              <a:latin typeface="+mn-lt"/>
              <a:ea typeface="微软雅黑" panose="020B0503020204020204" charset="-122"/>
            </a:endParaRPr>
          </a:p>
          <a:p>
            <a:pPr>
              <a:buFontTx/>
              <a:buNone/>
              <a:defRPr/>
            </a:pPr>
            <a:r>
              <a:rPr lang="en-US" altLang="zh-CN" b="1" dirty="0">
                <a:latin typeface="+mn-lt"/>
                <a:ea typeface="微软雅黑" panose="020B0503020204020204" charset="-122"/>
              </a:rPr>
              <a:t>             $("#btn").click(function(){</a:t>
            </a:r>
            <a:endParaRPr lang="zh-CN" altLang="en-US" b="1" dirty="0">
              <a:latin typeface="+mn-lt"/>
              <a:ea typeface="微软雅黑" panose="020B0503020204020204" charset="-122"/>
            </a:endParaRPr>
          </a:p>
          <a:p>
            <a:pPr>
              <a:buFontTx/>
              <a:buNone/>
              <a:defRPr/>
            </a:pPr>
            <a:r>
              <a:rPr lang="zh-CN" altLang="en-US" b="1" dirty="0">
                <a:latin typeface="+mn-lt"/>
                <a:ea typeface="微软雅黑" panose="020B0503020204020204" charset="-122"/>
              </a:rPr>
              <a:t>                   </a:t>
            </a:r>
            <a:r>
              <a:rPr lang="en-US" altLang="zh-CN" b="1" dirty="0">
                <a:latin typeface="+mn-lt"/>
                <a:ea typeface="微软雅黑" panose="020B0503020204020204" charset="-122"/>
              </a:rPr>
              <a:t>//</a:t>
            </a:r>
            <a:r>
              <a:rPr lang="zh-CN" altLang="en-US" b="1" dirty="0">
                <a:latin typeface="+mn-lt"/>
                <a:ea typeface="微软雅黑" panose="020B0503020204020204" charset="-122"/>
              </a:rPr>
              <a:t>执行代码</a:t>
            </a:r>
            <a:endParaRPr lang="zh-CN" altLang="en-US" b="1" dirty="0">
              <a:latin typeface="+mn-lt"/>
              <a:ea typeface="微软雅黑" panose="020B0503020204020204" charset="-122"/>
            </a:endParaRPr>
          </a:p>
          <a:p>
            <a:pPr>
              <a:buFontTx/>
              <a:buNone/>
              <a:defRPr/>
            </a:pPr>
            <a:r>
              <a:rPr lang="zh-CN" altLang="en-US" b="1" dirty="0">
                <a:latin typeface="+mn-lt"/>
                <a:ea typeface="微软雅黑" panose="020B0503020204020204" charset="-122"/>
              </a:rPr>
              <a:t>	</a:t>
            </a:r>
            <a:r>
              <a:rPr lang="en-US" altLang="zh-CN" b="1" dirty="0">
                <a:latin typeface="+mn-lt"/>
                <a:ea typeface="微软雅黑" panose="020B0503020204020204" charset="-122"/>
              </a:rPr>
              <a:t>});  </a:t>
            </a:r>
            <a:endParaRPr lang="en-US" altLang="zh-CN" b="1" dirty="0">
              <a:latin typeface="+mn-lt"/>
              <a:ea typeface="微软雅黑" panose="020B0503020204020204" charset="-122"/>
            </a:endParaRPr>
          </a:p>
          <a:p>
            <a:pPr>
              <a:buFontTx/>
              <a:buNone/>
              <a:defRPr/>
            </a:pPr>
            <a:r>
              <a:rPr lang="en-US" altLang="zh-CN" b="1" dirty="0">
                <a:latin typeface="+mn-lt"/>
                <a:ea typeface="微软雅黑" panose="020B0503020204020204" charset="-122"/>
              </a:rPr>
              <a:t>});</a:t>
            </a:r>
            <a:endParaRPr lang="en-US" altLang="zh-CN" b="1" dirty="0">
              <a:latin typeface="+mn-lt"/>
              <a:ea typeface="微软雅黑" panose="020B0503020204020204" charset="-122"/>
            </a:endParaRPr>
          </a:p>
          <a:p>
            <a:pPr>
              <a:buFontTx/>
              <a:buNone/>
              <a:defRPr/>
            </a:pPr>
            <a:endParaRPr lang="en-US" altLang="zh-CN" b="1" dirty="0">
              <a:latin typeface="+mn-lt"/>
              <a:ea typeface="微软雅黑" panose="020B0503020204020204" charset="-122"/>
            </a:endParaRPr>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4.2 </a:t>
            </a:r>
            <a:r>
              <a:rPr lang="zh-CN" altLang="en-US" dirty="0" smtClean="0"/>
              <a:t>绑定事件</a:t>
            </a:r>
            <a:endParaRPr lang="zh-CN" altLang="en-US" dirty="0"/>
          </a:p>
        </p:txBody>
      </p:sp>
      <p:sp>
        <p:nvSpPr>
          <p:cNvPr id="3" name="内容占位符 2"/>
          <p:cNvSpPr>
            <a:spLocks noGrp="1"/>
          </p:cNvSpPr>
          <p:nvPr>
            <p:ph idx="1"/>
          </p:nvPr>
        </p:nvSpPr>
        <p:spPr/>
        <p:txBody>
          <a:bodyPr/>
          <a:lstStyle/>
          <a:p>
            <a:r>
              <a:rPr lang="zh-CN" altLang="en-US" dirty="0" smtClean="0"/>
              <a:t>常用事件</a:t>
            </a:r>
            <a:endParaRPr lang="zh-CN" altLang="en-US" dirty="0"/>
          </a:p>
        </p:txBody>
      </p:sp>
      <p:pic>
        <p:nvPicPr>
          <p:cNvPr id="4" name="table"/>
          <p:cNvPicPr>
            <a:picLocks noChangeAspect="1"/>
          </p:cNvPicPr>
          <p:nvPr/>
        </p:nvPicPr>
        <p:blipFill>
          <a:blip r:embed="rId1"/>
          <a:stretch>
            <a:fillRect/>
          </a:stretch>
        </p:blipFill>
        <p:spPr>
          <a:xfrm>
            <a:off x="550069" y="1832768"/>
            <a:ext cx="8043862" cy="3192463"/>
          </a:xfrm>
          <a:prstGeom prst="rect">
            <a:avLst/>
          </a:prstGeom>
        </p:spPr>
      </p:pic>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4.3 </a:t>
            </a:r>
            <a:r>
              <a:rPr lang="zh-CN" altLang="en-US" dirty="0" smtClean="0"/>
              <a:t>绑定事件</a:t>
            </a:r>
            <a:endParaRPr lang="zh-CN" altLang="en-US" dirty="0"/>
          </a:p>
        </p:txBody>
      </p:sp>
      <p:sp>
        <p:nvSpPr>
          <p:cNvPr id="3" name="内容占位符 2"/>
          <p:cNvSpPr>
            <a:spLocks noGrp="1"/>
          </p:cNvSpPr>
          <p:nvPr>
            <p:ph idx="1"/>
          </p:nvPr>
        </p:nvSpPr>
        <p:spPr/>
        <p:txBody>
          <a:bodyPr/>
          <a:lstStyle/>
          <a:p>
            <a:r>
              <a:rPr lang="zh-CN" altLang="en-US" b="1" dirty="0"/>
              <a:t>在</a:t>
            </a:r>
            <a:r>
              <a:rPr lang="en-US" altLang="zh-CN" b="1" dirty="0"/>
              <a:t>jQuery</a:t>
            </a:r>
            <a:r>
              <a:rPr lang="zh-CN" altLang="en-US" b="1" dirty="0"/>
              <a:t>中，还可以使用</a:t>
            </a:r>
            <a:r>
              <a:rPr lang="en-US" altLang="zh-CN" b="1" dirty="0"/>
              <a:t>bind()</a:t>
            </a:r>
            <a:r>
              <a:rPr lang="zh-CN" altLang="en-US" b="1" dirty="0"/>
              <a:t>方法进行事件的绑定，</a:t>
            </a:r>
            <a:r>
              <a:rPr lang="en-US" altLang="zh-CN" b="1" dirty="0"/>
              <a:t>bind()</a:t>
            </a:r>
            <a:r>
              <a:rPr lang="zh-CN" altLang="en-US" b="1" dirty="0"/>
              <a:t>功能是为每个选择元素的事件绑定处理函数，其语法格式如下：</a:t>
            </a:r>
            <a:endParaRPr lang="zh-CN" altLang="en-US" b="1" dirty="0"/>
          </a:p>
          <a:p>
            <a:endParaRPr lang="zh-CN" altLang="en-US" dirty="0"/>
          </a:p>
        </p:txBody>
      </p:sp>
      <p:sp>
        <p:nvSpPr>
          <p:cNvPr id="4" name="流程图: 可选过程 3"/>
          <p:cNvSpPr>
            <a:spLocks noChangeArrowheads="1"/>
          </p:cNvSpPr>
          <p:nvPr/>
        </p:nvSpPr>
        <p:spPr bwMode="auto">
          <a:xfrm>
            <a:off x="1271588" y="4161631"/>
            <a:ext cx="7215187" cy="157162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en-US" altLang="zh-CN" b="1" dirty="0">
                <a:latin typeface="+mn-lt"/>
                <a:ea typeface="微软雅黑" panose="020B0503020204020204" charset="-122"/>
              </a:rPr>
              <a:t>jQuery</a:t>
            </a:r>
            <a:r>
              <a:rPr lang="zh-CN" altLang="en-US" b="1" dirty="0">
                <a:latin typeface="+mn-lt"/>
                <a:ea typeface="微软雅黑" panose="020B0503020204020204" charset="-122"/>
              </a:rPr>
              <a:t>对象</a:t>
            </a:r>
            <a:r>
              <a:rPr lang="en-US" altLang="zh-CN" b="1" dirty="0">
                <a:latin typeface="+mn-lt"/>
                <a:ea typeface="微软雅黑" panose="020B0503020204020204" charset="-122"/>
              </a:rPr>
              <a:t>.bind(type,fn());</a:t>
            </a:r>
            <a:endParaRPr lang="en-US" altLang="zh-CN" b="1" dirty="0">
              <a:latin typeface="+mn-lt"/>
              <a:ea typeface="微软雅黑" panose="020B0503020204020204" charset="-122"/>
            </a:endParaRPr>
          </a:p>
          <a:p>
            <a:pPr>
              <a:buFontTx/>
              <a:buNone/>
              <a:defRPr/>
            </a:pPr>
            <a:r>
              <a:rPr lang="zh-CN" altLang="en-US" b="1" dirty="0">
                <a:latin typeface="+mn-lt"/>
                <a:ea typeface="微软雅黑" panose="020B0503020204020204" charset="-122"/>
              </a:rPr>
              <a:t>其中，参数</a:t>
            </a:r>
            <a:r>
              <a:rPr lang="en-US" altLang="zh-CN" b="1" dirty="0">
                <a:latin typeface="+mn-lt"/>
                <a:ea typeface="微软雅黑" panose="020B0503020204020204" charset="-122"/>
              </a:rPr>
              <a:t>type</a:t>
            </a:r>
            <a:r>
              <a:rPr lang="zh-CN" altLang="en-US" b="1" dirty="0">
                <a:latin typeface="+mn-lt"/>
                <a:ea typeface="微软雅黑" panose="020B0503020204020204" charset="-122"/>
              </a:rPr>
              <a:t>表示事件的类型，参数</a:t>
            </a:r>
            <a:r>
              <a:rPr lang="en-US" altLang="zh-CN" b="1" dirty="0">
                <a:latin typeface="+mn-lt"/>
                <a:ea typeface="微软雅黑" panose="020B0503020204020204" charset="-122"/>
              </a:rPr>
              <a:t>fn()</a:t>
            </a:r>
            <a:r>
              <a:rPr lang="zh-CN" altLang="en-US" b="1" dirty="0">
                <a:latin typeface="+mn-lt"/>
                <a:ea typeface="微软雅黑" panose="020B0503020204020204" charset="-122"/>
              </a:rPr>
              <a:t>表示事件触发时需要执行的处理函数。内置的事件类型包括</a:t>
            </a:r>
            <a:r>
              <a:rPr lang="en-US" altLang="zh-CN" b="1" dirty="0">
                <a:latin typeface="+mn-lt"/>
                <a:ea typeface="微软雅黑" panose="020B0503020204020204" charset="-122"/>
              </a:rPr>
              <a:t>click</a:t>
            </a:r>
            <a:r>
              <a:rPr lang="zh-CN" altLang="en-US" b="1" dirty="0">
                <a:latin typeface="+mn-lt"/>
                <a:ea typeface="微软雅黑" panose="020B0503020204020204" charset="-122"/>
              </a:rPr>
              <a:t>、</a:t>
            </a:r>
            <a:r>
              <a:rPr lang="en-US" altLang="zh-CN" b="1" dirty="0">
                <a:latin typeface="+mn-lt"/>
                <a:ea typeface="微软雅黑" panose="020B0503020204020204" charset="-122"/>
              </a:rPr>
              <a:t>mouseover</a:t>
            </a:r>
            <a:r>
              <a:rPr lang="zh-CN" altLang="en-US" b="1" dirty="0">
                <a:latin typeface="+mn-lt"/>
                <a:ea typeface="微软雅黑" panose="020B0503020204020204" charset="-122"/>
              </a:rPr>
              <a:t>、</a:t>
            </a:r>
            <a:r>
              <a:rPr lang="en-US" altLang="zh-CN" b="1" dirty="0">
                <a:latin typeface="+mn-lt"/>
                <a:ea typeface="微软雅黑" panose="020B0503020204020204" charset="-122"/>
              </a:rPr>
              <a:t>mouseout</a:t>
            </a:r>
            <a:r>
              <a:rPr lang="zh-CN" altLang="en-US" b="1" dirty="0">
                <a:latin typeface="+mn-lt"/>
                <a:ea typeface="微软雅黑" panose="020B0503020204020204" charset="-122"/>
              </a:rPr>
              <a:t>、</a:t>
            </a:r>
            <a:r>
              <a:rPr lang="en-US" altLang="zh-CN" b="1" dirty="0">
                <a:latin typeface="+mn-lt"/>
                <a:ea typeface="微软雅黑" panose="020B0503020204020204" charset="-122"/>
              </a:rPr>
              <a:t>focus</a:t>
            </a:r>
            <a:r>
              <a:rPr lang="zh-CN" altLang="en-US" b="1" dirty="0">
                <a:latin typeface="+mn-lt"/>
                <a:ea typeface="微软雅黑" panose="020B0503020204020204" charset="-122"/>
              </a:rPr>
              <a:t>、</a:t>
            </a:r>
            <a:r>
              <a:rPr lang="en-US" altLang="zh-CN" b="1" dirty="0">
                <a:latin typeface="+mn-lt"/>
                <a:ea typeface="微软雅黑" panose="020B0503020204020204" charset="-122"/>
              </a:rPr>
              <a:t>blur</a:t>
            </a:r>
            <a:r>
              <a:rPr lang="zh-CN" altLang="en-US" b="1" dirty="0">
                <a:latin typeface="+mn-lt"/>
                <a:ea typeface="微软雅黑" panose="020B0503020204020204" charset="-122"/>
              </a:rPr>
              <a:t>、</a:t>
            </a:r>
            <a:r>
              <a:rPr lang="en-US" altLang="zh-CN" b="1" dirty="0">
                <a:latin typeface="+mn-lt"/>
                <a:ea typeface="微软雅黑" panose="020B0503020204020204" charset="-122"/>
              </a:rPr>
              <a:t>keyup</a:t>
            </a:r>
            <a:r>
              <a:rPr lang="zh-CN" altLang="en-US" b="1" dirty="0">
                <a:latin typeface="+mn-lt"/>
                <a:ea typeface="微软雅黑" panose="020B0503020204020204" charset="-122"/>
              </a:rPr>
              <a:t>、</a:t>
            </a:r>
            <a:r>
              <a:rPr lang="en-US" altLang="zh-CN" b="1" dirty="0">
                <a:latin typeface="+mn-lt"/>
                <a:ea typeface="微软雅黑" panose="020B0503020204020204" charset="-122"/>
              </a:rPr>
              <a:t>keydown</a:t>
            </a:r>
            <a:r>
              <a:rPr lang="zh-CN" altLang="en-US" b="1" dirty="0">
                <a:latin typeface="+mn-lt"/>
                <a:ea typeface="微软雅黑" panose="020B0503020204020204" charset="-122"/>
              </a:rPr>
              <a:t>、</a:t>
            </a:r>
            <a:r>
              <a:rPr lang="en-US" altLang="zh-CN" b="1" dirty="0">
                <a:latin typeface="+mn-lt"/>
                <a:ea typeface="微软雅黑" panose="020B0503020204020204" charset="-122"/>
              </a:rPr>
              <a:t>change</a:t>
            </a:r>
            <a:r>
              <a:rPr lang="zh-CN" altLang="en-US" b="1" dirty="0">
                <a:latin typeface="+mn-lt"/>
                <a:ea typeface="微软雅黑" panose="020B0503020204020204" charset="-122"/>
              </a:rPr>
              <a:t>和</a:t>
            </a:r>
            <a:r>
              <a:rPr lang="en-US" altLang="zh-CN" b="1" dirty="0">
                <a:latin typeface="+mn-lt"/>
                <a:ea typeface="微软雅黑" panose="020B0503020204020204" charset="-122"/>
              </a:rPr>
              <a:t>scroll</a:t>
            </a:r>
            <a:r>
              <a:rPr lang="zh-CN" altLang="en-US" b="1" dirty="0">
                <a:latin typeface="+mn-lt"/>
                <a:ea typeface="微软雅黑" panose="020B0503020204020204" charset="-122"/>
              </a:rPr>
              <a:t>等。</a:t>
            </a:r>
            <a:endParaRPr lang="zh-CN" altLang="en-US" b="1" dirty="0">
              <a:latin typeface="+mn-lt"/>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7225" y="2866231"/>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4.4 </a:t>
            </a:r>
            <a:r>
              <a:rPr lang="zh-CN" altLang="en-US" dirty="0" smtClean="0"/>
              <a:t>切换事件</a:t>
            </a:r>
            <a:endParaRPr lang="zh-CN" altLang="en-US" dirty="0"/>
          </a:p>
        </p:txBody>
      </p:sp>
      <p:sp>
        <p:nvSpPr>
          <p:cNvPr id="3" name="内容占位符 2"/>
          <p:cNvSpPr>
            <a:spLocks noGrp="1"/>
          </p:cNvSpPr>
          <p:nvPr>
            <p:ph idx="1"/>
          </p:nvPr>
        </p:nvSpPr>
        <p:spPr/>
        <p:txBody>
          <a:bodyPr/>
          <a:lstStyle/>
          <a:p>
            <a:r>
              <a:rPr lang="en-US" altLang="zh-CN" b="1" dirty="0"/>
              <a:t>toggle()</a:t>
            </a:r>
            <a:r>
              <a:rPr lang="zh-CN" altLang="en-US" b="1" dirty="0"/>
              <a:t>方法</a:t>
            </a:r>
            <a:endParaRPr lang="zh-CN" altLang="en-US" b="1" dirty="0"/>
          </a:p>
          <a:p>
            <a:pPr lvl="1"/>
            <a:r>
              <a:rPr lang="zh-CN" altLang="en-US" sz="2400" dirty="0"/>
              <a:t>在</a:t>
            </a:r>
            <a:r>
              <a:rPr lang="en-US" altLang="zh-CN" sz="2400" dirty="0"/>
              <a:t>toggle()</a:t>
            </a:r>
            <a:r>
              <a:rPr lang="zh-CN" altLang="en-US" sz="2400" dirty="0"/>
              <a:t>方法中，可以依次调用</a:t>
            </a:r>
            <a:r>
              <a:rPr lang="en-US" altLang="zh-CN" sz="2400" dirty="0"/>
              <a:t>N</a:t>
            </a:r>
            <a:r>
              <a:rPr lang="zh-CN" altLang="en-US" sz="2400" dirty="0"/>
              <a:t>个指定的函数，直到最后一个函数，然后重复对这些函数进行调用，像</a:t>
            </a:r>
            <a:r>
              <a:rPr lang="en-US" altLang="zh-CN" sz="2400" dirty="0"/>
              <a:t>mp3</a:t>
            </a:r>
            <a:r>
              <a:rPr lang="zh-CN" altLang="en-US" sz="2400" dirty="0"/>
              <a:t>中的循环播放。其语法格式如下：</a:t>
            </a:r>
            <a:endParaRPr lang="zh-CN" altLang="en-US" sz="2400" dirty="0"/>
          </a:p>
          <a:p>
            <a:pPr lvl="1"/>
            <a:endParaRPr lang="zh-CN" altLang="en-US" dirty="0"/>
          </a:p>
        </p:txBody>
      </p:sp>
      <p:sp>
        <p:nvSpPr>
          <p:cNvPr id="4" name="流程图: 可选过程 3"/>
          <p:cNvSpPr>
            <a:spLocks noChangeArrowheads="1"/>
          </p:cNvSpPr>
          <p:nvPr/>
        </p:nvSpPr>
        <p:spPr bwMode="auto">
          <a:xfrm>
            <a:off x="1771650" y="3947318"/>
            <a:ext cx="6643687" cy="1785938"/>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en-US" altLang="zh-CN" b="1" dirty="0">
                <a:latin typeface="+mn-lt"/>
                <a:ea typeface="微软雅黑" panose="020B0503020204020204" charset="-122"/>
              </a:rPr>
              <a:t>jQuery</a:t>
            </a:r>
            <a:r>
              <a:rPr lang="zh-CN" altLang="en-US" b="1" dirty="0">
                <a:latin typeface="+mn-lt"/>
                <a:ea typeface="微软雅黑" panose="020B0503020204020204" charset="-122"/>
              </a:rPr>
              <a:t>对象</a:t>
            </a:r>
            <a:r>
              <a:rPr lang="en-US" altLang="zh-CN" b="1" dirty="0">
                <a:latin typeface="+mn-lt"/>
                <a:ea typeface="微软雅黑" panose="020B0503020204020204" charset="-122"/>
              </a:rPr>
              <a:t>.toggle(</a:t>
            </a:r>
            <a:endParaRPr lang="en-US" altLang="zh-CN" b="1" dirty="0">
              <a:latin typeface="+mn-lt"/>
              <a:ea typeface="微软雅黑" panose="020B0503020204020204" charset="-122"/>
            </a:endParaRPr>
          </a:p>
          <a:p>
            <a:pPr>
              <a:buFontTx/>
              <a:buNone/>
              <a:defRPr/>
            </a:pPr>
            <a:r>
              <a:rPr lang="en-US" altLang="zh-CN" b="1" dirty="0">
                <a:latin typeface="+mn-lt"/>
                <a:ea typeface="微软雅黑" panose="020B0503020204020204" charset="-122"/>
              </a:rPr>
              <a:t>   function(){},  //</a:t>
            </a:r>
            <a:r>
              <a:rPr lang="zh-CN" altLang="en-US" b="1" dirty="0">
                <a:latin typeface="+mn-lt"/>
                <a:ea typeface="微软雅黑" panose="020B0503020204020204" charset="-122"/>
              </a:rPr>
              <a:t>第一次单击时触发</a:t>
            </a:r>
            <a:endParaRPr lang="zh-CN" altLang="en-US" b="1" dirty="0">
              <a:latin typeface="+mn-lt"/>
              <a:ea typeface="微软雅黑" panose="020B0503020204020204" charset="-122"/>
            </a:endParaRPr>
          </a:p>
          <a:p>
            <a:pPr>
              <a:buFontTx/>
              <a:buNone/>
              <a:defRPr/>
            </a:pPr>
            <a:r>
              <a:rPr lang="zh-CN" altLang="en-US" b="1" dirty="0">
                <a:latin typeface="+mn-lt"/>
                <a:ea typeface="微软雅黑" panose="020B0503020204020204" charset="-122"/>
              </a:rPr>
              <a:t>   </a:t>
            </a:r>
            <a:r>
              <a:rPr lang="en-US" altLang="zh-CN" b="1" dirty="0">
                <a:latin typeface="+mn-lt"/>
                <a:ea typeface="微软雅黑" panose="020B0503020204020204" charset="-122"/>
              </a:rPr>
              <a:t>function(){},  //</a:t>
            </a:r>
            <a:r>
              <a:rPr lang="zh-CN" altLang="en-US" b="1" dirty="0">
                <a:latin typeface="+mn-lt"/>
                <a:ea typeface="微软雅黑" panose="020B0503020204020204" charset="-122"/>
              </a:rPr>
              <a:t>第二次单击时触发</a:t>
            </a:r>
            <a:endParaRPr lang="zh-CN" altLang="en-US" b="1" dirty="0">
              <a:latin typeface="+mn-lt"/>
              <a:ea typeface="微软雅黑" panose="020B0503020204020204" charset="-122"/>
            </a:endParaRPr>
          </a:p>
          <a:p>
            <a:pPr>
              <a:buFontTx/>
              <a:buNone/>
              <a:defRPr/>
            </a:pPr>
            <a:r>
              <a:rPr lang="zh-CN" altLang="en-US" b="1" dirty="0">
                <a:latin typeface="+mn-lt"/>
                <a:ea typeface="微软雅黑" panose="020B0503020204020204" charset="-122"/>
              </a:rPr>
              <a:t>   </a:t>
            </a:r>
            <a:r>
              <a:rPr lang="en-US" altLang="zh-CN" b="1" dirty="0">
                <a:latin typeface="+mn-lt"/>
                <a:ea typeface="微软雅黑" panose="020B0503020204020204" charset="-122"/>
              </a:rPr>
              <a:t>function(){},  //</a:t>
            </a:r>
            <a:r>
              <a:rPr lang="zh-CN" altLang="en-US" b="1" dirty="0">
                <a:latin typeface="+mn-lt"/>
                <a:ea typeface="微软雅黑" panose="020B0503020204020204" charset="-122"/>
              </a:rPr>
              <a:t>第三次单击时触发</a:t>
            </a:r>
            <a:endParaRPr lang="zh-CN" altLang="en-US" b="1" dirty="0">
              <a:latin typeface="+mn-lt"/>
              <a:ea typeface="微软雅黑" panose="020B0503020204020204" charset="-122"/>
            </a:endParaRPr>
          </a:p>
          <a:p>
            <a:pPr>
              <a:buFontTx/>
              <a:buNone/>
              <a:defRPr/>
            </a:pPr>
            <a:r>
              <a:rPr lang="zh-CN" altLang="en-US" b="1" dirty="0">
                <a:latin typeface="+mn-lt"/>
                <a:ea typeface="微软雅黑" panose="020B0503020204020204" charset="-122"/>
              </a:rPr>
              <a:t> </a:t>
            </a:r>
            <a:r>
              <a:rPr lang="en-US" altLang="zh-CN" b="1" dirty="0">
                <a:latin typeface="+mn-lt"/>
                <a:ea typeface="微软雅黑" panose="020B0503020204020204" charset="-122"/>
              </a:rPr>
              <a:t>…..</a:t>
            </a:r>
            <a:endParaRPr lang="en-US" altLang="zh-CN" b="1" dirty="0">
              <a:latin typeface="+mn-lt"/>
              <a:ea typeface="微软雅黑" panose="020B0503020204020204" charset="-122"/>
            </a:endParaRPr>
          </a:p>
          <a:p>
            <a:pPr>
              <a:buFontTx/>
              <a:buNone/>
              <a:defRPr/>
            </a:pPr>
            <a:r>
              <a:rPr lang="en-US" altLang="zh-CN" b="1" dirty="0">
                <a:latin typeface="+mn-lt"/>
                <a:ea typeface="微软雅黑" panose="020B0503020204020204" charset="-122"/>
              </a:rPr>
              <a:t>);</a:t>
            </a:r>
            <a:endParaRPr lang="en-US" altLang="zh-CN" b="1" dirty="0">
              <a:latin typeface="+mn-lt"/>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662" y="2823368"/>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切换事件</a:t>
            </a:r>
            <a:endParaRPr lang="zh-CN" altLang="en-US" dirty="0"/>
          </a:p>
        </p:txBody>
      </p:sp>
      <p:sp>
        <p:nvSpPr>
          <p:cNvPr id="3" name="内容占位符 2"/>
          <p:cNvSpPr>
            <a:spLocks noGrp="1"/>
          </p:cNvSpPr>
          <p:nvPr>
            <p:ph idx="1"/>
          </p:nvPr>
        </p:nvSpPr>
        <p:spPr/>
        <p:txBody>
          <a:bodyPr/>
          <a:lstStyle/>
          <a:p>
            <a:r>
              <a:rPr lang="en-US" altLang="zh-CN" dirty="0"/>
              <a:t>hover()</a:t>
            </a:r>
            <a:r>
              <a:rPr lang="zh-CN" altLang="en-US" dirty="0"/>
              <a:t>方法</a:t>
            </a:r>
            <a:endParaRPr lang="zh-CN" altLang="en-US" dirty="0"/>
          </a:p>
          <a:p>
            <a:pPr lvl="1"/>
            <a:r>
              <a:rPr lang="zh-CN" altLang="en-US" sz="2400" dirty="0"/>
              <a:t>调用</a:t>
            </a:r>
            <a:r>
              <a:rPr lang="en-US" altLang="zh-CN" sz="2400" dirty="0"/>
              <a:t>jQuery</a:t>
            </a:r>
            <a:r>
              <a:rPr lang="zh-CN" altLang="en-US" sz="2400" dirty="0"/>
              <a:t>中的</a:t>
            </a:r>
            <a:r>
              <a:rPr lang="en-US" altLang="zh-CN" sz="2400" dirty="0"/>
              <a:t>hover()</a:t>
            </a:r>
            <a:r>
              <a:rPr lang="zh-CN" altLang="en-US" sz="2400" dirty="0"/>
              <a:t>方法可以使元素在鼠标移入与鼠标移出的事件中进行切换，其语法格式如下：</a:t>
            </a:r>
            <a:endParaRPr lang="zh-CN" altLang="en-US" sz="2400" dirty="0"/>
          </a:p>
          <a:p>
            <a:pPr lvl="1"/>
            <a:endParaRPr lang="zh-CN" altLang="en-US" dirty="0"/>
          </a:p>
        </p:txBody>
      </p:sp>
      <p:sp>
        <p:nvSpPr>
          <p:cNvPr id="4" name="流程图: 可选过程 3"/>
          <p:cNvSpPr>
            <a:spLocks noChangeArrowheads="1"/>
          </p:cNvSpPr>
          <p:nvPr/>
        </p:nvSpPr>
        <p:spPr bwMode="auto">
          <a:xfrm>
            <a:off x="1629272" y="3941613"/>
            <a:ext cx="6643687" cy="1071563"/>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en-US" altLang="zh-CN" b="1" dirty="0">
                <a:latin typeface="+mn-lt"/>
                <a:ea typeface="微软雅黑" panose="020B0503020204020204" charset="-122"/>
              </a:rPr>
              <a:t>jQuery</a:t>
            </a:r>
            <a:r>
              <a:rPr lang="zh-CN" altLang="en-US" b="1" dirty="0">
                <a:latin typeface="+mn-lt"/>
                <a:ea typeface="微软雅黑" panose="020B0503020204020204" charset="-122"/>
              </a:rPr>
              <a:t>对象</a:t>
            </a:r>
            <a:r>
              <a:rPr lang="en-US" altLang="zh-CN" b="1" dirty="0">
                <a:latin typeface="+mn-lt"/>
                <a:ea typeface="微软雅黑" panose="020B0503020204020204" charset="-122"/>
              </a:rPr>
              <a:t>.hover(over,out);</a:t>
            </a:r>
            <a:endParaRPr lang="en-US" altLang="zh-CN" b="1" dirty="0">
              <a:latin typeface="+mn-lt"/>
              <a:ea typeface="微软雅黑" panose="020B0503020204020204" charset="-122"/>
            </a:endParaRPr>
          </a:p>
          <a:p>
            <a:pPr>
              <a:buFontTx/>
              <a:buNone/>
              <a:defRPr/>
            </a:pPr>
            <a:r>
              <a:rPr lang="zh-CN" altLang="en-US" b="1" dirty="0">
                <a:latin typeface="+mn-lt"/>
                <a:ea typeface="微软雅黑" panose="020B0503020204020204" charset="-122"/>
              </a:rPr>
              <a:t>参数</a:t>
            </a:r>
            <a:r>
              <a:rPr lang="en-US" altLang="zh-CN" b="1" dirty="0">
                <a:latin typeface="+mn-lt"/>
                <a:ea typeface="微软雅黑" panose="020B0503020204020204" charset="-122"/>
              </a:rPr>
              <a:t>over</a:t>
            </a:r>
            <a:r>
              <a:rPr lang="zh-CN" altLang="en-US" b="1" dirty="0">
                <a:latin typeface="+mn-lt"/>
                <a:ea typeface="微软雅黑" panose="020B0503020204020204" charset="-122"/>
              </a:rPr>
              <a:t>为鼠标移入元素时触发的函数，参数</a:t>
            </a:r>
            <a:r>
              <a:rPr lang="en-US" altLang="zh-CN" b="1" dirty="0">
                <a:latin typeface="+mn-lt"/>
                <a:ea typeface="微软雅黑" panose="020B0503020204020204" charset="-122"/>
              </a:rPr>
              <a:t>out</a:t>
            </a:r>
            <a:r>
              <a:rPr lang="zh-CN" altLang="en-US" b="1" dirty="0">
                <a:latin typeface="+mn-lt"/>
                <a:ea typeface="微软雅黑" panose="020B0503020204020204" charset="-122"/>
              </a:rPr>
              <a:t>为鼠标移出元素时触发的函数。</a:t>
            </a:r>
            <a:endParaRPr lang="zh-CN" altLang="en-US" b="1" dirty="0">
              <a:latin typeface="+mn-lt"/>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7584" y="2646213"/>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4.4 </a:t>
            </a:r>
            <a:r>
              <a:rPr lang="zh-CN" altLang="en-US" dirty="0"/>
              <a:t>切换事件</a:t>
            </a:r>
            <a:endParaRPr lang="zh-CN" altLang="en-US" dirty="0"/>
          </a:p>
        </p:txBody>
      </p:sp>
      <p:sp>
        <p:nvSpPr>
          <p:cNvPr id="3" name="内容占位符 2"/>
          <p:cNvSpPr>
            <a:spLocks noGrp="1"/>
          </p:cNvSpPr>
          <p:nvPr>
            <p:ph idx="1"/>
          </p:nvPr>
        </p:nvSpPr>
        <p:spPr/>
        <p:txBody>
          <a:bodyPr/>
          <a:lstStyle/>
          <a:p>
            <a:r>
              <a:rPr lang="zh-CN" altLang="en-US" dirty="0"/>
              <a:t>方法</a:t>
            </a:r>
            <a:r>
              <a:rPr lang="en-US" altLang="zh-CN" dirty="0"/>
              <a:t>one()</a:t>
            </a:r>
            <a:endParaRPr lang="en-US" altLang="zh-CN" dirty="0"/>
          </a:p>
          <a:p>
            <a:pPr lvl="1"/>
            <a:r>
              <a:rPr lang="en-US" altLang="zh-CN" sz="2400" dirty="0"/>
              <a:t>one()</a:t>
            </a:r>
            <a:r>
              <a:rPr lang="zh-CN" altLang="en-US" sz="2400" dirty="0"/>
              <a:t>方法的功能是为所选择的元素绑定一个仅触发一次的处理函数，其调用的语法格式如下：</a:t>
            </a:r>
            <a:endParaRPr lang="zh-CN" altLang="en-US" sz="2400" dirty="0"/>
          </a:p>
          <a:p>
            <a:pPr lvl="1"/>
            <a:endParaRPr lang="zh-CN" altLang="en-US" dirty="0"/>
          </a:p>
        </p:txBody>
      </p:sp>
      <p:sp>
        <p:nvSpPr>
          <p:cNvPr id="6" name="流程图: 可选过程 5"/>
          <p:cNvSpPr>
            <a:spLocks noChangeArrowheads="1"/>
          </p:cNvSpPr>
          <p:nvPr/>
        </p:nvSpPr>
        <p:spPr bwMode="auto">
          <a:xfrm>
            <a:off x="1579563" y="3735809"/>
            <a:ext cx="6643687" cy="1349375"/>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buFontTx/>
              <a:buNone/>
              <a:defRPr/>
            </a:pPr>
            <a:r>
              <a:rPr lang="en-US" altLang="zh-CN" b="1" dirty="0">
                <a:latin typeface="+mn-lt"/>
                <a:ea typeface="微软雅黑" panose="020B0503020204020204" charset="-122"/>
              </a:rPr>
              <a:t>jQuery</a:t>
            </a:r>
            <a:r>
              <a:rPr lang="zh-CN" altLang="en-US" b="1" dirty="0">
                <a:latin typeface="+mn-lt"/>
                <a:ea typeface="微软雅黑" panose="020B0503020204020204" charset="-122"/>
              </a:rPr>
              <a:t>对象</a:t>
            </a:r>
            <a:r>
              <a:rPr lang="en-US" altLang="zh-CN" b="1" dirty="0">
                <a:latin typeface="+mn-lt"/>
                <a:ea typeface="微软雅黑" panose="020B0503020204020204" charset="-122"/>
              </a:rPr>
              <a:t>.one(type,fn);</a:t>
            </a:r>
            <a:endParaRPr lang="en-US" altLang="zh-CN" b="1" dirty="0">
              <a:latin typeface="+mn-lt"/>
              <a:ea typeface="微软雅黑" panose="020B0503020204020204" charset="-122"/>
            </a:endParaRPr>
          </a:p>
          <a:p>
            <a:pPr>
              <a:buFontTx/>
              <a:buNone/>
              <a:defRPr/>
            </a:pPr>
            <a:r>
              <a:rPr lang="zh-CN" altLang="en-US" b="1" dirty="0">
                <a:latin typeface="+mn-lt"/>
                <a:ea typeface="微软雅黑" panose="020B0503020204020204" charset="-122"/>
              </a:rPr>
              <a:t>其中参数</a:t>
            </a:r>
            <a:r>
              <a:rPr lang="en-US" altLang="zh-CN" b="1" dirty="0">
                <a:latin typeface="+mn-lt"/>
                <a:ea typeface="微软雅黑" panose="020B0503020204020204" charset="-122"/>
              </a:rPr>
              <a:t>type</a:t>
            </a:r>
            <a:r>
              <a:rPr lang="zh-CN" altLang="en-US" b="1" dirty="0">
                <a:latin typeface="+mn-lt"/>
                <a:ea typeface="微软雅黑" panose="020B0503020204020204" charset="-122"/>
              </a:rPr>
              <a:t>为事件类型，即需要触发事件的类型；</a:t>
            </a:r>
            <a:r>
              <a:rPr lang="en-US" altLang="zh-CN" b="1" dirty="0">
                <a:latin typeface="+mn-lt"/>
                <a:ea typeface="微软雅黑" panose="020B0503020204020204" charset="-122"/>
              </a:rPr>
              <a:t>fn</a:t>
            </a:r>
            <a:r>
              <a:rPr lang="zh-CN" altLang="en-US" b="1" dirty="0">
                <a:latin typeface="+mn-lt"/>
                <a:ea typeface="微软雅黑" panose="020B0503020204020204" charset="-122"/>
              </a:rPr>
              <a:t>为事件触发时所需要执行的函数。</a:t>
            </a:r>
            <a:endParaRPr lang="zh-CN" altLang="en-US" b="1" dirty="0">
              <a:latin typeface="+mn-lt"/>
              <a:ea typeface="微软雅黑" panose="020B0503020204020204" charset="-122"/>
            </a:endParaRPr>
          </a:p>
        </p:txBody>
      </p:sp>
      <p:pic>
        <p:nvPicPr>
          <p:cNvPr id="7" name="图片 6"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750" y="2656309"/>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a:t>
            </a:r>
            <a:r>
              <a:rPr lang="en-US" altLang="zh-CN" dirty="0" smtClean="0"/>
              <a:t>2.</a:t>
            </a:r>
            <a:r>
              <a:rPr lang="zh-CN" altLang="en-US" dirty="0" smtClean="0"/>
              <a:t>使用</a:t>
            </a:r>
            <a:r>
              <a:rPr lang="en-US" altLang="zh-CN" dirty="0" smtClean="0"/>
              <a:t>jQuery</a:t>
            </a:r>
            <a:r>
              <a:rPr lang="zh-CN" altLang="en-US" dirty="0" smtClean="0"/>
              <a:t>重构验证代码</a:t>
            </a:r>
            <a:endParaRPr lang="zh-CN" altLang="en-US" dirty="0"/>
          </a:p>
        </p:txBody>
      </p:sp>
      <p:sp>
        <p:nvSpPr>
          <p:cNvPr id="3" name="内容占位符 2"/>
          <p:cNvSpPr>
            <a:spLocks noGrp="1"/>
          </p:cNvSpPr>
          <p:nvPr>
            <p:ph idx="1"/>
          </p:nvPr>
        </p:nvSpPr>
        <p:spPr/>
        <p:txBody>
          <a:bodyPr/>
          <a:lstStyle/>
          <a:p>
            <a:r>
              <a:rPr lang="zh-CN" altLang="en-US" dirty="0" smtClean="0"/>
              <a:t>使用</a:t>
            </a:r>
            <a:r>
              <a:rPr lang="en-US" altLang="zh-CN" dirty="0" smtClean="0"/>
              <a:t>jQuery</a:t>
            </a:r>
            <a:r>
              <a:rPr lang="zh-CN" altLang="en-US" dirty="0" smtClean="0"/>
              <a:t>重构输入验证代码</a:t>
            </a:r>
            <a:endParaRPr lang="zh-CN" altLang="en-US" dirty="0"/>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5.1 </a:t>
            </a:r>
            <a:r>
              <a:rPr lang="zh-CN" altLang="en-US" dirty="0" smtClean="0"/>
              <a:t>课外学习</a:t>
            </a:r>
            <a:endParaRPr lang="zh-CN" altLang="en-US" dirty="0"/>
          </a:p>
        </p:txBody>
      </p:sp>
      <p:sp>
        <p:nvSpPr>
          <p:cNvPr id="3" name="内容占位符 2"/>
          <p:cNvSpPr>
            <a:spLocks noGrp="1"/>
          </p:cNvSpPr>
          <p:nvPr>
            <p:ph idx="1"/>
          </p:nvPr>
        </p:nvSpPr>
        <p:spPr/>
        <p:txBody>
          <a:bodyPr/>
          <a:lstStyle/>
          <a:p>
            <a:r>
              <a:rPr lang="en-US" altLang="zh-CN" dirty="0" smtClean="0"/>
              <a:t>jQuery</a:t>
            </a:r>
            <a:r>
              <a:rPr lang="zh-CN" altLang="en-US" dirty="0" smtClean="0"/>
              <a:t>验证输入，可以使用</a:t>
            </a:r>
            <a:r>
              <a:rPr lang="en-US" altLang="zh-CN" dirty="0" smtClean="0"/>
              <a:t>jQuery validate</a:t>
            </a:r>
            <a:r>
              <a:rPr lang="zh-CN" altLang="en-US" dirty="0" smtClean="0"/>
              <a:t>框架。</a:t>
            </a:r>
            <a:endParaRPr lang="en-US" altLang="zh-CN" dirty="0" smtClean="0"/>
          </a:p>
          <a:p>
            <a:r>
              <a:rPr lang="zh-CN" altLang="en-US" dirty="0" smtClean="0"/>
              <a:t>学习网址：</a:t>
            </a:r>
            <a:endParaRPr lang="en-US" altLang="zh-CN" dirty="0" smtClean="0"/>
          </a:p>
          <a:p>
            <a:pPr lvl="1"/>
            <a:r>
              <a:rPr lang="en-US" altLang="zh-CN" dirty="0">
                <a:hlinkClick r:id="rId1"/>
              </a:rPr>
              <a:t>http://www.runoob.com/jquery/jquery-plugin-validate.html</a:t>
            </a: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第一个</a:t>
            </a:r>
            <a:r>
              <a:rPr lang="en-US" altLang="zh-CN" dirty="0" smtClean="0"/>
              <a:t>JQuery</a:t>
            </a:r>
            <a:r>
              <a:rPr lang="zh-CN" altLang="en-US" dirty="0" smtClean="0"/>
              <a:t>程序</a:t>
            </a:r>
            <a:endParaRPr lang="zh-CN" altLang="en-US" dirty="0"/>
          </a:p>
        </p:txBody>
      </p:sp>
      <p:sp>
        <p:nvSpPr>
          <p:cNvPr id="4" name="流程图: 可选过程 3"/>
          <p:cNvSpPr>
            <a:spLocks noChangeArrowheads="1"/>
          </p:cNvSpPr>
          <p:nvPr/>
        </p:nvSpPr>
        <p:spPr bwMode="auto">
          <a:xfrm>
            <a:off x="323528" y="980728"/>
            <a:ext cx="8496944" cy="504056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b="1" dirty="0">
                <a:latin typeface="Calibri" panose="020F0502020204030204" pitchFamily="34" charset="0"/>
                <a:ea typeface="微软雅黑" panose="020B0503020204020204" charset="-122"/>
              </a:rPr>
              <a:t>&lt;script type="text/</a:t>
            </a:r>
            <a:r>
              <a:rPr lang="en-US" altLang="zh-CN" b="1" dirty="0" err="1">
                <a:latin typeface="Calibri" panose="020F0502020204030204" pitchFamily="34" charset="0"/>
                <a:ea typeface="微软雅黑" panose="020B0503020204020204" charset="-122"/>
              </a:rPr>
              <a:t>javascript</a:t>
            </a:r>
            <a:r>
              <a:rPr lang="en-US" altLang="zh-CN" b="1" dirty="0">
                <a:latin typeface="Calibri" panose="020F0502020204030204" pitchFamily="34" charset="0"/>
                <a:ea typeface="微软雅黑" panose="020B0503020204020204" charset="-122"/>
              </a:rPr>
              <a:t>" </a:t>
            </a:r>
            <a:r>
              <a:rPr lang="en-US" altLang="zh-CN" b="1" dirty="0" err="1">
                <a:latin typeface="Calibri" panose="020F0502020204030204" pitchFamily="34" charset="0"/>
                <a:ea typeface="微软雅黑" panose="020B0503020204020204" charset="-122"/>
              </a:rPr>
              <a:t>src</a:t>
            </a:r>
            <a:r>
              <a:rPr lang="en-US" altLang="zh-CN" b="1" dirty="0">
                <a:latin typeface="Calibri" panose="020F0502020204030204" pitchFamily="34" charset="0"/>
                <a:ea typeface="微软雅黑" panose="020B0503020204020204" charset="-122"/>
              </a:rPr>
              <a:t>="</a:t>
            </a:r>
            <a:r>
              <a:rPr lang="en-US" altLang="zh-CN" b="1" dirty="0" err="1" smtClean="0">
                <a:latin typeface="Calibri" panose="020F0502020204030204" pitchFamily="34" charset="0"/>
                <a:ea typeface="微软雅黑" panose="020B0503020204020204" charset="-122"/>
              </a:rPr>
              <a:t>js</a:t>
            </a:r>
            <a:r>
              <a:rPr lang="en-US" altLang="zh-CN" b="1" dirty="0" smtClean="0">
                <a:latin typeface="Calibri" panose="020F0502020204030204" pitchFamily="34" charset="0"/>
                <a:ea typeface="微软雅黑" panose="020B0503020204020204" charset="-122"/>
              </a:rPr>
              <a:t>/jquery-3.2.1.min.js</a:t>
            </a:r>
            <a:r>
              <a:rPr lang="en-US" altLang="zh-CN" b="1" dirty="0">
                <a:latin typeface="Calibri" panose="020F0502020204030204" pitchFamily="34" charset="0"/>
                <a:ea typeface="微软雅黑" panose="020B0503020204020204" charset="-122"/>
              </a:rPr>
              <a:t>"&gt;&lt;/script&gt;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&lt;script type="text/</a:t>
            </a:r>
            <a:r>
              <a:rPr lang="en-US" altLang="zh-CN" b="1" dirty="0" err="1">
                <a:latin typeface="Calibri" panose="020F0502020204030204" pitchFamily="34" charset="0"/>
                <a:ea typeface="微软雅黑" panose="020B0503020204020204" charset="-122"/>
              </a:rPr>
              <a:t>javascript</a:t>
            </a:r>
            <a:r>
              <a:rPr lang="en-US" altLang="zh-CN" b="1" dirty="0">
                <a:latin typeface="Calibri" panose="020F0502020204030204" pitchFamily="34" charset="0"/>
                <a:ea typeface="微软雅黑" panose="020B0503020204020204" charset="-122"/>
              </a:rPr>
              <a:t>"&gt;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$(document).ready(function() {</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a:t>
            </a:r>
            <a:r>
              <a:rPr lang="en-US" altLang="zh-CN" b="1" dirty="0" smtClean="0">
                <a:latin typeface="Calibri" panose="020F0502020204030204" pitchFamily="34" charset="0"/>
                <a:ea typeface="微软雅黑" panose="020B0503020204020204" charset="-122"/>
              </a:rPr>
              <a:t>  $("#</a:t>
            </a:r>
            <a:r>
              <a:rPr lang="en-US" altLang="zh-CN" b="1" dirty="0" err="1">
                <a:latin typeface="Calibri" panose="020F0502020204030204" pitchFamily="34" charset="0"/>
                <a:ea typeface="微软雅黑" panose="020B0503020204020204" charset="-122"/>
              </a:rPr>
              <a:t>btn</a:t>
            </a:r>
            <a:r>
              <a:rPr lang="en-US" altLang="zh-CN" b="1" dirty="0">
                <a:latin typeface="Calibri" panose="020F0502020204030204" pitchFamily="34" charset="0"/>
                <a:ea typeface="微软雅黑" panose="020B0503020204020204" charset="-122"/>
              </a:rPr>
              <a:t>").click(function(){</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a:t>
            </a:r>
            <a:r>
              <a:rPr lang="en-US" altLang="zh-CN" b="1" dirty="0" smtClean="0">
                <a:latin typeface="Calibri" panose="020F0502020204030204" pitchFamily="34" charset="0"/>
                <a:ea typeface="微软雅黑" panose="020B0503020204020204" charset="-122"/>
              </a:rPr>
              <a:t>        $("#</a:t>
            </a:r>
            <a:r>
              <a:rPr lang="en-US" altLang="zh-CN" b="1" dirty="0">
                <a:latin typeface="Calibri" panose="020F0502020204030204" pitchFamily="34" charset="0"/>
                <a:ea typeface="微软雅黑" panose="020B0503020204020204" charset="-122"/>
              </a:rPr>
              <a:t>info").show(2000);  //show(2000)</a:t>
            </a:r>
            <a:r>
              <a:rPr lang="zh-CN" altLang="en-US" b="1" dirty="0">
                <a:latin typeface="Calibri" panose="020F0502020204030204" pitchFamily="34" charset="0"/>
                <a:ea typeface="微软雅黑" panose="020B0503020204020204" charset="-122"/>
              </a:rPr>
              <a:t>表示用</a:t>
            </a:r>
            <a:r>
              <a:rPr lang="en-US" altLang="zh-CN" b="1" dirty="0">
                <a:latin typeface="Calibri" panose="020F0502020204030204" pitchFamily="34" charset="0"/>
                <a:ea typeface="微软雅黑" panose="020B0503020204020204" charset="-122"/>
              </a:rPr>
              <a:t>2</a:t>
            </a:r>
            <a:r>
              <a:rPr lang="zh-CN" altLang="en-US" b="1" dirty="0">
                <a:latin typeface="Calibri" panose="020F0502020204030204" pitchFamily="34" charset="0"/>
                <a:ea typeface="微软雅黑" panose="020B0503020204020204" charset="-122"/>
              </a:rPr>
              <a:t>秒</a:t>
            </a:r>
            <a:r>
              <a:rPr lang="zh-CN" altLang="en-US" b="1" dirty="0" smtClean="0">
                <a:latin typeface="Calibri" panose="020F0502020204030204" pitchFamily="34" charset="0"/>
                <a:ea typeface="微软雅黑" panose="020B0503020204020204" charset="-122"/>
              </a:rPr>
              <a:t>显示元素</a:t>
            </a:r>
            <a:endParaRPr lang="en-US" altLang="zh-CN" b="1" dirty="0" smtClean="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a:t>
            </a:r>
            <a:r>
              <a:rPr lang="en-US" altLang="zh-CN" b="1" dirty="0" smtClean="0">
                <a:latin typeface="Calibri" panose="020F0502020204030204" pitchFamily="34" charset="0"/>
                <a:ea typeface="微软雅黑" panose="020B0503020204020204" charset="-122"/>
              </a:rPr>
              <a:t>    });</a:t>
            </a:r>
            <a:r>
              <a:rPr lang="en-US" altLang="zh-CN" b="1" dirty="0">
                <a:latin typeface="Calibri" panose="020F0502020204030204" pitchFamily="34" charset="0"/>
                <a:ea typeface="微软雅黑" panose="020B0503020204020204" charset="-122"/>
              </a:rPr>
              <a:t>	</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&lt;/script</a:t>
            </a:r>
            <a:r>
              <a:rPr lang="en-US" altLang="zh-CN" b="1" dirty="0" smtClean="0">
                <a:latin typeface="Calibri" panose="020F0502020204030204" pitchFamily="34" charset="0"/>
                <a:ea typeface="微软雅黑" panose="020B0503020204020204" charset="-122"/>
              </a:rPr>
              <a:t>&gt;</a:t>
            </a:r>
            <a:endParaRPr lang="en-US" altLang="zh-CN" b="1" dirty="0" smtClean="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&lt;style&gt;</a:t>
            </a:r>
            <a:endParaRPr lang="en-US" altLang="zh-CN" b="1" dirty="0">
              <a:latin typeface="Calibri" panose="020F0502020204030204" pitchFamily="34" charset="0"/>
              <a:ea typeface="微软雅黑" panose="020B0503020204020204" charset="-122"/>
            </a:endParaRPr>
          </a:p>
          <a:p>
            <a:r>
              <a:rPr lang="en-US" altLang="zh-CN" b="1" dirty="0" smtClean="0">
                <a:latin typeface="Calibri" panose="020F0502020204030204" pitchFamily="34" charset="0"/>
                <a:ea typeface="微软雅黑" panose="020B0503020204020204" charset="-122"/>
              </a:rPr>
              <a:t>     #info{display</a:t>
            </a:r>
            <a:r>
              <a:rPr lang="en-US" altLang="zh-CN" b="1" dirty="0">
                <a:latin typeface="Calibri" panose="020F0502020204030204" pitchFamily="34" charset="0"/>
                <a:ea typeface="微软雅黑" panose="020B0503020204020204" charset="-122"/>
              </a:rPr>
              <a:t>: none</a:t>
            </a:r>
            <a:r>
              <a:rPr lang="en-US" altLang="zh-CN" b="1" dirty="0" smtClean="0">
                <a:latin typeface="Calibri" panose="020F0502020204030204" pitchFamily="34" charset="0"/>
                <a:ea typeface="微软雅黑" panose="020B0503020204020204" charset="-122"/>
              </a:rPr>
              <a:t>;}</a:t>
            </a:r>
            <a:endParaRPr lang="en-US" altLang="zh-CN" b="1" dirty="0">
              <a:latin typeface="Calibri" panose="020F0502020204030204" pitchFamily="34" charset="0"/>
              <a:ea typeface="微软雅黑" panose="020B0503020204020204" charset="-122"/>
            </a:endParaRPr>
          </a:p>
          <a:p>
            <a:r>
              <a:rPr lang="en-US" altLang="zh-CN" b="1" dirty="0" smtClean="0">
                <a:latin typeface="Calibri" panose="020F0502020204030204" pitchFamily="34" charset="0"/>
                <a:ea typeface="微软雅黑" panose="020B0503020204020204" charset="-122"/>
              </a:rPr>
              <a:t>&lt;/</a:t>
            </a:r>
            <a:r>
              <a:rPr lang="en-US" altLang="zh-CN" b="1" dirty="0">
                <a:latin typeface="Calibri" panose="020F0502020204030204" pitchFamily="34" charset="0"/>
                <a:ea typeface="微软雅黑" panose="020B0503020204020204" charset="-122"/>
              </a:rPr>
              <a:t>style&gt;</a:t>
            </a:r>
            <a:endParaRPr lang="en-US" altLang="zh-CN" b="1" dirty="0">
              <a:latin typeface="Calibri" panose="020F0502020204030204" pitchFamily="34" charset="0"/>
              <a:ea typeface="微软雅黑" panose="020B0503020204020204" charset="-122"/>
            </a:endParaRPr>
          </a:p>
          <a:p>
            <a:r>
              <a:rPr lang="en-US" altLang="zh-CN" b="1" dirty="0" smtClean="0">
                <a:latin typeface="Calibri" panose="020F0502020204030204" pitchFamily="34" charset="0"/>
                <a:ea typeface="微软雅黑" panose="020B0503020204020204" charset="-122"/>
              </a:rPr>
              <a:t>......</a:t>
            </a:r>
            <a:endParaRPr lang="en-US" altLang="zh-CN" b="1" dirty="0" smtClean="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&lt;input type="button" id="</a:t>
            </a:r>
            <a:r>
              <a:rPr lang="en-US" altLang="zh-CN" b="1" dirty="0" err="1">
                <a:latin typeface="Calibri" panose="020F0502020204030204" pitchFamily="34" charset="0"/>
                <a:ea typeface="微软雅黑" panose="020B0503020204020204" charset="-122"/>
              </a:rPr>
              <a:t>btn</a:t>
            </a:r>
            <a:r>
              <a:rPr lang="en-US" altLang="zh-CN" b="1" dirty="0">
                <a:latin typeface="Calibri" panose="020F0502020204030204" pitchFamily="34" charset="0"/>
                <a:ea typeface="微软雅黑" panose="020B0503020204020204" charset="-122"/>
              </a:rPr>
              <a:t>" value="</a:t>
            </a:r>
            <a:r>
              <a:rPr lang="zh-CN" altLang="en-US" b="1" dirty="0">
                <a:latin typeface="Calibri" panose="020F0502020204030204" pitchFamily="34" charset="0"/>
                <a:ea typeface="微软雅黑" panose="020B0503020204020204" charset="-122"/>
              </a:rPr>
              <a:t>点我</a:t>
            </a:r>
            <a:r>
              <a:rPr lang="en-US" altLang="zh-CN" b="1" dirty="0">
                <a:latin typeface="Calibri" panose="020F0502020204030204" pitchFamily="34" charset="0"/>
                <a:ea typeface="微软雅黑" panose="020B0503020204020204" charset="-122"/>
              </a:rPr>
              <a:t>" /&gt;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&lt;div id="info"&gt;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&lt;</a:t>
            </a:r>
            <a:r>
              <a:rPr lang="en-US" altLang="zh-CN" b="1" dirty="0" err="1">
                <a:latin typeface="Calibri" panose="020F0502020204030204" pitchFamily="34" charset="0"/>
                <a:ea typeface="微软雅黑" panose="020B0503020204020204" charset="-122"/>
              </a:rPr>
              <a:t>img</a:t>
            </a:r>
            <a:r>
              <a:rPr lang="en-US" altLang="zh-CN" b="1" dirty="0">
                <a:latin typeface="Calibri" panose="020F0502020204030204" pitchFamily="34" charset="0"/>
                <a:ea typeface="微软雅黑" panose="020B0503020204020204" charset="-122"/>
              </a:rPr>
              <a:t> </a:t>
            </a:r>
            <a:r>
              <a:rPr lang="en-US" altLang="zh-CN" b="1" dirty="0" err="1">
                <a:latin typeface="Calibri" panose="020F0502020204030204" pitchFamily="34" charset="0"/>
                <a:ea typeface="微软雅黑" panose="020B0503020204020204" charset="-122"/>
              </a:rPr>
              <a:t>src</a:t>
            </a:r>
            <a:r>
              <a:rPr lang="en-US" altLang="zh-CN" b="1" dirty="0">
                <a:latin typeface="Calibri" panose="020F0502020204030204" pitchFamily="34" charset="0"/>
                <a:ea typeface="微软雅黑" panose="020B0503020204020204" charset="-122"/>
              </a:rPr>
              <a:t>="images/flower1.jpg" width="200" /&gt;</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&lt;/div&gt;</a:t>
            </a:r>
            <a:endParaRPr lang="en-US" altLang="zh-CN" b="1" dirty="0">
              <a:latin typeface="Calibri" panose="020F0502020204030204" pitchFamily="34" charset="0"/>
              <a:ea typeface="微软雅黑" panose="020B0503020204020204" charset="-122"/>
            </a:endParaRPr>
          </a:p>
          <a:p>
            <a:endParaRPr lang="en-US" altLang="zh-CN" b="1" dirty="0">
              <a:latin typeface="Calibri" panose="020F0502020204030204" pitchFamily="34" charset="0"/>
              <a:ea typeface="微软雅黑" panose="020B0503020204020204" charset="-122"/>
            </a:endParaRPr>
          </a:p>
          <a:p>
            <a:endParaRPr lang="zh-CN" altLang="en-US" b="1" dirty="0">
              <a:latin typeface="Adobe Gothic Std B"/>
              <a:ea typeface="微软雅黑" panose="020B0503020204020204" charset="-122"/>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1.3 </a:t>
            </a:r>
            <a:r>
              <a:rPr lang="zh-CN" altLang="en-US" dirty="0" smtClean="0"/>
              <a:t>第一个</a:t>
            </a:r>
            <a:r>
              <a:rPr lang="en-US" altLang="zh-CN" dirty="0"/>
              <a:t>j</a:t>
            </a:r>
            <a:r>
              <a:rPr lang="en-US" altLang="zh-CN" dirty="0" smtClean="0"/>
              <a:t>Query</a:t>
            </a:r>
            <a:r>
              <a:rPr lang="zh-CN" altLang="en-US" dirty="0" smtClean="0"/>
              <a:t>程序</a:t>
            </a:r>
            <a:endParaRPr lang="zh-CN" altLang="en-US" dirty="0"/>
          </a:p>
        </p:txBody>
      </p:sp>
      <p:sp>
        <p:nvSpPr>
          <p:cNvPr id="3" name="内容占位符 2"/>
          <p:cNvSpPr>
            <a:spLocks noGrp="1"/>
          </p:cNvSpPr>
          <p:nvPr>
            <p:ph idx="1"/>
          </p:nvPr>
        </p:nvSpPr>
        <p:spPr/>
        <p:txBody>
          <a:bodyPr/>
          <a:lstStyle/>
          <a:p>
            <a:pPr marL="0" indent="0">
              <a:buNone/>
            </a:pPr>
            <a:r>
              <a:rPr lang="en-US" altLang="zh-CN" sz="2400" dirty="0" smtClean="0"/>
              <a:t>$(</a:t>
            </a:r>
            <a:r>
              <a:rPr lang="en-US" altLang="zh-CN" sz="2400" dirty="0"/>
              <a:t>document).ready(function</a:t>
            </a:r>
            <a:r>
              <a:rPr lang="en-US" altLang="zh-CN" sz="2400" dirty="0" smtClean="0"/>
              <a:t>(){</a:t>
            </a:r>
            <a:endParaRPr lang="en-US" altLang="zh-CN" sz="2400" dirty="0" smtClean="0"/>
          </a:p>
          <a:p>
            <a:pPr marL="0" indent="0">
              <a:buNone/>
            </a:pPr>
            <a:r>
              <a:rPr lang="en-US" altLang="zh-CN" sz="2400" dirty="0"/>
              <a:t>	</a:t>
            </a:r>
            <a:r>
              <a:rPr lang="en-US" altLang="zh-CN" sz="2400" dirty="0" smtClean="0"/>
              <a:t>//</a:t>
            </a:r>
            <a:r>
              <a:rPr lang="zh-CN" altLang="en-US" sz="2400" dirty="0" smtClean="0"/>
              <a:t>程序段</a:t>
            </a:r>
            <a:endParaRPr lang="en-US" altLang="zh-CN" sz="2400" dirty="0" smtClean="0"/>
          </a:p>
          <a:p>
            <a:pPr marL="0" indent="0">
              <a:buNone/>
            </a:pPr>
            <a:r>
              <a:rPr lang="en-US" altLang="zh-CN" sz="2400" dirty="0" smtClean="0"/>
              <a:t>});   </a:t>
            </a:r>
            <a:endParaRPr lang="en-US" altLang="zh-CN" sz="2400" dirty="0" smtClean="0"/>
          </a:p>
          <a:p>
            <a:pPr marL="0" indent="0">
              <a:buNone/>
            </a:pPr>
            <a:r>
              <a:rPr lang="zh-CN" altLang="en-US" sz="2400" dirty="0" smtClean="0"/>
              <a:t>该</a:t>
            </a:r>
            <a:r>
              <a:rPr lang="zh-CN" altLang="en-US" sz="2400" dirty="0"/>
              <a:t>段代码类似于传统的</a:t>
            </a:r>
            <a:r>
              <a:rPr lang="en-US" altLang="zh-CN" sz="2400" dirty="0"/>
              <a:t>JavaScript</a:t>
            </a:r>
            <a:r>
              <a:rPr lang="zh-CN" altLang="en-US" sz="2400" dirty="0"/>
              <a:t>代码</a:t>
            </a:r>
            <a:r>
              <a:rPr lang="zh-CN" altLang="en-US" sz="2400" dirty="0" smtClean="0"/>
              <a:t>：</a:t>
            </a:r>
            <a:endParaRPr lang="en-US" altLang="zh-CN" sz="2400" dirty="0" smtClean="0"/>
          </a:p>
          <a:p>
            <a:pPr marL="0" indent="0">
              <a:buNone/>
            </a:pPr>
            <a:r>
              <a:rPr lang="en-US" altLang="zh-CN" sz="2400" dirty="0" err="1" smtClean="0"/>
              <a:t>window.onload</a:t>
            </a:r>
            <a:r>
              <a:rPr lang="en-US" altLang="zh-CN" sz="2400" dirty="0" smtClean="0"/>
              <a:t>=function(){</a:t>
            </a:r>
            <a:endParaRPr lang="en-US" altLang="zh-CN" sz="2400" dirty="0" smtClean="0"/>
          </a:p>
          <a:p>
            <a:pPr marL="0" indent="0">
              <a:buNone/>
            </a:pPr>
            <a:r>
              <a:rPr lang="en-US" altLang="zh-CN" sz="2400" dirty="0"/>
              <a:t>	</a:t>
            </a:r>
            <a:r>
              <a:rPr lang="en-US" altLang="zh-CN" sz="2400" dirty="0" smtClean="0"/>
              <a:t>//</a:t>
            </a:r>
            <a:r>
              <a:rPr lang="zh-CN" altLang="en-US" sz="2400" dirty="0" smtClean="0"/>
              <a:t>程序段</a:t>
            </a:r>
            <a:endParaRPr lang="en-US" altLang="zh-CN" sz="2400" dirty="0" smtClean="0"/>
          </a:p>
          <a:p>
            <a:pPr marL="0" indent="0">
              <a:buNone/>
            </a:pPr>
            <a:r>
              <a:rPr lang="en-US" altLang="zh-CN" sz="2400" dirty="0" smtClean="0"/>
              <a:t>}</a:t>
            </a:r>
            <a:endParaRPr lang="en-US" altLang="zh-CN" sz="2400" dirty="0"/>
          </a:p>
          <a:p>
            <a:r>
              <a:rPr lang="en-US" altLang="zh-CN" dirty="0"/>
              <a:t>$(document).ready</a:t>
            </a:r>
            <a:r>
              <a:rPr lang="zh-CN" altLang="en-US" dirty="0"/>
              <a:t>在页面框架下载完毕后就执行；而</a:t>
            </a:r>
            <a:r>
              <a:rPr lang="en-US" altLang="zh-CN" dirty="0" err="1"/>
              <a:t>window.onload</a:t>
            </a:r>
            <a:r>
              <a:rPr lang="zh-CN" altLang="en-US" dirty="0"/>
              <a:t>必须在页面全部加载完毕（包括图片下载）后才能执行。显而易见，前者的执行效率高于后者。</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第一</a:t>
            </a:r>
            <a:r>
              <a:rPr lang="zh-CN" altLang="en-US" dirty="0" smtClean="0"/>
              <a:t>个</a:t>
            </a:r>
            <a:r>
              <a:rPr lang="en-US" altLang="zh-CN" dirty="0" smtClean="0"/>
              <a:t>jQuery</a:t>
            </a:r>
            <a:r>
              <a:rPr lang="zh-CN" altLang="en-US" dirty="0"/>
              <a:t>程序</a:t>
            </a:r>
            <a:endParaRPr lang="zh-CN" altLang="en-US" dirty="0"/>
          </a:p>
        </p:txBody>
      </p:sp>
      <p:sp>
        <p:nvSpPr>
          <p:cNvPr id="3" name="内容占位符 2"/>
          <p:cNvSpPr>
            <a:spLocks noGrp="1"/>
          </p:cNvSpPr>
          <p:nvPr>
            <p:ph idx="1"/>
          </p:nvPr>
        </p:nvSpPr>
        <p:spPr/>
        <p:txBody>
          <a:bodyPr/>
          <a:lstStyle/>
          <a:p>
            <a:r>
              <a:rPr lang="en-US" altLang="zh-CN" dirty="0"/>
              <a:t>$(document).ready(function(){})</a:t>
            </a:r>
            <a:r>
              <a:rPr lang="zh-CN" altLang="en-US" dirty="0"/>
              <a:t>可以简写成</a:t>
            </a:r>
            <a:r>
              <a:rPr lang="en-US" altLang="zh-CN" dirty="0"/>
              <a:t>$(function(){})</a:t>
            </a:r>
            <a:r>
              <a:rPr lang="zh-CN" altLang="en-US" dirty="0"/>
              <a:t>，因此下面的代码是等价的。</a:t>
            </a:r>
            <a:endParaRPr lang="zh-CN" altLang="en-US" dirty="0"/>
          </a:p>
          <a:p>
            <a:endParaRPr lang="zh-CN" altLang="en-US" dirty="0"/>
          </a:p>
        </p:txBody>
      </p:sp>
      <p:sp>
        <p:nvSpPr>
          <p:cNvPr id="4" name="流程图: 可选过程 3"/>
          <p:cNvSpPr>
            <a:spLocks noChangeArrowheads="1"/>
          </p:cNvSpPr>
          <p:nvPr/>
        </p:nvSpPr>
        <p:spPr bwMode="auto">
          <a:xfrm>
            <a:off x="709125" y="2420888"/>
            <a:ext cx="7829550" cy="2928938"/>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2000"/>
              <a:t>$(document).ready(function(){</a:t>
            </a:r>
            <a:endParaRPr lang="en-US" altLang="zh-CN" sz="2000"/>
          </a:p>
          <a:p>
            <a:r>
              <a:rPr lang="en-US" altLang="zh-CN" sz="2000"/>
              <a:t>    //</a:t>
            </a:r>
            <a:r>
              <a:rPr lang="zh-CN" altLang="en-US" sz="2000"/>
              <a:t>程序段</a:t>
            </a:r>
            <a:endParaRPr lang="zh-CN" altLang="en-US" sz="2000"/>
          </a:p>
          <a:p>
            <a:r>
              <a:rPr lang="en-US" altLang="zh-CN" sz="2000"/>
              <a:t>});</a:t>
            </a:r>
            <a:endParaRPr lang="en-US" altLang="zh-CN" sz="2000"/>
          </a:p>
          <a:p>
            <a:r>
              <a:rPr lang="zh-CN" altLang="en-US" sz="2000"/>
              <a:t>等价于</a:t>
            </a:r>
            <a:endParaRPr lang="zh-CN" altLang="en-US" sz="2000"/>
          </a:p>
          <a:p>
            <a:r>
              <a:rPr lang="en-US" altLang="zh-CN" sz="2000"/>
              <a:t>$(function(){</a:t>
            </a:r>
            <a:endParaRPr lang="en-US" altLang="zh-CN" sz="2000"/>
          </a:p>
          <a:p>
            <a:r>
              <a:rPr lang="en-US" altLang="zh-CN" sz="2000"/>
              <a:t>    //</a:t>
            </a:r>
            <a:r>
              <a:rPr lang="zh-CN" altLang="en-US" sz="2000"/>
              <a:t>程序段</a:t>
            </a:r>
            <a:endParaRPr lang="zh-CN" altLang="en-US" sz="2000"/>
          </a:p>
          <a:p>
            <a:r>
              <a:rPr lang="en-US" altLang="zh-CN" sz="2000"/>
              <a:t>});</a:t>
            </a:r>
            <a:endParaRPr lang="en-US" altLang="zh-CN" sz="2000"/>
          </a:p>
          <a:p>
            <a:endParaRPr lang="zh-CN" altLang="en-US" b="1">
              <a:latin typeface="Adobe Gothic Std B"/>
              <a:ea typeface="微软雅黑" panose="020B0503020204020204" charset="-122"/>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1.3 </a:t>
            </a:r>
            <a:r>
              <a:rPr lang="zh-CN" altLang="en-US" dirty="0"/>
              <a:t>第一</a:t>
            </a:r>
            <a:r>
              <a:rPr lang="zh-CN" altLang="en-US" dirty="0" smtClean="0"/>
              <a:t>个</a:t>
            </a:r>
            <a:r>
              <a:rPr lang="en-US" altLang="zh-CN" dirty="0" smtClean="0"/>
              <a:t>jQuery</a:t>
            </a:r>
            <a:r>
              <a:rPr lang="zh-CN" altLang="en-US" dirty="0"/>
              <a:t>程序</a:t>
            </a:r>
            <a:endParaRPr lang="zh-CN" altLang="en-US" dirty="0"/>
          </a:p>
        </p:txBody>
      </p:sp>
      <p:sp>
        <p:nvSpPr>
          <p:cNvPr id="3" name="内容占位符 2"/>
          <p:cNvSpPr>
            <a:spLocks noGrp="1"/>
          </p:cNvSpPr>
          <p:nvPr>
            <p:ph idx="1"/>
          </p:nvPr>
        </p:nvSpPr>
        <p:spPr/>
        <p:txBody>
          <a:bodyPr/>
          <a:lstStyle/>
          <a:p>
            <a:r>
              <a:rPr lang="en-US" altLang="zh-CN" b="1" dirty="0"/>
              <a:t>jQuery</a:t>
            </a:r>
            <a:r>
              <a:rPr lang="zh-CN" altLang="en-US" b="1" dirty="0"/>
              <a:t>代码有</a:t>
            </a:r>
            <a:r>
              <a:rPr lang="zh-CN" altLang="en-US" b="1" dirty="0" smtClean="0"/>
              <a:t>如下优点：</a:t>
            </a:r>
            <a:endParaRPr lang="en-US" altLang="zh-CN" b="1" dirty="0" smtClean="0"/>
          </a:p>
          <a:p>
            <a:pPr lvl="1">
              <a:lnSpc>
                <a:spcPct val="150000"/>
              </a:lnSpc>
            </a:pPr>
            <a:r>
              <a:rPr lang="en-US" altLang="zh-CN" sz="1800" b="1" dirty="0" smtClean="0"/>
              <a:t>$</a:t>
            </a:r>
            <a:r>
              <a:rPr lang="zh-CN" altLang="en-US" sz="1800" b="1" dirty="0"/>
              <a:t>符号标志</a:t>
            </a:r>
            <a:endParaRPr lang="en-US" altLang="zh-CN" sz="1800" b="1" dirty="0"/>
          </a:p>
          <a:p>
            <a:pPr lvl="2">
              <a:lnSpc>
                <a:spcPct val="150000"/>
              </a:lnSpc>
            </a:pPr>
            <a:r>
              <a:rPr lang="en-US" altLang="zh-CN" sz="1600" dirty="0"/>
              <a:t>$</a:t>
            </a:r>
            <a:r>
              <a:rPr lang="zh-CN" altLang="en-US" sz="1600" dirty="0"/>
              <a:t>符号，它是对象</a:t>
            </a:r>
            <a:r>
              <a:rPr lang="en-US" altLang="zh-CN" sz="1600" dirty="0"/>
              <a:t>jQuery</a:t>
            </a:r>
            <a:r>
              <a:rPr lang="zh-CN" altLang="en-US" sz="1600" dirty="0"/>
              <a:t>的简写形式，</a:t>
            </a:r>
            <a:r>
              <a:rPr lang="en-US" altLang="zh-CN" sz="1600" dirty="0"/>
              <a:t>$()</a:t>
            </a:r>
            <a:r>
              <a:rPr lang="zh-CN" altLang="en-US" sz="1600" dirty="0"/>
              <a:t>等效于</a:t>
            </a:r>
            <a:r>
              <a:rPr lang="en-US" altLang="zh-CN" sz="1600" dirty="0"/>
              <a:t>jQuery()</a:t>
            </a:r>
            <a:r>
              <a:rPr lang="zh-CN" altLang="en-US" sz="1600" dirty="0"/>
              <a:t>。</a:t>
            </a:r>
            <a:endParaRPr lang="en-US" altLang="zh-CN" sz="1600" dirty="0"/>
          </a:p>
          <a:p>
            <a:pPr lvl="1">
              <a:lnSpc>
                <a:spcPct val="150000"/>
              </a:lnSpc>
            </a:pPr>
            <a:r>
              <a:rPr lang="zh-CN" altLang="en-US" sz="1800" b="1" dirty="0" smtClean="0"/>
              <a:t>隐</a:t>
            </a:r>
            <a:r>
              <a:rPr lang="zh-CN" altLang="en-US" sz="1800" b="1" dirty="0"/>
              <a:t>式循环</a:t>
            </a:r>
            <a:endParaRPr lang="en-US" altLang="zh-CN" sz="1800" b="1" dirty="0"/>
          </a:p>
          <a:p>
            <a:pPr lvl="2">
              <a:lnSpc>
                <a:spcPct val="150000"/>
              </a:lnSpc>
            </a:pPr>
            <a:r>
              <a:rPr lang="zh-CN" altLang="en-US" sz="1600" dirty="0"/>
              <a:t>当使用</a:t>
            </a:r>
            <a:r>
              <a:rPr lang="en-US" altLang="zh-CN" sz="1600" dirty="0"/>
              <a:t>jQuery</a:t>
            </a:r>
            <a:r>
              <a:rPr lang="zh-CN" altLang="en-US" sz="1600" dirty="0"/>
              <a:t>查找到符合要求的全部元素后，无需循环遍历每一个元素，比如前例的所有</a:t>
            </a:r>
            <a:r>
              <a:rPr lang="en-US" altLang="zh-CN" sz="1600" dirty="0"/>
              <a:t>&lt;h3&gt;</a:t>
            </a:r>
            <a:r>
              <a:rPr lang="zh-CN" altLang="en-US" sz="1600" dirty="0"/>
              <a:t>元素都会一一绑定</a:t>
            </a:r>
            <a:r>
              <a:rPr lang="en-US" altLang="zh-CN" sz="1600" dirty="0"/>
              <a:t>click</a:t>
            </a:r>
            <a:r>
              <a:rPr lang="zh-CN" altLang="en-US" sz="1600" dirty="0"/>
              <a:t>事件。依靠这种特性，使用</a:t>
            </a:r>
            <a:r>
              <a:rPr lang="en-US" altLang="zh-CN" sz="1600" dirty="0"/>
              <a:t>jQuery</a:t>
            </a:r>
            <a:r>
              <a:rPr lang="zh-CN" altLang="en-US" sz="1600" dirty="0"/>
              <a:t>命令的同时可以实现循环结构的功能，从而大幅减少了代码量。</a:t>
            </a:r>
            <a:endParaRPr lang="en-US" altLang="zh-CN" sz="1600" dirty="0"/>
          </a:p>
          <a:p>
            <a:pPr lvl="1">
              <a:lnSpc>
                <a:spcPct val="150000"/>
              </a:lnSpc>
            </a:pPr>
            <a:r>
              <a:rPr lang="zh-CN" altLang="en-US" sz="1800" b="1" dirty="0" smtClean="0"/>
              <a:t>链式</a:t>
            </a:r>
            <a:r>
              <a:rPr lang="zh-CN" altLang="en-US" sz="1800" b="1" dirty="0"/>
              <a:t>书写</a:t>
            </a:r>
            <a:endParaRPr lang="en-US" altLang="zh-CN" sz="1800" b="1" dirty="0"/>
          </a:p>
          <a:p>
            <a:pPr lvl="2">
              <a:lnSpc>
                <a:spcPct val="150000"/>
              </a:lnSpc>
            </a:pPr>
            <a:r>
              <a:rPr lang="en-US" altLang="zh-CN" sz="1600" dirty="0" err="1"/>
              <a:t>toggleClass</a:t>
            </a:r>
            <a:r>
              <a:rPr lang="en-US" altLang="zh-CN" sz="1600" dirty="0"/>
              <a:t>()</a:t>
            </a:r>
            <a:r>
              <a:rPr lang="zh-CN" altLang="en-US" sz="1600" dirty="0"/>
              <a:t>和</a:t>
            </a:r>
            <a:r>
              <a:rPr lang="en-US" altLang="zh-CN" sz="1600" dirty="0"/>
              <a:t>next()</a:t>
            </a:r>
            <a:r>
              <a:rPr lang="zh-CN" altLang="en-US" sz="1600" dirty="0"/>
              <a:t>这两个操作都是针对同一个对象，即当前被鼠标单击的</a:t>
            </a:r>
            <a:r>
              <a:rPr lang="en-US" altLang="zh-CN" sz="1600" dirty="0"/>
              <a:t>&lt;h3&gt;</a:t>
            </a:r>
            <a:r>
              <a:rPr lang="zh-CN" altLang="en-US" sz="1600" dirty="0"/>
              <a:t>元素。</a:t>
            </a:r>
            <a:r>
              <a:rPr lang="en-US" altLang="zh-CN" sz="1600" dirty="0"/>
              <a:t>jQuery</a:t>
            </a:r>
            <a:r>
              <a:rPr lang="zh-CN" altLang="en-US" sz="1600" dirty="0"/>
              <a:t>程序里允许把发生在同一个对象上的一组命令直接连写在一个语句中，其中还可以插入换行和空格。</a:t>
            </a:r>
            <a:endParaRPr lang="en-US" altLang="zh-CN" sz="1600" dirty="0"/>
          </a:p>
          <a:p>
            <a:endParaRPr lang="zh-CN" alt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2.1 jQuery</a:t>
            </a:r>
            <a:r>
              <a:rPr lang="zh-CN" altLang="en-US" dirty="0" smtClean="0"/>
              <a:t>选择器</a:t>
            </a:r>
            <a:endParaRPr lang="zh-CN" altLang="en-US" dirty="0"/>
          </a:p>
        </p:txBody>
      </p:sp>
      <p:sp>
        <p:nvSpPr>
          <p:cNvPr id="3" name="内容占位符 2"/>
          <p:cNvSpPr>
            <a:spLocks noGrp="1"/>
          </p:cNvSpPr>
          <p:nvPr>
            <p:ph idx="1"/>
          </p:nvPr>
        </p:nvSpPr>
        <p:spPr/>
        <p:txBody>
          <a:bodyPr/>
          <a:lstStyle/>
          <a:p>
            <a:r>
              <a:rPr lang="zh-CN" altLang="en-US" b="1" dirty="0"/>
              <a:t>使用</a:t>
            </a:r>
            <a:r>
              <a:rPr lang="en-US" altLang="zh-CN" b="1" dirty="0"/>
              <a:t>jQuery</a:t>
            </a:r>
            <a:r>
              <a:rPr lang="zh-CN" altLang="en-US" b="1" dirty="0"/>
              <a:t>选择器选择页面元素，是为了生成</a:t>
            </a:r>
            <a:r>
              <a:rPr lang="en-US" altLang="zh-CN" b="1" dirty="0"/>
              <a:t>jQuery</a:t>
            </a:r>
            <a:r>
              <a:rPr lang="zh-CN" altLang="en-US" b="1" dirty="0"/>
              <a:t>对象，它能够使用</a:t>
            </a:r>
            <a:r>
              <a:rPr lang="en-US" altLang="zh-CN" b="1" dirty="0"/>
              <a:t>jQuery</a:t>
            </a:r>
            <a:r>
              <a:rPr lang="zh-CN" altLang="en-US" b="1" dirty="0"/>
              <a:t>中的方法：</a:t>
            </a:r>
            <a:endParaRPr lang="zh-CN" altLang="en-US" b="1" dirty="0"/>
          </a:p>
          <a:p>
            <a:endParaRPr lang="zh-CN" altLang="en-US" dirty="0"/>
          </a:p>
        </p:txBody>
      </p:sp>
      <p:sp>
        <p:nvSpPr>
          <p:cNvPr id="4" name="流程图: 可选过程 3"/>
          <p:cNvSpPr>
            <a:spLocks noChangeArrowheads="1"/>
          </p:cNvSpPr>
          <p:nvPr/>
        </p:nvSpPr>
        <p:spPr bwMode="auto">
          <a:xfrm>
            <a:off x="1397793" y="3231232"/>
            <a:ext cx="6972300" cy="2286000"/>
          </a:xfrm>
          <a:prstGeom prst="flowChartAlternateProcess">
            <a:avLst/>
          </a:prstGeom>
          <a:gradFill rotWithShape="0">
            <a:gsLst>
              <a:gs pos="0">
                <a:srgbClr val="6DCFF6"/>
              </a:gs>
              <a:gs pos="100000">
                <a:schemeClr val="bg1"/>
              </a:gs>
            </a:gsLst>
            <a:lin ang="5400000" scaled="1"/>
          </a:gradFill>
          <a:ln w="9525">
            <a:solidFill>
              <a:srgbClr val="3366FF"/>
            </a:solidFill>
            <a:miter lim="800000"/>
          </a:ln>
        </p:spPr>
        <p:txBody>
          <a:bodyPr lIns="90170" tIns="46990" rIns="90170" bIns="46990"/>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3200" b="1" dirty="0">
                <a:latin typeface="Calibri" panose="020F0502020204030204" pitchFamily="34" charset="0"/>
                <a:ea typeface="微软雅黑" panose="020B0503020204020204" charset="-122"/>
              </a:rPr>
              <a:t>$(selector).action</a:t>
            </a:r>
            <a:r>
              <a:rPr lang="en-US" altLang="zh-CN" sz="3200" b="1" dirty="0" smtClean="0">
                <a:latin typeface="Calibri" panose="020F0502020204030204" pitchFamily="34" charset="0"/>
                <a:ea typeface="微软雅黑" panose="020B0503020204020204" charset="-122"/>
              </a:rPr>
              <a:t>()</a:t>
            </a:r>
            <a:endParaRPr lang="en-US" altLang="zh-CN" sz="3200" b="1" dirty="0" smtClean="0">
              <a:latin typeface="Calibri" panose="020F0502020204030204" pitchFamily="34" charset="0"/>
              <a:ea typeface="微软雅黑" panose="020B0503020204020204" charset="-122"/>
            </a:endParaRPr>
          </a:p>
          <a:p>
            <a:endParaRPr lang="en-US" altLang="zh-CN" sz="3200"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a:t>
            </a:r>
            <a:r>
              <a:rPr lang="zh-CN" altLang="en-US" b="1" dirty="0">
                <a:latin typeface="Calibri" panose="020F0502020204030204" pitchFamily="34" charset="0"/>
                <a:ea typeface="微软雅黑" panose="020B0503020204020204" charset="-122"/>
              </a:rPr>
              <a:t>如绑定按钮（</a:t>
            </a:r>
            <a:r>
              <a:rPr lang="en-US" altLang="zh-CN" b="1" dirty="0">
                <a:latin typeface="Calibri" panose="020F0502020204030204" pitchFamily="34" charset="0"/>
                <a:ea typeface="微软雅黑" panose="020B0503020204020204" charset="-122"/>
              </a:rPr>
              <a:t>id="</a:t>
            </a:r>
            <a:r>
              <a:rPr lang="en-US" altLang="zh-CN" b="1" dirty="0" err="1">
                <a:latin typeface="Calibri" panose="020F0502020204030204" pitchFamily="34" charset="0"/>
                <a:ea typeface="微软雅黑" panose="020B0503020204020204" charset="-122"/>
              </a:rPr>
              <a:t>btn</a:t>
            </a:r>
            <a:r>
              <a:rPr lang="en-US" altLang="zh-CN" b="1" dirty="0">
                <a:latin typeface="Calibri" panose="020F0502020204030204" pitchFamily="34" charset="0"/>
                <a:ea typeface="微软雅黑" panose="020B0503020204020204" charset="-122"/>
              </a:rPr>
              <a:t>"</a:t>
            </a:r>
            <a:r>
              <a:rPr lang="zh-CN" altLang="en-US" b="1" dirty="0">
                <a:latin typeface="Calibri" panose="020F0502020204030204" pitchFamily="34" charset="0"/>
                <a:ea typeface="微软雅黑" panose="020B0503020204020204" charset="-122"/>
              </a:rPr>
              <a:t>）的单击事件的处理方法，代码如下：</a:t>
            </a:r>
            <a:endParaRPr lang="zh-CN" altLang="en-US"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a:t>
            </a:r>
            <a:r>
              <a:rPr lang="en-US" altLang="zh-CN" b="1" dirty="0" err="1">
                <a:latin typeface="Calibri" panose="020F0502020204030204" pitchFamily="34" charset="0"/>
                <a:ea typeface="微软雅黑" panose="020B0503020204020204" charset="-122"/>
              </a:rPr>
              <a:t>btn</a:t>
            </a:r>
            <a:r>
              <a:rPr lang="en-US" altLang="zh-CN" b="1" dirty="0">
                <a:latin typeface="Calibri" panose="020F0502020204030204" pitchFamily="34" charset="0"/>
                <a:ea typeface="微软雅黑" panose="020B0503020204020204" charset="-122"/>
              </a:rPr>
              <a:t>").click(function(){</a:t>
            </a:r>
            <a:endParaRPr lang="en-US" altLang="zh-CN" b="1" dirty="0">
              <a:latin typeface="Calibri" panose="020F0502020204030204" pitchFamily="34" charset="0"/>
              <a:ea typeface="微软雅黑" panose="020B0503020204020204" charset="-122"/>
            </a:endParaRPr>
          </a:p>
          <a:p>
            <a:r>
              <a:rPr lang="en-US" altLang="zh-CN" b="1" dirty="0">
                <a:latin typeface="Calibri" panose="020F0502020204030204" pitchFamily="34" charset="0"/>
                <a:ea typeface="微软雅黑" panose="020B0503020204020204" charset="-122"/>
              </a:rPr>
              <a:t> </a:t>
            </a:r>
            <a:r>
              <a:rPr lang="en-US" altLang="zh-CN" b="1" dirty="0" smtClean="0">
                <a:latin typeface="Calibri" panose="020F0502020204030204" pitchFamily="34" charset="0"/>
                <a:ea typeface="微软雅黑" panose="020B0503020204020204" charset="-122"/>
              </a:rPr>
              <a:t>    //</a:t>
            </a:r>
            <a:r>
              <a:rPr lang="zh-CN" altLang="en-US" b="1" dirty="0">
                <a:latin typeface="Calibri" panose="020F0502020204030204" pitchFamily="34" charset="0"/>
                <a:ea typeface="微软雅黑" panose="020B0503020204020204" charset="-122"/>
              </a:rPr>
              <a:t>执行代码</a:t>
            </a:r>
            <a:endParaRPr lang="zh-CN" altLang="en-US" b="1" dirty="0">
              <a:latin typeface="Calibri" panose="020F0502020204030204" pitchFamily="34" charset="0"/>
              <a:ea typeface="微软雅黑" panose="020B0503020204020204" charset="-122"/>
            </a:endParaRPr>
          </a:p>
          <a:p>
            <a:r>
              <a:rPr lang="en-US" altLang="zh-CN" b="1" dirty="0" smtClean="0">
                <a:latin typeface="Calibri" panose="020F0502020204030204" pitchFamily="34" charset="0"/>
                <a:ea typeface="微软雅黑" panose="020B0503020204020204" charset="-122"/>
              </a:rPr>
              <a:t>});</a:t>
            </a:r>
            <a:endParaRPr lang="en-US" altLang="zh-CN" b="1" dirty="0">
              <a:latin typeface="Calibri" panose="020F0502020204030204" pitchFamily="34" charset="0"/>
              <a:ea typeface="微软雅黑" panose="020B0503020204020204" charset="-122"/>
            </a:endParaRPr>
          </a:p>
          <a:p>
            <a:endParaRPr lang="en-US" altLang="zh-CN" b="1" dirty="0">
              <a:latin typeface="Calibri" panose="020F0502020204030204" pitchFamily="34" charset="0"/>
              <a:ea typeface="微软雅黑" panose="020B0503020204020204" charset="-122"/>
            </a:endParaRPr>
          </a:p>
        </p:txBody>
      </p:sp>
      <p:pic>
        <p:nvPicPr>
          <p:cNvPr id="5" name="图片 4" descr="语法副本.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3906" y="2159670"/>
            <a:ext cx="1965325"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theme/theme1.xml><?xml version="1.0" encoding="utf-8"?>
<a:theme xmlns:a="http://schemas.openxmlformats.org/drawingml/2006/main" name="4_默认设计模板">
  <a:themeElements>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fontScheme name="4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lstStyle>
        <a:defPPr marL="0" marR="0" indent="0" algn="ctr" defTabSz="914400" rtl="0" eaLnBrk="1" fontAlgn="ctr" latinLnBrk="0" hangingPunct="1">
          <a:lnSpc>
            <a:spcPct val="100000"/>
          </a:lnSpc>
          <a:spcBef>
            <a:spcPct val="0"/>
          </a:spcBef>
          <a:spcAft>
            <a:spcPct val="0"/>
          </a:spcAft>
          <a:buClrTx/>
          <a:buSzPct val="65000"/>
          <a:buFontTx/>
          <a:buNone/>
          <a:def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outerShdw dist="35921" dir="2700000" algn="ctr" rotWithShape="0">
            <a:schemeClr val="bg2"/>
          </a:outerShdw>
        </a:effectLst>
      </a:spPr>
      <a:bodyPr vert="horz" wrap="none" lIns="0" tIns="0" rIns="0" bIns="0" numCol="1" anchor="ctr" anchorCtr="0" compatLnSpc="1"/>
      <a:lstStyle>
        <a:defPPr marL="0" marR="0" indent="0" algn="ctr" defTabSz="914400" rtl="0" eaLnBrk="1" fontAlgn="ctr" latinLnBrk="0" hangingPunct="1">
          <a:lnSpc>
            <a:spcPct val="100000"/>
          </a:lnSpc>
          <a:spcBef>
            <a:spcPct val="0"/>
          </a:spcBef>
          <a:spcAft>
            <a:spcPct val="0"/>
          </a:spcAft>
          <a:buClrTx/>
          <a:buSzPct val="65000"/>
          <a:buFontTx/>
          <a:buNone/>
          <a:def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默认设计模板 1">
        <a:dk1>
          <a:srgbClr val="333333"/>
        </a:dk1>
        <a:lt1>
          <a:srgbClr val="FFFFFF"/>
        </a:lt1>
        <a:dk2>
          <a:srgbClr val="000000"/>
        </a:dk2>
        <a:lt2>
          <a:srgbClr val="999999"/>
        </a:lt2>
        <a:accent1>
          <a:srgbClr val="C6DEF3"/>
        </a:accent1>
        <a:accent2>
          <a:srgbClr val="00509B"/>
        </a:accent2>
        <a:accent3>
          <a:srgbClr val="FFFFFF"/>
        </a:accent3>
        <a:accent4>
          <a:srgbClr val="2A2A2A"/>
        </a:accent4>
        <a:accent5>
          <a:srgbClr val="DFECF8"/>
        </a:accent5>
        <a:accent6>
          <a:srgbClr val="00488C"/>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2">
        <a:dk1>
          <a:srgbClr val="333333"/>
        </a:dk1>
        <a:lt1>
          <a:srgbClr val="FFFFFF"/>
        </a:lt1>
        <a:dk2>
          <a:srgbClr val="000000"/>
        </a:dk2>
        <a:lt2>
          <a:srgbClr val="D20000"/>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3">
        <a:dk1>
          <a:srgbClr val="333333"/>
        </a:dk1>
        <a:lt1>
          <a:srgbClr val="FFFFFF"/>
        </a:lt1>
        <a:dk2>
          <a:srgbClr val="000000"/>
        </a:dk2>
        <a:lt2>
          <a:srgbClr val="66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4">
        <a:dk1>
          <a:srgbClr val="333333"/>
        </a:dk1>
        <a:lt1>
          <a:srgbClr val="FFFFFF"/>
        </a:lt1>
        <a:dk2>
          <a:srgbClr val="000000"/>
        </a:dk2>
        <a:lt2>
          <a:srgbClr val="9900C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5">
        <a:dk1>
          <a:srgbClr val="333333"/>
        </a:dk1>
        <a:lt1>
          <a:srgbClr val="FFFFFF"/>
        </a:lt1>
        <a:dk2>
          <a:srgbClr val="000000"/>
        </a:dk2>
        <a:lt2>
          <a:srgbClr val="9900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6">
        <a:dk1>
          <a:srgbClr val="333333"/>
        </a:dk1>
        <a:lt1>
          <a:srgbClr val="FFFFFF"/>
        </a:lt1>
        <a:dk2>
          <a:srgbClr val="000000"/>
        </a:dk2>
        <a:lt2>
          <a:srgbClr val="9933FF"/>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
      <a:clrScheme name="4_默认设计模板 7">
        <a:dk1>
          <a:srgbClr val="333333"/>
        </a:dk1>
        <a:lt1>
          <a:srgbClr val="FFFFFF"/>
        </a:lt1>
        <a:dk2>
          <a:srgbClr val="000000"/>
        </a:dk2>
        <a:lt2>
          <a:srgbClr val="66007C"/>
        </a:lt2>
        <a:accent1>
          <a:srgbClr val="C6DEF3"/>
        </a:accent1>
        <a:accent2>
          <a:srgbClr val="F0D250"/>
        </a:accent2>
        <a:accent3>
          <a:srgbClr val="FFFFFF"/>
        </a:accent3>
        <a:accent4>
          <a:srgbClr val="2A2A2A"/>
        </a:accent4>
        <a:accent5>
          <a:srgbClr val="DFECF8"/>
        </a:accent5>
        <a:accent6>
          <a:srgbClr val="D9BE48"/>
        </a:accent6>
        <a:hlink>
          <a:srgbClr val="0088C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10062</Words>
  <Application>WPS 演示</Application>
  <PresentationFormat>全屏显示(4:3)</PresentationFormat>
  <Paragraphs>670</Paragraphs>
  <Slides>47</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47</vt:i4>
      </vt:variant>
    </vt:vector>
  </HeadingPairs>
  <TitlesOfParts>
    <vt:vector size="60" baseType="lpstr">
      <vt:lpstr>Arial</vt:lpstr>
      <vt:lpstr>宋体</vt:lpstr>
      <vt:lpstr>Wingdings</vt:lpstr>
      <vt:lpstr>华文细黑</vt:lpstr>
      <vt:lpstr>微软雅黑</vt:lpstr>
      <vt:lpstr>黑体</vt:lpstr>
      <vt:lpstr>Calibri</vt:lpstr>
      <vt:lpstr>Adobe Gothic Std B</vt:lpstr>
      <vt:lpstr>Segoe Print</vt:lpstr>
      <vt:lpstr>Arial Unicode MS</vt:lpstr>
      <vt:lpstr>Times New Roman</vt:lpstr>
      <vt:lpstr>4_默认设计模板</vt:lpstr>
      <vt:lpstr>自定义设计方案</vt:lpstr>
      <vt:lpstr>Web前端基础</vt:lpstr>
      <vt:lpstr>任务1.使用jQuery重构Js代码</vt:lpstr>
      <vt:lpstr>1.1 认识jQuery  </vt:lpstr>
      <vt:lpstr>1.2	引入jQuery文件库  </vt:lpstr>
      <vt:lpstr>1.3 第一个JQuery程序</vt:lpstr>
      <vt:lpstr>1.3 第一个jQuery程序</vt:lpstr>
      <vt:lpstr>1.3 第一个jQuery程序</vt:lpstr>
      <vt:lpstr>1.3 第一个jQuery程序</vt:lpstr>
      <vt:lpstr>2.1 jQuery选择器</vt:lpstr>
      <vt:lpstr>2.2 基本选择器</vt:lpstr>
      <vt:lpstr>2.2 基本选择器</vt:lpstr>
      <vt:lpstr>2.3 操作CSS样式表</vt:lpstr>
      <vt:lpstr>2.4 过滤选择器</vt:lpstr>
      <vt:lpstr>2.4 过滤选择器</vt:lpstr>
      <vt:lpstr>2.4 过滤选择器</vt:lpstr>
      <vt:lpstr>2.4 过滤选择器</vt:lpstr>
      <vt:lpstr>2.4 过滤选择器</vt:lpstr>
      <vt:lpstr>2.4 过滤选择器</vt:lpstr>
      <vt:lpstr>2.5 层次选择器</vt:lpstr>
      <vt:lpstr>2.5 层次选择器</vt:lpstr>
      <vt:lpstr>2.6 表单选择器 </vt:lpstr>
      <vt:lpstr>2.6 表单属性选择器</vt:lpstr>
      <vt:lpstr>3.1 jQuery对象 </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3.2 jQuery中的DOM操作</vt:lpstr>
      <vt:lpstr>4.1jQuery事件</vt:lpstr>
      <vt:lpstr>4.1 jQuery事件</vt:lpstr>
      <vt:lpstr>4.2 绑定事件</vt:lpstr>
      <vt:lpstr>4.2 绑定事件</vt:lpstr>
      <vt:lpstr>4.3 绑定事件</vt:lpstr>
      <vt:lpstr>4.4 切换事件</vt:lpstr>
      <vt:lpstr>4.4 切换事件</vt:lpstr>
      <vt:lpstr>4.4 切换事件</vt:lpstr>
      <vt:lpstr>任务2.使用jQuery重构验证代码</vt:lpstr>
      <vt:lpstr>5.1 课外学习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Jinhu</dc:creator>
  <cp:lastModifiedBy>Administrator</cp:lastModifiedBy>
  <cp:revision>506</cp:revision>
  <dcterms:created xsi:type="dcterms:W3CDTF">2017-06-19T00:50:00Z</dcterms:created>
  <dcterms:modified xsi:type="dcterms:W3CDTF">2019-08-08T08:56:45Z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