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5" r:id="rId12"/>
    <p:sldId id="264" r:id="rId13"/>
    <p:sldId id="266" r:id="rId14"/>
    <p:sldId id="26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79" autoAdjust="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5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3632597" y="3305356"/>
            <a:ext cx="192881" cy="1928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3972064" y="3305356"/>
            <a:ext cx="192881" cy="1928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>
            <a:off x="4311530" y="3305356"/>
            <a:ext cx="192881" cy="1928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>
            <p:custDataLst>
              <p:tags r:id="rId5"/>
            </p:custDataLst>
          </p:nvPr>
        </p:nvSpPr>
        <p:spPr>
          <a:xfrm>
            <a:off x="4650997" y="3305356"/>
            <a:ext cx="192881" cy="1928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>
          <a:xfrm>
            <a:off x="4990463" y="3305356"/>
            <a:ext cx="192881" cy="1928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>
            <p:custDataLst>
              <p:tags r:id="rId7"/>
            </p:custDataLst>
          </p:nvPr>
        </p:nvSpPr>
        <p:spPr>
          <a:xfrm>
            <a:off x="5329931" y="3305356"/>
            <a:ext cx="192881" cy="1928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1143000" y="1640455"/>
            <a:ext cx="6858000" cy="94789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5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1143000" y="2652305"/>
            <a:ext cx="6858000" cy="3592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8650" y="413657"/>
            <a:ext cx="7886700" cy="41692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3632597" y="3201611"/>
            <a:ext cx="192881" cy="1928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3972064" y="3201611"/>
            <a:ext cx="192881" cy="1928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4311530" y="3201611"/>
            <a:ext cx="192881" cy="1928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4650997" y="3201611"/>
            <a:ext cx="192881" cy="1928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4990463" y="3201611"/>
            <a:ext cx="192881" cy="1928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>
          <a:xfrm>
            <a:off x="5329931" y="3201611"/>
            <a:ext cx="192881" cy="1928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519113" y="1250225"/>
            <a:ext cx="8105775" cy="128587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519113" y="2566850"/>
            <a:ext cx="8105775" cy="57476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1211580" y="1543050"/>
            <a:ext cx="1840230" cy="184023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2457371" y="2788841"/>
            <a:ext cx="594439" cy="59443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569562" y="1763486"/>
            <a:ext cx="4477158" cy="77662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3569562" y="2573543"/>
            <a:ext cx="4477158" cy="6529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1" y="1308721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1" y="1961707"/>
            <a:ext cx="3868340" cy="26805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1308721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1961707"/>
            <a:ext cx="3887391" cy="26805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8650" y="535255"/>
            <a:ext cx="3511241" cy="107112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4231888" y="535255"/>
            <a:ext cx="4283912" cy="4052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8650" y="1735405"/>
            <a:ext cx="3511241" cy="28586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833674" y="273844"/>
            <a:ext cx="681676" cy="4358879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49" y="273844"/>
            <a:ext cx="7084832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image" Target="../media/image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4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13715" y="689134"/>
            <a:ext cx="7886700" cy="994172"/>
          </a:xfrm>
        </p:spPr>
        <p:txBody>
          <a:bodyPr/>
          <a:lstStyle/>
          <a:p>
            <a:r>
              <a:rPr lang="zh-CN" altLang="en-US" dirty="0" smtClean="0"/>
              <a:t>租车系统简介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463290" y="3672840"/>
            <a:ext cx="3335020" cy="57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武汉</a:t>
            </a:r>
            <a:r>
              <a:rPr lang="zh-CN" altLang="en-US" sz="2000" dirty="0" smtClean="0"/>
              <a:t>中软</a:t>
            </a:r>
            <a:r>
              <a:rPr lang="en-US" altLang="zh-CN" sz="2000" dirty="0" smtClean="0"/>
              <a:t>ETC 0801</a:t>
            </a:r>
            <a:r>
              <a:rPr lang="zh-CN" altLang="en-US" sz="2000" dirty="0" smtClean="0"/>
              <a:t>汪纯杰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3825" y="205740"/>
            <a:ext cx="3062605" cy="58610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b="1" smtClean="0"/>
              <a:t>三、项目总结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21640" y="742950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技术难点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7095" y="111125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时间处理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603885" y="1417955"/>
            <a:ext cx="4803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1200"/>
              <a:t>向数据库存入的时间均使用当前系统时间，转为</a:t>
            </a:r>
            <a:r>
              <a:rPr lang="en-US" altLang="zh-CN" sz="1200"/>
              <a:t>String</a:t>
            </a:r>
            <a:r>
              <a:rPr lang="zh-CN" altLang="en-US" sz="1200"/>
              <a:t>并格式化存入，数据库使用</a:t>
            </a:r>
            <a:r>
              <a:rPr lang="en-US" altLang="zh-CN" sz="1200"/>
              <a:t>datetime</a:t>
            </a:r>
            <a:r>
              <a:rPr lang="zh-CN" altLang="en-US" sz="1200"/>
              <a:t>格式保留时分秒。</a:t>
            </a:r>
            <a:endParaRPr lang="zh-CN" altLang="en-US" sz="1200"/>
          </a:p>
          <a:p>
            <a:pPr indent="457200" fontAlgn="auto"/>
            <a:r>
              <a:rPr lang="zh-CN" altLang="en-US" sz="1200"/>
              <a:t>租车时生成租车时间，还车时生成还车时间并调用租车时间；</a:t>
            </a:r>
            <a:endParaRPr lang="zh-CN" altLang="en-US" sz="1200"/>
          </a:p>
          <a:p>
            <a:pPr indent="457200" fontAlgn="auto"/>
            <a:r>
              <a:rPr lang="zh-CN" altLang="en-US" sz="1200"/>
              <a:t>计算租车金额时需要时间运算：先取出</a:t>
            </a:r>
            <a:r>
              <a:rPr lang="en-US" altLang="zh-CN" sz="1200"/>
              <a:t>String</a:t>
            </a:r>
            <a:r>
              <a:rPr lang="zh-CN" altLang="en-US" sz="1200"/>
              <a:t>类型的时间记录，再转换为</a:t>
            </a:r>
            <a:r>
              <a:rPr lang="en-US" altLang="zh-CN" sz="1200"/>
              <a:t>Date</a:t>
            </a:r>
            <a:r>
              <a:rPr lang="zh-CN" altLang="en-US" sz="1200"/>
              <a:t>类型，使用</a:t>
            </a:r>
            <a:r>
              <a:rPr lang="en-US" altLang="zh-CN" sz="1200"/>
              <a:t>Date</a:t>
            </a:r>
            <a:r>
              <a:rPr lang="zh-CN" altLang="en-US" sz="1200"/>
              <a:t>类型的</a:t>
            </a:r>
            <a:r>
              <a:rPr lang="en-US" altLang="zh-CN" sz="1200"/>
              <a:t>getTime()</a:t>
            </a:r>
            <a:r>
              <a:rPr lang="zh-CN" altLang="en-US" sz="1200"/>
              <a:t>方法得到毫秒级的时间差，并换算为分钟。</a:t>
            </a:r>
            <a:endParaRPr lang="zh-CN" altLang="en-US" sz="1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6395" y="1111250"/>
            <a:ext cx="3437255" cy="15544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7095" y="285813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会员逻辑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603885" y="3168650"/>
            <a:ext cx="48031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1200"/>
              <a:t>会员存在期限问题：</a:t>
            </a:r>
            <a:endParaRPr lang="zh-CN" altLang="en-US" sz="1200"/>
          </a:p>
          <a:p>
            <a:pPr indent="457200" fontAlgn="auto"/>
            <a:r>
              <a:rPr lang="en-US" altLang="zh-CN" sz="1200"/>
              <a:t>1</a:t>
            </a:r>
            <a:r>
              <a:rPr lang="zh-CN" altLang="en-US" sz="1200"/>
              <a:t>、充值</a:t>
            </a:r>
            <a:r>
              <a:rPr lang="zh-CN" altLang="en-US" sz="1200"/>
              <a:t>会员时使用系统时间加上期限算出到期时间并存入；</a:t>
            </a:r>
            <a:endParaRPr lang="zh-CN" altLang="en-US" sz="1200"/>
          </a:p>
          <a:p>
            <a:pPr indent="457200" fontAlgn="auto"/>
            <a:r>
              <a:rPr lang="en-US" altLang="zh-CN" sz="1200"/>
              <a:t>2</a:t>
            </a:r>
            <a:r>
              <a:rPr lang="zh-CN" altLang="en-US" sz="1200"/>
              <a:t>、充值</a:t>
            </a:r>
            <a:r>
              <a:rPr lang="zh-CN" altLang="en-US" sz="1200">
                <a:sym typeface="+mn-ea"/>
              </a:rPr>
              <a:t>成功</a:t>
            </a:r>
            <a:r>
              <a:rPr lang="zh-CN" altLang="en-US" sz="1200"/>
              <a:t>的用户需要重新查询用户数据库，获取更新状态后的对象，将登录状态改为会员状态，并分配会员界面；</a:t>
            </a:r>
            <a:endParaRPr lang="zh-CN" altLang="en-US" sz="1200"/>
          </a:p>
          <a:p>
            <a:pPr indent="457200" fontAlgn="auto"/>
            <a:r>
              <a:rPr lang="en-US" altLang="zh-CN" sz="1200"/>
              <a:t>3</a:t>
            </a:r>
            <a:r>
              <a:rPr lang="zh-CN" altLang="en-US" sz="1200"/>
              <a:t>、会员状态的用户登录时会查询到期时间并判断是否到期；</a:t>
            </a:r>
            <a:endParaRPr lang="zh-CN" altLang="en-US" sz="1200"/>
          </a:p>
          <a:p>
            <a:pPr indent="457200" fontAlgn="auto"/>
            <a:r>
              <a:rPr lang="en-US" altLang="zh-CN" sz="1200"/>
              <a:t>4</a:t>
            </a:r>
            <a:r>
              <a:rPr lang="zh-CN" altLang="en-US" sz="1200"/>
              <a:t>、会员还未到期的用户可以续费延长会员时长，在当前到期日期上加续费时长得到新的到期时间。</a:t>
            </a:r>
            <a:endParaRPr lang="zh-CN" altLang="en-US" sz="12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95" y="3946525"/>
            <a:ext cx="3462020" cy="11398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770" y="2943225"/>
            <a:ext cx="3786505" cy="927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nextline BUG"/>
          <p:cNvPicPr>
            <a:picLocks noChangeAspect="1"/>
          </p:cNvPicPr>
          <p:nvPr/>
        </p:nvPicPr>
        <p:blipFill>
          <a:blip r:embed="rId1"/>
          <a:srcRect b="8179"/>
          <a:stretch>
            <a:fillRect/>
          </a:stretch>
        </p:blipFill>
        <p:spPr>
          <a:xfrm>
            <a:off x="2862580" y="742950"/>
            <a:ext cx="2734310" cy="1119505"/>
          </a:xfrm>
          <a:prstGeom prst="rect">
            <a:avLst/>
          </a:prstGeom>
        </p:spPr>
      </p:pic>
      <p:pic>
        <p:nvPicPr>
          <p:cNvPr id="5" name="图片 4" descr="nextLine Bug修复"/>
          <p:cNvPicPr>
            <a:picLocks noChangeAspect="1"/>
          </p:cNvPicPr>
          <p:nvPr/>
        </p:nvPicPr>
        <p:blipFill>
          <a:blip r:embed="rId2"/>
          <a:srcRect b="8285"/>
          <a:stretch>
            <a:fillRect/>
          </a:stretch>
        </p:blipFill>
        <p:spPr>
          <a:xfrm>
            <a:off x="6054725" y="742950"/>
            <a:ext cx="2871470" cy="110426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640070" y="1127760"/>
            <a:ext cx="370205" cy="418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1640" y="742950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过程问题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4625" y="1440815"/>
            <a:ext cx="25050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现象：</a:t>
            </a:r>
            <a:r>
              <a:rPr lang="en-US" altLang="zh-CN" sz="1200"/>
              <a:t>nextLine()</a:t>
            </a:r>
            <a:r>
              <a:rPr lang="zh-CN" altLang="en-US" sz="1200"/>
              <a:t>在</a:t>
            </a:r>
            <a:r>
              <a:rPr lang="en-US" altLang="zh-CN" sz="1200"/>
              <a:t>nextInt()</a:t>
            </a:r>
            <a:r>
              <a:rPr lang="zh-CN" altLang="en-US" sz="1200"/>
              <a:t>前时会默认接受</a:t>
            </a:r>
            <a:r>
              <a:rPr lang="en-US" altLang="zh-CN" sz="1200"/>
              <a:t>\n</a:t>
            </a:r>
            <a:r>
              <a:rPr lang="zh-CN" altLang="en-US" sz="1200"/>
              <a:t>直接跳过输入。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解决办法：在二者之间加一个无功能的</a:t>
            </a:r>
            <a:r>
              <a:rPr lang="en-US" altLang="zh-CN" sz="1200"/>
              <a:t>nextLine()</a:t>
            </a:r>
            <a:r>
              <a:rPr lang="zh-CN" altLang="en-US" sz="1200"/>
              <a:t>。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21640" y="342582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提升方向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9885" y="3920490"/>
            <a:ext cx="5574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1200"/>
              <a:t>部分相似的功能存在重复代码块，有较大简化空间；</a:t>
            </a:r>
            <a:endParaRPr lang="zh-CN" altLang="en-US" sz="1200"/>
          </a:p>
          <a:p>
            <a:pPr indent="457200" fontAlgn="auto"/>
            <a:endParaRPr lang="zh-CN" altLang="en-US" sz="1200"/>
          </a:p>
          <a:p>
            <a:pPr indent="457200" fontAlgn="auto"/>
            <a:r>
              <a:rPr lang="zh-CN" altLang="en-US" sz="1200"/>
              <a:t>输入信息没有加以判断，比如身份证号码长度、电话号码格式等。</a:t>
            </a:r>
            <a:endParaRPr lang="zh-CN" altLang="en-US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005" y="1916430"/>
            <a:ext cx="5220335" cy="11156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11730" y="1659890"/>
            <a:ext cx="451167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>
                <a:latin typeface="MingLiU_HKSCS" panose="02020500000000000000" charset="-120"/>
                <a:ea typeface="MingLiU_HKSCS" panose="02020500000000000000" charset="-120"/>
              </a:rPr>
              <a:t>THANKS</a:t>
            </a:r>
            <a:endParaRPr lang="en-US" altLang="zh-CN" sz="4000" b="1">
              <a:latin typeface="MingLiU_HKSCS" panose="02020500000000000000" charset="-120"/>
              <a:ea typeface="MingLiU_HKSCS" panose="02020500000000000000" charset="-120"/>
            </a:endParaRPr>
          </a:p>
          <a:p>
            <a:r>
              <a:rPr lang="en-US" altLang="zh-CN" sz="4000" b="1">
                <a:latin typeface="MingLiU_HKSCS" panose="02020500000000000000" charset="-120"/>
                <a:ea typeface="MingLiU_HKSCS" panose="02020500000000000000" charset="-120"/>
              </a:rPr>
              <a:t>For Your Watching</a:t>
            </a:r>
            <a:endParaRPr lang="en-US" altLang="zh-CN" sz="4000" b="1">
              <a:latin typeface="MingLiU_HKSCS" panose="02020500000000000000" charset="-120"/>
              <a:ea typeface="MingLiU_HKSCS" panose="02020500000000000000" charset="-12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400" y="819150"/>
            <a:ext cx="2743200" cy="841772"/>
          </a:xfrm>
        </p:spPr>
        <p:txBody>
          <a:bodyPr/>
          <a:lstStyle/>
          <a:p>
            <a:pPr algn="l"/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0" y="1809750"/>
            <a:ext cx="3733800" cy="1981199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一、功能模块介绍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二、数据库设计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三、项目总结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b="1" dirty="0" smtClean="0"/>
              <a:t>一、功能模块介绍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用户对象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zh-CN" altLang="en-US" sz="1600" dirty="0" smtClean="0"/>
              <a:t>普</a:t>
            </a:r>
            <a:r>
              <a:rPr lang="zh-CN" altLang="en-US" sz="1600" dirty="0" smtClean="0"/>
              <a:t>通用户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、会员用户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3</a:t>
            </a:r>
            <a:r>
              <a:rPr lang="zh-CN" altLang="en-US" sz="1600" dirty="0" smtClean="0"/>
              <a:t>、管理员</a:t>
            </a:r>
            <a:endParaRPr lang="en-US" altLang="zh-CN" sz="1600" dirty="0" smtClean="0"/>
          </a:p>
          <a:p>
            <a:pPr lvl="1">
              <a:buNone/>
            </a:pPr>
            <a:endParaRPr lang="en-US" altLang="zh-CN" sz="1600" dirty="0" smtClean="0"/>
          </a:p>
          <a:p>
            <a:r>
              <a:rPr lang="zh-CN" altLang="en-US" sz="2000" b="1" dirty="0" smtClean="0"/>
              <a:t>功能列表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>
              <a:buNone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、注册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登录；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、充值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续费会员；</a:t>
            </a:r>
            <a:endParaRPr lang="zh-CN" altLang="en-US" sz="1600" dirty="0" smtClean="0"/>
          </a:p>
          <a:p>
            <a:pPr lvl="1">
              <a:buNone/>
            </a:pPr>
            <a:r>
              <a:rPr lang="en-US" altLang="zh-CN" sz="1600" dirty="0" smtClean="0"/>
              <a:t>3</a:t>
            </a:r>
            <a:r>
              <a:rPr lang="zh-CN" altLang="en-US" sz="1600" dirty="0" smtClean="0"/>
              <a:t>、会员记录；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zh-CN" altLang="en-US" sz="1600" dirty="0" smtClean="0"/>
              <a:t>租车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还车；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5</a:t>
            </a:r>
            <a:r>
              <a:rPr lang="zh-CN" altLang="en-US" sz="1600" dirty="0" smtClean="0"/>
              <a:t>、租车记录；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6</a:t>
            </a:r>
            <a:r>
              <a:rPr lang="zh-CN" altLang="en-US" sz="1600" dirty="0" smtClean="0"/>
              <a:t>、管理用户权限；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7</a:t>
            </a:r>
            <a:r>
              <a:rPr lang="zh-CN" altLang="en-US" sz="1600" dirty="0" smtClean="0"/>
              <a:t>、管理车辆；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8</a:t>
            </a:r>
            <a:r>
              <a:rPr lang="zh-CN" altLang="en-US" sz="1600" dirty="0" smtClean="0"/>
              <a:t>、管理记录。</a:t>
            </a:r>
            <a:endParaRPr lang="zh-CN" altLang="en-US" sz="1600" dirty="0"/>
          </a:p>
        </p:txBody>
      </p:sp>
      <p:sp>
        <p:nvSpPr>
          <p:cNvPr id="4" name="椭圆 3"/>
          <p:cNvSpPr/>
          <p:nvPr/>
        </p:nvSpPr>
        <p:spPr>
          <a:xfrm>
            <a:off x="3886200" y="97155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普通用户</a:t>
            </a:r>
            <a:endParaRPr lang="zh-CN" altLang="en-US" sz="1400" dirty="0"/>
          </a:p>
        </p:txBody>
      </p:sp>
      <p:sp>
        <p:nvSpPr>
          <p:cNvPr id="5" name="椭圆 4"/>
          <p:cNvSpPr/>
          <p:nvPr/>
        </p:nvSpPr>
        <p:spPr>
          <a:xfrm>
            <a:off x="5791200" y="97155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会员用户</a:t>
            </a:r>
            <a:endParaRPr lang="zh-CN" altLang="en-US" sz="1400" dirty="0"/>
          </a:p>
        </p:txBody>
      </p:sp>
      <p:sp>
        <p:nvSpPr>
          <p:cNvPr id="6" name="椭圆 5"/>
          <p:cNvSpPr/>
          <p:nvPr/>
        </p:nvSpPr>
        <p:spPr>
          <a:xfrm>
            <a:off x="4800600" y="1581150"/>
            <a:ext cx="914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管理员</a:t>
            </a:r>
            <a:endParaRPr lang="zh-CN" altLang="en-US" sz="1400" dirty="0"/>
          </a:p>
        </p:txBody>
      </p:sp>
      <p:cxnSp>
        <p:nvCxnSpPr>
          <p:cNvPr id="8" name="直接箭头连接符 7"/>
          <p:cNvCxnSpPr>
            <a:stCxn id="4" idx="6"/>
            <a:endCxn id="5" idx="2"/>
          </p:cNvCxnSpPr>
          <p:nvPr/>
        </p:nvCxnSpPr>
        <p:spPr>
          <a:xfrm>
            <a:off x="4800600" y="12001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67565" y="93779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充值</a:t>
            </a:r>
            <a:endParaRPr lang="zh-CN" altLang="en-US" sz="1600" dirty="0"/>
          </a:p>
        </p:txBody>
      </p:sp>
      <p:cxnSp>
        <p:nvCxnSpPr>
          <p:cNvPr id="12" name="直接箭头连接符 11"/>
          <p:cNvCxnSpPr>
            <a:endCxn id="4" idx="2"/>
          </p:cNvCxnSpPr>
          <p:nvPr/>
        </p:nvCxnSpPr>
        <p:spPr>
          <a:xfrm>
            <a:off x="3048000" y="120015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8765" y="93779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注册</a:t>
            </a:r>
            <a:endParaRPr lang="zh-CN" altLang="en-US" sz="1600" dirty="0"/>
          </a:p>
        </p:txBody>
      </p:sp>
      <p:cxnSp>
        <p:nvCxnSpPr>
          <p:cNvPr id="16" name="直接箭头连接符 15"/>
          <p:cNvCxnSpPr>
            <a:endCxn id="6" idx="2"/>
          </p:cNvCxnSpPr>
          <p:nvPr/>
        </p:nvCxnSpPr>
        <p:spPr>
          <a:xfrm>
            <a:off x="3810000" y="18097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5197" y="15473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后台定义</a:t>
            </a:r>
            <a:endParaRPr lang="zh-CN" altLang="en-US" sz="16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2895600" y="2190750"/>
          <a:ext cx="5943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524000"/>
                <a:gridCol w="1562100"/>
                <a:gridCol w="1485900"/>
              </a:tblGrid>
              <a:tr h="3024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功能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普通用户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会员用户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管理员</a:t>
                      </a:r>
                      <a:endParaRPr lang="zh-CN" altLang="en-US" sz="1400" dirty="0"/>
                    </a:p>
                  </a:txBody>
                  <a:tcPr/>
                </a:tc>
              </a:tr>
              <a:tr h="3024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注册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登录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√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 smtClean="0"/>
                        <a:t>X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</a:tr>
              <a:tr h="3024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充值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续费会员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充值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续费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02419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/>
                        <a:t>会员记录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/>
                        <a:t>自身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/>
                        <a:t>自身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dirty="0" smtClean="0"/>
                        <a:t>所有人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024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租车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/>
                        <a:t>还车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普通权限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会员权限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</a:tr>
              <a:tr h="3024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租车记录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自身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自身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所有人</a:t>
                      </a:r>
                      <a:endParaRPr lang="zh-CN" altLang="en-US" sz="1400" dirty="0"/>
                    </a:p>
                  </a:txBody>
                  <a:tcPr/>
                </a:tc>
              </a:tr>
              <a:tr h="3024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管理用户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024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管理车辆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  <a:endParaRPr lang="zh-CN" altLang="en-US" sz="1400" dirty="0" smtClean="0"/>
                    </a:p>
                  </a:txBody>
                  <a:tcPr/>
                </a:tc>
              </a:tr>
              <a:tr h="3024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管理记录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/>
                        <a:t>√</a:t>
                      </a:r>
                      <a:endParaRPr lang="zh-CN" alt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箭头连接符 6"/>
          <p:cNvCxnSpPr>
            <a:stCxn id="5" idx="7"/>
          </p:cNvCxnSpPr>
          <p:nvPr/>
        </p:nvCxnSpPr>
        <p:spPr>
          <a:xfrm flipV="1">
            <a:off x="6571615" y="819150"/>
            <a:ext cx="286385" cy="219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</p:cNvCxnSpPr>
          <p:nvPr/>
        </p:nvCxnSpPr>
        <p:spPr>
          <a:xfrm>
            <a:off x="6705600" y="12001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67830" y="63944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九折租车</a:t>
            </a:r>
            <a:endParaRPr lang="zh-CN" altLang="en-US" sz="1000"/>
          </a:p>
        </p:txBody>
      </p:sp>
      <p:sp>
        <p:nvSpPr>
          <p:cNvPr id="14" name="文本框 13"/>
          <p:cNvSpPr txBox="1"/>
          <p:nvPr/>
        </p:nvSpPr>
        <p:spPr>
          <a:xfrm>
            <a:off x="7086600" y="107759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专属车辆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152400" y="57150"/>
            <a:ext cx="2843530" cy="54356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txBody>
          <a:bodyPr vert="horz" lIns="91440" tIns="45720" rIns="91440" bIns="45720" rtlCol="0" anchor="ctr"/>
          <a:lstStyle/>
          <a:p>
            <a:pPr lvl="0">
              <a:spcBef>
                <a:spcPct val="0"/>
              </a:spcBef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>
                <a:sym typeface="+mn-ea"/>
              </a:rPr>
              <a:t>注册</a:t>
            </a:r>
            <a:r>
              <a:rPr lang="en-US" altLang="zh-CN" sz="2400" b="1" dirty="0" smtClean="0">
                <a:sym typeface="+mn-ea"/>
              </a:rPr>
              <a:t>/</a:t>
            </a:r>
            <a:r>
              <a:rPr lang="zh-CN" altLang="en-US" sz="2400" b="1" dirty="0" smtClean="0"/>
              <a:t>登录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228600" y="2190750"/>
            <a:ext cx="2767965" cy="55499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txBody>
          <a:bodyPr vert="horz" lIns="91440" tIns="45720" rIns="91440" bIns="45720" rtlCol="0" anchor="ctr"/>
          <a:lstStyle/>
          <a:p>
            <a:pPr lvl="0">
              <a:spcBef>
                <a:spcPct val="0"/>
              </a:spcBef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、充值</a:t>
            </a:r>
            <a:r>
              <a:rPr lang="en-US" altLang="zh-CN" sz="2400" b="1" dirty="0" smtClean="0"/>
              <a:t>/</a:t>
            </a:r>
            <a:r>
              <a:rPr lang="zh-CN" altLang="en-US" sz="2400" b="1" dirty="0" smtClean="0"/>
              <a:t>续费会员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8600" y="741680"/>
            <a:ext cx="34220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zh-CN" sz="1200"/>
              <a:t>注册先查询用户名是否存在，注册完成（</a:t>
            </a:r>
            <a:r>
              <a:rPr lang="zh-CN" altLang="zh-CN" sz="1200">
                <a:solidFill>
                  <a:srgbClr val="FF0000"/>
                </a:solidFill>
              </a:rPr>
              <a:t>用户数据持久化</a:t>
            </a:r>
            <a:r>
              <a:rPr lang="zh-CN" altLang="zh-CN" sz="1200"/>
              <a:t>）跳入登录界面。</a:t>
            </a:r>
            <a:endParaRPr lang="zh-CN" altLang="zh-CN" sz="1200"/>
          </a:p>
          <a:p>
            <a:pPr indent="457200" fontAlgn="auto"/>
            <a:r>
              <a:rPr lang="zh-CN" altLang="zh-CN" sz="1200"/>
              <a:t>登录前也查询用户名是否存在，密码正确则判断用户权限（普通</a:t>
            </a:r>
            <a:r>
              <a:rPr lang="en-US" altLang="zh-CN" sz="1200"/>
              <a:t>/</a:t>
            </a:r>
            <a:r>
              <a:rPr lang="zh-CN" altLang="en-US" sz="1200"/>
              <a:t>会员</a:t>
            </a:r>
            <a:r>
              <a:rPr lang="en-US" altLang="zh-CN" sz="1200"/>
              <a:t>/</a:t>
            </a:r>
            <a:r>
              <a:rPr lang="zh-CN" altLang="en-US" sz="1200"/>
              <a:t>管理员</a:t>
            </a:r>
            <a:r>
              <a:rPr lang="zh-CN" altLang="zh-CN" sz="1200"/>
              <a:t>）自动分配操作界面。会员用户分配操作界面前需要先查询会员是否到期，若到期则分配普通界面，且改变登录状态（</a:t>
            </a:r>
            <a:r>
              <a:rPr lang="zh-CN" altLang="zh-CN" sz="1200">
                <a:solidFill>
                  <a:srgbClr val="FF0000"/>
                </a:solidFill>
              </a:rPr>
              <a:t>用户状态修改</a:t>
            </a:r>
            <a:r>
              <a:rPr lang="zh-CN" altLang="zh-CN" sz="1200"/>
              <a:t>）。</a:t>
            </a:r>
            <a:endParaRPr lang="zh-CN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228600" y="2811145"/>
            <a:ext cx="30143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zh-CN" sz="1200"/>
              <a:t>普通用户有充值会员功能，分为月卡与年卡，确认充值后自动计算会员到期时间（</a:t>
            </a:r>
            <a:r>
              <a:rPr lang="zh-CN" altLang="zh-CN" sz="1200">
                <a:solidFill>
                  <a:srgbClr val="FF0000"/>
                </a:solidFill>
              </a:rPr>
              <a:t>充值信息持久化、用户状态修改</a:t>
            </a:r>
            <a:r>
              <a:rPr lang="zh-CN" altLang="zh-CN" sz="1200"/>
              <a:t>），下一步重新获取用户信息并分配会员界面。</a:t>
            </a:r>
            <a:endParaRPr lang="zh-CN" altLang="zh-CN" sz="1200"/>
          </a:p>
          <a:p>
            <a:pPr indent="457200" fontAlgn="auto"/>
            <a:r>
              <a:rPr lang="zh-CN" altLang="zh-CN" sz="1200"/>
              <a:t>会员用户有续费会员功能，续费成功则在原会员到期时间基础上增加会员时长（</a:t>
            </a:r>
            <a:r>
              <a:rPr lang="zh-CN" altLang="zh-CN" sz="1200">
                <a:solidFill>
                  <a:srgbClr val="FF0000"/>
                </a:solidFill>
                <a:sym typeface="+mn-ea"/>
              </a:rPr>
              <a:t>充值信息持久化</a:t>
            </a:r>
            <a:r>
              <a:rPr lang="zh-CN" altLang="zh-CN" sz="1200"/>
              <a:t>）。</a:t>
            </a:r>
            <a:endParaRPr lang="zh-CN" altLang="zh-CN" sz="1200"/>
          </a:p>
        </p:txBody>
      </p:sp>
      <p:grpSp>
        <p:nvGrpSpPr>
          <p:cNvPr id="10" name="组合 9"/>
          <p:cNvGrpSpPr/>
          <p:nvPr/>
        </p:nvGrpSpPr>
        <p:grpSpPr>
          <a:xfrm>
            <a:off x="3650615" y="2369820"/>
            <a:ext cx="4002405" cy="2560955"/>
            <a:chOff x="5749" y="3732"/>
            <a:chExt cx="5802" cy="3698"/>
          </a:xfrm>
        </p:grpSpPr>
        <p:pic>
          <p:nvPicPr>
            <p:cNvPr id="7" name="图片 6" descr="充值续费1"/>
            <p:cNvPicPr>
              <a:picLocks noChangeAspect="1"/>
            </p:cNvPicPr>
            <p:nvPr/>
          </p:nvPicPr>
          <p:blipFill>
            <a:blip r:embed="rId1"/>
            <a:srcRect b="18452"/>
            <a:stretch>
              <a:fillRect/>
            </a:stretch>
          </p:blipFill>
          <p:spPr>
            <a:xfrm>
              <a:off x="5749" y="3732"/>
              <a:ext cx="5803" cy="3699"/>
            </a:xfrm>
            <a:prstGeom prst="rect">
              <a:avLst/>
            </a:prstGeom>
          </p:spPr>
        </p:pic>
        <p:sp>
          <p:nvSpPr>
            <p:cNvPr id="16" name="椭圆 15"/>
            <p:cNvSpPr/>
            <p:nvPr/>
          </p:nvSpPr>
          <p:spPr>
            <a:xfrm>
              <a:off x="9918" y="4590"/>
              <a:ext cx="1132" cy="5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FF0000"/>
                  </a:solidFill>
                </a:rPr>
                <a:t>充值续费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66485" y="86360"/>
            <a:ext cx="2976880" cy="2028190"/>
            <a:chOff x="8871" y="136"/>
            <a:chExt cx="4688" cy="3194"/>
          </a:xfrm>
        </p:grpSpPr>
        <p:pic>
          <p:nvPicPr>
            <p:cNvPr id="2" name="图片 1" descr="2"/>
            <p:cNvPicPr>
              <a:picLocks noChangeAspect="1"/>
            </p:cNvPicPr>
            <p:nvPr/>
          </p:nvPicPr>
          <p:blipFill>
            <a:blip r:embed="rId2"/>
            <a:srcRect r="-1406" b="-1300"/>
            <a:stretch>
              <a:fillRect/>
            </a:stretch>
          </p:blipFill>
          <p:spPr>
            <a:xfrm>
              <a:off x="8871" y="136"/>
              <a:ext cx="4689" cy="3194"/>
            </a:xfrm>
            <a:prstGeom prst="rect">
              <a:avLst/>
            </a:prstGeom>
          </p:spPr>
        </p:pic>
        <p:sp>
          <p:nvSpPr>
            <p:cNvPr id="11" name="椭圆 10"/>
            <p:cNvSpPr/>
            <p:nvPr/>
          </p:nvSpPr>
          <p:spPr>
            <a:xfrm>
              <a:off x="12188" y="234"/>
              <a:ext cx="1131" cy="4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FF0000"/>
                  </a:solidFill>
                </a:rPr>
                <a:t>登录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>
            <a:off x="4272915" y="1005840"/>
            <a:ext cx="718185" cy="304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rgbClr val="FF0000"/>
                </a:solidFill>
              </a:rPr>
              <a:t>注册</a:t>
            </a:r>
            <a:endParaRPr lang="zh-CN" altLang="en-US" sz="1200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116070" y="56515"/>
            <a:ext cx="1978660" cy="2087880"/>
            <a:chOff x="5282" y="89"/>
            <a:chExt cx="3116" cy="3288"/>
          </a:xfrm>
        </p:grpSpPr>
        <p:pic>
          <p:nvPicPr>
            <p:cNvPr id="13" name="图片 12" descr="捕获"/>
            <p:cNvPicPr>
              <a:picLocks noChangeAspect="1"/>
            </p:cNvPicPr>
            <p:nvPr/>
          </p:nvPicPr>
          <p:blipFill>
            <a:blip r:embed="rId3"/>
            <a:srcRect b="13390"/>
            <a:stretch>
              <a:fillRect/>
            </a:stretch>
          </p:blipFill>
          <p:spPr>
            <a:xfrm>
              <a:off x="5282" y="89"/>
              <a:ext cx="3116" cy="3288"/>
            </a:xfrm>
            <a:prstGeom prst="rect">
              <a:avLst/>
            </a:prstGeom>
          </p:spPr>
        </p:pic>
        <p:sp>
          <p:nvSpPr>
            <p:cNvPr id="14" name="椭圆 13"/>
            <p:cNvSpPr/>
            <p:nvPr/>
          </p:nvSpPr>
          <p:spPr>
            <a:xfrm>
              <a:off x="6729" y="1583"/>
              <a:ext cx="1131" cy="4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FF0000"/>
                  </a:solidFill>
                </a:rPr>
                <a:t>注册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57150"/>
            <a:ext cx="2805430" cy="498475"/>
          </a:xfr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>
                <a:sym typeface="+mn-ea"/>
              </a:rPr>
              <a:t>会员记录</a:t>
            </a:r>
            <a:endParaRPr lang="zh-CN" altLang="en-US" sz="2400" b="1" dirty="0" smtClean="0">
              <a:sym typeface="+mn-ea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28600" y="2190750"/>
            <a:ext cx="2729230" cy="52514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txBody>
          <a:bodyPr vert="horz" lIns="91440" tIns="45720" rIns="91440" bIns="45720" rtlCol="0" anchor="ctr"/>
          <a:lstStyle/>
          <a:p>
            <a:pPr lvl="0">
              <a:spcBef>
                <a:spcPct val="0"/>
              </a:spcBef>
            </a:pPr>
            <a:r>
              <a:rPr lang="en-US" altLang="zh-CN" sz="2400" b="1" dirty="0" smtClean="0">
                <a:latin typeface="+mj-ea"/>
                <a:ea typeface="+mj-ea"/>
                <a:cs typeface="+mj-ea"/>
              </a:rPr>
              <a:t>4</a:t>
            </a:r>
            <a:r>
              <a:rPr lang="zh-CN" altLang="en-US" sz="2400" b="1" dirty="0" smtClean="0">
                <a:latin typeface="+mj-ea"/>
                <a:ea typeface="+mj-ea"/>
                <a:cs typeface="+mj-ea"/>
              </a:rPr>
              <a:t>、</a:t>
            </a:r>
            <a:r>
              <a:rPr lang="zh-CN" altLang="en-US" sz="2400" b="1" dirty="0" smtClean="0">
                <a:latin typeface="+mj-ea"/>
                <a:ea typeface="+mj-ea"/>
                <a:cs typeface="+mj-ea"/>
                <a:sym typeface="+mn-ea"/>
              </a:rPr>
              <a:t>租车还车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8600" y="555625"/>
            <a:ext cx="26187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1200"/>
              <a:t>会员记录用于记录用户每次充值会员的信息，用户可以查询自身记录；</a:t>
            </a:r>
            <a:endParaRPr lang="zh-CN" altLang="en-US" sz="1200"/>
          </a:p>
          <a:p>
            <a:pPr indent="457200" fontAlgn="auto"/>
            <a:r>
              <a:rPr lang="zh-CN" altLang="en-US" sz="1200"/>
              <a:t>管理员可以通过索引查询所有会员记录。</a:t>
            </a:r>
            <a:endParaRPr lang="zh-CN" altLang="en-US" sz="1200"/>
          </a:p>
        </p:txBody>
      </p:sp>
      <p:graphicFrame>
        <p:nvGraphicFramePr>
          <p:cNvPr id="10" name="表格 9"/>
          <p:cNvGraphicFramePr/>
          <p:nvPr/>
        </p:nvGraphicFramePr>
        <p:xfrm>
          <a:off x="3469640" y="132715"/>
          <a:ext cx="159512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25"/>
                <a:gridCol w="836295"/>
              </a:tblGrid>
              <a:tr h="243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索引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备注</a:t>
                      </a:r>
                      <a:endParaRPr lang="zh-CN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编号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用户名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模糊查询</a:t>
                      </a:r>
                      <a:endParaRPr lang="zh-CN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充值日期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模糊查询</a:t>
                      </a:r>
                      <a:endParaRPr lang="zh-CN" altLang="en-US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到期日期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模糊查询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3199130" y="2312035"/>
            <a:ext cx="2630170" cy="2752090"/>
            <a:chOff x="5038" y="3641"/>
            <a:chExt cx="4142" cy="4334"/>
          </a:xfrm>
        </p:grpSpPr>
        <p:pic>
          <p:nvPicPr>
            <p:cNvPr id="24" name="图片 23" descr="租车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38" y="3641"/>
              <a:ext cx="4142" cy="4334"/>
            </a:xfrm>
            <a:prstGeom prst="rect">
              <a:avLst/>
            </a:prstGeom>
          </p:spPr>
        </p:pic>
        <p:sp>
          <p:nvSpPr>
            <p:cNvPr id="14" name="椭圆 13"/>
            <p:cNvSpPr/>
            <p:nvPr/>
          </p:nvSpPr>
          <p:spPr>
            <a:xfrm>
              <a:off x="7681" y="5830"/>
              <a:ext cx="1267" cy="5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rgbClr val="FF0000"/>
                  </a:solidFill>
                </a:rPr>
                <a:t>租车</a:t>
              </a:r>
              <a:endParaRPr lang="zh-CN" altLang="en-US" sz="140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829300" y="2522220"/>
            <a:ext cx="3271520" cy="1769110"/>
            <a:chOff x="9180" y="4468"/>
            <a:chExt cx="5152" cy="2786"/>
          </a:xfrm>
        </p:grpSpPr>
        <p:pic>
          <p:nvPicPr>
            <p:cNvPr id="13" name="图片 12" descr="还车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0" y="4468"/>
              <a:ext cx="5152" cy="2787"/>
            </a:xfrm>
            <a:prstGeom prst="rect">
              <a:avLst/>
            </a:prstGeom>
          </p:spPr>
        </p:pic>
        <p:sp>
          <p:nvSpPr>
            <p:cNvPr id="16" name="椭圆 15"/>
            <p:cNvSpPr/>
            <p:nvPr/>
          </p:nvSpPr>
          <p:spPr>
            <a:xfrm>
              <a:off x="13200" y="5583"/>
              <a:ext cx="1132" cy="5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FF0000"/>
                  </a:solidFill>
                </a:rPr>
                <a:t>还车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128260" y="57150"/>
            <a:ext cx="3972560" cy="2338070"/>
            <a:chOff x="8076" y="90"/>
            <a:chExt cx="6256" cy="3682"/>
          </a:xfrm>
        </p:grpSpPr>
        <p:pic>
          <p:nvPicPr>
            <p:cNvPr id="11" name="图片 10" descr="管理员查会员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6" y="90"/>
              <a:ext cx="6256" cy="3683"/>
            </a:xfrm>
            <a:prstGeom prst="rect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12261" y="1395"/>
              <a:ext cx="1445" cy="54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FF0000"/>
                  </a:solidFill>
                </a:rPr>
                <a:t>管理员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8600" y="1634490"/>
            <a:ext cx="3575050" cy="619760"/>
            <a:chOff x="360" y="2574"/>
            <a:chExt cx="5630" cy="976"/>
          </a:xfrm>
        </p:grpSpPr>
        <p:pic>
          <p:nvPicPr>
            <p:cNvPr id="7" name="图片 6" descr="充值续费1"/>
            <p:cNvPicPr>
              <a:picLocks noChangeAspect="1"/>
            </p:cNvPicPr>
            <p:nvPr/>
          </p:nvPicPr>
          <p:blipFill>
            <a:blip r:embed="rId4"/>
            <a:srcRect t="77800"/>
            <a:stretch>
              <a:fillRect/>
            </a:stretch>
          </p:blipFill>
          <p:spPr>
            <a:xfrm>
              <a:off x="360" y="2574"/>
              <a:ext cx="5630" cy="977"/>
            </a:xfrm>
            <a:prstGeom prst="rect">
              <a:avLst/>
            </a:prstGeom>
          </p:spPr>
        </p:pic>
        <p:sp>
          <p:nvSpPr>
            <p:cNvPr id="19" name="椭圆 18"/>
            <p:cNvSpPr/>
            <p:nvPr/>
          </p:nvSpPr>
          <p:spPr>
            <a:xfrm>
              <a:off x="4794" y="2574"/>
              <a:ext cx="1110" cy="43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FF0000"/>
                  </a:solidFill>
                </a:rPr>
                <a:t>用户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52400" y="2715260"/>
            <a:ext cx="31565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1200"/>
              <a:t>租车功能中用户可以一键查询所有可用车辆，也可以索引缩小查询范围，查询后根据编号租车，并根据系统时间生成租车时间（</a:t>
            </a:r>
            <a:r>
              <a:rPr lang="zh-CN" altLang="en-US" sz="1200">
                <a:solidFill>
                  <a:srgbClr val="FF0000"/>
                </a:solidFill>
              </a:rPr>
              <a:t>车辆状态修改、租车记录持久化</a:t>
            </a:r>
            <a:r>
              <a:rPr lang="zh-CN" altLang="en-US" sz="1200"/>
              <a:t>）；</a:t>
            </a:r>
            <a:endParaRPr lang="zh-CN" altLang="en-US" sz="1200"/>
          </a:p>
          <a:p>
            <a:pPr indent="457200" fontAlgn="auto"/>
            <a:r>
              <a:rPr lang="zh-CN" altLang="en-US" sz="1200"/>
              <a:t>同一用户同时只能租用一辆车，已租车用户进入租</a:t>
            </a:r>
            <a:r>
              <a:rPr lang="en-US" altLang="zh-CN" sz="1200"/>
              <a:t>/</a:t>
            </a:r>
            <a:r>
              <a:rPr lang="zh-CN" altLang="en-US" sz="1200"/>
              <a:t>还车系统自动跳转为还车功能。确认还车后根据系统时间生成还车时间，租</a:t>
            </a:r>
            <a:r>
              <a:rPr lang="en-US" altLang="zh-CN" sz="1200"/>
              <a:t>/</a:t>
            </a:r>
            <a:r>
              <a:rPr lang="zh-CN" altLang="en-US" sz="1200"/>
              <a:t>还车时间相减得到租车时间（分钟），根据车辆价格计算付费。（</a:t>
            </a:r>
            <a:r>
              <a:rPr lang="zh-CN" altLang="en-US" sz="1200">
                <a:solidFill>
                  <a:srgbClr val="FF0000"/>
                </a:solidFill>
              </a:rPr>
              <a:t>车辆状态修改、租车记录更新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graphicFrame>
        <p:nvGraphicFramePr>
          <p:cNvPr id="23" name="表格 22"/>
          <p:cNvGraphicFramePr/>
          <p:nvPr/>
        </p:nvGraphicFramePr>
        <p:xfrm>
          <a:off x="5918200" y="4391660"/>
          <a:ext cx="3093720" cy="672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620"/>
                <a:gridCol w="515620"/>
                <a:gridCol w="515620"/>
                <a:gridCol w="515620"/>
                <a:gridCol w="515620"/>
                <a:gridCol w="515620"/>
              </a:tblGrid>
              <a:tr h="276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索引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编号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品牌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价格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区域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车型</a:t>
                      </a:r>
                      <a:endParaRPr lang="zh-CN" altLang="en-US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是否模糊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否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是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/>
                        <a:t>&lt;=</a:t>
                      </a:r>
                      <a:endParaRPr lang="en-US" altLang="zh-CN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是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是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57150"/>
            <a:ext cx="2758440" cy="550545"/>
          </a:xfr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>
                <a:sym typeface="+mn-ea"/>
              </a:rPr>
              <a:t>租车记录</a:t>
            </a:r>
            <a:endParaRPr lang="zh-CN" altLang="en-US" sz="2400" b="1" dirty="0" smtClean="0">
              <a:sym typeface="+mn-ea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28600" y="2190750"/>
            <a:ext cx="2682875" cy="544195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txBody>
          <a:bodyPr vert="horz" lIns="91440" tIns="45720" rIns="91440" bIns="45720" rtlCol="0" anchor="ctr"/>
          <a:lstStyle/>
          <a:p>
            <a:pPr lvl="0">
              <a:spcBef>
                <a:spcPct val="0"/>
              </a:spcBef>
            </a:pP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>
                <a:sym typeface="+mn-ea"/>
              </a:rPr>
              <a:t>管理用户权限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220" y="696595"/>
            <a:ext cx="2613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1200"/>
              <a:t>用户可查询自己的租车记录；</a:t>
            </a:r>
            <a:endParaRPr lang="zh-CN" altLang="en-US" sz="1200"/>
          </a:p>
          <a:p>
            <a:pPr indent="457200" fontAlgn="auto"/>
            <a:r>
              <a:rPr lang="zh-CN" altLang="en-US" sz="1200"/>
              <a:t>管理员可以根据索引查询所有用户租车记录。</a:t>
            </a:r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5388610" y="57150"/>
            <a:ext cx="3609340" cy="890270"/>
            <a:chOff x="7646" y="90"/>
            <a:chExt cx="5684" cy="1402"/>
          </a:xfrm>
        </p:grpSpPr>
        <p:pic>
          <p:nvPicPr>
            <p:cNvPr id="5" name="图片 4" descr="用户查租车记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46" y="90"/>
              <a:ext cx="5685" cy="1403"/>
            </a:xfrm>
            <a:prstGeom prst="rect">
              <a:avLst/>
            </a:prstGeom>
          </p:spPr>
        </p:pic>
        <p:sp>
          <p:nvSpPr>
            <p:cNvPr id="16" name="椭圆 15"/>
            <p:cNvSpPr/>
            <p:nvPr/>
          </p:nvSpPr>
          <p:spPr>
            <a:xfrm>
              <a:off x="12028" y="90"/>
              <a:ext cx="1132" cy="55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rgbClr val="FF0000"/>
                  </a:solidFill>
                </a:rPr>
                <a:t>用户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026150" y="1033780"/>
            <a:ext cx="2863850" cy="2103755"/>
            <a:chOff x="7700" y="1639"/>
            <a:chExt cx="5460" cy="3614"/>
          </a:xfrm>
        </p:grpSpPr>
        <p:pic>
          <p:nvPicPr>
            <p:cNvPr id="7" name="图片 6" descr="管理员查租车记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0" y="1639"/>
              <a:ext cx="5460" cy="3615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11390" y="2801"/>
              <a:ext cx="1566" cy="4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FF0000"/>
                  </a:solidFill>
                </a:rPr>
                <a:t>管理员</a:t>
              </a:r>
              <a:endParaRPr lang="zh-CN" altLang="en-US" sz="100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3" name="表格 22"/>
          <p:cNvGraphicFramePr/>
          <p:nvPr/>
        </p:nvGraphicFramePr>
        <p:xfrm>
          <a:off x="459740" y="1410970"/>
          <a:ext cx="3377565" cy="672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620"/>
                <a:gridCol w="480060"/>
                <a:gridCol w="572135"/>
                <a:gridCol w="494665"/>
                <a:gridCol w="614680"/>
                <a:gridCol w="700405"/>
              </a:tblGrid>
              <a:tr h="276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索引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编号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用户名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车编号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租车时间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800"/>
                        <a:t>还车时间</a:t>
                      </a:r>
                      <a:endParaRPr lang="zh-CN" altLang="en-US" sz="8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是否模糊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否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是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否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是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是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63220" y="2845435"/>
            <a:ext cx="25488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1200"/>
              <a:t>管理员可以索引查询所有非管理员用户的信息（密码除外），并根据用户编号修改用户权限。（</a:t>
            </a:r>
            <a:r>
              <a:rPr lang="zh-CN" altLang="en-US" sz="1200">
                <a:solidFill>
                  <a:srgbClr val="FF0000"/>
                </a:solidFill>
              </a:rPr>
              <a:t>用户权限修改，管理记录持久化</a:t>
            </a:r>
            <a:r>
              <a:rPr lang="zh-CN" altLang="en-US" sz="1200"/>
              <a:t>）</a:t>
            </a:r>
            <a:endParaRPr lang="zh-CN" altLang="en-US" sz="1200"/>
          </a:p>
          <a:p>
            <a:pPr indent="457200" fontAlgn="auto"/>
            <a:r>
              <a:rPr lang="zh-CN" altLang="en-US" sz="1200"/>
              <a:t>修改时会根据输入的用户编号查询用户的权限并反向选择。</a:t>
            </a:r>
            <a:endParaRPr lang="zh-CN" altLang="en-US" sz="1200"/>
          </a:p>
        </p:txBody>
      </p:sp>
      <p:grpSp>
        <p:nvGrpSpPr>
          <p:cNvPr id="14" name="组合 13"/>
          <p:cNvGrpSpPr/>
          <p:nvPr/>
        </p:nvGrpSpPr>
        <p:grpSpPr>
          <a:xfrm>
            <a:off x="2905125" y="2482850"/>
            <a:ext cx="3120390" cy="2614930"/>
            <a:chOff x="4575" y="3910"/>
            <a:chExt cx="4914" cy="4118"/>
          </a:xfrm>
        </p:grpSpPr>
        <p:pic>
          <p:nvPicPr>
            <p:cNvPr id="12" name="图片 11" descr="修改用户权限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5" y="3910"/>
              <a:ext cx="4915" cy="4118"/>
            </a:xfrm>
            <a:prstGeom prst="rect">
              <a:avLst/>
            </a:prstGeom>
          </p:spPr>
        </p:pic>
        <p:sp>
          <p:nvSpPr>
            <p:cNvPr id="13" name="椭圆 12"/>
            <p:cNvSpPr/>
            <p:nvPr/>
          </p:nvSpPr>
          <p:spPr>
            <a:xfrm>
              <a:off x="7882" y="4914"/>
              <a:ext cx="1294" cy="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FF0000"/>
                  </a:solidFill>
                </a:rPr>
                <a:t>改权限</a:t>
              </a:r>
              <a:endParaRPr lang="zh-CN" altLang="en-US" sz="1000">
                <a:solidFill>
                  <a:srgbClr val="FF0000"/>
                </a:solidFill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57150"/>
            <a:ext cx="2764155" cy="537210"/>
          </a:xfr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txBody>
          <a:bodyPr>
            <a:noAutofit/>
          </a:bodyPr>
          <a:lstStyle/>
          <a:p>
            <a:pPr algn="l"/>
            <a:r>
              <a:rPr lang="en-US" altLang="zh-CN" sz="2400" b="1" dirty="0" smtClean="0"/>
              <a:t>7</a:t>
            </a:r>
            <a:r>
              <a:rPr lang="zh-CN" altLang="en-US" sz="2400" b="1" dirty="0" smtClean="0"/>
              <a:t>、管理车辆</a:t>
            </a:r>
            <a:endParaRPr lang="zh-CN" altLang="en-US" sz="2400" b="1" dirty="0" smtClean="0"/>
          </a:p>
        </p:txBody>
      </p:sp>
      <p:sp>
        <p:nvSpPr>
          <p:cNvPr id="4" name="标题 1"/>
          <p:cNvSpPr txBox="1"/>
          <p:nvPr/>
        </p:nvSpPr>
        <p:spPr>
          <a:xfrm>
            <a:off x="228600" y="2190750"/>
            <a:ext cx="2687955" cy="53721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txBody>
          <a:bodyPr vert="horz" lIns="91440" tIns="45720" rIns="91440" bIns="45720" rtlCol="0" anchor="ctr"/>
          <a:p>
            <a:pPr lvl="0">
              <a:spcBef>
                <a:spcPct val="0"/>
              </a:spcBef>
            </a:pP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>
                <a:sym typeface="+mn-ea"/>
              </a:rPr>
              <a:t>管理记录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600" y="816610"/>
            <a:ext cx="31349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1200"/>
              <a:t>管理员可以根据索引查询车辆完整信息，根据车辆编号修改车辆状态、删除车辆（</a:t>
            </a:r>
            <a:r>
              <a:rPr lang="zh-CN" altLang="en-US" sz="1200">
                <a:solidFill>
                  <a:srgbClr val="FF0000"/>
                </a:solidFill>
              </a:rPr>
              <a:t>车辆信息修改</a:t>
            </a:r>
            <a:r>
              <a:rPr lang="zh-CN" altLang="en-US" sz="1200"/>
              <a:t>）；</a:t>
            </a:r>
            <a:endParaRPr lang="zh-CN" altLang="en-US" sz="1200"/>
          </a:p>
          <a:p>
            <a:pPr indent="457200" fontAlgn="auto"/>
            <a:r>
              <a:rPr lang="zh-CN" altLang="en-US" sz="1200"/>
              <a:t>输入车辆完整信息添加车辆。（</a:t>
            </a:r>
            <a:r>
              <a:rPr lang="zh-CN" altLang="en-US" sz="1200">
                <a:solidFill>
                  <a:srgbClr val="FF0000"/>
                </a:solidFill>
              </a:rPr>
              <a:t>车辆信息持久化</a:t>
            </a:r>
            <a:r>
              <a:rPr lang="zh-CN" altLang="en-US" sz="1200"/>
              <a:t>）</a:t>
            </a:r>
            <a:endParaRPr lang="zh-CN" altLang="en-US" sz="1200"/>
          </a:p>
          <a:p>
            <a:pPr indent="457200" fontAlgn="auto"/>
            <a:r>
              <a:rPr lang="zh-CN" altLang="en-US" sz="1200"/>
              <a:t>（</a:t>
            </a:r>
            <a:r>
              <a:rPr lang="zh-CN" altLang="en-US" sz="1200">
                <a:solidFill>
                  <a:srgbClr val="FF0000"/>
                </a:solidFill>
              </a:rPr>
              <a:t>管理信息持久化</a:t>
            </a:r>
            <a:r>
              <a:rPr lang="zh-CN" altLang="en-US" sz="1200"/>
              <a:t>）</a:t>
            </a:r>
            <a:endParaRPr lang="zh-CN" altLang="en-US" sz="1200"/>
          </a:p>
        </p:txBody>
      </p:sp>
      <p:grpSp>
        <p:nvGrpSpPr>
          <p:cNvPr id="6" name="组合 5"/>
          <p:cNvGrpSpPr/>
          <p:nvPr/>
        </p:nvGrpSpPr>
        <p:grpSpPr>
          <a:xfrm>
            <a:off x="3258820" y="57150"/>
            <a:ext cx="3187700" cy="2473960"/>
            <a:chOff x="5132" y="90"/>
            <a:chExt cx="5020" cy="3896"/>
          </a:xfrm>
        </p:grpSpPr>
        <p:pic>
          <p:nvPicPr>
            <p:cNvPr id="3" name="图片 2" descr="admi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32" y="90"/>
              <a:ext cx="5021" cy="3896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8531" y="1818"/>
              <a:ext cx="1294" cy="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FF0000"/>
                  </a:solidFill>
                </a:rPr>
                <a:t>查车</a:t>
              </a:r>
              <a:endParaRPr lang="zh-CN" altLang="en-US" sz="10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47155" y="57150"/>
            <a:ext cx="2617470" cy="1951990"/>
            <a:chOff x="10153" y="90"/>
            <a:chExt cx="4122" cy="3074"/>
          </a:xfrm>
        </p:grpSpPr>
        <p:pic>
          <p:nvPicPr>
            <p:cNvPr id="7" name="图片 6" descr="加车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3" y="90"/>
              <a:ext cx="4122" cy="3074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12693" y="1024"/>
              <a:ext cx="1294" cy="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FF0000"/>
                  </a:solidFill>
                </a:rPr>
                <a:t>加车</a:t>
              </a:r>
              <a:endParaRPr lang="zh-CN" altLang="en-US" sz="100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58820" y="2587625"/>
            <a:ext cx="3354070" cy="2500630"/>
            <a:chOff x="5132" y="4075"/>
            <a:chExt cx="5282" cy="3938"/>
          </a:xfrm>
        </p:grpSpPr>
        <p:pic>
          <p:nvPicPr>
            <p:cNvPr id="11" name="图片 10" descr="管理记录查询"/>
            <p:cNvPicPr>
              <a:picLocks noChangeAspect="1"/>
            </p:cNvPicPr>
            <p:nvPr/>
          </p:nvPicPr>
          <p:blipFill>
            <a:blip r:embed="rId3"/>
            <a:srcRect r="-1401" b="14928"/>
            <a:stretch>
              <a:fillRect/>
            </a:stretch>
          </p:blipFill>
          <p:spPr>
            <a:xfrm>
              <a:off x="5132" y="4075"/>
              <a:ext cx="5282" cy="3938"/>
            </a:xfrm>
            <a:prstGeom prst="rect">
              <a:avLst/>
            </a:prstGeom>
          </p:spPr>
        </p:pic>
        <p:sp>
          <p:nvSpPr>
            <p:cNvPr id="12" name="椭圆 11"/>
            <p:cNvSpPr/>
            <p:nvPr/>
          </p:nvSpPr>
          <p:spPr>
            <a:xfrm>
              <a:off x="8531" y="5445"/>
              <a:ext cx="1294" cy="44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>
                  <a:solidFill>
                    <a:srgbClr val="FF0000"/>
                  </a:solidFill>
                </a:rPr>
                <a:t>查记录</a:t>
              </a:r>
              <a:endParaRPr lang="zh-CN" altLang="en-US" sz="1000">
                <a:solidFill>
                  <a:srgbClr val="FF0000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600" y="2827655"/>
            <a:ext cx="3134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1200"/>
              <a:t>管理员可以根据索引查询所有管理员对车辆、用户的管理记录。</a:t>
            </a:r>
            <a:endParaRPr lang="zh-CN" altLang="en-US" sz="12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3697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200" b="1" dirty="0" smtClean="0"/>
              <a:t>二、数据库设</a:t>
            </a:r>
            <a:r>
              <a:rPr lang="zh-CN" altLang="en-US" sz="3200" b="1" dirty="0" smtClean="0"/>
              <a:t>计</a:t>
            </a:r>
            <a:endParaRPr lang="zh-CN" altLang="en-US" sz="3200" b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220" y="3746500"/>
            <a:ext cx="1369695" cy="10591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rcRect b="17816"/>
          <a:stretch>
            <a:fillRect/>
          </a:stretch>
        </p:blipFill>
        <p:spPr>
          <a:xfrm>
            <a:off x="3898900" y="2366645"/>
            <a:ext cx="1512570" cy="8845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35" y="1026795"/>
            <a:ext cx="1472565" cy="102298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25" y="1129665"/>
            <a:ext cx="1511300" cy="92011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120" y="3746500"/>
            <a:ext cx="1717675" cy="754380"/>
          </a:xfrm>
          <a:prstGeom prst="rect">
            <a:avLst/>
          </a:prstGeom>
        </p:spPr>
      </p:pic>
      <p:cxnSp>
        <p:nvCxnSpPr>
          <p:cNvPr id="25" name="肘形连接符 24"/>
          <p:cNvCxnSpPr>
            <a:stCxn id="21" idx="1"/>
            <a:endCxn id="18" idx="0"/>
          </p:cNvCxnSpPr>
          <p:nvPr/>
        </p:nvCxnSpPr>
        <p:spPr>
          <a:xfrm rot="10800000" flipV="1">
            <a:off x="2191385" y="2809240"/>
            <a:ext cx="1707515" cy="9372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3"/>
            <a:endCxn id="23" idx="2"/>
          </p:cNvCxnSpPr>
          <p:nvPr/>
        </p:nvCxnSpPr>
        <p:spPr>
          <a:xfrm flipV="1">
            <a:off x="5411470" y="2049780"/>
            <a:ext cx="1487805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723515" y="268605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租车还车</a:t>
            </a:r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>
            <a:off x="1839595" y="315531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改变状态</a:t>
            </a:r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1839595" y="230251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租车记录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5786120" y="3118485"/>
            <a:ext cx="1198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记载充值续费记录</a:t>
            </a:r>
            <a:endParaRPr lang="zh-CN" altLang="en-US" sz="1000"/>
          </a:p>
        </p:txBody>
      </p:sp>
      <p:sp>
        <p:nvSpPr>
          <p:cNvPr id="34" name="文本框 33"/>
          <p:cNvSpPr txBox="1"/>
          <p:nvPr/>
        </p:nvSpPr>
        <p:spPr>
          <a:xfrm>
            <a:off x="5794375" y="230632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记载管理记录</a:t>
            </a:r>
            <a:endParaRPr lang="zh-CN" altLang="en-US" sz="1000"/>
          </a:p>
        </p:txBody>
      </p:sp>
      <p:cxnSp>
        <p:nvCxnSpPr>
          <p:cNvPr id="35" name="直接箭头连接符 34"/>
          <p:cNvCxnSpPr>
            <a:stCxn id="21" idx="3"/>
            <a:endCxn id="24" idx="0"/>
          </p:cNvCxnSpPr>
          <p:nvPr/>
        </p:nvCxnSpPr>
        <p:spPr>
          <a:xfrm>
            <a:off x="5411470" y="2809240"/>
            <a:ext cx="1487805" cy="937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3" idx="1"/>
            <a:endCxn id="21" idx="0"/>
          </p:cNvCxnSpPr>
          <p:nvPr/>
        </p:nvCxnSpPr>
        <p:spPr>
          <a:xfrm rot="10800000" flipV="1">
            <a:off x="4655185" y="1589405"/>
            <a:ext cx="1488440" cy="7766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921885" y="146685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查询记录</a:t>
            </a:r>
            <a:endParaRPr lang="zh-CN" altLang="en-US" sz="1000"/>
          </a:p>
        </p:txBody>
      </p:sp>
      <p:cxnSp>
        <p:nvCxnSpPr>
          <p:cNvPr id="39" name="肘形连接符 38"/>
          <p:cNvCxnSpPr>
            <a:stCxn id="24" idx="1"/>
            <a:endCxn id="21" idx="2"/>
          </p:cNvCxnSpPr>
          <p:nvPr/>
        </p:nvCxnSpPr>
        <p:spPr>
          <a:xfrm rot="10800000">
            <a:off x="4654550" y="3251200"/>
            <a:ext cx="1384935" cy="8724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921885" y="400113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查询记录</a:t>
            </a:r>
            <a:endParaRPr lang="zh-CN" altLang="en-US" sz="1000"/>
          </a:p>
        </p:txBody>
      </p:sp>
      <p:cxnSp>
        <p:nvCxnSpPr>
          <p:cNvPr id="41" name="直接箭头连接符 40"/>
          <p:cNvCxnSpPr>
            <a:stCxn id="22" idx="3"/>
            <a:endCxn id="21" idx="0"/>
          </p:cNvCxnSpPr>
          <p:nvPr/>
        </p:nvCxnSpPr>
        <p:spPr>
          <a:xfrm>
            <a:off x="2921000" y="1538605"/>
            <a:ext cx="1734185" cy="828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208020" y="171196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查询记录</a:t>
            </a:r>
            <a:endParaRPr lang="zh-CN" altLang="en-US" sz="1000"/>
          </a:p>
        </p:txBody>
      </p:sp>
      <p:cxnSp>
        <p:nvCxnSpPr>
          <p:cNvPr id="43" name="直接箭头连接符 42"/>
          <p:cNvCxnSpPr>
            <a:stCxn id="18" idx="3"/>
            <a:endCxn id="21" idx="2"/>
          </p:cNvCxnSpPr>
          <p:nvPr/>
        </p:nvCxnSpPr>
        <p:spPr>
          <a:xfrm flipV="1">
            <a:off x="2875915" y="3251200"/>
            <a:ext cx="1779270" cy="1024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144520" y="3756025"/>
            <a:ext cx="817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查车辆信息</a:t>
            </a:r>
            <a:endParaRPr lang="zh-CN" altLang="en-US" sz="1000"/>
          </a:p>
        </p:txBody>
      </p:sp>
      <p:cxnSp>
        <p:nvCxnSpPr>
          <p:cNvPr id="45" name="直接箭头连接符 44"/>
          <p:cNvCxnSpPr>
            <a:endCxn id="22" idx="2"/>
          </p:cNvCxnSpPr>
          <p:nvPr/>
        </p:nvCxnSpPr>
        <p:spPr>
          <a:xfrm flipH="1" flipV="1">
            <a:off x="2185035" y="2049780"/>
            <a:ext cx="8255" cy="750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标题 1"/>
          <p:cNvSpPr>
            <a:spLocks noGrp="1"/>
          </p:cNvSpPr>
          <p:nvPr/>
        </p:nvSpPr>
        <p:spPr>
          <a:xfrm>
            <a:off x="20320" y="742950"/>
            <a:ext cx="1485900" cy="4425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/>
              <a:t>1</a:t>
            </a:r>
            <a:r>
              <a:rPr lang="zh-CN" altLang="en-US" sz="2000"/>
              <a:t>、数据库</a:t>
            </a:r>
            <a:endParaRPr lang="zh-CN" altLang="zh-CN" sz="2000"/>
          </a:p>
        </p:txBody>
      </p:sp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" y="549275"/>
            <a:ext cx="1620520" cy="576580"/>
          </a:xfrm>
        </p:spPr>
        <p:txBody>
          <a:bodyPr>
            <a:noAutofit/>
          </a:bodyPr>
          <a:p>
            <a:r>
              <a:rPr lang="en-US" altLang="zh-CN" sz="1800"/>
              <a:t>2</a:t>
            </a:r>
            <a:r>
              <a:rPr lang="zh-CN" altLang="en-US" sz="2000"/>
              <a:t>、</a:t>
            </a:r>
            <a:r>
              <a:rPr lang="zh-CN" altLang="zh-CN" sz="2000"/>
              <a:t>实体关系</a:t>
            </a:r>
            <a:endParaRPr lang="zh-CN" altLang="zh-CN" sz="2000"/>
          </a:p>
        </p:txBody>
      </p:sp>
      <p:sp>
        <p:nvSpPr>
          <p:cNvPr id="5" name="流程图: 可选过程 4"/>
          <p:cNvSpPr/>
          <p:nvPr/>
        </p:nvSpPr>
        <p:spPr>
          <a:xfrm>
            <a:off x="3828415" y="1127760"/>
            <a:ext cx="746760" cy="280035"/>
          </a:xfrm>
          <a:prstGeom prst="flowChartAlternate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/>
          <a:p>
            <a:pPr algn="ctr"/>
            <a:r>
              <a:rPr lang="zh-CN" altLang="en-US" sz="1200"/>
              <a:t>管理员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8" name="流程图: 联系 7"/>
          <p:cNvSpPr/>
          <p:nvPr/>
        </p:nvSpPr>
        <p:spPr>
          <a:xfrm>
            <a:off x="699770" y="1690370"/>
            <a:ext cx="746760" cy="396875"/>
          </a:xfrm>
          <a:prstGeom prst="flowChartConnector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anchor="t"/>
          <a:p>
            <a:pPr algn="ctr"/>
            <a:r>
              <a:rPr lang="zh-CN" altLang="en-US" sz="1200"/>
              <a:t>用户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9" name="流程图: 联系 8"/>
          <p:cNvSpPr/>
          <p:nvPr/>
        </p:nvSpPr>
        <p:spPr>
          <a:xfrm>
            <a:off x="6238875" y="1614170"/>
            <a:ext cx="955040" cy="294640"/>
          </a:xfrm>
          <a:prstGeom prst="flowChartConnector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0" tIns="0" rIns="0" bIns="0" anchor="t"/>
          <a:p>
            <a:pPr algn="ctr"/>
            <a:r>
              <a:rPr lang="zh-CN" altLang="en-US" sz="1200"/>
              <a:t>操作记录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17" name="椭圆 16"/>
          <p:cNvSpPr/>
          <p:nvPr/>
        </p:nvSpPr>
        <p:spPr>
          <a:xfrm>
            <a:off x="6857365" y="2291080"/>
            <a:ext cx="1016635" cy="344805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0" tIns="0" rIns="0" bIns="0" anchor="t"/>
          <a:p>
            <a:pPr algn="ctr"/>
            <a:r>
              <a:rPr lang="zh-CN" altLang="en-US" sz="1200"/>
              <a:t>会员记录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18" name="流程图: 可选过程 17"/>
          <p:cNvSpPr/>
          <p:nvPr/>
        </p:nvSpPr>
        <p:spPr>
          <a:xfrm>
            <a:off x="5158105" y="2323465"/>
            <a:ext cx="853440" cy="280035"/>
          </a:xfrm>
          <a:prstGeom prst="flowChartAlternate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/>
          <a:p>
            <a:pPr algn="ctr"/>
            <a:r>
              <a:rPr lang="zh-CN" altLang="en-US" sz="1200"/>
              <a:t>会员用户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20" name="流程图: 可选过程 19"/>
          <p:cNvSpPr/>
          <p:nvPr/>
        </p:nvSpPr>
        <p:spPr>
          <a:xfrm>
            <a:off x="2249805" y="2316480"/>
            <a:ext cx="871220" cy="287020"/>
          </a:xfrm>
          <a:prstGeom prst="flowChartAlternate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anchor="t"/>
          <a:p>
            <a:pPr algn="ctr"/>
            <a:r>
              <a:rPr lang="zh-CN" altLang="en-US" sz="1200"/>
              <a:t>普通用户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27" name="流程图: 联系 26"/>
          <p:cNvSpPr/>
          <p:nvPr/>
        </p:nvSpPr>
        <p:spPr>
          <a:xfrm>
            <a:off x="6290310" y="3050540"/>
            <a:ext cx="903605" cy="326390"/>
          </a:xfrm>
          <a:prstGeom prst="flowChartConnector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lIns="0" tIns="0" rIns="0" bIns="0" anchor="t"/>
          <a:p>
            <a:pPr algn="just"/>
            <a:r>
              <a:rPr lang="zh-CN" altLang="en-US" sz="1200"/>
              <a:t>租赁信息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29" name="流程图: 联系 28"/>
          <p:cNvSpPr/>
          <p:nvPr/>
        </p:nvSpPr>
        <p:spPr>
          <a:xfrm>
            <a:off x="3828415" y="3453130"/>
            <a:ext cx="746760" cy="396875"/>
          </a:xfrm>
          <a:prstGeom prst="flowChartConnector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horz" wrap="square" anchor="t"/>
          <a:p>
            <a:pPr algn="ctr"/>
            <a:r>
              <a:rPr lang="zh-CN" altLang="en-US" sz="1200"/>
              <a:t>车辆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30" name="左大括号 29"/>
          <p:cNvSpPr/>
          <p:nvPr/>
        </p:nvSpPr>
        <p:spPr>
          <a:xfrm>
            <a:off x="1553845" y="1352550"/>
            <a:ext cx="351155" cy="1143000"/>
          </a:xfrm>
          <a:prstGeom prst="leftBrace">
            <a:avLst>
              <a:gd name="adj1" fmla="val 10307"/>
              <a:gd name="adj2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>
            <a:stCxn id="20" idx="3"/>
            <a:endCxn id="18" idx="1"/>
          </p:cNvCxnSpPr>
          <p:nvPr/>
        </p:nvCxnSpPr>
        <p:spPr>
          <a:xfrm>
            <a:off x="3121025" y="2459990"/>
            <a:ext cx="203708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2"/>
            <a:endCxn id="20" idx="0"/>
          </p:cNvCxnSpPr>
          <p:nvPr/>
        </p:nvCxnSpPr>
        <p:spPr>
          <a:xfrm flipH="1">
            <a:off x="2685415" y="1407795"/>
            <a:ext cx="1516380" cy="908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5" idx="2"/>
            <a:endCxn id="18" idx="0"/>
          </p:cNvCxnSpPr>
          <p:nvPr/>
        </p:nvCxnSpPr>
        <p:spPr>
          <a:xfrm>
            <a:off x="4201795" y="1407795"/>
            <a:ext cx="1383030" cy="915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2"/>
            <a:endCxn id="29" idx="0"/>
          </p:cNvCxnSpPr>
          <p:nvPr/>
        </p:nvCxnSpPr>
        <p:spPr>
          <a:xfrm>
            <a:off x="4201795" y="1407795"/>
            <a:ext cx="0" cy="204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643630" y="1506855"/>
            <a:ext cx="1144905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管      理</a:t>
            </a:r>
            <a:endParaRPr lang="zh-CN" altLang="en-US" sz="1000"/>
          </a:p>
        </p:txBody>
      </p:sp>
      <p:cxnSp>
        <p:nvCxnSpPr>
          <p:cNvPr id="36" name="直接箭头连接符 35"/>
          <p:cNvCxnSpPr>
            <a:stCxn id="35" idx="3"/>
            <a:endCxn id="9" idx="2"/>
          </p:cNvCxnSpPr>
          <p:nvPr/>
        </p:nvCxnSpPr>
        <p:spPr>
          <a:xfrm>
            <a:off x="4788535" y="1629410"/>
            <a:ext cx="1450340" cy="13208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310255" y="2316480"/>
            <a:ext cx="64516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充值</a:t>
            </a:r>
            <a:endParaRPr lang="zh-CN" altLang="en-US" sz="1000"/>
          </a:p>
        </p:txBody>
      </p:sp>
      <p:cxnSp>
        <p:nvCxnSpPr>
          <p:cNvPr id="38" name="直接箭头连接符 37"/>
          <p:cNvCxnSpPr>
            <a:stCxn id="18" idx="3"/>
            <a:endCxn id="17" idx="2"/>
          </p:cNvCxnSpPr>
          <p:nvPr/>
        </p:nvCxnSpPr>
        <p:spPr>
          <a:xfrm>
            <a:off x="6011545" y="2463800"/>
            <a:ext cx="84582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2"/>
            <a:endCxn id="29" idx="2"/>
          </p:cNvCxnSpPr>
          <p:nvPr/>
        </p:nvCxnSpPr>
        <p:spPr>
          <a:xfrm>
            <a:off x="2685415" y="2603500"/>
            <a:ext cx="1143000" cy="1048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8" idx="2"/>
            <a:endCxn id="29" idx="6"/>
          </p:cNvCxnSpPr>
          <p:nvPr/>
        </p:nvCxnSpPr>
        <p:spPr>
          <a:xfrm flipH="1">
            <a:off x="4575175" y="2603500"/>
            <a:ext cx="1009650" cy="1048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869565" y="2947035"/>
            <a:ext cx="64516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租</a:t>
            </a:r>
            <a:r>
              <a:rPr lang="en-US" altLang="zh-CN" sz="1000"/>
              <a:t>/</a:t>
            </a:r>
            <a:r>
              <a:rPr lang="zh-CN" altLang="en-US" sz="1000"/>
              <a:t>还</a:t>
            </a:r>
            <a:r>
              <a:rPr lang="zh-CN" altLang="en-US" sz="1000"/>
              <a:t>车</a:t>
            </a:r>
            <a:endParaRPr lang="zh-CN" altLang="en-US" sz="1000"/>
          </a:p>
        </p:txBody>
      </p:sp>
      <p:sp>
        <p:nvSpPr>
          <p:cNvPr id="42" name="文本框 41"/>
          <p:cNvSpPr txBox="1"/>
          <p:nvPr/>
        </p:nvSpPr>
        <p:spPr>
          <a:xfrm>
            <a:off x="4788535" y="2947035"/>
            <a:ext cx="64516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p>
            <a:pPr algn="ctr"/>
            <a:r>
              <a:rPr lang="zh-CN" altLang="en-US" sz="1000"/>
              <a:t>租</a:t>
            </a:r>
            <a:r>
              <a:rPr lang="en-US" altLang="zh-CN" sz="1000"/>
              <a:t>/</a:t>
            </a:r>
            <a:r>
              <a:rPr lang="zh-CN" altLang="en-US" sz="1000"/>
              <a:t>还</a:t>
            </a:r>
            <a:r>
              <a:rPr lang="zh-CN" altLang="en-US" sz="1000"/>
              <a:t>车</a:t>
            </a:r>
            <a:endParaRPr lang="zh-CN" altLang="en-US" sz="1000"/>
          </a:p>
        </p:txBody>
      </p:sp>
      <p:cxnSp>
        <p:nvCxnSpPr>
          <p:cNvPr id="43" name="直接箭头连接符 42"/>
          <p:cNvCxnSpPr>
            <a:stCxn id="42" idx="3"/>
            <a:endCxn id="27" idx="2"/>
          </p:cNvCxnSpPr>
          <p:nvPr/>
        </p:nvCxnSpPr>
        <p:spPr>
          <a:xfrm>
            <a:off x="5433695" y="3069590"/>
            <a:ext cx="856615" cy="1441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1" idx="3"/>
            <a:endCxn id="27" idx="2"/>
          </p:cNvCxnSpPr>
          <p:nvPr/>
        </p:nvCxnSpPr>
        <p:spPr>
          <a:xfrm>
            <a:off x="3514725" y="3069590"/>
            <a:ext cx="2775585" cy="1441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37" idx="0"/>
            <a:endCxn id="8" idx="6"/>
          </p:cNvCxnSpPr>
          <p:nvPr/>
        </p:nvCxnSpPr>
        <p:spPr>
          <a:xfrm flipH="1" flipV="1">
            <a:off x="1446530" y="1889125"/>
            <a:ext cx="2186305" cy="42735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58"/>
</p:tagLst>
</file>

<file path=ppt/tags/tag72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EMPLATE_CATEGORY" val="custom"/>
  <p:tag name="KSO_WM_TEMPLATE_INDEX" val="20184558"/>
  <p:tag name="KSO_WM_TAG_VERSION" val="1.0"/>
  <p:tag name="KSO_WM_BEAUTIFY_FLAG" val="#wm#"/>
  <p:tag name="KSO_WM_TEMPLATE_THUMBS_INDEX" val="1、9、12、15、18、21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TEMPLATE_SUBCATEGORY" val="0"/>
</p:tagLst>
</file>

<file path=ppt/tags/tag77.xml><?xml version="1.0" encoding="utf-8"?>
<p:tagLst xmlns:p="http://schemas.openxmlformats.org/presentationml/2006/main">
  <p:tag name="KSO_WM_TEMPLATE_CATEGORY" val="custom"/>
  <p:tag name="KSO_WM_TEMPLATE_INDEX" val="20184558"/>
</p:tagLst>
</file>

<file path=ppt/tags/tag78.xml><?xml version="1.0" encoding="utf-8"?>
<p:tagLst xmlns:p="http://schemas.openxmlformats.org/presentationml/2006/main">
  <p:tag name="KSO_WM_TEMPLATE_CATEGORY" val="custom"/>
  <p:tag name="KSO_WM_TEMPLATE_INDEX" val="20184558"/>
</p:tagLst>
</file>

<file path=ppt/tags/tag79.xml><?xml version="1.0" encoding="utf-8"?>
<p:tagLst xmlns:p="http://schemas.openxmlformats.org/presentationml/2006/main">
  <p:tag name="KSO_WM_TEMPLATE_CATEGORY" val="custom"/>
  <p:tag name="KSO_WM_TEMPLATE_INDEX" val="2018455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CATEGORY" val="custom"/>
  <p:tag name="KSO_WM_TEMPLATE_INDEX" val="20184558"/>
</p:tagLst>
</file>

<file path=ppt/tags/tag81.xml><?xml version="1.0" encoding="utf-8"?>
<p:tagLst xmlns:p="http://schemas.openxmlformats.org/presentationml/2006/main">
  <p:tag name="KSO_WM_TEMPLATE_CATEGORY" val="custom"/>
  <p:tag name="KSO_WM_TEMPLATE_INDEX" val="20184558"/>
</p:tagLst>
</file>

<file path=ppt/tags/tag82.xml><?xml version="1.0" encoding="utf-8"?>
<p:tagLst xmlns:p="http://schemas.openxmlformats.org/presentationml/2006/main">
  <p:tag name="KSO_WM_TEMPLATE_CATEGORY" val="custom"/>
  <p:tag name="KSO_WM_TEMPLATE_INDEX" val="20184558"/>
</p:tagLst>
</file>

<file path=ppt/tags/tag83.xml><?xml version="1.0" encoding="utf-8"?>
<p:tagLst xmlns:p="http://schemas.openxmlformats.org/presentationml/2006/main">
  <p:tag name="KSO_WM_TEMPLATE_CATEGORY" val="custom"/>
  <p:tag name="KSO_WM_TEMPLATE_INDEX" val="20184558"/>
</p:tagLst>
</file>

<file path=ppt/tags/tag84.xml><?xml version="1.0" encoding="utf-8"?>
<p:tagLst xmlns:p="http://schemas.openxmlformats.org/presentationml/2006/main">
  <p:tag name="KSO_WM_TEMPLATE_CATEGORY" val="custom"/>
  <p:tag name="KSO_WM_TEMPLATE_INDEX" val="2018455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8"/>
</p:tagLst>
</file>

<file path=ppt/tags/tag86.xml><?xml version="1.0" encoding="utf-8"?>
<p:tagLst xmlns:p="http://schemas.openxmlformats.org/presentationml/2006/main">
  <p:tag name="KSO_WM_TEMPLATE_CATEGORY" val="custom"/>
  <p:tag name="KSO_WM_TEMPLATE_INDEX" val="2018455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105">
      <a:dk1>
        <a:srgbClr val="000000"/>
      </a:dk1>
      <a:lt1>
        <a:srgbClr val="FFFFFF"/>
      </a:lt1>
      <a:dk2>
        <a:srgbClr val="48A2A0"/>
      </a:dk2>
      <a:lt2>
        <a:srgbClr val="FFFFFF"/>
      </a:lt2>
      <a:accent1>
        <a:srgbClr val="48A2A0"/>
      </a:accent1>
      <a:accent2>
        <a:srgbClr val="48A2A0"/>
      </a:accent2>
      <a:accent3>
        <a:srgbClr val="48A2A0"/>
      </a:accent3>
      <a:accent4>
        <a:srgbClr val="48A2A0"/>
      </a:accent4>
      <a:accent5>
        <a:srgbClr val="A4D6D5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7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WPS 演示</Application>
  <PresentationFormat>全屏显示(16:9)</PresentationFormat>
  <Paragraphs>340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黑体</vt:lpstr>
      <vt:lpstr>微软雅黑</vt:lpstr>
      <vt:lpstr>MingLiU_HKSCS</vt:lpstr>
      <vt:lpstr>Arial Unicode MS</vt:lpstr>
      <vt:lpstr>Calibri</vt:lpstr>
      <vt:lpstr>Office 主题​​</vt:lpstr>
      <vt:lpstr>租车系统简介</vt:lpstr>
      <vt:lpstr>目录</vt:lpstr>
      <vt:lpstr>一、功能模块介绍 </vt:lpstr>
      <vt:lpstr>PowerPoint 演示文稿</vt:lpstr>
      <vt:lpstr>3、会员记录</vt:lpstr>
      <vt:lpstr>5、租车记录</vt:lpstr>
      <vt:lpstr>7、管理车辆</vt:lpstr>
      <vt:lpstr>二、数据库设计</vt:lpstr>
      <vt:lpstr>2、实体关系</vt:lpstr>
      <vt:lpstr>三、项目总结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租车系统简介</dc:title>
  <dc:creator/>
  <cp:lastModifiedBy>一生颠簸珠玉葬</cp:lastModifiedBy>
  <cp:revision>76</cp:revision>
  <dcterms:created xsi:type="dcterms:W3CDTF">2006-08-16T00:00:00Z</dcterms:created>
  <dcterms:modified xsi:type="dcterms:W3CDTF">2019-09-26T12:32:02Z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