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407" r:id="rId3"/>
    <p:sldId id="406" r:id="rId4"/>
    <p:sldId id="408" r:id="rId5"/>
    <p:sldId id="430" r:id="rId6"/>
    <p:sldId id="410" r:id="rId7"/>
    <p:sldId id="409" r:id="rId8"/>
    <p:sldId id="411" r:id="rId9"/>
    <p:sldId id="424" r:id="rId10"/>
    <p:sldId id="427" r:id="rId11"/>
    <p:sldId id="428" r:id="rId12"/>
    <p:sldId id="423" r:id="rId13"/>
    <p:sldId id="425" r:id="rId14"/>
    <p:sldId id="4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2"/>
    <p:restoredTop sz="94677"/>
  </p:normalViewPr>
  <p:slideViewPr>
    <p:cSldViewPr snapToGrid="0" snapToObjects="1">
      <p:cViewPr varScale="1">
        <p:scale>
          <a:sx n="92" d="100"/>
          <a:sy n="92" d="100"/>
        </p:scale>
        <p:origin x="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93850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C68160-61C7-EC4D-A9B7-CF43ED48449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27081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299985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62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1989575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76449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40175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165869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366053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257" y="633984"/>
            <a:ext cx="9526578" cy="1024128"/>
          </a:xfrm>
        </p:spPr>
        <p:txBody>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24256" y="1840993"/>
            <a:ext cx="9525597" cy="4315968"/>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74293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130363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68160-61C7-EC4D-A9B7-CF43ED48449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323548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68160-61C7-EC4D-A9B7-CF43ED484494}" type="datetimeFigureOut">
              <a:rPr lang="en-US" smtClean="0"/>
              <a:t>2/22/22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30389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359421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104627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AC68160-61C7-EC4D-A9B7-CF43ED484494}" type="datetimeFigureOut">
              <a:rPr lang="en-US" smtClean="0"/>
              <a:t>2/22/22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44737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C68160-61C7-EC4D-A9B7-CF43ED48449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4629-B1A9-8646-80E1-7080A2F4AEBD}" type="slidenum">
              <a:rPr lang="en-US" smtClean="0"/>
              <a:t>‹#›</a:t>
            </a:fld>
            <a:endParaRPr lang="en-US"/>
          </a:p>
        </p:txBody>
      </p:sp>
    </p:spTree>
    <p:extLst>
      <p:ext uri="{BB962C8B-B14F-4D97-AF65-F5344CB8AC3E}">
        <p14:creationId xmlns:p14="http://schemas.microsoft.com/office/powerpoint/2010/main" val="299234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C68160-61C7-EC4D-A9B7-CF43ED484494}" type="datetimeFigureOut">
              <a:rPr lang="en-US" smtClean="0"/>
              <a:t>2/22/22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484629-B1A9-8646-80E1-7080A2F4AEBD}" type="slidenum">
              <a:rPr lang="en-US" smtClean="0"/>
              <a:t>‹#›</a:t>
            </a:fld>
            <a:endParaRPr lang="en-US"/>
          </a:p>
        </p:txBody>
      </p:sp>
    </p:spTree>
    <p:extLst>
      <p:ext uri="{BB962C8B-B14F-4D97-AF65-F5344CB8AC3E}">
        <p14:creationId xmlns:p14="http://schemas.microsoft.com/office/powerpoint/2010/main" val="21917371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xyu@tsinghua.edu.c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6CD8-F7F4-4147-A2CF-0E5254ACF366}"/>
              </a:ext>
            </a:extLst>
          </p:cNvPr>
          <p:cNvSpPr>
            <a:spLocks noGrp="1"/>
          </p:cNvSpPr>
          <p:nvPr>
            <p:ph type="ctrTitle"/>
          </p:nvPr>
        </p:nvSpPr>
        <p:spPr/>
        <p:txBody>
          <a:bodyPr/>
          <a:lstStyle/>
          <a:p>
            <a:r>
              <a:rPr lang="zh-CN" altLang="en-US" sz="6600" dirty="0"/>
              <a:t>当代中国政府与政治</a:t>
            </a:r>
            <a:br>
              <a:rPr lang="en-US" altLang="zh-CN" sz="6600" dirty="0"/>
            </a:br>
            <a:r>
              <a:rPr lang="zh-CN" altLang="en-US" sz="3600" dirty="0">
                <a:solidFill>
                  <a:schemeClr val="bg2">
                    <a:lumMod val="60000"/>
                    <a:lumOff val="40000"/>
                  </a:schemeClr>
                </a:solidFill>
              </a:rPr>
              <a:t>第一讲 导论</a:t>
            </a:r>
            <a:br>
              <a:rPr lang="en-US" altLang="zh-CN" sz="6600" dirty="0"/>
            </a:br>
            <a:endParaRPr lang="en-US" sz="6600" dirty="0"/>
          </a:p>
        </p:txBody>
      </p:sp>
      <p:sp>
        <p:nvSpPr>
          <p:cNvPr id="3" name="Subtitle 2">
            <a:extLst>
              <a:ext uri="{FF2B5EF4-FFF2-40B4-BE49-F238E27FC236}">
                <a16:creationId xmlns:a16="http://schemas.microsoft.com/office/drawing/2014/main" id="{F67465D6-5046-F747-8041-BA9B937F0E50}"/>
              </a:ext>
            </a:extLst>
          </p:cNvPr>
          <p:cNvSpPr>
            <a:spLocks noGrp="1"/>
          </p:cNvSpPr>
          <p:nvPr>
            <p:ph type="subTitle" idx="1"/>
          </p:nvPr>
        </p:nvSpPr>
        <p:spPr>
          <a:xfrm>
            <a:off x="1252491" y="4777381"/>
            <a:ext cx="8825658" cy="861420"/>
          </a:xfrm>
        </p:spPr>
        <p:txBody>
          <a:bodyPr>
            <a:normAutofit fontScale="70000" lnSpcReduction="20000"/>
          </a:bodyPr>
          <a:lstStyle/>
          <a:p>
            <a:r>
              <a:rPr lang="zh-CN" altLang="en-US" sz="3600" dirty="0">
                <a:solidFill>
                  <a:schemeClr val="tx1"/>
                </a:solidFill>
                <a:latin typeface="Times New Roman" panose="02020603050405020304" pitchFamily="18" charset="0"/>
                <a:cs typeface="Times New Roman" panose="02020603050405020304" pitchFamily="18" charset="0"/>
              </a:rPr>
              <a:t>于晓虹 社科学院政治学系</a:t>
            </a:r>
            <a:endParaRPr lang="en-US" altLang="zh-CN" sz="3600" dirty="0">
              <a:solidFill>
                <a:schemeClr val="tx1"/>
              </a:solidFill>
              <a:latin typeface="Times New Roman" panose="02020603050405020304" pitchFamily="18" charset="0"/>
              <a:cs typeface="Times New Roman" panose="02020603050405020304" pitchFamily="18" charset="0"/>
            </a:endParaRPr>
          </a:p>
          <a:p>
            <a:r>
              <a:rPr lang="en-US" altLang="zh-CN" sz="3600">
                <a:solidFill>
                  <a:schemeClr val="tx1"/>
                </a:solidFill>
                <a:latin typeface="Times New Roman" panose="02020603050405020304" pitchFamily="18" charset="0"/>
                <a:cs typeface="Times New Roman" panose="02020603050405020304" pitchFamily="18" charset="0"/>
              </a:rPr>
              <a:t>2022</a:t>
            </a:r>
            <a:r>
              <a:rPr lang="zh-CN" altLang="en-US" sz="3600">
                <a:solidFill>
                  <a:schemeClr val="tx1"/>
                </a:solidFill>
                <a:latin typeface="Times New Roman" panose="02020603050405020304" pitchFamily="18" charset="0"/>
                <a:cs typeface="Times New Roman" panose="02020603050405020304" pitchFamily="18" charset="0"/>
              </a:rPr>
              <a:t>年</a:t>
            </a:r>
            <a:r>
              <a:rPr lang="en-US" altLang="zh-CN" sz="3600" dirty="0">
                <a:solidFill>
                  <a:schemeClr val="tx1"/>
                </a:solidFill>
                <a:latin typeface="Times New Roman" panose="02020603050405020304" pitchFamily="18" charset="0"/>
                <a:cs typeface="Times New Roman" panose="02020603050405020304" pitchFamily="18" charset="0"/>
              </a:rPr>
              <a:t>2</a:t>
            </a:r>
            <a:r>
              <a:rPr lang="zh-CN" altLang="en-US" sz="3600" dirty="0">
                <a:solidFill>
                  <a:schemeClr val="tx1"/>
                </a:solidFill>
                <a:latin typeface="Times New Roman" panose="02020603050405020304" pitchFamily="18" charset="0"/>
                <a:cs typeface="Times New Roman" panose="02020603050405020304" pitchFamily="18" charset="0"/>
              </a:rPr>
              <a:t>月</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21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EC2-72B6-EF45-A344-956DCB658B9C}"/>
              </a:ext>
            </a:extLst>
          </p:cNvPr>
          <p:cNvSpPr>
            <a:spLocks noGrp="1"/>
          </p:cNvSpPr>
          <p:nvPr>
            <p:ph type="title"/>
          </p:nvPr>
        </p:nvSpPr>
        <p:spPr/>
        <p:txBody>
          <a:bodyPr/>
          <a:lstStyle/>
          <a:p>
            <a:r>
              <a:rPr lang="zh-CN" altLang="en-US" dirty="0"/>
              <a:t>课程安排</a:t>
            </a:r>
            <a:endParaRPr lang="en-US" dirty="0"/>
          </a:p>
        </p:txBody>
      </p:sp>
      <p:sp>
        <p:nvSpPr>
          <p:cNvPr id="3" name="Content Placeholder 2">
            <a:extLst>
              <a:ext uri="{FF2B5EF4-FFF2-40B4-BE49-F238E27FC236}">
                <a16:creationId xmlns:a16="http://schemas.microsoft.com/office/drawing/2014/main" id="{2FCDA353-D799-A047-ACA4-58D8CDADA351}"/>
              </a:ext>
            </a:extLst>
          </p:cNvPr>
          <p:cNvSpPr>
            <a:spLocks noGrp="1"/>
          </p:cNvSpPr>
          <p:nvPr>
            <p:ph idx="1"/>
          </p:nvPr>
        </p:nvSpPr>
        <p:spPr/>
        <p:txBody>
          <a:bodyPr>
            <a:normAutofit/>
          </a:bodyPr>
          <a:lstStyle/>
          <a:p>
            <a:r>
              <a:rPr lang="zh-CN" altLang="en-US" b="1" dirty="0"/>
              <a:t>专题</a:t>
            </a:r>
            <a:r>
              <a:rPr lang="en-US" b="1" dirty="0"/>
              <a:t>1 </a:t>
            </a:r>
            <a:r>
              <a:rPr lang="zh-CN" altLang="en-US" b="1" dirty="0"/>
              <a:t>政治制度</a:t>
            </a:r>
            <a:endParaRPr lang="en-US" altLang="zh-CN" b="1" dirty="0"/>
          </a:p>
          <a:p>
            <a:pPr lvl="1"/>
            <a:r>
              <a:rPr lang="zh-CN" altLang="en-US" b="1" dirty="0"/>
              <a:t>中国共产党</a:t>
            </a:r>
            <a:endParaRPr lang="en-US" altLang="zh-CN" b="1" dirty="0"/>
          </a:p>
          <a:p>
            <a:pPr lvl="1"/>
            <a:r>
              <a:rPr lang="zh-CN" altLang="en-US" b="1" dirty="0"/>
              <a:t>人民代表大会</a:t>
            </a:r>
            <a:endParaRPr lang="en-US" altLang="zh-CN" b="1" dirty="0"/>
          </a:p>
          <a:p>
            <a:pPr lvl="1"/>
            <a:r>
              <a:rPr lang="zh-CN" altLang="en-US" b="1" dirty="0"/>
              <a:t>人民政府与政府过程</a:t>
            </a:r>
            <a:endParaRPr lang="en-US" altLang="zh-CN" b="1" dirty="0"/>
          </a:p>
          <a:p>
            <a:pPr lvl="1"/>
            <a:r>
              <a:rPr lang="zh-CN" altLang="en-US" b="1" dirty="0"/>
              <a:t>政法系统</a:t>
            </a:r>
            <a:endParaRPr lang="en-US" altLang="zh-CN" b="1" dirty="0"/>
          </a:p>
          <a:p>
            <a:pPr lvl="1"/>
            <a:r>
              <a:rPr lang="zh-CN" altLang="en-US" b="1" dirty="0"/>
              <a:t>监察系统</a:t>
            </a:r>
            <a:endParaRPr lang="en-US" altLang="zh-CN" b="1" dirty="0"/>
          </a:p>
          <a:p>
            <a:r>
              <a:rPr lang="zh-CN" altLang="en-US" b="1" dirty="0"/>
              <a:t>专题</a:t>
            </a:r>
            <a:r>
              <a:rPr lang="en-US" altLang="zh-CN" b="1" dirty="0"/>
              <a:t>2</a:t>
            </a:r>
            <a:r>
              <a:rPr lang="zh-CN" altLang="en-US" b="1" dirty="0"/>
              <a:t> 政治运作</a:t>
            </a:r>
            <a:endParaRPr lang="en-US" b="1" dirty="0"/>
          </a:p>
          <a:p>
            <a:endParaRPr lang="en-US" dirty="0"/>
          </a:p>
        </p:txBody>
      </p:sp>
    </p:spTree>
    <p:extLst>
      <p:ext uri="{BB962C8B-B14F-4D97-AF65-F5344CB8AC3E}">
        <p14:creationId xmlns:p14="http://schemas.microsoft.com/office/powerpoint/2010/main" val="394485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EC2-72B6-EF45-A344-956DCB658B9C}"/>
              </a:ext>
            </a:extLst>
          </p:cNvPr>
          <p:cNvSpPr>
            <a:spLocks noGrp="1"/>
          </p:cNvSpPr>
          <p:nvPr>
            <p:ph type="title"/>
          </p:nvPr>
        </p:nvSpPr>
        <p:spPr/>
        <p:txBody>
          <a:bodyPr/>
          <a:lstStyle/>
          <a:p>
            <a:r>
              <a:rPr lang="zh-CN" altLang="en-US" dirty="0"/>
              <a:t>课程安排</a:t>
            </a:r>
            <a:endParaRPr lang="en-US" dirty="0"/>
          </a:p>
        </p:txBody>
      </p:sp>
      <p:sp>
        <p:nvSpPr>
          <p:cNvPr id="3" name="Content Placeholder 2">
            <a:extLst>
              <a:ext uri="{FF2B5EF4-FFF2-40B4-BE49-F238E27FC236}">
                <a16:creationId xmlns:a16="http://schemas.microsoft.com/office/drawing/2014/main" id="{2FCDA353-D799-A047-ACA4-58D8CDADA351}"/>
              </a:ext>
            </a:extLst>
          </p:cNvPr>
          <p:cNvSpPr>
            <a:spLocks noGrp="1"/>
          </p:cNvSpPr>
          <p:nvPr>
            <p:ph idx="1"/>
          </p:nvPr>
        </p:nvSpPr>
        <p:spPr/>
        <p:txBody>
          <a:bodyPr>
            <a:normAutofit/>
          </a:bodyPr>
          <a:lstStyle/>
          <a:p>
            <a:r>
              <a:rPr lang="zh-CN" altLang="en-US" b="1" dirty="0"/>
              <a:t>专题</a:t>
            </a:r>
            <a:r>
              <a:rPr lang="en-US" b="1" dirty="0"/>
              <a:t>1 </a:t>
            </a:r>
            <a:r>
              <a:rPr lang="zh-CN" altLang="en-US" b="1" dirty="0"/>
              <a:t>政治制度</a:t>
            </a:r>
            <a:endParaRPr lang="en-US" altLang="zh-CN" b="1" dirty="0"/>
          </a:p>
          <a:p>
            <a:r>
              <a:rPr lang="zh-CN" altLang="en-US" b="1" dirty="0"/>
              <a:t>专题</a:t>
            </a:r>
            <a:r>
              <a:rPr lang="en-US" altLang="zh-CN" b="1" dirty="0"/>
              <a:t>2</a:t>
            </a:r>
            <a:r>
              <a:rPr lang="zh-CN" altLang="en-US" b="1" dirty="0"/>
              <a:t> 政治运作</a:t>
            </a:r>
            <a:endParaRPr lang="en-US" altLang="zh-CN" b="1" dirty="0"/>
          </a:p>
          <a:p>
            <a:pPr lvl="1"/>
            <a:r>
              <a:rPr lang="zh-CN" altLang="en-US" b="1" dirty="0"/>
              <a:t>中央地方关系</a:t>
            </a:r>
            <a:endParaRPr lang="en-US" altLang="zh-CN" b="1" dirty="0"/>
          </a:p>
          <a:p>
            <a:pPr lvl="1"/>
            <a:r>
              <a:rPr lang="zh-CN" altLang="en-US" b="1" dirty="0"/>
              <a:t>地方政府</a:t>
            </a:r>
            <a:endParaRPr lang="en-US" altLang="zh-CN" b="1" dirty="0"/>
          </a:p>
          <a:p>
            <a:pPr lvl="1"/>
            <a:r>
              <a:rPr lang="zh-CN" altLang="en-US" b="1" dirty="0"/>
              <a:t>基层治理</a:t>
            </a:r>
            <a:endParaRPr lang="en-US" altLang="zh-CN" b="1" dirty="0"/>
          </a:p>
          <a:p>
            <a:pPr lvl="1"/>
            <a:r>
              <a:rPr lang="zh-CN" altLang="en-US" b="1" dirty="0"/>
              <a:t>政治参与</a:t>
            </a:r>
            <a:endParaRPr lang="en-US" altLang="zh-CN" b="1" dirty="0"/>
          </a:p>
          <a:p>
            <a:pPr lvl="1"/>
            <a:r>
              <a:rPr lang="zh-CN" altLang="en-US" b="1" dirty="0"/>
              <a:t>政府与市场</a:t>
            </a:r>
            <a:endParaRPr lang="en-US" b="1" dirty="0"/>
          </a:p>
          <a:p>
            <a:endParaRPr lang="en-US" dirty="0"/>
          </a:p>
        </p:txBody>
      </p:sp>
    </p:spTree>
    <p:extLst>
      <p:ext uri="{BB962C8B-B14F-4D97-AF65-F5344CB8AC3E}">
        <p14:creationId xmlns:p14="http://schemas.microsoft.com/office/powerpoint/2010/main" val="61235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1A82-E72D-3244-A055-D7FACF58FEE0}"/>
              </a:ext>
            </a:extLst>
          </p:cNvPr>
          <p:cNvSpPr>
            <a:spLocks noGrp="1"/>
          </p:cNvSpPr>
          <p:nvPr>
            <p:ph type="title"/>
          </p:nvPr>
        </p:nvSpPr>
        <p:spPr/>
        <p:txBody>
          <a:bodyPr/>
          <a:lstStyle/>
          <a:p>
            <a:r>
              <a:rPr lang="zh-CN" altLang="en-US" dirty="0"/>
              <a:t>课程要求</a:t>
            </a:r>
            <a:endParaRPr lang="en-US" dirty="0"/>
          </a:p>
        </p:txBody>
      </p:sp>
      <p:sp>
        <p:nvSpPr>
          <p:cNvPr id="3" name="Content Placeholder 2">
            <a:extLst>
              <a:ext uri="{FF2B5EF4-FFF2-40B4-BE49-F238E27FC236}">
                <a16:creationId xmlns:a16="http://schemas.microsoft.com/office/drawing/2014/main" id="{E059B8F7-84EA-1A4F-B693-4B3238F9E4A7}"/>
              </a:ext>
            </a:extLst>
          </p:cNvPr>
          <p:cNvSpPr>
            <a:spLocks noGrp="1"/>
          </p:cNvSpPr>
          <p:nvPr>
            <p:ph idx="1"/>
          </p:nvPr>
        </p:nvSpPr>
        <p:spPr>
          <a:xfrm>
            <a:off x="524256" y="1840993"/>
            <a:ext cx="9525597" cy="4315968"/>
          </a:xfrm>
        </p:spPr>
        <p:txBody>
          <a:bodyPr>
            <a:normAutofit/>
          </a:bodyPr>
          <a:lstStyle/>
          <a:p>
            <a:r>
              <a:rPr lang="zh-CN" altLang="en-US" b="1" dirty="0"/>
              <a:t>课堂出勤与参与</a:t>
            </a:r>
            <a:r>
              <a:rPr lang="en-US" b="1" dirty="0"/>
              <a:t> 10%</a:t>
            </a:r>
          </a:p>
          <a:p>
            <a:r>
              <a:rPr lang="zh-CN" altLang="en-US" dirty="0"/>
              <a:t>根据清华大学相关规定，课堂出勤是基本要求，特殊原因无法上课，请提前请假并出示相关证明。学生需要课前完成本周布置的阅读材料，积极参与课堂讨论。</a:t>
            </a:r>
            <a:endParaRPr lang="en-US" dirty="0"/>
          </a:p>
          <a:p>
            <a:r>
              <a:rPr lang="zh-CN" altLang="en-US" b="1" dirty="0"/>
              <a:t>课程内容理解与展示</a:t>
            </a:r>
            <a:r>
              <a:rPr lang="en-US" b="1" dirty="0"/>
              <a:t> 40%</a:t>
            </a:r>
          </a:p>
          <a:p>
            <a:r>
              <a:rPr lang="zh-CN" altLang="en-US" dirty="0"/>
              <a:t>本课程根据学生自愿组合，要求学生分组参加两次课堂展示。各小组应分别在主题一</a:t>
            </a:r>
            <a:r>
              <a:rPr lang="en-US" dirty="0"/>
              <a:t>/</a:t>
            </a:r>
            <a:r>
              <a:rPr lang="zh-CN" altLang="en-US" dirty="0"/>
              <a:t>二中各选择一个主题做课堂发表，向其他同学与教师汇报本组对课程主题与相应阅读材料的了解。课堂发表日当周周一下午</a:t>
            </a:r>
            <a:r>
              <a:rPr lang="en-US" dirty="0"/>
              <a:t>5:00</a:t>
            </a:r>
            <a:r>
              <a:rPr lang="zh-CN" altLang="en-US" dirty="0"/>
              <a:t>前上传相应</a:t>
            </a:r>
            <a:r>
              <a:rPr lang="en-US" dirty="0"/>
              <a:t>PPT</a:t>
            </a:r>
            <a:r>
              <a:rPr lang="zh-CN" altLang="en-US" dirty="0"/>
              <a:t>到网络学堂供其他同学参考。</a:t>
            </a:r>
            <a:endParaRPr lang="en-US" dirty="0"/>
          </a:p>
        </p:txBody>
      </p:sp>
    </p:spTree>
    <p:extLst>
      <p:ext uri="{BB962C8B-B14F-4D97-AF65-F5344CB8AC3E}">
        <p14:creationId xmlns:p14="http://schemas.microsoft.com/office/powerpoint/2010/main" val="293298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95D2-A956-F843-B2EF-51920CE30D57}"/>
              </a:ext>
            </a:extLst>
          </p:cNvPr>
          <p:cNvSpPr>
            <a:spLocks noGrp="1"/>
          </p:cNvSpPr>
          <p:nvPr>
            <p:ph type="title"/>
          </p:nvPr>
        </p:nvSpPr>
        <p:spPr/>
        <p:txBody>
          <a:bodyPr/>
          <a:lstStyle/>
          <a:p>
            <a:r>
              <a:rPr lang="zh-CN" altLang="en-US" dirty="0"/>
              <a:t>课程要求</a:t>
            </a:r>
            <a:endParaRPr lang="en-US" dirty="0"/>
          </a:p>
        </p:txBody>
      </p:sp>
      <p:sp>
        <p:nvSpPr>
          <p:cNvPr id="3" name="Content Placeholder 2">
            <a:extLst>
              <a:ext uri="{FF2B5EF4-FFF2-40B4-BE49-F238E27FC236}">
                <a16:creationId xmlns:a16="http://schemas.microsoft.com/office/drawing/2014/main" id="{1A43B544-2A08-3C43-90D5-B36C005B3593}"/>
              </a:ext>
            </a:extLst>
          </p:cNvPr>
          <p:cNvSpPr>
            <a:spLocks noGrp="1"/>
          </p:cNvSpPr>
          <p:nvPr>
            <p:ph idx="1"/>
          </p:nvPr>
        </p:nvSpPr>
        <p:spPr/>
        <p:txBody>
          <a:bodyPr/>
          <a:lstStyle/>
          <a:p>
            <a:r>
              <a:rPr lang="zh-CN" altLang="en-US" b="1" dirty="0"/>
              <a:t>期末论文 </a:t>
            </a:r>
            <a:r>
              <a:rPr lang="en-US" b="1" dirty="0"/>
              <a:t>50%</a:t>
            </a:r>
          </a:p>
          <a:p>
            <a:r>
              <a:rPr lang="zh-CN" altLang="en-US" dirty="0"/>
              <a:t>学生应在老师的许可下选择与课程主题相关的专题写作一篇研究性论文，篇幅</a:t>
            </a:r>
            <a:r>
              <a:rPr lang="en-US" dirty="0"/>
              <a:t>A4</a:t>
            </a:r>
            <a:r>
              <a:rPr lang="zh-CN" altLang="en-US" dirty="0"/>
              <a:t>纸</a:t>
            </a:r>
            <a:r>
              <a:rPr lang="en-US" dirty="0"/>
              <a:t> 10-15</a:t>
            </a:r>
            <a:r>
              <a:rPr lang="zh-CN" altLang="en-US" dirty="0"/>
              <a:t>页。教师会根据论文写作进度安排课堂开题，研究设计，与期末发表。</a:t>
            </a:r>
            <a:endParaRPr lang="en-US" dirty="0"/>
          </a:p>
          <a:p>
            <a:r>
              <a:rPr lang="en-US" dirty="0"/>
              <a:t>——</a:t>
            </a:r>
            <a:r>
              <a:rPr lang="zh-CN" altLang="en-US" dirty="0"/>
              <a:t>论文开题（</a:t>
            </a:r>
            <a:r>
              <a:rPr lang="en-US" dirty="0"/>
              <a:t>5%</a:t>
            </a:r>
            <a:r>
              <a:rPr lang="zh-CN" altLang="en-US" dirty="0"/>
              <a:t>）：第四周课上提交，</a:t>
            </a:r>
            <a:r>
              <a:rPr lang="en-US" dirty="0"/>
              <a:t>1-2</a:t>
            </a:r>
            <a:r>
              <a:rPr lang="zh-CN" altLang="en-US" dirty="0"/>
              <a:t>页</a:t>
            </a:r>
            <a:endParaRPr lang="en-US" dirty="0"/>
          </a:p>
          <a:p>
            <a:r>
              <a:rPr lang="en-US" dirty="0"/>
              <a:t>——</a:t>
            </a:r>
            <a:r>
              <a:rPr lang="zh-CN" altLang="en-US" dirty="0"/>
              <a:t>论文研究设计（</a:t>
            </a:r>
            <a:r>
              <a:rPr lang="en-US" dirty="0"/>
              <a:t>10%</a:t>
            </a:r>
            <a:r>
              <a:rPr lang="zh-CN" altLang="en-US" dirty="0"/>
              <a:t>）：第八周课上发表，</a:t>
            </a:r>
            <a:r>
              <a:rPr lang="en-US" dirty="0"/>
              <a:t>3-4</a:t>
            </a:r>
            <a:r>
              <a:rPr lang="zh-CN" altLang="en-US" dirty="0"/>
              <a:t>页</a:t>
            </a:r>
            <a:endParaRPr lang="en-US" dirty="0"/>
          </a:p>
          <a:p>
            <a:r>
              <a:rPr lang="en-US" dirty="0"/>
              <a:t>——</a:t>
            </a:r>
            <a:r>
              <a:rPr lang="zh-CN" altLang="en-US" dirty="0"/>
              <a:t>期末论文（</a:t>
            </a:r>
            <a:r>
              <a:rPr lang="en-US" dirty="0"/>
              <a:t>35%</a:t>
            </a:r>
            <a:r>
              <a:rPr lang="zh-CN" altLang="en-US" dirty="0"/>
              <a:t>）：第十六周课上发表，</a:t>
            </a:r>
            <a:r>
              <a:rPr lang="en-US" dirty="0"/>
              <a:t>10-15</a:t>
            </a:r>
            <a:r>
              <a:rPr lang="zh-CN" altLang="en-US" dirty="0"/>
              <a:t>页</a:t>
            </a:r>
            <a:endParaRPr lang="en-US" dirty="0"/>
          </a:p>
          <a:p>
            <a:endParaRPr lang="en-US" dirty="0"/>
          </a:p>
        </p:txBody>
      </p:sp>
    </p:spTree>
    <p:extLst>
      <p:ext uri="{BB962C8B-B14F-4D97-AF65-F5344CB8AC3E}">
        <p14:creationId xmlns:p14="http://schemas.microsoft.com/office/powerpoint/2010/main" val="239756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D604B-EA6A-1B44-9E54-2B2CDDDDBCDC}"/>
              </a:ext>
            </a:extLst>
          </p:cNvPr>
          <p:cNvSpPr>
            <a:spLocks noGrp="1"/>
          </p:cNvSpPr>
          <p:nvPr>
            <p:ph type="title"/>
          </p:nvPr>
        </p:nvSpPr>
        <p:spPr/>
        <p:txBody>
          <a:bodyPr/>
          <a:lstStyle/>
          <a:p>
            <a:r>
              <a:rPr kumimoji="1" lang="zh-CN" altLang="en-US" dirty="0"/>
              <a:t>如何学习中国政治</a:t>
            </a:r>
          </a:p>
        </p:txBody>
      </p:sp>
      <p:sp>
        <p:nvSpPr>
          <p:cNvPr id="3" name="内容占位符 2">
            <a:extLst>
              <a:ext uri="{FF2B5EF4-FFF2-40B4-BE49-F238E27FC236}">
                <a16:creationId xmlns:a16="http://schemas.microsoft.com/office/drawing/2014/main" id="{0C663B64-FB4B-FC4E-A344-F2F8B0C9EDAC}"/>
              </a:ext>
            </a:extLst>
          </p:cNvPr>
          <p:cNvSpPr>
            <a:spLocks noGrp="1"/>
          </p:cNvSpPr>
          <p:nvPr>
            <p:ph idx="1"/>
          </p:nvPr>
        </p:nvSpPr>
        <p:spPr/>
        <p:txBody>
          <a:bodyPr>
            <a:normAutofit lnSpcReduction="10000"/>
          </a:bodyPr>
          <a:lstStyle/>
          <a:p>
            <a:r>
              <a:rPr kumimoji="1" lang="zh-CN" altLang="en-US" dirty="0"/>
              <a:t>保持对社会的观察</a:t>
            </a:r>
            <a:endParaRPr kumimoji="1" lang="en-US" altLang="zh-CN" dirty="0"/>
          </a:p>
          <a:p>
            <a:r>
              <a:rPr kumimoji="1" lang="zh-CN" altLang="en-US" dirty="0"/>
              <a:t>掌握政治学基本概念与理论</a:t>
            </a:r>
            <a:endParaRPr kumimoji="1" lang="en-US" altLang="zh-CN" dirty="0"/>
          </a:p>
          <a:p>
            <a:r>
              <a:rPr kumimoji="1" lang="zh-CN" altLang="en-US" dirty="0"/>
              <a:t>批判性阅读相关前沿文献</a:t>
            </a:r>
            <a:endParaRPr kumimoji="1" lang="en-US" altLang="zh-CN" dirty="0"/>
          </a:p>
          <a:p>
            <a:pPr lvl="1"/>
            <a:r>
              <a:rPr kumimoji="1" lang="zh-CN" altLang="en-US" dirty="0"/>
              <a:t>杂志： 中国社会科学，政治学研究，社会学研究，社会，经济学研究，管理世界，开放时代等；英文期刊既包括学科类（</a:t>
            </a:r>
            <a:r>
              <a:rPr kumimoji="1" lang="en-US" altLang="zh-CN" dirty="0"/>
              <a:t>APSR American political science review, American journal of political science, Journal of Politics, Comparative Political Studies, etc. </a:t>
            </a:r>
            <a:r>
              <a:rPr kumimoji="1" lang="zh-CN" altLang="en-US" dirty="0"/>
              <a:t>）也包括区域研究类（</a:t>
            </a:r>
            <a:r>
              <a:rPr kumimoji="1" lang="en-US" altLang="zh-CN" dirty="0"/>
              <a:t>China Quarterly, Journal of Contemporary China, Modern China</a:t>
            </a:r>
            <a:r>
              <a:rPr kumimoji="1" lang="zh-CN" altLang="en-US" dirty="0"/>
              <a:t>等）</a:t>
            </a:r>
          </a:p>
          <a:p>
            <a:pPr lvl="1"/>
            <a:r>
              <a:rPr kumimoji="1" lang="zh-CN" altLang="en-US" dirty="0"/>
              <a:t>书： 根据自己关心的问题自选</a:t>
            </a:r>
          </a:p>
          <a:p>
            <a:pPr lvl="1"/>
            <a:r>
              <a:rPr kumimoji="1" lang="zh-CN" altLang="en-US" dirty="0"/>
              <a:t>网站：知网，</a:t>
            </a:r>
            <a:r>
              <a:rPr kumimoji="1" lang="en-US" altLang="zh-CN" dirty="0" err="1"/>
              <a:t>jstor</a:t>
            </a:r>
            <a:r>
              <a:rPr kumimoji="1" lang="zh-CN" altLang="en-US" dirty="0"/>
              <a:t>，</a:t>
            </a:r>
            <a:r>
              <a:rPr kumimoji="1" lang="en-US" altLang="zh-CN" dirty="0" err="1"/>
              <a:t>proquest</a:t>
            </a:r>
            <a:r>
              <a:rPr kumimoji="1" lang="zh-CN" altLang="en-US" dirty="0"/>
              <a:t>等</a:t>
            </a:r>
            <a:endParaRPr kumimoji="1" lang="en-US" altLang="zh-CN" dirty="0"/>
          </a:p>
          <a:p>
            <a:r>
              <a:rPr kumimoji="1" lang="zh-CN" altLang="en-US" dirty="0"/>
              <a:t>开展自己的研究</a:t>
            </a:r>
            <a:endParaRPr kumimoji="1" lang="en-US" altLang="zh-CN" dirty="0"/>
          </a:p>
          <a:p>
            <a:endParaRPr kumimoji="1" lang="en-US" altLang="zh-CN" dirty="0"/>
          </a:p>
        </p:txBody>
      </p:sp>
    </p:spTree>
    <p:extLst>
      <p:ext uri="{BB962C8B-B14F-4D97-AF65-F5344CB8AC3E}">
        <p14:creationId xmlns:p14="http://schemas.microsoft.com/office/powerpoint/2010/main" val="404878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B805-E54D-D24C-97CD-F6A18315BF06}"/>
              </a:ext>
            </a:extLst>
          </p:cNvPr>
          <p:cNvSpPr>
            <a:spLocks noGrp="1"/>
          </p:cNvSpPr>
          <p:nvPr>
            <p:ph type="title"/>
          </p:nvPr>
        </p:nvSpPr>
        <p:spPr/>
        <p:txBody>
          <a:bodyPr/>
          <a:lstStyle/>
          <a:p>
            <a:r>
              <a:rPr lang="zh-CN" altLang="en-US" dirty="0"/>
              <a:t>讨论提纲</a:t>
            </a:r>
            <a:endParaRPr lang="en-US" dirty="0"/>
          </a:p>
        </p:txBody>
      </p:sp>
      <p:sp>
        <p:nvSpPr>
          <p:cNvPr id="3" name="Content Placeholder 2">
            <a:extLst>
              <a:ext uri="{FF2B5EF4-FFF2-40B4-BE49-F238E27FC236}">
                <a16:creationId xmlns:a16="http://schemas.microsoft.com/office/drawing/2014/main" id="{03461BB2-0439-E044-9EAD-B7250BA6C82C}"/>
              </a:ext>
            </a:extLst>
          </p:cNvPr>
          <p:cNvSpPr>
            <a:spLocks noGrp="1"/>
          </p:cNvSpPr>
          <p:nvPr>
            <p:ph idx="1"/>
          </p:nvPr>
        </p:nvSpPr>
        <p:spPr/>
        <p:txBody>
          <a:bodyPr/>
          <a:lstStyle/>
          <a:p>
            <a:r>
              <a:rPr lang="zh-CN" altLang="en-US" sz="2400" dirty="0"/>
              <a:t>自我介绍</a:t>
            </a:r>
            <a:endParaRPr lang="en-US" altLang="zh-CN" sz="2400" dirty="0"/>
          </a:p>
          <a:p>
            <a:r>
              <a:rPr lang="zh-CN" altLang="en-US" sz="2400" dirty="0"/>
              <a:t>课程目标</a:t>
            </a:r>
            <a:endParaRPr lang="en-US" altLang="zh-CN" sz="2400" dirty="0"/>
          </a:p>
          <a:p>
            <a:r>
              <a:rPr lang="zh-CN" altLang="en-US" dirty="0"/>
              <a:t>简要讨论</a:t>
            </a:r>
            <a:endParaRPr lang="en-US" altLang="zh-CN" sz="2400" dirty="0"/>
          </a:p>
          <a:p>
            <a:r>
              <a:rPr lang="zh-CN" altLang="en-US" sz="2400" dirty="0"/>
              <a:t>课程安排</a:t>
            </a:r>
            <a:endParaRPr lang="en-US" altLang="zh-CN" sz="2400" dirty="0"/>
          </a:p>
          <a:p>
            <a:r>
              <a:rPr lang="zh-CN" altLang="en-US" sz="2400" dirty="0"/>
              <a:t>课程要求</a:t>
            </a:r>
            <a:endParaRPr lang="en-US" altLang="zh-CN" sz="2400" dirty="0"/>
          </a:p>
          <a:p>
            <a:r>
              <a:rPr lang="zh-CN" altLang="en-US" dirty="0"/>
              <a:t>如何学习中国政治</a:t>
            </a:r>
            <a:endParaRPr lang="en-US" altLang="zh-CN" dirty="0"/>
          </a:p>
          <a:p>
            <a:endParaRPr lang="en-US" altLang="zh-CN" sz="2400" dirty="0"/>
          </a:p>
          <a:p>
            <a:endParaRPr lang="en-US" dirty="0"/>
          </a:p>
        </p:txBody>
      </p:sp>
    </p:spTree>
    <p:extLst>
      <p:ext uri="{BB962C8B-B14F-4D97-AF65-F5344CB8AC3E}">
        <p14:creationId xmlns:p14="http://schemas.microsoft.com/office/powerpoint/2010/main" val="142630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9581" y="1458804"/>
            <a:ext cx="9571160" cy="4887092"/>
          </a:xfrm>
          <a:prstGeom prst="rect">
            <a:avLst/>
          </a:prstGeom>
          <a:ln>
            <a:noFill/>
          </a:ln>
          <a:effectLst>
            <a:outerShdw blurRad="292100" dist="139700" dir="2700000" algn="tl" rotWithShape="0">
              <a:srgbClr val="333333">
                <a:alpha val="65000"/>
              </a:srgbClr>
            </a:outerShdw>
          </a:effectLst>
        </p:spPr>
      </p:pic>
      <p:sp>
        <p:nvSpPr>
          <p:cNvPr id="2" name="内容占位符 1"/>
          <p:cNvSpPr>
            <a:spLocks noGrp="1"/>
          </p:cNvSpPr>
          <p:nvPr>
            <p:ph idx="1"/>
          </p:nvPr>
        </p:nvSpPr>
        <p:spPr>
          <a:xfrm>
            <a:off x="658368" y="448857"/>
            <a:ext cx="8705088" cy="1009947"/>
          </a:xfrm>
        </p:spPr>
        <p:txBody>
          <a:bodyPr>
            <a:normAutofit/>
          </a:bodyPr>
          <a:lstStyle/>
          <a:p>
            <a:r>
              <a:rPr lang="zh-CN" altLang="en-US" sz="2400" dirty="0"/>
              <a:t>授课教师：</a:t>
            </a:r>
            <a:r>
              <a:rPr lang="zh-CN" altLang="en-US" dirty="0"/>
              <a:t>于晓虹</a:t>
            </a:r>
            <a:r>
              <a:rPr lang="zh-CN" altLang="en-US" sz="2400" dirty="0"/>
              <a:t> </a:t>
            </a:r>
            <a:r>
              <a:rPr lang="en-US" altLang="zh-CN" sz="2400" dirty="0">
                <a:hlinkClick r:id="rId3"/>
              </a:rPr>
              <a:t>xyu@tsinghua.edu.cn</a:t>
            </a:r>
            <a:endParaRPr lang="en-US" altLang="zh-CN" sz="2400" dirty="0"/>
          </a:p>
          <a:p>
            <a:r>
              <a:rPr lang="zh-CN" altLang="en-US" dirty="0"/>
              <a:t>助教：夏小奇 （自我介绍）</a:t>
            </a:r>
            <a:endParaRPr lang="en-US" altLang="zh-CN" sz="2400" dirty="0"/>
          </a:p>
          <a:p>
            <a:pPr marL="0" indent="0">
              <a:buNone/>
            </a:pPr>
            <a:endParaRPr lang="zh-CN" altLang="en-US" dirty="0"/>
          </a:p>
        </p:txBody>
      </p:sp>
    </p:spTree>
    <p:extLst>
      <p:ext uri="{BB962C8B-B14F-4D97-AF65-F5344CB8AC3E}">
        <p14:creationId xmlns:p14="http://schemas.microsoft.com/office/powerpoint/2010/main" val="195915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CD21-B053-3041-A9E2-56A2238546D0}"/>
              </a:ext>
            </a:extLst>
          </p:cNvPr>
          <p:cNvSpPr>
            <a:spLocks noGrp="1"/>
          </p:cNvSpPr>
          <p:nvPr>
            <p:ph type="title"/>
          </p:nvPr>
        </p:nvSpPr>
        <p:spPr>
          <a:xfrm>
            <a:off x="524257" y="597408"/>
            <a:ext cx="9526578" cy="1060704"/>
          </a:xfrm>
        </p:spPr>
        <p:txBody>
          <a:bodyPr/>
          <a:lstStyle/>
          <a:p>
            <a:r>
              <a:rPr lang="zh-CN" altLang="en-US" dirty="0"/>
              <a:t>课程目标</a:t>
            </a:r>
            <a:endParaRPr lang="en-US" dirty="0"/>
          </a:p>
        </p:txBody>
      </p:sp>
      <p:sp>
        <p:nvSpPr>
          <p:cNvPr id="3" name="Content Placeholder 2">
            <a:extLst>
              <a:ext uri="{FF2B5EF4-FFF2-40B4-BE49-F238E27FC236}">
                <a16:creationId xmlns:a16="http://schemas.microsoft.com/office/drawing/2014/main" id="{BF62312D-D6E1-AA47-A38D-D3931A78E348}"/>
              </a:ext>
            </a:extLst>
          </p:cNvPr>
          <p:cNvSpPr>
            <a:spLocks noGrp="1"/>
          </p:cNvSpPr>
          <p:nvPr>
            <p:ph idx="1"/>
          </p:nvPr>
        </p:nvSpPr>
        <p:spPr>
          <a:xfrm>
            <a:off x="524256" y="2052918"/>
            <a:ext cx="9525597" cy="4195481"/>
          </a:xfrm>
        </p:spPr>
        <p:txBody>
          <a:bodyPr/>
          <a:lstStyle/>
          <a:p>
            <a:r>
              <a:rPr lang="zh-CN" altLang="en-US" sz="2400" dirty="0"/>
              <a:t>本课是政治学专业必修课程，旨在为学生学习和了解中国政治发展提供基本的理论指导，制度框架与政治实践运作知识。</a:t>
            </a:r>
            <a:endParaRPr lang="en-US" altLang="zh-CN" sz="2400" dirty="0"/>
          </a:p>
          <a:p>
            <a:r>
              <a:rPr lang="zh-CN" altLang="en-US" sz="2400" dirty="0"/>
              <a:t>系统讲授建国以来我国基本政治制度和政府过程的发展与演进</a:t>
            </a:r>
            <a:endParaRPr lang="en-US" altLang="zh-CN" sz="2400" dirty="0"/>
          </a:p>
          <a:p>
            <a:r>
              <a:rPr lang="zh-CN" altLang="en-US" sz="2400" dirty="0"/>
              <a:t>课程主题包括介绍和分析我国党政体制与法律框架，引介我国主要政治制度如人民代表大会制度，一委两院等，分析当代中国改革历程，探讨中央与地方，政府与市场等主题。</a:t>
            </a:r>
            <a:endParaRPr lang="en-US" altLang="zh-CN" sz="2400" dirty="0"/>
          </a:p>
          <a:p>
            <a:r>
              <a:rPr lang="zh-CN" altLang="en-US" sz="2400" dirty="0"/>
              <a:t>课程力图从历史和比较的角度切入我国改革进程，并探讨当下热点问题。</a:t>
            </a:r>
            <a:endParaRPr lang="en-US" sz="2400" dirty="0"/>
          </a:p>
          <a:p>
            <a:r>
              <a:rPr lang="en-US" dirty="0" err="1"/>
              <a:t>联结政治学基本理论与中国政治研究</a:t>
            </a:r>
            <a:r>
              <a:rPr lang="zh-CN" altLang="en-US" dirty="0"/>
              <a:t>：理论与方法</a:t>
            </a:r>
            <a:endParaRPr lang="en-US" dirty="0"/>
          </a:p>
        </p:txBody>
      </p:sp>
    </p:spTree>
    <p:extLst>
      <p:ext uri="{BB962C8B-B14F-4D97-AF65-F5344CB8AC3E}">
        <p14:creationId xmlns:p14="http://schemas.microsoft.com/office/powerpoint/2010/main" val="149712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CD21-B053-3041-A9E2-56A2238546D0}"/>
              </a:ext>
            </a:extLst>
          </p:cNvPr>
          <p:cNvSpPr>
            <a:spLocks noGrp="1"/>
          </p:cNvSpPr>
          <p:nvPr>
            <p:ph type="title"/>
          </p:nvPr>
        </p:nvSpPr>
        <p:spPr>
          <a:xfrm>
            <a:off x="524257" y="597408"/>
            <a:ext cx="9526578" cy="1060704"/>
          </a:xfrm>
        </p:spPr>
        <p:txBody>
          <a:bodyPr/>
          <a:lstStyle/>
          <a:p>
            <a:r>
              <a:rPr lang="zh-CN" altLang="en-US" dirty="0"/>
              <a:t>课程目标</a:t>
            </a:r>
            <a:endParaRPr lang="en-US" dirty="0"/>
          </a:p>
        </p:txBody>
      </p:sp>
      <p:sp>
        <p:nvSpPr>
          <p:cNvPr id="3" name="Content Placeholder 2">
            <a:extLst>
              <a:ext uri="{FF2B5EF4-FFF2-40B4-BE49-F238E27FC236}">
                <a16:creationId xmlns:a16="http://schemas.microsoft.com/office/drawing/2014/main" id="{BF62312D-D6E1-AA47-A38D-D3931A78E348}"/>
              </a:ext>
            </a:extLst>
          </p:cNvPr>
          <p:cNvSpPr>
            <a:spLocks noGrp="1"/>
          </p:cNvSpPr>
          <p:nvPr>
            <p:ph idx="1"/>
          </p:nvPr>
        </p:nvSpPr>
        <p:spPr>
          <a:xfrm>
            <a:off x="524256" y="2052918"/>
            <a:ext cx="9525597" cy="4195481"/>
          </a:xfrm>
        </p:spPr>
        <p:txBody>
          <a:bodyPr/>
          <a:lstStyle/>
          <a:p>
            <a:r>
              <a:rPr kumimoji="1" lang="zh-CN" altLang="en-US" dirty="0"/>
              <a:t>	我们主张宽容性理解，学术化解构基本概念</a:t>
            </a:r>
          </a:p>
          <a:p>
            <a:r>
              <a:rPr kumimoji="1" lang="zh-CN" altLang="en-US" dirty="0"/>
              <a:t>	本课注重事实的发掘，强调论点背后的经验支持</a:t>
            </a:r>
          </a:p>
          <a:p>
            <a:r>
              <a:rPr kumimoji="1" lang="zh-CN" altLang="en-US" dirty="0"/>
              <a:t>	本课强调理论探究，注重从比较的角度理解中国制度，探求中国制度的比较意义</a:t>
            </a:r>
          </a:p>
          <a:p>
            <a:endParaRPr lang="en-US" dirty="0"/>
          </a:p>
        </p:txBody>
      </p:sp>
    </p:spTree>
    <p:extLst>
      <p:ext uri="{BB962C8B-B14F-4D97-AF65-F5344CB8AC3E}">
        <p14:creationId xmlns:p14="http://schemas.microsoft.com/office/powerpoint/2010/main" val="42777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E10E-FF9E-8243-A951-32D4C1115532}"/>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C26CFA66-F33B-9A40-8BF6-0B578DAEF1F5}"/>
              </a:ext>
            </a:extLst>
          </p:cNvPr>
          <p:cNvSpPr>
            <a:spLocks noGrp="1"/>
          </p:cNvSpPr>
          <p:nvPr>
            <p:ph idx="1"/>
          </p:nvPr>
        </p:nvSpPr>
        <p:spPr/>
        <p:txBody>
          <a:bodyPr/>
          <a:lstStyle/>
          <a:p>
            <a:r>
              <a:rPr lang="zh-CN" altLang="en-US" dirty="0"/>
              <a:t>自我介绍</a:t>
            </a:r>
            <a:endParaRPr lang="en-US" altLang="zh-CN" dirty="0"/>
          </a:p>
          <a:p>
            <a:r>
              <a:rPr lang="zh-CN" altLang="en-US" dirty="0"/>
              <a:t>为什么对中国政治感兴趣</a:t>
            </a:r>
            <a:endParaRPr lang="en-US" altLang="zh-CN" dirty="0"/>
          </a:p>
          <a:p>
            <a:r>
              <a:rPr lang="zh-CN" altLang="en-US" dirty="0"/>
              <a:t>请列举几个你关注到的政治现象</a:t>
            </a:r>
            <a:endParaRPr lang="en-US" altLang="zh-CN" dirty="0"/>
          </a:p>
          <a:p>
            <a:r>
              <a:rPr lang="zh-CN" altLang="en-US" dirty="0"/>
              <a:t>你最希望了解中国政治的哪些面向？ </a:t>
            </a:r>
            <a:endParaRPr lang="en-US" dirty="0"/>
          </a:p>
        </p:txBody>
      </p:sp>
    </p:spTree>
    <p:extLst>
      <p:ext uri="{BB962C8B-B14F-4D97-AF65-F5344CB8AC3E}">
        <p14:creationId xmlns:p14="http://schemas.microsoft.com/office/powerpoint/2010/main" val="28222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FCBD-847B-EA4B-9F40-4F94B659B988}"/>
              </a:ext>
            </a:extLst>
          </p:cNvPr>
          <p:cNvSpPr>
            <a:spLocks noGrp="1"/>
          </p:cNvSpPr>
          <p:nvPr>
            <p:ph type="title"/>
          </p:nvPr>
        </p:nvSpPr>
        <p:spPr>
          <a:xfrm>
            <a:off x="418142" y="468980"/>
            <a:ext cx="9526578" cy="1024128"/>
          </a:xfrm>
        </p:spPr>
        <p:txBody>
          <a:bodyPr/>
          <a:lstStyle/>
          <a:p>
            <a:r>
              <a:rPr lang="zh-CN" altLang="en-US" dirty="0"/>
              <a:t>课程教材</a:t>
            </a:r>
            <a:endParaRPr lang="en-US" dirty="0"/>
          </a:p>
        </p:txBody>
      </p:sp>
      <p:sp>
        <p:nvSpPr>
          <p:cNvPr id="3" name="Content Placeholder 2">
            <a:extLst>
              <a:ext uri="{FF2B5EF4-FFF2-40B4-BE49-F238E27FC236}">
                <a16:creationId xmlns:a16="http://schemas.microsoft.com/office/drawing/2014/main" id="{FCEBD74D-F14F-264A-8DF3-4DB8438F54B7}"/>
              </a:ext>
            </a:extLst>
          </p:cNvPr>
          <p:cNvSpPr>
            <a:spLocks noGrp="1"/>
          </p:cNvSpPr>
          <p:nvPr>
            <p:ph idx="1"/>
          </p:nvPr>
        </p:nvSpPr>
        <p:spPr>
          <a:xfrm>
            <a:off x="6239435" y="1278855"/>
            <a:ext cx="4885765" cy="1603247"/>
          </a:xfrm>
        </p:spPr>
        <p:txBody>
          <a:bodyPr/>
          <a:lstStyle/>
          <a:p>
            <a:r>
              <a:rPr lang="zh-CN" altLang="en-US" sz="1800" dirty="0"/>
              <a:t>景跃进</a:t>
            </a:r>
            <a:r>
              <a:rPr lang="en-US" sz="1800" dirty="0"/>
              <a:t>et al.(2016).</a:t>
            </a:r>
            <a:r>
              <a:rPr lang="en-US" altLang="zh-CN" sz="1800" dirty="0"/>
              <a:t>《</a:t>
            </a:r>
            <a:r>
              <a:rPr lang="zh-CN" altLang="en-US" sz="1800" dirty="0"/>
              <a:t>当代中国政府与政治</a:t>
            </a:r>
            <a:r>
              <a:rPr lang="en-US" altLang="zh-CN" sz="1800" dirty="0"/>
              <a:t>》</a:t>
            </a:r>
            <a:r>
              <a:rPr lang="en-US" sz="1800" dirty="0"/>
              <a:t>.</a:t>
            </a:r>
            <a:r>
              <a:rPr lang="zh-CN" altLang="en-US" sz="1800" dirty="0"/>
              <a:t>中国人民大学出版社</a:t>
            </a:r>
            <a:r>
              <a:rPr lang="en-US" sz="1800" dirty="0"/>
              <a:t>.</a:t>
            </a:r>
          </a:p>
          <a:p>
            <a:pPr marL="0" indent="0">
              <a:buNone/>
            </a:pPr>
            <a:endParaRPr lang="en-US" sz="2000" dirty="0"/>
          </a:p>
          <a:p>
            <a:endParaRPr lang="en-US" sz="2000" dirty="0"/>
          </a:p>
          <a:p>
            <a:endParaRPr lang="en-US" dirty="0"/>
          </a:p>
        </p:txBody>
      </p:sp>
      <p:pic>
        <p:nvPicPr>
          <p:cNvPr id="6" name="Picture 5">
            <a:extLst>
              <a:ext uri="{FF2B5EF4-FFF2-40B4-BE49-F238E27FC236}">
                <a16:creationId xmlns:a16="http://schemas.microsoft.com/office/drawing/2014/main" id="{3737EE48-AEAC-2E41-AAD5-7F8DDBFFC70C}"/>
              </a:ext>
            </a:extLst>
          </p:cNvPr>
          <p:cNvPicPr>
            <a:picLocks noChangeAspect="1"/>
          </p:cNvPicPr>
          <p:nvPr/>
        </p:nvPicPr>
        <p:blipFill>
          <a:blip r:embed="rId2"/>
          <a:stretch>
            <a:fillRect/>
          </a:stretch>
        </p:blipFill>
        <p:spPr>
          <a:xfrm>
            <a:off x="6758800" y="2080478"/>
            <a:ext cx="3011874" cy="4172940"/>
          </a:xfrm>
          <a:prstGeom prst="rect">
            <a:avLst/>
          </a:prstGeom>
        </p:spPr>
      </p:pic>
      <p:pic>
        <p:nvPicPr>
          <p:cNvPr id="7" name="图片 6">
            <a:extLst>
              <a:ext uri="{FF2B5EF4-FFF2-40B4-BE49-F238E27FC236}">
                <a16:creationId xmlns:a16="http://schemas.microsoft.com/office/drawing/2014/main" id="{11667481-86A7-1648-AD96-C04302432861}"/>
              </a:ext>
            </a:extLst>
          </p:cNvPr>
          <p:cNvPicPr>
            <a:picLocks noChangeAspect="1"/>
          </p:cNvPicPr>
          <p:nvPr/>
        </p:nvPicPr>
        <p:blipFill rotWithShape="1">
          <a:blip r:embed="rId3"/>
          <a:srcRect l="11218" t="21194" r="8734" b="16421"/>
          <a:stretch/>
        </p:blipFill>
        <p:spPr>
          <a:xfrm>
            <a:off x="1138853" y="2058708"/>
            <a:ext cx="3011874" cy="4172940"/>
          </a:xfrm>
          <a:prstGeom prst="rect">
            <a:avLst/>
          </a:prstGeom>
        </p:spPr>
      </p:pic>
      <p:sp>
        <p:nvSpPr>
          <p:cNvPr id="8" name="Content Placeholder 2">
            <a:extLst>
              <a:ext uri="{FF2B5EF4-FFF2-40B4-BE49-F238E27FC236}">
                <a16:creationId xmlns:a16="http://schemas.microsoft.com/office/drawing/2014/main" id="{9841D170-47E5-EC47-A905-BC01F7E08B3E}"/>
              </a:ext>
            </a:extLst>
          </p:cNvPr>
          <p:cNvSpPr txBox="1">
            <a:spLocks/>
          </p:cNvSpPr>
          <p:nvPr/>
        </p:nvSpPr>
        <p:spPr>
          <a:xfrm>
            <a:off x="619638" y="1257084"/>
            <a:ext cx="5415880" cy="16032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Times New Roman" panose="02020603050405020304" pitchFamily="18" charset="0"/>
                <a:ea typeface="+mj-ea"/>
                <a:cs typeface="Times New Roman" panose="02020603050405020304" pitchFamily="18"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Times New Roman" panose="02020603050405020304" pitchFamily="18" charset="0"/>
                <a:ea typeface="+mj-ea"/>
                <a:cs typeface="Times New Roman" panose="02020603050405020304" pitchFamily="18"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Times New Roman" panose="02020603050405020304" pitchFamily="18" charset="0"/>
                <a:ea typeface="+mj-ea"/>
                <a:cs typeface="Times New Roman" panose="02020603050405020304" pitchFamily="18"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Times New Roman" panose="02020603050405020304" pitchFamily="18" charset="0"/>
                <a:ea typeface="+mj-ea"/>
                <a:cs typeface="Times New Roman" panose="02020603050405020304" pitchFamily="18"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Times New Roman" panose="02020603050405020304" pitchFamily="18" charset="0"/>
                <a:ea typeface="+mj-ea"/>
                <a:cs typeface="Times New Roman" panose="02020603050405020304" pitchFamily="18"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zh-CN" sz="1800" dirty="0"/>
              <a:t>徐勇等</a:t>
            </a:r>
            <a:r>
              <a:rPr lang="en-US" altLang="zh-CN" sz="1800" dirty="0"/>
              <a:t>.(2018).</a:t>
            </a:r>
            <a:r>
              <a:rPr lang="zh-CN" altLang="zh-CN" sz="1800" dirty="0"/>
              <a:t>《地方政府与政治》</a:t>
            </a:r>
            <a:r>
              <a:rPr lang="en-US" altLang="zh-CN" sz="1800" dirty="0"/>
              <a:t>.</a:t>
            </a:r>
            <a:r>
              <a:rPr lang="zh-CN" altLang="zh-CN" sz="1800" dirty="0"/>
              <a:t>高等教育出版社</a:t>
            </a:r>
            <a:r>
              <a:rPr lang="en-US" altLang="zh-CN" sz="1800" dirty="0"/>
              <a:t>.</a:t>
            </a:r>
            <a:endParaRPr lang="zh-CN" altLang="zh-CN" sz="1800" dirty="0"/>
          </a:p>
          <a:p>
            <a:pPr marL="0" indent="0">
              <a:buFont typeface="Wingdings 3" charset="2"/>
              <a:buNone/>
            </a:pPr>
            <a:endParaRPr lang="en-US" sz="2000" dirty="0"/>
          </a:p>
          <a:p>
            <a:endParaRPr lang="en-US" sz="2000" dirty="0"/>
          </a:p>
          <a:p>
            <a:endParaRPr lang="en-US" dirty="0"/>
          </a:p>
        </p:txBody>
      </p:sp>
    </p:spTree>
    <p:extLst>
      <p:ext uri="{BB962C8B-B14F-4D97-AF65-F5344CB8AC3E}">
        <p14:creationId xmlns:p14="http://schemas.microsoft.com/office/powerpoint/2010/main" val="101437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EC2-72B6-EF45-A344-956DCB658B9C}"/>
              </a:ext>
            </a:extLst>
          </p:cNvPr>
          <p:cNvSpPr>
            <a:spLocks noGrp="1"/>
          </p:cNvSpPr>
          <p:nvPr>
            <p:ph type="title"/>
          </p:nvPr>
        </p:nvSpPr>
        <p:spPr/>
        <p:txBody>
          <a:bodyPr/>
          <a:lstStyle/>
          <a:p>
            <a:r>
              <a:rPr lang="zh-CN" altLang="en-US" dirty="0"/>
              <a:t>课程安排</a:t>
            </a:r>
            <a:endParaRPr lang="en-US" dirty="0"/>
          </a:p>
        </p:txBody>
      </p:sp>
      <p:sp>
        <p:nvSpPr>
          <p:cNvPr id="3" name="Content Placeholder 2">
            <a:extLst>
              <a:ext uri="{FF2B5EF4-FFF2-40B4-BE49-F238E27FC236}">
                <a16:creationId xmlns:a16="http://schemas.microsoft.com/office/drawing/2014/main" id="{2FCDA353-D799-A047-ACA4-58D8CDADA351}"/>
              </a:ext>
            </a:extLst>
          </p:cNvPr>
          <p:cNvSpPr>
            <a:spLocks noGrp="1"/>
          </p:cNvSpPr>
          <p:nvPr>
            <p:ph idx="1"/>
          </p:nvPr>
        </p:nvSpPr>
        <p:spPr/>
        <p:txBody>
          <a:bodyPr/>
          <a:lstStyle/>
          <a:p>
            <a:r>
              <a:rPr lang="zh-CN" altLang="en-US" b="1" dirty="0"/>
              <a:t>课程时间</a:t>
            </a:r>
            <a:endParaRPr lang="en-US" altLang="zh-CN" b="1" dirty="0"/>
          </a:p>
          <a:p>
            <a:pPr lvl="1"/>
            <a:r>
              <a:rPr lang="en-US" altLang="zh-CN" b="1" dirty="0"/>
              <a:t>1: 30-2:</a:t>
            </a:r>
            <a:r>
              <a:rPr lang="zh-CN" altLang="en-US" b="1" dirty="0"/>
              <a:t> </a:t>
            </a:r>
            <a:r>
              <a:rPr lang="en-US" altLang="zh-CN" b="1" dirty="0"/>
              <a:t>15</a:t>
            </a:r>
            <a:r>
              <a:rPr lang="zh-CN" altLang="en-US" b="1" dirty="0"/>
              <a:t> </a:t>
            </a:r>
            <a:endParaRPr lang="en-US" altLang="zh-CN" b="1" dirty="0"/>
          </a:p>
          <a:p>
            <a:pPr lvl="1"/>
            <a:r>
              <a:rPr lang="en-US" altLang="zh-CN" b="1" dirty="0"/>
              <a:t>2: 25-3:</a:t>
            </a:r>
            <a:r>
              <a:rPr lang="zh-CN" altLang="en-US" b="1" dirty="0"/>
              <a:t> </a:t>
            </a:r>
            <a:r>
              <a:rPr lang="en-US" altLang="zh-CN" b="1" dirty="0"/>
              <a:t>10</a:t>
            </a:r>
          </a:p>
          <a:p>
            <a:pPr lvl="1"/>
            <a:r>
              <a:rPr lang="en-US" altLang="zh-CN" b="1" dirty="0"/>
              <a:t>3: 20-4:</a:t>
            </a:r>
            <a:r>
              <a:rPr lang="zh-CN" altLang="en-US" b="1" dirty="0"/>
              <a:t> </a:t>
            </a:r>
            <a:r>
              <a:rPr lang="en-US" altLang="zh-CN" b="1" dirty="0"/>
              <a:t>05</a:t>
            </a:r>
          </a:p>
          <a:p>
            <a:pPr lvl="1"/>
            <a:endParaRPr lang="en-US" altLang="zh-CN" b="1" dirty="0"/>
          </a:p>
        </p:txBody>
      </p:sp>
    </p:spTree>
    <p:extLst>
      <p:ext uri="{BB962C8B-B14F-4D97-AF65-F5344CB8AC3E}">
        <p14:creationId xmlns:p14="http://schemas.microsoft.com/office/powerpoint/2010/main" val="247120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EC2-72B6-EF45-A344-956DCB658B9C}"/>
              </a:ext>
            </a:extLst>
          </p:cNvPr>
          <p:cNvSpPr>
            <a:spLocks noGrp="1"/>
          </p:cNvSpPr>
          <p:nvPr>
            <p:ph type="title"/>
          </p:nvPr>
        </p:nvSpPr>
        <p:spPr/>
        <p:txBody>
          <a:bodyPr/>
          <a:lstStyle/>
          <a:p>
            <a:r>
              <a:rPr lang="zh-CN" altLang="en-US" dirty="0"/>
              <a:t>课程安排</a:t>
            </a:r>
            <a:endParaRPr lang="en-US" dirty="0"/>
          </a:p>
        </p:txBody>
      </p:sp>
      <p:sp>
        <p:nvSpPr>
          <p:cNvPr id="3" name="Content Placeholder 2">
            <a:extLst>
              <a:ext uri="{FF2B5EF4-FFF2-40B4-BE49-F238E27FC236}">
                <a16:creationId xmlns:a16="http://schemas.microsoft.com/office/drawing/2014/main" id="{2FCDA353-D799-A047-ACA4-58D8CDADA351}"/>
              </a:ext>
            </a:extLst>
          </p:cNvPr>
          <p:cNvSpPr>
            <a:spLocks noGrp="1"/>
          </p:cNvSpPr>
          <p:nvPr>
            <p:ph idx="1"/>
          </p:nvPr>
        </p:nvSpPr>
        <p:spPr/>
        <p:txBody>
          <a:bodyPr/>
          <a:lstStyle/>
          <a:p>
            <a:r>
              <a:rPr lang="zh-CN" altLang="en-US" b="1" dirty="0"/>
              <a:t>第一周</a:t>
            </a:r>
            <a:r>
              <a:rPr lang="en-US" b="1" dirty="0"/>
              <a:t> </a:t>
            </a:r>
            <a:r>
              <a:rPr lang="zh-CN" altLang="en-US" b="1" dirty="0"/>
              <a:t>导论</a:t>
            </a:r>
            <a:endParaRPr lang="en-US" altLang="zh-CN" b="1" dirty="0"/>
          </a:p>
          <a:p>
            <a:pPr marL="0" indent="0">
              <a:buNone/>
            </a:pPr>
            <a:endParaRPr lang="en-US" dirty="0"/>
          </a:p>
          <a:p>
            <a:r>
              <a:rPr lang="zh-CN" altLang="en-US" b="1" dirty="0"/>
              <a:t>专题</a:t>
            </a:r>
            <a:r>
              <a:rPr lang="en-US" b="1" dirty="0"/>
              <a:t>1 </a:t>
            </a:r>
            <a:r>
              <a:rPr lang="zh-CN" altLang="en-US" b="1" dirty="0"/>
              <a:t>政治制度</a:t>
            </a:r>
            <a:endParaRPr lang="en-US" altLang="zh-CN" b="1" dirty="0"/>
          </a:p>
          <a:p>
            <a:r>
              <a:rPr lang="zh-CN" altLang="en-US" b="1" dirty="0"/>
              <a:t>专题</a:t>
            </a:r>
            <a:r>
              <a:rPr lang="en-US" altLang="zh-CN" b="1" dirty="0"/>
              <a:t>2</a:t>
            </a:r>
            <a:r>
              <a:rPr lang="zh-CN" altLang="en-US" b="1" dirty="0"/>
              <a:t> 政治运作</a:t>
            </a:r>
            <a:endParaRPr lang="en-US" altLang="zh-CN" b="1" dirty="0"/>
          </a:p>
          <a:p>
            <a:endParaRPr lang="en-US" altLang="zh-CN" b="1" dirty="0"/>
          </a:p>
          <a:p>
            <a:r>
              <a:rPr lang="zh-CN" altLang="en-US" b="1" dirty="0"/>
              <a:t>第十六周 认知中国制度</a:t>
            </a:r>
            <a:endParaRPr lang="en-US" b="1" dirty="0"/>
          </a:p>
          <a:p>
            <a:endParaRPr lang="en-US" dirty="0"/>
          </a:p>
        </p:txBody>
      </p:sp>
    </p:spTree>
    <p:extLst>
      <p:ext uri="{BB962C8B-B14F-4D97-AF65-F5344CB8AC3E}">
        <p14:creationId xmlns:p14="http://schemas.microsoft.com/office/powerpoint/2010/main" val="602931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{88861F7A-CF61-C240-945A-D2FAA8CE8826}tf10001062</Template>
  <TotalTime>186</TotalTime>
  <Words>711</Words>
  <Application>Microsoft Macintosh PowerPoint</Application>
  <PresentationFormat>宽屏</PresentationFormat>
  <Paragraphs>79</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vt:lpstr>
      <vt:lpstr>Century Gothic</vt:lpstr>
      <vt:lpstr>Times New Roman</vt:lpstr>
      <vt:lpstr>Wingdings 3</vt:lpstr>
      <vt:lpstr>Ion</vt:lpstr>
      <vt:lpstr>当代中国政府与政治 第一讲 导论 </vt:lpstr>
      <vt:lpstr>讨论提纲</vt:lpstr>
      <vt:lpstr>PowerPoint 演示文稿</vt:lpstr>
      <vt:lpstr>课程目标</vt:lpstr>
      <vt:lpstr>课程目标</vt:lpstr>
      <vt:lpstr>课堂讨论</vt:lpstr>
      <vt:lpstr>课程教材</vt:lpstr>
      <vt:lpstr>课程安排</vt:lpstr>
      <vt:lpstr>课程安排</vt:lpstr>
      <vt:lpstr>课程安排</vt:lpstr>
      <vt:lpstr>课程安排</vt:lpstr>
      <vt:lpstr>课程要求</vt:lpstr>
      <vt:lpstr>课程要求</vt:lpstr>
      <vt:lpstr>如何学习中国政治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当代中国政府与政治</dc:title>
  <dc:creator>Microsoft Office User</dc:creator>
  <cp:lastModifiedBy>Microsoft Office User</cp:lastModifiedBy>
  <cp:revision>26</cp:revision>
  <dcterms:created xsi:type="dcterms:W3CDTF">2019-02-27T02:27:03Z</dcterms:created>
  <dcterms:modified xsi:type="dcterms:W3CDTF">2022-02-22T03:26:17Z</dcterms:modified>
</cp:coreProperties>
</file>