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6"/>
  </p:notesMasterIdLst>
  <p:sldIdLst>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2" r:id="rId64"/>
    <p:sldId id="394" r:id="rId65"/>
    <p:sldId id="396" r:id="rId66"/>
    <p:sldId id="398" r:id="rId67"/>
    <p:sldId id="399" r:id="rId68"/>
    <p:sldId id="400" r:id="rId69"/>
    <p:sldId id="401" r:id="rId70"/>
    <p:sldId id="402" r:id="rId71"/>
    <p:sldId id="403" r:id="rId72"/>
    <p:sldId id="404" r:id="rId73"/>
    <p:sldId id="405" r:id="rId74"/>
    <p:sldId id="406" r:id="rId75"/>
  </p:sldIdLst>
  <p:sldSz cx="16202025" cy="1080135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3403"/>
        <p:guide pos="510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notesMaster" Target="notesMasters/notes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49069" name="页眉占位符 1049068"/>
          <p:cNvSpPr/>
          <p:nvPr>
            <p:ph type="hdr" sz="quarter"/>
          </p:nvPr>
        </p:nvSpPr>
        <p:spPr>
          <a:xfrm>
            <a:off x="0" y="0"/>
            <a:ext cx="2971800" cy="457200"/>
          </a:xfrm>
          <a:prstGeom prst="rect">
            <a:avLst/>
          </a:prstGeom>
          <a:noFill/>
          <a:ln w="9525">
            <a:noFill/>
          </a:ln>
        </p:spPr>
        <p:txBody>
          <a:bodyPr vert="horz" lIns="91440" tIns="45720" rIns="91440" bIns="45720" anchor="t"/>
          <a:p>
            <a:pPr lvl="0">
              <a:buNone/>
            </a:pPr>
          </a:p>
        </p:txBody>
      </p:sp>
      <p:sp>
        <p:nvSpPr>
          <p:cNvPr id="1049070" name="日期占位符 1049069"/>
          <p:cNvSpPr/>
          <p:nvPr>
            <p:ph type="dt"/>
          </p:nvPr>
        </p:nvSpPr>
        <p:spPr>
          <a:xfrm>
            <a:off x="3884613" y="0"/>
            <a:ext cx="2971800" cy="457200"/>
          </a:xfrm>
          <a:prstGeom prst="rect">
            <a:avLst/>
          </a:prstGeom>
          <a:noFill/>
          <a:ln w="9525">
            <a:noFill/>
          </a:ln>
        </p:spPr>
        <p:txBody>
          <a:bodyPr vert="horz" lIns="91440" tIns="45720" rIns="91440" bIns="45720" anchor="t"/>
          <a:p>
            <a:pPr lvl="0">
              <a:buNone/>
            </a:pPr>
          </a:p>
        </p:txBody>
      </p:sp>
      <p:sp>
        <p:nvSpPr>
          <p:cNvPr id="1049071" name="幻灯片图像占位符 1049070"/>
          <p:cNvSpPr/>
          <p:nvPr>
            <p:ph type="sldImg"/>
          </p:nvPr>
        </p:nvSpPr>
        <p:spPr>
          <a:xfrm>
            <a:off x="857250" y="685800"/>
            <a:ext cx="5143500" cy="3429000"/>
          </a:xfrm>
          <a:prstGeom prst="rect">
            <a:avLst/>
          </a:prstGeom>
          <a:noFill/>
          <a:ln w="9525" cap="flat" cmpd="sng">
            <a:solidFill>
              <a:srgbClr val="000000">
                <a:alpha val="100000"/>
              </a:srgbClr>
            </a:solidFill>
            <a:prstDash val="solid"/>
            <a:miter/>
            <a:headEnd type="none" w="med" len="med"/>
            <a:tailEnd type="none" w="med" len="med"/>
          </a:ln>
        </p:spPr>
        <p:txBody>
          <a:bodyPr vert="horz" lIns="91440" tIns="45720" rIns="91440" bIns="45720" anchor="t"/>
          <a:p>
            <a:pPr lvl="0">
              <a:buNone/>
            </a:pPr>
          </a:p>
        </p:txBody>
      </p:sp>
      <p:sp>
        <p:nvSpPr>
          <p:cNvPr id="1049072" name="文本占位符 1049071"/>
          <p:cNvSpPr/>
          <p:nvPr>
            <p:ph type="body" sz="quarter"/>
          </p:nvPr>
        </p:nvSpPr>
        <p:spPr>
          <a:xfrm>
            <a:off x="685800" y="4343400"/>
            <a:ext cx="5486400" cy="4114800"/>
          </a:xfrm>
          <a:prstGeom prst="rect">
            <a:avLst/>
          </a:prstGeom>
          <a:noFill/>
          <a:ln w="9525">
            <a:noFill/>
          </a:ln>
        </p:spPr>
        <p:txBody>
          <a:bodyPr vert="horz" lIns="91440" tIns="45720" rIns="91440" bIns="45720" anchor="t"/>
          <a:p>
            <a:pPr lvl="0"/>
            <a:r>
              <a:rPr lang="zh-CN" altLang="en-US" dirty="0"/>
              <a:t>单击此处编辑母版文本样式</a:t>
            </a:r>
            <a:endParaRPr lang="en-US" altLang="en-US" dirty="0"/>
          </a:p>
          <a:p>
            <a:pPr lvl="1"/>
            <a:r>
              <a:rPr lang="zh-CN" altLang="en-US" dirty="0"/>
              <a:t>第二级</a:t>
            </a:r>
            <a:endParaRPr lang="en-US" altLang="en-US" dirty="0"/>
          </a:p>
          <a:p>
            <a:pPr lvl="2"/>
            <a:r>
              <a:rPr lang="zh-CN" altLang="en-US" dirty="0"/>
              <a:t>第三级</a:t>
            </a:r>
            <a:endParaRPr lang="en-US" altLang="en-US" dirty="0"/>
          </a:p>
          <a:p>
            <a:pPr lvl="3"/>
            <a:r>
              <a:rPr lang="zh-CN" altLang="en-US" dirty="0"/>
              <a:t>第四级</a:t>
            </a:r>
            <a:endParaRPr lang="en-US" altLang="en-US" dirty="0"/>
          </a:p>
          <a:p>
            <a:pPr lvl="4"/>
            <a:r>
              <a:rPr lang="zh-CN" altLang="en-US" dirty="0"/>
              <a:t>第五级</a:t>
            </a:r>
            <a:endParaRPr lang="en-US" altLang="en-US" dirty="0"/>
          </a:p>
        </p:txBody>
      </p:sp>
      <p:sp>
        <p:nvSpPr>
          <p:cNvPr id="1049073" name="页脚占位符 1049072"/>
          <p:cNvSpPr/>
          <p:nvPr>
            <p:ph type="ftr" sz="quarter"/>
          </p:nvPr>
        </p:nvSpPr>
        <p:spPr>
          <a:xfrm>
            <a:off x="0" y="8685213"/>
            <a:ext cx="2971800" cy="457200"/>
          </a:xfrm>
          <a:prstGeom prst="rect">
            <a:avLst/>
          </a:prstGeom>
          <a:noFill/>
          <a:ln w="9525">
            <a:noFill/>
          </a:ln>
        </p:spPr>
        <p:txBody>
          <a:bodyPr vert="horz" lIns="91440" tIns="45720" rIns="91440" bIns="45720" anchor="b"/>
          <a:p>
            <a:pPr lvl="0">
              <a:buNone/>
            </a:pPr>
          </a:p>
        </p:txBody>
      </p:sp>
      <p:sp>
        <p:nvSpPr>
          <p:cNvPr id="1049074" name="灯片编号占位符 1049073"/>
          <p:cNvSpPr/>
          <p:nvPr>
            <p:ph type="sldNum" sz="quarter"/>
          </p:nvPr>
        </p:nvSpPr>
        <p:spPr>
          <a:xfrm>
            <a:off x="3884613" y="8685213"/>
            <a:ext cx="2971800" cy="457200"/>
          </a:xfrm>
          <a:prstGeom prst="rect">
            <a:avLst/>
          </a:prstGeom>
          <a:noFill/>
          <a:ln w="9525">
            <a:noFill/>
          </a:ln>
        </p:spPr>
        <p:txBody>
          <a:bodyPr vert="horz" lIns="91440" tIns="45720" rIns="91440" bIns="45720" anchor="b"/>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025253" y="1767722"/>
            <a:ext cx="12151519" cy="3760470"/>
          </a:xfrm>
        </p:spPr>
        <p:txBody>
          <a:bodyPr anchor="b"/>
          <a:lstStyle>
            <a:lvl1pPr algn="ctr">
              <a:defRPr sz="797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025253" y="5673210"/>
            <a:ext cx="12151519" cy="2607825"/>
          </a:xfrm>
        </p:spPr>
        <p:txBody>
          <a:bodyPr/>
          <a:lstStyle>
            <a:lvl1pPr marL="0" indent="0" algn="ctr">
              <a:buNone/>
              <a:defRPr sz="3190"/>
            </a:lvl1pPr>
            <a:lvl2pPr marL="607695" indent="0" algn="ctr">
              <a:buNone/>
              <a:defRPr sz="2660"/>
            </a:lvl2pPr>
            <a:lvl3pPr marL="1215390" indent="0" algn="ctr">
              <a:buNone/>
              <a:defRPr sz="2390"/>
            </a:lvl3pPr>
            <a:lvl4pPr marL="1822450" indent="0" algn="ctr">
              <a:buNone/>
              <a:defRPr sz="2125"/>
            </a:lvl4pPr>
            <a:lvl5pPr marL="2430145" indent="0" algn="ctr">
              <a:buNone/>
              <a:defRPr sz="2125"/>
            </a:lvl5pPr>
            <a:lvl6pPr marL="3037840" indent="0" algn="ctr">
              <a:buNone/>
              <a:defRPr sz="2125"/>
            </a:lvl6pPr>
            <a:lvl7pPr marL="3645535" indent="0" algn="ctr">
              <a:buNone/>
              <a:defRPr sz="2125"/>
            </a:lvl7pPr>
            <a:lvl8pPr marL="4253230" indent="0" algn="ctr">
              <a:buNone/>
              <a:defRPr sz="2125"/>
            </a:lvl8pPr>
            <a:lvl9pPr marL="4860925" indent="0" algn="ctr">
              <a:buNone/>
              <a:defRPr sz="2125"/>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917363" y="431800"/>
            <a:ext cx="3816350" cy="9864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31800"/>
            <a:ext cx="11227812" cy="9864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025253" y="1767722"/>
            <a:ext cx="12151519" cy="3760470"/>
          </a:xfrm>
        </p:spPr>
        <p:txBody>
          <a:bodyPr anchor="b"/>
          <a:lstStyle>
            <a:lvl1pPr algn="ctr">
              <a:defRPr sz="797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025253" y="5673210"/>
            <a:ext cx="12151519" cy="2607825"/>
          </a:xfrm>
        </p:spPr>
        <p:txBody>
          <a:bodyPr/>
          <a:lstStyle>
            <a:lvl1pPr marL="0" indent="0" algn="ctr">
              <a:buNone/>
              <a:defRPr sz="3190"/>
            </a:lvl1pPr>
            <a:lvl2pPr marL="607695" indent="0" algn="ctr">
              <a:buNone/>
              <a:defRPr sz="2660"/>
            </a:lvl2pPr>
            <a:lvl3pPr marL="1215390" indent="0" algn="ctr">
              <a:buNone/>
              <a:defRPr sz="2390"/>
            </a:lvl3pPr>
            <a:lvl4pPr marL="1822450" indent="0" algn="ctr">
              <a:buNone/>
              <a:defRPr sz="2125"/>
            </a:lvl4pPr>
            <a:lvl5pPr marL="2430145" indent="0" algn="ctr">
              <a:buNone/>
              <a:defRPr sz="2125"/>
            </a:lvl5pPr>
            <a:lvl6pPr marL="3037840" indent="0" algn="ctr">
              <a:buNone/>
              <a:defRPr sz="2125"/>
            </a:lvl6pPr>
            <a:lvl7pPr marL="3645535" indent="0" algn="ctr">
              <a:buNone/>
              <a:defRPr sz="2125"/>
            </a:lvl7pPr>
            <a:lvl8pPr marL="4253230" indent="0" algn="ctr">
              <a:buNone/>
              <a:defRPr sz="2125"/>
            </a:lvl8pPr>
            <a:lvl9pPr marL="4860925" indent="0" algn="ctr">
              <a:buNone/>
              <a:defRPr sz="2125"/>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5451" y="2692837"/>
            <a:ext cx="13974247" cy="4493061"/>
          </a:xfrm>
        </p:spPr>
        <p:txBody>
          <a:bodyPr anchor="b"/>
          <a:lstStyle>
            <a:lvl1pPr>
              <a:defRPr sz="797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05451" y="7228404"/>
            <a:ext cx="13974247" cy="2362795"/>
          </a:xfrm>
        </p:spPr>
        <p:txBody>
          <a:bodyPr/>
          <a:lstStyle>
            <a:lvl1pPr marL="0" indent="0">
              <a:buNone/>
              <a:defRPr sz="3190">
                <a:solidFill>
                  <a:schemeClr val="tx1">
                    <a:tint val="75000"/>
                  </a:schemeClr>
                </a:solidFill>
              </a:defRPr>
            </a:lvl1pPr>
            <a:lvl2pPr marL="607695" indent="0">
              <a:buNone/>
              <a:defRPr sz="2660">
                <a:solidFill>
                  <a:schemeClr val="tx1">
                    <a:tint val="75000"/>
                  </a:schemeClr>
                </a:solidFill>
              </a:defRPr>
            </a:lvl2pPr>
            <a:lvl3pPr marL="1215390" indent="0">
              <a:buNone/>
              <a:defRPr sz="2390">
                <a:solidFill>
                  <a:schemeClr val="tx1">
                    <a:tint val="75000"/>
                  </a:schemeClr>
                </a:solidFill>
              </a:defRPr>
            </a:lvl3pPr>
            <a:lvl4pPr marL="1822450" indent="0">
              <a:buNone/>
              <a:defRPr sz="2125">
                <a:solidFill>
                  <a:schemeClr val="tx1">
                    <a:tint val="75000"/>
                  </a:schemeClr>
                </a:solidFill>
              </a:defRPr>
            </a:lvl4pPr>
            <a:lvl5pPr marL="2430145" indent="0">
              <a:buNone/>
              <a:defRPr sz="2125">
                <a:solidFill>
                  <a:schemeClr val="tx1">
                    <a:tint val="75000"/>
                  </a:schemeClr>
                </a:solidFill>
              </a:defRPr>
            </a:lvl5pPr>
            <a:lvl6pPr marL="3037840" indent="0">
              <a:buNone/>
              <a:defRPr sz="2125">
                <a:solidFill>
                  <a:schemeClr val="tx1">
                    <a:tint val="75000"/>
                  </a:schemeClr>
                </a:solidFill>
              </a:defRPr>
            </a:lvl6pPr>
            <a:lvl7pPr marL="3645535" indent="0">
              <a:buNone/>
              <a:defRPr sz="2125">
                <a:solidFill>
                  <a:schemeClr val="tx1">
                    <a:tint val="75000"/>
                  </a:schemeClr>
                </a:solidFill>
              </a:defRPr>
            </a:lvl7pPr>
            <a:lvl8pPr marL="4253230" indent="0">
              <a:buNone/>
              <a:defRPr sz="2125">
                <a:solidFill>
                  <a:schemeClr val="tx1">
                    <a:tint val="75000"/>
                  </a:schemeClr>
                </a:solidFill>
              </a:defRPr>
            </a:lvl8pPr>
            <a:lvl9pPr marL="4860925" indent="0">
              <a:buNone/>
              <a:defRPr sz="2125">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447925"/>
            <a:ext cx="7480046" cy="7848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53667" y="2447925"/>
            <a:ext cx="7480046" cy="7848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16000" y="575072"/>
            <a:ext cx="13974247" cy="208776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577111" y="2801040"/>
            <a:ext cx="6476523" cy="1297661"/>
          </a:xfrm>
        </p:spPr>
        <p:txBody>
          <a:bodyPr anchor="ctr" anchorCtr="0"/>
          <a:lstStyle>
            <a:lvl1pPr marL="0" indent="0">
              <a:buNone/>
              <a:defRPr sz="3720"/>
            </a:lvl1pPr>
            <a:lvl2pPr marL="607695" indent="0">
              <a:buNone/>
              <a:defRPr sz="3190"/>
            </a:lvl2pPr>
            <a:lvl3pPr marL="1215390" indent="0">
              <a:buNone/>
              <a:defRPr sz="2660"/>
            </a:lvl3pPr>
            <a:lvl4pPr marL="1822450" indent="0">
              <a:buNone/>
              <a:defRPr sz="2390"/>
            </a:lvl4pPr>
            <a:lvl5pPr marL="2430145" indent="0">
              <a:buNone/>
              <a:defRPr sz="2390"/>
            </a:lvl5pPr>
            <a:lvl6pPr marL="3037840" indent="0">
              <a:buNone/>
              <a:defRPr sz="2390"/>
            </a:lvl6pPr>
            <a:lvl7pPr marL="3645535" indent="0">
              <a:buNone/>
              <a:defRPr sz="2390"/>
            </a:lvl7pPr>
            <a:lvl8pPr marL="4253230" indent="0">
              <a:buNone/>
              <a:defRPr sz="2390"/>
            </a:lvl8pPr>
            <a:lvl9pPr marL="4860925" indent="0">
              <a:buNone/>
              <a:defRPr sz="239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577111" y="4197972"/>
            <a:ext cx="6476523" cy="555074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8314884" y="2801040"/>
            <a:ext cx="6508419" cy="1297661"/>
          </a:xfrm>
        </p:spPr>
        <p:txBody>
          <a:bodyPr anchor="ctr" anchorCtr="0"/>
          <a:lstStyle>
            <a:lvl1pPr marL="0" indent="0">
              <a:buNone/>
              <a:defRPr sz="3720"/>
            </a:lvl1pPr>
            <a:lvl2pPr marL="607695" indent="0">
              <a:buNone/>
              <a:defRPr sz="3190"/>
            </a:lvl2pPr>
            <a:lvl3pPr marL="1215390" indent="0">
              <a:buNone/>
              <a:defRPr sz="2660"/>
            </a:lvl3pPr>
            <a:lvl4pPr marL="1822450" indent="0">
              <a:buNone/>
              <a:defRPr sz="2390"/>
            </a:lvl4pPr>
            <a:lvl5pPr marL="2430145" indent="0">
              <a:buNone/>
              <a:defRPr sz="2390"/>
            </a:lvl5pPr>
            <a:lvl6pPr marL="3037840" indent="0">
              <a:buNone/>
              <a:defRPr sz="2390"/>
            </a:lvl6pPr>
            <a:lvl7pPr marL="3645535" indent="0">
              <a:buNone/>
              <a:defRPr sz="2390"/>
            </a:lvl7pPr>
            <a:lvl8pPr marL="4253230" indent="0">
              <a:buNone/>
              <a:defRPr sz="2390"/>
            </a:lvl8pPr>
            <a:lvl9pPr marL="4860925" indent="0">
              <a:buNone/>
              <a:defRPr sz="239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8314884" y="4197972"/>
            <a:ext cx="6508419" cy="555074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16000" y="720090"/>
            <a:ext cx="5225574" cy="2520315"/>
          </a:xfrm>
        </p:spPr>
        <p:txBody>
          <a:bodyPr anchor="b"/>
          <a:lstStyle>
            <a:lvl1pPr>
              <a:defRPr sz="425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887971" y="1555194"/>
            <a:ext cx="8202275" cy="7675959"/>
          </a:xfrm>
        </p:spPr>
        <p:txBody>
          <a:bodyPr/>
          <a:lstStyle>
            <a:lvl1pPr>
              <a:defRPr sz="4255"/>
            </a:lvl1pPr>
            <a:lvl2pPr>
              <a:defRPr sz="3720"/>
            </a:lvl2pPr>
            <a:lvl3pPr>
              <a:defRPr sz="3190"/>
            </a:lvl3pPr>
            <a:lvl4pPr>
              <a:defRPr sz="2660"/>
            </a:lvl4pPr>
            <a:lvl5pPr>
              <a:defRPr sz="2660"/>
            </a:lvl5pPr>
            <a:lvl6pPr>
              <a:defRPr sz="2660"/>
            </a:lvl6pPr>
            <a:lvl7pPr>
              <a:defRPr sz="2660"/>
            </a:lvl7pPr>
            <a:lvl8pPr>
              <a:defRPr sz="2660"/>
            </a:lvl8pPr>
            <a:lvl9pPr>
              <a:defRPr sz="2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1116000" y="3240405"/>
            <a:ext cx="5225574" cy="6003251"/>
          </a:xfrm>
        </p:spPr>
        <p:txBody>
          <a:bodyPr/>
          <a:lstStyle>
            <a:lvl1pPr marL="0" indent="0">
              <a:buNone/>
              <a:defRPr sz="2125"/>
            </a:lvl1pPr>
            <a:lvl2pPr marL="607695" indent="0">
              <a:buNone/>
              <a:defRPr sz="1860"/>
            </a:lvl2pPr>
            <a:lvl3pPr marL="1215390" indent="0">
              <a:buNone/>
              <a:defRPr sz="1595"/>
            </a:lvl3pPr>
            <a:lvl4pPr marL="1822450" indent="0">
              <a:buNone/>
              <a:defRPr sz="1330"/>
            </a:lvl4pPr>
            <a:lvl5pPr marL="2430145" indent="0">
              <a:buNone/>
              <a:defRPr sz="1330"/>
            </a:lvl5pPr>
            <a:lvl6pPr marL="3037840" indent="0">
              <a:buNone/>
              <a:defRPr sz="1330"/>
            </a:lvl6pPr>
            <a:lvl7pPr marL="3645535" indent="0">
              <a:buNone/>
              <a:defRPr sz="1330"/>
            </a:lvl7pPr>
            <a:lvl8pPr marL="4253230" indent="0">
              <a:buNone/>
              <a:defRPr sz="1330"/>
            </a:lvl8pPr>
            <a:lvl9pPr marL="4860925" indent="0">
              <a:buNone/>
              <a:defRPr sz="133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16000" y="720090"/>
            <a:ext cx="5535358" cy="2520315"/>
          </a:xfrm>
        </p:spPr>
        <p:txBody>
          <a:bodyPr anchor="b"/>
          <a:lstStyle>
            <a:lvl1pPr>
              <a:defRPr sz="425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887971" y="720092"/>
            <a:ext cx="8202275" cy="8511064"/>
          </a:xfrm>
        </p:spPr>
        <p:txBody>
          <a:bodyPr/>
          <a:lstStyle>
            <a:lvl1pPr marL="0" indent="0">
              <a:buNone/>
              <a:defRPr sz="4255"/>
            </a:lvl1pPr>
            <a:lvl2pPr marL="607695" indent="0">
              <a:buNone/>
              <a:defRPr sz="3720"/>
            </a:lvl2pPr>
            <a:lvl3pPr marL="1215390" indent="0">
              <a:buNone/>
              <a:defRPr sz="3190"/>
            </a:lvl3pPr>
            <a:lvl4pPr marL="1822450" indent="0">
              <a:buNone/>
              <a:defRPr sz="2660"/>
            </a:lvl4pPr>
            <a:lvl5pPr marL="2430145" indent="0">
              <a:buNone/>
              <a:defRPr sz="2660"/>
            </a:lvl5pPr>
            <a:lvl6pPr marL="3037840" indent="0">
              <a:buNone/>
              <a:defRPr sz="2660"/>
            </a:lvl6pPr>
            <a:lvl7pPr marL="3645535" indent="0">
              <a:buNone/>
              <a:defRPr sz="2660"/>
            </a:lvl7pPr>
            <a:lvl8pPr marL="4253230" indent="0">
              <a:buNone/>
              <a:defRPr sz="2660"/>
            </a:lvl8pPr>
            <a:lvl9pPr marL="4860925" indent="0">
              <a:buNone/>
              <a:defRPr sz="2660"/>
            </a:lvl9pPr>
          </a:lstStyle>
          <a:p>
            <a:endParaRPr lang="zh-CN" altLang="en-US"/>
          </a:p>
        </p:txBody>
      </p:sp>
      <p:sp>
        <p:nvSpPr>
          <p:cNvPr id="4" name="文本占位符 3"/>
          <p:cNvSpPr>
            <a:spLocks noGrp="1"/>
          </p:cNvSpPr>
          <p:nvPr>
            <p:ph type="body" sz="half" idx="2"/>
          </p:nvPr>
        </p:nvSpPr>
        <p:spPr>
          <a:xfrm>
            <a:off x="1116000" y="3240405"/>
            <a:ext cx="5535358" cy="6003251"/>
          </a:xfrm>
        </p:spPr>
        <p:txBody>
          <a:bodyPr/>
          <a:lstStyle>
            <a:lvl1pPr marL="0" indent="0">
              <a:buNone/>
              <a:defRPr sz="2660"/>
            </a:lvl1pPr>
            <a:lvl2pPr marL="607695" indent="0">
              <a:buNone/>
              <a:defRPr sz="2390"/>
            </a:lvl2pPr>
            <a:lvl3pPr marL="1215390" indent="0">
              <a:buNone/>
              <a:defRPr sz="2125"/>
            </a:lvl3pPr>
            <a:lvl4pPr marL="1822450" indent="0">
              <a:buNone/>
              <a:defRPr sz="1860"/>
            </a:lvl4pPr>
            <a:lvl5pPr marL="2430145" indent="0">
              <a:buNone/>
              <a:defRPr sz="1860"/>
            </a:lvl5pPr>
            <a:lvl6pPr marL="3037840" indent="0">
              <a:buNone/>
              <a:defRPr sz="1860"/>
            </a:lvl6pPr>
            <a:lvl7pPr marL="3645535" indent="0">
              <a:buNone/>
              <a:defRPr sz="1860"/>
            </a:lvl7pPr>
            <a:lvl8pPr marL="4253230" indent="0">
              <a:buNone/>
              <a:defRPr sz="1860"/>
            </a:lvl8pPr>
            <a:lvl9pPr marL="4860925" indent="0">
              <a:buNone/>
              <a:defRPr sz="186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917363" y="431800"/>
            <a:ext cx="3816350" cy="9864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31800"/>
            <a:ext cx="11227812" cy="9864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5451" y="2692837"/>
            <a:ext cx="13974247" cy="4493061"/>
          </a:xfrm>
        </p:spPr>
        <p:txBody>
          <a:bodyPr anchor="b"/>
          <a:lstStyle>
            <a:lvl1pPr>
              <a:defRPr sz="797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05451" y="7228404"/>
            <a:ext cx="13974247" cy="2362795"/>
          </a:xfrm>
        </p:spPr>
        <p:txBody>
          <a:bodyPr/>
          <a:lstStyle>
            <a:lvl1pPr marL="0" indent="0">
              <a:buNone/>
              <a:defRPr sz="3190">
                <a:solidFill>
                  <a:schemeClr val="tx1">
                    <a:tint val="75000"/>
                  </a:schemeClr>
                </a:solidFill>
              </a:defRPr>
            </a:lvl1pPr>
            <a:lvl2pPr marL="607695" indent="0">
              <a:buNone/>
              <a:defRPr sz="2660">
                <a:solidFill>
                  <a:schemeClr val="tx1">
                    <a:tint val="75000"/>
                  </a:schemeClr>
                </a:solidFill>
              </a:defRPr>
            </a:lvl2pPr>
            <a:lvl3pPr marL="1215390" indent="0">
              <a:buNone/>
              <a:defRPr sz="2390">
                <a:solidFill>
                  <a:schemeClr val="tx1">
                    <a:tint val="75000"/>
                  </a:schemeClr>
                </a:solidFill>
              </a:defRPr>
            </a:lvl3pPr>
            <a:lvl4pPr marL="1822450" indent="0">
              <a:buNone/>
              <a:defRPr sz="2125">
                <a:solidFill>
                  <a:schemeClr val="tx1">
                    <a:tint val="75000"/>
                  </a:schemeClr>
                </a:solidFill>
              </a:defRPr>
            </a:lvl4pPr>
            <a:lvl5pPr marL="2430145" indent="0">
              <a:buNone/>
              <a:defRPr sz="2125">
                <a:solidFill>
                  <a:schemeClr val="tx1">
                    <a:tint val="75000"/>
                  </a:schemeClr>
                </a:solidFill>
              </a:defRPr>
            </a:lvl5pPr>
            <a:lvl6pPr marL="3037840" indent="0">
              <a:buNone/>
              <a:defRPr sz="2125">
                <a:solidFill>
                  <a:schemeClr val="tx1">
                    <a:tint val="75000"/>
                  </a:schemeClr>
                </a:solidFill>
              </a:defRPr>
            </a:lvl6pPr>
            <a:lvl7pPr marL="3645535" indent="0">
              <a:buNone/>
              <a:defRPr sz="2125">
                <a:solidFill>
                  <a:schemeClr val="tx1">
                    <a:tint val="75000"/>
                  </a:schemeClr>
                </a:solidFill>
              </a:defRPr>
            </a:lvl7pPr>
            <a:lvl8pPr marL="4253230" indent="0">
              <a:buNone/>
              <a:defRPr sz="2125">
                <a:solidFill>
                  <a:schemeClr val="tx1">
                    <a:tint val="75000"/>
                  </a:schemeClr>
                </a:solidFill>
              </a:defRPr>
            </a:lvl8pPr>
            <a:lvl9pPr marL="4860925" indent="0">
              <a:buNone/>
              <a:defRPr sz="2125">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447925"/>
            <a:ext cx="7480046" cy="7848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53667" y="2447925"/>
            <a:ext cx="7480046" cy="7848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16000" y="575072"/>
            <a:ext cx="13974247" cy="208776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577111" y="2801040"/>
            <a:ext cx="6476523" cy="1297661"/>
          </a:xfrm>
        </p:spPr>
        <p:txBody>
          <a:bodyPr anchor="ctr" anchorCtr="0"/>
          <a:lstStyle>
            <a:lvl1pPr marL="0" indent="0">
              <a:buNone/>
              <a:defRPr sz="3720"/>
            </a:lvl1pPr>
            <a:lvl2pPr marL="607695" indent="0">
              <a:buNone/>
              <a:defRPr sz="3190"/>
            </a:lvl2pPr>
            <a:lvl3pPr marL="1215390" indent="0">
              <a:buNone/>
              <a:defRPr sz="2660"/>
            </a:lvl3pPr>
            <a:lvl4pPr marL="1822450" indent="0">
              <a:buNone/>
              <a:defRPr sz="2390"/>
            </a:lvl4pPr>
            <a:lvl5pPr marL="2430145" indent="0">
              <a:buNone/>
              <a:defRPr sz="2390"/>
            </a:lvl5pPr>
            <a:lvl6pPr marL="3037840" indent="0">
              <a:buNone/>
              <a:defRPr sz="2390"/>
            </a:lvl6pPr>
            <a:lvl7pPr marL="3645535" indent="0">
              <a:buNone/>
              <a:defRPr sz="2390"/>
            </a:lvl7pPr>
            <a:lvl8pPr marL="4253230" indent="0">
              <a:buNone/>
              <a:defRPr sz="2390"/>
            </a:lvl8pPr>
            <a:lvl9pPr marL="4860925" indent="0">
              <a:buNone/>
              <a:defRPr sz="239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577111" y="4197972"/>
            <a:ext cx="6476523" cy="555074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8314884" y="2801040"/>
            <a:ext cx="6508419" cy="1297661"/>
          </a:xfrm>
        </p:spPr>
        <p:txBody>
          <a:bodyPr anchor="ctr" anchorCtr="0"/>
          <a:lstStyle>
            <a:lvl1pPr marL="0" indent="0">
              <a:buNone/>
              <a:defRPr sz="3720"/>
            </a:lvl1pPr>
            <a:lvl2pPr marL="607695" indent="0">
              <a:buNone/>
              <a:defRPr sz="3190"/>
            </a:lvl2pPr>
            <a:lvl3pPr marL="1215390" indent="0">
              <a:buNone/>
              <a:defRPr sz="2660"/>
            </a:lvl3pPr>
            <a:lvl4pPr marL="1822450" indent="0">
              <a:buNone/>
              <a:defRPr sz="2390"/>
            </a:lvl4pPr>
            <a:lvl5pPr marL="2430145" indent="0">
              <a:buNone/>
              <a:defRPr sz="2390"/>
            </a:lvl5pPr>
            <a:lvl6pPr marL="3037840" indent="0">
              <a:buNone/>
              <a:defRPr sz="2390"/>
            </a:lvl6pPr>
            <a:lvl7pPr marL="3645535" indent="0">
              <a:buNone/>
              <a:defRPr sz="2390"/>
            </a:lvl7pPr>
            <a:lvl8pPr marL="4253230" indent="0">
              <a:buNone/>
              <a:defRPr sz="2390"/>
            </a:lvl8pPr>
            <a:lvl9pPr marL="4860925" indent="0">
              <a:buNone/>
              <a:defRPr sz="239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8314884" y="4197972"/>
            <a:ext cx="6508419" cy="555074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16000" y="720090"/>
            <a:ext cx="5225574" cy="2520315"/>
          </a:xfrm>
        </p:spPr>
        <p:txBody>
          <a:bodyPr anchor="b"/>
          <a:lstStyle>
            <a:lvl1pPr>
              <a:defRPr sz="425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887971" y="1555194"/>
            <a:ext cx="8202275" cy="7675959"/>
          </a:xfrm>
        </p:spPr>
        <p:txBody>
          <a:bodyPr/>
          <a:lstStyle>
            <a:lvl1pPr>
              <a:defRPr sz="4255"/>
            </a:lvl1pPr>
            <a:lvl2pPr>
              <a:defRPr sz="3720"/>
            </a:lvl2pPr>
            <a:lvl3pPr>
              <a:defRPr sz="3190"/>
            </a:lvl3pPr>
            <a:lvl4pPr>
              <a:defRPr sz="2660"/>
            </a:lvl4pPr>
            <a:lvl5pPr>
              <a:defRPr sz="2660"/>
            </a:lvl5pPr>
            <a:lvl6pPr>
              <a:defRPr sz="2660"/>
            </a:lvl6pPr>
            <a:lvl7pPr>
              <a:defRPr sz="2660"/>
            </a:lvl7pPr>
            <a:lvl8pPr>
              <a:defRPr sz="2660"/>
            </a:lvl8pPr>
            <a:lvl9pPr>
              <a:defRPr sz="2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1116000" y="3240405"/>
            <a:ext cx="5225574" cy="6003251"/>
          </a:xfrm>
        </p:spPr>
        <p:txBody>
          <a:bodyPr/>
          <a:lstStyle>
            <a:lvl1pPr marL="0" indent="0">
              <a:buNone/>
              <a:defRPr sz="2125"/>
            </a:lvl1pPr>
            <a:lvl2pPr marL="607695" indent="0">
              <a:buNone/>
              <a:defRPr sz="1860"/>
            </a:lvl2pPr>
            <a:lvl3pPr marL="1215390" indent="0">
              <a:buNone/>
              <a:defRPr sz="1595"/>
            </a:lvl3pPr>
            <a:lvl4pPr marL="1822450" indent="0">
              <a:buNone/>
              <a:defRPr sz="1330"/>
            </a:lvl4pPr>
            <a:lvl5pPr marL="2430145" indent="0">
              <a:buNone/>
              <a:defRPr sz="1330"/>
            </a:lvl5pPr>
            <a:lvl6pPr marL="3037840" indent="0">
              <a:buNone/>
              <a:defRPr sz="1330"/>
            </a:lvl6pPr>
            <a:lvl7pPr marL="3645535" indent="0">
              <a:buNone/>
              <a:defRPr sz="1330"/>
            </a:lvl7pPr>
            <a:lvl8pPr marL="4253230" indent="0">
              <a:buNone/>
              <a:defRPr sz="1330"/>
            </a:lvl8pPr>
            <a:lvl9pPr marL="4860925" indent="0">
              <a:buNone/>
              <a:defRPr sz="133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16000" y="720090"/>
            <a:ext cx="5535358" cy="2520315"/>
          </a:xfrm>
        </p:spPr>
        <p:txBody>
          <a:bodyPr anchor="b"/>
          <a:lstStyle>
            <a:lvl1pPr>
              <a:defRPr sz="425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887971" y="720092"/>
            <a:ext cx="8202275" cy="8511064"/>
          </a:xfrm>
        </p:spPr>
        <p:txBody>
          <a:bodyPr/>
          <a:lstStyle>
            <a:lvl1pPr marL="0" indent="0">
              <a:buNone/>
              <a:defRPr sz="4255"/>
            </a:lvl1pPr>
            <a:lvl2pPr marL="607695" indent="0">
              <a:buNone/>
              <a:defRPr sz="3720"/>
            </a:lvl2pPr>
            <a:lvl3pPr marL="1215390" indent="0">
              <a:buNone/>
              <a:defRPr sz="3190"/>
            </a:lvl3pPr>
            <a:lvl4pPr marL="1822450" indent="0">
              <a:buNone/>
              <a:defRPr sz="2660"/>
            </a:lvl4pPr>
            <a:lvl5pPr marL="2430145" indent="0">
              <a:buNone/>
              <a:defRPr sz="2660"/>
            </a:lvl5pPr>
            <a:lvl6pPr marL="3037840" indent="0">
              <a:buNone/>
              <a:defRPr sz="2660"/>
            </a:lvl6pPr>
            <a:lvl7pPr marL="3645535" indent="0">
              <a:buNone/>
              <a:defRPr sz="2660"/>
            </a:lvl7pPr>
            <a:lvl8pPr marL="4253230" indent="0">
              <a:buNone/>
              <a:defRPr sz="2660"/>
            </a:lvl8pPr>
            <a:lvl9pPr marL="4860925" indent="0">
              <a:buNone/>
              <a:defRPr sz="2660"/>
            </a:lvl9pPr>
          </a:lstStyle>
          <a:p>
            <a:endParaRPr lang="zh-CN" altLang="en-US"/>
          </a:p>
        </p:txBody>
      </p:sp>
      <p:sp>
        <p:nvSpPr>
          <p:cNvPr id="4" name="文本占位符 3"/>
          <p:cNvSpPr>
            <a:spLocks noGrp="1"/>
          </p:cNvSpPr>
          <p:nvPr>
            <p:ph type="body" sz="half" idx="2"/>
          </p:nvPr>
        </p:nvSpPr>
        <p:spPr>
          <a:xfrm>
            <a:off x="1116000" y="3240405"/>
            <a:ext cx="5535358" cy="6003251"/>
          </a:xfrm>
        </p:spPr>
        <p:txBody>
          <a:bodyPr/>
          <a:lstStyle>
            <a:lvl1pPr marL="0" indent="0">
              <a:buNone/>
              <a:defRPr sz="2660"/>
            </a:lvl1pPr>
            <a:lvl2pPr marL="607695" indent="0">
              <a:buNone/>
              <a:defRPr sz="2390"/>
            </a:lvl2pPr>
            <a:lvl3pPr marL="1215390" indent="0">
              <a:buNone/>
              <a:defRPr sz="2125"/>
            </a:lvl3pPr>
            <a:lvl4pPr marL="1822450" indent="0">
              <a:buNone/>
              <a:defRPr sz="1860"/>
            </a:lvl4pPr>
            <a:lvl5pPr marL="2430145" indent="0">
              <a:buNone/>
              <a:defRPr sz="1860"/>
            </a:lvl5pPr>
            <a:lvl6pPr marL="3037840" indent="0">
              <a:buNone/>
              <a:defRPr sz="1860"/>
            </a:lvl6pPr>
            <a:lvl7pPr marL="3645535" indent="0">
              <a:buNone/>
              <a:defRPr sz="1860"/>
            </a:lvl7pPr>
            <a:lvl8pPr marL="4253230" indent="0">
              <a:buNone/>
              <a:defRPr sz="1860"/>
            </a:lvl8pPr>
            <a:lvl9pPr marL="4860925" indent="0">
              <a:buNone/>
              <a:defRPr sz="186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p:sp>
        <p:nvSpPr>
          <p:cNvPr id="1048576" name="矩形 1048575"/>
          <p:cNvSpPr/>
          <p:nvPr/>
        </p:nvSpPr>
        <p:spPr>
          <a:xfrm>
            <a:off x="828675" y="1512888"/>
            <a:ext cx="14257338" cy="523875"/>
          </a:xfrm>
          <a:prstGeom prst="rect">
            <a:avLst/>
          </a:prstGeom>
          <a:noFill/>
          <a:ln w="9525">
            <a:noFill/>
          </a:ln>
        </p:spPr>
        <p:txBody>
          <a:bodyPr vert="horz" lIns="91440" tIns="45720" rIns="91440" bIns="45720" anchor="t">
            <a:spAutoFit/>
          </a:bodyPr>
          <a:p>
            <a:pPr lvl="0" rtl="0">
              <a:buNone/>
            </a:pPr>
            <a:endParaRPr>
              <a:latin typeface="Arial" panose="020B0604020202020204" pitchFamily="34" charset="0"/>
            </a:endParaRPr>
          </a:p>
        </p:txBody>
      </p:sp>
      <p:sp>
        <p:nvSpPr>
          <p:cNvPr id="1048577" name="标题 1048576"/>
          <p:cNvSpPr/>
          <p:nvPr>
            <p:ph type="title"/>
          </p:nvPr>
        </p:nvSpPr>
        <p:spPr>
          <a:xfrm>
            <a:off x="612775" y="431800"/>
            <a:ext cx="12673013" cy="1655763"/>
          </a:xfrm>
          <a:prstGeom prst="rect">
            <a:avLst/>
          </a:prstGeom>
          <a:noFill/>
          <a:ln w="9525">
            <a:noFill/>
          </a:ln>
        </p:spPr>
        <p:txBody>
          <a:bodyPr vert="horz" lIns="91440" tIns="45720" rIns="91440" bIns="45720" anchor="ctr"/>
          <a:p>
            <a:pPr lvl="0"/>
            <a:r>
              <a:rPr lang="zh-CN" altLang="en-US" dirty="0"/>
              <a:t>单击此处编辑母版标题样式</a:t>
            </a:r>
            <a:endParaRPr lang="en-US" altLang="en-US" dirty="0"/>
          </a:p>
        </p:txBody>
      </p:sp>
      <p:sp>
        <p:nvSpPr>
          <p:cNvPr id="1048578" name="文本占位符 1048577"/>
          <p:cNvSpPr/>
          <p:nvPr>
            <p:ph type="body"/>
          </p:nvPr>
        </p:nvSpPr>
        <p:spPr>
          <a:xfrm>
            <a:off x="468313" y="2447925"/>
            <a:ext cx="15265400" cy="7848600"/>
          </a:xfrm>
          <a:prstGeom prst="rect">
            <a:avLst/>
          </a:prstGeom>
          <a:noFill/>
          <a:ln w="9525">
            <a:noFill/>
          </a:ln>
        </p:spPr>
        <p:txBody>
          <a:bodyPr vert="horz" lIns="91440" tIns="45720" rIns="91440" bIns="45720" anchor="t"/>
          <a:p>
            <a:pPr lvl="0"/>
            <a:r>
              <a:rPr lang="zh-CN" altLang="en-US" dirty="0"/>
              <a:t>单击此处编辑母版文本样式</a:t>
            </a:r>
            <a:endParaRPr lang="en-US" altLang="en-US" dirty="0"/>
          </a:p>
          <a:p>
            <a:pPr lvl="1"/>
            <a:r>
              <a:rPr lang="zh-CN" altLang="en-US" dirty="0"/>
              <a:t>第二级</a:t>
            </a:r>
            <a:endParaRPr lang="en-US" altLang="en-US" dirty="0"/>
          </a:p>
          <a:p>
            <a:pPr lvl="2"/>
            <a:r>
              <a:rPr lang="zh-CN" altLang="en-US" dirty="0"/>
              <a:t>第三级</a:t>
            </a:r>
            <a:endParaRPr lang="en-US" altLang="en-US" dirty="0"/>
          </a:p>
          <a:p>
            <a:pPr lvl="3"/>
            <a:r>
              <a:rPr lang="zh-CN" altLang="en-US" dirty="0"/>
              <a:t>第四级</a:t>
            </a:r>
            <a:endParaRPr lang="en-US" altLang="en-US" dirty="0"/>
          </a:p>
          <a:p>
            <a:pPr lvl="4"/>
            <a:r>
              <a:rPr lang="zh-CN" altLang="en-US" dirty="0"/>
              <a:t>第五级</a:t>
            </a:r>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7200" b="1" i="0" u="none" kern="1200" baseline="0">
          <a:solidFill>
            <a:srgbClr val="000000"/>
          </a:solidFill>
          <a:latin typeface="+mj-lt"/>
          <a:ea typeface="+mj-ea"/>
          <a:cs typeface="+mj-cs"/>
        </a:defRPr>
      </a:lvl1pPr>
    </p:titleStyle>
    <p:bodyStyle>
      <a:lvl1pPr marL="603250" lvl="0" indent="-603250" algn="l" defTabSz="914400" eaLnBrk="1" fontAlgn="base" latinLnBrk="0" hangingPunct="1">
        <a:lnSpc>
          <a:spcPct val="100000"/>
        </a:lnSpc>
        <a:spcBef>
          <a:spcPct val="20000"/>
        </a:spcBef>
        <a:spcAft>
          <a:spcPct val="0"/>
        </a:spcAft>
        <a:buSzPct val="100000"/>
        <a:buChar char="•"/>
        <a:defRPr sz="5700" b="0" i="0" u="none" kern="1200" baseline="0">
          <a:solidFill>
            <a:srgbClr val="000000"/>
          </a:solidFill>
          <a:latin typeface="+mn-lt"/>
          <a:ea typeface="+mn-ea"/>
          <a:cs typeface="+mn-cs"/>
        </a:defRPr>
      </a:lvl1pPr>
      <a:lvl2pPr marL="1308100" lvl="1" indent="-504825" algn="l" defTabSz="914400" eaLnBrk="1" fontAlgn="base" latinLnBrk="0" hangingPunct="1">
        <a:lnSpc>
          <a:spcPct val="100000"/>
        </a:lnSpc>
        <a:spcBef>
          <a:spcPct val="20000"/>
        </a:spcBef>
        <a:spcAft>
          <a:spcPct val="0"/>
        </a:spcAft>
        <a:buSzPct val="100000"/>
        <a:buFontTx/>
        <a:buChar char="–"/>
        <a:defRPr sz="5000" b="0" i="0" u="none" kern="1200" baseline="0">
          <a:solidFill>
            <a:srgbClr val="000000"/>
          </a:solidFill>
          <a:latin typeface="Arial" panose="020B0604020202020204" pitchFamily="34" charset="0"/>
          <a:ea typeface="宋体" panose="02010600030101010101" pitchFamily="2" charset="-122"/>
          <a:cs typeface="+mn-cs"/>
        </a:defRPr>
      </a:lvl2pPr>
      <a:lvl3pPr marL="2016125" lvl="2" indent="-403225" algn="l" defTabSz="914400" eaLnBrk="1" fontAlgn="base" latinLnBrk="0" hangingPunct="1">
        <a:lnSpc>
          <a:spcPct val="100000"/>
        </a:lnSpc>
        <a:spcBef>
          <a:spcPct val="20000"/>
        </a:spcBef>
        <a:spcAft>
          <a:spcPct val="0"/>
        </a:spcAft>
        <a:buSzPct val="100000"/>
        <a:buFontTx/>
        <a:buChar char="•"/>
        <a:defRPr sz="4500" b="0" i="0" u="none" kern="1200" baseline="0">
          <a:solidFill>
            <a:srgbClr val="000000"/>
          </a:solidFill>
          <a:latin typeface="Arial" panose="020B0604020202020204" pitchFamily="34" charset="0"/>
          <a:ea typeface="宋体" panose="02010600030101010101" pitchFamily="2" charset="-122"/>
          <a:cs typeface="+mn-cs"/>
        </a:defRPr>
      </a:lvl3pPr>
      <a:lvl4pPr marL="2819400" lvl="3" indent="-401320"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4pPr>
      <a:lvl5pPr marL="3629025" lvl="4" indent="-403225"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5pPr>
      <a:lvl6pPr marL="2514600" lvl="5" indent="-228600"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6pPr>
      <a:lvl7pPr marL="2971800" lvl="6" indent="-228600"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7pPr>
      <a:lvl8pPr marL="3429000" lvl="7" indent="-228600"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8pPr>
      <a:lvl9pPr marL="3886200" lvl="8" indent="-228600"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None/>
        <a:defRPr sz="2700" b="0" i="0" u="none" kern="1200" baseline="0">
          <a:solidFill>
            <a:srgbClr val="000000"/>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p:sp>
        <p:nvSpPr>
          <p:cNvPr id="1048583" name="矩形 1048582"/>
          <p:cNvSpPr/>
          <p:nvPr/>
        </p:nvSpPr>
        <p:spPr>
          <a:xfrm>
            <a:off x="828675" y="1512888"/>
            <a:ext cx="14257338" cy="523875"/>
          </a:xfrm>
          <a:prstGeom prst="rect">
            <a:avLst/>
          </a:prstGeom>
          <a:noFill/>
          <a:ln w="9525">
            <a:noFill/>
          </a:ln>
        </p:spPr>
        <p:txBody>
          <a:bodyPr vert="horz" lIns="91440" tIns="45720" rIns="91440" bIns="45720" anchor="t">
            <a:spAutoFit/>
          </a:bodyPr>
          <a:p>
            <a:pPr lvl="0" rtl="0">
              <a:buNone/>
            </a:pPr>
            <a:endParaRPr>
              <a:latin typeface="Arial" panose="020B0604020202020204" pitchFamily="34" charset="0"/>
            </a:endParaRPr>
          </a:p>
        </p:txBody>
      </p:sp>
      <p:pic>
        <p:nvPicPr>
          <p:cNvPr id="2097152" name="图片 2097151"/>
          <p:cNvPicPr>
            <a:picLocks noChangeAspect="1"/>
          </p:cNvPicPr>
          <p:nvPr/>
        </p:nvPicPr>
        <p:blipFill>
          <a:blip r:embed="rId12"/>
          <a:srcRect/>
          <a:stretch>
            <a:fillRect/>
          </a:stretch>
        </p:blipFill>
        <p:spPr>
          <a:xfrm>
            <a:off x="0" y="3600450"/>
            <a:ext cx="16202025" cy="2378075"/>
          </a:xfrm>
          <a:prstGeom prst="rect">
            <a:avLst/>
          </a:prstGeom>
          <a:noFill/>
          <a:ln w="9525">
            <a:noFill/>
          </a:ln>
        </p:spPr>
      </p:pic>
      <p:sp>
        <p:nvSpPr>
          <p:cNvPr id="1048584" name="标题 1048583"/>
          <p:cNvSpPr/>
          <p:nvPr>
            <p:ph type="title"/>
          </p:nvPr>
        </p:nvSpPr>
        <p:spPr>
          <a:xfrm>
            <a:off x="612775" y="431800"/>
            <a:ext cx="12673013" cy="1655763"/>
          </a:xfrm>
          <a:prstGeom prst="rect">
            <a:avLst/>
          </a:prstGeom>
          <a:noFill/>
          <a:ln w="9525">
            <a:noFill/>
          </a:ln>
        </p:spPr>
        <p:txBody>
          <a:bodyPr vert="horz" lIns="91440" tIns="45720" rIns="91440" bIns="45720" anchor="ctr"/>
          <a:p>
            <a:pPr lvl="0"/>
            <a:r>
              <a:rPr lang="zh-CN" altLang="en-US" dirty="0"/>
              <a:t>单击此处编辑母版标题样式</a:t>
            </a:r>
            <a:endParaRPr lang="en-US" altLang="en-US" dirty="0"/>
          </a:p>
        </p:txBody>
      </p:sp>
      <p:sp>
        <p:nvSpPr>
          <p:cNvPr id="1048585" name="文本占位符 1048584"/>
          <p:cNvSpPr/>
          <p:nvPr>
            <p:ph type="body"/>
          </p:nvPr>
        </p:nvSpPr>
        <p:spPr>
          <a:xfrm>
            <a:off x="468313" y="2447925"/>
            <a:ext cx="15265400" cy="7848600"/>
          </a:xfrm>
          <a:prstGeom prst="rect">
            <a:avLst/>
          </a:prstGeom>
          <a:noFill/>
          <a:ln w="9525">
            <a:noFill/>
          </a:ln>
        </p:spPr>
        <p:txBody>
          <a:bodyPr vert="horz" lIns="91440" tIns="45720" rIns="91440" bIns="45720" anchor="t"/>
          <a:p>
            <a:pPr lvl="0"/>
            <a:r>
              <a:rPr lang="zh-CN" altLang="en-US" dirty="0"/>
              <a:t>单击此处编辑母版文本样式</a:t>
            </a:r>
            <a:endParaRPr lang="en-US" altLang="en-US" dirty="0"/>
          </a:p>
          <a:p>
            <a:pPr lvl="1"/>
            <a:r>
              <a:rPr lang="zh-CN" altLang="en-US" dirty="0"/>
              <a:t>第二级</a:t>
            </a:r>
            <a:endParaRPr lang="en-US" altLang="en-US" dirty="0"/>
          </a:p>
          <a:p>
            <a:pPr lvl="2"/>
            <a:r>
              <a:rPr lang="zh-CN" altLang="en-US" dirty="0"/>
              <a:t>第三级</a:t>
            </a:r>
            <a:endParaRPr lang="en-US" altLang="en-US" dirty="0"/>
          </a:p>
          <a:p>
            <a:pPr lvl="3"/>
            <a:r>
              <a:rPr lang="zh-CN" altLang="en-US" dirty="0"/>
              <a:t>第四级</a:t>
            </a:r>
            <a:endParaRPr lang="en-US" altLang="en-US" dirty="0"/>
          </a:p>
          <a:p>
            <a:pPr lvl="4"/>
            <a:r>
              <a:rPr lang="zh-CN" altLang="en-US" dirty="0"/>
              <a:t>第五级</a:t>
            </a:r>
            <a:endParaRPr lang="en-US"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1" fontAlgn="base" latinLnBrk="0" hangingPunct="1">
        <a:lnSpc>
          <a:spcPct val="100000"/>
        </a:lnSpc>
        <a:spcBef>
          <a:spcPct val="0"/>
        </a:spcBef>
        <a:spcAft>
          <a:spcPct val="0"/>
        </a:spcAft>
        <a:buNone/>
        <a:defRPr sz="7200" b="1" i="0" u="none" kern="1200" baseline="0">
          <a:solidFill>
            <a:srgbClr val="000000"/>
          </a:solidFill>
          <a:latin typeface="+mj-lt"/>
          <a:ea typeface="+mj-ea"/>
          <a:cs typeface="+mj-cs"/>
        </a:defRPr>
      </a:lvl1pPr>
    </p:titleStyle>
    <p:bodyStyle>
      <a:lvl1pPr marL="603250" lvl="0" indent="-603250" algn="l" defTabSz="914400" eaLnBrk="1" fontAlgn="base" latinLnBrk="0" hangingPunct="1">
        <a:lnSpc>
          <a:spcPct val="100000"/>
        </a:lnSpc>
        <a:spcBef>
          <a:spcPct val="20000"/>
        </a:spcBef>
        <a:spcAft>
          <a:spcPct val="0"/>
        </a:spcAft>
        <a:buSzPct val="100000"/>
        <a:buChar char="•"/>
        <a:defRPr sz="5700" b="0" i="0" u="none" kern="1200" baseline="0">
          <a:solidFill>
            <a:srgbClr val="000000"/>
          </a:solidFill>
          <a:latin typeface="+mn-lt"/>
          <a:ea typeface="+mn-ea"/>
          <a:cs typeface="+mn-cs"/>
        </a:defRPr>
      </a:lvl1pPr>
      <a:lvl2pPr marL="1308100" lvl="1" indent="-504825" algn="l" defTabSz="914400" eaLnBrk="1" fontAlgn="base" latinLnBrk="0" hangingPunct="1">
        <a:lnSpc>
          <a:spcPct val="100000"/>
        </a:lnSpc>
        <a:spcBef>
          <a:spcPct val="20000"/>
        </a:spcBef>
        <a:spcAft>
          <a:spcPct val="0"/>
        </a:spcAft>
        <a:buSzPct val="100000"/>
        <a:buFontTx/>
        <a:buChar char="–"/>
        <a:defRPr sz="5000" b="0" i="0" u="none" kern="1200" baseline="0">
          <a:solidFill>
            <a:srgbClr val="000000"/>
          </a:solidFill>
          <a:latin typeface="Arial" panose="020B0604020202020204" pitchFamily="34" charset="0"/>
          <a:ea typeface="宋体" panose="02010600030101010101" pitchFamily="2" charset="-122"/>
          <a:cs typeface="+mn-cs"/>
        </a:defRPr>
      </a:lvl2pPr>
      <a:lvl3pPr marL="2016125" lvl="2" indent="-403225" algn="l" defTabSz="914400" eaLnBrk="1" fontAlgn="base" latinLnBrk="0" hangingPunct="1">
        <a:lnSpc>
          <a:spcPct val="100000"/>
        </a:lnSpc>
        <a:spcBef>
          <a:spcPct val="20000"/>
        </a:spcBef>
        <a:spcAft>
          <a:spcPct val="0"/>
        </a:spcAft>
        <a:buSzPct val="100000"/>
        <a:buFontTx/>
        <a:buChar char="•"/>
        <a:defRPr sz="4500" b="0" i="0" u="none" kern="1200" baseline="0">
          <a:solidFill>
            <a:srgbClr val="000000"/>
          </a:solidFill>
          <a:latin typeface="Arial" panose="020B0604020202020204" pitchFamily="34" charset="0"/>
          <a:ea typeface="宋体" panose="02010600030101010101" pitchFamily="2" charset="-122"/>
          <a:cs typeface="+mn-cs"/>
        </a:defRPr>
      </a:lvl3pPr>
      <a:lvl4pPr marL="2819400" lvl="3" indent="-401320"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4pPr>
      <a:lvl5pPr marL="3629025" lvl="4" indent="-403225"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5pPr>
      <a:lvl6pPr marL="2514600" lvl="5" indent="-228600"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6pPr>
      <a:lvl7pPr marL="2971800" lvl="6" indent="-228600"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7pPr>
      <a:lvl8pPr marL="3429000" lvl="7" indent="-228600"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8pPr>
      <a:lvl9pPr marL="3886200" lvl="8" indent="-228600" algn="l" defTabSz="914400" eaLnBrk="1" fontAlgn="base" latinLnBrk="0" hangingPunct="1">
        <a:lnSpc>
          <a:spcPct val="100000"/>
        </a:lnSpc>
        <a:spcBef>
          <a:spcPct val="20000"/>
        </a:spcBef>
        <a:spcAft>
          <a:spcPct val="0"/>
        </a:spcAft>
        <a:buSzPct val="100000"/>
        <a:buFontTx/>
        <a:buChar char="»"/>
        <a:defRPr sz="3600" b="0" i="0" u="none" kern="1200" baseline="0">
          <a:solidFill>
            <a:srgbClr val="000000"/>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None/>
        <a:defRPr sz="2700" b="0" i="0" u="none" kern="1200" baseline="0">
          <a:solidFill>
            <a:srgbClr val="000000"/>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2700" b="0" i="0" u="none" kern="1200" baseline="0">
          <a:solidFill>
            <a:srgbClr val="000000"/>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076" name="标题 1049075"/>
          <p:cNvSpPr/>
          <p:nvPr>
            <p:ph type="ctrTitle" sz="quarter"/>
          </p:nvPr>
        </p:nvSpPr>
        <p:spPr>
          <a:xfrm>
            <a:off x="1189038" y="3960813"/>
            <a:ext cx="13773150" cy="1668462"/>
          </a:xfrm>
          <a:ln/>
        </p:spPr>
        <p:txBody>
          <a:bodyPr lIns="91440" tIns="45720" rIns="91440" bIns="45720" anchor="ctr"/>
          <a:lstStyle>
            <a:lvl1pPr marL="0" lvl="0" indent="0" algn="l" defTabSz="914400" eaLnBrk="1" fontAlgn="base" latinLnBrk="0" hangingPunct="1">
              <a:lnSpc>
                <a:spcPct val="100000"/>
              </a:lnSpc>
              <a:spcBef>
                <a:spcPct val="0"/>
              </a:spcBef>
              <a:spcAft>
                <a:spcPct val="0"/>
              </a:spcAft>
              <a:buFontTx/>
              <a:buNone/>
              <a:defRPr sz="7200" b="1" i="0" u="none" baseline="0">
                <a:solidFill>
                  <a:srgbClr val="000000"/>
                </a:solidFill>
                <a:latin typeface="Arial" panose="020B0604020202020204" pitchFamily="34" charset="0"/>
                <a:ea typeface="宋体" panose="02010600030101010101" pitchFamily="2" charset="-122"/>
              </a:defRPr>
            </a:lvl1pPr>
          </a:lstStyle>
          <a:p>
            <a:pPr lvl="0" algn="ctr">
              <a:buNone/>
            </a:pPr>
            <a:r>
              <a:rPr lang="zh-CN" altLang="en-US" sz="6700" dirty="0">
                <a:latin typeface="Arial" panose="020B0604020202020204" pitchFamily="34" charset="0"/>
                <a:ea typeface="宋体" panose="02010600030101010101" pitchFamily="2" charset="-122"/>
              </a:rPr>
              <a:t>存储过程</a:t>
            </a:r>
            <a:r>
              <a:rPr lang="en-US" altLang="zh-CN" sz="6700" dirty="0">
                <a:latin typeface="Arial" panose="020B0604020202020204" pitchFamily="34" charset="0"/>
                <a:ea typeface="宋体" panose="02010600030101010101" pitchFamily="2" charset="-122"/>
              </a:rPr>
              <a:t>/</a:t>
            </a:r>
            <a:r>
              <a:rPr lang="zh-CN" altLang="en-US" sz="6700" dirty="0">
                <a:latin typeface="Arial" panose="020B0604020202020204" pitchFamily="34" charset="0"/>
                <a:ea typeface="宋体" panose="02010600030101010101" pitchFamily="2" charset="-122"/>
              </a:rPr>
              <a:t>函数</a:t>
            </a:r>
            <a:r>
              <a:rPr lang="en-US" altLang="zh-CN" sz="6700" dirty="0">
                <a:latin typeface="Arial" panose="020B0604020202020204" pitchFamily="34" charset="0"/>
                <a:ea typeface="宋体" panose="02010600030101010101" pitchFamily="2" charset="-122"/>
              </a:rPr>
              <a:t>/</a:t>
            </a:r>
            <a:r>
              <a:rPr lang="zh-CN" altLang="en-US" sz="6700" dirty="0">
                <a:latin typeface="Arial" panose="020B0604020202020204" pitchFamily="34" charset="0"/>
                <a:ea typeface="宋体" panose="02010600030101010101" pitchFamily="2" charset="-122"/>
              </a:rPr>
              <a:t>游标</a:t>
            </a:r>
            <a:r>
              <a:rPr lang="en-US" altLang="zh-CN" sz="6700" dirty="0">
                <a:latin typeface="Arial" panose="020B0604020202020204" pitchFamily="34" charset="0"/>
                <a:ea typeface="宋体" panose="02010600030101010101" pitchFamily="2" charset="-122"/>
              </a:rPr>
              <a:t>/</a:t>
            </a:r>
            <a:r>
              <a:rPr lang="zh-CN" altLang="en-US" sz="6700" dirty="0">
                <a:latin typeface="Arial" panose="020B0604020202020204" pitchFamily="34" charset="0"/>
                <a:ea typeface="宋体" panose="02010600030101010101" pitchFamily="2" charset="-122"/>
              </a:rPr>
              <a:t>触发器</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24" name="标题 1049123"/>
          <p:cNvSpPr/>
          <p:nvPr>
            <p:ph type="title"/>
          </p:nvPr>
        </p:nvSpPr>
        <p:spPr>
          <a:xfrm>
            <a:off x="468313" y="720725"/>
            <a:ext cx="13771562" cy="1079500"/>
          </a:xfrm>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2.6 </a:t>
            </a:r>
            <a:r>
              <a:rPr lang="zh-CN" altLang="en-US" sz="6000" baseline="0" dirty="0">
                <a:latin typeface="Arial" panose="020B0604020202020204" pitchFamily="34" charset="0"/>
                <a:ea typeface="宋体" panose="02010600030101010101" pitchFamily="2" charset="-122"/>
              </a:rPr>
              <a:t>所带的参数既输入又输出</a:t>
            </a:r>
            <a:endParaRPr lang="zh-CN" altLang="zh-CN" dirty="0"/>
          </a:p>
        </p:txBody>
      </p:sp>
      <p:sp>
        <p:nvSpPr>
          <p:cNvPr id="1049126" name="内容占位符 1049125"/>
          <p:cNvSpPr/>
          <p:nvPr>
            <p:ph idx="1"/>
          </p:nvPr>
        </p:nvSpPr>
        <p:spPr>
          <a:xfrm>
            <a:off x="900113" y="1871663"/>
            <a:ext cx="13771562" cy="2160587"/>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00050" lvl="0" indent="-603250" algn="l" eaLnBrk="1" fontAlgn="base" latinLnBrk="0" hangingPunct="1">
              <a:lnSpc>
                <a:spcPct val="90000"/>
              </a:lnSpc>
              <a:spcBef>
                <a:spcPct val="20000"/>
              </a:spcBef>
              <a:spcAft>
                <a:spcPct val="0"/>
              </a:spcAft>
              <a:buSzPct val="100000"/>
              <a:buFontTx/>
              <a:buNone/>
            </a:pPr>
            <a:r>
              <a:rPr lang="zh-CN" altLang="en-US" sz="3900" u="none" baseline="0" dirty="0">
                <a:solidFill>
                  <a:srgbClr val="000000"/>
                </a:solidFill>
                <a:latin typeface="Arial" panose="020B0604020202020204" pitchFamily="34" charset="0"/>
                <a:ea typeface="宋体" panose="02010600030101010101" pitchFamily="2" charset="-122"/>
              </a:rPr>
              <a:t>如果一个参数既是输入参数，也是输出参数，那么就需要使用</a:t>
            </a:r>
            <a:r>
              <a:rPr lang="en-US" altLang="zh-CN" sz="3900" u="none" baseline="0" dirty="0">
                <a:solidFill>
                  <a:srgbClr val="000000"/>
                </a:solidFill>
                <a:latin typeface="Arial" panose="020B0604020202020204" pitchFamily="34" charset="0"/>
                <a:ea typeface="宋体" panose="02010600030101010101" pitchFamily="2" charset="-122"/>
              </a:rPr>
              <a:t>in out</a:t>
            </a:r>
            <a:r>
              <a:rPr lang="zh-CN" altLang="en-US" sz="3900" u="none" baseline="0" dirty="0">
                <a:solidFill>
                  <a:srgbClr val="000000"/>
                </a:solidFill>
                <a:latin typeface="Arial" panose="020B0604020202020204" pitchFamily="34" charset="0"/>
                <a:ea typeface="宋体" panose="02010600030101010101" pitchFamily="2" charset="-122"/>
              </a:rPr>
              <a:t>关键字来指定。使用这种参数的时候，在调用之前需要通过变量给参数传递数据，在调用之后，</a:t>
            </a:r>
            <a:r>
              <a:rPr lang="en-US" altLang="zh-CN" sz="3900" u="none" baseline="0" dirty="0">
                <a:solidFill>
                  <a:srgbClr val="000000"/>
                </a:solidFill>
                <a:latin typeface="Arial" panose="020B0604020202020204" pitchFamily="34" charset="0"/>
                <a:ea typeface="宋体" panose="02010600030101010101" pitchFamily="2" charset="-122"/>
              </a:rPr>
              <a:t>Oracle</a:t>
            </a:r>
            <a:r>
              <a:rPr lang="zh-CN" altLang="en-US" sz="3900" u="none" baseline="0" dirty="0">
                <a:solidFill>
                  <a:srgbClr val="000000"/>
                </a:solidFill>
                <a:latin typeface="Arial" panose="020B0604020202020204" pitchFamily="34" charset="0"/>
                <a:ea typeface="宋体" panose="02010600030101010101" pitchFamily="2" charset="-122"/>
              </a:rPr>
              <a:t>会通过该变量将结果输出。请看例子：</a:t>
            </a:r>
            <a:endParaRPr lang="zh-CN" altLang="zh-CN" dirty="0"/>
          </a:p>
        </p:txBody>
      </p:sp>
      <p:sp>
        <p:nvSpPr>
          <p:cNvPr id="1049128" name="矩形 1049127"/>
          <p:cNvSpPr/>
          <p:nvPr/>
        </p:nvSpPr>
        <p:spPr>
          <a:xfrm>
            <a:off x="9136063" y="5880100"/>
            <a:ext cx="6391275" cy="1944688"/>
          </a:xfrm>
          <a:prstGeom prst="rect">
            <a:avLst/>
          </a:prstGeom>
          <a:noFill/>
          <a:ln w="9525">
            <a:noFill/>
          </a:ln>
          <a:effectLst>
            <a:prstShdw prst="shdw17" dist="17960" dir="2700135">
              <a:srgbClr val="708688"/>
            </a:prstShdw>
          </a:effectLst>
        </p:spPr>
        <p:txBody>
          <a:bodyPr vert="horz" lIns="154305" tIns="77153" rIns="154305" bIns="77153" anchor="t">
            <a:spAutoFit/>
          </a:bodyPr>
          <a:p>
            <a:r>
              <a:rPr lang="zh-CN" altLang="en-US" sz="4100" b="1" baseline="0" dirty="0">
                <a:solidFill>
                  <a:srgbClr val="FF0000"/>
                </a:solidFill>
                <a:latin typeface="Times New Roman" panose="02020603050405020304" pitchFamily="18" charset="0"/>
                <a:ea typeface="宋体" panose="02010600030101010101" pitchFamily="2" charset="-122"/>
              </a:rPr>
              <a:t>注意：</a:t>
            </a:r>
            <a:r>
              <a:rPr lang="zh-CN" altLang="en-US" sz="4100" baseline="0" dirty="0">
                <a:solidFill>
                  <a:srgbClr val="FF0000"/>
                </a:solidFill>
                <a:latin typeface="Times New Roman" panose="02020603050405020304" pitchFamily="18" charset="0"/>
                <a:ea typeface="宋体" panose="02010600030101010101" pitchFamily="2" charset="-122"/>
              </a:rPr>
              <a:t>定义变量应紧跟</a:t>
            </a:r>
            <a:r>
              <a:rPr lang="en-US" altLang="zh-CN" sz="4100" baseline="0" dirty="0">
                <a:solidFill>
                  <a:srgbClr val="FF0000"/>
                </a:solidFill>
                <a:latin typeface="Times New Roman" panose="02020603050405020304" pitchFamily="18" charset="0"/>
                <a:ea typeface="宋体" panose="02010600030101010101" pitchFamily="2" charset="-122"/>
              </a:rPr>
              <a:t>is</a:t>
            </a:r>
            <a:r>
              <a:rPr lang="zh-CN" altLang="en-US" sz="4100" baseline="0" dirty="0">
                <a:solidFill>
                  <a:srgbClr val="FF0000"/>
                </a:solidFill>
                <a:latin typeface="Times New Roman" panose="02020603050405020304" pitchFamily="18" charset="0"/>
                <a:ea typeface="宋体" panose="02010600030101010101" pitchFamily="2" charset="-122"/>
              </a:rPr>
              <a:t>，这里不能使用关键字</a:t>
            </a:r>
            <a:r>
              <a:rPr lang="en-US" altLang="zh-CN" sz="4100" baseline="0" dirty="0">
                <a:solidFill>
                  <a:srgbClr val="FF0000"/>
                </a:solidFill>
                <a:latin typeface="Times New Roman" panose="02020603050405020304" pitchFamily="18" charset="0"/>
                <a:ea typeface="宋体" panose="02010600030101010101" pitchFamily="2" charset="-122"/>
              </a:rPr>
              <a:t>DECLARE</a:t>
            </a:r>
            <a:endParaRPr lang="zh-CN" altLang="zh-CN" dirty="0">
              <a:latin typeface="Arial" panose="020B0604020202020204" pitchFamily="34" charset="0"/>
            </a:endParaRPr>
          </a:p>
        </p:txBody>
      </p:sp>
      <p:graphicFrame>
        <p:nvGraphicFramePr>
          <p:cNvPr id="4194377" name="表格 4194376"/>
          <p:cNvGraphicFramePr/>
          <p:nvPr/>
        </p:nvGraphicFramePr>
        <p:xfrm>
          <a:off x="1189038" y="4176713"/>
          <a:ext cx="7561262" cy="6348412"/>
        </p:xfrm>
        <a:graphic>
          <a:graphicData uri="http://schemas.openxmlformats.org/drawingml/2006/table">
            <a:tbl>
              <a:tblPr/>
              <a:tblGrid>
                <a:gridCol w="7559675"/>
              </a:tblGrid>
              <a:tr h="6348413">
                <a:tc>
                  <a:txBody>
                    <a:bodyPr/>
                    <a:p>
                      <a:pPr marL="400050">
                        <a:spcBef>
                          <a:spcPct val="20000"/>
                        </a:spcBef>
                      </a:pPr>
                      <a:r>
                        <a:rPr lang="en-US" altLang="zh-CN" sz="2800" dirty="0">
                          <a:latin typeface="Arial" panose="020B0604020202020204" pitchFamily="34" charset="0"/>
                        </a:rPr>
                        <a:t>create or replace procedure calc ( </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	num1 in out number, </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	num2 in out number </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 is </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	v1 number;</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	v2 number; </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begin </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	v1:=num1/num2; </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	v2:=mod(num1,num2); </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	num1:=v1; </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	num2:=v2; </a:t>
                      </a:r>
                      <a:endParaRPr lang="en-US" altLang="en-US" dirty="0">
                        <a:latin typeface="Arial" panose="020B0604020202020204" pitchFamily="34" charset="0"/>
                      </a:endParaRPr>
                    </a:p>
                    <a:p>
                      <a:pPr marL="400050">
                        <a:spcBef>
                          <a:spcPct val="20000"/>
                        </a:spcBef>
                      </a:pPr>
                      <a:r>
                        <a:rPr lang="en-US" altLang="zh-CN" sz="2800" dirty="0">
                          <a:latin typeface="Arial" panose="020B0604020202020204" pitchFamily="34" charset="0"/>
                        </a:rPr>
                        <a:t>end calc;</a:t>
                      </a:r>
                      <a:r>
                        <a:rPr lang="en-US" altLang="zh-CN" sz="3500" dirty="0">
                          <a:latin typeface="Arial" panose="020B0604020202020204" pitchFamily="34" charset="0"/>
                        </a:rPr>
                        <a: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9128"/>
                                        </p:tgtEl>
                                        <p:attrNameLst>
                                          <p:attrName>style.visibility</p:attrName>
                                        </p:attrNameLst>
                                      </p:cBhvr>
                                      <p:to>
                                        <p:strVal val="visible"/>
                                      </p:to>
                                    </p:set>
                                    <p:anim calcmode="lin" valueType="num">
                                      <p:cBhvr additive="base">
                                        <p:cTn id="7" dur="500" fill="hold"/>
                                        <p:tgtEl>
                                          <p:spTgt spid="1049128"/>
                                        </p:tgtEl>
                                        <p:attrNameLst>
                                          <p:attrName>ppt_x</p:attrName>
                                        </p:attrNameLst>
                                      </p:cBhvr>
                                      <p:tavLst>
                                        <p:tav tm="0">
                                          <p:val>
                                            <p:strVal val="#ppt_x"/>
                                          </p:val>
                                        </p:tav>
                                        <p:tav tm="100000">
                                          <p:val>
                                            <p:strVal val="#ppt_x"/>
                                          </p:val>
                                        </p:tav>
                                      </p:tavLst>
                                    </p:anim>
                                    <p:anim calcmode="lin" valueType="num">
                                      <p:cBhvr additive="base">
                                        <p:cTn id="8" dur="500" fill="hold"/>
                                        <p:tgtEl>
                                          <p:spTgt spid="1049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30" name="内容占位符 1049129"/>
          <p:cNvSpPr/>
          <p:nvPr>
            <p:ph idx="1"/>
          </p:nvPr>
        </p:nvSpPr>
        <p:spPr>
          <a:xfrm>
            <a:off x="1350963" y="1320800"/>
            <a:ext cx="13771562" cy="719138"/>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90000"/>
              </a:lnSpc>
              <a:spcBef>
                <a:spcPct val="20000"/>
              </a:spcBef>
              <a:spcAft>
                <a:spcPct val="0"/>
              </a:spcAft>
              <a:buSzPct val="100000"/>
              <a:buFontTx/>
              <a:buNone/>
            </a:pPr>
            <a:r>
              <a:rPr lang="zh-CN" altLang="en-US" sz="3900" u="none" baseline="0" dirty="0">
                <a:solidFill>
                  <a:srgbClr val="000000"/>
                </a:solidFill>
                <a:latin typeface="Arial" panose="020B0604020202020204" pitchFamily="34" charset="0"/>
                <a:ea typeface="宋体" panose="02010600030101010101" pitchFamily="2" charset="-122"/>
              </a:rPr>
              <a:t>调用上面的存储过程：</a:t>
            </a:r>
            <a:endParaRPr lang="zh-CN" altLang="zh-CN" dirty="0"/>
          </a:p>
          <a:p>
            <a:pPr marL="605155" lvl="0" indent="-605155" algn="l" eaLnBrk="1" fontAlgn="base" latinLnBrk="0" hangingPunct="1">
              <a:lnSpc>
                <a:spcPct val="90000"/>
              </a:lnSpc>
              <a:spcBef>
                <a:spcPct val="20000"/>
              </a:spcBef>
              <a:spcAft>
                <a:spcPct val="0"/>
              </a:spcAft>
              <a:buSzPct val="100000"/>
              <a:buFontTx/>
              <a:buNone/>
            </a:pPr>
            <a:endParaRPr lang="zh-CN" altLang="en-US" sz="3900" u="none" baseline="0" dirty="0">
              <a:solidFill>
                <a:srgbClr val="000000"/>
              </a:solidFill>
              <a:latin typeface="Arial" panose="020B0604020202020204" pitchFamily="34" charset="0"/>
              <a:ea typeface="宋体" panose="02010600030101010101" pitchFamily="2" charset="-122"/>
            </a:endParaRPr>
          </a:p>
        </p:txBody>
      </p:sp>
      <p:graphicFrame>
        <p:nvGraphicFramePr>
          <p:cNvPr id="4194379" name="表格 4194378"/>
          <p:cNvGraphicFramePr/>
          <p:nvPr/>
        </p:nvGraphicFramePr>
        <p:xfrm>
          <a:off x="1755775" y="2279650"/>
          <a:ext cx="10801350" cy="5462588"/>
        </p:xfrm>
        <a:graphic>
          <a:graphicData uri="http://schemas.openxmlformats.org/drawingml/2006/table">
            <a:tbl>
              <a:tblPr/>
              <a:tblGrid>
                <a:gridCol w="10801350"/>
              </a:tblGrid>
              <a:tr h="5462588">
                <a:tc>
                  <a:txBody>
                    <a:bodyPr/>
                    <a:p>
                      <a:pPr lvl="1" indent="-342900" algn="l" rtl="0">
                        <a:buFontTx/>
                        <a:buNone/>
                      </a:pPr>
                      <a:r>
                        <a:rPr lang="en-US" altLang="zh-CN" sz="3000" dirty="0">
                          <a:solidFill>
                            <a:srgbClr val="0000CC"/>
                          </a:solidFill>
                          <a:latin typeface="Arial" panose="020B0604020202020204" pitchFamily="34" charset="0"/>
                        </a:rPr>
                        <a:t>declare</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no1 number;</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no2 number;</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begin</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no1:=40;</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no2:=5;</a:t>
                      </a:r>
                      <a:endParaRPr lang="en-US" altLang="en-US" dirty="0">
                        <a:latin typeface="Arial" panose="020B0604020202020204" pitchFamily="34" charset="0"/>
                      </a:endParaRPr>
                    </a:p>
                    <a:p>
                      <a:pPr lvl="2" indent="-342900" algn="l" rtl="0">
                        <a:buFontTx/>
                        <a:buNone/>
                      </a:pPr>
                      <a:r>
                        <a:rPr lang="en-US" altLang="zh-CN" sz="2500" dirty="0">
                          <a:solidFill>
                            <a:srgbClr val="0000CC"/>
                          </a:solidFill>
                          <a:latin typeface="Arial" panose="020B0604020202020204" pitchFamily="34" charset="0"/>
                        </a:rPr>
                        <a:t> dbms_output.put_line(no1||'----'||no2);</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calc(no1,no2);</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dbms_output.put_line(no1||'----'||no2);</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32" name="矩形 1049131"/>
          <p:cNvSpPr/>
          <p:nvPr/>
        </p:nvSpPr>
        <p:spPr>
          <a:xfrm>
            <a:off x="1485900" y="8401050"/>
            <a:ext cx="13771563" cy="1439863"/>
          </a:xfrm>
          <a:prstGeom prst="rect">
            <a:avLst/>
          </a:prstGeom>
          <a:noFill/>
          <a:ln w="9525">
            <a:noFill/>
          </a:ln>
        </p:spPr>
        <p:txBody>
          <a:bodyPr vert="horz" lIns="154305" tIns="77153" rIns="154305" bIns="77153" anchor="t"/>
          <a:p>
            <a:pPr marL="605155" indent="-1905">
              <a:spcBef>
                <a:spcPct val="20000"/>
              </a:spcBef>
            </a:pPr>
            <a:r>
              <a:rPr lang="zh-CN" altLang="en-US" sz="3900" b="1" baseline="0" dirty="0">
                <a:solidFill>
                  <a:srgbClr val="FF0000"/>
                </a:solidFill>
                <a:latin typeface="Arial" panose="020B0604020202020204" pitchFamily="34" charset="0"/>
                <a:ea typeface="宋体" panose="02010600030101010101" pitchFamily="2" charset="-122"/>
              </a:rPr>
              <a:t>删除存储过程</a:t>
            </a:r>
            <a:endParaRPr lang="zh-CN" altLang="zh-CN" dirty="0">
              <a:latin typeface="Arial" panose="020B0604020202020204" pitchFamily="34" charset="0"/>
            </a:endParaRPr>
          </a:p>
          <a:p>
            <a:pPr marL="605155" indent="-1905">
              <a:spcBef>
                <a:spcPct val="20000"/>
              </a:spcBef>
            </a:pPr>
            <a:r>
              <a:rPr lang="zh-CN" altLang="en-US" sz="3900" b="1" baseline="0" dirty="0">
                <a:solidFill>
                  <a:srgbClr val="FF0000"/>
                </a:solidFill>
                <a:latin typeface="Arial" panose="020B0604020202020204" pitchFamily="34" charset="0"/>
                <a:ea typeface="宋体" panose="02010600030101010101" pitchFamily="2" charset="-122"/>
              </a:rPr>
              <a:t>	</a:t>
            </a:r>
            <a:r>
              <a:rPr lang="en-US" altLang="zh-CN" sz="3900" b="1" baseline="0" dirty="0">
                <a:solidFill>
                  <a:srgbClr val="FF0000"/>
                </a:solidFill>
                <a:latin typeface="Arial" panose="020B0604020202020204" pitchFamily="34" charset="0"/>
                <a:ea typeface="宋体" panose="02010600030101010101" pitchFamily="2" charset="-122"/>
              </a:rPr>
              <a:t>drop procedure calc</a:t>
            </a:r>
            <a:r>
              <a:rPr lang="zh-CN" altLang="en-US" sz="3900" b="1" baseline="0" dirty="0">
                <a:solidFill>
                  <a:srgbClr val="FF0000"/>
                </a:solidFill>
                <a:latin typeface="Arial" panose="020B0604020202020204" pitchFamily="34" charset="0"/>
                <a:ea typeface="宋体" panose="02010600030101010101" pitchFamily="2" charset="-122"/>
              </a:rPr>
              <a:t>；</a:t>
            </a:r>
            <a:endParaRPr lang="zh-CN" altLang="zh-CN"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34" name="标题 1049133"/>
          <p:cNvSpPr/>
          <p:nvPr>
            <p:ph type="title"/>
          </p:nvPr>
        </p:nvSpPr>
        <p:spPr>
          <a:xfrm>
            <a:off x="1079500" y="720725"/>
            <a:ext cx="13773150" cy="1079500"/>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3</a:t>
            </a:r>
            <a:r>
              <a:rPr lang="zh-CN" altLang="en-US" sz="4800" baseline="0" dirty="0">
                <a:latin typeface="Arial" panose="020B0604020202020204" pitchFamily="34" charset="0"/>
                <a:ea typeface="宋体" panose="02010600030101010101" pitchFamily="2" charset="-122"/>
              </a:rPr>
              <a:t>、函数</a:t>
            </a:r>
            <a:endParaRPr lang="zh-CN" altLang="zh-CN" dirty="0"/>
          </a:p>
        </p:txBody>
      </p:sp>
      <p:sp>
        <p:nvSpPr>
          <p:cNvPr id="1049136" name="内容占位符 1049135"/>
          <p:cNvSpPr/>
          <p:nvPr>
            <p:ph idx="1"/>
          </p:nvPr>
        </p:nvSpPr>
        <p:spPr>
          <a:xfrm>
            <a:off x="1079500" y="1679575"/>
            <a:ext cx="13773150" cy="1560513"/>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361950" lvl="0" indent="-603250" algn="l" eaLnBrk="1" fontAlgn="base" latinLnBrk="0" hangingPunct="1">
              <a:lnSpc>
                <a:spcPct val="90000"/>
              </a:lnSpc>
              <a:spcBef>
                <a:spcPct val="20000"/>
              </a:spcBef>
              <a:spcAft>
                <a:spcPct val="0"/>
              </a:spcAft>
              <a:buSzPct val="100000"/>
              <a:buFontTx/>
              <a:buNone/>
            </a:pPr>
            <a:r>
              <a:rPr lang="zh-CN" altLang="en-US" sz="3300" u="none" baseline="0" dirty="0">
                <a:solidFill>
                  <a:srgbClr val="000000"/>
                </a:solidFill>
                <a:latin typeface="Arial" panose="020B0604020202020204" pitchFamily="34" charset="0"/>
                <a:ea typeface="宋体" panose="02010600030101010101" pitchFamily="2" charset="-122"/>
              </a:rPr>
              <a:t>函数用于返回特定的数据，当建立函数时，在函数头部必须包含</a:t>
            </a:r>
            <a:r>
              <a:rPr lang="en-US" altLang="zh-CN" sz="3300" u="none" baseline="0" dirty="0">
                <a:solidFill>
                  <a:srgbClr val="000000"/>
                </a:solidFill>
                <a:latin typeface="Arial" panose="020B0604020202020204" pitchFamily="34" charset="0"/>
                <a:ea typeface="宋体" panose="02010600030101010101" pitchFamily="2" charset="-122"/>
              </a:rPr>
              <a:t>return</a:t>
            </a:r>
            <a:r>
              <a:rPr lang="zh-CN" altLang="en-US" sz="3300" u="none" baseline="0" dirty="0">
                <a:solidFill>
                  <a:srgbClr val="000000"/>
                </a:solidFill>
                <a:latin typeface="Arial" panose="020B0604020202020204" pitchFamily="34" charset="0"/>
                <a:ea typeface="宋体" panose="02010600030101010101" pitchFamily="2" charset="-122"/>
              </a:rPr>
              <a:t>子句，而在函数体内必须包含</a:t>
            </a:r>
            <a:r>
              <a:rPr lang="en-US" altLang="zh-CN" sz="3300" u="none" baseline="0" dirty="0">
                <a:solidFill>
                  <a:srgbClr val="000000"/>
                </a:solidFill>
                <a:latin typeface="Arial" panose="020B0604020202020204" pitchFamily="34" charset="0"/>
                <a:ea typeface="宋体" panose="02010600030101010101" pitchFamily="2" charset="-122"/>
              </a:rPr>
              <a:t>return </a:t>
            </a:r>
            <a:r>
              <a:rPr lang="zh-CN" altLang="en-US" sz="3300" u="none" baseline="0" dirty="0">
                <a:solidFill>
                  <a:srgbClr val="000000"/>
                </a:solidFill>
                <a:latin typeface="Arial" panose="020B0604020202020204" pitchFamily="34" charset="0"/>
                <a:ea typeface="宋体" panose="02010600030101010101" pitchFamily="2" charset="-122"/>
              </a:rPr>
              <a:t>语句返回的数据。 </a:t>
            </a:r>
            <a:endParaRPr lang="zh-CN" altLang="zh-CN" dirty="0"/>
          </a:p>
          <a:p>
            <a:pPr marL="361950" lvl="0" indent="-603250" algn="l" fontAlgn="base">
              <a:lnSpc>
                <a:spcPct val="90000"/>
              </a:lnSpc>
              <a:spcBef>
                <a:spcPct val="20000"/>
              </a:spcBef>
              <a:spcAft>
                <a:spcPct val="0"/>
              </a:spcAft>
              <a:buSzPct val="100000"/>
              <a:buChar char="•"/>
            </a:pPr>
            <a:r>
              <a:rPr lang="zh-CN" altLang="en-US" sz="3300" b="1" u="none" baseline="0" dirty="0">
                <a:solidFill>
                  <a:srgbClr val="FF0000"/>
                </a:solidFill>
                <a:latin typeface="Arial" panose="020B0604020202020204" pitchFamily="34" charset="0"/>
                <a:ea typeface="宋体" panose="02010600030101010101" pitchFamily="2" charset="-122"/>
              </a:rPr>
              <a:t>语法</a:t>
            </a:r>
            <a:r>
              <a:rPr lang="en-US" altLang="zh-CN" sz="3300" b="1" u="none" baseline="0" dirty="0">
                <a:solidFill>
                  <a:srgbClr val="FF0000"/>
                </a:solidFill>
                <a:latin typeface="Arial" panose="020B0604020202020204" pitchFamily="34" charset="0"/>
                <a:ea typeface="宋体" panose="02010600030101010101" pitchFamily="2" charset="-122"/>
              </a:rPr>
              <a:t>:</a:t>
            </a:r>
            <a:r>
              <a:rPr lang="en-US" altLang="zh-CN" sz="3300" u="none" baseline="0" dirty="0">
                <a:solidFill>
                  <a:srgbClr val="000000"/>
                </a:solidFill>
                <a:latin typeface="Arial" panose="020B0604020202020204" pitchFamily="34" charset="0"/>
                <a:ea typeface="宋体" panose="02010600030101010101" pitchFamily="2" charset="-122"/>
              </a:rPr>
              <a:t> </a:t>
            </a:r>
            <a:endParaRPr lang="zh-CN" altLang="zh-CN" dirty="0"/>
          </a:p>
        </p:txBody>
      </p:sp>
      <p:graphicFrame>
        <p:nvGraphicFramePr>
          <p:cNvPr id="4194381" name="表格 4194380"/>
          <p:cNvGraphicFramePr/>
          <p:nvPr/>
        </p:nvGraphicFramePr>
        <p:xfrm>
          <a:off x="3105150" y="3240088"/>
          <a:ext cx="10801350" cy="4456112"/>
        </p:xfrm>
        <a:graphic>
          <a:graphicData uri="http://schemas.openxmlformats.org/drawingml/2006/table">
            <a:tbl>
              <a:tblPr/>
              <a:tblGrid>
                <a:gridCol w="10801350"/>
              </a:tblGrid>
              <a:tr h="4456113">
                <a:tc>
                  <a:txBody>
                    <a:bodyPr/>
                    <a:p>
                      <a:pPr lvl="1" indent="-342900" algn="l" rtl="0">
                        <a:buFontTx/>
                        <a:buNone/>
                      </a:pPr>
                      <a:r>
                        <a:rPr lang="en-US" altLang="zh-CN" sz="3000" dirty="0">
                          <a:solidFill>
                            <a:srgbClr val="000000"/>
                          </a:solidFill>
                          <a:latin typeface="Arial" panose="020B0604020202020204" pitchFamily="34" charset="0"/>
                        </a:rPr>
                        <a:t>create [or replace] function </a:t>
                      </a:r>
                      <a:r>
                        <a:rPr lang="zh-CN" altLang="en-US" sz="3000" dirty="0">
                          <a:solidFill>
                            <a:srgbClr val="000000"/>
                          </a:solidFill>
                          <a:latin typeface="Arial" panose="020B0604020202020204" pitchFamily="34" charset="0"/>
                        </a:rPr>
                        <a:t>函数名 </a:t>
                      </a:r>
                      <a:r>
                        <a:rPr lang="en-US" altLang="zh-CN" sz="3000" dirty="0">
                          <a:solidFill>
                            <a:srgbClr val="000000"/>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000" dirty="0">
                          <a:solidFill>
                            <a:srgbClr val="000000"/>
                          </a:solidFill>
                          <a:latin typeface="Arial" panose="020B0604020202020204" pitchFamily="34" charset="0"/>
                        </a:rPr>
                        <a:t>	</a:t>
                      </a:r>
                      <a:r>
                        <a:rPr lang="zh-CN" altLang="en-US" sz="3000" dirty="0">
                          <a:solidFill>
                            <a:srgbClr val="000000"/>
                          </a:solidFill>
                          <a:latin typeface="Arial" panose="020B0604020202020204" pitchFamily="34" charset="0"/>
                        </a:rPr>
                        <a:t>参数</a:t>
                      </a:r>
                      <a:r>
                        <a:rPr lang="en-US" altLang="zh-CN" sz="3000" dirty="0">
                          <a:solidFill>
                            <a:srgbClr val="000000"/>
                          </a:solidFill>
                          <a:latin typeface="Arial" panose="020B0604020202020204" pitchFamily="34" charset="0"/>
                        </a:rPr>
                        <a:t>1 [</a:t>
                      </a:r>
                      <a:r>
                        <a:rPr lang="zh-CN" altLang="en-US" sz="3000" dirty="0">
                          <a:solidFill>
                            <a:srgbClr val="000000"/>
                          </a:solidFill>
                          <a:latin typeface="Arial" panose="020B0604020202020204" pitchFamily="34" charset="0"/>
                        </a:rPr>
                        <a:t>参数类型</a:t>
                      </a:r>
                      <a:r>
                        <a:rPr lang="en-US" altLang="zh-CN" sz="3000" dirty="0">
                          <a:solidFill>
                            <a:srgbClr val="000000"/>
                          </a:solidFill>
                          <a:latin typeface="Arial" panose="020B0604020202020204" pitchFamily="34" charset="0"/>
                        </a:rPr>
                        <a:t>] </a:t>
                      </a:r>
                      <a:r>
                        <a:rPr lang="zh-CN" altLang="en-US" sz="3000" dirty="0">
                          <a:solidFill>
                            <a:srgbClr val="000000"/>
                          </a:solidFill>
                          <a:latin typeface="Arial" panose="020B0604020202020204" pitchFamily="34" charset="0"/>
                        </a:rPr>
                        <a:t>数据类型</a:t>
                      </a:r>
                      <a:r>
                        <a:rPr lang="en-US" altLang="zh-CN" sz="3000" dirty="0">
                          <a:solidFill>
                            <a:srgbClr val="000000"/>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000" dirty="0">
                          <a:solidFill>
                            <a:srgbClr val="000000"/>
                          </a:solidFill>
                          <a:latin typeface="Arial" panose="020B0604020202020204" pitchFamily="34" charset="0"/>
                        </a:rPr>
                        <a:t>	</a:t>
                      </a:r>
                      <a:r>
                        <a:rPr lang="zh-CN" altLang="en-US" sz="3000" dirty="0">
                          <a:solidFill>
                            <a:srgbClr val="000000"/>
                          </a:solidFill>
                          <a:latin typeface="Arial" panose="020B0604020202020204" pitchFamily="34" charset="0"/>
                        </a:rPr>
                        <a:t>参数</a:t>
                      </a:r>
                      <a:r>
                        <a:rPr lang="en-US" altLang="zh-CN" sz="3000" dirty="0">
                          <a:solidFill>
                            <a:srgbClr val="000000"/>
                          </a:solidFill>
                          <a:latin typeface="Arial" panose="020B0604020202020204" pitchFamily="34" charset="0"/>
                        </a:rPr>
                        <a:t>2 [</a:t>
                      </a:r>
                      <a:r>
                        <a:rPr lang="zh-CN" altLang="en-US" sz="3000" dirty="0">
                          <a:solidFill>
                            <a:srgbClr val="000000"/>
                          </a:solidFill>
                          <a:latin typeface="Arial" panose="020B0604020202020204" pitchFamily="34" charset="0"/>
                        </a:rPr>
                        <a:t>参数类型</a:t>
                      </a:r>
                      <a:r>
                        <a:rPr lang="en-US" altLang="zh-CN" sz="3000" dirty="0">
                          <a:solidFill>
                            <a:srgbClr val="000000"/>
                          </a:solidFill>
                          <a:latin typeface="Arial" panose="020B0604020202020204" pitchFamily="34" charset="0"/>
                        </a:rPr>
                        <a:t>] </a:t>
                      </a:r>
                      <a:r>
                        <a:rPr lang="zh-CN" altLang="en-US" sz="3000" dirty="0">
                          <a:solidFill>
                            <a:srgbClr val="000000"/>
                          </a:solidFill>
                          <a:latin typeface="Arial" panose="020B0604020202020204" pitchFamily="34" charset="0"/>
                        </a:rPr>
                        <a:t>数据类型</a:t>
                      </a:r>
                      <a:r>
                        <a:rPr lang="en-US" altLang="zh-CN" sz="3000" dirty="0">
                          <a:solidFill>
                            <a:srgbClr val="000000"/>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000" dirty="0">
                          <a:solidFill>
                            <a:srgbClr val="000000"/>
                          </a:solidFill>
                          <a:latin typeface="Arial" panose="020B0604020202020204" pitchFamily="34" charset="0"/>
                        </a:rPr>
                        <a:t>	… </a:t>
                      </a:r>
                      <a:endParaRPr lang="en-US" altLang="en-US" dirty="0">
                        <a:latin typeface="Arial" panose="020B0604020202020204" pitchFamily="34" charset="0"/>
                      </a:endParaRPr>
                    </a:p>
                    <a:p>
                      <a:pPr lvl="1" indent="-342900" algn="l" rtl="0">
                        <a:buFontTx/>
                        <a:buNone/>
                      </a:pPr>
                      <a:r>
                        <a:rPr lang="en-US" altLang="zh-CN" sz="3000" dirty="0">
                          <a:solidFill>
                            <a:srgbClr val="000000"/>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000" dirty="0">
                          <a:solidFill>
                            <a:srgbClr val="000000"/>
                          </a:solidFill>
                          <a:latin typeface="Arial" panose="020B0604020202020204" pitchFamily="34" charset="0"/>
                        </a:rPr>
                        <a:t>return </a:t>
                      </a:r>
                      <a:r>
                        <a:rPr lang="zh-CN" altLang="en-US" sz="3000" dirty="0">
                          <a:solidFill>
                            <a:srgbClr val="000000"/>
                          </a:solidFill>
                          <a:latin typeface="Arial" panose="020B0604020202020204" pitchFamily="34" charset="0"/>
                        </a:rPr>
                        <a:t>数据类型 </a:t>
                      </a:r>
                      <a:endParaRPr lang="en-US" altLang="en-US" dirty="0">
                        <a:latin typeface="Arial" panose="020B0604020202020204" pitchFamily="34" charset="0"/>
                      </a:endParaRPr>
                    </a:p>
                    <a:p>
                      <a:pPr lvl="1" indent="-342900" algn="l" rtl="0">
                        <a:buFontTx/>
                        <a:buNone/>
                      </a:pPr>
                      <a:r>
                        <a:rPr lang="en-US" altLang="zh-CN" sz="3000" dirty="0">
                          <a:solidFill>
                            <a:srgbClr val="000000"/>
                          </a:solidFill>
                          <a:latin typeface="Arial" panose="020B0604020202020204" pitchFamily="34" charset="0"/>
                        </a:rPr>
                        <a:t>is|as </a:t>
                      </a:r>
                      <a:endParaRPr lang="en-US" altLang="en-US" dirty="0">
                        <a:latin typeface="Arial" panose="020B0604020202020204" pitchFamily="34" charset="0"/>
                      </a:endParaRPr>
                    </a:p>
                    <a:p>
                      <a:pPr lvl="1" indent="-342900" algn="l" rtl="0">
                        <a:buFontTx/>
                        <a:buNone/>
                      </a:pPr>
                      <a:r>
                        <a:rPr lang="en-US" altLang="zh-CN" sz="3000" dirty="0">
                          <a:solidFill>
                            <a:srgbClr val="000000"/>
                          </a:solidFill>
                          <a:latin typeface="Arial" panose="020B0604020202020204" pitchFamily="34" charset="0"/>
                        </a:rPr>
                        <a:t>PL/SQL</a:t>
                      </a:r>
                      <a:r>
                        <a:rPr lang="zh-CN" altLang="en-US" sz="3000" dirty="0">
                          <a:solidFill>
                            <a:srgbClr val="000000"/>
                          </a:solidFill>
                          <a:latin typeface="Arial" panose="020B0604020202020204" pitchFamily="34" charset="0"/>
                        </a:rPr>
                        <a:t>块</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38" name="矩形 1049137"/>
          <p:cNvSpPr/>
          <p:nvPr/>
        </p:nvSpPr>
        <p:spPr>
          <a:xfrm>
            <a:off x="1079500" y="7921625"/>
            <a:ext cx="13773150" cy="2039938"/>
          </a:xfrm>
          <a:prstGeom prst="rect">
            <a:avLst/>
          </a:prstGeom>
          <a:noFill/>
          <a:ln w="9525">
            <a:noFill/>
          </a:ln>
        </p:spPr>
        <p:txBody>
          <a:bodyPr vert="horz" lIns="154305" tIns="77153" rIns="154305" bIns="77153" anchor="t"/>
          <a:p>
            <a:pPr marL="361950">
              <a:spcBef>
                <a:spcPct val="20000"/>
              </a:spcBef>
            </a:pPr>
            <a:r>
              <a:rPr lang="zh-CN" altLang="en-US" sz="3300" baseline="0" dirty="0">
                <a:solidFill>
                  <a:srgbClr val="FF0000"/>
                </a:solidFill>
                <a:latin typeface="Arial" panose="020B0604020202020204" pitchFamily="34" charset="0"/>
                <a:ea typeface="宋体" panose="02010600030101010101" pitchFamily="2" charset="-122"/>
              </a:rPr>
              <a:t>注意</a:t>
            </a:r>
            <a:r>
              <a:rPr lang="en-US" altLang="zh-CN" sz="3300" baseline="0" dirty="0">
                <a:solidFill>
                  <a:srgbClr val="FF0000"/>
                </a:solidFill>
                <a:latin typeface="Arial" panose="020B0604020202020204" pitchFamily="34" charset="0"/>
                <a:ea typeface="宋体" panose="02010600030101010101" pitchFamily="2" charset="-122"/>
              </a:rPr>
              <a:t>:</a:t>
            </a:r>
            <a:r>
              <a:rPr lang="zh-CN" altLang="en-US" sz="3300" baseline="0" dirty="0">
                <a:latin typeface="Arial" panose="020B0604020202020204" pitchFamily="34" charset="0"/>
                <a:ea typeface="宋体" panose="02010600030101010101" pitchFamily="2" charset="-122"/>
              </a:rPr>
              <a:t>指定参数数据类型的时候，不能指定其长度，</a:t>
            </a:r>
            <a:r>
              <a:rPr lang="en-US" altLang="zh-CN" sz="3300" baseline="0" dirty="0">
                <a:latin typeface="Arial" panose="020B0604020202020204" pitchFamily="34" charset="0"/>
                <a:ea typeface="宋体" panose="02010600030101010101" pitchFamily="2" charset="-122"/>
              </a:rPr>
              <a:t>return</a:t>
            </a:r>
            <a:r>
              <a:rPr lang="zh-CN" altLang="en-US" sz="3300" baseline="0" dirty="0">
                <a:latin typeface="Arial" panose="020B0604020202020204" pitchFamily="34" charset="0"/>
                <a:ea typeface="宋体" panose="02010600030101010101" pitchFamily="2" charset="-122"/>
              </a:rPr>
              <a:t>子句用于指定函数返回值的数据类型。</a:t>
            </a:r>
            <a:r>
              <a:rPr lang="en-US" altLang="zh-CN" sz="3300" baseline="0" dirty="0">
                <a:latin typeface="Arial" panose="020B0604020202020204" pitchFamily="34" charset="0"/>
                <a:ea typeface="宋体" panose="02010600030101010101" pitchFamily="2" charset="-122"/>
              </a:rPr>
              <a:t>Is</a:t>
            </a:r>
            <a:r>
              <a:rPr lang="zh-CN" altLang="en-US" sz="3300" baseline="0" dirty="0">
                <a:latin typeface="Arial" panose="020B0604020202020204" pitchFamily="34" charset="0"/>
                <a:ea typeface="宋体" panose="02010600030101010101" pitchFamily="2" charset="-122"/>
              </a:rPr>
              <a:t>或者</a:t>
            </a:r>
            <a:r>
              <a:rPr lang="en-US" altLang="zh-CN" sz="3300" baseline="0" dirty="0">
                <a:latin typeface="Arial" panose="020B0604020202020204" pitchFamily="34" charset="0"/>
                <a:ea typeface="宋体" panose="02010600030101010101" pitchFamily="2" charset="-122"/>
              </a:rPr>
              <a:t>as</a:t>
            </a:r>
            <a:r>
              <a:rPr lang="zh-CN" altLang="en-US" sz="3300" baseline="0" dirty="0">
                <a:latin typeface="Arial" panose="020B0604020202020204" pitchFamily="34" charset="0"/>
                <a:ea typeface="宋体" panose="02010600030101010101" pitchFamily="2" charset="-122"/>
              </a:rPr>
              <a:t>用于开始一个</a:t>
            </a:r>
            <a:r>
              <a:rPr lang="en-US" altLang="zh-CN" sz="3300" baseline="0" dirty="0">
                <a:latin typeface="Arial" panose="020B0604020202020204" pitchFamily="34" charset="0"/>
                <a:ea typeface="宋体" panose="02010600030101010101" pitchFamily="2" charset="-122"/>
              </a:rPr>
              <a:t>PL/SQL</a:t>
            </a:r>
            <a:r>
              <a:rPr lang="zh-CN" altLang="en-US" sz="3300" baseline="0" dirty="0">
                <a:latin typeface="Arial" panose="020B0604020202020204" pitchFamily="34" charset="0"/>
                <a:ea typeface="宋体" panose="02010600030101010101" pitchFamily="2" charset="-122"/>
              </a:rPr>
              <a:t>块。参数类型有</a:t>
            </a:r>
            <a:r>
              <a:rPr lang="en-US" altLang="zh-CN" sz="3300" baseline="0" dirty="0">
                <a:latin typeface="Arial" panose="020B0604020202020204" pitchFamily="34" charset="0"/>
                <a:ea typeface="宋体" panose="02010600030101010101" pitchFamily="2" charset="-122"/>
              </a:rPr>
              <a:t>in</a:t>
            </a:r>
            <a:r>
              <a:rPr lang="zh-CN" altLang="en-US" sz="3300" baseline="0" dirty="0">
                <a:latin typeface="Arial" panose="020B0604020202020204" pitchFamily="34" charset="0"/>
                <a:ea typeface="宋体" panose="02010600030101010101" pitchFamily="2" charset="-122"/>
              </a:rPr>
              <a:t>表示输入参数，默认为</a:t>
            </a:r>
            <a:r>
              <a:rPr lang="en-US" altLang="zh-CN" sz="3300" baseline="0" dirty="0">
                <a:latin typeface="Arial" panose="020B0604020202020204" pitchFamily="34" charset="0"/>
                <a:ea typeface="宋体" panose="02010600030101010101" pitchFamily="2" charset="-122"/>
              </a:rPr>
              <a:t>in</a:t>
            </a:r>
            <a:r>
              <a:rPr lang="zh-CN" altLang="en-US" sz="3300" baseline="0" dirty="0">
                <a:latin typeface="Arial" panose="020B0604020202020204" pitchFamily="34" charset="0"/>
                <a:ea typeface="宋体" panose="02010600030101010101" pitchFamily="2" charset="-122"/>
              </a:rPr>
              <a:t>，</a:t>
            </a:r>
            <a:r>
              <a:rPr lang="en-US" altLang="zh-CN" sz="3300" baseline="0" dirty="0">
                <a:latin typeface="Arial" panose="020B0604020202020204" pitchFamily="34" charset="0"/>
                <a:ea typeface="宋体" panose="02010600030101010101" pitchFamily="2" charset="-122"/>
              </a:rPr>
              <a:t>out</a:t>
            </a:r>
            <a:r>
              <a:rPr lang="zh-CN" altLang="en-US" sz="3300" baseline="0" dirty="0">
                <a:latin typeface="Arial" panose="020B0604020202020204" pitchFamily="34" charset="0"/>
                <a:ea typeface="宋体" panose="02010600030101010101" pitchFamily="2" charset="-122"/>
              </a:rPr>
              <a:t>表示输出参数，还可以是输入输出参数</a:t>
            </a:r>
            <a:r>
              <a:rPr lang="en-US" altLang="zh-CN" sz="3300" baseline="0" dirty="0">
                <a:latin typeface="Arial" panose="020B0604020202020204" pitchFamily="34" charset="0"/>
                <a:ea typeface="宋体" panose="02010600030101010101" pitchFamily="2" charset="-122"/>
              </a:rPr>
              <a:t>in out </a:t>
            </a:r>
            <a:endParaRPr lang="zh-CN" altLang="zh-CN"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40" name="标题 1049139"/>
          <p:cNvSpPr/>
          <p:nvPr>
            <p:ph type="title"/>
          </p:nvPr>
        </p:nvSpPr>
        <p:spPr>
          <a:xfrm>
            <a:off x="1214438" y="720725"/>
            <a:ext cx="13773150" cy="1079500"/>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3.1 </a:t>
            </a:r>
            <a:r>
              <a:rPr lang="zh-CN" altLang="en-US" sz="4800" baseline="0" dirty="0">
                <a:latin typeface="Arial" panose="020B0604020202020204" pitchFamily="34" charset="0"/>
                <a:ea typeface="宋体" panose="02010600030101010101" pitchFamily="2" charset="-122"/>
              </a:rPr>
              <a:t>定义一个函数</a:t>
            </a:r>
            <a:endParaRPr lang="zh-CN" altLang="zh-CN" dirty="0"/>
          </a:p>
        </p:txBody>
      </p:sp>
      <p:sp>
        <p:nvSpPr>
          <p:cNvPr id="1049142" name="内容占位符 1049141"/>
          <p:cNvSpPr/>
          <p:nvPr>
            <p:ph idx="1"/>
          </p:nvPr>
        </p:nvSpPr>
        <p:spPr>
          <a:xfrm>
            <a:off x="1079500" y="1800225"/>
            <a:ext cx="13773150" cy="60007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80000"/>
              </a:lnSpc>
              <a:spcBef>
                <a:spcPct val="20000"/>
              </a:spcBef>
              <a:spcAft>
                <a:spcPct val="0"/>
              </a:spcAft>
              <a:buSzPct val="100000"/>
              <a:buFontTx/>
              <a:buNone/>
            </a:pPr>
            <a:r>
              <a:rPr lang="zh-CN" altLang="en-US" sz="3800" u="none" baseline="0" dirty="0">
                <a:solidFill>
                  <a:srgbClr val="000000"/>
                </a:solidFill>
                <a:latin typeface="Arial" panose="020B0604020202020204" pitchFamily="34" charset="0"/>
                <a:ea typeface="宋体" panose="02010600030101010101" pitchFamily="2" charset="-122"/>
              </a:rPr>
              <a:t>定义一个函数，查找指定的表中有多少条数据？</a:t>
            </a:r>
            <a:endParaRPr lang="zh-CN" altLang="zh-CN" dirty="0"/>
          </a:p>
        </p:txBody>
      </p:sp>
      <p:graphicFrame>
        <p:nvGraphicFramePr>
          <p:cNvPr id="4194383" name="表格 4194382"/>
          <p:cNvGraphicFramePr/>
          <p:nvPr/>
        </p:nvGraphicFramePr>
        <p:xfrm>
          <a:off x="944563" y="2520950"/>
          <a:ext cx="14312900" cy="5786438"/>
        </p:xfrm>
        <a:graphic>
          <a:graphicData uri="http://schemas.openxmlformats.org/drawingml/2006/table">
            <a:tbl>
              <a:tblPr/>
              <a:tblGrid>
                <a:gridCol w="14312900"/>
              </a:tblGrid>
              <a:tr h="5786438">
                <a:tc>
                  <a:txBody>
                    <a:bodyPr/>
                    <a:p>
                      <a:pPr>
                        <a:spcBef>
                          <a:spcPct val="20000"/>
                        </a:spcBef>
                      </a:pPr>
                      <a:r>
                        <a:rPr lang="en-US" altLang="zh-CN" sz="2400" dirty="0">
                          <a:latin typeface="Arial" panose="020B0604020202020204" pitchFamily="34" charset="0"/>
                        </a:rPr>
                        <a:t>CREATE OR REPLACE FUNCTION TCOUNT(tablename VARCHAR2)</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RETURN NUMBER</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IS</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v_rows  NUMBER;</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v_sql   VARCHAR2(1024) := 'SELECT COUNT(1) FROM '||tablename;</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BEGIN</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EXECUTE IMMEDIATE v_sql INTO v_rows;</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RETURN v_rows;</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EXCEPTION</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WHEN OTHERS THEN</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DBMS_OUTPUT.PUT_LINE('</a:t>
                      </a:r>
                      <a:r>
                        <a:rPr lang="zh-CN" altLang="en-US" sz="2400" dirty="0">
                          <a:latin typeface="Arial" panose="020B0604020202020204" pitchFamily="34" charset="0"/>
                        </a:rPr>
                        <a:t>您传入的表名不存在，已出现异常</a:t>
                      </a:r>
                      <a:r>
                        <a:rPr lang="en-US" altLang="zh-CN" sz="2400" dirty="0">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RETURN -1;--</a:t>
                      </a:r>
                      <a:r>
                        <a:rPr lang="zh-CN" altLang="en-US" sz="2400" dirty="0">
                          <a:latin typeface="Arial" panose="020B0604020202020204" pitchFamily="34" charset="0"/>
                        </a:rPr>
                        <a:t>自定义返回</a:t>
                      </a:r>
                      <a:r>
                        <a:rPr lang="en-US" altLang="zh-CN" sz="2400" dirty="0">
                          <a:latin typeface="Arial" panose="020B0604020202020204" pitchFamily="34" charset="0"/>
                        </a:rPr>
                        <a:t>-1</a:t>
                      </a:r>
                      <a:r>
                        <a:rPr lang="zh-CN" altLang="en-US" sz="2400" dirty="0">
                          <a:latin typeface="Arial" panose="020B0604020202020204" pitchFamily="34" charset="0"/>
                        </a:rPr>
                        <a:t>代表传入的表名不存在</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44" name="矩形 1049143"/>
          <p:cNvSpPr/>
          <p:nvPr/>
        </p:nvSpPr>
        <p:spPr>
          <a:xfrm>
            <a:off x="809625" y="8880475"/>
            <a:ext cx="14447838" cy="1009650"/>
          </a:xfrm>
          <a:prstGeom prst="rect">
            <a:avLst/>
          </a:prstGeom>
          <a:noFill/>
          <a:ln w="9525">
            <a:noFill/>
          </a:ln>
        </p:spPr>
        <p:txBody>
          <a:bodyPr vert="horz" lIns="154305" tIns="77153" rIns="154305" bIns="77153" anchor="ctr">
            <a:spAutoFit/>
          </a:bodyPr>
          <a:p>
            <a:r>
              <a:rPr lang="zh-CN" altLang="en-US" sz="2800" baseline="0" dirty="0">
                <a:latin typeface="Tahoma" panose="020B0604030504040204" pitchFamily="34" charset="0"/>
                <a:ea typeface="宋体" panose="02010600030101010101" pitchFamily="2" charset="-122"/>
              </a:rPr>
              <a:t>函数的调用，是直接在</a:t>
            </a:r>
            <a:r>
              <a:rPr lang="en-US" altLang="zh-CN" sz="2800" baseline="0" dirty="0">
                <a:latin typeface="Tahoma" panose="020B0604030504040204" pitchFamily="34" charset="0"/>
                <a:ea typeface="宋体" panose="02010600030101010101" pitchFamily="2" charset="-122"/>
              </a:rPr>
              <a:t>sql</a:t>
            </a:r>
            <a:r>
              <a:rPr lang="zh-CN" altLang="en-US" sz="2800" baseline="0" dirty="0">
                <a:latin typeface="Tahoma" panose="020B0604030504040204" pitchFamily="34" charset="0"/>
                <a:ea typeface="宋体" panose="02010600030101010101" pitchFamily="2" charset="-122"/>
              </a:rPr>
              <a:t>语句中使用，前面大家已经使用过很多次了，比如单行函数</a:t>
            </a:r>
            <a:r>
              <a:rPr lang="en-US" altLang="zh-CN" sz="2800" baseline="0" dirty="0">
                <a:latin typeface="Tahoma" panose="020B0604030504040204" pitchFamily="34" charset="0"/>
                <a:ea typeface="宋体" panose="02010600030101010101" pitchFamily="2" charset="-122"/>
              </a:rPr>
              <a:t>avg()…</a:t>
            </a:r>
            <a:endParaRPr lang="zh-CN" altLang="zh-CN"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46" name="标题 1049145"/>
          <p:cNvSpPr/>
          <p:nvPr>
            <p:ph type="title"/>
          </p:nvPr>
        </p:nvSpPr>
        <p:spPr>
          <a:xfrm>
            <a:off x="1214438" y="-120650"/>
            <a:ext cx="13773150" cy="1081088"/>
          </a:xfrm>
          <a:ln/>
        </p:spPr>
        <p:txBody>
          <a:bodyPr lIns="91440" tIns="45720" rIns="91440" bIns="45720" anchor="ctr"/>
          <a:p>
            <a:pPr algn="ctr">
              <a:buFontTx/>
              <a:buNone/>
            </a:pPr>
            <a:r>
              <a:rPr lang="zh-CN" altLang="en-US" sz="6000" baseline="0" dirty="0">
                <a:latin typeface="Arial" panose="020B0604020202020204" pitchFamily="34" charset="0"/>
                <a:ea typeface="宋体" panose="02010600030101010101" pitchFamily="2" charset="-122"/>
              </a:rPr>
              <a:t>一个更复杂的函数示例</a:t>
            </a:r>
            <a:endParaRPr lang="zh-CN" altLang="zh-CN" dirty="0"/>
          </a:p>
        </p:txBody>
      </p:sp>
      <p:graphicFrame>
        <p:nvGraphicFramePr>
          <p:cNvPr id="4194385" name="表格 4194384"/>
          <p:cNvGraphicFramePr/>
          <p:nvPr/>
        </p:nvGraphicFramePr>
        <p:xfrm>
          <a:off x="1350963" y="1800225"/>
          <a:ext cx="13771562" cy="8858250"/>
        </p:xfrm>
        <a:graphic>
          <a:graphicData uri="http://schemas.openxmlformats.org/drawingml/2006/table">
            <a:tbl>
              <a:tblPr/>
              <a:tblGrid>
                <a:gridCol w="13771563"/>
              </a:tblGrid>
              <a:tr h="8858250">
                <a:tc>
                  <a:txBody>
                    <a:bodyPr/>
                    <a:p>
                      <a:pPr>
                        <a:spcBef>
                          <a:spcPct val="20000"/>
                        </a:spcBef>
                      </a:pPr>
                      <a:r>
                        <a:rPr lang="en-US" altLang="zh-CN" sz="2400" dirty="0">
                          <a:solidFill>
                            <a:srgbClr val="0000CC"/>
                          </a:solidFill>
                          <a:latin typeface="Arial" panose="020B0604020202020204" pitchFamily="34" charset="0"/>
                        </a:rPr>
                        <a:t>create or replace function fsal(empnumber number)</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return varchar2</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is</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salary number;</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employeename varchar2(20);</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begin</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select ename,sal into employeename,salary</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from emp</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where empno = empnumber;</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if salary&gt;=4000 then</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dbms_output.put_line('salary is'||salary||'name is '||employeename);</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return 'make good salary';</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else</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dbms_output.put_line('salary is'</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||salary</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||'name is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||employeename);</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return 'bad';</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end if;</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end fsal;</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48" name="矩形 1049147"/>
          <p:cNvSpPr/>
          <p:nvPr/>
        </p:nvSpPr>
        <p:spPr>
          <a:xfrm>
            <a:off x="1485900" y="839788"/>
            <a:ext cx="13528675" cy="1017587"/>
          </a:xfrm>
          <a:prstGeom prst="rect">
            <a:avLst/>
          </a:prstGeom>
          <a:noFill/>
          <a:ln w="9525">
            <a:noFill/>
          </a:ln>
        </p:spPr>
        <p:txBody>
          <a:bodyPr vert="horz" lIns="154305" tIns="77153" rIns="154305" bIns="77153" anchor="t">
            <a:spAutoFit/>
          </a:bodyPr>
          <a:p>
            <a:r>
              <a:rPr lang="zh-CN" altLang="en-US" sz="3000" b="1" baseline="0" dirty="0">
                <a:latin typeface="Tahoma" panose="020B0604030504040204" pitchFamily="34" charset="0"/>
                <a:ea typeface="宋体" panose="02010600030101010101" pitchFamily="2" charset="-122"/>
              </a:rPr>
              <a:t>题目：</a:t>
            </a:r>
            <a:r>
              <a:rPr lang="zh-CN" altLang="en-US" sz="3000" baseline="0" dirty="0">
                <a:latin typeface="Tahoma" panose="020B0604030504040204" pitchFamily="34" charset="0"/>
                <a:ea typeface="宋体" panose="02010600030101010101" pitchFamily="2" charset="-122"/>
              </a:rPr>
              <a:t>输入员工的编号，通过编号查找到用户的名字和薪水，如果薪水大于等于</a:t>
            </a:r>
            <a:r>
              <a:rPr lang="en-US" altLang="zh-CN" sz="3000" baseline="0" dirty="0">
                <a:latin typeface="Tahoma" panose="020B0604030504040204" pitchFamily="34" charset="0"/>
                <a:ea typeface="宋体" panose="02010600030101010101" pitchFamily="2" charset="-122"/>
              </a:rPr>
              <a:t>4000</a:t>
            </a:r>
            <a:r>
              <a:rPr lang="zh-CN" altLang="en-US" sz="3000" baseline="0" dirty="0">
                <a:latin typeface="Tahoma" panose="020B0604030504040204" pitchFamily="34" charset="0"/>
                <a:ea typeface="宋体" panose="02010600030101010101" pitchFamily="2" charset="-122"/>
              </a:rPr>
              <a:t>则返回“</a:t>
            </a:r>
            <a:r>
              <a:rPr lang="en-US" altLang="zh-CN" sz="3000" baseline="0" dirty="0">
                <a:latin typeface="Tahoma" panose="020B0604030504040204" pitchFamily="34" charset="0"/>
                <a:ea typeface="宋体" panose="02010600030101010101" pitchFamily="2" charset="-122"/>
              </a:rPr>
              <a:t>make good salary” </a:t>
            </a:r>
            <a:r>
              <a:rPr lang="zh-CN" altLang="en-US" sz="3000" baseline="0" dirty="0">
                <a:latin typeface="Tahoma" panose="020B0604030504040204" pitchFamily="34" charset="0"/>
                <a:ea typeface="宋体" panose="02010600030101010101" pitchFamily="2" charset="-122"/>
              </a:rPr>
              <a:t>否则返回”</a:t>
            </a:r>
            <a:r>
              <a:rPr lang="en-US" altLang="zh-CN" sz="3000" baseline="0" dirty="0">
                <a:latin typeface="Tahoma" panose="020B0604030504040204" pitchFamily="34" charset="0"/>
                <a:ea typeface="宋体" panose="02010600030101010101" pitchFamily="2" charset="-122"/>
              </a:rPr>
              <a:t>bad”</a:t>
            </a:r>
            <a:endParaRPr lang="zh-CN" altLang="zh-CN"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50" name="标题 1049149"/>
          <p:cNvSpPr/>
          <p:nvPr>
            <p:ph type="title"/>
          </p:nvPr>
        </p:nvSpPr>
        <p:spPr>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3.2 </a:t>
            </a:r>
            <a:r>
              <a:rPr lang="zh-CN" altLang="en-US" sz="6000" baseline="0" dirty="0">
                <a:latin typeface="Arial" panose="020B0604020202020204" pitchFamily="34" charset="0"/>
                <a:ea typeface="宋体" panose="02010600030101010101" pitchFamily="2" charset="-122"/>
              </a:rPr>
              <a:t>函数调用限制 </a:t>
            </a:r>
            <a:endParaRPr lang="zh-CN" altLang="zh-CN" dirty="0"/>
          </a:p>
        </p:txBody>
      </p:sp>
      <p:sp>
        <p:nvSpPr>
          <p:cNvPr id="1049152" name="内容占位符 1049151"/>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4300" u="none" baseline="0" dirty="0">
                <a:solidFill>
                  <a:srgbClr val="000000"/>
                </a:solidFill>
                <a:latin typeface="Arial" panose="020B0604020202020204" pitchFamily="34" charset="0"/>
                <a:ea typeface="宋体" panose="02010600030101010101" pitchFamily="2" charset="-122"/>
              </a:rPr>
              <a:t>因为函数必须返回数据，所以只能作为表达式的一部分调用。另外，函数也可以在</a:t>
            </a:r>
            <a:r>
              <a:rPr lang="en-US" altLang="zh-CN" sz="4300" u="none" baseline="0" dirty="0">
                <a:solidFill>
                  <a:srgbClr val="000000"/>
                </a:solidFill>
                <a:latin typeface="Arial" panose="020B0604020202020204" pitchFamily="34" charset="0"/>
                <a:ea typeface="宋体" panose="02010600030101010101" pitchFamily="2" charset="-122"/>
              </a:rPr>
              <a:t>sql</a:t>
            </a:r>
            <a:r>
              <a:rPr lang="zh-CN" altLang="en-US" sz="4300" u="none" baseline="0" dirty="0">
                <a:solidFill>
                  <a:srgbClr val="000000"/>
                </a:solidFill>
                <a:latin typeface="Arial" panose="020B0604020202020204" pitchFamily="34" charset="0"/>
                <a:ea typeface="宋体" panose="02010600030101010101" pitchFamily="2" charset="-122"/>
              </a:rPr>
              <a:t>语句的以下部分调用：</a:t>
            </a:r>
            <a:endParaRPr lang="zh-CN" altLang="zh-CN" dirty="0"/>
          </a:p>
          <a:p>
            <a:pPr marL="1308100" lvl="1" indent="460375" algn="l" fontAlgn="base">
              <a:lnSpc>
                <a:spcPct val="100000"/>
              </a:lnSpc>
              <a:spcBef>
                <a:spcPct val="20000"/>
              </a:spcBef>
              <a:spcAft>
                <a:spcPct val="0"/>
              </a:spcAft>
              <a:buSzPct val="100000"/>
              <a:buChar char="–"/>
            </a:pPr>
            <a:r>
              <a:rPr lang="en-US" altLang="zh-CN" sz="3700" u="none" baseline="0" dirty="0">
                <a:solidFill>
                  <a:srgbClr val="000000"/>
                </a:solidFill>
                <a:latin typeface="Arial" panose="020B0604020202020204" pitchFamily="34" charset="0"/>
                <a:ea typeface="宋体" panose="02010600030101010101" pitchFamily="2" charset="-122"/>
              </a:rPr>
              <a:t>Select</a:t>
            </a:r>
            <a:r>
              <a:rPr lang="zh-CN" altLang="en-US" sz="3700" u="none" baseline="0" dirty="0">
                <a:solidFill>
                  <a:srgbClr val="000000"/>
                </a:solidFill>
                <a:latin typeface="Arial" panose="020B0604020202020204" pitchFamily="34" charset="0"/>
                <a:ea typeface="宋体" panose="02010600030101010101" pitchFamily="2" charset="-122"/>
              </a:rPr>
              <a:t>命令的选择列表 </a:t>
            </a:r>
            <a:endParaRPr lang="zh-CN" altLang="zh-CN" dirty="0"/>
          </a:p>
          <a:p>
            <a:pPr marL="1308100" lvl="1" indent="460375" algn="l" fontAlgn="base">
              <a:lnSpc>
                <a:spcPct val="100000"/>
              </a:lnSpc>
              <a:spcBef>
                <a:spcPct val="20000"/>
              </a:spcBef>
              <a:spcAft>
                <a:spcPct val="0"/>
              </a:spcAft>
              <a:buSzPct val="100000"/>
              <a:buChar char="–"/>
            </a:pPr>
            <a:r>
              <a:rPr lang="en-US" altLang="zh-CN" sz="3700" u="none" baseline="0" dirty="0">
                <a:solidFill>
                  <a:srgbClr val="000000"/>
                </a:solidFill>
                <a:latin typeface="Arial" panose="020B0604020202020204" pitchFamily="34" charset="0"/>
                <a:ea typeface="宋体" panose="02010600030101010101" pitchFamily="2" charset="-122"/>
              </a:rPr>
              <a:t>Where</a:t>
            </a:r>
            <a:r>
              <a:rPr lang="zh-CN" altLang="en-US" sz="3700" u="none" baseline="0" dirty="0">
                <a:solidFill>
                  <a:srgbClr val="000000"/>
                </a:solidFill>
                <a:latin typeface="Arial" panose="020B0604020202020204" pitchFamily="34" charset="0"/>
                <a:ea typeface="宋体" panose="02010600030101010101" pitchFamily="2" charset="-122"/>
              </a:rPr>
              <a:t>和</a:t>
            </a:r>
            <a:r>
              <a:rPr lang="en-US" altLang="zh-CN" sz="3700" u="none" baseline="0" dirty="0">
                <a:solidFill>
                  <a:srgbClr val="000000"/>
                </a:solidFill>
                <a:latin typeface="Arial" panose="020B0604020202020204" pitchFamily="34" charset="0"/>
                <a:ea typeface="宋体" panose="02010600030101010101" pitchFamily="2" charset="-122"/>
              </a:rPr>
              <a:t>having</a:t>
            </a:r>
            <a:r>
              <a:rPr lang="zh-CN" altLang="en-US" sz="3700" u="none" baseline="0" dirty="0">
                <a:solidFill>
                  <a:srgbClr val="000000"/>
                </a:solidFill>
                <a:latin typeface="Arial" panose="020B0604020202020204" pitchFamily="34" charset="0"/>
                <a:ea typeface="宋体" panose="02010600030101010101" pitchFamily="2" charset="-122"/>
              </a:rPr>
              <a:t>子句中 </a:t>
            </a:r>
            <a:endParaRPr lang="zh-CN" altLang="zh-CN" dirty="0"/>
          </a:p>
          <a:p>
            <a:pPr marL="1308100" lvl="1" indent="460375" algn="l" fontAlgn="base">
              <a:lnSpc>
                <a:spcPct val="100000"/>
              </a:lnSpc>
              <a:spcBef>
                <a:spcPct val="20000"/>
              </a:spcBef>
              <a:spcAft>
                <a:spcPct val="0"/>
              </a:spcAft>
              <a:buSzPct val="100000"/>
              <a:buChar char="–"/>
            </a:pPr>
            <a:r>
              <a:rPr lang="en-US" altLang="zh-CN" sz="3700" u="none" baseline="0" dirty="0">
                <a:solidFill>
                  <a:srgbClr val="000000"/>
                </a:solidFill>
                <a:latin typeface="Arial" panose="020B0604020202020204" pitchFamily="34" charset="0"/>
                <a:ea typeface="宋体" panose="02010600030101010101" pitchFamily="2" charset="-122"/>
              </a:rPr>
              <a:t>Order by</a:t>
            </a:r>
            <a:r>
              <a:rPr lang="zh-CN" altLang="en-US" sz="3700" u="none" baseline="0" dirty="0">
                <a:solidFill>
                  <a:srgbClr val="000000"/>
                </a:solidFill>
                <a:latin typeface="Arial" panose="020B0604020202020204" pitchFamily="34" charset="0"/>
                <a:ea typeface="宋体" panose="02010600030101010101" pitchFamily="2" charset="-122"/>
              </a:rPr>
              <a:t>和</a:t>
            </a:r>
            <a:r>
              <a:rPr lang="en-US" altLang="zh-CN" sz="3700" u="none" baseline="0" dirty="0">
                <a:solidFill>
                  <a:srgbClr val="000000"/>
                </a:solidFill>
                <a:latin typeface="Arial" panose="020B0604020202020204" pitchFamily="34" charset="0"/>
                <a:ea typeface="宋体" panose="02010600030101010101" pitchFamily="2" charset="-122"/>
              </a:rPr>
              <a:t>group by</a:t>
            </a:r>
            <a:r>
              <a:rPr lang="zh-CN" altLang="en-US" sz="3700" u="none" baseline="0" dirty="0">
                <a:solidFill>
                  <a:srgbClr val="000000"/>
                </a:solidFill>
                <a:latin typeface="Arial" panose="020B0604020202020204" pitchFamily="34" charset="0"/>
                <a:ea typeface="宋体" panose="02010600030101010101" pitchFamily="2" charset="-122"/>
              </a:rPr>
              <a:t>子句中 </a:t>
            </a:r>
            <a:endParaRPr lang="zh-CN" altLang="zh-CN" dirty="0"/>
          </a:p>
          <a:p>
            <a:pPr marL="1308100" lvl="1" indent="460375" algn="l" fontAlgn="base">
              <a:lnSpc>
                <a:spcPct val="100000"/>
              </a:lnSpc>
              <a:spcBef>
                <a:spcPct val="20000"/>
              </a:spcBef>
              <a:spcAft>
                <a:spcPct val="0"/>
              </a:spcAft>
              <a:buSzPct val="100000"/>
              <a:buChar char="–"/>
            </a:pPr>
            <a:r>
              <a:rPr lang="en-US" altLang="zh-CN" sz="3700" u="none" baseline="0" dirty="0">
                <a:solidFill>
                  <a:srgbClr val="000000"/>
                </a:solidFill>
                <a:latin typeface="Arial" panose="020B0604020202020204" pitchFamily="34" charset="0"/>
                <a:ea typeface="宋体" panose="02010600030101010101" pitchFamily="2" charset="-122"/>
              </a:rPr>
              <a:t>insert</a:t>
            </a:r>
            <a:r>
              <a:rPr lang="zh-CN" altLang="en-US" sz="3700" u="none" baseline="0" dirty="0">
                <a:solidFill>
                  <a:srgbClr val="000000"/>
                </a:solidFill>
                <a:latin typeface="Arial" panose="020B0604020202020204" pitchFamily="34" charset="0"/>
                <a:ea typeface="宋体" panose="02010600030101010101" pitchFamily="2" charset="-122"/>
              </a:rPr>
              <a:t>命令和</a:t>
            </a:r>
            <a:r>
              <a:rPr lang="en-US" altLang="zh-CN" sz="3700" u="none" baseline="0" dirty="0">
                <a:solidFill>
                  <a:srgbClr val="000000"/>
                </a:solidFill>
                <a:latin typeface="Arial" panose="020B0604020202020204" pitchFamily="34" charset="0"/>
                <a:ea typeface="宋体" panose="02010600030101010101" pitchFamily="2" charset="-122"/>
              </a:rPr>
              <a:t>values</a:t>
            </a:r>
            <a:r>
              <a:rPr lang="zh-CN" altLang="en-US" sz="3700" u="none" baseline="0" dirty="0">
                <a:solidFill>
                  <a:srgbClr val="000000"/>
                </a:solidFill>
                <a:latin typeface="Arial" panose="020B0604020202020204" pitchFamily="34" charset="0"/>
                <a:ea typeface="宋体" panose="02010600030101010101" pitchFamily="2" charset="-122"/>
              </a:rPr>
              <a:t>子句中 </a:t>
            </a:r>
            <a:endParaRPr lang="zh-CN" altLang="zh-CN" dirty="0"/>
          </a:p>
          <a:p>
            <a:pPr marL="1308100" lvl="1" indent="460375" algn="l" fontAlgn="base">
              <a:lnSpc>
                <a:spcPct val="100000"/>
              </a:lnSpc>
              <a:spcBef>
                <a:spcPct val="20000"/>
              </a:spcBef>
              <a:spcAft>
                <a:spcPct val="0"/>
              </a:spcAft>
              <a:buSzPct val="100000"/>
              <a:buChar char="–"/>
            </a:pPr>
            <a:r>
              <a:rPr lang="en-US" altLang="zh-CN" sz="3700" u="none" baseline="0" dirty="0">
                <a:solidFill>
                  <a:srgbClr val="000000"/>
                </a:solidFill>
                <a:latin typeface="Arial" panose="020B0604020202020204" pitchFamily="34" charset="0"/>
                <a:ea typeface="宋体" panose="02010600030101010101" pitchFamily="2" charset="-122"/>
              </a:rPr>
              <a:t>update</a:t>
            </a:r>
            <a:r>
              <a:rPr lang="zh-CN" altLang="en-US" sz="3700" u="none" baseline="0" dirty="0">
                <a:solidFill>
                  <a:srgbClr val="000000"/>
                </a:solidFill>
                <a:latin typeface="Arial" panose="020B0604020202020204" pitchFamily="34" charset="0"/>
                <a:ea typeface="宋体" panose="02010600030101010101" pitchFamily="2" charset="-122"/>
              </a:rPr>
              <a:t>命令的</a:t>
            </a:r>
            <a:r>
              <a:rPr lang="en-US" altLang="zh-CN" sz="3700" u="none" baseline="0" dirty="0">
                <a:solidFill>
                  <a:srgbClr val="000000"/>
                </a:solidFill>
                <a:latin typeface="Arial" panose="020B0604020202020204" pitchFamily="34" charset="0"/>
                <a:ea typeface="宋体" panose="02010600030101010101" pitchFamily="2" charset="-122"/>
              </a:rPr>
              <a:t>set</a:t>
            </a:r>
            <a:r>
              <a:rPr lang="zh-CN" altLang="en-US" sz="3700" u="none" baseline="0" dirty="0">
                <a:solidFill>
                  <a:srgbClr val="000000"/>
                </a:solidFill>
                <a:latin typeface="Arial" panose="020B0604020202020204" pitchFamily="34" charset="0"/>
                <a:ea typeface="宋体" panose="02010600030101010101" pitchFamily="2" charset="-122"/>
              </a:rPr>
              <a:t>子句中。 </a:t>
            </a:r>
            <a:endParaRPr lang="zh-CN" altLang="zh-CN" dirty="0"/>
          </a:p>
          <a:p>
            <a:pPr marL="605155" lvl="0" indent="-605155" algn="l" fontAlgn="base">
              <a:lnSpc>
                <a:spcPct val="100000"/>
              </a:lnSpc>
              <a:spcBef>
                <a:spcPct val="20000"/>
              </a:spcBef>
              <a:spcAft>
                <a:spcPct val="0"/>
              </a:spcAft>
              <a:buSzPct val="100000"/>
              <a:buChar char="•"/>
            </a:pPr>
            <a:endParaRPr lang="zh-CN" altLang="en-US" sz="4300" u="none" baseline="0" dirty="0">
              <a:solidFill>
                <a:srgbClr val="000000"/>
              </a:solidFill>
              <a:latin typeface="Arial" panose="020B0604020202020204" pitchFamily="34" charset="0"/>
              <a:ea typeface="宋体" panose="02010600030101010101" pitchFamily="2" charset="-122"/>
            </a:endParaRPr>
          </a:p>
          <a:p>
            <a:pPr marL="605155" lvl="0" indent="-605155" algn="l" eaLnBrk="1" fontAlgn="base" latinLnBrk="0" hangingPunct="1">
              <a:lnSpc>
                <a:spcPct val="100000"/>
              </a:lnSpc>
              <a:spcBef>
                <a:spcPct val="20000"/>
              </a:spcBef>
              <a:spcAft>
                <a:spcPct val="0"/>
              </a:spcAft>
              <a:buSzPct val="100000"/>
              <a:buFontTx/>
              <a:buNone/>
            </a:pPr>
            <a:r>
              <a:rPr lang="zh-CN" altLang="en-US" sz="4300" u="none" baseline="0" dirty="0">
                <a:solidFill>
                  <a:srgbClr val="FF0000"/>
                </a:solidFill>
                <a:latin typeface="Arial" panose="020B0604020202020204" pitchFamily="34" charset="0"/>
                <a:ea typeface="宋体" panose="02010600030101010101" pitchFamily="2" charset="-122"/>
              </a:rPr>
              <a:t>注意</a:t>
            </a:r>
            <a:r>
              <a:rPr lang="en-US" altLang="zh-CN" sz="4300" u="none" baseline="0" dirty="0">
                <a:solidFill>
                  <a:srgbClr val="FF0000"/>
                </a:solidFill>
                <a:latin typeface="Arial" panose="020B0604020202020204" pitchFamily="34" charset="0"/>
                <a:ea typeface="宋体" panose="02010600030101010101" pitchFamily="2" charset="-122"/>
              </a:rPr>
              <a:t>:</a:t>
            </a:r>
            <a:r>
              <a:rPr lang="en-US" altLang="zh-CN" sz="4300" u="none" baseline="0" dirty="0">
                <a:solidFill>
                  <a:srgbClr val="000000"/>
                </a:solidFill>
                <a:latin typeface="Arial" panose="020B0604020202020204" pitchFamily="34" charset="0"/>
                <a:ea typeface="宋体" panose="02010600030101010101" pitchFamily="2" charset="-122"/>
              </a:rPr>
              <a:t> </a:t>
            </a:r>
            <a:r>
              <a:rPr lang="zh-CN" altLang="en-US" sz="4300" u="none" baseline="0" dirty="0">
                <a:solidFill>
                  <a:srgbClr val="000000"/>
                </a:solidFill>
                <a:latin typeface="Arial" panose="020B0604020202020204" pitchFamily="34" charset="0"/>
                <a:ea typeface="宋体" panose="02010600030101010101" pitchFamily="2" charset="-122"/>
              </a:rPr>
              <a:t>在</a:t>
            </a:r>
            <a:r>
              <a:rPr lang="en-US" altLang="zh-CN" sz="4300" u="none" baseline="0" dirty="0">
                <a:solidFill>
                  <a:srgbClr val="000000"/>
                </a:solidFill>
                <a:latin typeface="Arial" panose="020B0604020202020204" pitchFamily="34" charset="0"/>
                <a:ea typeface="宋体" panose="02010600030101010101" pitchFamily="2" charset="-122"/>
              </a:rPr>
              <a:t>sql</a:t>
            </a:r>
            <a:r>
              <a:rPr lang="zh-CN" altLang="en-US" sz="4300" u="none" baseline="0" dirty="0">
                <a:solidFill>
                  <a:srgbClr val="000000"/>
                </a:solidFill>
                <a:latin typeface="Arial" panose="020B0604020202020204" pitchFamily="34" charset="0"/>
                <a:ea typeface="宋体" panose="02010600030101010101" pitchFamily="2" charset="-122"/>
              </a:rPr>
              <a:t>语句中调用的</a:t>
            </a:r>
            <a:r>
              <a:rPr lang="zh-CN" altLang="en-US" sz="4300" u="none" baseline="0" dirty="0">
                <a:solidFill>
                  <a:srgbClr val="FF0000"/>
                </a:solidFill>
                <a:latin typeface="Arial" panose="020B0604020202020204" pitchFamily="34" charset="0"/>
                <a:ea typeface="宋体" panose="02010600030101010101" pitchFamily="2" charset="-122"/>
              </a:rPr>
              <a:t>函数</a:t>
            </a:r>
            <a:r>
              <a:rPr lang="zh-CN" altLang="en-US" sz="4300" u="none" baseline="0" dirty="0">
                <a:solidFill>
                  <a:srgbClr val="000000"/>
                </a:solidFill>
                <a:latin typeface="Arial" panose="020B0604020202020204" pitchFamily="34" charset="0"/>
                <a:ea typeface="宋体" panose="02010600030101010101" pitchFamily="2" charset="-122"/>
              </a:rPr>
              <a:t>不能包含</a:t>
            </a:r>
            <a:r>
              <a:rPr lang="en-US" altLang="zh-CN" sz="4300" u="none" baseline="0" dirty="0">
                <a:solidFill>
                  <a:srgbClr val="000000"/>
                </a:solidFill>
                <a:latin typeface="Arial" panose="020B0604020202020204" pitchFamily="34" charset="0"/>
                <a:ea typeface="宋体" panose="02010600030101010101" pitchFamily="2" charset="-122"/>
              </a:rPr>
              <a:t>insert,update</a:t>
            </a:r>
            <a:r>
              <a:rPr lang="zh-CN" altLang="en-US" sz="4300" u="none" baseline="0" dirty="0">
                <a:solidFill>
                  <a:srgbClr val="000000"/>
                </a:solidFill>
                <a:latin typeface="Arial" panose="020B0604020202020204" pitchFamily="34" charset="0"/>
                <a:ea typeface="宋体" panose="02010600030101010101" pitchFamily="2" charset="-122"/>
              </a:rPr>
              <a:t>和</a:t>
            </a:r>
            <a:r>
              <a:rPr lang="en-US" altLang="zh-CN" sz="4300" u="none" baseline="0" dirty="0">
                <a:solidFill>
                  <a:srgbClr val="000000"/>
                </a:solidFill>
                <a:latin typeface="Arial" panose="020B0604020202020204" pitchFamily="34" charset="0"/>
                <a:ea typeface="宋体" panose="02010600030101010101" pitchFamily="2" charset="-122"/>
              </a:rPr>
              <a:t>delete</a:t>
            </a:r>
            <a:r>
              <a:rPr lang="zh-CN" altLang="en-US" sz="4300" u="none" baseline="0" dirty="0">
                <a:solidFill>
                  <a:srgbClr val="000000"/>
                </a:solidFill>
                <a:latin typeface="Arial" panose="020B0604020202020204" pitchFamily="34" charset="0"/>
                <a:ea typeface="宋体" panose="02010600030101010101" pitchFamily="2" charset="-122"/>
              </a:rPr>
              <a:t>语句</a:t>
            </a:r>
            <a:r>
              <a:rPr lang="en-US" altLang="zh-CN" sz="4300" u="none" baseline="0" dirty="0">
                <a:solidFill>
                  <a:srgbClr val="000000"/>
                </a:solidFill>
                <a:latin typeface="Arial" panose="020B0604020202020204" pitchFamily="34" charset="0"/>
                <a:ea typeface="宋体" panose="02010600030101010101" pitchFamily="2" charset="-122"/>
              </a:rPr>
              <a:t>. </a:t>
            </a:r>
            <a:endParaRPr lang="zh-CN"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54" name="标题 1049153"/>
          <p:cNvSpPr/>
          <p:nvPr>
            <p:ph type="title"/>
          </p:nvPr>
        </p:nvSpPr>
        <p:spPr>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3.3 </a:t>
            </a:r>
            <a:r>
              <a:rPr lang="zh-CN" altLang="en-US" sz="6000" baseline="0" dirty="0">
                <a:latin typeface="Arial" panose="020B0604020202020204" pitchFamily="34" charset="0"/>
                <a:ea typeface="宋体" panose="02010600030101010101" pitchFamily="2" charset="-122"/>
              </a:rPr>
              <a:t>删除函数</a:t>
            </a:r>
            <a:endParaRPr lang="zh-CN" altLang="zh-CN" dirty="0"/>
          </a:p>
        </p:txBody>
      </p:sp>
      <p:sp>
        <p:nvSpPr>
          <p:cNvPr id="1049156" name="内容占位符 1049155"/>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en-US" altLang="zh-CN" sz="4700" u="none" baseline="0" dirty="0">
                <a:solidFill>
                  <a:srgbClr val="000000"/>
                </a:solidFill>
                <a:latin typeface="Arial" panose="020B0604020202020204" pitchFamily="34" charset="0"/>
                <a:ea typeface="宋体" panose="02010600030101010101" pitchFamily="2" charset="-122"/>
              </a:rPr>
              <a:t>	</a:t>
            </a:r>
            <a:r>
              <a:rPr lang="zh-CN" altLang="en-US" sz="4700" b="1" u="none" baseline="0" dirty="0">
                <a:solidFill>
                  <a:srgbClr val="000000"/>
                </a:solidFill>
                <a:latin typeface="Arial" panose="020B0604020202020204" pitchFamily="34" charset="0"/>
                <a:ea typeface="宋体" panose="02010600030101010101" pitchFamily="2" charset="-122"/>
              </a:rPr>
              <a:t>使用</a:t>
            </a:r>
            <a:r>
              <a:rPr lang="en-US" altLang="zh-CN" sz="4700" b="1" u="none" baseline="0" dirty="0">
                <a:solidFill>
                  <a:srgbClr val="000000"/>
                </a:solidFill>
                <a:latin typeface="Arial" panose="020B0604020202020204" pitchFamily="34" charset="0"/>
                <a:ea typeface="宋体" panose="02010600030101010101" pitchFamily="2" charset="-122"/>
              </a:rPr>
              <a:t>drop function </a:t>
            </a:r>
            <a:r>
              <a:rPr lang="zh-CN" altLang="en-US" sz="4700" b="1" u="none" baseline="0" dirty="0">
                <a:solidFill>
                  <a:srgbClr val="000000"/>
                </a:solidFill>
                <a:latin typeface="Arial" panose="020B0604020202020204" pitchFamily="34" charset="0"/>
                <a:ea typeface="宋体" panose="02010600030101010101" pitchFamily="2" charset="-122"/>
              </a:rPr>
              <a:t>函数名</a:t>
            </a:r>
            <a:r>
              <a:rPr lang="zh-CN" altLang="en-US" sz="4700" u="none" baseline="0" dirty="0">
                <a:solidFill>
                  <a:srgbClr val="000000"/>
                </a:solidFill>
                <a:latin typeface="Arial" panose="020B0604020202020204" pitchFamily="34" charset="0"/>
                <a:ea typeface="宋体" panose="02010600030101010101" pitchFamily="2" charset="-122"/>
              </a:rPr>
              <a:t> 删除该函数。</a:t>
            </a:r>
            <a:endParaRPr lang="zh-CN" altLang="zh-CN" dirty="0"/>
          </a:p>
          <a:p>
            <a:pPr marL="605155" lvl="0" indent="-605155" algn="l" fontAlgn="base">
              <a:lnSpc>
                <a:spcPct val="100000"/>
              </a:lnSpc>
              <a:spcBef>
                <a:spcPct val="20000"/>
              </a:spcBef>
              <a:spcAft>
                <a:spcPct val="0"/>
              </a:spcAft>
              <a:buSzPct val="100000"/>
              <a:buChar char="•"/>
            </a:pPr>
            <a:endParaRPr lang="zh-CN" altLang="en-US" sz="4700" u="none" baseline="0" dirty="0">
              <a:solidFill>
                <a:srgbClr val="000000"/>
              </a:solidFill>
              <a:latin typeface="Arial" panose="020B0604020202020204" pitchFamily="34" charset="0"/>
              <a:ea typeface="宋体" panose="02010600030101010101" pitchFamily="2" charset="-122"/>
            </a:endParaRPr>
          </a:p>
          <a:p>
            <a:pPr marL="605155" lvl="0" indent="-605155" algn="l" eaLnBrk="1" fontAlgn="base" latinLnBrk="0" hangingPunct="1">
              <a:lnSpc>
                <a:spcPct val="100000"/>
              </a:lnSpc>
              <a:spcBef>
                <a:spcPct val="20000"/>
              </a:spcBef>
              <a:spcAft>
                <a:spcPct val="0"/>
              </a:spcAft>
              <a:buSzPct val="100000"/>
              <a:buFontTx/>
              <a:buNone/>
            </a:pPr>
            <a:r>
              <a:rPr lang="zh-CN" altLang="en-US" sz="4700" u="none" baseline="0" dirty="0">
                <a:solidFill>
                  <a:srgbClr val="FF0000"/>
                </a:solidFill>
                <a:latin typeface="Arial" panose="020B0604020202020204" pitchFamily="34" charset="0"/>
                <a:ea typeface="宋体" panose="02010600030101010101" pitchFamily="2" charset="-122"/>
              </a:rPr>
              <a:t>课堂作业</a:t>
            </a:r>
            <a:r>
              <a:rPr lang="zh-CN" altLang="en-US" sz="4700" u="none" baseline="0" dirty="0">
                <a:solidFill>
                  <a:srgbClr val="000000"/>
                </a:solidFill>
                <a:latin typeface="Arial" panose="020B0604020202020204" pitchFamily="34" charset="0"/>
                <a:ea typeface="宋体" panose="02010600030101010101" pitchFamily="2" charset="-122"/>
              </a:rPr>
              <a:t>：</a:t>
            </a:r>
            <a:endParaRPr lang="zh-CN" altLang="zh-CN" dirty="0"/>
          </a:p>
          <a:p>
            <a:pPr marL="605155" lvl="0" indent="-605155" algn="l" eaLnBrk="1" fontAlgn="base" latinLnBrk="0" hangingPunct="1">
              <a:lnSpc>
                <a:spcPct val="100000"/>
              </a:lnSpc>
              <a:spcBef>
                <a:spcPct val="20000"/>
              </a:spcBef>
              <a:spcAft>
                <a:spcPct val="0"/>
              </a:spcAft>
              <a:buSzPct val="100000"/>
              <a:buFontTx/>
              <a:buNone/>
            </a:pPr>
            <a:endParaRPr lang="zh-CN" altLang="en-US" sz="4700" u="none" baseline="0" dirty="0">
              <a:solidFill>
                <a:srgbClr val="000000"/>
              </a:solidFill>
              <a:latin typeface="Arial" panose="020B0604020202020204" pitchFamily="34" charset="0"/>
              <a:ea typeface="宋体" panose="02010600030101010101" pitchFamily="2" charset="-122"/>
            </a:endParaRPr>
          </a:p>
          <a:p>
            <a:pPr marL="605155" lvl="0" indent="-605155" algn="l" eaLnBrk="1" fontAlgn="base" latinLnBrk="0" hangingPunct="1">
              <a:lnSpc>
                <a:spcPct val="100000"/>
              </a:lnSpc>
              <a:spcBef>
                <a:spcPct val="0"/>
              </a:spcBef>
              <a:spcAft>
                <a:spcPct val="0"/>
              </a:spcAft>
              <a:buSzPct val="100000"/>
              <a:buFontTx/>
              <a:buNone/>
            </a:pPr>
            <a:r>
              <a:rPr lang="zh-CN" altLang="en-US" sz="4700" u="none" baseline="0" dirty="0">
                <a:solidFill>
                  <a:srgbClr val="000000"/>
                </a:solidFill>
                <a:latin typeface="Arial" panose="020B0604020202020204" pitchFamily="34" charset="0"/>
                <a:ea typeface="宋体" panose="02010600030101010101" pitchFamily="2" charset="-122"/>
              </a:rPr>
              <a:t>	定义存储过程来完成课程表中的添加、修改和删除</a:t>
            </a:r>
            <a:endParaRPr lang="zh-CN"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58" name="标题 1049157"/>
          <p:cNvSpPr/>
          <p:nvPr>
            <p:ph type="title"/>
          </p:nvPr>
        </p:nvSpPr>
        <p:spPr>
          <a:ln/>
        </p:spPr>
        <p:txBody>
          <a:bodyPr lIns="91440" tIns="45720" rIns="91440" bIns="45720" anchor="ctr"/>
          <a:p>
            <a:pPr>
              <a:buFontTx/>
              <a:buNone/>
            </a:pPr>
            <a:r>
              <a:rPr lang="en-US" altLang="zh-CN" sz="6000" baseline="0" dirty="0">
                <a:latin typeface="Arial" panose="020B0604020202020204" pitchFamily="34" charset="0"/>
                <a:ea typeface="宋体" panose="02010600030101010101" pitchFamily="2" charset="-122"/>
              </a:rPr>
              <a:t>4</a:t>
            </a:r>
            <a:r>
              <a:rPr lang="zh-CN" altLang="en-US" sz="6000" baseline="0" dirty="0">
                <a:latin typeface="Arial" panose="020B0604020202020204" pitchFamily="34" charset="0"/>
                <a:ea typeface="宋体" panose="02010600030101010101" pitchFamily="2" charset="-122"/>
              </a:rPr>
              <a:t>、总结</a:t>
            </a:r>
            <a:endParaRPr lang="zh-CN" altLang="zh-CN" dirty="0"/>
          </a:p>
        </p:txBody>
      </p:sp>
      <p:sp>
        <p:nvSpPr>
          <p:cNvPr id="1049160" name="内容占位符 1049159"/>
          <p:cNvSpPr/>
          <p:nvPr>
            <p:ph idx="1"/>
          </p:nvPr>
        </p:nvSpPr>
        <p:spPr>
          <a:xfrm>
            <a:off x="1620838" y="2520950"/>
            <a:ext cx="12285662" cy="6840538"/>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76250" lvl="0" indent="-603250" algn="l" fontAlgn="base">
              <a:lnSpc>
                <a:spcPct val="90000"/>
              </a:lnSpc>
              <a:spcBef>
                <a:spcPct val="20000"/>
              </a:spcBef>
              <a:spcAft>
                <a:spcPct val="0"/>
              </a:spcAft>
              <a:buSzPct val="100000"/>
              <a:buAutoNum type="arabicPeriod"/>
            </a:pPr>
            <a:r>
              <a:rPr lang="zh-CN" altLang="en-US" sz="4100" u="none" baseline="0" dirty="0">
                <a:solidFill>
                  <a:srgbClr val="000000"/>
                </a:solidFill>
                <a:latin typeface="Arial" panose="020B0604020202020204" pitchFamily="34" charset="0"/>
                <a:ea typeface="宋体" panose="02010600030101010101" pitchFamily="2" charset="-122"/>
              </a:rPr>
              <a:t>存储过程只在创造时进行编译，以后每次执行存储过程都不需再重新编译，而一般</a:t>
            </a:r>
            <a:r>
              <a:rPr lang="en-US" altLang="zh-CN" sz="4100" u="none" baseline="0" dirty="0">
                <a:solidFill>
                  <a:srgbClr val="000000"/>
                </a:solidFill>
                <a:latin typeface="Arial" panose="020B0604020202020204" pitchFamily="34" charset="0"/>
                <a:ea typeface="宋体" panose="02010600030101010101" pitchFamily="2" charset="-122"/>
              </a:rPr>
              <a:t>SQL</a:t>
            </a:r>
            <a:r>
              <a:rPr lang="zh-CN" altLang="en-US" sz="4100" u="none" baseline="0" dirty="0">
                <a:solidFill>
                  <a:srgbClr val="000000"/>
                </a:solidFill>
                <a:latin typeface="Arial" panose="020B0604020202020204" pitchFamily="34" charset="0"/>
                <a:ea typeface="宋体" panose="02010600030101010101" pitchFamily="2" charset="-122"/>
              </a:rPr>
              <a:t>语句每执行一次就编译一次</a:t>
            </a:r>
            <a:r>
              <a:rPr lang="en-US" altLang="zh-CN" sz="4100" u="none" baseline="0" dirty="0">
                <a:solidFill>
                  <a:srgbClr val="000000"/>
                </a:solidFill>
                <a:latin typeface="Arial" panose="020B0604020202020204" pitchFamily="34" charset="0"/>
                <a:ea typeface="宋体" panose="02010600030101010101" pitchFamily="2" charset="-122"/>
              </a:rPr>
              <a:t>,</a:t>
            </a:r>
            <a:r>
              <a:rPr lang="zh-CN" altLang="en-US" sz="4100" u="none" baseline="0" dirty="0">
                <a:solidFill>
                  <a:srgbClr val="000000"/>
                </a:solidFill>
                <a:latin typeface="Arial" panose="020B0604020202020204" pitchFamily="34" charset="0"/>
                <a:ea typeface="宋体" panose="02010600030101010101" pitchFamily="2" charset="-122"/>
              </a:rPr>
              <a:t>所以使用存储过程可提高数据库执行速度。</a:t>
            </a:r>
            <a:r>
              <a:rPr lang="en-US" altLang="zh-CN" sz="4100" u="none" baseline="0" dirty="0">
                <a:solidFill>
                  <a:srgbClr val="000000"/>
                </a:solidFill>
                <a:latin typeface="Arial" panose="020B0604020202020204" pitchFamily="34" charset="0"/>
                <a:ea typeface="宋体" panose="02010600030101010101" pitchFamily="2" charset="-122"/>
              </a:rPr>
              <a:t>  </a:t>
            </a:r>
            <a:endParaRPr lang="zh-CN" altLang="zh-CN" dirty="0"/>
          </a:p>
          <a:p>
            <a:pPr marL="476250" lvl="0" indent="-603250" algn="l" fontAlgn="base">
              <a:lnSpc>
                <a:spcPct val="90000"/>
              </a:lnSpc>
              <a:spcBef>
                <a:spcPct val="20000"/>
              </a:spcBef>
              <a:spcAft>
                <a:spcPct val="0"/>
              </a:spcAft>
              <a:buSzPct val="100000"/>
              <a:buAutoNum type="arabicPeriod"/>
            </a:pPr>
            <a:r>
              <a:rPr lang="zh-CN" altLang="en-US" sz="4100" u="none" baseline="0" dirty="0">
                <a:solidFill>
                  <a:srgbClr val="000000"/>
                </a:solidFill>
                <a:latin typeface="Arial" panose="020B0604020202020204" pitchFamily="34" charset="0"/>
                <a:ea typeface="宋体" panose="02010600030101010101" pitchFamily="2" charset="-122"/>
              </a:rPr>
              <a:t>当对数据库进行复杂操作时</a:t>
            </a:r>
            <a:r>
              <a:rPr lang="en-US" altLang="zh-CN" sz="4100" u="none" baseline="0" dirty="0">
                <a:solidFill>
                  <a:srgbClr val="000000"/>
                </a:solidFill>
                <a:latin typeface="Arial" panose="020B0604020202020204" pitchFamily="34" charset="0"/>
                <a:ea typeface="宋体" panose="02010600030101010101" pitchFamily="2" charset="-122"/>
              </a:rPr>
              <a:t>(</a:t>
            </a:r>
            <a:r>
              <a:rPr lang="zh-CN" altLang="en-US" sz="4100" u="none" baseline="0" dirty="0">
                <a:solidFill>
                  <a:srgbClr val="000000"/>
                </a:solidFill>
                <a:latin typeface="Arial" panose="020B0604020202020204" pitchFamily="34" charset="0"/>
                <a:ea typeface="宋体" panose="02010600030101010101" pitchFamily="2" charset="-122"/>
              </a:rPr>
              <a:t>如对多个表进行  </a:t>
            </a:r>
            <a:r>
              <a:rPr lang="en-US" altLang="zh-CN" sz="4100" u="none" baseline="0" dirty="0">
                <a:solidFill>
                  <a:srgbClr val="000000"/>
                </a:solidFill>
                <a:latin typeface="Arial" panose="020B0604020202020204" pitchFamily="34" charset="0"/>
                <a:ea typeface="宋体" panose="02010600030101010101" pitchFamily="2" charset="-122"/>
              </a:rPr>
              <a:t>Update,  Insert,   Query,  Delete</a:t>
            </a:r>
            <a:r>
              <a:rPr lang="zh-CN" altLang="en-US" sz="4100" u="none" baseline="0" dirty="0">
                <a:solidFill>
                  <a:srgbClr val="000000"/>
                </a:solidFill>
                <a:latin typeface="Arial" panose="020B0604020202020204" pitchFamily="34" charset="0"/>
                <a:ea typeface="宋体" panose="02010600030101010101" pitchFamily="2" charset="-122"/>
              </a:rPr>
              <a:t>时），可将此复杂操作用存储过程封装起来与数据库提供的事务处理结合一起使用。</a:t>
            </a:r>
            <a:r>
              <a:rPr lang="en-US" altLang="zh-CN" sz="4100" u="none" baseline="0" dirty="0">
                <a:solidFill>
                  <a:srgbClr val="000000"/>
                </a:solidFill>
                <a:latin typeface="Arial" panose="020B0604020202020204" pitchFamily="34" charset="0"/>
                <a:ea typeface="宋体" panose="02010600030101010101" pitchFamily="2" charset="-122"/>
              </a:rPr>
              <a:t> </a:t>
            </a:r>
            <a:endParaRPr lang="zh-CN" altLang="zh-CN" dirty="0"/>
          </a:p>
          <a:p>
            <a:pPr marL="476250" lvl="0" indent="-603250" algn="l" fontAlgn="base">
              <a:lnSpc>
                <a:spcPct val="90000"/>
              </a:lnSpc>
              <a:spcBef>
                <a:spcPct val="20000"/>
              </a:spcBef>
              <a:spcAft>
                <a:spcPct val="0"/>
              </a:spcAft>
              <a:buSzPct val="100000"/>
              <a:buAutoNum type="arabicPeriod"/>
            </a:pPr>
            <a:r>
              <a:rPr lang="zh-CN" altLang="en-US" sz="4100" u="none" baseline="0" dirty="0">
                <a:solidFill>
                  <a:srgbClr val="000000"/>
                </a:solidFill>
                <a:latin typeface="Arial" panose="020B0604020202020204" pitchFamily="34" charset="0"/>
                <a:ea typeface="宋体" panose="02010600030101010101" pitchFamily="2" charset="-122"/>
              </a:rPr>
              <a:t>存储过程可以重复使用</a:t>
            </a:r>
            <a:r>
              <a:rPr lang="en-US" altLang="zh-CN" sz="4100" u="none" baseline="0" dirty="0">
                <a:solidFill>
                  <a:srgbClr val="000000"/>
                </a:solidFill>
                <a:latin typeface="Arial" panose="020B0604020202020204" pitchFamily="34" charset="0"/>
                <a:ea typeface="宋体" panose="02010600030101010101" pitchFamily="2" charset="-122"/>
              </a:rPr>
              <a:t>,</a:t>
            </a:r>
            <a:r>
              <a:rPr lang="zh-CN" altLang="en-US" sz="4100" u="none" baseline="0" dirty="0">
                <a:solidFill>
                  <a:srgbClr val="000000"/>
                </a:solidFill>
                <a:latin typeface="Arial" panose="020B0604020202020204" pitchFamily="34" charset="0"/>
                <a:ea typeface="宋体" panose="02010600030101010101" pitchFamily="2" charset="-122"/>
              </a:rPr>
              <a:t>可减少数据库开发人员的工作量 </a:t>
            </a:r>
            <a:r>
              <a:rPr lang="en-US" altLang="zh-CN" sz="4100" u="none" baseline="0" dirty="0">
                <a:solidFill>
                  <a:srgbClr val="000000"/>
                </a:solidFill>
                <a:latin typeface="Arial" panose="020B0604020202020204" pitchFamily="34" charset="0"/>
                <a:ea typeface="宋体" panose="02010600030101010101" pitchFamily="2" charset="-122"/>
              </a:rPr>
              <a:t>  </a:t>
            </a:r>
            <a:endParaRPr lang="zh-CN" altLang="zh-CN" dirty="0"/>
          </a:p>
          <a:p>
            <a:pPr marL="476250" lvl="0" indent="-603250" algn="l" fontAlgn="base">
              <a:lnSpc>
                <a:spcPct val="90000"/>
              </a:lnSpc>
              <a:spcBef>
                <a:spcPct val="20000"/>
              </a:spcBef>
              <a:spcAft>
                <a:spcPct val="0"/>
              </a:spcAft>
              <a:buSzPct val="100000"/>
              <a:buAutoNum type="arabicPeriod"/>
            </a:pPr>
            <a:r>
              <a:rPr lang="zh-CN" altLang="en-US" sz="4100" u="none" baseline="0" dirty="0">
                <a:solidFill>
                  <a:srgbClr val="000000"/>
                </a:solidFill>
                <a:latin typeface="Arial" panose="020B0604020202020204" pitchFamily="34" charset="0"/>
                <a:ea typeface="宋体" panose="02010600030101010101" pitchFamily="2" charset="-122"/>
              </a:rPr>
              <a:t>减少调用和通信次数，降低网络通信量，提高性能</a:t>
            </a:r>
            <a:endParaRPr lang="zh-CN" altLang="zh-CN" dirty="0"/>
          </a:p>
          <a:p>
            <a:pPr marL="476250" lvl="0" indent="-603250" algn="l" fontAlgn="base">
              <a:lnSpc>
                <a:spcPct val="90000"/>
              </a:lnSpc>
              <a:spcBef>
                <a:spcPct val="20000"/>
              </a:spcBef>
              <a:spcAft>
                <a:spcPct val="0"/>
              </a:spcAft>
              <a:buSzPct val="100000"/>
              <a:buAutoNum type="arabicPeriod"/>
            </a:pPr>
            <a:r>
              <a:rPr lang="zh-CN" altLang="en-US" sz="4100" u="none" baseline="0" dirty="0">
                <a:solidFill>
                  <a:srgbClr val="000000"/>
                </a:solidFill>
                <a:latin typeface="Arial" panose="020B0604020202020204" pitchFamily="34" charset="0"/>
                <a:ea typeface="宋体" panose="02010600030101010101" pitchFamily="2" charset="-122"/>
              </a:rPr>
              <a:t>安全性高</a:t>
            </a:r>
            <a:r>
              <a:rPr lang="en-US" altLang="zh-CN" sz="4100" u="none" baseline="0" dirty="0">
                <a:solidFill>
                  <a:srgbClr val="000000"/>
                </a:solidFill>
                <a:latin typeface="Arial" panose="020B0604020202020204" pitchFamily="34" charset="0"/>
                <a:ea typeface="宋体" panose="02010600030101010101" pitchFamily="2" charset="-122"/>
              </a:rPr>
              <a:t>,</a:t>
            </a:r>
            <a:r>
              <a:rPr lang="zh-CN" altLang="en-US" sz="4100" u="none" baseline="0" dirty="0">
                <a:solidFill>
                  <a:srgbClr val="000000"/>
                </a:solidFill>
                <a:latin typeface="Arial" panose="020B0604020202020204" pitchFamily="34" charset="0"/>
                <a:ea typeface="宋体" panose="02010600030101010101" pitchFamily="2" charset="-122"/>
              </a:rPr>
              <a:t>可设定只有某此用户才具有对指定存储过程的使用权</a:t>
            </a:r>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62" name="标题 1049161"/>
          <p:cNvSpPr/>
          <p:nvPr>
            <p:ph type="title"/>
          </p:nvPr>
        </p:nvSpPr>
        <p:spPr>
          <a:xfrm>
            <a:off x="1214438" y="1079500"/>
            <a:ext cx="13773150" cy="1081088"/>
          </a:xfrm>
          <a:ln/>
        </p:spPr>
        <p:txBody>
          <a:bodyPr lIns="91440" tIns="45720" rIns="91440" bIns="45720" anchor="ctr"/>
          <a:p>
            <a:pPr>
              <a:buFontTx/>
              <a:buNone/>
            </a:pPr>
            <a:r>
              <a:rPr lang="zh-CN" altLang="en-US" sz="5400" baseline="0" dirty="0">
                <a:latin typeface="Arial" panose="020B0604020202020204" pitchFamily="34" charset="0"/>
                <a:ea typeface="宋体" panose="02010600030101010101" pitchFamily="2" charset="-122"/>
              </a:rPr>
              <a:t>过程和函数的比较</a:t>
            </a:r>
            <a:endParaRPr lang="zh-CN" altLang="zh-CN" dirty="0"/>
          </a:p>
        </p:txBody>
      </p:sp>
      <p:graphicFrame>
        <p:nvGraphicFramePr>
          <p:cNvPr id="4194387" name="表格 4194386"/>
          <p:cNvGraphicFramePr/>
          <p:nvPr/>
        </p:nvGraphicFramePr>
        <p:xfrm>
          <a:off x="1079500" y="2520950"/>
          <a:ext cx="13773150" cy="7361238"/>
        </p:xfrm>
        <a:graphic>
          <a:graphicData uri="http://schemas.openxmlformats.org/drawingml/2006/table">
            <a:tbl>
              <a:tblPr/>
              <a:tblGrid>
                <a:gridCol w="7007225"/>
                <a:gridCol w="6765925"/>
              </a:tblGrid>
              <a:tr h="779463">
                <a:tc>
                  <a:txBody>
                    <a:bodyPr/>
                    <a:p>
                      <a:pPr algn="ctr">
                        <a:spcBef>
                          <a:spcPct val="20000"/>
                        </a:spcBef>
                        <a:buClr>
                          <a:srgbClr val="009999"/>
                        </a:buClr>
                        <a:buSzPct val="70000"/>
                      </a:pPr>
                      <a:r>
                        <a:rPr lang="zh-CN" altLang="en-US" sz="4100" b="1" dirty="0">
                          <a:solidFill>
                            <a:srgbClr val="FFFFFF"/>
                          </a:solidFill>
                          <a:effectLst>
                            <a:outerShdw blurRad="38100" dist="38100" dir="2700000">
                              <a:srgbClr val="000000"/>
                            </a:outerShdw>
                          </a:effectLst>
                          <a:latin typeface="Tahoma" panose="020B0604030504040204" pitchFamily="34" charset="0"/>
                        </a:rPr>
                        <a:t>过 程</a:t>
                      </a:r>
                      <a:endParaRPr lang="en-US" altLang="en-US" dirty="0">
                        <a:latin typeface="Arial" panose="020B0604020202020204" pitchFamily="34" charset="0"/>
                      </a:endParaRPr>
                    </a:p>
                  </a:txBody>
                  <a:tcPr marL="154305" marR="154305" marT="77153" marB="77153" anchor="ctr">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solidFill>
                      <a:srgbClr val="6067CF"/>
                    </a:solidFill>
                  </a:tcPr>
                </a:tc>
                <a:tc>
                  <a:txBody>
                    <a:bodyPr/>
                    <a:p>
                      <a:pPr algn="ctr">
                        <a:spcBef>
                          <a:spcPct val="20000"/>
                        </a:spcBef>
                        <a:buClr>
                          <a:srgbClr val="009999"/>
                        </a:buClr>
                        <a:buSzPct val="70000"/>
                      </a:pPr>
                      <a:r>
                        <a:rPr lang="zh-CN" altLang="en-US" sz="4100" b="1" dirty="0">
                          <a:solidFill>
                            <a:srgbClr val="FFFFFF"/>
                          </a:solidFill>
                          <a:effectLst>
                            <a:outerShdw blurRad="38100" dist="38100" dir="2700000">
                              <a:srgbClr val="000000"/>
                            </a:outerShdw>
                          </a:effectLst>
                          <a:latin typeface="Tahoma" panose="020B0604030504040204" pitchFamily="34" charset="0"/>
                        </a:rPr>
                        <a:t>函  数</a:t>
                      </a:r>
                      <a:endParaRPr lang="en-US" altLang="en-US" dirty="0">
                        <a:latin typeface="Arial" panose="020B0604020202020204" pitchFamily="34" charset="0"/>
                      </a:endParaRPr>
                    </a:p>
                  </a:txBody>
                  <a:tcPr marL="154305" marR="154305" marT="77153" marB="77153" anchor="ctr">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solidFill>
                      <a:srgbClr val="6067CF"/>
                    </a:solidFill>
                  </a:tcPr>
                </a:tc>
              </a:tr>
              <a:tr h="2101850">
                <a:tc>
                  <a:txBody>
                    <a:bodyPr/>
                    <a:p>
                      <a:pPr>
                        <a:spcBef>
                          <a:spcPct val="20000"/>
                        </a:spcBef>
                        <a:buClr>
                          <a:srgbClr val="009999"/>
                        </a:buClr>
                        <a:buSzPct val="70000"/>
                      </a:pPr>
                      <a:r>
                        <a:rPr lang="zh-CN" altLang="en-US" sz="3700" dirty="0">
                          <a:effectLst>
                            <a:outerShdw blurRad="38100" dist="38100" dir="2700000">
                              <a:srgbClr val="FFFFFF"/>
                            </a:outerShdw>
                          </a:effectLst>
                          <a:latin typeface="Tahoma" panose="020B0604030504040204" pitchFamily="34" charset="0"/>
                        </a:rPr>
                        <a:t>只能通过</a:t>
                      </a:r>
                      <a:r>
                        <a:rPr lang="en-US" altLang="zh-CN" sz="3700" dirty="0">
                          <a:effectLst>
                            <a:outerShdw blurRad="38100" dist="38100" dir="2700000">
                              <a:srgbClr val="FFFFFF"/>
                            </a:outerShdw>
                          </a:effectLst>
                          <a:latin typeface="Tahoma" panose="020B0604030504040204" pitchFamily="34" charset="0"/>
                        </a:rPr>
                        <a:t>PL/SQL </a:t>
                      </a:r>
                      <a:r>
                        <a:rPr lang="zh-CN" altLang="en-US" sz="3700" dirty="0">
                          <a:effectLst>
                            <a:outerShdw blurRad="38100" dist="38100" dir="2700000">
                              <a:srgbClr val="FFFFFF"/>
                            </a:outerShdw>
                          </a:effectLst>
                          <a:latin typeface="Tahoma" panose="020B0604030504040204" pitchFamily="34" charset="0"/>
                        </a:rPr>
                        <a:t>语句或</a:t>
                      </a:r>
                      <a:r>
                        <a:rPr lang="en-US" altLang="zh-CN" sz="3700" dirty="0">
                          <a:effectLst>
                            <a:outerShdw blurRad="38100" dist="38100" dir="2700000">
                              <a:srgbClr val="FFFFFF"/>
                            </a:outerShdw>
                          </a:effectLst>
                          <a:latin typeface="Tahoma" panose="020B0604030504040204" pitchFamily="34" charset="0"/>
                        </a:rPr>
                        <a:t>execute</a:t>
                      </a:r>
                      <a:r>
                        <a:rPr lang="zh-CN" altLang="en-US" sz="3700" dirty="0">
                          <a:effectLst>
                            <a:outerShdw blurRad="38100" dist="38100" dir="2700000">
                              <a:srgbClr val="FFFFFF"/>
                            </a:outerShdw>
                          </a:effectLst>
                          <a:latin typeface="Tahoma" panose="020B0604030504040204" pitchFamily="34" charset="0"/>
                        </a:rPr>
                        <a:t>命令执行</a:t>
                      </a:r>
                      <a:endParaRPr lang="en-US" altLang="en-US" dirty="0">
                        <a:latin typeface="Arial" panose="020B0604020202020204" pitchFamily="34" charset="0"/>
                      </a:endParaRPr>
                    </a:p>
                    <a:p>
                      <a:pPr>
                        <a:spcBef>
                          <a:spcPct val="20000"/>
                        </a:spcBef>
                        <a:buClr>
                          <a:srgbClr val="009999"/>
                        </a:buClr>
                        <a:buSzPct val="70000"/>
                      </a:pPr>
                      <a:r>
                        <a:rPr lang="zh-CN" altLang="en-US" sz="3700" dirty="0">
                          <a:effectLst>
                            <a:outerShdw blurRad="38100" dist="38100" dir="2700000">
                              <a:srgbClr val="FFFFFF"/>
                            </a:outerShdw>
                          </a:effectLst>
                          <a:latin typeface="Tahoma" panose="020B0604030504040204" pitchFamily="34" charset="0"/>
                        </a:rPr>
                        <a:t>不能由</a:t>
                      </a:r>
                      <a:r>
                        <a:rPr lang="en-US" altLang="zh-CN" sz="3700" dirty="0">
                          <a:effectLst>
                            <a:outerShdw blurRad="38100" dist="38100" dir="2700000">
                              <a:srgbClr val="FFFFFF"/>
                            </a:outerShdw>
                          </a:effectLst>
                          <a:latin typeface="Tahoma" panose="020B0604030504040204" pitchFamily="34" charset="0"/>
                        </a:rPr>
                        <a:t>SQL</a:t>
                      </a:r>
                      <a:r>
                        <a:rPr lang="zh-CN" altLang="en-US" sz="3700" dirty="0">
                          <a:effectLst>
                            <a:outerShdw blurRad="38100" dist="38100" dir="2700000">
                              <a:srgbClr val="FFFFFF"/>
                            </a:outerShdw>
                          </a:effectLst>
                          <a:latin typeface="Tahoma" panose="020B0604030504040204" pitchFamily="34" charset="0"/>
                        </a:rPr>
                        <a:t>语句直接使用</a:t>
                      </a:r>
                      <a:endParaRPr lang="en-US" altLang="en-US" dirty="0">
                        <a:latin typeface="Arial" panose="020B0604020202020204" pitchFamily="34" charset="0"/>
                      </a:endParaRPr>
                    </a:p>
                  </a:txBody>
                  <a:tcPr marL="154305" marR="154305" marT="77153" marB="77153" anchor="t">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a:spcBef>
                          <a:spcPct val="20000"/>
                        </a:spcBef>
                        <a:buClr>
                          <a:srgbClr val="009999"/>
                        </a:buClr>
                        <a:buSzPct val="70000"/>
                      </a:pPr>
                      <a:r>
                        <a:rPr lang="zh-CN" altLang="en-US" sz="3700" dirty="0">
                          <a:effectLst>
                            <a:outerShdw blurRad="38100" dist="38100" dir="2700000">
                              <a:srgbClr val="FFFFFF"/>
                            </a:outerShdw>
                          </a:effectLst>
                          <a:latin typeface="Tahoma" panose="020B0604030504040204" pitchFamily="34" charset="0"/>
                        </a:rPr>
                        <a:t>作为表达式的一部分调用</a:t>
                      </a:r>
                      <a:endParaRPr lang="en-US" altLang="en-US" dirty="0">
                        <a:latin typeface="Arial" panose="020B0604020202020204" pitchFamily="34" charset="0"/>
                      </a:endParaRPr>
                    </a:p>
                    <a:p>
                      <a:pPr>
                        <a:spcBef>
                          <a:spcPct val="20000"/>
                        </a:spcBef>
                        <a:buClr>
                          <a:srgbClr val="009999"/>
                        </a:buClr>
                        <a:buSzPct val="70000"/>
                      </a:pPr>
                      <a:endParaRPr lang="zh-CN" altLang="en-US" sz="3700" dirty="0">
                        <a:effectLst>
                          <a:outerShdw blurRad="38100" dist="38100" dir="2700000">
                            <a:srgbClr val="FFFFFF"/>
                          </a:outerShdw>
                        </a:effectLst>
                        <a:latin typeface="Tahoma" panose="020B0604030504040204" pitchFamily="34" charset="0"/>
                      </a:endParaRPr>
                    </a:p>
                    <a:p>
                      <a:pPr>
                        <a:spcBef>
                          <a:spcPct val="20000"/>
                        </a:spcBef>
                        <a:buClr>
                          <a:srgbClr val="009999"/>
                        </a:buClr>
                        <a:buSzPct val="70000"/>
                      </a:pPr>
                      <a:r>
                        <a:rPr lang="zh-CN" altLang="en-US" sz="3700" dirty="0">
                          <a:effectLst>
                            <a:outerShdw blurRad="38100" dist="38100" dir="2700000">
                              <a:srgbClr val="FFFFFF"/>
                            </a:outerShdw>
                          </a:effectLst>
                          <a:latin typeface="Tahoma" panose="020B0604030504040204" pitchFamily="34" charset="0"/>
                        </a:rPr>
                        <a:t>同</a:t>
                      </a:r>
                      <a:r>
                        <a:rPr lang="en-US" altLang="zh-CN" sz="3700" dirty="0">
                          <a:effectLst>
                            <a:outerShdw blurRad="38100" dist="38100" dir="2700000">
                              <a:srgbClr val="FFFFFF"/>
                            </a:outerShdw>
                          </a:effectLst>
                          <a:latin typeface="Tahoma" panose="020B0604030504040204" pitchFamily="34" charset="0"/>
                        </a:rPr>
                        <a:t>SQL</a:t>
                      </a:r>
                      <a:r>
                        <a:rPr lang="zh-CN" altLang="en-US" sz="3700" dirty="0">
                          <a:effectLst>
                            <a:outerShdw blurRad="38100" dist="38100" dir="2700000">
                              <a:srgbClr val="FFFFFF"/>
                            </a:outerShdw>
                          </a:effectLst>
                          <a:latin typeface="Tahoma" panose="020B0604030504040204" pitchFamily="34" charset="0"/>
                        </a:rPr>
                        <a:t>函数一样的使用</a:t>
                      </a:r>
                      <a:endParaRPr lang="en-US" altLang="en-US" dirty="0">
                        <a:latin typeface="Arial" panose="020B0604020202020204" pitchFamily="34" charset="0"/>
                      </a:endParaRPr>
                    </a:p>
                  </a:txBody>
                  <a:tcPr marL="154305" marR="154305" marT="77153" marB="77153" anchor="t">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r>
              <a:tr h="2411412">
                <a:tc>
                  <a:txBody>
                    <a:bodyPr/>
                    <a:p>
                      <a:pPr>
                        <a:spcBef>
                          <a:spcPct val="20000"/>
                        </a:spcBef>
                        <a:buClr>
                          <a:srgbClr val="009999"/>
                        </a:buClr>
                        <a:buSzPct val="70000"/>
                      </a:pPr>
                      <a:r>
                        <a:rPr lang="zh-CN" altLang="en-US" sz="3700" dirty="0">
                          <a:effectLst>
                            <a:outerShdw blurRad="38100" dist="38100" dir="2700000">
                              <a:srgbClr val="FFFFFF"/>
                            </a:outerShdw>
                          </a:effectLst>
                          <a:latin typeface="Tahoma" panose="020B0604030504040204" pitchFamily="34" charset="0"/>
                        </a:rPr>
                        <a:t>在规格说明中不包含  </a:t>
                      </a:r>
                      <a:r>
                        <a:rPr lang="en-US" altLang="zh-CN" sz="3700" dirty="0">
                          <a:effectLst>
                            <a:outerShdw blurRad="38100" dist="38100" dir="2700000">
                              <a:srgbClr val="FFFFFF"/>
                            </a:outerShdw>
                          </a:effectLst>
                          <a:latin typeface="Tahoma" panose="020B0604030504040204" pitchFamily="34" charset="0"/>
                        </a:rPr>
                        <a:t>RETURN </a:t>
                      </a:r>
                      <a:r>
                        <a:rPr lang="zh-CN" altLang="en-US" sz="3700" dirty="0">
                          <a:effectLst>
                            <a:outerShdw blurRad="38100" dist="38100" dir="2700000">
                              <a:srgbClr val="FFFFFF"/>
                            </a:outerShdw>
                          </a:effectLst>
                          <a:latin typeface="Tahoma" panose="020B0604030504040204" pitchFamily="34" charset="0"/>
                        </a:rPr>
                        <a:t>子句，可以包含 </a:t>
                      </a:r>
                      <a:r>
                        <a:rPr lang="en-US" altLang="zh-CN" sz="3700" dirty="0">
                          <a:effectLst>
                            <a:outerShdw blurRad="38100" dist="38100" dir="2700000">
                              <a:srgbClr val="FFFFFF"/>
                            </a:outerShdw>
                          </a:effectLst>
                          <a:latin typeface="Tahoma" panose="020B0604030504040204" pitchFamily="34" charset="0"/>
                        </a:rPr>
                        <a:t>RETURN </a:t>
                      </a:r>
                      <a:r>
                        <a:rPr lang="zh-CN" altLang="en-US" sz="3700" dirty="0">
                          <a:effectLst>
                            <a:outerShdw blurRad="38100" dist="38100" dir="2700000">
                              <a:srgbClr val="FFFFFF"/>
                            </a:outerShdw>
                          </a:effectLst>
                          <a:latin typeface="Tahoma" panose="020B0604030504040204" pitchFamily="34" charset="0"/>
                        </a:rPr>
                        <a:t>语句，但是与函数不同，它不能用于返回值</a:t>
                      </a:r>
                      <a:endParaRPr lang="en-US" altLang="en-US" dirty="0">
                        <a:latin typeface="Arial" panose="020B0604020202020204" pitchFamily="34" charset="0"/>
                      </a:endParaRPr>
                    </a:p>
                  </a:txBody>
                  <a:tcPr marL="154305" marR="154305" marT="77153" marB="77153" anchor="t">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a:spcBef>
                          <a:spcPct val="20000"/>
                        </a:spcBef>
                        <a:buClr>
                          <a:srgbClr val="009999"/>
                        </a:buClr>
                        <a:buSzPct val="70000"/>
                      </a:pPr>
                      <a:r>
                        <a:rPr lang="zh-CN" altLang="en-US" sz="3700" dirty="0">
                          <a:effectLst>
                            <a:outerShdw blurRad="38100" dist="38100" dir="2700000">
                              <a:srgbClr val="FFFFFF"/>
                            </a:outerShdw>
                          </a:effectLst>
                          <a:latin typeface="Tahoma" panose="020B0604030504040204" pitchFamily="34" charset="0"/>
                        </a:rPr>
                        <a:t>必须在规格说明中包含 </a:t>
                      </a:r>
                      <a:r>
                        <a:rPr lang="en-US" altLang="zh-CN" sz="3700" dirty="0">
                          <a:effectLst>
                            <a:outerShdw blurRad="38100" dist="38100" dir="2700000">
                              <a:srgbClr val="FFFFFF"/>
                            </a:outerShdw>
                          </a:effectLst>
                          <a:latin typeface="Tahoma" panose="020B0604030504040204" pitchFamily="34" charset="0"/>
                        </a:rPr>
                        <a:t>RETURN </a:t>
                      </a:r>
                      <a:r>
                        <a:rPr lang="zh-CN" altLang="en-US" sz="3700" dirty="0">
                          <a:effectLst>
                            <a:outerShdw blurRad="38100" dist="38100" dir="2700000">
                              <a:srgbClr val="FFFFFF"/>
                            </a:outerShdw>
                          </a:effectLst>
                          <a:latin typeface="Tahoma" panose="020B0604030504040204" pitchFamily="34" charset="0"/>
                        </a:rPr>
                        <a:t>子句（也就是必须用</a:t>
                      </a:r>
                      <a:r>
                        <a:rPr lang="en-US" altLang="zh-CN" sz="3700" dirty="0">
                          <a:effectLst>
                            <a:outerShdw blurRad="38100" dist="38100" dir="2700000">
                              <a:srgbClr val="FFFFFF"/>
                            </a:outerShdw>
                          </a:effectLst>
                          <a:latin typeface="Tahoma" panose="020B0604030504040204" pitchFamily="34" charset="0"/>
                        </a:rPr>
                        <a:t>RETURN</a:t>
                      </a:r>
                      <a:r>
                        <a:rPr lang="zh-CN" altLang="en-US" sz="3700" dirty="0">
                          <a:effectLst>
                            <a:outerShdw blurRad="38100" dist="38100" dir="2700000">
                              <a:srgbClr val="FFFFFF"/>
                            </a:outerShdw>
                          </a:effectLst>
                          <a:latin typeface="Tahoma" panose="020B0604030504040204" pitchFamily="34" charset="0"/>
                        </a:rPr>
                        <a:t>子句返回值）</a:t>
                      </a:r>
                      <a:endParaRPr lang="en-US" altLang="en-US" dirty="0">
                        <a:latin typeface="Arial" panose="020B0604020202020204" pitchFamily="34" charset="0"/>
                      </a:endParaRPr>
                    </a:p>
                  </a:txBody>
                  <a:tcPr marL="154305" marR="154305" marT="77153" marB="77153" anchor="t">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r>
              <a:tr h="1282700">
                <a:tc>
                  <a:txBody>
                    <a:bodyPr/>
                    <a:p>
                      <a:pPr>
                        <a:spcBef>
                          <a:spcPct val="20000"/>
                        </a:spcBef>
                        <a:buClr>
                          <a:srgbClr val="009999"/>
                        </a:buClr>
                        <a:buSzPct val="70000"/>
                      </a:pPr>
                      <a:r>
                        <a:rPr lang="zh-CN" altLang="en-US" sz="3700" dirty="0">
                          <a:effectLst>
                            <a:outerShdw blurRad="38100" dist="38100" dir="2700000">
                              <a:srgbClr val="FFFFFF"/>
                            </a:outerShdw>
                          </a:effectLst>
                          <a:latin typeface="Tahoma" panose="020B0604030504040204" pitchFamily="34" charset="0"/>
                        </a:rPr>
                        <a:t>可以返回任何值</a:t>
                      </a:r>
                      <a:endParaRPr lang="en-US" altLang="en-US" dirty="0">
                        <a:latin typeface="Arial" panose="020B0604020202020204" pitchFamily="34" charset="0"/>
                      </a:endParaRPr>
                    </a:p>
                  </a:txBody>
                  <a:tcPr marL="154305" marR="154305" marT="77153" marB="77153" anchor="t">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a:spcBef>
                          <a:spcPct val="20000"/>
                        </a:spcBef>
                        <a:buClr>
                          <a:srgbClr val="009999"/>
                        </a:buClr>
                        <a:buSzPct val="70000"/>
                      </a:pPr>
                      <a:r>
                        <a:rPr lang="zh-CN" altLang="en-US" sz="3700" dirty="0">
                          <a:effectLst>
                            <a:outerShdw blurRad="38100" dist="38100" dir="2700000">
                              <a:srgbClr val="FFFFFF"/>
                            </a:outerShdw>
                          </a:effectLst>
                          <a:latin typeface="Tahoma" panose="020B0604030504040204" pitchFamily="34" charset="0"/>
                        </a:rPr>
                        <a:t>必须返回单个值，也可以像过程一样使用输出参数返回值</a:t>
                      </a:r>
                      <a:endParaRPr lang="en-US" altLang="en-US" dirty="0">
                        <a:latin typeface="Arial" panose="020B0604020202020204" pitchFamily="34" charset="0"/>
                      </a:endParaRPr>
                    </a:p>
                  </a:txBody>
                  <a:tcPr marL="154305" marR="154305" marT="77153" marB="77153" anchor="t">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r>
              <a:tr h="782638">
                <a:tc>
                  <a:txBody>
                    <a:bodyPr/>
                    <a:p>
                      <a:pPr>
                        <a:spcBef>
                          <a:spcPct val="20000"/>
                        </a:spcBef>
                        <a:buClr>
                          <a:srgbClr val="009999"/>
                        </a:buClr>
                        <a:buSzPct val="70000"/>
                      </a:pPr>
                      <a:r>
                        <a:rPr lang="zh-CN" altLang="en-US" sz="3700" dirty="0">
                          <a:effectLst>
                            <a:outerShdw blurRad="38100" dist="38100" dir="2700000">
                              <a:srgbClr val="FFFFFF"/>
                            </a:outerShdw>
                          </a:effectLst>
                          <a:latin typeface="Tahoma" panose="020B0604030504040204" pitchFamily="34" charset="0"/>
                        </a:rPr>
                        <a:t>类似于</a:t>
                      </a:r>
                      <a:r>
                        <a:rPr lang="en-US" altLang="zh-CN" sz="3700" dirty="0">
                          <a:effectLst>
                            <a:outerShdw blurRad="38100" dist="38100" dir="2700000">
                              <a:srgbClr val="FFFFFF"/>
                            </a:outerShdw>
                          </a:effectLst>
                          <a:latin typeface="Tahoma" panose="020B0604030504040204" pitchFamily="34" charset="0"/>
                        </a:rPr>
                        <a:t>Java</a:t>
                      </a:r>
                      <a:r>
                        <a:rPr lang="zh-CN" altLang="en-US" sz="3700" dirty="0">
                          <a:effectLst>
                            <a:outerShdw blurRad="38100" dist="38100" dir="2700000">
                              <a:srgbClr val="FFFFFF"/>
                            </a:outerShdw>
                          </a:effectLst>
                          <a:latin typeface="Tahoma" panose="020B0604030504040204" pitchFamily="34" charset="0"/>
                        </a:rPr>
                        <a:t>中声明为</a:t>
                      </a:r>
                      <a:r>
                        <a:rPr lang="en-US" altLang="zh-CN" sz="3700" dirty="0">
                          <a:effectLst>
                            <a:outerShdw blurRad="38100" dist="38100" dir="2700000">
                              <a:srgbClr val="FFFFFF"/>
                            </a:outerShdw>
                          </a:effectLst>
                          <a:latin typeface="Tahoma" panose="020B0604030504040204" pitchFamily="34" charset="0"/>
                        </a:rPr>
                        <a:t>void</a:t>
                      </a:r>
                      <a:r>
                        <a:rPr lang="zh-CN" altLang="en-US" sz="3700" dirty="0">
                          <a:effectLst>
                            <a:outerShdw blurRad="38100" dist="38100" dir="2700000">
                              <a:srgbClr val="FFFFFF"/>
                            </a:outerShdw>
                          </a:effectLst>
                          <a:latin typeface="Tahoma" panose="020B0604030504040204" pitchFamily="34" charset="0"/>
                        </a:rPr>
                        <a:t>的方法</a:t>
                      </a:r>
                      <a:endParaRPr lang="en-US" altLang="en-US" dirty="0">
                        <a:latin typeface="Arial" panose="020B0604020202020204" pitchFamily="34" charset="0"/>
                      </a:endParaRPr>
                    </a:p>
                  </a:txBody>
                  <a:tcPr marL="154305" marR="154305" marT="77153" marB="77153" anchor="t">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a:spcBef>
                          <a:spcPct val="20000"/>
                        </a:spcBef>
                        <a:buClr>
                          <a:srgbClr val="009999"/>
                        </a:buClr>
                        <a:buSzPct val="70000"/>
                      </a:pPr>
                      <a:r>
                        <a:rPr lang="zh-CN" altLang="en-US" sz="3700" dirty="0">
                          <a:effectLst>
                            <a:outerShdw blurRad="38100" dist="38100" dir="2700000">
                              <a:srgbClr val="FFFFFF"/>
                            </a:outerShdw>
                          </a:effectLst>
                          <a:latin typeface="Tahoma" panose="020B0604030504040204" pitchFamily="34" charset="0"/>
                        </a:rPr>
                        <a:t>类似于</a:t>
                      </a:r>
                      <a:r>
                        <a:rPr lang="en-US" altLang="zh-CN" sz="3700" dirty="0">
                          <a:effectLst>
                            <a:outerShdw blurRad="38100" dist="38100" dir="2700000">
                              <a:srgbClr val="FFFFFF"/>
                            </a:outerShdw>
                          </a:effectLst>
                          <a:latin typeface="Tahoma" panose="020B0604030504040204" pitchFamily="34" charset="0"/>
                        </a:rPr>
                        <a:t>Java</a:t>
                      </a:r>
                      <a:r>
                        <a:rPr lang="zh-CN" altLang="en-US" sz="3700" dirty="0">
                          <a:effectLst>
                            <a:outerShdw blurRad="38100" dist="38100" dir="2700000">
                              <a:srgbClr val="FFFFFF"/>
                            </a:outerShdw>
                          </a:effectLst>
                          <a:latin typeface="Tahoma" panose="020B0604030504040204" pitchFamily="34" charset="0"/>
                        </a:rPr>
                        <a:t>中有返回值的方法</a:t>
                      </a:r>
                      <a:endParaRPr lang="en-US" altLang="en-US" dirty="0">
                        <a:latin typeface="Arial" panose="020B0604020202020204" pitchFamily="34" charset="0"/>
                      </a:endParaRPr>
                    </a:p>
                  </a:txBody>
                  <a:tcPr marL="154305" marR="154305" marT="77153" marB="77153" anchor="t">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94387"/>
                                        </p:tgtEl>
                                        <p:attrNameLst>
                                          <p:attrName>style.visibility</p:attrName>
                                        </p:attrNameLst>
                                      </p:cBhvr>
                                      <p:to>
                                        <p:strVal val="visible"/>
                                      </p:to>
                                    </p:set>
                                    <p:animEffect transition="in" filter="wipe(up)">
                                      <p:cBhvr>
                                        <p:cTn id="7" dur="500"/>
                                        <p:tgtEl>
                                          <p:spTgt spid="419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64" name="标题 1049163"/>
          <p:cNvSpPr/>
          <p:nvPr>
            <p:ph type="title"/>
          </p:nvPr>
        </p:nvSpPr>
        <p:spPr>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1</a:t>
            </a:r>
            <a:r>
              <a:rPr lang="zh-CN" altLang="en-US" sz="6000" baseline="0" dirty="0">
                <a:latin typeface="Arial" panose="020B0604020202020204" pitchFamily="34" charset="0"/>
                <a:ea typeface="宋体" panose="02010600030101010101" pitchFamily="2" charset="-122"/>
              </a:rPr>
              <a:t>、游标</a:t>
            </a:r>
            <a:endParaRPr lang="zh-CN" altLang="zh-CN" dirty="0"/>
          </a:p>
        </p:txBody>
      </p:sp>
      <p:sp>
        <p:nvSpPr>
          <p:cNvPr id="1049166" name="内容占位符 1049165"/>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4700" u="none" baseline="0" dirty="0">
                <a:solidFill>
                  <a:srgbClr val="000000"/>
                </a:solidFill>
                <a:latin typeface="Arial" panose="020B0604020202020204" pitchFamily="34" charset="0"/>
                <a:ea typeface="宋体" panose="02010600030101010101" pitchFamily="2" charset="-122"/>
              </a:rPr>
              <a:t>为何引入游标？</a:t>
            </a:r>
            <a:endParaRPr lang="zh-CN" altLang="zh-CN" dirty="0"/>
          </a:p>
          <a:p>
            <a:pPr marL="1308100" lvl="1" indent="460375" algn="l" fontAlgn="base">
              <a:lnSpc>
                <a:spcPct val="100000"/>
              </a:lnSpc>
              <a:spcBef>
                <a:spcPct val="20000"/>
              </a:spcBef>
              <a:spcAft>
                <a:spcPct val="0"/>
              </a:spcAft>
              <a:buSzPct val="100000"/>
              <a:buChar char="–"/>
            </a:pPr>
            <a:r>
              <a:rPr lang="zh-CN" altLang="en-US" sz="4200" u="none" baseline="0" dirty="0">
                <a:solidFill>
                  <a:srgbClr val="000000"/>
                </a:solidFill>
                <a:latin typeface="Arial" panose="020B0604020202020204" pitchFamily="34" charset="0"/>
                <a:ea typeface="宋体" panose="02010600030101010101" pitchFamily="2" charset="-122"/>
              </a:rPr>
              <a:t>在使用</a:t>
            </a:r>
            <a:r>
              <a:rPr lang="en-US" altLang="zh-CN" sz="4200" u="none" baseline="0" dirty="0">
                <a:solidFill>
                  <a:srgbClr val="000000"/>
                </a:solidFill>
                <a:latin typeface="Arial" panose="020B0604020202020204" pitchFamily="34" charset="0"/>
                <a:ea typeface="宋体" panose="02010600030101010101" pitchFamily="2" charset="-122"/>
              </a:rPr>
              <a:t>SQL</a:t>
            </a:r>
            <a:r>
              <a:rPr lang="zh-CN" altLang="en-US" sz="4200" u="none" baseline="0" dirty="0">
                <a:solidFill>
                  <a:srgbClr val="000000"/>
                </a:solidFill>
                <a:latin typeface="Arial" panose="020B0604020202020204" pitchFamily="34" charset="0"/>
                <a:ea typeface="宋体" panose="02010600030101010101" pitchFamily="2" charset="-122"/>
              </a:rPr>
              <a:t>的</a:t>
            </a:r>
            <a:r>
              <a:rPr lang="en-US" altLang="zh-CN" sz="4200" u="none" baseline="0" dirty="0">
                <a:solidFill>
                  <a:srgbClr val="000000"/>
                </a:solidFill>
                <a:latin typeface="Arial" panose="020B0604020202020204" pitchFamily="34" charset="0"/>
                <a:ea typeface="宋体" panose="02010600030101010101" pitchFamily="2" charset="-122"/>
              </a:rPr>
              <a:t>SELECT</a:t>
            </a:r>
            <a:r>
              <a:rPr lang="zh-CN" altLang="en-US" sz="4200" u="none" baseline="0" dirty="0">
                <a:solidFill>
                  <a:srgbClr val="000000"/>
                </a:solidFill>
                <a:latin typeface="Arial" panose="020B0604020202020204" pitchFamily="34" charset="0"/>
                <a:ea typeface="宋体" panose="02010600030101010101" pitchFamily="2" charset="-122"/>
              </a:rPr>
              <a:t>语句查询数据时，往往会返回一组记录的集合，为了依次处理这个记录集合中的每条记录，</a:t>
            </a:r>
            <a:r>
              <a:rPr lang="en-US" altLang="zh-CN" sz="4200" u="none" baseline="0" dirty="0">
                <a:solidFill>
                  <a:srgbClr val="000000"/>
                </a:solidFill>
                <a:latin typeface="Arial" panose="020B0604020202020204" pitchFamily="34" charset="0"/>
                <a:ea typeface="宋体" panose="02010600030101010101" pitchFamily="2" charset="-122"/>
              </a:rPr>
              <a:t>Oracle</a:t>
            </a:r>
            <a:r>
              <a:rPr lang="zh-CN" altLang="en-US" sz="4200" u="none" baseline="0" dirty="0">
                <a:solidFill>
                  <a:srgbClr val="000000"/>
                </a:solidFill>
                <a:latin typeface="Arial" panose="020B0604020202020204" pitchFamily="34" charset="0"/>
                <a:ea typeface="宋体" panose="02010600030101010101" pitchFamily="2" charset="-122"/>
              </a:rPr>
              <a:t>使用游标来完成，游标实现遍历每个记录的功能。其实，游标可以看作指向记录集合的指针，它可以在集合记录中移动以访问每条记录。</a:t>
            </a:r>
            <a:endParaRPr lang="zh-CN" altLang="zh-CN" dirty="0"/>
          </a:p>
          <a:p>
            <a:pPr marL="1308100" lvl="1" indent="460375" algn="l" fontAlgn="base">
              <a:lnSpc>
                <a:spcPct val="100000"/>
              </a:lnSpc>
              <a:spcBef>
                <a:spcPct val="20000"/>
              </a:spcBef>
              <a:spcAft>
                <a:spcPct val="0"/>
              </a:spcAft>
              <a:buSzPct val="100000"/>
              <a:buChar char="–"/>
            </a:pPr>
            <a:r>
              <a:rPr lang="en-US" altLang="zh-CN" sz="4200" u="none" baseline="0" dirty="0">
                <a:solidFill>
                  <a:srgbClr val="000000"/>
                </a:solidFill>
                <a:latin typeface="Arial" panose="020B0604020202020204" pitchFamily="34" charset="0"/>
                <a:ea typeface="宋体" panose="02010600030101010101" pitchFamily="2" charset="-122"/>
              </a:rPr>
              <a:t>PL/SQL</a:t>
            </a:r>
            <a:r>
              <a:rPr lang="zh-CN" altLang="en-US" sz="4200" u="none" baseline="0" dirty="0">
                <a:solidFill>
                  <a:srgbClr val="000000"/>
                </a:solidFill>
                <a:latin typeface="Arial" panose="020B0604020202020204" pitchFamily="34" charset="0"/>
                <a:ea typeface="宋体" panose="02010600030101010101" pitchFamily="2" charset="-122"/>
              </a:rPr>
              <a:t>包含隐含游标和显式游标等两种游标类型，其中</a:t>
            </a:r>
            <a:r>
              <a:rPr lang="zh-CN" altLang="en-US" sz="4200" u="none" baseline="0" dirty="0">
                <a:solidFill>
                  <a:srgbClr val="FF0000"/>
                </a:solidFill>
                <a:latin typeface="Arial" panose="020B0604020202020204" pitchFamily="34" charset="0"/>
                <a:ea typeface="宋体" panose="02010600030101010101" pitchFamily="2" charset="-122"/>
              </a:rPr>
              <a:t>隐含游标</a:t>
            </a:r>
            <a:r>
              <a:rPr lang="zh-CN" altLang="en-US" sz="4200" u="none" baseline="0" dirty="0">
                <a:solidFill>
                  <a:srgbClr val="000000"/>
                </a:solidFill>
                <a:latin typeface="Arial" panose="020B0604020202020204" pitchFamily="34" charset="0"/>
                <a:ea typeface="宋体" panose="02010600030101010101" pitchFamily="2" charset="-122"/>
              </a:rPr>
              <a:t>用于处理</a:t>
            </a:r>
            <a:r>
              <a:rPr lang="en-US" altLang="zh-CN" sz="4200" u="none" baseline="0" dirty="0">
                <a:solidFill>
                  <a:srgbClr val="000000"/>
                </a:solidFill>
                <a:latin typeface="Arial" panose="020B0604020202020204" pitchFamily="34" charset="0"/>
                <a:ea typeface="宋体" panose="02010600030101010101" pitchFamily="2" charset="-122"/>
              </a:rPr>
              <a:t>select into</a:t>
            </a:r>
            <a:r>
              <a:rPr lang="zh-CN" altLang="en-US" sz="4200" u="none" baseline="0" dirty="0">
                <a:solidFill>
                  <a:srgbClr val="000000"/>
                </a:solidFill>
                <a:latin typeface="Arial" panose="020B0604020202020204" pitchFamily="34" charset="0"/>
                <a:ea typeface="宋体" panose="02010600030101010101" pitchFamily="2" charset="-122"/>
              </a:rPr>
              <a:t>和</a:t>
            </a:r>
            <a:r>
              <a:rPr lang="en-US" altLang="zh-CN" sz="4200" u="none" baseline="0" dirty="0">
                <a:solidFill>
                  <a:srgbClr val="000000"/>
                </a:solidFill>
                <a:latin typeface="Arial" panose="020B0604020202020204" pitchFamily="34" charset="0"/>
                <a:ea typeface="宋体" panose="02010600030101010101" pitchFamily="2" charset="-122"/>
              </a:rPr>
              <a:t>DML</a:t>
            </a:r>
            <a:r>
              <a:rPr lang="zh-CN" altLang="en-US" sz="4200" u="none" baseline="0" dirty="0">
                <a:solidFill>
                  <a:srgbClr val="000000"/>
                </a:solidFill>
                <a:latin typeface="Arial" panose="020B0604020202020204" pitchFamily="34" charset="0"/>
                <a:ea typeface="宋体" panose="02010600030101010101" pitchFamily="2" charset="-122"/>
              </a:rPr>
              <a:t>语句，而</a:t>
            </a:r>
            <a:r>
              <a:rPr lang="zh-CN" altLang="en-US" sz="4200" u="none" baseline="0" dirty="0">
                <a:solidFill>
                  <a:srgbClr val="FF0000"/>
                </a:solidFill>
                <a:latin typeface="Arial" panose="020B0604020202020204" pitchFamily="34" charset="0"/>
                <a:ea typeface="宋体" panose="02010600030101010101" pitchFamily="2" charset="-122"/>
              </a:rPr>
              <a:t>显式游标</a:t>
            </a:r>
            <a:r>
              <a:rPr lang="zh-CN" altLang="en-US" sz="4200" u="none" baseline="0" dirty="0">
                <a:solidFill>
                  <a:srgbClr val="000000"/>
                </a:solidFill>
                <a:latin typeface="Arial" panose="020B0604020202020204" pitchFamily="34" charset="0"/>
                <a:ea typeface="宋体" panose="02010600030101010101" pitchFamily="2" charset="-122"/>
              </a:rPr>
              <a:t>则专门用于处理</a:t>
            </a:r>
            <a:r>
              <a:rPr lang="en-US" altLang="zh-CN" sz="4200" u="none" baseline="0" dirty="0">
                <a:solidFill>
                  <a:srgbClr val="000000"/>
                </a:solidFill>
                <a:latin typeface="Arial" panose="020B0604020202020204" pitchFamily="34" charset="0"/>
                <a:ea typeface="宋体" panose="02010600030101010101" pitchFamily="2" charset="-122"/>
              </a:rPr>
              <a:t>select</a:t>
            </a:r>
            <a:r>
              <a:rPr lang="zh-CN" altLang="en-US" sz="4200" u="none" baseline="0" dirty="0">
                <a:solidFill>
                  <a:srgbClr val="000000"/>
                </a:solidFill>
                <a:latin typeface="Arial" panose="020B0604020202020204" pitchFamily="34" charset="0"/>
                <a:ea typeface="宋体" panose="02010600030101010101" pitchFamily="2" charset="-122"/>
              </a:rPr>
              <a:t>语句返回多行数据。 </a:t>
            </a:r>
            <a:endParaRPr lang="zh-CN"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078" name="标题 1049077"/>
          <p:cNvSpPr/>
          <p:nvPr>
            <p:ph type="title"/>
          </p:nvPr>
        </p:nvSpPr>
        <p:spPr>
          <a:ln/>
        </p:spPr>
        <p:txBody>
          <a:bodyPr lIns="91440" tIns="45720" rIns="91440" bIns="45720" anchor="ctr"/>
          <a:p>
            <a:pPr>
              <a:buFontTx/>
              <a:buNone/>
            </a:pPr>
            <a:r>
              <a:rPr lang="zh-CN" altLang="en-US" sz="6000" baseline="0" dirty="0">
                <a:latin typeface="Arial" panose="020B0604020202020204" pitchFamily="34" charset="0"/>
                <a:ea typeface="宋体" panose="02010600030101010101" pitchFamily="2" charset="-122"/>
              </a:rPr>
              <a:t>主要内容</a:t>
            </a:r>
            <a:endParaRPr lang="zh-CN" altLang="zh-CN" dirty="0"/>
          </a:p>
        </p:txBody>
      </p:sp>
      <p:sp>
        <p:nvSpPr>
          <p:cNvPr id="1049080" name="内容占位符 1049079"/>
          <p:cNvSpPr/>
          <p:nvPr>
            <p:ph idx="1"/>
          </p:nvPr>
        </p:nvSpPr>
        <p:spPr>
          <a:xfrm>
            <a:off x="2700338" y="1944688"/>
            <a:ext cx="10371137"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76250" lvl="0" indent="-603250" algn="l" fontAlgn="base">
              <a:lnSpc>
                <a:spcPct val="80000"/>
              </a:lnSpc>
              <a:spcBef>
                <a:spcPct val="20000"/>
              </a:spcBef>
              <a:spcAft>
                <a:spcPct val="0"/>
              </a:spcAft>
              <a:buSzPct val="100000"/>
              <a:buChar char="•"/>
            </a:pPr>
            <a:r>
              <a:rPr lang="zh-CN" altLang="en-US" sz="3900" u="none" baseline="0" dirty="0">
                <a:solidFill>
                  <a:srgbClr val="000000"/>
                </a:solidFill>
                <a:latin typeface="Arial" panose="020B0604020202020204" pitchFamily="34" charset="0"/>
                <a:ea typeface="宋体" panose="02010600030101010101" pitchFamily="2" charset="-122"/>
              </a:rPr>
              <a:t>存储过程和函数的概念</a:t>
            </a:r>
            <a:endParaRPr lang="zh-CN" altLang="zh-CN" dirty="0"/>
          </a:p>
          <a:p>
            <a:pPr marL="476250" lvl="0" indent="-603250" algn="l" fontAlgn="base">
              <a:lnSpc>
                <a:spcPct val="80000"/>
              </a:lnSpc>
              <a:spcBef>
                <a:spcPct val="20000"/>
              </a:spcBef>
              <a:spcAft>
                <a:spcPct val="0"/>
              </a:spcAft>
              <a:buSzPct val="100000"/>
              <a:buChar char="•"/>
            </a:pPr>
            <a:r>
              <a:rPr lang="zh-CN" altLang="en-US" sz="3900" u="none" baseline="0" dirty="0">
                <a:solidFill>
                  <a:srgbClr val="000000"/>
                </a:solidFill>
                <a:latin typeface="Arial" panose="020B0604020202020204" pitchFamily="34" charset="0"/>
                <a:ea typeface="宋体" panose="02010600030101010101" pitchFamily="2" charset="-122"/>
              </a:rPr>
              <a:t>存储过程</a:t>
            </a:r>
            <a:endParaRPr lang="zh-CN" altLang="zh-CN" dirty="0"/>
          </a:p>
          <a:p>
            <a:pPr marL="876300" lvl="1" indent="-419100" algn="l" fontAlgn="base">
              <a:lnSpc>
                <a:spcPct val="80000"/>
              </a:lnSpc>
              <a:spcBef>
                <a:spcPct val="20000"/>
              </a:spcBef>
              <a:spcAft>
                <a:spcPct val="0"/>
              </a:spcAft>
              <a:buSzPct val="100000"/>
              <a:buChar char="–"/>
            </a:pPr>
            <a:r>
              <a:rPr lang="zh-CN" altLang="en-US" sz="3400" u="none" baseline="0" dirty="0">
                <a:solidFill>
                  <a:srgbClr val="000000"/>
                </a:solidFill>
                <a:latin typeface="Arial" panose="020B0604020202020204" pitchFamily="34" charset="0"/>
                <a:ea typeface="宋体" panose="02010600030101010101" pitchFamily="2" charset="-122"/>
              </a:rPr>
              <a:t>语法结构</a:t>
            </a:r>
            <a:endParaRPr lang="zh-CN" altLang="zh-CN" dirty="0"/>
          </a:p>
          <a:p>
            <a:pPr marL="876300" lvl="1" indent="-419100" algn="l" fontAlgn="base">
              <a:lnSpc>
                <a:spcPct val="80000"/>
              </a:lnSpc>
              <a:spcBef>
                <a:spcPct val="20000"/>
              </a:spcBef>
              <a:spcAft>
                <a:spcPct val="0"/>
              </a:spcAft>
              <a:buSzPct val="100000"/>
              <a:buChar char="–"/>
            </a:pPr>
            <a:r>
              <a:rPr lang="zh-CN" altLang="en-US" sz="3400" u="none" baseline="0" dirty="0">
                <a:solidFill>
                  <a:srgbClr val="000000"/>
                </a:solidFill>
                <a:latin typeface="Arial" panose="020B0604020202020204" pitchFamily="34" charset="0"/>
                <a:ea typeface="宋体" panose="02010600030101010101" pitchFamily="2" charset="-122"/>
              </a:rPr>
              <a:t>无参存储过程</a:t>
            </a:r>
            <a:endParaRPr lang="zh-CN" altLang="zh-CN" dirty="0"/>
          </a:p>
          <a:p>
            <a:pPr marL="876300" lvl="1" indent="-419100" algn="l" fontAlgn="base">
              <a:lnSpc>
                <a:spcPct val="80000"/>
              </a:lnSpc>
              <a:spcBef>
                <a:spcPct val="20000"/>
              </a:spcBef>
              <a:spcAft>
                <a:spcPct val="0"/>
              </a:spcAft>
              <a:buSzPct val="100000"/>
              <a:buChar char="–"/>
            </a:pPr>
            <a:r>
              <a:rPr lang="zh-CN" altLang="en-US" sz="3400" u="none" baseline="0" dirty="0">
                <a:solidFill>
                  <a:srgbClr val="000000"/>
                </a:solidFill>
                <a:latin typeface="Arial" panose="020B0604020202020204" pitchFamily="34" charset="0"/>
                <a:ea typeface="宋体" panose="02010600030101010101" pitchFamily="2" charset="-122"/>
              </a:rPr>
              <a:t>带输入参数的存储过程</a:t>
            </a:r>
            <a:endParaRPr lang="zh-CN" altLang="zh-CN" dirty="0"/>
          </a:p>
          <a:p>
            <a:pPr marL="876300" lvl="1" indent="-419100" algn="l" fontAlgn="base">
              <a:lnSpc>
                <a:spcPct val="80000"/>
              </a:lnSpc>
              <a:spcBef>
                <a:spcPct val="20000"/>
              </a:spcBef>
              <a:spcAft>
                <a:spcPct val="0"/>
              </a:spcAft>
              <a:buSzPct val="100000"/>
              <a:buChar char="–"/>
            </a:pPr>
            <a:r>
              <a:rPr lang="zh-CN" altLang="en-US" sz="3400" u="none" baseline="0" dirty="0">
                <a:solidFill>
                  <a:srgbClr val="000000"/>
                </a:solidFill>
                <a:latin typeface="Arial" panose="020B0604020202020204" pitchFamily="34" charset="0"/>
                <a:ea typeface="宋体" panose="02010600030101010101" pitchFamily="2" charset="-122"/>
              </a:rPr>
              <a:t>带输出参数的存储过程</a:t>
            </a:r>
            <a:endParaRPr lang="zh-CN" altLang="zh-CN" dirty="0"/>
          </a:p>
          <a:p>
            <a:pPr marL="876300" lvl="1" indent="-419100" algn="l" fontAlgn="base">
              <a:lnSpc>
                <a:spcPct val="80000"/>
              </a:lnSpc>
              <a:spcBef>
                <a:spcPct val="20000"/>
              </a:spcBef>
              <a:spcAft>
                <a:spcPct val="0"/>
              </a:spcAft>
              <a:buSzPct val="100000"/>
              <a:buChar char="–"/>
            </a:pPr>
            <a:r>
              <a:rPr lang="zh-CN" altLang="en-US" sz="3400" u="none" baseline="0" dirty="0">
                <a:solidFill>
                  <a:srgbClr val="000000"/>
                </a:solidFill>
                <a:latin typeface="Arial" panose="020B0604020202020204" pitchFamily="34" charset="0"/>
                <a:ea typeface="宋体" panose="02010600030101010101" pitchFamily="2" charset="-122"/>
              </a:rPr>
              <a:t>既输入又输出的存储过程</a:t>
            </a:r>
            <a:endParaRPr lang="zh-CN" altLang="zh-CN" dirty="0"/>
          </a:p>
          <a:p>
            <a:pPr marL="876300" lvl="1" indent="-419100" algn="l" fontAlgn="base">
              <a:lnSpc>
                <a:spcPct val="80000"/>
              </a:lnSpc>
              <a:spcBef>
                <a:spcPct val="20000"/>
              </a:spcBef>
              <a:spcAft>
                <a:spcPct val="0"/>
              </a:spcAft>
              <a:buSzPct val="100000"/>
              <a:buChar char="–"/>
            </a:pPr>
            <a:r>
              <a:rPr lang="zh-CN" altLang="en-US" sz="3400" u="none" baseline="0" dirty="0">
                <a:solidFill>
                  <a:srgbClr val="000000"/>
                </a:solidFill>
                <a:latin typeface="Arial" panose="020B0604020202020204" pitchFamily="34" charset="0"/>
                <a:ea typeface="宋体" panose="02010600030101010101" pitchFamily="2" charset="-122"/>
              </a:rPr>
              <a:t>删除存储过程</a:t>
            </a:r>
            <a:endParaRPr lang="zh-CN" altLang="zh-CN" dirty="0"/>
          </a:p>
          <a:p>
            <a:pPr marL="476250" lvl="0" indent="-603250" algn="l" fontAlgn="base">
              <a:lnSpc>
                <a:spcPct val="80000"/>
              </a:lnSpc>
              <a:spcBef>
                <a:spcPct val="20000"/>
              </a:spcBef>
              <a:spcAft>
                <a:spcPct val="0"/>
              </a:spcAft>
              <a:buSzPct val="100000"/>
              <a:buChar char="•"/>
            </a:pPr>
            <a:r>
              <a:rPr lang="zh-CN" altLang="en-US" sz="3900" u="none" baseline="0" dirty="0">
                <a:solidFill>
                  <a:srgbClr val="000000"/>
                </a:solidFill>
                <a:latin typeface="Arial" panose="020B0604020202020204" pitchFamily="34" charset="0"/>
                <a:ea typeface="宋体" panose="02010600030101010101" pitchFamily="2" charset="-122"/>
              </a:rPr>
              <a:t>函数的创建，使用和删除</a:t>
            </a:r>
            <a:endParaRPr lang="zh-CN" altLang="zh-CN" dirty="0"/>
          </a:p>
          <a:p>
            <a:pPr marL="476250" lvl="0" indent="-603250" algn="l" fontAlgn="base">
              <a:lnSpc>
                <a:spcPct val="80000"/>
              </a:lnSpc>
              <a:spcBef>
                <a:spcPct val="20000"/>
              </a:spcBef>
              <a:spcAft>
                <a:spcPct val="0"/>
              </a:spcAft>
              <a:buSzPct val="100000"/>
              <a:buChar char="•"/>
            </a:pPr>
            <a:r>
              <a:rPr lang="zh-CN" altLang="en-US" sz="3900" u="none" baseline="0" dirty="0">
                <a:solidFill>
                  <a:srgbClr val="000000"/>
                </a:solidFill>
                <a:latin typeface="Arial" panose="020B0604020202020204" pitchFamily="34" charset="0"/>
                <a:ea typeface="宋体" panose="02010600030101010101" pitchFamily="2" charset="-122"/>
              </a:rPr>
              <a:t>游标</a:t>
            </a:r>
            <a:endParaRPr lang="zh-CN" altLang="zh-CN" dirty="0"/>
          </a:p>
          <a:p>
            <a:pPr marL="876300" lvl="1" indent="-419100" algn="l" fontAlgn="base">
              <a:lnSpc>
                <a:spcPct val="80000"/>
              </a:lnSpc>
              <a:spcBef>
                <a:spcPct val="20000"/>
              </a:spcBef>
              <a:spcAft>
                <a:spcPct val="0"/>
              </a:spcAft>
              <a:buSzPct val="100000"/>
              <a:buChar char="–"/>
            </a:pPr>
            <a:r>
              <a:rPr lang="zh-CN" altLang="en-US" sz="3400" u="none" baseline="0" dirty="0">
                <a:solidFill>
                  <a:srgbClr val="000000"/>
                </a:solidFill>
                <a:latin typeface="Arial" panose="020B0604020202020204" pitchFamily="34" charset="0"/>
                <a:ea typeface="宋体" panose="02010600030101010101" pitchFamily="2" charset="-122"/>
              </a:rPr>
              <a:t>显式游标</a:t>
            </a:r>
            <a:r>
              <a:rPr lang="en-US" altLang="zh-CN" sz="3400" u="none" baseline="0" dirty="0">
                <a:solidFill>
                  <a:srgbClr val="000000"/>
                </a:solidFill>
                <a:latin typeface="Arial" panose="020B0604020202020204" pitchFamily="34" charset="0"/>
                <a:ea typeface="宋体" panose="02010600030101010101" pitchFamily="2" charset="-122"/>
              </a:rPr>
              <a:t>/</a:t>
            </a:r>
            <a:r>
              <a:rPr lang="zh-CN" altLang="en-US" sz="3400" u="none" baseline="0" dirty="0">
                <a:solidFill>
                  <a:srgbClr val="000000"/>
                </a:solidFill>
                <a:latin typeface="Arial" panose="020B0604020202020204" pitchFamily="34" charset="0"/>
                <a:ea typeface="宋体" panose="02010600030101010101" pitchFamily="2" charset="-122"/>
              </a:rPr>
              <a:t>隐式游标</a:t>
            </a:r>
            <a:endParaRPr lang="zh-CN" altLang="zh-CN" dirty="0"/>
          </a:p>
          <a:p>
            <a:pPr marL="876300" lvl="1" indent="-419100" algn="l" fontAlgn="base">
              <a:lnSpc>
                <a:spcPct val="80000"/>
              </a:lnSpc>
              <a:spcBef>
                <a:spcPct val="20000"/>
              </a:spcBef>
              <a:spcAft>
                <a:spcPct val="0"/>
              </a:spcAft>
              <a:buSzPct val="100000"/>
              <a:buChar char="–"/>
            </a:pPr>
            <a:r>
              <a:rPr lang="zh-CN" altLang="en-US" sz="3400" u="none" baseline="0" dirty="0">
                <a:solidFill>
                  <a:srgbClr val="000000"/>
                </a:solidFill>
                <a:latin typeface="Arial" panose="020B0604020202020204" pitchFamily="34" charset="0"/>
                <a:ea typeface="宋体" panose="02010600030101010101" pitchFamily="2" charset="-122"/>
              </a:rPr>
              <a:t>创建</a:t>
            </a:r>
            <a:endParaRPr lang="zh-CN" altLang="zh-CN" dirty="0"/>
          </a:p>
          <a:p>
            <a:pPr marL="476250" lvl="0" indent="-603250" algn="l" fontAlgn="base">
              <a:lnSpc>
                <a:spcPct val="80000"/>
              </a:lnSpc>
              <a:spcBef>
                <a:spcPct val="20000"/>
              </a:spcBef>
              <a:spcAft>
                <a:spcPct val="0"/>
              </a:spcAft>
              <a:buSzPct val="100000"/>
              <a:buChar char="•"/>
            </a:pPr>
            <a:r>
              <a:rPr lang="zh-CN" altLang="en-US" sz="3900" u="none" baseline="0" dirty="0">
                <a:solidFill>
                  <a:srgbClr val="000000"/>
                </a:solidFill>
                <a:latin typeface="Arial" panose="020B0604020202020204" pitchFamily="34" charset="0"/>
                <a:ea typeface="宋体" panose="02010600030101010101" pitchFamily="2" charset="-122"/>
              </a:rPr>
              <a:t>触发器</a:t>
            </a: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68" name="标题 1049167"/>
          <p:cNvSpPr/>
          <p:nvPr>
            <p:ph type="title"/>
          </p:nvPr>
        </p:nvSpPr>
        <p:spPr>
          <a:xfrm>
            <a:off x="1079500" y="720725"/>
            <a:ext cx="13773150" cy="1079500"/>
          </a:xfrm>
          <a:ln/>
        </p:spPr>
        <p:txBody>
          <a:bodyPr lIns="91440" tIns="45720" rIns="91440" bIns="45720" anchor="ctr"/>
          <a:p>
            <a:pPr algn="ctr">
              <a:buFontTx/>
              <a:buNone/>
            </a:pPr>
            <a:r>
              <a:rPr lang="en-US" altLang="zh-CN" baseline="0" dirty="0">
                <a:latin typeface="Arial" panose="020B0604020202020204" pitchFamily="34" charset="0"/>
                <a:ea typeface="宋体" panose="02010600030101010101" pitchFamily="2" charset="-122"/>
              </a:rPr>
              <a:t>1.1 </a:t>
            </a:r>
            <a:r>
              <a:rPr lang="zh-CN" altLang="en-US" baseline="0" dirty="0">
                <a:latin typeface="Arial" panose="020B0604020202020204" pitchFamily="34" charset="0"/>
                <a:ea typeface="宋体" panose="02010600030101010101" pitchFamily="2" charset="-122"/>
              </a:rPr>
              <a:t>显式游标 </a:t>
            </a:r>
            <a:endParaRPr lang="zh-CN" altLang="zh-CN" dirty="0"/>
          </a:p>
        </p:txBody>
      </p:sp>
      <p:sp>
        <p:nvSpPr>
          <p:cNvPr id="1049170" name="内容占位符 1049169"/>
          <p:cNvSpPr/>
          <p:nvPr>
            <p:ph idx="1"/>
          </p:nvPr>
        </p:nvSpPr>
        <p:spPr>
          <a:xfrm>
            <a:off x="1214438" y="2400300"/>
            <a:ext cx="13773150" cy="7440613"/>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zh-CN" sz="5400" u="none" baseline="0" dirty="0">
                <a:solidFill>
                  <a:srgbClr val="000000"/>
                </a:solidFill>
                <a:latin typeface="Arial" panose="020B0604020202020204" pitchFamily="34" charset="0"/>
                <a:ea typeface="宋体" panose="02010600030101010101" pitchFamily="2" charset="-122"/>
              </a:rPr>
              <a:t>为了处理select语句返回的多行数据，开发人员可以使用显式游标，使用显式游标包括定义游标，打开游标，提取数据和关闭游标四个阶段。</a:t>
            </a:r>
            <a:r>
              <a:rPr lang="zh-CN" altLang="zh-CN" sz="6300" u="none" baseline="0" dirty="0">
                <a:solidFill>
                  <a:srgbClr val="000000"/>
                </a:solidFill>
                <a:latin typeface="Arial" panose="020B0604020202020204" pitchFamily="34" charset="0"/>
                <a:ea typeface="宋体" panose="02010600030101010101" pitchFamily="2" charset="-122"/>
              </a:rPr>
              <a:t> </a:t>
            </a:r>
            <a:endParaRPr lang="zh-CN" altLang="zh-CN" dirty="0"/>
          </a:p>
        </p:txBody>
      </p:sp>
      <p:pic>
        <p:nvPicPr>
          <p:cNvPr id="2097160" name="图片 2097159"/>
          <p:cNvPicPr>
            <a:picLocks noChangeAspect="1"/>
          </p:cNvPicPr>
          <p:nvPr/>
        </p:nvPicPr>
        <p:blipFill>
          <a:blip r:embed="rId1"/>
          <a:srcRect/>
          <a:stretch>
            <a:fillRect/>
          </a:stretch>
        </p:blipFill>
        <p:spPr>
          <a:xfrm>
            <a:off x="1979613" y="6192838"/>
            <a:ext cx="11880850" cy="1395412"/>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72" name="内容占位符 1049171"/>
          <p:cNvSpPr/>
          <p:nvPr>
            <p:ph idx="1"/>
          </p:nvPr>
        </p:nvSpPr>
        <p:spPr>
          <a:xfrm>
            <a:off x="1214438" y="1800225"/>
            <a:ext cx="13773150" cy="120015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76250" lvl="0" indent="-603250" algn="l" fontAlgn="base">
              <a:lnSpc>
                <a:spcPct val="100000"/>
              </a:lnSpc>
              <a:spcBef>
                <a:spcPct val="20000"/>
              </a:spcBef>
              <a:spcAft>
                <a:spcPct val="0"/>
              </a:spcAft>
              <a:buSzPct val="100000"/>
              <a:buChar char="•"/>
            </a:pPr>
            <a:r>
              <a:rPr lang="zh-CN" altLang="en-US" sz="3100" b="1" u="none" baseline="0" dirty="0">
                <a:solidFill>
                  <a:srgbClr val="000000"/>
                </a:solidFill>
                <a:latin typeface="Arial" panose="020B0604020202020204" pitchFamily="34" charset="0"/>
                <a:ea typeface="宋体" panose="02010600030101010101" pitchFamily="2" charset="-122"/>
              </a:rPr>
              <a:t>定义游标</a:t>
            </a:r>
            <a:r>
              <a:rPr lang="zh-CN" altLang="en-US" sz="3100" u="none" baseline="0" dirty="0">
                <a:solidFill>
                  <a:srgbClr val="000000"/>
                </a:solidFill>
                <a:latin typeface="Arial" panose="020B0604020202020204" pitchFamily="34" charset="0"/>
                <a:ea typeface="宋体" panose="02010600030101010101" pitchFamily="2" charset="-122"/>
              </a:rPr>
              <a:t>：也就是创建。在使用显式游标之前，必须首先在定义部分定义游标。定义游标用于指定游标所对应的</a:t>
            </a:r>
            <a:r>
              <a:rPr lang="en-US" altLang="zh-CN" sz="3100" u="none" baseline="0" dirty="0">
                <a:solidFill>
                  <a:srgbClr val="000000"/>
                </a:solidFill>
                <a:latin typeface="Arial" panose="020B0604020202020204" pitchFamily="34" charset="0"/>
                <a:ea typeface="宋体" panose="02010600030101010101" pitchFamily="2" charset="-122"/>
              </a:rPr>
              <a:t>select</a:t>
            </a:r>
            <a:r>
              <a:rPr lang="zh-CN" altLang="en-US" sz="3100" u="none" baseline="0" dirty="0">
                <a:solidFill>
                  <a:srgbClr val="000000"/>
                </a:solidFill>
                <a:latin typeface="Arial" panose="020B0604020202020204" pitchFamily="34" charset="0"/>
                <a:ea typeface="宋体" panose="02010600030101010101" pitchFamily="2" charset="-122"/>
              </a:rPr>
              <a:t>语句。</a:t>
            </a:r>
            <a:endParaRPr lang="zh-CN" altLang="zh-CN" dirty="0"/>
          </a:p>
        </p:txBody>
      </p:sp>
      <p:sp>
        <p:nvSpPr>
          <p:cNvPr id="1049174" name="矩形 1049173"/>
          <p:cNvSpPr/>
          <p:nvPr/>
        </p:nvSpPr>
        <p:spPr>
          <a:xfrm>
            <a:off x="6297613" y="800100"/>
            <a:ext cx="3735387" cy="688975"/>
          </a:xfrm>
          <a:prstGeom prst="rect">
            <a:avLst/>
          </a:prstGeom>
          <a:noFill/>
          <a:ln w="9525">
            <a:noFill/>
          </a:ln>
          <a:effectLst>
            <a:prstShdw prst="shdw17" dist="17960" dir="2700135">
              <a:srgbClr val="708688"/>
            </a:prstShdw>
          </a:effectLst>
        </p:spPr>
        <p:txBody>
          <a:bodyPr vert="horz" wrap="none" lIns="154305" tIns="77153" rIns="154305" bIns="77153" anchor="t">
            <a:spAutoFit/>
          </a:bodyPr>
          <a:p>
            <a:pPr algn="ctr"/>
            <a:r>
              <a:rPr lang="en-US" altLang="zh-CN" sz="3500" baseline="0" dirty="0">
                <a:latin typeface="微软雅黑" panose="020B0503020204020204" pitchFamily="34" charset="-122"/>
                <a:ea typeface="微软雅黑" panose="020B0503020204020204" pitchFamily="34" charset="-122"/>
              </a:rPr>
              <a:t>1.2 </a:t>
            </a:r>
            <a:r>
              <a:rPr lang="zh-CN" altLang="en-US" sz="3500" baseline="0" dirty="0">
                <a:latin typeface="微软雅黑" panose="020B0503020204020204" pitchFamily="34" charset="-122"/>
                <a:ea typeface="微软雅黑" panose="020B0503020204020204" pitchFamily="34" charset="-122"/>
              </a:rPr>
              <a:t>显式详细过程</a:t>
            </a:r>
            <a:endParaRPr lang="zh-CN" altLang="zh-CN" dirty="0">
              <a:latin typeface="Arial" panose="020B0604020202020204" pitchFamily="34" charset="0"/>
            </a:endParaRPr>
          </a:p>
        </p:txBody>
      </p:sp>
      <p:graphicFrame>
        <p:nvGraphicFramePr>
          <p:cNvPr id="4194389" name="表格 4194388"/>
          <p:cNvGraphicFramePr/>
          <p:nvPr/>
        </p:nvGraphicFramePr>
        <p:xfrm>
          <a:off x="2295525" y="3000375"/>
          <a:ext cx="10801350" cy="627063"/>
        </p:xfrm>
        <a:graphic>
          <a:graphicData uri="http://schemas.openxmlformats.org/drawingml/2006/table">
            <a:tbl>
              <a:tblPr/>
              <a:tblGrid>
                <a:gridCol w="10801350"/>
              </a:tblGrid>
              <a:tr h="625475">
                <a:tc>
                  <a:txBody>
                    <a:bodyPr/>
                    <a:p>
                      <a:pPr>
                        <a:spcBef>
                          <a:spcPct val="20000"/>
                        </a:spcBef>
                      </a:pPr>
                      <a:r>
                        <a:rPr lang="en-US" altLang="zh-CN" sz="3100" b="1" dirty="0">
                          <a:solidFill>
                            <a:srgbClr val="FF0000"/>
                          </a:solidFill>
                          <a:latin typeface="Arial" panose="020B0604020202020204" pitchFamily="34" charset="0"/>
                        </a:rPr>
                        <a:t>cursor </a:t>
                      </a:r>
                      <a:r>
                        <a:rPr lang="zh-CN" altLang="en-US" sz="3100" dirty="0">
                          <a:solidFill>
                            <a:srgbClr val="FF0000"/>
                          </a:solidFill>
                          <a:latin typeface="Arial" panose="020B0604020202020204" pitchFamily="34" charset="0"/>
                        </a:rPr>
                        <a:t>游标名 </a:t>
                      </a:r>
                      <a:r>
                        <a:rPr lang="en-US" altLang="zh-CN" sz="3100" b="1" dirty="0">
                          <a:solidFill>
                            <a:srgbClr val="FF0000"/>
                          </a:solidFill>
                          <a:latin typeface="Arial" panose="020B0604020202020204" pitchFamily="34" charset="0"/>
                        </a:rPr>
                        <a:t>is select </a:t>
                      </a:r>
                      <a:r>
                        <a:rPr lang="zh-CN" altLang="en-US" sz="3100" dirty="0">
                          <a:solidFill>
                            <a:srgbClr val="FF0000"/>
                          </a:solidFill>
                          <a:latin typeface="Arial" panose="020B0604020202020204" pitchFamily="34" charset="0"/>
                        </a:rPr>
                        <a:t>语句 </a:t>
                      </a:r>
                      <a:r>
                        <a:rPr lang="en-US" altLang="zh-CN" sz="3100" dirty="0">
                          <a:solidFill>
                            <a:srgbClr val="FF0000"/>
                          </a:solidFill>
                          <a:latin typeface="Arial" panose="020B0604020202020204" pitchFamily="34" charset="0"/>
                        </a:rPr>
                        <a:t>[for update]</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76" name="矩形 1049175"/>
          <p:cNvSpPr/>
          <p:nvPr/>
        </p:nvSpPr>
        <p:spPr>
          <a:xfrm>
            <a:off x="1079500" y="3721100"/>
            <a:ext cx="13773150" cy="1200150"/>
          </a:xfrm>
          <a:prstGeom prst="rect">
            <a:avLst/>
          </a:prstGeom>
          <a:noFill/>
          <a:ln w="9525">
            <a:noFill/>
          </a:ln>
        </p:spPr>
        <p:txBody>
          <a:bodyPr vert="horz" lIns="154305" tIns="77153" rIns="154305" bIns="77153" anchor="t"/>
          <a:p>
            <a:pPr marL="476250">
              <a:spcBef>
                <a:spcPct val="20000"/>
              </a:spcBef>
              <a:buFontTx/>
              <a:buChar char="•"/>
            </a:pPr>
            <a:r>
              <a:rPr lang="zh-CN" altLang="en-US" sz="3100" b="1" baseline="0" dirty="0">
                <a:latin typeface="Arial" panose="020B0604020202020204" pitchFamily="34" charset="0"/>
                <a:ea typeface="宋体" panose="02010600030101010101" pitchFamily="2" charset="-122"/>
              </a:rPr>
              <a:t>打开游标</a:t>
            </a:r>
            <a:r>
              <a:rPr lang="en-US" altLang="zh-CN" sz="3100" baseline="0" dirty="0">
                <a:latin typeface="Arial" panose="020B0604020202020204" pitchFamily="34" charset="0"/>
                <a:ea typeface="宋体" panose="02010600030101010101" pitchFamily="2" charset="-122"/>
              </a:rPr>
              <a:t>: </a:t>
            </a:r>
            <a:r>
              <a:rPr lang="zh-CN" altLang="en-US" sz="3100" baseline="0" dirty="0">
                <a:latin typeface="Arial" panose="020B0604020202020204" pitchFamily="34" charset="0"/>
                <a:ea typeface="宋体" panose="02010600030101010101" pitchFamily="2" charset="-122"/>
              </a:rPr>
              <a:t>当打开游标的时候，</a:t>
            </a:r>
            <a:r>
              <a:rPr lang="en-US" altLang="zh-CN" sz="3100" baseline="0" dirty="0">
                <a:latin typeface="Arial" panose="020B0604020202020204" pitchFamily="34" charset="0"/>
                <a:ea typeface="宋体" panose="02010600030101010101" pitchFamily="2" charset="-122"/>
              </a:rPr>
              <a:t>Oracle</a:t>
            </a:r>
            <a:r>
              <a:rPr lang="zh-CN" altLang="en-US" sz="3100" baseline="0" dirty="0">
                <a:latin typeface="Arial" panose="020B0604020202020204" pitchFamily="34" charset="0"/>
                <a:ea typeface="宋体" panose="02010600030101010101" pitchFamily="2" charset="-122"/>
              </a:rPr>
              <a:t>会执行游标所对应的</a:t>
            </a:r>
            <a:r>
              <a:rPr lang="en-US" altLang="zh-CN" sz="3100" baseline="0" dirty="0">
                <a:latin typeface="Arial" panose="020B0604020202020204" pitchFamily="34" charset="0"/>
                <a:ea typeface="宋体" panose="02010600030101010101" pitchFamily="2" charset="-122"/>
              </a:rPr>
              <a:t>select</a:t>
            </a:r>
            <a:r>
              <a:rPr lang="zh-CN" altLang="en-US" sz="3100" baseline="0" dirty="0">
                <a:latin typeface="Arial" panose="020B0604020202020204" pitchFamily="34" charset="0"/>
                <a:ea typeface="宋体" panose="02010600030101010101" pitchFamily="2" charset="-122"/>
              </a:rPr>
              <a:t>语句，并且将</a:t>
            </a:r>
            <a:r>
              <a:rPr lang="en-US" altLang="zh-CN" sz="3100" baseline="0" dirty="0">
                <a:latin typeface="Arial" panose="020B0604020202020204" pitchFamily="34" charset="0"/>
                <a:ea typeface="宋体" panose="02010600030101010101" pitchFamily="2" charset="-122"/>
              </a:rPr>
              <a:t>select</a:t>
            </a:r>
            <a:r>
              <a:rPr lang="zh-CN" altLang="en-US" sz="3100" baseline="0" dirty="0">
                <a:latin typeface="Arial" panose="020B0604020202020204" pitchFamily="34" charset="0"/>
                <a:ea typeface="宋体" panose="02010600030101010101" pitchFamily="2" charset="-122"/>
              </a:rPr>
              <a:t>语句的结果暂时存放到结果集中。 </a:t>
            </a:r>
            <a:endParaRPr lang="zh-CN" altLang="zh-CN" dirty="0">
              <a:latin typeface="Arial" panose="020B0604020202020204" pitchFamily="34" charset="0"/>
            </a:endParaRPr>
          </a:p>
        </p:txBody>
      </p:sp>
      <p:graphicFrame>
        <p:nvGraphicFramePr>
          <p:cNvPr id="4194391" name="表格 4194390"/>
          <p:cNvGraphicFramePr/>
          <p:nvPr/>
        </p:nvGraphicFramePr>
        <p:xfrm>
          <a:off x="2295525" y="4921250"/>
          <a:ext cx="10801350" cy="627063"/>
        </p:xfrm>
        <a:graphic>
          <a:graphicData uri="http://schemas.openxmlformats.org/drawingml/2006/table">
            <a:tbl>
              <a:tblPr/>
              <a:tblGrid>
                <a:gridCol w="10801350"/>
              </a:tblGrid>
              <a:tr h="625475">
                <a:tc>
                  <a:txBody>
                    <a:bodyPr/>
                    <a:p>
                      <a:pPr>
                        <a:spcBef>
                          <a:spcPct val="20000"/>
                        </a:spcBef>
                      </a:pPr>
                      <a:r>
                        <a:rPr lang="en-US" altLang="zh-CN" sz="3100" b="1" dirty="0">
                          <a:solidFill>
                            <a:srgbClr val="FF0000"/>
                          </a:solidFill>
                          <a:latin typeface="Arial" panose="020B0604020202020204" pitchFamily="34" charset="0"/>
                        </a:rPr>
                        <a:t>open </a:t>
                      </a:r>
                      <a:r>
                        <a:rPr lang="zh-CN" altLang="en-US" sz="3100" dirty="0">
                          <a:solidFill>
                            <a:srgbClr val="FF0000"/>
                          </a:solidFill>
                          <a:latin typeface="Arial" panose="020B0604020202020204" pitchFamily="34" charset="0"/>
                        </a:rPr>
                        <a:t>游标名称</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78" name="矩形 1049177"/>
          <p:cNvSpPr/>
          <p:nvPr/>
        </p:nvSpPr>
        <p:spPr>
          <a:xfrm>
            <a:off x="1079500" y="5521325"/>
            <a:ext cx="13773150" cy="1200150"/>
          </a:xfrm>
          <a:prstGeom prst="rect">
            <a:avLst/>
          </a:prstGeom>
          <a:noFill/>
          <a:ln w="9525">
            <a:noFill/>
          </a:ln>
        </p:spPr>
        <p:txBody>
          <a:bodyPr vert="horz" lIns="154305" tIns="77153" rIns="154305" bIns="77153" anchor="t"/>
          <a:p>
            <a:pPr marL="476250">
              <a:spcBef>
                <a:spcPct val="20000"/>
              </a:spcBef>
              <a:buFontTx/>
              <a:buChar char="•"/>
            </a:pPr>
            <a:r>
              <a:rPr lang="zh-CN" altLang="en-US" sz="3100" baseline="0" dirty="0">
                <a:latin typeface="Arial" panose="020B0604020202020204" pitchFamily="34" charset="0"/>
                <a:ea typeface="宋体" panose="02010600030101010101" pitchFamily="2" charset="-122"/>
              </a:rPr>
              <a:t>用</a:t>
            </a:r>
            <a:r>
              <a:rPr lang="en-US" altLang="zh-CN" sz="3100" baseline="0" dirty="0">
                <a:latin typeface="Arial" panose="020B0604020202020204" pitchFamily="34" charset="0"/>
                <a:ea typeface="宋体" panose="02010600030101010101" pitchFamily="2" charset="-122"/>
              </a:rPr>
              <a:t>fetch</a:t>
            </a:r>
            <a:r>
              <a:rPr lang="zh-CN" altLang="en-US" sz="3100" b="1" baseline="0" dirty="0">
                <a:latin typeface="Arial" panose="020B0604020202020204" pitchFamily="34" charset="0"/>
                <a:ea typeface="宋体" panose="02010600030101010101" pitchFamily="2" charset="-122"/>
              </a:rPr>
              <a:t>提取数据</a:t>
            </a:r>
            <a:r>
              <a:rPr lang="en-US" altLang="zh-CN" sz="3100" baseline="0" dirty="0">
                <a:latin typeface="Arial" panose="020B0604020202020204" pitchFamily="34" charset="0"/>
                <a:ea typeface="宋体" panose="02010600030101010101" pitchFamily="2" charset="-122"/>
              </a:rPr>
              <a:t>:</a:t>
            </a:r>
            <a:r>
              <a:rPr lang="zh-CN" altLang="en-US" sz="3100" baseline="0" dirty="0">
                <a:latin typeface="Arial" panose="020B0604020202020204" pitchFamily="34" charset="0"/>
                <a:ea typeface="宋体" panose="02010600030101010101" pitchFamily="2" charset="-122"/>
              </a:rPr>
              <a:t>打开游标之后，</a:t>
            </a:r>
            <a:r>
              <a:rPr lang="en-US" altLang="zh-CN" sz="3100" baseline="0" dirty="0">
                <a:latin typeface="Arial" panose="020B0604020202020204" pitchFamily="34" charset="0"/>
                <a:ea typeface="宋体" panose="02010600030101010101" pitchFamily="2" charset="-122"/>
              </a:rPr>
              <a:t>select</a:t>
            </a:r>
            <a:r>
              <a:rPr lang="zh-CN" altLang="en-US" sz="3100" baseline="0" dirty="0">
                <a:latin typeface="Arial" panose="020B0604020202020204" pitchFamily="34" charset="0"/>
                <a:ea typeface="宋体" panose="02010600030101010101" pitchFamily="2" charset="-122"/>
              </a:rPr>
              <a:t>语句的结果被临时存放到游标结果集中，为了处理结果集中的数据，需要使语句提取游标数据。 提取数据有两种方式：</a:t>
            </a:r>
            <a:endParaRPr lang="zh-CN" altLang="zh-CN" dirty="0">
              <a:latin typeface="Arial" panose="020B0604020202020204" pitchFamily="34" charset="0"/>
            </a:endParaRPr>
          </a:p>
        </p:txBody>
      </p:sp>
      <p:graphicFrame>
        <p:nvGraphicFramePr>
          <p:cNvPr id="4194393" name="表格 4194392"/>
          <p:cNvGraphicFramePr/>
          <p:nvPr/>
        </p:nvGraphicFramePr>
        <p:xfrm>
          <a:off x="2295525" y="7080250"/>
          <a:ext cx="10801350" cy="958850"/>
        </p:xfrm>
        <a:graphic>
          <a:graphicData uri="http://schemas.openxmlformats.org/drawingml/2006/table">
            <a:tbl>
              <a:tblPr/>
              <a:tblGrid>
                <a:gridCol w="10801350"/>
              </a:tblGrid>
              <a:tr h="958850">
                <a:tc>
                  <a:txBody>
                    <a:bodyPr/>
                    <a:p>
                      <a:pPr marL="400050">
                        <a:spcBef>
                          <a:spcPct val="20000"/>
                        </a:spcBef>
                      </a:pPr>
                      <a:r>
                        <a:rPr lang="en-US" altLang="zh-CN" sz="2400" b="1" dirty="0">
                          <a:solidFill>
                            <a:srgbClr val="FF0000"/>
                          </a:solidFill>
                          <a:latin typeface="Arial" panose="020B0604020202020204" pitchFamily="34" charset="0"/>
                        </a:rPr>
                        <a:t>fetch </a:t>
                      </a:r>
                      <a:r>
                        <a:rPr lang="zh-CN" altLang="en-US" sz="2400" dirty="0">
                          <a:solidFill>
                            <a:srgbClr val="FF0000"/>
                          </a:solidFill>
                          <a:latin typeface="Arial" panose="020B0604020202020204" pitchFamily="34" charset="0"/>
                        </a:rPr>
                        <a:t>游标名 </a:t>
                      </a:r>
                      <a:r>
                        <a:rPr lang="en-US" altLang="zh-CN" sz="2400" b="1" dirty="0">
                          <a:solidFill>
                            <a:srgbClr val="FF0000"/>
                          </a:solidFill>
                          <a:latin typeface="Arial" panose="020B0604020202020204" pitchFamily="34" charset="0"/>
                        </a:rPr>
                        <a:t>into </a:t>
                      </a:r>
                      <a:r>
                        <a:rPr lang="zh-CN" altLang="en-US" sz="2400" dirty="0">
                          <a:solidFill>
                            <a:srgbClr val="FF0000"/>
                          </a:solidFill>
                          <a:latin typeface="Arial" panose="020B0604020202020204" pitchFamily="34" charset="0"/>
                        </a:rPr>
                        <a:t>变量</a:t>
                      </a:r>
                      <a:r>
                        <a:rPr lang="en-US" altLang="zh-CN" sz="2400" b="1" dirty="0">
                          <a:solidFill>
                            <a:srgbClr val="FF0000"/>
                          </a:solidFill>
                          <a:latin typeface="Arial" panose="020B0604020202020204" pitchFamily="34" charset="0"/>
                        </a:rPr>
                        <a:t>1</a:t>
                      </a:r>
                      <a:r>
                        <a:rPr lang="zh-CN" altLang="en-US" sz="2400" dirty="0">
                          <a:solidFill>
                            <a:srgbClr val="FF0000"/>
                          </a:solidFill>
                          <a:latin typeface="Arial" panose="020B0604020202020204" pitchFamily="34" charset="0"/>
                        </a:rPr>
                        <a:t>，变量</a:t>
                      </a:r>
                      <a:r>
                        <a:rPr lang="en-US" altLang="zh-CN" sz="2400" b="1" dirty="0">
                          <a:solidFill>
                            <a:srgbClr val="FF0000"/>
                          </a:solidFill>
                          <a:latin typeface="Arial" panose="020B0604020202020204" pitchFamily="34" charset="0"/>
                        </a:rPr>
                        <a:t>2</a:t>
                      </a:r>
                      <a:r>
                        <a:rPr lang="en-US" altLang="zh-CN" sz="2400" dirty="0">
                          <a:solidFill>
                            <a:srgbClr val="FF0000"/>
                          </a:solidFill>
                          <a:latin typeface="Arial" panose="020B0604020202020204" pitchFamily="34" charset="0"/>
                        </a:rPr>
                        <a:t> </a:t>
                      </a:r>
                      <a:endParaRPr lang="en-US" altLang="en-US" dirty="0">
                        <a:latin typeface="Arial" panose="020B0604020202020204" pitchFamily="34" charset="0"/>
                      </a:endParaRPr>
                    </a:p>
                    <a:p>
                      <a:pPr marL="400050">
                        <a:spcBef>
                          <a:spcPct val="20000"/>
                        </a:spcBef>
                      </a:pPr>
                      <a:r>
                        <a:rPr lang="en-US" altLang="zh-CN" sz="2400" b="1" dirty="0">
                          <a:solidFill>
                            <a:srgbClr val="FF0000"/>
                          </a:solidFill>
                          <a:latin typeface="Arial" panose="020B0604020202020204" pitchFamily="34" charset="0"/>
                        </a:rPr>
                        <a:t>fetch </a:t>
                      </a:r>
                      <a:r>
                        <a:rPr lang="zh-CN" altLang="en-US" sz="2400" dirty="0">
                          <a:solidFill>
                            <a:srgbClr val="FF0000"/>
                          </a:solidFill>
                          <a:latin typeface="Arial" panose="020B0604020202020204" pitchFamily="34" charset="0"/>
                        </a:rPr>
                        <a:t>游标名 </a:t>
                      </a:r>
                      <a:r>
                        <a:rPr lang="en-US" altLang="zh-CN" sz="2400" b="1" dirty="0">
                          <a:solidFill>
                            <a:srgbClr val="FF0000"/>
                          </a:solidFill>
                          <a:latin typeface="Arial" panose="020B0604020202020204" pitchFamily="34" charset="0"/>
                        </a:rPr>
                        <a:t>bulk collect into </a:t>
                      </a:r>
                      <a:r>
                        <a:rPr lang="zh-CN" altLang="en-US" sz="2400" dirty="0">
                          <a:solidFill>
                            <a:srgbClr val="FF0000"/>
                          </a:solidFill>
                          <a:latin typeface="Arial" panose="020B0604020202020204" pitchFamily="34" charset="0"/>
                        </a:rPr>
                        <a:t>集合</a:t>
                      </a:r>
                      <a:r>
                        <a:rPr lang="en-US" altLang="zh-CN" sz="2400" b="1" dirty="0">
                          <a:solidFill>
                            <a:srgbClr val="FF0000"/>
                          </a:solidFill>
                          <a:latin typeface="Arial" panose="020B0604020202020204" pitchFamily="34" charset="0"/>
                        </a:rPr>
                        <a:t>1</a:t>
                      </a:r>
                      <a:r>
                        <a:rPr lang="zh-CN" altLang="en-US" sz="2400" dirty="0">
                          <a:solidFill>
                            <a:srgbClr val="FF0000"/>
                          </a:solidFill>
                          <a:latin typeface="Arial" panose="020B0604020202020204" pitchFamily="34" charset="0"/>
                        </a:rPr>
                        <a:t>，集合</a:t>
                      </a:r>
                      <a:r>
                        <a:rPr lang="en-US" altLang="zh-CN" sz="2400" b="1" dirty="0">
                          <a:solidFill>
                            <a:srgbClr val="FF0000"/>
                          </a:solidFill>
                          <a:latin typeface="Arial" panose="020B0604020202020204" pitchFamily="34" charset="0"/>
                        </a:rPr>
                        <a:t>2 [limit rows]</a:t>
                      </a:r>
                      <a:r>
                        <a:rPr lang="en-US" altLang="zh-CN" sz="2400" dirty="0">
                          <a:solidFill>
                            <a:srgbClr val="FF0000"/>
                          </a:solidFill>
                          <a:latin typeface="Arial" panose="020B0604020202020204" pitchFamily="34" charset="0"/>
                        </a:rPr>
                        <a: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80" name="矩形 1049179"/>
          <p:cNvSpPr/>
          <p:nvPr/>
        </p:nvSpPr>
        <p:spPr>
          <a:xfrm>
            <a:off x="944563" y="8131175"/>
            <a:ext cx="13771562" cy="869950"/>
          </a:xfrm>
          <a:prstGeom prst="rect">
            <a:avLst/>
          </a:prstGeom>
          <a:noFill/>
          <a:ln w="9525">
            <a:noFill/>
          </a:ln>
        </p:spPr>
        <p:txBody>
          <a:bodyPr vert="horz" lIns="154305" tIns="77153" rIns="154305" bIns="77153" anchor="t"/>
          <a:p>
            <a:pPr marL="476250">
              <a:spcBef>
                <a:spcPct val="20000"/>
              </a:spcBef>
              <a:buFontTx/>
              <a:buChar char="•"/>
            </a:pPr>
            <a:r>
              <a:rPr lang="zh-CN" altLang="en-US" sz="3100" b="1" baseline="0" dirty="0">
                <a:latin typeface="Arial" panose="020B0604020202020204" pitchFamily="34" charset="0"/>
                <a:ea typeface="宋体" panose="02010600030101010101" pitchFamily="2" charset="-122"/>
              </a:rPr>
              <a:t>关闭游标</a:t>
            </a:r>
            <a:r>
              <a:rPr lang="en-US" altLang="zh-CN" sz="3100" b="1" baseline="0" dirty="0">
                <a:latin typeface="Arial" panose="020B0604020202020204" pitchFamily="34" charset="0"/>
                <a:ea typeface="宋体" panose="02010600030101010101" pitchFamily="2" charset="-122"/>
              </a:rPr>
              <a:t>:</a:t>
            </a:r>
            <a:r>
              <a:rPr lang="en-US" altLang="zh-CN" sz="3100" baseline="0" dirty="0">
                <a:latin typeface="Arial" panose="020B0604020202020204" pitchFamily="34" charset="0"/>
                <a:ea typeface="宋体" panose="02010600030101010101" pitchFamily="2" charset="-122"/>
              </a:rPr>
              <a:t> </a:t>
            </a:r>
            <a:r>
              <a:rPr lang="zh-CN" altLang="en-US" sz="3100" baseline="0" dirty="0">
                <a:latin typeface="Arial" panose="020B0604020202020204" pitchFamily="34" charset="0"/>
                <a:ea typeface="宋体" panose="02010600030101010101" pitchFamily="2" charset="-122"/>
              </a:rPr>
              <a:t>在提取并处理了结果集的所有数据之后，就必须关闭游标，并释放其结果集了。 </a:t>
            </a:r>
            <a:endParaRPr lang="zh-CN" altLang="zh-CN" dirty="0">
              <a:latin typeface="Arial" panose="020B0604020202020204" pitchFamily="34" charset="0"/>
            </a:endParaRPr>
          </a:p>
        </p:txBody>
      </p:sp>
      <p:graphicFrame>
        <p:nvGraphicFramePr>
          <p:cNvPr id="4194395" name="表格 4194394"/>
          <p:cNvGraphicFramePr/>
          <p:nvPr/>
        </p:nvGraphicFramePr>
        <p:xfrm>
          <a:off x="2160588" y="9240838"/>
          <a:ext cx="10801350" cy="688975"/>
        </p:xfrm>
        <a:graphic>
          <a:graphicData uri="http://schemas.openxmlformats.org/drawingml/2006/table">
            <a:tbl>
              <a:tblPr/>
              <a:tblGrid>
                <a:gridCol w="10801350"/>
              </a:tblGrid>
              <a:tr h="688975">
                <a:tc>
                  <a:txBody>
                    <a:bodyPr/>
                    <a:p>
                      <a:pPr marL="400050">
                        <a:spcBef>
                          <a:spcPct val="20000"/>
                        </a:spcBef>
                      </a:pPr>
                      <a:r>
                        <a:rPr lang="en-US" altLang="zh-CN" sz="3100" b="1" dirty="0">
                          <a:solidFill>
                            <a:srgbClr val="FF0000"/>
                          </a:solidFill>
                          <a:latin typeface="Arial" panose="020B0604020202020204" pitchFamily="34" charset="0"/>
                        </a:rPr>
                        <a:t>close </a:t>
                      </a:r>
                      <a:r>
                        <a:rPr lang="zh-CN" altLang="en-US" sz="3100" dirty="0">
                          <a:solidFill>
                            <a:srgbClr val="FF0000"/>
                          </a:solidFill>
                          <a:latin typeface="Arial" panose="020B0604020202020204" pitchFamily="34" charset="0"/>
                        </a:rPr>
                        <a:t>游标名</a:t>
                      </a:r>
                      <a:r>
                        <a:rPr lang="zh-CN" altLang="en-US" sz="3500" dirty="0">
                          <a:latin typeface="Arial" panose="020B0604020202020204" pitchFamily="34" charset="0"/>
                        </a:rPr>
                        <a: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82" name="标题 1049181"/>
          <p:cNvSpPr/>
          <p:nvPr>
            <p:ph type="title"/>
          </p:nvPr>
        </p:nvSpPr>
        <p:spPr>
          <a:xfrm>
            <a:off x="1214438" y="720725"/>
            <a:ext cx="13773150" cy="1079500"/>
          </a:xfrm>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1.3 </a:t>
            </a:r>
            <a:r>
              <a:rPr lang="zh-CN" altLang="en-US" sz="5400" baseline="0" dirty="0">
                <a:latin typeface="Arial" panose="020B0604020202020204" pitchFamily="34" charset="0"/>
                <a:ea typeface="宋体" panose="02010600030101010101" pitchFamily="2" charset="-122"/>
              </a:rPr>
              <a:t>显式游标的属性</a:t>
            </a:r>
            <a:endParaRPr lang="zh-CN" altLang="zh-CN" dirty="0"/>
          </a:p>
        </p:txBody>
      </p:sp>
      <p:sp>
        <p:nvSpPr>
          <p:cNvPr id="1049184" name="内容占位符 1049183"/>
          <p:cNvSpPr/>
          <p:nvPr>
            <p:ph idx="1"/>
          </p:nvPr>
        </p:nvSpPr>
        <p:spPr>
          <a:xfrm>
            <a:off x="1214438" y="2520950"/>
            <a:ext cx="13773150" cy="72009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76250" lvl="0" indent="-603250" algn="l" eaLnBrk="1" fontAlgn="base" latinLnBrk="0" hangingPunct="1">
              <a:lnSpc>
                <a:spcPct val="100000"/>
              </a:lnSpc>
              <a:spcBef>
                <a:spcPct val="20000"/>
              </a:spcBef>
              <a:spcAft>
                <a:spcPct val="0"/>
              </a:spcAft>
              <a:buSzPct val="100000"/>
              <a:buFontTx/>
              <a:buNone/>
            </a:pPr>
            <a:r>
              <a:rPr lang="zh-CN" altLang="en-US" sz="4300" u="none" baseline="0" dirty="0">
                <a:solidFill>
                  <a:srgbClr val="000000"/>
                </a:solidFill>
                <a:latin typeface="Arial" panose="020B0604020202020204" pitchFamily="34" charset="0"/>
                <a:ea typeface="宋体" panose="02010600030101010101" pitchFamily="2" charset="-122"/>
              </a:rPr>
              <a:t>显式游标属性用于返回显示游标的执行信息。这些属性包括 </a:t>
            </a:r>
            <a:r>
              <a:rPr lang="en-US" altLang="zh-CN" sz="4300" u="none" baseline="0" dirty="0">
                <a:solidFill>
                  <a:srgbClr val="000000"/>
                </a:solidFill>
                <a:latin typeface="Arial" panose="020B0604020202020204" pitchFamily="34" charset="0"/>
                <a:ea typeface="宋体" panose="02010600030101010101" pitchFamily="2" charset="-122"/>
              </a:rPr>
              <a:t>: </a:t>
            </a:r>
            <a:endParaRPr lang="zh-CN" altLang="zh-CN" dirty="0"/>
          </a:p>
          <a:p>
            <a:pPr marL="876300" lvl="1" indent="-419100" algn="l" fontAlgn="base">
              <a:lnSpc>
                <a:spcPct val="100000"/>
              </a:lnSpc>
              <a:spcBef>
                <a:spcPct val="20000"/>
              </a:spcBef>
              <a:spcAft>
                <a:spcPct val="0"/>
              </a:spcAft>
              <a:buSzPct val="100000"/>
              <a:buChar char="–"/>
            </a:pPr>
            <a:r>
              <a:rPr lang="en-US" altLang="zh-CN" sz="3800" u="none" baseline="0" dirty="0">
                <a:solidFill>
                  <a:srgbClr val="FF0000"/>
                </a:solidFill>
                <a:latin typeface="Arial" panose="020B0604020202020204" pitchFamily="34" charset="0"/>
                <a:ea typeface="宋体" panose="02010600030101010101" pitchFamily="2" charset="-122"/>
              </a:rPr>
              <a:t>%ISOPEN</a:t>
            </a:r>
            <a:r>
              <a:rPr lang="en-US" altLang="zh-CN" sz="3800" u="none" baseline="0" dirty="0">
                <a:solidFill>
                  <a:srgbClr val="000000"/>
                </a:solidFill>
                <a:latin typeface="Arial" panose="020B0604020202020204" pitchFamily="34" charset="0"/>
                <a:ea typeface="宋体" panose="02010600030101010101" pitchFamily="2" charset="-122"/>
              </a:rPr>
              <a:t> :</a:t>
            </a:r>
            <a:r>
              <a:rPr lang="zh-CN" altLang="en-US" sz="3800" u="none" baseline="0" dirty="0">
                <a:solidFill>
                  <a:srgbClr val="000000"/>
                </a:solidFill>
                <a:latin typeface="Arial" panose="020B0604020202020204" pitchFamily="34" charset="0"/>
                <a:ea typeface="宋体" panose="02010600030101010101" pitchFamily="2" charset="-122"/>
              </a:rPr>
              <a:t>用于确定游标是否已经打开。如果游标已经打开，则返回</a:t>
            </a:r>
            <a:r>
              <a:rPr lang="en-US" altLang="zh-CN" sz="3800" u="none" baseline="0" dirty="0">
                <a:solidFill>
                  <a:srgbClr val="000000"/>
                </a:solidFill>
                <a:latin typeface="Arial" panose="020B0604020202020204" pitchFamily="34" charset="0"/>
                <a:ea typeface="宋体" panose="02010600030101010101" pitchFamily="2" charset="-122"/>
              </a:rPr>
              <a:t>true</a:t>
            </a:r>
            <a:r>
              <a:rPr lang="zh-CN" altLang="en-US" sz="3800" u="none" baseline="0" dirty="0">
                <a:solidFill>
                  <a:srgbClr val="000000"/>
                </a:solidFill>
                <a:latin typeface="Arial" panose="020B0604020202020204" pitchFamily="34" charset="0"/>
                <a:ea typeface="宋体" panose="02010600030101010101" pitchFamily="2" charset="-122"/>
              </a:rPr>
              <a:t>，否则返回</a:t>
            </a:r>
            <a:r>
              <a:rPr lang="en-US" altLang="zh-CN" sz="3800" u="none" baseline="0" dirty="0">
                <a:solidFill>
                  <a:srgbClr val="000000"/>
                </a:solidFill>
                <a:latin typeface="Arial" panose="020B0604020202020204" pitchFamily="34" charset="0"/>
                <a:ea typeface="宋体" panose="02010600030101010101" pitchFamily="2" charset="-122"/>
              </a:rPr>
              <a:t>false </a:t>
            </a:r>
            <a:endParaRPr lang="zh-CN" altLang="zh-CN" dirty="0"/>
          </a:p>
          <a:p>
            <a:pPr marL="876300" lvl="1" indent="-419100" algn="l" fontAlgn="base">
              <a:lnSpc>
                <a:spcPct val="100000"/>
              </a:lnSpc>
              <a:spcBef>
                <a:spcPct val="20000"/>
              </a:spcBef>
              <a:spcAft>
                <a:spcPct val="0"/>
              </a:spcAft>
              <a:buSzPct val="100000"/>
              <a:buChar char="–"/>
            </a:pPr>
            <a:r>
              <a:rPr lang="en-US" altLang="zh-CN" sz="3800" u="none" baseline="0" dirty="0">
                <a:solidFill>
                  <a:srgbClr val="FF0000"/>
                </a:solidFill>
                <a:latin typeface="Arial" panose="020B0604020202020204" pitchFamily="34" charset="0"/>
                <a:ea typeface="宋体" panose="02010600030101010101" pitchFamily="2" charset="-122"/>
              </a:rPr>
              <a:t>%FOUND</a:t>
            </a:r>
            <a:r>
              <a:rPr lang="en-US" altLang="zh-CN" sz="3800" u="none" baseline="0" dirty="0">
                <a:solidFill>
                  <a:srgbClr val="000000"/>
                </a:solidFill>
                <a:latin typeface="Arial" panose="020B0604020202020204" pitchFamily="34" charset="0"/>
                <a:ea typeface="宋体" panose="02010600030101010101" pitchFamily="2" charset="-122"/>
              </a:rPr>
              <a:t>:</a:t>
            </a:r>
            <a:r>
              <a:rPr lang="zh-CN" altLang="en-US" sz="3800" u="none" baseline="0" dirty="0">
                <a:solidFill>
                  <a:srgbClr val="000000"/>
                </a:solidFill>
                <a:latin typeface="Arial" panose="020B0604020202020204" pitchFamily="34" charset="0"/>
                <a:ea typeface="宋体" panose="02010600030101010101" pitchFamily="2" charset="-122"/>
              </a:rPr>
              <a:t>该属性用于检查是否从结果集中提取到了数据。如果提取到数据，则返回</a:t>
            </a:r>
            <a:r>
              <a:rPr lang="en-US" altLang="zh-CN" sz="3800" u="none" baseline="0" dirty="0">
                <a:solidFill>
                  <a:srgbClr val="000000"/>
                </a:solidFill>
                <a:latin typeface="Arial" panose="020B0604020202020204" pitchFamily="34" charset="0"/>
                <a:ea typeface="宋体" panose="02010600030101010101" pitchFamily="2" charset="-122"/>
              </a:rPr>
              <a:t>true</a:t>
            </a:r>
            <a:r>
              <a:rPr lang="zh-CN" altLang="en-US" sz="3800" u="none" baseline="0" dirty="0">
                <a:solidFill>
                  <a:srgbClr val="000000"/>
                </a:solidFill>
                <a:latin typeface="Arial" panose="020B0604020202020204" pitchFamily="34" charset="0"/>
                <a:ea typeface="宋体" panose="02010600030101010101" pitchFamily="2" charset="-122"/>
              </a:rPr>
              <a:t>，否则返回</a:t>
            </a:r>
            <a:r>
              <a:rPr lang="en-US" altLang="zh-CN" sz="3800" u="none" baseline="0" dirty="0">
                <a:solidFill>
                  <a:srgbClr val="000000"/>
                </a:solidFill>
                <a:latin typeface="Arial" panose="020B0604020202020204" pitchFamily="34" charset="0"/>
                <a:ea typeface="宋体" panose="02010600030101010101" pitchFamily="2" charset="-122"/>
              </a:rPr>
              <a:t>false </a:t>
            </a:r>
            <a:endParaRPr lang="zh-CN" altLang="zh-CN" dirty="0"/>
          </a:p>
          <a:p>
            <a:pPr marL="876300" lvl="1" indent="-419100" algn="l" fontAlgn="base">
              <a:lnSpc>
                <a:spcPct val="100000"/>
              </a:lnSpc>
              <a:spcBef>
                <a:spcPct val="20000"/>
              </a:spcBef>
              <a:spcAft>
                <a:spcPct val="0"/>
              </a:spcAft>
              <a:buSzPct val="100000"/>
              <a:buChar char="–"/>
            </a:pPr>
            <a:r>
              <a:rPr lang="en-US" altLang="zh-CN" sz="3800" u="none" baseline="0" dirty="0">
                <a:solidFill>
                  <a:srgbClr val="FF0000"/>
                </a:solidFill>
                <a:latin typeface="Arial" panose="020B0604020202020204" pitchFamily="34" charset="0"/>
                <a:ea typeface="宋体" panose="02010600030101010101" pitchFamily="2" charset="-122"/>
              </a:rPr>
              <a:t>%NOTFOUND</a:t>
            </a:r>
            <a:r>
              <a:rPr lang="en-US" altLang="zh-CN" sz="3800" u="none" baseline="0" dirty="0">
                <a:solidFill>
                  <a:srgbClr val="000000"/>
                </a:solidFill>
                <a:latin typeface="Arial" panose="020B0604020202020204" pitchFamily="34" charset="0"/>
                <a:ea typeface="宋体" panose="02010600030101010101" pitchFamily="2" charset="-122"/>
              </a:rPr>
              <a:t>:</a:t>
            </a:r>
            <a:r>
              <a:rPr lang="zh-CN" altLang="en-US" sz="3800" u="none" baseline="0" dirty="0">
                <a:solidFill>
                  <a:srgbClr val="000000"/>
                </a:solidFill>
                <a:latin typeface="Arial" panose="020B0604020202020204" pitchFamily="34" charset="0"/>
                <a:ea typeface="宋体" panose="02010600030101010101" pitchFamily="2" charset="-122"/>
              </a:rPr>
              <a:t>与</a:t>
            </a:r>
            <a:r>
              <a:rPr lang="en-US" altLang="zh-CN" sz="3800" u="none" baseline="0" dirty="0">
                <a:solidFill>
                  <a:srgbClr val="000000"/>
                </a:solidFill>
                <a:latin typeface="Arial" panose="020B0604020202020204" pitchFamily="34" charset="0"/>
                <a:ea typeface="宋体" panose="02010600030101010101" pitchFamily="2" charset="-122"/>
              </a:rPr>
              <a:t>%FOUND</a:t>
            </a:r>
            <a:r>
              <a:rPr lang="zh-CN" altLang="en-US" sz="3800" u="none" baseline="0" dirty="0">
                <a:solidFill>
                  <a:srgbClr val="000000"/>
                </a:solidFill>
                <a:latin typeface="Arial" panose="020B0604020202020204" pitchFamily="34" charset="0"/>
                <a:ea typeface="宋体" panose="02010600030101010101" pitchFamily="2" charset="-122"/>
              </a:rPr>
              <a:t>刚好相反，如果提取到数据，则返回</a:t>
            </a:r>
            <a:r>
              <a:rPr lang="en-US" altLang="zh-CN" sz="3800" u="none" baseline="0" dirty="0">
                <a:solidFill>
                  <a:srgbClr val="000000"/>
                </a:solidFill>
                <a:latin typeface="Arial" panose="020B0604020202020204" pitchFamily="34" charset="0"/>
                <a:ea typeface="宋体" panose="02010600030101010101" pitchFamily="2" charset="-122"/>
              </a:rPr>
              <a:t>false</a:t>
            </a:r>
            <a:r>
              <a:rPr lang="zh-CN" altLang="en-US" sz="3800" u="none" baseline="0" dirty="0">
                <a:solidFill>
                  <a:srgbClr val="000000"/>
                </a:solidFill>
                <a:latin typeface="Arial" panose="020B0604020202020204" pitchFamily="34" charset="0"/>
                <a:ea typeface="宋体" panose="02010600030101010101" pitchFamily="2" charset="-122"/>
              </a:rPr>
              <a:t>，否则返回</a:t>
            </a:r>
            <a:r>
              <a:rPr lang="en-US" altLang="zh-CN" sz="3800" u="none" baseline="0" dirty="0">
                <a:solidFill>
                  <a:srgbClr val="000000"/>
                </a:solidFill>
                <a:latin typeface="Arial" panose="020B0604020202020204" pitchFamily="34" charset="0"/>
                <a:ea typeface="宋体" panose="02010600030101010101" pitchFamily="2" charset="-122"/>
              </a:rPr>
              <a:t>true </a:t>
            </a:r>
            <a:endParaRPr lang="zh-CN" altLang="zh-CN" dirty="0"/>
          </a:p>
          <a:p>
            <a:pPr marL="876300" lvl="1" indent="-419100" algn="l" fontAlgn="base">
              <a:lnSpc>
                <a:spcPct val="100000"/>
              </a:lnSpc>
              <a:spcBef>
                <a:spcPct val="20000"/>
              </a:spcBef>
              <a:spcAft>
                <a:spcPct val="0"/>
              </a:spcAft>
              <a:buSzPct val="100000"/>
              <a:buChar char="–"/>
            </a:pPr>
            <a:r>
              <a:rPr lang="en-US" altLang="zh-CN" sz="3800" u="none" baseline="0" dirty="0">
                <a:solidFill>
                  <a:srgbClr val="FF0000"/>
                </a:solidFill>
                <a:latin typeface="Arial" panose="020B0604020202020204" pitchFamily="34" charset="0"/>
                <a:ea typeface="宋体" panose="02010600030101010101" pitchFamily="2" charset="-122"/>
              </a:rPr>
              <a:t>%ROWCOUNT</a:t>
            </a:r>
            <a:r>
              <a:rPr lang="en-US" altLang="zh-CN" sz="3800" u="none" baseline="0" dirty="0">
                <a:solidFill>
                  <a:srgbClr val="000000"/>
                </a:solidFill>
                <a:latin typeface="Arial" panose="020B0604020202020204" pitchFamily="34" charset="0"/>
                <a:ea typeface="宋体" panose="02010600030101010101" pitchFamily="2" charset="-122"/>
              </a:rPr>
              <a:t>:</a:t>
            </a:r>
            <a:r>
              <a:rPr lang="zh-CN" altLang="en-US" sz="3800" u="none" baseline="0" dirty="0">
                <a:solidFill>
                  <a:srgbClr val="000000"/>
                </a:solidFill>
                <a:latin typeface="Arial" panose="020B0604020202020204" pitchFamily="34" charset="0"/>
                <a:ea typeface="宋体" panose="02010600030101010101" pitchFamily="2" charset="-122"/>
              </a:rPr>
              <a:t>用于返回到当前行为为止一共提取到的实际行数。 </a:t>
            </a:r>
            <a:endParaRPr lang="zh-CN" altLang="zh-CN" dirty="0"/>
          </a:p>
          <a:p>
            <a:pPr marL="876300" lvl="1" indent="-419100" algn="l" fontAlgn="base">
              <a:lnSpc>
                <a:spcPct val="100000"/>
              </a:lnSpc>
              <a:spcBef>
                <a:spcPct val="20000"/>
              </a:spcBef>
              <a:spcAft>
                <a:spcPct val="0"/>
              </a:spcAft>
              <a:buSzPct val="100000"/>
              <a:buChar char="–"/>
            </a:pPr>
            <a:r>
              <a:rPr lang="zh-CN" altLang="en-US" sz="3800" u="none" baseline="0" dirty="0">
                <a:solidFill>
                  <a:srgbClr val="000000"/>
                </a:solidFill>
                <a:latin typeface="Arial" panose="020B0604020202020204" pitchFamily="34" charset="0"/>
                <a:ea typeface="宋体" panose="02010600030101010101" pitchFamily="2" charset="-122"/>
              </a:rPr>
              <a:t>当使用显式游标属性的时候，必须要在显示游标属性之前带有显式游标名作为前缀（游标名</a:t>
            </a:r>
            <a:r>
              <a:rPr lang="en-US" altLang="zh-CN" sz="3800" u="none" baseline="0" dirty="0">
                <a:solidFill>
                  <a:srgbClr val="000000"/>
                </a:solidFill>
                <a:latin typeface="Arial" panose="020B0604020202020204" pitchFamily="34" charset="0"/>
                <a:ea typeface="宋体" panose="02010600030101010101" pitchFamily="2" charset="-122"/>
              </a:rPr>
              <a:t>.</a:t>
            </a:r>
            <a:r>
              <a:rPr lang="zh-CN" altLang="en-US" sz="3800" u="none" baseline="0" dirty="0">
                <a:solidFill>
                  <a:srgbClr val="000000"/>
                </a:solidFill>
                <a:latin typeface="Arial" panose="020B0604020202020204" pitchFamily="34" charset="0"/>
                <a:ea typeface="宋体" panose="02010600030101010101" pitchFamily="2" charset="-122"/>
              </a:rPr>
              <a:t>属性名） </a:t>
            </a:r>
            <a:endParaRPr lang="zh-CN"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86" name="标题 1049185"/>
          <p:cNvSpPr/>
          <p:nvPr>
            <p:ph type="title"/>
          </p:nvPr>
        </p:nvSpPr>
        <p:spPr>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1.4 </a:t>
            </a:r>
            <a:r>
              <a:rPr lang="zh-CN" altLang="en-US" sz="4800" baseline="0" dirty="0">
                <a:latin typeface="Arial" panose="020B0604020202020204" pitchFamily="34" charset="0"/>
                <a:ea typeface="宋体" panose="02010600030101010101" pitchFamily="2" charset="-122"/>
              </a:rPr>
              <a:t>示例</a:t>
            </a:r>
            <a:endParaRPr lang="zh-CN" altLang="zh-CN" dirty="0"/>
          </a:p>
        </p:txBody>
      </p:sp>
      <p:sp>
        <p:nvSpPr>
          <p:cNvPr id="1049188" name="内容占位符 1049187"/>
          <p:cNvSpPr/>
          <p:nvPr>
            <p:ph idx="1"/>
          </p:nvPr>
        </p:nvSpPr>
        <p:spPr>
          <a:xfrm>
            <a:off x="1214438" y="2640013"/>
            <a:ext cx="13773150" cy="60007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90000"/>
              </a:lnSpc>
              <a:spcBef>
                <a:spcPct val="20000"/>
              </a:spcBef>
              <a:spcAft>
                <a:spcPct val="0"/>
              </a:spcAft>
              <a:buSzPct val="100000"/>
              <a:buChar char="•"/>
            </a:pPr>
            <a:r>
              <a:rPr lang="en-US" altLang="zh-CN" sz="3500" b="1" u="none" baseline="0" dirty="0">
                <a:solidFill>
                  <a:srgbClr val="000000"/>
                </a:solidFill>
                <a:latin typeface="Arial" panose="020B0604020202020204" pitchFamily="34" charset="0"/>
                <a:ea typeface="宋体" panose="02010600030101010101" pitchFamily="2" charset="-122"/>
              </a:rPr>
              <a:t>1.</a:t>
            </a:r>
            <a:r>
              <a:rPr lang="zh-CN" altLang="en-US" sz="3500" b="1" u="none" baseline="0" dirty="0">
                <a:solidFill>
                  <a:srgbClr val="000000"/>
                </a:solidFill>
                <a:latin typeface="Arial" panose="020B0604020202020204" pitchFamily="34" charset="0"/>
                <a:ea typeface="宋体" panose="02010600030101010101" pitchFamily="2" charset="-122"/>
              </a:rPr>
              <a:t>不带参数的游标：</a:t>
            </a:r>
            <a:endParaRPr lang="zh-CN" altLang="zh-CN" dirty="0"/>
          </a:p>
          <a:p>
            <a:pPr marL="605155" lvl="0" indent="-605155" algn="l" eaLnBrk="1" fontAlgn="base" latinLnBrk="0" hangingPunct="1">
              <a:lnSpc>
                <a:spcPct val="90000"/>
              </a:lnSpc>
              <a:spcBef>
                <a:spcPct val="20000"/>
              </a:spcBef>
              <a:spcAft>
                <a:spcPct val="0"/>
              </a:spcAft>
              <a:buSzPct val="100000"/>
              <a:buFontTx/>
              <a:buNone/>
            </a:pPr>
            <a:endParaRPr lang="zh-CN" altLang="en-US" sz="3500" u="none" baseline="0" dirty="0">
              <a:solidFill>
                <a:srgbClr val="0000CC"/>
              </a:solidFill>
              <a:latin typeface="Arial" panose="020B0604020202020204" pitchFamily="34" charset="0"/>
              <a:ea typeface="宋体" panose="02010600030101010101" pitchFamily="2" charset="-122"/>
            </a:endParaRPr>
          </a:p>
        </p:txBody>
      </p:sp>
      <p:graphicFrame>
        <p:nvGraphicFramePr>
          <p:cNvPr id="4194397" name="表格 4194396"/>
          <p:cNvGraphicFramePr/>
          <p:nvPr/>
        </p:nvGraphicFramePr>
        <p:xfrm>
          <a:off x="2295525" y="3479800"/>
          <a:ext cx="10801350" cy="657225"/>
        </p:xfrm>
        <a:graphic>
          <a:graphicData uri="http://schemas.openxmlformats.org/drawingml/2006/table">
            <a:tbl>
              <a:tblPr/>
              <a:tblGrid>
                <a:gridCol w="10801350"/>
              </a:tblGrid>
              <a:tr h="657225">
                <a:tc>
                  <a:txBody>
                    <a:bodyPr/>
                    <a:p>
                      <a:pPr>
                        <a:spcBef>
                          <a:spcPct val="20000"/>
                        </a:spcBef>
                      </a:pPr>
                      <a:r>
                        <a:rPr lang="en-US" altLang="zh-CN" sz="3300" b="1" dirty="0">
                          <a:latin typeface="Arial" panose="020B0604020202020204" pitchFamily="34" charset="0"/>
                        </a:rPr>
                        <a:t> </a:t>
                      </a:r>
                      <a:r>
                        <a:rPr lang="en-US" altLang="zh-CN" sz="3300" dirty="0">
                          <a:solidFill>
                            <a:srgbClr val="0000CC"/>
                          </a:solidFill>
                          <a:latin typeface="Arial" panose="020B0604020202020204" pitchFamily="34" charset="0"/>
                        </a:rPr>
                        <a:t>CURSOR emp_cur IS SELECT * FROM emp;</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90" name="矩形 1049189"/>
          <p:cNvSpPr/>
          <p:nvPr/>
        </p:nvSpPr>
        <p:spPr>
          <a:xfrm>
            <a:off x="1214438" y="4321175"/>
            <a:ext cx="13638212" cy="1558925"/>
          </a:xfrm>
          <a:prstGeom prst="rect">
            <a:avLst/>
          </a:prstGeom>
          <a:noFill/>
          <a:ln w="9525">
            <a:noFill/>
          </a:ln>
        </p:spPr>
        <p:txBody>
          <a:bodyPr vert="horz" lIns="154305" tIns="77153" rIns="154305" bIns="77153" anchor="t"/>
          <a:p>
            <a:pPr marL="605155" indent="-1905">
              <a:lnSpc>
                <a:spcPct val="90000"/>
              </a:lnSpc>
              <a:spcBef>
                <a:spcPct val="20000"/>
              </a:spcBef>
              <a:buFontTx/>
              <a:buChar char="•"/>
            </a:pPr>
            <a:r>
              <a:rPr lang="en-US" altLang="zh-CN" sz="3500" b="1" baseline="0" dirty="0">
                <a:latin typeface="Arial" panose="020B0604020202020204" pitchFamily="34" charset="0"/>
                <a:ea typeface="宋体" panose="02010600030101010101" pitchFamily="2" charset="-122"/>
              </a:rPr>
              <a:t>2.</a:t>
            </a:r>
            <a:r>
              <a:rPr lang="zh-CN" altLang="en-US" sz="3500" b="1" baseline="0" dirty="0">
                <a:latin typeface="Arial" panose="020B0604020202020204" pitchFamily="34" charset="0"/>
                <a:ea typeface="宋体" panose="02010600030101010101" pitchFamily="2" charset="-122"/>
              </a:rPr>
              <a:t>带参数的游标：</a:t>
            </a:r>
            <a:r>
              <a:rPr lang="zh-CN" altLang="en-US" sz="3500" baseline="0" dirty="0">
                <a:latin typeface="Arial" panose="020B0604020202020204" pitchFamily="34" charset="0"/>
                <a:ea typeface="宋体" panose="02010600030101010101" pitchFamily="2" charset="-122"/>
              </a:rPr>
              <a:t>是指带有参数的游标。在定义了参数游标之后，当使用不同参数值多次打开游标时，可以生成不同的结果集。</a:t>
            </a:r>
            <a:r>
              <a:rPr lang="zh-CN" altLang="en-US" sz="3900" baseline="0" dirty="0">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graphicFrame>
        <p:nvGraphicFramePr>
          <p:cNvPr id="4194399" name="表格 4194398"/>
          <p:cNvGraphicFramePr/>
          <p:nvPr/>
        </p:nvGraphicFramePr>
        <p:xfrm>
          <a:off x="2295525" y="6000750"/>
          <a:ext cx="10801350" cy="1206500"/>
        </p:xfrm>
        <a:graphic>
          <a:graphicData uri="http://schemas.openxmlformats.org/drawingml/2006/table">
            <a:tbl>
              <a:tblPr/>
              <a:tblGrid>
                <a:gridCol w="10801350"/>
              </a:tblGrid>
              <a:tr h="1206500">
                <a:tc>
                  <a:txBody>
                    <a:bodyPr/>
                    <a:p>
                      <a:pPr>
                        <a:spcBef>
                          <a:spcPct val="20000"/>
                        </a:spcBef>
                      </a:pPr>
                      <a:r>
                        <a:rPr lang="en-US" altLang="zh-CN" sz="3300" b="1" dirty="0">
                          <a:latin typeface="Arial" panose="020B0604020202020204" pitchFamily="34" charset="0"/>
                        </a:rPr>
                        <a:t> </a:t>
                      </a:r>
                      <a:r>
                        <a:rPr lang="en-US" altLang="zh-CN" sz="3300" dirty="0">
                          <a:solidFill>
                            <a:srgbClr val="0000CC"/>
                          </a:solidFill>
                          <a:latin typeface="Arial" panose="020B0604020202020204" pitchFamily="34" charset="0"/>
                        </a:rPr>
                        <a:t>CURSOR emp_cur(dept_id NUMBER)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IS SELECT * FROM emp WHERE deptno=dept_id;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92" name="矩形 1049191"/>
          <p:cNvSpPr/>
          <p:nvPr/>
        </p:nvSpPr>
        <p:spPr>
          <a:xfrm>
            <a:off x="1079500" y="7800975"/>
            <a:ext cx="13773150" cy="600075"/>
          </a:xfrm>
          <a:prstGeom prst="rect">
            <a:avLst/>
          </a:prstGeom>
          <a:noFill/>
          <a:ln w="9525">
            <a:noFill/>
          </a:ln>
        </p:spPr>
        <p:txBody>
          <a:bodyPr vert="horz" lIns="154305" tIns="77153" rIns="154305" bIns="77153" anchor="t"/>
          <a:p>
            <a:pPr marL="605155" indent="-1905">
              <a:lnSpc>
                <a:spcPct val="90000"/>
              </a:lnSpc>
              <a:spcBef>
                <a:spcPct val="20000"/>
              </a:spcBef>
              <a:buFontTx/>
              <a:buChar char="•"/>
            </a:pPr>
            <a:r>
              <a:rPr lang="en-US" altLang="zh-CN" sz="3500" b="1" baseline="0" dirty="0">
                <a:latin typeface="Arial" panose="020B0604020202020204" pitchFamily="34" charset="0"/>
                <a:ea typeface="宋体" panose="02010600030101010101" pitchFamily="2" charset="-122"/>
              </a:rPr>
              <a:t>3.</a:t>
            </a:r>
            <a:r>
              <a:rPr lang="zh-CN" altLang="en-US" sz="3500" b="1" baseline="0" dirty="0">
                <a:latin typeface="Arial" panose="020B0604020202020204" pitchFamily="34" charset="0"/>
                <a:ea typeface="宋体" panose="02010600030101010101" pitchFamily="2" charset="-122"/>
              </a:rPr>
              <a:t>可更新数据的游标：</a:t>
            </a:r>
            <a:endParaRPr lang="zh-CN" altLang="zh-CN" dirty="0">
              <a:latin typeface="Arial" panose="020B0604020202020204" pitchFamily="34" charset="0"/>
            </a:endParaRPr>
          </a:p>
        </p:txBody>
      </p:sp>
      <p:graphicFrame>
        <p:nvGraphicFramePr>
          <p:cNvPr id="4194401" name="表格 4194400"/>
          <p:cNvGraphicFramePr/>
          <p:nvPr/>
        </p:nvGraphicFramePr>
        <p:xfrm>
          <a:off x="2160588" y="8640763"/>
          <a:ext cx="10801350" cy="1160462"/>
        </p:xfrm>
        <a:graphic>
          <a:graphicData uri="http://schemas.openxmlformats.org/drawingml/2006/table">
            <a:tbl>
              <a:tblPr/>
              <a:tblGrid>
                <a:gridCol w="10801350"/>
              </a:tblGrid>
              <a:tr h="1158875">
                <a:tc>
                  <a:txBody>
                    <a:bodyPr/>
                    <a:p>
                      <a:pPr>
                        <a:spcBef>
                          <a:spcPct val="20000"/>
                        </a:spcBef>
                      </a:pPr>
                      <a:r>
                        <a:rPr lang="en-US" altLang="zh-CN" sz="3300" dirty="0">
                          <a:solidFill>
                            <a:srgbClr val="0000CC"/>
                          </a:solidFill>
                          <a:latin typeface="Arial" panose="020B0604020202020204" pitchFamily="34" charset="0"/>
                        </a:rPr>
                        <a:t>CURSOR emp_cur IS SELECT * FROM emp FOR UPDATE;</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94" name="标题 1049193"/>
          <p:cNvSpPr/>
          <p:nvPr>
            <p:ph type="title"/>
          </p:nvPr>
        </p:nvSpPr>
        <p:spPr>
          <a:xfrm>
            <a:off x="971550" y="360363"/>
            <a:ext cx="13773150" cy="1081087"/>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1.5 </a:t>
            </a:r>
            <a:r>
              <a:rPr lang="zh-CN" altLang="en-US" sz="4800" baseline="0" dirty="0">
                <a:latin typeface="Arial" panose="020B0604020202020204" pitchFamily="34" charset="0"/>
                <a:ea typeface="宋体" panose="02010600030101010101" pitchFamily="2" charset="-122"/>
              </a:rPr>
              <a:t>显式游标应用</a:t>
            </a:r>
            <a:endParaRPr lang="zh-CN" altLang="zh-CN" dirty="0"/>
          </a:p>
        </p:txBody>
      </p:sp>
      <p:graphicFrame>
        <p:nvGraphicFramePr>
          <p:cNvPr id="4194403" name="表格 4194402"/>
          <p:cNvGraphicFramePr/>
          <p:nvPr/>
        </p:nvGraphicFramePr>
        <p:xfrm>
          <a:off x="1692275" y="1576388"/>
          <a:ext cx="13771563" cy="9224962"/>
        </p:xfrm>
        <a:graphic>
          <a:graphicData uri="http://schemas.openxmlformats.org/drawingml/2006/table">
            <a:tbl>
              <a:tblPr/>
              <a:tblGrid>
                <a:gridCol w="13771563"/>
              </a:tblGrid>
              <a:tr h="9223375">
                <a:tc>
                  <a:txBody>
                    <a:bodyPr/>
                    <a:p>
                      <a:pPr>
                        <a:spcBef>
                          <a:spcPct val="20000"/>
                        </a:spcBef>
                      </a:pPr>
                      <a:r>
                        <a:rPr lang="en-US" altLang="zh-CN" sz="2800" dirty="0">
                          <a:solidFill>
                            <a:srgbClr val="0000CC"/>
                          </a:solidFill>
                          <a:latin typeface="Arial" panose="020B0604020202020204" pitchFamily="34" charset="0"/>
                        </a:rPr>
                        <a:t>declare </a:t>
                      </a:r>
                      <a:endParaRPr lang="en-US" altLang="en-US" dirty="0">
                        <a:latin typeface="Arial" panose="020B0604020202020204" pitchFamily="34" charset="0"/>
                      </a:endParaRPr>
                    </a:p>
                    <a:p>
                      <a:pPr lvl="1" indent="-342900" algn="l" rtl="0">
                        <a:buFontTx/>
                        <a:buNone/>
                      </a:pPr>
                      <a:r>
                        <a:rPr lang="en-US" altLang="zh-CN" sz="2600" dirty="0">
                          <a:solidFill>
                            <a:srgbClr val="0000CC"/>
                          </a:solidFill>
                          <a:latin typeface="Arial" panose="020B0604020202020204" pitchFamily="34" charset="0"/>
                        </a:rPr>
                        <a:t>--</a:t>
                      </a:r>
                      <a:r>
                        <a:rPr lang="zh-CN" altLang="en-US" sz="2600" dirty="0">
                          <a:solidFill>
                            <a:srgbClr val="0000CC"/>
                          </a:solidFill>
                          <a:latin typeface="Arial" panose="020B0604020202020204" pitchFamily="34" charset="0"/>
                        </a:rPr>
                        <a:t>定义游标 </a:t>
                      </a:r>
                      <a:endParaRPr lang="en-US" altLang="en-US" dirty="0">
                        <a:latin typeface="Arial" panose="020B0604020202020204" pitchFamily="34" charset="0"/>
                      </a:endParaRPr>
                    </a:p>
                    <a:p>
                      <a:pPr lvl="1" indent="-342900" algn="l" rtl="0">
                        <a:buFontTx/>
                        <a:buNone/>
                      </a:pPr>
                      <a:r>
                        <a:rPr lang="en-US" altLang="zh-CN" sz="2600" dirty="0">
                          <a:solidFill>
                            <a:srgbClr val="FF0000"/>
                          </a:solidFill>
                          <a:latin typeface="Arial" panose="020B0604020202020204" pitchFamily="34" charset="0"/>
                        </a:rPr>
                        <a:t>cursor emp_cursor is select ename,sal from emp where deptno=10;</a:t>
                      </a:r>
                      <a:r>
                        <a:rPr lang="en-US" altLang="zh-CN" sz="2600" dirty="0">
                          <a:solidFill>
                            <a:srgbClr val="0000CC"/>
                          </a:solidFill>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a:t>
                      </a:r>
                      <a:r>
                        <a:rPr lang="zh-CN" altLang="en-US" sz="2800" dirty="0">
                          <a:solidFill>
                            <a:srgbClr val="0000CC"/>
                          </a:solidFill>
                          <a:latin typeface="Arial" panose="020B0604020202020204" pitchFamily="34" charset="0"/>
                        </a:rPr>
                        <a:t>定义变量 </a:t>
                      </a:r>
                      <a:endParaRPr lang="en-US" altLang="en-US" dirty="0">
                        <a:latin typeface="Arial" panose="020B0604020202020204" pitchFamily="34" charset="0"/>
                      </a:endParaRPr>
                    </a:p>
                    <a:p>
                      <a:pPr>
                        <a:spcBef>
                          <a:spcPct val="20000"/>
                        </a:spcBef>
                      </a:pPr>
                      <a:r>
                        <a:rPr lang="zh-CN" altLang="en-US" sz="2800" dirty="0">
                          <a:solidFill>
                            <a:srgbClr val="0000CC"/>
                          </a:solidFill>
                          <a:latin typeface="Arial" panose="020B0604020202020204" pitchFamily="34" charset="0"/>
                        </a:rPr>
                        <a:t>	</a:t>
                      </a:r>
                      <a:r>
                        <a:rPr lang="en-US" altLang="zh-CN" sz="2800" dirty="0">
                          <a:solidFill>
                            <a:srgbClr val="0000CC"/>
                          </a:solidFill>
                          <a:latin typeface="Arial" panose="020B0604020202020204" pitchFamily="34" charset="0"/>
                        </a:rPr>
                        <a:t>v_ename emp.ename%type;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v_sal emp.sal%type;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begin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a:t>
                      </a:r>
                      <a:r>
                        <a:rPr lang="zh-CN" altLang="en-US" sz="2800" dirty="0">
                          <a:solidFill>
                            <a:srgbClr val="0000CC"/>
                          </a:solidFill>
                          <a:latin typeface="Arial" panose="020B0604020202020204" pitchFamily="34" charset="0"/>
                        </a:rPr>
                        <a:t>打开游标 </a:t>
                      </a:r>
                      <a:endParaRPr lang="en-US" altLang="en-US" dirty="0">
                        <a:latin typeface="Arial" panose="020B0604020202020204" pitchFamily="34" charset="0"/>
                      </a:endParaRPr>
                    </a:p>
                    <a:p>
                      <a:pPr>
                        <a:spcBef>
                          <a:spcPct val="20000"/>
                        </a:spcBef>
                      </a:pPr>
                      <a:r>
                        <a:rPr lang="zh-CN" altLang="en-US" sz="2800" dirty="0">
                          <a:solidFill>
                            <a:srgbClr val="0000CC"/>
                          </a:solidFill>
                          <a:latin typeface="Arial" panose="020B0604020202020204" pitchFamily="34" charset="0"/>
                        </a:rPr>
                        <a:t>	</a:t>
                      </a:r>
                      <a:r>
                        <a:rPr lang="en-US" altLang="zh-CN" sz="2800" dirty="0">
                          <a:solidFill>
                            <a:srgbClr val="0000CC"/>
                          </a:solidFill>
                          <a:latin typeface="Arial" panose="020B0604020202020204" pitchFamily="34" charset="0"/>
                        </a:rPr>
                        <a:t>open emp_cursor;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loop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a:t>
                      </a:r>
                      <a:r>
                        <a:rPr lang="zh-CN" altLang="en-US" sz="2800" dirty="0">
                          <a:solidFill>
                            <a:srgbClr val="0000CC"/>
                          </a:solidFill>
                          <a:latin typeface="Arial" panose="020B0604020202020204" pitchFamily="34" charset="0"/>
                        </a:rPr>
                        <a:t>提取数据 </a:t>
                      </a:r>
                      <a:endParaRPr lang="en-US" altLang="en-US" dirty="0">
                        <a:latin typeface="Arial" panose="020B0604020202020204" pitchFamily="34" charset="0"/>
                      </a:endParaRPr>
                    </a:p>
                    <a:p>
                      <a:pPr>
                        <a:spcBef>
                          <a:spcPct val="20000"/>
                        </a:spcBef>
                      </a:pPr>
                      <a:r>
                        <a:rPr lang="zh-CN" altLang="en-US" sz="2800" dirty="0">
                          <a:solidFill>
                            <a:srgbClr val="0000CC"/>
                          </a:solidFill>
                          <a:latin typeface="Arial" panose="020B0604020202020204" pitchFamily="34" charset="0"/>
                        </a:rPr>
                        <a:t>	</a:t>
                      </a:r>
                      <a:r>
                        <a:rPr lang="en-US" altLang="zh-CN" sz="2800" dirty="0">
                          <a:solidFill>
                            <a:srgbClr val="0000CC"/>
                          </a:solidFill>
                          <a:latin typeface="Arial" panose="020B0604020202020204" pitchFamily="34" charset="0"/>
                        </a:rPr>
                        <a:t>fetch emp_cursor into v_ename,v_sal;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exit when emp_cursor%notfound;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dbms_output.put_line(v_ename||':'||v_sal);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end loop;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a:t>
                      </a:r>
                      <a:r>
                        <a:rPr lang="zh-CN" altLang="en-US" sz="2800" dirty="0">
                          <a:solidFill>
                            <a:srgbClr val="0000CC"/>
                          </a:solidFill>
                          <a:latin typeface="Arial" panose="020B0604020202020204" pitchFamily="34" charset="0"/>
                        </a:rPr>
                        <a:t>关闭游标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close emp_cursor;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end;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96" name="云形标注 1049195"/>
          <p:cNvSpPr/>
          <p:nvPr/>
        </p:nvSpPr>
        <p:spPr>
          <a:xfrm>
            <a:off x="9451975" y="3600450"/>
            <a:ext cx="5129213" cy="1560513"/>
          </a:xfrm>
          <a:prstGeom prst="cloudCallout">
            <a:avLst>
              <a:gd name="adj1" fmla="val -128620"/>
              <a:gd name="adj2" fmla="val -66986"/>
            </a:avLst>
          </a:prstGeom>
          <a:solidFill>
            <a:srgbClr val="BBE0E3"/>
          </a:solidFill>
          <a:ln w="9525">
            <a:noFill/>
          </a:ln>
          <a:effectLst>
            <a:prstShdw prst="shdw17" dist="17960" dir="2700135">
              <a:srgbClr val="708688"/>
            </a:prstShdw>
          </a:effectLst>
        </p:spPr>
        <p:txBody>
          <a:bodyPr vert="horz" lIns="154305" tIns="77153" rIns="154305" bIns="77153" anchor="t"/>
          <a:p>
            <a:pPr algn="ctr"/>
            <a:r>
              <a:rPr lang="zh-CN" altLang="en-US" sz="2500" b="1" baseline="0" dirty="0">
                <a:solidFill>
                  <a:srgbClr val="FF0000"/>
                </a:solidFill>
                <a:latin typeface="Times New Roman" panose="02020603050405020304" pitchFamily="18" charset="0"/>
                <a:ea typeface="宋体" panose="02010600030101010101" pitchFamily="2" charset="-122"/>
              </a:rPr>
              <a:t>不带参数的游标</a:t>
            </a:r>
            <a:endParaRPr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9196"/>
                                        </p:tgtEl>
                                        <p:attrNameLst>
                                          <p:attrName>style.visibility</p:attrName>
                                        </p:attrNameLst>
                                      </p:cBhvr>
                                      <p:to>
                                        <p:strVal val="visible"/>
                                      </p:to>
                                    </p:set>
                                    <p:anim calcmode="lin" valueType="num">
                                      <p:cBhvr additive="base">
                                        <p:cTn id="7" dur="500" fill="hold"/>
                                        <p:tgtEl>
                                          <p:spTgt spid="1049196"/>
                                        </p:tgtEl>
                                        <p:attrNameLst>
                                          <p:attrName>ppt_x</p:attrName>
                                        </p:attrNameLst>
                                      </p:cBhvr>
                                      <p:tavLst>
                                        <p:tav tm="0">
                                          <p:val>
                                            <p:strVal val="#ppt_x"/>
                                          </p:val>
                                        </p:tav>
                                        <p:tav tm="100000">
                                          <p:val>
                                            <p:strVal val="#ppt_x"/>
                                          </p:val>
                                        </p:tav>
                                      </p:tavLst>
                                    </p:anim>
                                    <p:anim calcmode="lin" valueType="num">
                                      <p:cBhvr additive="base">
                                        <p:cTn id="8" dur="500" fill="hold"/>
                                        <p:tgtEl>
                                          <p:spTgt spid="1049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98" name="标题 1049197"/>
          <p:cNvSpPr/>
          <p:nvPr>
            <p:ph type="title"/>
          </p:nvPr>
        </p:nvSpPr>
        <p:spPr>
          <a:xfrm>
            <a:off x="1214438" y="720725"/>
            <a:ext cx="13773150" cy="1079500"/>
          </a:xfrm>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1.5 </a:t>
            </a:r>
            <a:r>
              <a:rPr lang="zh-CN" altLang="en-US" sz="5400" baseline="0" dirty="0">
                <a:latin typeface="Arial" panose="020B0604020202020204" pitchFamily="34" charset="0"/>
                <a:ea typeface="宋体" panose="02010600030101010101" pitchFamily="2" charset="-122"/>
              </a:rPr>
              <a:t>显式游标应用</a:t>
            </a:r>
            <a:endParaRPr lang="zh-CN" altLang="zh-CN" dirty="0"/>
          </a:p>
        </p:txBody>
      </p:sp>
      <p:sp>
        <p:nvSpPr>
          <p:cNvPr id="1049200" name="内容占位符 1049199"/>
          <p:cNvSpPr/>
          <p:nvPr>
            <p:ph idx="1"/>
          </p:nvPr>
        </p:nvSpPr>
        <p:spPr>
          <a:xfrm>
            <a:off x="1214438" y="2279650"/>
            <a:ext cx="13773150" cy="7561263"/>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00050" lvl="0" indent="-603250" algn="l" eaLnBrk="1" fontAlgn="base" latinLnBrk="0" hangingPunct="1">
              <a:lnSpc>
                <a:spcPct val="100000"/>
              </a:lnSpc>
              <a:spcBef>
                <a:spcPct val="20000"/>
              </a:spcBef>
              <a:spcAft>
                <a:spcPct val="0"/>
              </a:spcAft>
              <a:buSzPct val="100000"/>
              <a:buFontTx/>
              <a:buNone/>
            </a:pPr>
            <a:r>
              <a:rPr lang="en-US" altLang="zh-CN" sz="4100" u="none" baseline="0" dirty="0">
                <a:solidFill>
                  <a:srgbClr val="0000CC"/>
                </a:solidFill>
                <a:latin typeface="Arial" panose="020B0604020202020204" pitchFamily="34" charset="0"/>
                <a:ea typeface="宋体" panose="02010600030101010101" pitchFamily="2" charset="-122"/>
              </a:rPr>
              <a:t> </a:t>
            </a:r>
            <a:endParaRPr lang="zh-CN" altLang="zh-CN" dirty="0"/>
          </a:p>
        </p:txBody>
      </p:sp>
      <p:graphicFrame>
        <p:nvGraphicFramePr>
          <p:cNvPr id="4194405" name="表格 4194404"/>
          <p:cNvGraphicFramePr/>
          <p:nvPr/>
        </p:nvGraphicFramePr>
        <p:xfrm>
          <a:off x="1485900" y="2200275"/>
          <a:ext cx="14176375" cy="7759700"/>
        </p:xfrm>
        <a:graphic>
          <a:graphicData uri="http://schemas.openxmlformats.org/drawingml/2006/table">
            <a:tbl>
              <a:tblPr/>
              <a:tblGrid>
                <a:gridCol w="14176375"/>
              </a:tblGrid>
              <a:tr h="7759700">
                <a:tc>
                  <a:txBody>
                    <a:bodyPr/>
                    <a:p>
                      <a:pPr>
                        <a:spcBef>
                          <a:spcPct val="20000"/>
                        </a:spcBef>
                      </a:pPr>
                      <a:r>
                        <a:rPr lang="en-US" altLang="zh-CN" sz="2800" dirty="0">
                          <a:solidFill>
                            <a:srgbClr val="0000CC"/>
                          </a:solidFill>
                          <a:latin typeface="Arial" panose="020B0604020202020204" pitchFamily="34" charset="0"/>
                        </a:rPr>
                        <a:t>DECLARE</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a:t>
                      </a:r>
                      <a:r>
                        <a:rPr lang="en-US" altLang="zh-CN" sz="2800" dirty="0">
                          <a:solidFill>
                            <a:srgbClr val="FF0000"/>
                          </a:solidFill>
                          <a:latin typeface="Arial" panose="020B0604020202020204" pitchFamily="34" charset="0"/>
                        </a:rPr>
                        <a:t>CURSOR emp_cur</a:t>
                      </a:r>
                      <a:r>
                        <a:rPr lang="en-US" altLang="zh-CN" sz="2800" b="1" dirty="0">
                          <a:solidFill>
                            <a:srgbClr val="FF0000"/>
                          </a:solidFill>
                          <a:latin typeface="Arial" panose="020B0604020202020204" pitchFamily="34" charset="0"/>
                        </a:rPr>
                        <a:t>(dept_id NUMBER) </a:t>
                      </a:r>
                      <a:endParaRPr lang="en-US" altLang="en-US" dirty="0">
                        <a:latin typeface="Arial" panose="020B0604020202020204" pitchFamily="34" charset="0"/>
                      </a:endParaRPr>
                    </a:p>
                    <a:p>
                      <a:pPr>
                        <a:spcBef>
                          <a:spcPct val="20000"/>
                        </a:spcBef>
                      </a:pPr>
                      <a:r>
                        <a:rPr lang="en-US" altLang="zh-CN" sz="2800" dirty="0">
                          <a:solidFill>
                            <a:srgbClr val="FF0000"/>
                          </a:solidFill>
                          <a:latin typeface="Arial" panose="020B0604020202020204" pitchFamily="34" charset="0"/>
                        </a:rPr>
                        <a:t>	IS </a:t>
                      </a:r>
                      <a:endParaRPr lang="en-US" altLang="en-US" dirty="0">
                        <a:latin typeface="Arial" panose="020B0604020202020204" pitchFamily="34" charset="0"/>
                      </a:endParaRPr>
                    </a:p>
                    <a:p>
                      <a:pPr>
                        <a:spcBef>
                          <a:spcPct val="20000"/>
                        </a:spcBef>
                      </a:pPr>
                      <a:r>
                        <a:rPr lang="en-US" altLang="zh-CN" sz="2800" dirty="0">
                          <a:solidFill>
                            <a:srgbClr val="FF0000"/>
                          </a:solidFill>
                          <a:latin typeface="Arial" panose="020B0604020202020204" pitchFamily="34" charset="0"/>
                        </a:rPr>
                        <a:t>	SELECT * FROM emp WHERE deptno=</a:t>
                      </a:r>
                      <a:r>
                        <a:rPr lang="en-US" altLang="zh-CN" sz="2800" b="1" dirty="0">
                          <a:solidFill>
                            <a:srgbClr val="FF0000"/>
                          </a:solidFill>
                          <a:latin typeface="Arial" panose="020B0604020202020204" pitchFamily="34" charset="0"/>
                        </a:rPr>
                        <a:t>dept_id</a:t>
                      </a:r>
                      <a:r>
                        <a:rPr lang="en-US" altLang="zh-CN" sz="2800" dirty="0">
                          <a:solidFill>
                            <a:srgbClr val="FF0000"/>
                          </a:solidFill>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v_record emp%ROWTYPE;</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BEGIN</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OPEN emp_cur</a:t>
                      </a:r>
                      <a:r>
                        <a:rPr lang="en-US" altLang="zh-CN" sz="2800" b="1" dirty="0">
                          <a:solidFill>
                            <a:srgbClr val="0000CC"/>
                          </a:solidFill>
                          <a:latin typeface="Arial" panose="020B0604020202020204" pitchFamily="34" charset="0"/>
                        </a:rPr>
                        <a:t>(10)</a:t>
                      </a:r>
                      <a:r>
                        <a:rPr lang="en-US" altLang="zh-CN" sz="2800" dirty="0">
                          <a:solidFill>
                            <a:srgbClr val="0000CC"/>
                          </a:solidFill>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LOOP</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FETCH emp_cur INTO v_record;</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EXIT WHEN emp_cur%NOTFOUND;</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DBMS_OUTPUT.PUT_LINE(v_record.empno||'  '||v_record.ename);</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END LOOP;</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CLOSE emp_cur;</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END;</a:t>
                      </a:r>
                      <a:endParaRPr lang="en-US" altLang="en-US" dirty="0">
                        <a:latin typeface="Arial" panose="020B0604020202020204" pitchFamily="34" charset="0"/>
                      </a:endParaRPr>
                    </a:p>
                    <a:p>
                      <a:pPr>
                        <a:spcBef>
                          <a:spcPct val="20000"/>
                        </a:spcBef>
                      </a:pPr>
                      <a:endParaRPr lang="zh-CN" altLang="en-US" sz="2800"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202" name="云形标注 1049201"/>
          <p:cNvSpPr/>
          <p:nvPr/>
        </p:nvSpPr>
        <p:spPr>
          <a:xfrm>
            <a:off x="11476038" y="4921250"/>
            <a:ext cx="4725987" cy="2159000"/>
          </a:xfrm>
          <a:prstGeom prst="cloudCallout">
            <a:avLst>
              <a:gd name="adj1" fmla="val -132144"/>
              <a:gd name="adj2" fmla="val -89120"/>
            </a:avLst>
          </a:prstGeom>
          <a:solidFill>
            <a:srgbClr val="BBE0E3"/>
          </a:solidFill>
          <a:ln w="9525">
            <a:noFill/>
          </a:ln>
          <a:effectLst>
            <a:prstShdw prst="shdw17" dist="17960" dir="2700135">
              <a:srgbClr val="708688"/>
            </a:prstShdw>
          </a:effectLst>
        </p:spPr>
        <p:txBody>
          <a:bodyPr vert="horz" lIns="154305" tIns="77153" rIns="154305" bIns="77153" anchor="t"/>
          <a:p>
            <a:pPr algn="ctr"/>
            <a:r>
              <a:rPr lang="zh-CN" altLang="en-US" sz="2900" b="1" baseline="0" dirty="0">
                <a:solidFill>
                  <a:srgbClr val="FF0000"/>
                </a:solidFill>
                <a:latin typeface="Times New Roman" panose="02020603050405020304" pitchFamily="18" charset="0"/>
                <a:ea typeface="宋体" panose="02010600030101010101" pitchFamily="2" charset="-122"/>
              </a:rPr>
              <a:t>带参数的游标</a:t>
            </a:r>
            <a:endParaRPr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9202"/>
                                        </p:tgtEl>
                                        <p:attrNameLst>
                                          <p:attrName>style.visibility</p:attrName>
                                        </p:attrNameLst>
                                      </p:cBhvr>
                                      <p:to>
                                        <p:strVal val="visible"/>
                                      </p:to>
                                    </p:set>
                                    <p:anim calcmode="lin" valueType="num">
                                      <p:cBhvr additive="base">
                                        <p:cTn id="7" dur="500" fill="hold"/>
                                        <p:tgtEl>
                                          <p:spTgt spid="1049202"/>
                                        </p:tgtEl>
                                        <p:attrNameLst>
                                          <p:attrName>ppt_x</p:attrName>
                                        </p:attrNameLst>
                                      </p:cBhvr>
                                      <p:tavLst>
                                        <p:tav tm="0">
                                          <p:val>
                                            <p:strVal val="#ppt_x"/>
                                          </p:val>
                                        </p:tav>
                                        <p:tav tm="100000">
                                          <p:val>
                                            <p:strVal val="#ppt_x"/>
                                          </p:val>
                                        </p:tav>
                                      </p:tavLst>
                                    </p:anim>
                                    <p:anim calcmode="lin" valueType="num">
                                      <p:cBhvr additive="base">
                                        <p:cTn id="8" dur="500" fill="hold"/>
                                        <p:tgtEl>
                                          <p:spTgt spid="1049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04" name="标题 1049203"/>
          <p:cNvSpPr/>
          <p:nvPr>
            <p:ph type="title"/>
          </p:nvPr>
        </p:nvSpPr>
        <p:spPr>
          <a:xfrm>
            <a:off x="809625" y="0"/>
            <a:ext cx="13771563" cy="1079500"/>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For update</a:t>
            </a:r>
            <a:endParaRPr lang="zh-CN" altLang="zh-CN" dirty="0"/>
          </a:p>
        </p:txBody>
      </p:sp>
      <p:sp>
        <p:nvSpPr>
          <p:cNvPr id="1049206" name="内容占位符 1049205"/>
          <p:cNvSpPr/>
          <p:nvPr>
            <p:ph idx="1"/>
          </p:nvPr>
        </p:nvSpPr>
        <p:spPr>
          <a:xfrm>
            <a:off x="1214438" y="1200150"/>
            <a:ext cx="13773150" cy="47942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80000"/>
              </a:lnSpc>
              <a:spcBef>
                <a:spcPct val="20000"/>
              </a:spcBef>
              <a:spcAft>
                <a:spcPct val="0"/>
              </a:spcAft>
              <a:buSzPct val="100000"/>
              <a:buFontTx/>
              <a:buNone/>
            </a:pPr>
            <a:r>
              <a:rPr lang="zh-CN" altLang="en-US" sz="3300" u="none" baseline="0" dirty="0">
                <a:solidFill>
                  <a:srgbClr val="000000"/>
                </a:solidFill>
                <a:latin typeface="Arial" panose="020B0604020202020204" pitchFamily="34" charset="0"/>
                <a:ea typeface="宋体" panose="02010600030101010101" pitchFamily="2" charset="-122"/>
              </a:rPr>
              <a:t>将所有员工薪水增加</a:t>
            </a:r>
            <a:r>
              <a:rPr lang="en-US" altLang="zh-CN" sz="3300" u="none" baseline="0" dirty="0">
                <a:solidFill>
                  <a:srgbClr val="000000"/>
                </a:solidFill>
                <a:latin typeface="Arial" panose="020B0604020202020204" pitchFamily="34" charset="0"/>
                <a:ea typeface="宋体" panose="02010600030101010101" pitchFamily="2" charset="-122"/>
              </a:rPr>
              <a:t>100</a:t>
            </a:r>
            <a:endParaRPr lang="zh-CN" altLang="zh-CN" dirty="0"/>
          </a:p>
        </p:txBody>
      </p:sp>
      <p:graphicFrame>
        <p:nvGraphicFramePr>
          <p:cNvPr id="4194407" name="表格 4194406"/>
          <p:cNvGraphicFramePr/>
          <p:nvPr/>
        </p:nvGraphicFramePr>
        <p:xfrm>
          <a:off x="944563" y="1800225"/>
          <a:ext cx="13636625" cy="8023225"/>
        </p:xfrm>
        <a:graphic>
          <a:graphicData uri="http://schemas.openxmlformats.org/drawingml/2006/table">
            <a:tbl>
              <a:tblPr/>
              <a:tblGrid>
                <a:gridCol w="13636625"/>
              </a:tblGrid>
              <a:tr h="8023225">
                <a:tc>
                  <a:txBody>
                    <a:bodyPr/>
                    <a:p>
                      <a:pPr marL="400050">
                        <a:spcBef>
                          <a:spcPct val="20000"/>
                        </a:spcBef>
                        <a:buAutoNum type="arabicPeriod"/>
                      </a:pPr>
                      <a:r>
                        <a:rPr lang="en-US" altLang="zh-CN" sz="1800" dirty="0">
                          <a:solidFill>
                            <a:srgbClr val="0000CC"/>
                          </a:solidFill>
                          <a:latin typeface="Arial" panose="020B0604020202020204" pitchFamily="34" charset="0"/>
                        </a:rPr>
                        <a:t> DECLARE</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v_empno emp.empno%TYPE;</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v_name  emp.ename%TYPE;</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v_sal   emp.sal%TYPE;</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a:t>
                      </a:r>
                      <a:r>
                        <a:rPr lang="en-US" altLang="zh-CN" sz="1800" b="1" dirty="0">
                          <a:solidFill>
                            <a:srgbClr val="0000CC"/>
                          </a:solidFill>
                          <a:latin typeface="Arial" panose="020B0604020202020204" pitchFamily="34" charset="0"/>
                        </a:rPr>
                        <a:t>CURSOR</a:t>
                      </a:r>
                      <a:r>
                        <a:rPr lang="en-US" altLang="zh-CN" sz="1800" dirty="0">
                          <a:solidFill>
                            <a:srgbClr val="0000CC"/>
                          </a:solidFill>
                          <a:latin typeface="Arial" panose="020B0604020202020204" pitchFamily="34" charset="0"/>
                        </a:rPr>
                        <a:t> emp_cur</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a:t>
                      </a:r>
                      <a:r>
                        <a:rPr lang="en-US" altLang="zh-CN" sz="1800" b="1" dirty="0">
                          <a:solidFill>
                            <a:srgbClr val="0000CC"/>
                          </a:solidFill>
                          <a:latin typeface="Arial" panose="020B0604020202020204" pitchFamily="34" charset="0"/>
                        </a:rPr>
                        <a:t>IS</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SELECT empno,ename,sal FROM emp </a:t>
                      </a:r>
                      <a:r>
                        <a:rPr lang="en-US" altLang="zh-CN" sz="1800" b="1" dirty="0">
                          <a:solidFill>
                            <a:srgbClr val="0000CC"/>
                          </a:solidFill>
                          <a:latin typeface="Arial" panose="020B0604020202020204" pitchFamily="34" charset="0"/>
                        </a:rPr>
                        <a:t>FOR UPDATE</a:t>
                      </a:r>
                      <a:r>
                        <a:rPr lang="en-US" altLang="zh-CN" sz="1800" dirty="0">
                          <a:solidFill>
                            <a:srgbClr val="0000CC"/>
                          </a:solidFill>
                          <a:latin typeface="Arial" panose="020B0604020202020204" pitchFamily="34" charset="0"/>
                        </a:rPr>
                        <a:t>;</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BEGIN</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a:t>
                      </a:r>
                      <a:r>
                        <a:rPr lang="en-US" altLang="zh-CN" sz="1800" b="1" dirty="0">
                          <a:solidFill>
                            <a:srgbClr val="0000CC"/>
                          </a:solidFill>
                          <a:latin typeface="Arial" panose="020B0604020202020204" pitchFamily="34" charset="0"/>
                        </a:rPr>
                        <a:t>OPEN</a:t>
                      </a:r>
                      <a:r>
                        <a:rPr lang="en-US" altLang="zh-CN" sz="1800" dirty="0">
                          <a:solidFill>
                            <a:srgbClr val="0000CC"/>
                          </a:solidFill>
                          <a:latin typeface="Arial" panose="020B0604020202020204" pitchFamily="34" charset="0"/>
                        </a:rPr>
                        <a:t> emp_cur;</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a:t>
                      </a:r>
                      <a:r>
                        <a:rPr lang="en-US" altLang="zh-CN" sz="1800" b="1" dirty="0">
                          <a:solidFill>
                            <a:srgbClr val="0000CC"/>
                          </a:solidFill>
                          <a:latin typeface="Arial" panose="020B0604020202020204" pitchFamily="34" charset="0"/>
                        </a:rPr>
                        <a:t>FETCH</a:t>
                      </a:r>
                      <a:r>
                        <a:rPr lang="en-US" altLang="zh-CN" sz="1800" dirty="0">
                          <a:solidFill>
                            <a:srgbClr val="0000CC"/>
                          </a:solidFill>
                          <a:latin typeface="Arial" panose="020B0604020202020204" pitchFamily="34" charset="0"/>
                        </a:rPr>
                        <a:t> emp_cur </a:t>
                      </a:r>
                      <a:r>
                        <a:rPr lang="en-US" altLang="zh-CN" sz="1800" b="1" dirty="0">
                          <a:solidFill>
                            <a:srgbClr val="0000CC"/>
                          </a:solidFill>
                          <a:latin typeface="Arial" panose="020B0604020202020204" pitchFamily="34" charset="0"/>
                        </a:rPr>
                        <a:t>INTO v_empno,v_name,v_sal</a:t>
                      </a:r>
                      <a:r>
                        <a:rPr lang="en-US" altLang="zh-CN" sz="1800" dirty="0">
                          <a:solidFill>
                            <a:srgbClr val="0000CC"/>
                          </a:solidFill>
                          <a:latin typeface="Arial" panose="020B0604020202020204" pitchFamily="34" charset="0"/>
                        </a:rPr>
                        <a:t>;</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WHILE emp_cur%FOUND LOOP</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--update emp set sal=sal+100 WHERE empno=v_empno;</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UPDATE emp SET sal=sal+100 WHERE </a:t>
                      </a:r>
                      <a:r>
                        <a:rPr lang="en-US" altLang="zh-CN" sz="1800" b="1" dirty="0">
                          <a:solidFill>
                            <a:srgbClr val="0000CC"/>
                          </a:solidFill>
                          <a:latin typeface="Arial" panose="020B0604020202020204" pitchFamily="34" charset="0"/>
                        </a:rPr>
                        <a:t>CURRENT OF </a:t>
                      </a:r>
                      <a:r>
                        <a:rPr lang="en-US" altLang="zh-CN" sz="1800" dirty="0">
                          <a:solidFill>
                            <a:srgbClr val="0000CC"/>
                          </a:solidFill>
                          <a:latin typeface="Arial" panose="020B0604020202020204" pitchFamily="34" charset="0"/>
                        </a:rPr>
                        <a:t>emp_cur;</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a:t>
                      </a:r>
                      <a:r>
                        <a:rPr lang="en-US" altLang="zh-CN" sz="1800" b="1" dirty="0">
                          <a:solidFill>
                            <a:srgbClr val="0000CC"/>
                          </a:solidFill>
                          <a:latin typeface="Arial" panose="020B0604020202020204" pitchFamily="34" charset="0"/>
                        </a:rPr>
                        <a:t>--WHERE CURRENT OF</a:t>
                      </a:r>
                      <a:r>
                        <a:rPr lang="zh-CN" altLang="en-US" sz="1800" dirty="0">
                          <a:solidFill>
                            <a:srgbClr val="0000CC"/>
                          </a:solidFill>
                          <a:latin typeface="Arial" panose="020B0604020202020204" pitchFamily="34" charset="0"/>
                        </a:rPr>
                        <a:t>表示操作的是游标的当前记录，与</a:t>
                      </a:r>
                      <a:r>
                        <a:rPr lang="en-US" altLang="zh-CN" sz="1800" dirty="0">
                          <a:solidFill>
                            <a:srgbClr val="0000CC"/>
                          </a:solidFill>
                          <a:latin typeface="Arial" panose="020B0604020202020204" pitchFamily="34" charset="0"/>
                        </a:rPr>
                        <a:t>UPDATE</a:t>
                      </a:r>
                      <a:r>
                        <a:rPr lang="zh-CN" altLang="en-US" sz="1800" dirty="0">
                          <a:solidFill>
                            <a:srgbClr val="0000CC"/>
                          </a:solidFill>
                          <a:latin typeface="Arial" panose="020B0604020202020204" pitchFamily="34" charset="0"/>
                        </a:rPr>
                        <a:t>和</a:t>
                      </a:r>
                      <a:r>
                        <a:rPr lang="en-US" altLang="zh-CN" sz="1800" dirty="0">
                          <a:solidFill>
                            <a:srgbClr val="0000CC"/>
                          </a:solidFill>
                          <a:latin typeface="Arial" panose="020B0604020202020204" pitchFamily="34" charset="0"/>
                        </a:rPr>
                        <a:t>DELETE</a:t>
                      </a:r>
                      <a:r>
                        <a:rPr lang="zh-CN" altLang="en-US" sz="1800" dirty="0">
                          <a:solidFill>
                            <a:srgbClr val="0000CC"/>
                          </a:solidFill>
                          <a:latin typeface="Arial" panose="020B0604020202020204" pitchFamily="34" charset="0"/>
                        </a:rPr>
                        <a:t>结合使用。</a:t>
                      </a:r>
                      <a:endParaRPr lang="en-US" altLang="en-US" dirty="0">
                        <a:latin typeface="Arial" panose="020B0604020202020204" pitchFamily="34" charset="0"/>
                      </a:endParaRPr>
                    </a:p>
                    <a:p>
                      <a:pPr marL="400050">
                        <a:spcBef>
                          <a:spcPct val="20000"/>
                        </a:spcBef>
                        <a:buAutoNum type="arabicPeriod"/>
                      </a:pPr>
                      <a:r>
                        <a:rPr lang="zh-CN" altLang="en-US" sz="1800" dirty="0">
                          <a:solidFill>
                            <a:srgbClr val="0000CC"/>
                          </a:solidFill>
                          <a:latin typeface="Arial" panose="020B0604020202020204" pitchFamily="34" charset="0"/>
                        </a:rPr>
                        <a:t>        	</a:t>
                      </a:r>
                      <a:r>
                        <a:rPr lang="en-US" altLang="zh-CN" sz="1800" dirty="0">
                          <a:solidFill>
                            <a:srgbClr val="0000CC"/>
                          </a:solidFill>
                          <a:latin typeface="Arial" panose="020B0604020202020204" pitchFamily="34" charset="0"/>
                        </a:rPr>
                        <a:t>DBMS_OUTPUT.PUT_LINE(emp_cur%ROWCOUNT||' '||v_name||'</a:t>
                      </a:r>
                      <a:r>
                        <a:rPr lang="zh-CN" altLang="en-US" sz="1800" dirty="0">
                          <a:solidFill>
                            <a:srgbClr val="0000CC"/>
                          </a:solidFill>
                          <a:latin typeface="Arial" panose="020B0604020202020204" pitchFamily="34" charset="0"/>
                        </a:rPr>
                        <a:t>的薪水已更新</a:t>
                      </a:r>
                      <a:r>
                        <a:rPr lang="en-US" altLang="zh-CN" sz="1800" dirty="0">
                          <a:solidFill>
                            <a:srgbClr val="0000CC"/>
                          </a:solidFill>
                          <a:latin typeface="Arial" panose="020B0604020202020204" pitchFamily="34" charset="0"/>
                        </a:rPr>
                        <a:t>');</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a:t>
                      </a:r>
                      <a:r>
                        <a:rPr lang="en-US" altLang="zh-CN" sz="1800" b="1" dirty="0">
                          <a:solidFill>
                            <a:srgbClr val="0000CC"/>
                          </a:solidFill>
                          <a:latin typeface="Arial" panose="020B0604020202020204" pitchFamily="34" charset="0"/>
                        </a:rPr>
                        <a:t>FETCH</a:t>
                      </a:r>
                      <a:r>
                        <a:rPr lang="en-US" altLang="zh-CN" sz="1800" dirty="0">
                          <a:solidFill>
                            <a:srgbClr val="0000CC"/>
                          </a:solidFill>
                          <a:latin typeface="Arial" panose="020B0604020202020204" pitchFamily="34" charset="0"/>
                        </a:rPr>
                        <a:t> emp_cur </a:t>
                      </a:r>
                      <a:r>
                        <a:rPr lang="en-US" altLang="zh-CN" sz="1800" b="1" dirty="0">
                          <a:solidFill>
                            <a:srgbClr val="0000CC"/>
                          </a:solidFill>
                          <a:latin typeface="Arial" panose="020B0604020202020204" pitchFamily="34" charset="0"/>
                        </a:rPr>
                        <a:t>INTO</a:t>
                      </a:r>
                      <a:r>
                        <a:rPr lang="en-US" altLang="zh-CN" sz="1800" dirty="0">
                          <a:solidFill>
                            <a:srgbClr val="0000CC"/>
                          </a:solidFill>
                          <a:latin typeface="Arial" panose="020B0604020202020204" pitchFamily="34" charset="0"/>
                        </a:rPr>
                        <a:t> v_empno,v_name,v_sal;</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END LOOP;</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COMMIT;</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a:t>
                      </a:r>
                      <a:r>
                        <a:rPr lang="en-US" altLang="zh-CN" sz="1800" b="1" dirty="0">
                          <a:solidFill>
                            <a:srgbClr val="0000CC"/>
                          </a:solidFill>
                          <a:latin typeface="Arial" panose="020B0604020202020204" pitchFamily="34" charset="0"/>
                        </a:rPr>
                        <a:t>CLOSE</a:t>
                      </a:r>
                      <a:r>
                        <a:rPr lang="en-US" altLang="zh-CN" sz="1800" dirty="0">
                          <a:solidFill>
                            <a:srgbClr val="0000CC"/>
                          </a:solidFill>
                          <a:latin typeface="Arial" panose="020B0604020202020204" pitchFamily="34" charset="0"/>
                        </a:rPr>
                        <a:t> emp_cur;</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EXCEPTION</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WHEN OTHERS THEN</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DBMS_OUTPUT.PUT_LINE(SQLERRM);</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		ROLLBACK;</a:t>
                      </a:r>
                      <a:endParaRPr lang="en-US" altLang="en-US" dirty="0">
                        <a:latin typeface="Arial" panose="020B0604020202020204" pitchFamily="34" charset="0"/>
                      </a:endParaRPr>
                    </a:p>
                    <a:p>
                      <a:pPr marL="400050">
                        <a:spcBef>
                          <a:spcPct val="20000"/>
                        </a:spcBef>
                        <a:buAutoNum type="arabicPeriod"/>
                      </a:pPr>
                      <a:r>
                        <a:rPr lang="en-US" altLang="zh-CN" sz="1800" dirty="0">
                          <a:solidFill>
                            <a:srgbClr val="0000CC"/>
                          </a:solidFill>
                          <a:latin typeface="Arial" panose="020B0604020202020204" pitchFamily="34" charset="0"/>
                        </a:rPr>
                        <a:t>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08" name="标题 1049207"/>
          <p:cNvSpPr/>
          <p:nvPr>
            <p:ph type="title"/>
          </p:nvPr>
        </p:nvSpPr>
        <p:spPr>
          <a:xfrm>
            <a:off x="1214438" y="720725"/>
            <a:ext cx="13773150" cy="1079500"/>
          </a:xfrm>
          <a:ln/>
        </p:spPr>
        <p:txBody>
          <a:bodyPr lIns="91440" tIns="45720" rIns="91440" bIns="45720" anchor="ctr"/>
          <a:p>
            <a:pPr algn="ctr">
              <a:buFontTx/>
              <a:buNone/>
            </a:pPr>
            <a:r>
              <a:rPr lang="en-US" altLang="zh-CN" sz="4200" b="0" baseline="0" dirty="0">
                <a:latin typeface="Arial" panose="020B0604020202020204" pitchFamily="34" charset="0"/>
                <a:ea typeface="宋体" panose="02010600030101010101" pitchFamily="2" charset="-122"/>
              </a:rPr>
              <a:t>FOR-LOOP</a:t>
            </a:r>
            <a:endParaRPr lang="zh-CN" altLang="zh-CN" dirty="0"/>
          </a:p>
        </p:txBody>
      </p:sp>
      <p:graphicFrame>
        <p:nvGraphicFramePr>
          <p:cNvPr id="4194409" name="表格 4194408"/>
          <p:cNvGraphicFramePr/>
          <p:nvPr/>
        </p:nvGraphicFramePr>
        <p:xfrm>
          <a:off x="1214438" y="1679575"/>
          <a:ext cx="13773150" cy="6224588"/>
        </p:xfrm>
        <a:graphic>
          <a:graphicData uri="http://schemas.openxmlformats.org/drawingml/2006/table">
            <a:tbl>
              <a:tblPr/>
              <a:tblGrid>
                <a:gridCol w="13773150"/>
              </a:tblGrid>
              <a:tr h="6224588">
                <a:tc>
                  <a:txBody>
                    <a:bodyPr/>
                    <a:p>
                      <a:pPr>
                        <a:spcBef>
                          <a:spcPct val="20000"/>
                        </a:spcBef>
                      </a:pPr>
                      <a:r>
                        <a:rPr lang="en-US" altLang="zh-CN" sz="2400" dirty="0">
                          <a:latin typeface="Arial" panose="020B0604020202020204" pitchFamily="34" charset="0"/>
                        </a:rPr>
                        <a:t>DECLARE</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CURSOR emp_cur IS</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SELECT * FROM emp;</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BEGIN</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a:t>
                      </a:r>
                      <a:r>
                        <a:rPr lang="en-US" altLang="zh-CN" sz="2400" b="1" dirty="0">
                          <a:latin typeface="Arial" panose="020B0604020202020204" pitchFamily="34" charset="0"/>
                        </a:rPr>
                        <a:t>FOR</a:t>
                      </a:r>
                      <a:r>
                        <a:rPr lang="en-US" altLang="zh-CN" sz="2400" dirty="0">
                          <a:latin typeface="Arial" panose="020B0604020202020204" pitchFamily="34" charset="0"/>
                        </a:rPr>
                        <a:t> v_emp </a:t>
                      </a:r>
                      <a:r>
                        <a:rPr lang="en-US" altLang="zh-CN" sz="2400" b="1" dirty="0">
                          <a:latin typeface="Arial" panose="020B0604020202020204" pitchFamily="34" charset="0"/>
                        </a:rPr>
                        <a:t>IN</a:t>
                      </a:r>
                      <a:r>
                        <a:rPr lang="en-US" altLang="zh-CN" sz="2400" dirty="0">
                          <a:latin typeface="Arial" panose="020B0604020202020204" pitchFamily="34" charset="0"/>
                        </a:rPr>
                        <a:t> emp_cur</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a:t>
                      </a:r>
                      <a:r>
                        <a:rPr lang="en-US" altLang="zh-CN" sz="2400" b="1" dirty="0">
                          <a:latin typeface="Arial" panose="020B0604020202020204" pitchFamily="34" charset="0"/>
                        </a:rPr>
                        <a:t>LOOP</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DBMS_OUTPUT.PUT_LINE(v_emp.ename);</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a:t>
                      </a:r>
                      <a:r>
                        <a:rPr lang="en-US" altLang="zh-CN" sz="2400" b="1" dirty="0">
                          <a:latin typeface="Arial" panose="020B0604020202020204" pitchFamily="34" charset="0"/>
                        </a:rPr>
                        <a:t>END LOOP</a:t>
                      </a:r>
                      <a:r>
                        <a:rPr lang="en-US" altLang="zh-CN" sz="2400" dirty="0">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IF emp_cur</a:t>
                      </a:r>
                      <a:r>
                        <a:rPr lang="en-US" altLang="zh-CN" sz="2400" b="1" dirty="0">
                          <a:latin typeface="Arial" panose="020B0604020202020204" pitchFamily="34" charset="0"/>
                        </a:rPr>
                        <a:t>%ISOPEN</a:t>
                      </a:r>
                      <a:r>
                        <a:rPr lang="en-US" altLang="zh-CN" sz="2400" dirty="0">
                          <a:latin typeface="Arial" panose="020B0604020202020204" pitchFamily="34" charset="0"/>
                        </a:rPr>
                        <a:t> THEN</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DBMS_OUTPUT.PUT_LINE('</a:t>
                      </a:r>
                      <a:r>
                        <a:rPr lang="zh-CN" altLang="en-US" sz="2400" dirty="0">
                          <a:latin typeface="Arial" panose="020B0604020202020204" pitchFamily="34" charset="0"/>
                        </a:rPr>
                        <a:t>游标还没有关闭</a:t>
                      </a:r>
                      <a:r>
                        <a:rPr lang="en-US" altLang="zh-CN" sz="2400" dirty="0">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ELSE</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DBMS_OUTPUT.PUT_LINE('</a:t>
                      </a:r>
                      <a:r>
                        <a:rPr lang="zh-CN" altLang="en-US" sz="2400" dirty="0">
                          <a:latin typeface="Arial" panose="020B0604020202020204" pitchFamily="34" charset="0"/>
                        </a:rPr>
                        <a:t>游标已关闭</a:t>
                      </a:r>
                      <a:r>
                        <a:rPr lang="en-US" altLang="zh-CN" sz="2400" dirty="0">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	END IF;</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210" name="矩形 1049209"/>
          <p:cNvSpPr/>
          <p:nvPr/>
        </p:nvSpPr>
        <p:spPr>
          <a:xfrm>
            <a:off x="944563" y="8521700"/>
            <a:ext cx="13771562" cy="1679575"/>
          </a:xfrm>
          <a:prstGeom prst="rect">
            <a:avLst/>
          </a:prstGeom>
          <a:noFill/>
          <a:ln w="9525">
            <a:noFill/>
          </a:ln>
        </p:spPr>
        <p:txBody>
          <a:bodyPr vert="horz" lIns="154305" tIns="77153" rIns="154305" bIns="77153" anchor="t"/>
          <a:p>
            <a:pPr marL="605155" indent="-1905">
              <a:lnSpc>
                <a:spcPct val="80000"/>
              </a:lnSpc>
              <a:spcBef>
                <a:spcPct val="20000"/>
              </a:spcBef>
              <a:buFontTx/>
              <a:buChar char="•"/>
            </a:pPr>
            <a:r>
              <a:rPr lang="zh-CN" altLang="en-US" sz="3300" baseline="0" dirty="0">
                <a:solidFill>
                  <a:srgbClr val="FF0000"/>
                </a:solidFill>
                <a:latin typeface="Arial" panose="020B0604020202020204" pitchFamily="34" charset="0"/>
                <a:ea typeface="宋体" panose="02010600030101010101" pitchFamily="2" charset="-122"/>
              </a:rPr>
              <a:t>游标</a:t>
            </a:r>
            <a:r>
              <a:rPr lang="en-US" altLang="zh-CN" sz="3300" baseline="0" dirty="0">
                <a:solidFill>
                  <a:srgbClr val="FF0000"/>
                </a:solidFill>
                <a:latin typeface="Arial" panose="020B0604020202020204" pitchFamily="34" charset="0"/>
                <a:ea typeface="宋体" panose="02010600030101010101" pitchFamily="2" charset="-122"/>
              </a:rPr>
              <a:t>for-LOOP</a:t>
            </a:r>
            <a:r>
              <a:rPr lang="zh-CN" altLang="en-US" sz="3300" baseline="0" dirty="0">
                <a:solidFill>
                  <a:srgbClr val="FF0000"/>
                </a:solidFill>
                <a:latin typeface="Arial" panose="020B0604020202020204" pitchFamily="34" charset="0"/>
                <a:ea typeface="宋体" panose="02010600030101010101" pitchFamily="2" charset="-122"/>
              </a:rPr>
              <a:t>不需要显式的</a:t>
            </a:r>
            <a:r>
              <a:rPr lang="en-US" altLang="zh-CN" sz="3300" baseline="0" dirty="0">
                <a:solidFill>
                  <a:srgbClr val="FF0000"/>
                </a:solidFill>
                <a:latin typeface="Arial" panose="020B0604020202020204" pitchFamily="34" charset="0"/>
                <a:ea typeface="宋体" panose="02010600030101010101" pitchFamily="2" charset="-122"/>
              </a:rPr>
              <a:t>OPEN</a:t>
            </a:r>
            <a:r>
              <a:rPr lang="zh-CN" altLang="en-US" sz="3300" baseline="0" dirty="0">
                <a:solidFill>
                  <a:srgbClr val="FF0000"/>
                </a:solidFill>
                <a:latin typeface="Arial" panose="020B0604020202020204" pitchFamily="34" charset="0"/>
                <a:ea typeface="宋体" panose="02010600030101010101" pitchFamily="2" charset="-122"/>
              </a:rPr>
              <a:t>、</a:t>
            </a:r>
            <a:r>
              <a:rPr lang="en-US" altLang="zh-CN" sz="3300" baseline="0" dirty="0">
                <a:solidFill>
                  <a:srgbClr val="FF0000"/>
                </a:solidFill>
                <a:latin typeface="Arial" panose="020B0604020202020204" pitchFamily="34" charset="0"/>
                <a:ea typeface="宋体" panose="02010600030101010101" pitchFamily="2" charset="-122"/>
              </a:rPr>
              <a:t>FETCH</a:t>
            </a:r>
            <a:r>
              <a:rPr lang="zh-CN" altLang="en-US" sz="3300" baseline="0" dirty="0">
                <a:solidFill>
                  <a:srgbClr val="FF0000"/>
                </a:solidFill>
                <a:latin typeface="Arial" panose="020B0604020202020204" pitchFamily="34" charset="0"/>
                <a:ea typeface="宋体" panose="02010600030101010101" pitchFamily="2" charset="-122"/>
              </a:rPr>
              <a:t>或</a:t>
            </a:r>
            <a:r>
              <a:rPr lang="en-US" altLang="zh-CN" sz="3300" baseline="0" dirty="0">
                <a:solidFill>
                  <a:srgbClr val="FF0000"/>
                </a:solidFill>
                <a:latin typeface="Arial" panose="020B0604020202020204" pitchFamily="34" charset="0"/>
                <a:ea typeface="宋体" panose="02010600030101010101" pitchFamily="2" charset="-122"/>
              </a:rPr>
              <a:t>CLOSE</a:t>
            </a:r>
            <a:r>
              <a:rPr lang="zh-CN" altLang="en-US" sz="3300" baseline="0" dirty="0">
                <a:solidFill>
                  <a:srgbClr val="FF0000"/>
                </a:solidFill>
                <a:latin typeface="Arial" panose="020B0604020202020204" pitchFamily="34" charset="0"/>
                <a:ea typeface="宋体" panose="02010600030101010101" pitchFamily="2" charset="-122"/>
              </a:rPr>
              <a:t>命令，</a:t>
            </a:r>
            <a:r>
              <a:rPr lang="en-US" altLang="zh-CN" sz="3300" baseline="0" dirty="0">
                <a:solidFill>
                  <a:srgbClr val="FF0000"/>
                </a:solidFill>
                <a:latin typeface="Arial" panose="020B0604020202020204" pitchFamily="34" charset="0"/>
                <a:ea typeface="宋体" panose="02010600030101010101" pitchFamily="2" charset="-122"/>
              </a:rPr>
              <a:t>PL/SQL</a:t>
            </a:r>
            <a:r>
              <a:rPr lang="zh-CN" altLang="en-US" sz="3300" baseline="0" dirty="0">
                <a:solidFill>
                  <a:srgbClr val="FF0000"/>
                </a:solidFill>
                <a:latin typeface="Arial" panose="020B0604020202020204" pitchFamily="34" charset="0"/>
                <a:ea typeface="宋体" panose="02010600030101010101" pitchFamily="2" charset="-122"/>
              </a:rPr>
              <a:t>会自动管理游标处理过程。</a:t>
            </a:r>
            <a:endParaRPr lang="zh-CN" altLang="zh-CN" dirty="0">
              <a:latin typeface="Arial" panose="020B0604020202020204" pitchFamily="34" charset="0"/>
            </a:endParaRPr>
          </a:p>
          <a:p>
            <a:pPr marL="605155" indent="-1905">
              <a:lnSpc>
                <a:spcPct val="80000"/>
              </a:lnSpc>
              <a:spcBef>
                <a:spcPct val="20000"/>
              </a:spcBef>
              <a:buFontTx/>
              <a:buChar char="•"/>
            </a:pPr>
            <a:r>
              <a:rPr lang="en-US" altLang="zh-CN" sz="3300" baseline="0" dirty="0">
                <a:solidFill>
                  <a:srgbClr val="FF0000"/>
                </a:solidFill>
                <a:latin typeface="Arial" panose="020B0604020202020204" pitchFamily="34" charset="0"/>
                <a:ea typeface="宋体" panose="02010600030101010101" pitchFamily="2" charset="-122"/>
              </a:rPr>
              <a:t>For-LOOP</a:t>
            </a:r>
            <a:r>
              <a:rPr lang="zh-CN" altLang="en-US" sz="3300" baseline="0" dirty="0">
                <a:solidFill>
                  <a:srgbClr val="FF0000"/>
                </a:solidFill>
                <a:latin typeface="Arial" panose="020B0604020202020204" pitchFamily="34" charset="0"/>
                <a:ea typeface="宋体" panose="02010600030101010101" pitchFamily="2" charset="-122"/>
              </a:rPr>
              <a:t>可使用没有声明的变量</a:t>
            </a:r>
            <a:endParaRPr lang="zh-CN" altLang="zh-CN"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12" name="标题 1049211"/>
          <p:cNvSpPr/>
          <p:nvPr>
            <p:ph type="title"/>
          </p:nvPr>
        </p:nvSpPr>
        <p:spPr>
          <a:ln/>
        </p:spPr>
        <p:txBody>
          <a:bodyPr lIns="91440" tIns="45720" rIns="91440" bIns="45720" anchor="ctr"/>
          <a:p>
            <a:pPr>
              <a:buFontTx/>
              <a:buNone/>
            </a:pPr>
            <a:r>
              <a:rPr lang="zh-CN" altLang="en-US" sz="6000" baseline="0" dirty="0">
                <a:latin typeface="Arial" panose="020B0604020202020204" pitchFamily="34" charset="0"/>
                <a:ea typeface="宋体" panose="02010600030101010101" pitchFamily="2" charset="-122"/>
              </a:rPr>
              <a:t>游标</a:t>
            </a:r>
            <a:r>
              <a:rPr lang="en-US" altLang="zh-CN" sz="6000" baseline="0" dirty="0">
                <a:latin typeface="Arial" panose="020B0604020202020204" pitchFamily="34" charset="0"/>
                <a:ea typeface="宋体" panose="02010600030101010101" pitchFamily="2" charset="-122"/>
              </a:rPr>
              <a:t>for</a:t>
            </a:r>
            <a:r>
              <a:rPr lang="zh-CN" altLang="en-US" sz="6000" baseline="0" dirty="0">
                <a:latin typeface="Arial" panose="020B0604020202020204" pitchFamily="34" charset="0"/>
                <a:ea typeface="宋体" panose="02010600030101010101" pitchFamily="2" charset="-122"/>
              </a:rPr>
              <a:t>循环</a:t>
            </a:r>
            <a:endParaRPr lang="zh-CN" altLang="zh-CN" dirty="0"/>
          </a:p>
        </p:txBody>
      </p:sp>
      <p:sp>
        <p:nvSpPr>
          <p:cNvPr id="1049214" name="内容占位符 1049213"/>
          <p:cNvSpPr/>
          <p:nvPr>
            <p:ph idx="1"/>
          </p:nvPr>
        </p:nvSpPr>
        <p:spPr>
          <a:xfrm>
            <a:off x="466725" y="2447925"/>
            <a:ext cx="15268575" cy="251777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90000"/>
              </a:lnSpc>
              <a:spcBef>
                <a:spcPct val="20000"/>
              </a:spcBef>
              <a:spcAft>
                <a:spcPct val="0"/>
              </a:spcAft>
              <a:buSzPct val="100000"/>
              <a:buFontTx/>
              <a:buNone/>
            </a:pPr>
            <a:r>
              <a:rPr lang="zh-CN" altLang="en-US" sz="4300" u="none" baseline="0" dirty="0">
                <a:solidFill>
                  <a:srgbClr val="000000"/>
                </a:solidFill>
                <a:latin typeface="Arial" panose="020B0604020202020204" pitchFamily="34" charset="0"/>
                <a:ea typeface="宋体" panose="02010600030101010101" pitchFamily="2" charset="-122"/>
              </a:rPr>
              <a:t>当使用游标</a:t>
            </a:r>
            <a:r>
              <a:rPr lang="en-US" altLang="zh-CN" sz="4300" u="none" baseline="0" dirty="0">
                <a:solidFill>
                  <a:srgbClr val="000000"/>
                </a:solidFill>
                <a:latin typeface="Arial" panose="020B0604020202020204" pitchFamily="34" charset="0"/>
                <a:ea typeface="宋体" panose="02010600030101010101" pitchFamily="2" charset="-122"/>
              </a:rPr>
              <a:t>for</a:t>
            </a:r>
            <a:r>
              <a:rPr lang="zh-CN" altLang="en-US" sz="4300" u="none" baseline="0" dirty="0">
                <a:solidFill>
                  <a:srgbClr val="000000"/>
                </a:solidFill>
                <a:latin typeface="Arial" panose="020B0604020202020204" pitchFamily="34" charset="0"/>
                <a:ea typeface="宋体" panose="02010600030101010101" pitchFamily="2" charset="-122"/>
              </a:rPr>
              <a:t>循环时，习惯做法是首先在定义部分定义游标，然后在游标</a:t>
            </a:r>
            <a:r>
              <a:rPr lang="en-US" altLang="zh-CN" sz="4300" u="none" baseline="0" dirty="0">
                <a:solidFill>
                  <a:srgbClr val="000000"/>
                </a:solidFill>
                <a:latin typeface="Arial" panose="020B0604020202020204" pitchFamily="34" charset="0"/>
                <a:ea typeface="宋体" panose="02010600030101010101" pitchFamily="2" charset="-122"/>
              </a:rPr>
              <a:t>for</a:t>
            </a:r>
            <a:r>
              <a:rPr lang="zh-CN" altLang="en-US" sz="4300" u="none" baseline="0" dirty="0">
                <a:solidFill>
                  <a:srgbClr val="000000"/>
                </a:solidFill>
                <a:latin typeface="Arial" panose="020B0604020202020204" pitchFamily="34" charset="0"/>
                <a:ea typeface="宋体" panose="02010600030101010101" pitchFamily="2" charset="-122"/>
              </a:rPr>
              <a:t>循环中引用该游标。如果在使用游标</a:t>
            </a:r>
            <a:r>
              <a:rPr lang="en-US" altLang="zh-CN" sz="4300" u="none" baseline="0" dirty="0">
                <a:solidFill>
                  <a:srgbClr val="000000"/>
                </a:solidFill>
                <a:latin typeface="Arial" panose="020B0604020202020204" pitchFamily="34" charset="0"/>
                <a:ea typeface="宋体" panose="02010600030101010101" pitchFamily="2" charset="-122"/>
              </a:rPr>
              <a:t>for</a:t>
            </a:r>
            <a:r>
              <a:rPr lang="zh-CN" altLang="en-US" sz="4300" u="none" baseline="0" dirty="0">
                <a:solidFill>
                  <a:srgbClr val="000000"/>
                </a:solidFill>
                <a:latin typeface="Arial" panose="020B0604020202020204" pitchFamily="34" charset="0"/>
                <a:ea typeface="宋体" panose="02010600030101010101" pitchFamily="2" charset="-122"/>
              </a:rPr>
              <a:t>循环时不需要使用任何游标属性，那么可以直接在游标</a:t>
            </a:r>
            <a:r>
              <a:rPr lang="en-US" altLang="zh-CN" sz="4300" u="none" baseline="0" dirty="0">
                <a:solidFill>
                  <a:srgbClr val="000000"/>
                </a:solidFill>
                <a:latin typeface="Arial" panose="020B0604020202020204" pitchFamily="34" charset="0"/>
                <a:ea typeface="宋体" panose="02010600030101010101" pitchFamily="2" charset="-122"/>
              </a:rPr>
              <a:t>for</a:t>
            </a:r>
            <a:r>
              <a:rPr lang="zh-CN" altLang="en-US" sz="4300" u="none" baseline="0" dirty="0">
                <a:solidFill>
                  <a:srgbClr val="000000"/>
                </a:solidFill>
                <a:latin typeface="Arial" panose="020B0604020202020204" pitchFamily="34" charset="0"/>
                <a:ea typeface="宋体" panose="02010600030101010101" pitchFamily="2" charset="-122"/>
              </a:rPr>
              <a:t>循环中使用子查询。 </a:t>
            </a:r>
            <a:endParaRPr lang="zh-CN" altLang="zh-CN" dirty="0"/>
          </a:p>
        </p:txBody>
      </p:sp>
      <p:graphicFrame>
        <p:nvGraphicFramePr>
          <p:cNvPr id="4194411" name="表格 4194410"/>
          <p:cNvGraphicFramePr/>
          <p:nvPr/>
        </p:nvGraphicFramePr>
        <p:xfrm>
          <a:off x="1890713" y="5400675"/>
          <a:ext cx="13501687" cy="4210050"/>
        </p:xfrm>
        <a:graphic>
          <a:graphicData uri="http://schemas.openxmlformats.org/drawingml/2006/table">
            <a:tbl>
              <a:tblPr/>
              <a:tblGrid>
                <a:gridCol w="13501688"/>
              </a:tblGrid>
              <a:tr h="4210050">
                <a:tc>
                  <a:txBody>
                    <a:bodyPr/>
                    <a:p>
                      <a:pPr lvl="1" indent="-342900" algn="l" rtl="0">
                        <a:buFontTx/>
                        <a:buNone/>
                      </a:pPr>
                      <a:r>
                        <a:rPr lang="en-US" altLang="zh-CN" sz="3800" dirty="0">
                          <a:solidFill>
                            <a:srgbClr val="0000CC"/>
                          </a:solidFill>
                          <a:latin typeface="Arial" panose="020B0604020202020204" pitchFamily="34" charset="0"/>
                        </a:rPr>
                        <a:t>begin </a:t>
                      </a:r>
                      <a:endParaRPr lang="en-US" altLang="en-US" dirty="0">
                        <a:latin typeface="Arial" panose="020B0604020202020204" pitchFamily="34" charset="0"/>
                      </a:endParaRPr>
                    </a:p>
                    <a:p>
                      <a:pPr lvl="1" indent="-342900" algn="l" rtl="0">
                        <a:buFontTx/>
                        <a:buNone/>
                      </a:pPr>
                      <a:r>
                        <a:rPr lang="en-US" altLang="zh-CN" sz="3800" dirty="0">
                          <a:solidFill>
                            <a:srgbClr val="0000CC"/>
                          </a:solidFill>
                          <a:latin typeface="Arial" panose="020B0604020202020204" pitchFamily="34" charset="0"/>
                        </a:rPr>
                        <a:t>	for emp_record in (select ename,sal from emp)</a:t>
                      </a:r>
                      <a:endParaRPr lang="en-US" altLang="en-US" dirty="0">
                        <a:latin typeface="Arial" panose="020B0604020202020204" pitchFamily="34" charset="0"/>
                      </a:endParaRPr>
                    </a:p>
                    <a:p>
                      <a:pPr lvl="1" indent="-342900" algn="l" rtl="0">
                        <a:buFontTx/>
                        <a:buNone/>
                      </a:pPr>
                      <a:r>
                        <a:rPr lang="en-US" altLang="zh-CN" sz="3800" dirty="0">
                          <a:solidFill>
                            <a:srgbClr val="0000CC"/>
                          </a:solidFill>
                          <a:latin typeface="Arial" panose="020B0604020202020204" pitchFamily="34" charset="0"/>
                        </a:rPr>
                        <a:t> loop </a:t>
                      </a:r>
                      <a:endParaRPr lang="en-US" altLang="en-US" dirty="0">
                        <a:latin typeface="Arial" panose="020B0604020202020204" pitchFamily="34" charset="0"/>
                      </a:endParaRPr>
                    </a:p>
                    <a:p>
                      <a:pPr lvl="1" indent="-342900" algn="l" rtl="0">
                        <a:buFontTx/>
                        <a:buNone/>
                      </a:pPr>
                      <a:r>
                        <a:rPr lang="en-US" altLang="zh-CN" sz="3800" dirty="0">
                          <a:solidFill>
                            <a:srgbClr val="0000CC"/>
                          </a:solidFill>
                          <a:latin typeface="Arial" panose="020B0604020202020204" pitchFamily="34" charset="0"/>
                        </a:rPr>
                        <a:t>	dbms_output.put_line(emp_record.ename); </a:t>
                      </a:r>
                      <a:endParaRPr lang="en-US" altLang="en-US" dirty="0">
                        <a:latin typeface="Arial" panose="020B0604020202020204" pitchFamily="34" charset="0"/>
                      </a:endParaRPr>
                    </a:p>
                    <a:p>
                      <a:pPr lvl="1" indent="-342900" algn="l" rtl="0">
                        <a:buFontTx/>
                        <a:buNone/>
                      </a:pPr>
                      <a:r>
                        <a:rPr lang="en-US" altLang="zh-CN" sz="3800" dirty="0">
                          <a:solidFill>
                            <a:srgbClr val="0000CC"/>
                          </a:solidFill>
                          <a:latin typeface="Arial" panose="020B0604020202020204" pitchFamily="34" charset="0"/>
                        </a:rPr>
                        <a:t>end loop; </a:t>
                      </a:r>
                      <a:endParaRPr lang="en-US" altLang="en-US" dirty="0">
                        <a:latin typeface="Arial" panose="020B0604020202020204" pitchFamily="34" charset="0"/>
                      </a:endParaRPr>
                    </a:p>
                    <a:p>
                      <a:pPr lvl="1" indent="-342900" algn="l" rtl="0">
                        <a:buFontTx/>
                        <a:buNone/>
                      </a:pPr>
                      <a:r>
                        <a:rPr lang="en-US" altLang="zh-CN" sz="3800" dirty="0">
                          <a:solidFill>
                            <a:srgbClr val="0000CC"/>
                          </a:solidFill>
                          <a:latin typeface="Arial" panose="020B0604020202020204" pitchFamily="34" charset="0"/>
                        </a:rPr>
                        <a:t>end;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16" name="标题 1049215"/>
          <p:cNvSpPr/>
          <p:nvPr>
            <p:ph type="title"/>
          </p:nvPr>
        </p:nvSpPr>
        <p:spPr>
          <a:xfrm>
            <a:off x="1214438" y="720725"/>
            <a:ext cx="13773150" cy="1079500"/>
          </a:xfrm>
          <a:ln/>
        </p:spPr>
        <p:txBody>
          <a:bodyPr lIns="91440" tIns="45720" rIns="91440" bIns="45720" anchor="ctr"/>
          <a:p>
            <a:pPr algn="ctr">
              <a:buFontTx/>
              <a:buNone/>
            </a:pPr>
            <a:r>
              <a:rPr lang="zh-CN" altLang="en-US" sz="4800" baseline="0" dirty="0">
                <a:latin typeface="Arial" panose="020B0604020202020204" pitchFamily="34" charset="0"/>
                <a:ea typeface="宋体" panose="02010600030101010101" pitchFamily="2" charset="-122"/>
              </a:rPr>
              <a:t>使用游标属性</a:t>
            </a:r>
            <a:endParaRPr lang="zh-CN" altLang="zh-CN" dirty="0"/>
          </a:p>
        </p:txBody>
      </p:sp>
      <p:graphicFrame>
        <p:nvGraphicFramePr>
          <p:cNvPr id="4194413" name="表格 4194412"/>
          <p:cNvGraphicFramePr/>
          <p:nvPr/>
        </p:nvGraphicFramePr>
        <p:xfrm>
          <a:off x="1214438" y="1800225"/>
          <a:ext cx="13773150" cy="8382000"/>
        </p:xfrm>
        <a:graphic>
          <a:graphicData uri="http://schemas.openxmlformats.org/drawingml/2006/table">
            <a:tbl>
              <a:tblPr/>
              <a:tblGrid>
                <a:gridCol w="13773150"/>
              </a:tblGrid>
              <a:tr h="8382000">
                <a:tc>
                  <a:txBody>
                    <a:bodyPr/>
                    <a:p>
                      <a:pPr>
                        <a:spcBef>
                          <a:spcPct val="20000"/>
                        </a:spcBef>
                      </a:pPr>
                      <a:r>
                        <a:rPr lang="en-US" altLang="zh-CN" dirty="0">
                          <a:latin typeface="Arial" panose="020B0604020202020204" pitchFamily="34" charset="0"/>
                        </a:rPr>
                        <a:t>declare </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	v_name emp.ename%type;</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	cursor emp_cursor is select ename from emp where deptno=10; 		--</a:t>
                      </a:r>
                      <a:r>
                        <a:rPr lang="zh-CN" altLang="en-US" dirty="0">
                          <a:latin typeface="Arial" panose="020B0604020202020204" pitchFamily="34" charset="0"/>
                        </a:rPr>
                        <a:t>定义游标 </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begin </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	if not emp_cursor%ISOPEN THEN      --</a:t>
                      </a:r>
                      <a:r>
                        <a:rPr lang="zh-CN" altLang="en-US" dirty="0">
                          <a:latin typeface="Arial" panose="020B0604020202020204" pitchFamily="34" charset="0"/>
                        </a:rPr>
                        <a:t>如果游标没有打开，则打开游标 </a:t>
                      </a:r>
                      <a:endParaRPr lang="en-US" altLang="en-US" dirty="0">
                        <a:latin typeface="Arial" panose="020B0604020202020204" pitchFamily="34" charset="0"/>
                      </a:endParaRPr>
                    </a:p>
                    <a:p>
                      <a:pPr>
                        <a:spcBef>
                          <a:spcPct val="20000"/>
                        </a:spcBef>
                      </a:pPr>
                      <a:r>
                        <a:rPr lang="zh-CN" altLang="en-US" dirty="0">
                          <a:latin typeface="Arial" panose="020B0604020202020204" pitchFamily="34" charset="0"/>
                        </a:rPr>
                        <a:t>	</a:t>
                      </a:r>
                      <a:r>
                        <a:rPr lang="en-US" altLang="zh-CN" dirty="0">
                          <a:latin typeface="Arial" panose="020B0604020202020204" pitchFamily="34" charset="0"/>
                        </a:rPr>
                        <a:t>open emp_cursor; </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	end if; </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	loop</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	fetch emp_cursor into v_name; </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	exit when emp_cursor%notfound;</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	dbms_output.put_line(v_name);</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	dbms_output.put_line('</a:t>
                      </a:r>
                      <a:r>
                        <a:rPr lang="zh-CN" altLang="en-US" dirty="0">
                          <a:latin typeface="Arial" panose="020B0604020202020204" pitchFamily="34" charset="0"/>
                        </a:rPr>
                        <a:t>提取的总计行数</a:t>
                      </a:r>
                      <a:r>
                        <a:rPr lang="en-US" altLang="zh-CN" dirty="0">
                          <a:latin typeface="Arial" panose="020B0604020202020204" pitchFamily="34" charset="0"/>
                        </a:rPr>
                        <a:t>:'||emp_cursor%ROWCOUNT); </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a:t>
                      </a:r>
                      <a:r>
                        <a:rPr lang="zh-CN" altLang="en-US" dirty="0">
                          <a:latin typeface="Arial" panose="020B0604020202020204" pitchFamily="34" charset="0"/>
                        </a:rPr>
                        <a:t>关闭游标 </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end loop;</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close emp_cursor; </a:t>
                      </a:r>
                      <a:endParaRPr lang="en-US" altLang="en-US" dirty="0">
                        <a:latin typeface="Arial" panose="020B0604020202020204" pitchFamily="34" charset="0"/>
                      </a:endParaRPr>
                    </a:p>
                    <a:p>
                      <a:pPr>
                        <a:spcBef>
                          <a:spcPct val="20000"/>
                        </a:spcBef>
                      </a:pPr>
                      <a:r>
                        <a:rPr lang="en-US" altLang="zh-CN" dirty="0">
                          <a:latin typeface="Arial" panose="020B0604020202020204" pitchFamily="34" charset="0"/>
                        </a:rPr>
                        <a:t>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082" name="标题 1049081"/>
          <p:cNvSpPr/>
          <p:nvPr>
            <p:ph type="title"/>
          </p:nvPr>
        </p:nvSpPr>
        <p:spPr>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1</a:t>
            </a:r>
            <a:r>
              <a:rPr lang="zh-CN" altLang="en-US" sz="5400" baseline="0" dirty="0">
                <a:latin typeface="Arial" panose="020B0604020202020204" pitchFamily="34" charset="0"/>
                <a:ea typeface="宋体" panose="02010600030101010101" pitchFamily="2" charset="-122"/>
              </a:rPr>
              <a:t>、什么是存储过程和函数？</a:t>
            </a:r>
            <a:endParaRPr lang="zh-CN" altLang="zh-CN" dirty="0"/>
          </a:p>
        </p:txBody>
      </p:sp>
      <p:sp>
        <p:nvSpPr>
          <p:cNvPr id="1049084" name="内容占位符 1049083"/>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3900" b="1" u="none" baseline="0" dirty="0">
                <a:solidFill>
                  <a:srgbClr val="000000"/>
                </a:solidFill>
                <a:latin typeface="Arial" panose="020B0604020202020204" pitchFamily="34" charset="0"/>
                <a:ea typeface="宋体" panose="02010600030101010101" pitchFamily="2" charset="-122"/>
              </a:rPr>
              <a:t>存储过程和函数</a:t>
            </a:r>
            <a:r>
              <a:rPr lang="zh-CN" altLang="en-US" sz="3900" u="none" baseline="0" dirty="0">
                <a:solidFill>
                  <a:srgbClr val="000000"/>
                </a:solidFill>
                <a:latin typeface="Arial" panose="020B0604020202020204" pitchFamily="34" charset="0"/>
                <a:ea typeface="宋体" panose="02010600030101010101" pitchFamily="2" charset="-122"/>
              </a:rPr>
              <a:t>在</a:t>
            </a:r>
            <a:r>
              <a:rPr lang="en-US" altLang="zh-CN" sz="3900" u="none" baseline="0" dirty="0">
                <a:solidFill>
                  <a:srgbClr val="000000"/>
                </a:solidFill>
                <a:latin typeface="Arial" panose="020B0604020202020204" pitchFamily="34" charset="0"/>
                <a:ea typeface="宋体" panose="02010600030101010101" pitchFamily="2" charset="-122"/>
              </a:rPr>
              <a:t>Oracle</a:t>
            </a:r>
            <a:r>
              <a:rPr lang="zh-CN" altLang="en-US" sz="3900" u="none" baseline="0" dirty="0">
                <a:solidFill>
                  <a:srgbClr val="000000"/>
                </a:solidFill>
                <a:latin typeface="Arial" panose="020B0604020202020204" pitchFamily="34" charset="0"/>
                <a:ea typeface="宋体" panose="02010600030101010101" pitchFamily="2" charset="-122"/>
              </a:rPr>
              <a:t>中被称为子程序，是指被命名的</a:t>
            </a:r>
            <a:r>
              <a:rPr lang="en-US" altLang="zh-CN" sz="3900" u="none" baseline="0" dirty="0">
                <a:solidFill>
                  <a:srgbClr val="000000"/>
                </a:solidFill>
                <a:latin typeface="Arial" panose="020B0604020202020204" pitchFamily="34" charset="0"/>
                <a:ea typeface="宋体" panose="02010600030101010101" pitchFamily="2" charset="-122"/>
              </a:rPr>
              <a:t>PL/SQL</a:t>
            </a:r>
            <a:r>
              <a:rPr lang="zh-CN" altLang="en-US" sz="3900" u="none" baseline="0" dirty="0">
                <a:solidFill>
                  <a:srgbClr val="000000"/>
                </a:solidFill>
                <a:latin typeface="Arial" panose="020B0604020202020204" pitchFamily="34" charset="0"/>
                <a:ea typeface="宋体" panose="02010600030101010101" pitchFamily="2" charset="-122"/>
              </a:rPr>
              <a:t>块，这种块可以带有参数，可以被多次调用。存储过程用于执行特定操作，而函数则用于返回特定的数据。</a:t>
            </a:r>
            <a:endParaRPr lang="zh-CN" altLang="zh-CN" dirty="0"/>
          </a:p>
          <a:p>
            <a:pPr marL="605155" lvl="0" indent="-605155" algn="l" eaLnBrk="1" fontAlgn="base" latinLnBrk="0" hangingPunct="1">
              <a:lnSpc>
                <a:spcPct val="100000"/>
              </a:lnSpc>
              <a:spcBef>
                <a:spcPct val="20000"/>
              </a:spcBef>
              <a:spcAft>
                <a:spcPct val="0"/>
              </a:spcAft>
              <a:buSzPct val="100000"/>
              <a:buFontTx/>
              <a:buNone/>
            </a:pPr>
            <a:r>
              <a:rPr lang="zh-CN" altLang="en-US" sz="3900" u="none" baseline="0" dirty="0">
                <a:solidFill>
                  <a:srgbClr val="000000"/>
                </a:solidFill>
                <a:latin typeface="Arial" panose="020B0604020202020204" pitchFamily="34" charset="0"/>
                <a:ea typeface="宋体" panose="02010600030101010101" pitchFamily="2" charset="-122"/>
              </a:rPr>
              <a:t> </a:t>
            </a:r>
            <a:endParaRPr lang="zh-CN" altLang="zh-CN" dirty="0"/>
          </a:p>
          <a:p>
            <a:pPr marL="605155" lvl="0" indent="-605155" algn="l" eaLnBrk="1" fontAlgn="base" latinLnBrk="0" hangingPunct="1">
              <a:lnSpc>
                <a:spcPct val="100000"/>
              </a:lnSpc>
              <a:spcBef>
                <a:spcPct val="20000"/>
              </a:spcBef>
              <a:spcAft>
                <a:spcPct val="0"/>
              </a:spcAft>
              <a:buSzPct val="100000"/>
              <a:buFontTx/>
              <a:buNone/>
            </a:pPr>
            <a:r>
              <a:rPr lang="zh-CN" altLang="en-US" sz="3900" b="1" u="none" baseline="0" dirty="0">
                <a:solidFill>
                  <a:srgbClr val="000000"/>
                </a:solidFill>
                <a:latin typeface="Arial" panose="020B0604020202020204" pitchFamily="34" charset="0"/>
                <a:ea typeface="宋体" panose="02010600030101010101" pitchFamily="2" charset="-122"/>
              </a:rPr>
              <a:t>存储过程</a:t>
            </a:r>
            <a:r>
              <a:rPr lang="zh-CN" altLang="en-US" sz="3900" u="none" baseline="0" dirty="0">
                <a:solidFill>
                  <a:srgbClr val="000000"/>
                </a:solidFill>
                <a:latin typeface="Arial" panose="020B0604020202020204" pitchFamily="34" charset="0"/>
                <a:ea typeface="宋体" panose="02010600030101010101" pitchFamily="2" charset="-122"/>
              </a:rPr>
              <a:t>是存储在数据库中的有名字的</a:t>
            </a:r>
            <a:r>
              <a:rPr lang="en-US" altLang="zh-CN" sz="3900" u="none" baseline="0" dirty="0">
                <a:solidFill>
                  <a:srgbClr val="000000"/>
                </a:solidFill>
                <a:latin typeface="Arial" panose="020B0604020202020204" pitchFamily="34" charset="0"/>
                <a:ea typeface="宋体" panose="02010600030101010101" pitchFamily="2" charset="-122"/>
              </a:rPr>
              <a:t>PL/SQL</a:t>
            </a:r>
            <a:r>
              <a:rPr lang="zh-CN" altLang="en-US" sz="3900" u="none" baseline="0" dirty="0">
                <a:solidFill>
                  <a:srgbClr val="000000"/>
                </a:solidFill>
                <a:latin typeface="Arial" panose="020B0604020202020204" pitchFamily="34" charset="0"/>
                <a:ea typeface="宋体" panose="02010600030101010101" pitchFamily="2" charset="-122"/>
              </a:rPr>
              <a:t>程序块，接受零个或多个参数作为输入</a:t>
            </a:r>
            <a:r>
              <a:rPr lang="en-US" altLang="zh-CN" sz="3900" u="none" baseline="0" dirty="0">
                <a:solidFill>
                  <a:srgbClr val="000000"/>
                </a:solidFill>
                <a:latin typeface="Arial" panose="020B0604020202020204" pitchFamily="34" charset="0"/>
                <a:ea typeface="宋体" panose="02010600030101010101" pitchFamily="2" charset="-122"/>
              </a:rPr>
              <a:t>(INPUT)</a:t>
            </a:r>
            <a:r>
              <a:rPr lang="zh-CN" altLang="en-US" sz="3900" u="none" baseline="0" dirty="0">
                <a:solidFill>
                  <a:srgbClr val="000000"/>
                </a:solidFill>
                <a:latin typeface="Arial" panose="020B0604020202020204" pitchFamily="34" charset="0"/>
                <a:ea typeface="宋体" panose="02010600030101010101" pitchFamily="2" charset="-122"/>
              </a:rPr>
              <a:t>或输出</a:t>
            </a:r>
            <a:r>
              <a:rPr lang="en-US" altLang="zh-CN" sz="3900" u="none" baseline="0" dirty="0">
                <a:solidFill>
                  <a:srgbClr val="000000"/>
                </a:solidFill>
                <a:latin typeface="Arial" panose="020B0604020202020204" pitchFamily="34" charset="0"/>
                <a:ea typeface="宋体" panose="02010600030101010101" pitchFamily="2" charset="-122"/>
              </a:rPr>
              <a:t>(OUTPUT)</a:t>
            </a:r>
            <a:r>
              <a:rPr lang="zh-CN" altLang="en-US" sz="3900" u="none" baseline="0" dirty="0">
                <a:solidFill>
                  <a:srgbClr val="000000"/>
                </a:solidFill>
                <a:latin typeface="Arial" panose="020B0604020202020204" pitchFamily="34" charset="0"/>
                <a:ea typeface="宋体" panose="02010600030101010101" pitchFamily="2" charset="-122"/>
              </a:rPr>
              <a:t>、或既作输入又作输出</a:t>
            </a:r>
            <a:r>
              <a:rPr lang="en-US" altLang="zh-CN" sz="3900" u="none" baseline="0" dirty="0">
                <a:solidFill>
                  <a:srgbClr val="000000"/>
                </a:solidFill>
                <a:latin typeface="Arial" panose="020B0604020202020204" pitchFamily="34" charset="0"/>
                <a:ea typeface="宋体" panose="02010600030101010101" pitchFamily="2" charset="-122"/>
              </a:rPr>
              <a:t>(INOUT)</a:t>
            </a:r>
            <a:endParaRPr lang="zh-CN" altLang="zh-CN" dirty="0"/>
          </a:p>
          <a:p>
            <a:pPr marL="605155" lvl="0" indent="-605155" algn="l" eaLnBrk="1" fontAlgn="base" latinLnBrk="0" hangingPunct="1">
              <a:lnSpc>
                <a:spcPct val="100000"/>
              </a:lnSpc>
              <a:spcBef>
                <a:spcPct val="20000"/>
              </a:spcBef>
              <a:spcAft>
                <a:spcPct val="0"/>
              </a:spcAft>
              <a:buSzPct val="100000"/>
              <a:buFontTx/>
              <a:buNone/>
            </a:pPr>
            <a:endParaRPr lang="en-US" altLang="zh-CN" sz="3900" u="none" baseline="0" dirty="0">
              <a:solidFill>
                <a:srgbClr val="000000"/>
              </a:solidFill>
              <a:latin typeface="Arial" panose="020B0604020202020204" pitchFamily="34" charset="0"/>
              <a:ea typeface="宋体" panose="02010600030101010101" pitchFamily="2" charset="-122"/>
            </a:endParaRPr>
          </a:p>
          <a:p>
            <a:pPr marL="605155" lvl="0" indent="-605155" algn="l" eaLnBrk="1" fontAlgn="base" latinLnBrk="0" hangingPunct="1">
              <a:lnSpc>
                <a:spcPct val="100000"/>
              </a:lnSpc>
              <a:spcBef>
                <a:spcPct val="20000"/>
              </a:spcBef>
              <a:spcAft>
                <a:spcPct val="0"/>
              </a:spcAft>
              <a:buSzPct val="100000"/>
              <a:buFontTx/>
              <a:buNone/>
            </a:pPr>
            <a:r>
              <a:rPr lang="zh-CN" altLang="en-US" sz="3900" b="1" u="none" baseline="0" dirty="0">
                <a:solidFill>
                  <a:srgbClr val="000000"/>
                </a:solidFill>
                <a:latin typeface="Arial" panose="020B0604020202020204" pitchFamily="34" charset="0"/>
                <a:ea typeface="宋体" panose="02010600030101010101" pitchFamily="2" charset="-122"/>
              </a:rPr>
              <a:t>函数</a:t>
            </a:r>
            <a:r>
              <a:rPr lang="zh-CN" altLang="en-US" sz="3900" u="none" baseline="0" dirty="0">
                <a:solidFill>
                  <a:srgbClr val="000000"/>
                </a:solidFill>
                <a:latin typeface="Arial" panose="020B0604020202020204" pitchFamily="34" charset="0"/>
                <a:ea typeface="宋体" panose="02010600030101010101" pitchFamily="2" charset="-122"/>
              </a:rPr>
              <a:t>也是命名了的、存储在数据库中的</a:t>
            </a:r>
            <a:r>
              <a:rPr lang="en-US" altLang="zh-CN" sz="3900" u="none" baseline="0" dirty="0">
                <a:solidFill>
                  <a:srgbClr val="000000"/>
                </a:solidFill>
                <a:latin typeface="Arial" panose="020B0604020202020204" pitchFamily="34" charset="0"/>
                <a:ea typeface="宋体" panose="02010600030101010101" pitchFamily="2" charset="-122"/>
              </a:rPr>
              <a:t>PL/SQL</a:t>
            </a:r>
            <a:r>
              <a:rPr lang="zh-CN" altLang="en-US" sz="3900" u="none" baseline="0" dirty="0">
                <a:solidFill>
                  <a:srgbClr val="000000"/>
                </a:solidFill>
                <a:latin typeface="Arial" panose="020B0604020202020204" pitchFamily="34" charset="0"/>
                <a:ea typeface="宋体" panose="02010600030101010101" pitchFamily="2" charset="-122"/>
              </a:rPr>
              <a:t>程序块。函数接受零个或多个输入参数，必须有一个返回值，返回值的数据类型在创建函数时定义</a:t>
            </a:r>
            <a:endParaRPr lang="zh-CN"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18" name="标题 1049217"/>
          <p:cNvSpPr/>
          <p:nvPr>
            <p:ph type="title"/>
          </p:nvPr>
        </p:nvSpPr>
        <p:spPr>
          <a:xfrm>
            <a:off x="809625" y="-120650"/>
            <a:ext cx="13771563" cy="1081088"/>
          </a:xfrm>
          <a:ln/>
        </p:spPr>
        <p:txBody>
          <a:bodyPr lIns="91440" tIns="45720" rIns="91440" bIns="45720" anchor="ctr"/>
          <a:p>
            <a:pPr algn="ctr">
              <a:buFontTx/>
              <a:buNone/>
            </a:pPr>
            <a:r>
              <a:rPr lang="zh-CN" altLang="en-US" sz="5400" baseline="0" dirty="0">
                <a:latin typeface="Arial" panose="020B0604020202020204" pitchFamily="34" charset="0"/>
                <a:ea typeface="宋体" panose="02010600030101010101" pitchFamily="2" charset="-122"/>
              </a:rPr>
              <a:t>基于游标定义记录变量</a:t>
            </a:r>
            <a:endParaRPr lang="zh-CN" altLang="zh-CN" dirty="0"/>
          </a:p>
        </p:txBody>
      </p:sp>
      <p:sp>
        <p:nvSpPr>
          <p:cNvPr id="1049220" name="内容占位符 1049219"/>
          <p:cNvSpPr/>
          <p:nvPr>
            <p:ph idx="1"/>
          </p:nvPr>
        </p:nvSpPr>
        <p:spPr>
          <a:xfrm>
            <a:off x="539750" y="1200150"/>
            <a:ext cx="15122525" cy="2160588"/>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90000"/>
              </a:lnSpc>
              <a:spcBef>
                <a:spcPct val="20000"/>
              </a:spcBef>
              <a:spcAft>
                <a:spcPct val="0"/>
              </a:spcAft>
              <a:buSzPct val="100000"/>
              <a:buChar char="•"/>
            </a:pPr>
            <a:r>
              <a:rPr lang="zh-CN" altLang="en-US" sz="3300" u="none" baseline="0" dirty="0">
                <a:solidFill>
                  <a:srgbClr val="000000"/>
                </a:solidFill>
                <a:latin typeface="Arial" panose="020B0604020202020204" pitchFamily="34" charset="0"/>
                <a:ea typeface="宋体" panose="02010600030101010101" pitchFamily="2" charset="-122"/>
              </a:rPr>
              <a:t>使用</a:t>
            </a:r>
            <a:r>
              <a:rPr lang="en-US" altLang="zh-CN" sz="3300" u="none" baseline="0" dirty="0">
                <a:solidFill>
                  <a:srgbClr val="000000"/>
                </a:solidFill>
                <a:latin typeface="Arial" panose="020B0604020202020204" pitchFamily="34" charset="0"/>
                <a:ea typeface="宋体" panose="02010600030101010101" pitchFamily="2" charset="-122"/>
              </a:rPr>
              <a:t>%ROWTYPE</a:t>
            </a:r>
            <a:r>
              <a:rPr lang="zh-CN" altLang="en-US" sz="3300" u="none" baseline="0" dirty="0">
                <a:solidFill>
                  <a:srgbClr val="000000"/>
                </a:solidFill>
                <a:latin typeface="Arial" panose="020B0604020202020204" pitchFamily="34" charset="0"/>
                <a:ea typeface="宋体" panose="02010600030101010101" pitchFamily="2" charset="-122"/>
              </a:rPr>
              <a:t>属性不仅可以基于表和视图定义记录变量，也可以基于游标定义记录变量。当基于游标定义记录变量时，记录成员名实际就是</a:t>
            </a:r>
            <a:r>
              <a:rPr lang="en-US" altLang="zh-CN" sz="3300" u="none" baseline="0" dirty="0">
                <a:solidFill>
                  <a:srgbClr val="000000"/>
                </a:solidFill>
                <a:latin typeface="Arial" panose="020B0604020202020204" pitchFamily="34" charset="0"/>
                <a:ea typeface="宋体" panose="02010600030101010101" pitchFamily="2" charset="-122"/>
              </a:rPr>
              <a:t>select </a:t>
            </a:r>
            <a:r>
              <a:rPr lang="zh-CN" altLang="en-US" sz="3300" u="none" baseline="0" dirty="0">
                <a:solidFill>
                  <a:srgbClr val="000000"/>
                </a:solidFill>
                <a:latin typeface="Arial" panose="020B0604020202020204" pitchFamily="34" charset="0"/>
                <a:ea typeface="宋体" panose="02010600030101010101" pitchFamily="2" charset="-122"/>
              </a:rPr>
              <a:t>语句的列名或者列别名。为了简化显示游标的数据处理，建议开发使用记录变量存放游标数据。 </a:t>
            </a:r>
            <a:endParaRPr lang="zh-CN" altLang="zh-CN" dirty="0"/>
          </a:p>
        </p:txBody>
      </p:sp>
      <p:graphicFrame>
        <p:nvGraphicFramePr>
          <p:cNvPr id="4194415" name="表格 4194414"/>
          <p:cNvGraphicFramePr/>
          <p:nvPr/>
        </p:nvGraphicFramePr>
        <p:xfrm>
          <a:off x="1116013" y="3455988"/>
          <a:ext cx="14043025" cy="6621462"/>
        </p:xfrm>
        <a:graphic>
          <a:graphicData uri="http://schemas.openxmlformats.org/drawingml/2006/table">
            <a:tbl>
              <a:tblPr/>
              <a:tblGrid>
                <a:gridCol w="14043025"/>
              </a:tblGrid>
              <a:tr h="6619875">
                <a:tc>
                  <a:txBody>
                    <a:bodyPr/>
                    <a:p>
                      <a:pPr lvl="1" indent="-342900" algn="l" rtl="0">
                        <a:buFontTx/>
                        <a:buNone/>
                      </a:pPr>
                      <a:r>
                        <a:rPr lang="en-US" altLang="zh-CN" sz="2100" dirty="0">
                          <a:solidFill>
                            <a:srgbClr val="0000CC"/>
                          </a:solidFill>
                          <a:latin typeface="Arial" panose="020B0604020202020204" pitchFamily="34" charset="0"/>
                        </a:rPr>
                        <a:t>DECLARE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a:t>
                      </a:r>
                      <a:r>
                        <a:rPr lang="zh-CN" altLang="en-US" sz="2100" dirty="0">
                          <a:solidFill>
                            <a:srgbClr val="0000CC"/>
                          </a:solidFill>
                          <a:latin typeface="Arial" panose="020B0604020202020204" pitchFamily="34" charset="0"/>
                        </a:rPr>
                        <a:t>定义游标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cursor emp_cursor is select ename,sal from emp;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a:t>
                      </a:r>
                      <a:r>
                        <a:rPr lang="zh-CN" altLang="en-US" sz="2100" dirty="0">
                          <a:solidFill>
                            <a:srgbClr val="0000CC"/>
                          </a:solidFill>
                          <a:latin typeface="Arial" panose="020B0604020202020204" pitchFamily="34" charset="0"/>
                        </a:rPr>
                        <a:t>定义变量</a:t>
                      </a:r>
                      <a:r>
                        <a:rPr lang="en-US" altLang="zh-CN" sz="2100" dirty="0">
                          <a:solidFill>
                            <a:srgbClr val="0000CC"/>
                          </a:solidFill>
                          <a:latin typeface="Arial" panose="020B0604020202020204" pitchFamily="34" charset="0"/>
                        </a:rPr>
                        <a:t>,</a:t>
                      </a:r>
                      <a:r>
                        <a:rPr lang="zh-CN" altLang="en-US" sz="2100" dirty="0">
                          <a:solidFill>
                            <a:srgbClr val="0000CC"/>
                          </a:solidFill>
                          <a:latin typeface="Arial" panose="020B0604020202020204" pitchFamily="34" charset="0"/>
                        </a:rPr>
                        <a:t>变量为游标类型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emp_record emp_cursor%ROWTYPE;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BEGIN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if not emp_cursor%ISOPEN THEN --</a:t>
                      </a:r>
                      <a:r>
                        <a:rPr lang="zh-CN" altLang="en-US" sz="2100" dirty="0">
                          <a:solidFill>
                            <a:srgbClr val="0000CC"/>
                          </a:solidFill>
                          <a:latin typeface="Arial" panose="020B0604020202020204" pitchFamily="34" charset="0"/>
                        </a:rPr>
                        <a:t>如果游标没有打开，则打开游标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open emp_cursor;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end if;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LOOP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fetch emp_cursor into emp_record;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exit when emp_cursor%NOTFOUND;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dbms_output.put_line(emp_record.ename||':'||emp_record.sal);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END LOOP;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a:t>
                      </a:r>
                      <a:r>
                        <a:rPr lang="zh-CN" altLang="en-US" sz="2100" dirty="0">
                          <a:solidFill>
                            <a:srgbClr val="0000CC"/>
                          </a:solidFill>
                          <a:latin typeface="Arial" panose="020B0604020202020204" pitchFamily="34" charset="0"/>
                        </a:rPr>
                        <a:t>关闭游标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close emp_cursor; </a:t>
                      </a:r>
                      <a:endParaRPr lang="en-US" altLang="en-US" dirty="0">
                        <a:latin typeface="Arial" panose="020B0604020202020204" pitchFamily="34" charset="0"/>
                      </a:endParaRPr>
                    </a:p>
                    <a:p>
                      <a:pPr lvl="1" indent="-342900" algn="l" rtl="0">
                        <a:buFontTx/>
                        <a:buNone/>
                      </a:pPr>
                      <a:r>
                        <a:rPr lang="en-US" altLang="zh-CN" sz="2100" dirty="0">
                          <a:solidFill>
                            <a:srgbClr val="0000CC"/>
                          </a:solidFill>
                          <a:latin typeface="Arial" panose="020B0604020202020204" pitchFamily="34" charset="0"/>
                        </a:rPr>
                        <a:t>END;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22" name="标题 1049221"/>
          <p:cNvSpPr/>
          <p:nvPr>
            <p:ph type="title"/>
          </p:nvPr>
        </p:nvSpPr>
        <p:spPr>
          <a:ln/>
        </p:spPr>
        <p:txBody>
          <a:bodyPr lIns="91440" tIns="45720" rIns="91440" bIns="45720" anchor="ctr"/>
          <a:p>
            <a:pPr>
              <a:buFontTx/>
              <a:buNone/>
            </a:pPr>
            <a:r>
              <a:rPr lang="en-US" altLang="zh-CN" sz="6000" baseline="0" dirty="0">
                <a:latin typeface="Arial" panose="020B0604020202020204" pitchFamily="34" charset="0"/>
                <a:ea typeface="宋体" panose="02010600030101010101" pitchFamily="2" charset="-122"/>
              </a:rPr>
              <a:t>2.1 </a:t>
            </a:r>
            <a:r>
              <a:rPr lang="zh-CN" altLang="en-US" sz="6000" b="0" baseline="0" dirty="0">
                <a:latin typeface="Times New Roman" panose="02020603050405020304" pitchFamily="18" charset="0"/>
                <a:ea typeface="宋体" panose="02010600030101010101" pitchFamily="2" charset="-122"/>
              </a:rPr>
              <a:t>隐式游标</a:t>
            </a:r>
            <a:endParaRPr lang="zh-CN" altLang="zh-CN" dirty="0"/>
          </a:p>
        </p:txBody>
      </p:sp>
      <p:sp>
        <p:nvSpPr>
          <p:cNvPr id="1049224" name="内容占位符 1049223"/>
          <p:cNvSpPr/>
          <p:nvPr>
            <p:ph idx="1"/>
          </p:nvPr>
        </p:nvSpPr>
        <p:spPr>
          <a:xfrm>
            <a:off x="1214438" y="2879725"/>
            <a:ext cx="14987587" cy="180022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80000"/>
              </a:lnSpc>
              <a:spcBef>
                <a:spcPct val="20000"/>
              </a:spcBef>
              <a:spcAft>
                <a:spcPct val="0"/>
              </a:spcAft>
              <a:buSzPct val="100000"/>
              <a:buChar char="•"/>
            </a:pPr>
            <a:r>
              <a:rPr lang="zh-CN" altLang="en-US" sz="4500" u="none" baseline="0" dirty="0">
                <a:solidFill>
                  <a:srgbClr val="000000"/>
                </a:solidFill>
                <a:latin typeface="Arial" panose="020B0604020202020204" pitchFamily="34" charset="0"/>
                <a:ea typeface="宋体" panose="02010600030101010101" pitchFamily="2" charset="-122"/>
              </a:rPr>
              <a:t>隐式游标由</a:t>
            </a:r>
            <a:r>
              <a:rPr lang="en-US" altLang="zh-CN" sz="4500" u="none" baseline="0" dirty="0">
                <a:solidFill>
                  <a:srgbClr val="000000"/>
                </a:solidFill>
                <a:latin typeface="Arial" panose="020B0604020202020204" pitchFamily="34" charset="0"/>
                <a:ea typeface="宋体" panose="02010600030101010101" pitchFamily="2" charset="-122"/>
              </a:rPr>
              <a:t>Oracle</a:t>
            </a:r>
            <a:r>
              <a:rPr lang="zh-CN" altLang="en-US" sz="4500" u="none" baseline="0" dirty="0">
                <a:solidFill>
                  <a:srgbClr val="000000"/>
                </a:solidFill>
                <a:latin typeface="Arial" panose="020B0604020202020204" pitchFamily="34" charset="0"/>
                <a:ea typeface="宋体" panose="02010600030101010101" pitchFamily="2" charset="-122"/>
              </a:rPr>
              <a:t>自动打开关闭。</a:t>
            </a:r>
            <a:endParaRPr lang="zh-CN" altLang="zh-CN" dirty="0"/>
          </a:p>
          <a:p>
            <a:pPr marL="605155" lvl="0" indent="-605155" algn="l" fontAlgn="base">
              <a:lnSpc>
                <a:spcPct val="80000"/>
              </a:lnSpc>
              <a:spcBef>
                <a:spcPct val="20000"/>
              </a:spcBef>
              <a:spcAft>
                <a:spcPct val="0"/>
              </a:spcAft>
              <a:buSzPct val="100000"/>
              <a:buChar char="•"/>
            </a:pPr>
            <a:r>
              <a:rPr lang="zh-CN" altLang="en-US" sz="4500" u="none" baseline="0" dirty="0">
                <a:solidFill>
                  <a:srgbClr val="000000"/>
                </a:solidFill>
                <a:latin typeface="Arial" panose="020B0604020202020204" pitchFamily="34" charset="0"/>
                <a:ea typeface="宋体" panose="02010600030101010101" pitchFamily="2" charset="-122"/>
              </a:rPr>
              <a:t>游标的属性：</a:t>
            </a:r>
            <a:r>
              <a:rPr lang="en-US" altLang="zh-CN" sz="3300" u="none" baseline="0" dirty="0">
                <a:solidFill>
                  <a:srgbClr val="000000"/>
                </a:solidFill>
                <a:latin typeface="Arial" panose="020B0604020202020204" pitchFamily="34" charset="0"/>
                <a:ea typeface="宋体" panose="02010600030101010101" pitchFamily="2" charset="-122"/>
              </a:rPr>
              <a:t>SQL%NOTFOUND</a:t>
            </a:r>
            <a:r>
              <a:rPr lang="zh-CN" altLang="en-US" sz="3300" u="none" baseline="0" dirty="0">
                <a:solidFill>
                  <a:srgbClr val="000000"/>
                </a:solidFill>
                <a:latin typeface="Arial" panose="020B0604020202020204" pitchFamily="34" charset="0"/>
                <a:ea typeface="宋体" panose="02010600030101010101" pitchFamily="2" charset="-122"/>
              </a:rPr>
              <a:t>、</a:t>
            </a:r>
            <a:r>
              <a:rPr lang="en-US" altLang="zh-CN" sz="3300" u="none" baseline="0" dirty="0">
                <a:solidFill>
                  <a:srgbClr val="000000"/>
                </a:solidFill>
                <a:latin typeface="Arial" panose="020B0604020202020204" pitchFamily="34" charset="0"/>
                <a:ea typeface="宋体" panose="02010600030101010101" pitchFamily="2" charset="-122"/>
              </a:rPr>
              <a:t>SQL%ROWCOUNT</a:t>
            </a:r>
            <a:endParaRPr lang="zh-CN" altLang="zh-CN" dirty="0"/>
          </a:p>
          <a:p>
            <a:pPr marL="605155" lvl="0" indent="-605155" algn="l" fontAlgn="base">
              <a:lnSpc>
                <a:spcPct val="100000"/>
              </a:lnSpc>
              <a:spcBef>
                <a:spcPct val="20000"/>
              </a:spcBef>
              <a:spcAft>
                <a:spcPct val="0"/>
              </a:spcAft>
              <a:buSzPct val="100000"/>
              <a:buChar char="•"/>
            </a:pPr>
            <a:r>
              <a:rPr lang="zh-CN" altLang="en-US" sz="4700" u="none" baseline="0" dirty="0">
                <a:solidFill>
                  <a:srgbClr val="000000"/>
                </a:solidFill>
                <a:latin typeface="Arial" panose="020B0604020202020204" pitchFamily="34" charset="0"/>
                <a:ea typeface="宋体" panose="02010600030101010101" pitchFamily="2" charset="-122"/>
              </a:rPr>
              <a:t>示例：</a:t>
            </a:r>
            <a:endParaRPr lang="zh-CN" altLang="zh-CN" dirty="0"/>
          </a:p>
          <a:p>
            <a:pPr marL="2819400" lvl="3" indent="2076450" algn="l" fontAlgn="base">
              <a:lnSpc>
                <a:spcPct val="100000"/>
              </a:lnSpc>
              <a:spcBef>
                <a:spcPct val="20000"/>
              </a:spcBef>
              <a:spcAft>
                <a:spcPct val="0"/>
              </a:spcAft>
              <a:buSzPct val="100000"/>
              <a:buChar char="–"/>
            </a:pPr>
            <a:endParaRPr lang="zh-CN" altLang="en-US" sz="4000" u="none" baseline="0" dirty="0">
              <a:solidFill>
                <a:srgbClr val="0000CC"/>
              </a:solidFill>
              <a:latin typeface="Arial" panose="020B0604020202020204" pitchFamily="34" charset="0"/>
              <a:ea typeface="宋体" panose="02010600030101010101" pitchFamily="2" charset="-122"/>
            </a:endParaRPr>
          </a:p>
        </p:txBody>
      </p:sp>
      <p:graphicFrame>
        <p:nvGraphicFramePr>
          <p:cNvPr id="4194417" name="表格 4194416"/>
          <p:cNvGraphicFramePr/>
          <p:nvPr/>
        </p:nvGraphicFramePr>
        <p:xfrm>
          <a:off x="1890713" y="5400675"/>
          <a:ext cx="12825412" cy="3357563"/>
        </p:xfrm>
        <a:graphic>
          <a:graphicData uri="http://schemas.openxmlformats.org/drawingml/2006/table">
            <a:tbl>
              <a:tblPr/>
              <a:tblGrid>
                <a:gridCol w="12825413"/>
              </a:tblGrid>
              <a:tr h="3357563">
                <a:tc>
                  <a:txBody>
                    <a:bodyPr/>
                    <a:p>
                      <a:pPr lvl="1" indent="-342900" algn="l" rtl="0" eaLnBrk="1" latinLnBrk="1" hangingPunct="1">
                        <a:buNone/>
                      </a:pPr>
                      <a:r>
                        <a:rPr lang="en-US" altLang="zh-CN" sz="3000" dirty="0">
                          <a:solidFill>
                            <a:srgbClr val="0000CC"/>
                          </a:solidFill>
                          <a:latin typeface="Arial" panose="020B0604020202020204" pitchFamily="34" charset="0"/>
                        </a:rPr>
                        <a:t>BEGIN</a:t>
                      </a:r>
                      <a:endParaRPr lang="en-US" altLang="en-US" dirty="0">
                        <a:latin typeface="Arial" panose="020B0604020202020204" pitchFamily="34" charset="0"/>
                      </a:endParaRPr>
                    </a:p>
                    <a:p>
                      <a:pPr lvl="1" indent="-342900" algn="l" rtl="0" eaLnBrk="1" latinLnBrk="1" hangingPunct="1">
                        <a:buNone/>
                      </a:pPr>
                      <a:r>
                        <a:rPr lang="en-US" altLang="zh-CN" sz="3000" dirty="0">
                          <a:solidFill>
                            <a:srgbClr val="0000CC"/>
                          </a:solidFill>
                          <a:latin typeface="Arial" panose="020B0604020202020204" pitchFamily="34" charset="0"/>
                        </a:rPr>
                        <a:t>	FOR v_emp IN (SELECT ename FROM emp WHERE deptno=10)</a:t>
                      </a:r>
                      <a:endParaRPr lang="en-US" altLang="en-US" dirty="0">
                        <a:latin typeface="Arial" panose="020B0604020202020204" pitchFamily="34" charset="0"/>
                      </a:endParaRPr>
                    </a:p>
                    <a:p>
                      <a:pPr lvl="1" indent="-342900" algn="l" rtl="0" eaLnBrk="1" latinLnBrk="1" hangingPunct="1">
                        <a:buNone/>
                      </a:pPr>
                      <a:r>
                        <a:rPr lang="en-US" altLang="zh-CN" sz="3000" dirty="0">
                          <a:solidFill>
                            <a:srgbClr val="0000CC"/>
                          </a:solidFill>
                          <a:latin typeface="Arial" panose="020B0604020202020204" pitchFamily="34" charset="0"/>
                        </a:rPr>
                        <a:t>	LOOP</a:t>
                      </a:r>
                      <a:endParaRPr lang="en-US" altLang="en-US" dirty="0">
                        <a:latin typeface="Arial" panose="020B0604020202020204" pitchFamily="34" charset="0"/>
                      </a:endParaRPr>
                    </a:p>
                    <a:p>
                      <a:pPr lvl="1" indent="-342900" algn="l" rtl="0" eaLnBrk="1" latinLnBrk="1" hangingPunct="1">
                        <a:buNone/>
                      </a:pPr>
                      <a:r>
                        <a:rPr lang="en-US" altLang="zh-CN" sz="3000" dirty="0">
                          <a:solidFill>
                            <a:srgbClr val="0000CC"/>
                          </a:solidFill>
                          <a:latin typeface="Arial" panose="020B0604020202020204" pitchFamily="34" charset="0"/>
                        </a:rPr>
                        <a:t>		DBMS_OUTPUT.PUT_LINE(v_emp.ename);</a:t>
                      </a:r>
                      <a:endParaRPr lang="en-US" altLang="en-US" dirty="0">
                        <a:latin typeface="Arial" panose="020B0604020202020204" pitchFamily="34" charset="0"/>
                      </a:endParaRPr>
                    </a:p>
                    <a:p>
                      <a:pPr lvl="1" indent="-342900" algn="l" rtl="0" eaLnBrk="1" latinLnBrk="1" hangingPunct="1">
                        <a:buNone/>
                      </a:pPr>
                      <a:r>
                        <a:rPr lang="en-US" altLang="zh-CN" sz="3000" dirty="0">
                          <a:solidFill>
                            <a:srgbClr val="0000CC"/>
                          </a:solidFill>
                          <a:latin typeface="Arial" panose="020B0604020202020204" pitchFamily="34" charset="0"/>
                        </a:rPr>
                        <a:t>	END LOOP;</a:t>
                      </a:r>
                      <a:endParaRPr lang="en-US" altLang="en-US" dirty="0">
                        <a:latin typeface="Arial" panose="020B0604020202020204" pitchFamily="34" charset="0"/>
                      </a:endParaRPr>
                    </a:p>
                    <a:p>
                      <a:pPr lvl="1" indent="-342900" algn="l" rtl="0" eaLnBrk="1" latinLnBrk="1" hangingPunct="1">
                        <a:buNone/>
                      </a:pPr>
                      <a:r>
                        <a:rPr lang="en-US" altLang="zh-CN" sz="3000" dirty="0">
                          <a:solidFill>
                            <a:srgbClr val="0000CC"/>
                          </a:solidFill>
                          <a:latin typeface="Arial" panose="020B0604020202020204" pitchFamily="34" charset="0"/>
                        </a:rPr>
                        <a:t>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26" name="标题 1049225"/>
          <p:cNvSpPr/>
          <p:nvPr>
            <p:ph type="title"/>
          </p:nvPr>
        </p:nvSpPr>
        <p:spPr>
          <a:ln/>
        </p:spPr>
        <p:txBody>
          <a:bodyPr lIns="91440" tIns="45720" rIns="91440" bIns="45720" anchor="ctr"/>
          <a:p>
            <a:pPr>
              <a:buFontTx/>
              <a:buNone/>
            </a:pPr>
            <a:r>
              <a:rPr lang="zh-CN" altLang="en-US" sz="5400" baseline="0" dirty="0">
                <a:latin typeface="Arial" panose="020B0604020202020204" pitchFamily="34" charset="0"/>
                <a:ea typeface="宋体" panose="02010600030101010101" pitchFamily="2" charset="-122"/>
              </a:rPr>
              <a:t>示例二</a:t>
            </a:r>
            <a:endParaRPr lang="zh-CN" altLang="zh-CN" dirty="0"/>
          </a:p>
        </p:txBody>
      </p:sp>
      <p:graphicFrame>
        <p:nvGraphicFramePr>
          <p:cNvPr id="4194419" name="表格 4194418"/>
          <p:cNvGraphicFramePr/>
          <p:nvPr/>
        </p:nvGraphicFramePr>
        <p:xfrm>
          <a:off x="1214438" y="2879725"/>
          <a:ext cx="13773150" cy="7161213"/>
        </p:xfrm>
        <a:graphic>
          <a:graphicData uri="http://schemas.openxmlformats.org/drawingml/2006/table">
            <a:tbl>
              <a:tblPr/>
              <a:tblGrid>
                <a:gridCol w="13773150"/>
              </a:tblGrid>
              <a:tr h="7159625">
                <a:tc>
                  <a:txBody>
                    <a:bodyPr/>
                    <a:p>
                      <a:pPr>
                        <a:spcBef>
                          <a:spcPct val="20000"/>
                        </a:spcBef>
                      </a:pPr>
                      <a:r>
                        <a:rPr lang="en-US" altLang="zh-CN" sz="2800" dirty="0">
                          <a:solidFill>
                            <a:srgbClr val="0000CC"/>
                          </a:solidFill>
                          <a:latin typeface="Arial" panose="020B0604020202020204" pitchFamily="34" charset="0"/>
                        </a:rPr>
                        <a:t>BEGIN</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UPDATE emp SET comm=comm+10 WHERE deptno=&amp;dept_id;</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DBMS_OUTPUT.PUT_LINE(SQL%ROWCOUNT||'</a:t>
                      </a:r>
                      <a:r>
                        <a:rPr lang="zh-CN" altLang="en-US" sz="2800" dirty="0">
                          <a:solidFill>
                            <a:srgbClr val="0000CC"/>
                          </a:solidFill>
                          <a:latin typeface="Arial" panose="020B0604020202020204" pitchFamily="34" charset="0"/>
                        </a:rPr>
                        <a:t>条记录被更新</a:t>
                      </a:r>
                      <a:r>
                        <a:rPr lang="en-US" altLang="zh-CN" sz="2800" dirty="0">
                          <a:solidFill>
                            <a:srgbClr val="0000CC"/>
                          </a:solidFill>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IF SQL%NOTFOUND</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THEN</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DBMS_OUTPUT.PUT_LINE('</a:t>
                      </a:r>
                      <a:r>
                        <a:rPr lang="zh-CN" altLang="en-US" sz="2800" dirty="0">
                          <a:solidFill>
                            <a:srgbClr val="0000CC"/>
                          </a:solidFill>
                          <a:latin typeface="Arial" panose="020B0604020202020204" pitchFamily="34" charset="0"/>
                        </a:rPr>
                        <a:t>没有可更新的记录</a:t>
                      </a:r>
                      <a:r>
                        <a:rPr lang="en-US" altLang="zh-CN" sz="2800" dirty="0">
                          <a:solidFill>
                            <a:srgbClr val="0000CC"/>
                          </a:solidFill>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END IF;</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COMMIT;</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EXCEPTION</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WHEN OTHERS THEN</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DBMS_OUTPUT.PUT_LINE(SQLERRM);--SQLERRM(</a:t>
                      </a:r>
                      <a:r>
                        <a:rPr lang="zh-CN" altLang="en-US" sz="2800" dirty="0">
                          <a:solidFill>
                            <a:srgbClr val="0000CC"/>
                          </a:solidFill>
                          <a:latin typeface="Arial" panose="020B0604020202020204" pitchFamily="34" charset="0"/>
                        </a:rPr>
                        <a:t>返回当前的错误信息文本</a:t>
                      </a:r>
                      <a:r>
                        <a:rPr lang="en-US" altLang="zh-CN" sz="2800" dirty="0">
                          <a:solidFill>
                            <a:srgbClr val="0000CC"/>
                          </a:solidFill>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ROLLBACK;</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28" name="标题 1049227"/>
          <p:cNvSpPr/>
          <p:nvPr>
            <p:ph type="title"/>
          </p:nvPr>
        </p:nvSpPr>
        <p:spPr>
          <a:xfrm>
            <a:off x="1214438" y="839788"/>
            <a:ext cx="13773150" cy="1081087"/>
          </a:xfrm>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3</a:t>
            </a:r>
            <a:r>
              <a:rPr lang="zh-CN" altLang="en-US" sz="5400" baseline="0" dirty="0">
                <a:latin typeface="Arial" panose="020B0604020202020204" pitchFamily="34" charset="0"/>
                <a:ea typeface="宋体" panose="02010600030101010101" pitchFamily="2" charset="-122"/>
              </a:rPr>
              <a:t>、 动态游标</a:t>
            </a:r>
            <a:r>
              <a:rPr lang="en-US" altLang="zh-CN" sz="5400" baseline="0" dirty="0">
                <a:latin typeface="Arial" panose="020B0604020202020204" pitchFamily="34" charset="0"/>
                <a:ea typeface="宋体" panose="02010600030101010101" pitchFamily="2" charset="-122"/>
              </a:rPr>
              <a:t>reference</a:t>
            </a:r>
            <a:endParaRPr lang="zh-CN" altLang="zh-CN" dirty="0"/>
          </a:p>
        </p:txBody>
      </p:sp>
      <p:sp>
        <p:nvSpPr>
          <p:cNvPr id="1049230" name="内容占位符 1049229"/>
          <p:cNvSpPr/>
          <p:nvPr>
            <p:ph idx="1"/>
          </p:nvPr>
        </p:nvSpPr>
        <p:spPr>
          <a:xfrm>
            <a:off x="1214438" y="1920875"/>
            <a:ext cx="13773150" cy="10795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3700" u="none" baseline="0" dirty="0">
                <a:solidFill>
                  <a:srgbClr val="000000"/>
                </a:solidFill>
                <a:latin typeface="Arial" panose="020B0604020202020204" pitchFamily="34" charset="0"/>
                <a:ea typeface="宋体" panose="02010600030101010101" pitchFamily="2" charset="-122"/>
              </a:rPr>
              <a:t>游标变量的值在运行时而不是在编译时确定，并且在同一代码块中一个游标变量可以被多条</a:t>
            </a:r>
            <a:r>
              <a:rPr lang="en-US" altLang="zh-CN" sz="3700" u="none" baseline="0" dirty="0">
                <a:solidFill>
                  <a:srgbClr val="000000"/>
                </a:solidFill>
                <a:latin typeface="Arial" panose="020B0604020202020204" pitchFamily="34" charset="0"/>
                <a:ea typeface="宋体" panose="02010600030101010101" pitchFamily="2" charset="-122"/>
              </a:rPr>
              <a:t>SELECT</a:t>
            </a:r>
            <a:r>
              <a:rPr lang="zh-CN" altLang="en-US" sz="3700" u="none" baseline="0" dirty="0">
                <a:solidFill>
                  <a:srgbClr val="000000"/>
                </a:solidFill>
                <a:latin typeface="Arial" panose="020B0604020202020204" pitchFamily="34" charset="0"/>
                <a:ea typeface="宋体" panose="02010600030101010101" pitchFamily="2" charset="-122"/>
              </a:rPr>
              <a:t>语句打开，示例：</a:t>
            </a:r>
            <a:endParaRPr lang="zh-CN" altLang="zh-CN" dirty="0"/>
          </a:p>
        </p:txBody>
      </p:sp>
      <p:graphicFrame>
        <p:nvGraphicFramePr>
          <p:cNvPr id="4194421" name="表格 4194420"/>
          <p:cNvGraphicFramePr/>
          <p:nvPr/>
        </p:nvGraphicFramePr>
        <p:xfrm>
          <a:off x="1485900" y="3121025"/>
          <a:ext cx="13366750" cy="7446963"/>
        </p:xfrm>
        <a:graphic>
          <a:graphicData uri="http://schemas.openxmlformats.org/drawingml/2006/table">
            <a:tbl>
              <a:tblPr/>
              <a:tblGrid>
                <a:gridCol w="13366750"/>
              </a:tblGrid>
              <a:tr h="7445375">
                <a:tc>
                  <a:txBody>
                    <a:bodyPr/>
                    <a:p>
                      <a:pPr marL="400050">
                        <a:spcBef>
                          <a:spcPct val="20000"/>
                        </a:spcBef>
                      </a:pPr>
                      <a:r>
                        <a:rPr lang="en-US" altLang="zh-CN" sz="3100" dirty="0">
                          <a:solidFill>
                            <a:srgbClr val="0000CC"/>
                          </a:solidFill>
                          <a:latin typeface="Arial" panose="020B0604020202020204" pitchFamily="34" charset="0"/>
                        </a:rPr>
                        <a:t>DECLARE</a:t>
                      </a:r>
                      <a:endParaRPr lang="en-US" altLang="en-US" dirty="0">
                        <a:latin typeface="Arial" panose="020B0604020202020204" pitchFamily="34" charset="0"/>
                      </a:endParaRPr>
                    </a:p>
                    <a:p>
                      <a:pPr marL="400050">
                        <a:spcBef>
                          <a:spcPct val="20000"/>
                        </a:spcBef>
                      </a:pPr>
                      <a:r>
                        <a:rPr lang="en-US" altLang="zh-CN" sz="3100" b="1" dirty="0">
                          <a:solidFill>
                            <a:srgbClr val="0000CC"/>
                          </a:solidFill>
                          <a:latin typeface="Arial" panose="020B0604020202020204" pitchFamily="34" charset="0"/>
                        </a:rPr>
                        <a:t>	TYPE</a:t>
                      </a:r>
                      <a:r>
                        <a:rPr lang="en-US" altLang="zh-CN" sz="3100" dirty="0">
                          <a:solidFill>
                            <a:srgbClr val="0000CC"/>
                          </a:solidFill>
                          <a:latin typeface="Arial" panose="020B0604020202020204" pitchFamily="34" charset="0"/>
                        </a:rPr>
                        <a:t> emp_typ </a:t>
                      </a:r>
                      <a:r>
                        <a:rPr lang="en-US" altLang="zh-CN" sz="3100" b="1" dirty="0">
                          <a:solidFill>
                            <a:srgbClr val="0000CC"/>
                          </a:solidFill>
                          <a:latin typeface="Arial" panose="020B0604020202020204" pitchFamily="34" charset="0"/>
                        </a:rPr>
                        <a:t>IS REF CURSOR </a:t>
                      </a:r>
                      <a:r>
                        <a:rPr lang="en-US" altLang="zh-CN" sz="3100" dirty="0">
                          <a:solidFill>
                            <a:srgbClr val="0000CC"/>
                          </a:solidFill>
                          <a:latin typeface="Arial" panose="020B0604020202020204" pitchFamily="34" charset="0"/>
                        </a:rPr>
                        <a:t>RETURN emp%ROWTYPE;--</a:t>
                      </a:r>
                      <a:r>
                        <a:rPr lang="zh-CN" altLang="en-US" sz="3100" dirty="0">
                          <a:solidFill>
                            <a:srgbClr val="0000CC"/>
                          </a:solidFill>
                          <a:latin typeface="Arial" panose="020B0604020202020204" pitchFamily="34" charset="0"/>
                        </a:rPr>
                        <a:t>强游标</a:t>
                      </a:r>
                      <a:endParaRPr lang="en-US" altLang="en-US" dirty="0">
                        <a:latin typeface="Arial" panose="020B0604020202020204" pitchFamily="34" charset="0"/>
                      </a:endParaRPr>
                    </a:p>
                    <a:p>
                      <a:pPr marL="400050">
                        <a:spcBef>
                          <a:spcPct val="20000"/>
                        </a:spcBef>
                      </a:pPr>
                      <a:r>
                        <a:rPr lang="zh-CN" altLang="en-US" sz="3100" dirty="0">
                          <a:solidFill>
                            <a:srgbClr val="0000CC"/>
                          </a:solidFill>
                          <a:latin typeface="Arial" panose="020B0604020202020204" pitchFamily="34" charset="0"/>
                        </a:rPr>
                        <a:t>	</a:t>
                      </a:r>
                      <a:r>
                        <a:rPr lang="en-US" altLang="zh-CN" sz="3100" dirty="0">
                          <a:solidFill>
                            <a:srgbClr val="0000CC"/>
                          </a:solidFill>
                          <a:latin typeface="Arial" panose="020B0604020202020204" pitchFamily="34" charset="0"/>
                        </a:rPr>
                        <a:t>emp_cur	</a:t>
                      </a:r>
                      <a:r>
                        <a:rPr lang="en-US" altLang="zh-CN" sz="3100" b="1" dirty="0">
                          <a:solidFill>
                            <a:srgbClr val="0000CC"/>
                          </a:solidFill>
                          <a:latin typeface="Arial" panose="020B0604020202020204" pitchFamily="34" charset="0"/>
                        </a:rPr>
                        <a:t>EMP_TYP</a:t>
                      </a:r>
                      <a:r>
                        <a:rPr lang="en-US" altLang="zh-CN" sz="3100" dirty="0">
                          <a:solidFill>
                            <a:srgbClr val="0000CC"/>
                          </a:solidFill>
                          <a:latin typeface="Arial" panose="020B0604020202020204" pitchFamily="34" charset="0"/>
                        </a:rPr>
                        <a:t>;</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	v_emp emp%ROWTYPE;</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BEGIN</a:t>
                      </a:r>
                      <a:endParaRPr lang="en-US" altLang="en-US" dirty="0">
                        <a:latin typeface="Arial" panose="020B0604020202020204" pitchFamily="34" charset="0"/>
                      </a:endParaRPr>
                    </a:p>
                    <a:p>
                      <a:pPr marL="400050">
                        <a:spcBef>
                          <a:spcPct val="20000"/>
                        </a:spcBef>
                      </a:pPr>
                      <a:r>
                        <a:rPr lang="en-US" altLang="zh-CN" sz="3100" b="1" dirty="0">
                          <a:solidFill>
                            <a:srgbClr val="0000CC"/>
                          </a:solidFill>
                          <a:latin typeface="Arial" panose="020B0604020202020204" pitchFamily="34" charset="0"/>
                        </a:rPr>
                        <a:t>	OPEN</a:t>
                      </a:r>
                      <a:r>
                        <a:rPr lang="en-US" altLang="zh-CN" sz="3100" dirty="0">
                          <a:solidFill>
                            <a:srgbClr val="0000CC"/>
                          </a:solidFill>
                          <a:latin typeface="Arial" panose="020B0604020202020204" pitchFamily="34" charset="0"/>
                        </a:rPr>
                        <a:t> emp_cur</a:t>
                      </a:r>
                      <a:r>
                        <a:rPr lang="en-US" altLang="zh-CN" sz="3100" b="1" dirty="0">
                          <a:solidFill>
                            <a:srgbClr val="0000CC"/>
                          </a:solidFill>
                          <a:latin typeface="Arial" panose="020B0604020202020204" pitchFamily="34" charset="0"/>
                        </a:rPr>
                        <a:t> FOR  </a:t>
                      </a:r>
                      <a:r>
                        <a:rPr lang="en-US" altLang="zh-CN" sz="3100" dirty="0">
                          <a:solidFill>
                            <a:srgbClr val="0000CC"/>
                          </a:solidFill>
                          <a:latin typeface="Arial" panose="020B0604020202020204" pitchFamily="34" charset="0"/>
                        </a:rPr>
                        <a:t>SELECT * FROM emp WHERE deptno=10;</a:t>
                      </a:r>
                      <a:endParaRPr lang="en-US" altLang="en-US" dirty="0">
                        <a:latin typeface="Arial" panose="020B0604020202020204" pitchFamily="34" charset="0"/>
                      </a:endParaRPr>
                    </a:p>
                    <a:p>
                      <a:pPr marL="400050">
                        <a:spcBef>
                          <a:spcPct val="20000"/>
                        </a:spcBef>
                      </a:pPr>
                      <a:r>
                        <a:rPr lang="en-US" altLang="zh-CN" sz="3100" b="1" dirty="0">
                          <a:solidFill>
                            <a:srgbClr val="0000CC"/>
                          </a:solidFill>
                          <a:latin typeface="Arial" panose="020B0604020202020204" pitchFamily="34" charset="0"/>
                        </a:rPr>
                        <a:t>	LOOP</a:t>
                      </a:r>
                      <a:endParaRPr lang="en-US" altLang="en-US" dirty="0">
                        <a:latin typeface="Arial" panose="020B0604020202020204" pitchFamily="34" charset="0"/>
                      </a:endParaRPr>
                    </a:p>
                    <a:p>
                      <a:pPr marL="400050">
                        <a:spcBef>
                          <a:spcPct val="20000"/>
                        </a:spcBef>
                      </a:pPr>
                      <a:r>
                        <a:rPr lang="en-US" altLang="zh-CN" sz="3100" b="1" dirty="0">
                          <a:solidFill>
                            <a:srgbClr val="0000CC"/>
                          </a:solidFill>
                          <a:latin typeface="Arial" panose="020B0604020202020204" pitchFamily="34" charset="0"/>
                        </a:rPr>
                        <a:t>	FETCH</a:t>
                      </a:r>
                      <a:r>
                        <a:rPr lang="en-US" altLang="zh-CN" sz="3100" dirty="0">
                          <a:solidFill>
                            <a:srgbClr val="0000CC"/>
                          </a:solidFill>
                          <a:latin typeface="Arial" panose="020B0604020202020204" pitchFamily="34" charset="0"/>
                        </a:rPr>
                        <a:t> emp_cur </a:t>
                      </a:r>
                      <a:r>
                        <a:rPr lang="en-US" altLang="zh-CN" sz="3100" b="1" dirty="0">
                          <a:solidFill>
                            <a:srgbClr val="0000CC"/>
                          </a:solidFill>
                          <a:latin typeface="Arial" panose="020B0604020202020204" pitchFamily="34" charset="0"/>
                        </a:rPr>
                        <a:t>INTO</a:t>
                      </a:r>
                      <a:r>
                        <a:rPr lang="en-US" altLang="zh-CN" sz="3100" dirty="0">
                          <a:solidFill>
                            <a:srgbClr val="0000CC"/>
                          </a:solidFill>
                          <a:latin typeface="Arial" panose="020B0604020202020204" pitchFamily="34" charset="0"/>
                        </a:rPr>
                        <a:t> v_emp;</a:t>
                      </a:r>
                      <a:endParaRPr lang="en-US" altLang="en-US" dirty="0">
                        <a:latin typeface="Arial" panose="020B0604020202020204" pitchFamily="34" charset="0"/>
                      </a:endParaRPr>
                    </a:p>
                    <a:p>
                      <a:pPr marL="400050">
                        <a:spcBef>
                          <a:spcPct val="20000"/>
                        </a:spcBef>
                      </a:pPr>
                      <a:r>
                        <a:rPr lang="en-US" altLang="zh-CN" sz="3100" b="1" dirty="0">
                          <a:solidFill>
                            <a:srgbClr val="0000CC"/>
                          </a:solidFill>
                          <a:latin typeface="Arial" panose="020B0604020202020204" pitchFamily="34" charset="0"/>
                        </a:rPr>
                        <a:t>	EXIT WHEN </a:t>
                      </a:r>
                      <a:r>
                        <a:rPr lang="en-US" altLang="zh-CN" sz="3100" dirty="0">
                          <a:solidFill>
                            <a:srgbClr val="0000CC"/>
                          </a:solidFill>
                          <a:latin typeface="Arial" panose="020B0604020202020204" pitchFamily="34" charset="0"/>
                        </a:rPr>
                        <a:t>emp_cur</a:t>
                      </a:r>
                      <a:r>
                        <a:rPr lang="en-US" altLang="zh-CN" sz="3100" b="1" dirty="0">
                          <a:solidFill>
                            <a:srgbClr val="0000CC"/>
                          </a:solidFill>
                          <a:latin typeface="Arial" panose="020B0604020202020204" pitchFamily="34" charset="0"/>
                        </a:rPr>
                        <a:t>%NOTFOUND</a:t>
                      </a:r>
                      <a:r>
                        <a:rPr lang="en-US" altLang="zh-CN" sz="3100" dirty="0">
                          <a:solidFill>
                            <a:srgbClr val="0000CC"/>
                          </a:solidFill>
                          <a:latin typeface="Arial" panose="020B0604020202020204" pitchFamily="34" charset="0"/>
                        </a:rPr>
                        <a:t>;</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	DBMS_OUTPUT.PUT_LINE(v_emp.ename||'</a:t>
                      </a:r>
                      <a:r>
                        <a:rPr lang="zh-CN" altLang="en-US" sz="3100" dirty="0">
                          <a:solidFill>
                            <a:srgbClr val="0000CC"/>
                          </a:solidFill>
                          <a:latin typeface="Arial" panose="020B0604020202020204" pitchFamily="34" charset="0"/>
                        </a:rPr>
                        <a:t>薪水：</a:t>
                      </a:r>
                      <a:r>
                        <a:rPr lang="en-US" altLang="zh-CN" sz="3100" dirty="0">
                          <a:solidFill>
                            <a:srgbClr val="0000CC"/>
                          </a:solidFill>
                          <a:latin typeface="Arial" panose="020B0604020202020204" pitchFamily="34" charset="0"/>
                        </a:rPr>
                        <a:t>'||v_emp.sal);</a:t>
                      </a:r>
                      <a:endParaRPr lang="en-US" altLang="en-US" dirty="0">
                        <a:latin typeface="Arial" panose="020B0604020202020204" pitchFamily="34" charset="0"/>
                      </a:endParaRPr>
                    </a:p>
                    <a:p>
                      <a:pPr marL="400050">
                        <a:spcBef>
                          <a:spcPct val="20000"/>
                        </a:spcBef>
                      </a:pPr>
                      <a:r>
                        <a:rPr lang="en-US" altLang="zh-CN" sz="3100" b="1" dirty="0">
                          <a:solidFill>
                            <a:srgbClr val="0000CC"/>
                          </a:solidFill>
                          <a:latin typeface="Arial" panose="020B0604020202020204" pitchFamily="34" charset="0"/>
                        </a:rPr>
                        <a:t>	END LOOP</a:t>
                      </a:r>
                      <a:r>
                        <a:rPr lang="en-US" altLang="zh-CN" sz="3100" dirty="0">
                          <a:solidFill>
                            <a:srgbClr val="0000CC"/>
                          </a:solidFill>
                          <a:latin typeface="Arial" panose="020B0604020202020204" pitchFamily="34" charset="0"/>
                        </a:rPr>
                        <a:t>;</a:t>
                      </a:r>
                      <a:endParaRPr lang="en-US" altLang="en-US" dirty="0">
                        <a:latin typeface="Arial" panose="020B0604020202020204" pitchFamily="34" charset="0"/>
                      </a:endParaRPr>
                    </a:p>
                    <a:p>
                      <a:pPr marL="400050">
                        <a:spcBef>
                          <a:spcPct val="20000"/>
                        </a:spcBef>
                      </a:pPr>
                      <a:r>
                        <a:rPr lang="en-US" altLang="zh-CN" sz="3100" b="1" dirty="0">
                          <a:solidFill>
                            <a:srgbClr val="0000CC"/>
                          </a:solidFill>
                          <a:latin typeface="Arial" panose="020B0604020202020204" pitchFamily="34" charset="0"/>
                        </a:rPr>
                        <a:t>	CLOSE</a:t>
                      </a:r>
                      <a:r>
                        <a:rPr lang="en-US" altLang="zh-CN" sz="3100" dirty="0">
                          <a:solidFill>
                            <a:srgbClr val="0000CC"/>
                          </a:solidFill>
                          <a:latin typeface="Arial" panose="020B0604020202020204" pitchFamily="34" charset="0"/>
                        </a:rPr>
                        <a:t> emp_cur;</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32" name="标题 1049231"/>
          <p:cNvSpPr/>
          <p:nvPr>
            <p:ph type="title"/>
          </p:nvPr>
        </p:nvSpPr>
        <p:spPr>
          <a:ln/>
        </p:spPr>
        <p:txBody>
          <a:bodyPr lIns="91440" tIns="45720" rIns="91440" bIns="45720" anchor="ctr"/>
          <a:p>
            <a:pPr algn="ctr">
              <a:buFontTx/>
              <a:buNone/>
            </a:pPr>
            <a:r>
              <a:rPr lang="zh-CN" altLang="en-US" baseline="0" dirty="0">
                <a:latin typeface="Arial" panose="020B0604020202020204" pitchFamily="34" charset="0"/>
                <a:ea typeface="宋体" panose="02010600030101010101" pitchFamily="2" charset="-122"/>
              </a:rPr>
              <a:t>课堂练习</a:t>
            </a:r>
            <a:endParaRPr lang="zh-CN" altLang="zh-CN" dirty="0"/>
          </a:p>
        </p:txBody>
      </p:sp>
      <p:sp>
        <p:nvSpPr>
          <p:cNvPr id="1049234" name="内容占位符 1049233"/>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u="none" baseline="0" dirty="0">
                <a:solidFill>
                  <a:srgbClr val="000000"/>
                </a:solidFill>
                <a:latin typeface="Arial" panose="020B0604020202020204" pitchFamily="34" charset="0"/>
                <a:ea typeface="宋体" panose="02010600030101010101" pitchFamily="2" charset="-122"/>
              </a:rPr>
              <a:t>使用游标查询课程表和教师表中的所有信息数据，并显示出来。</a:t>
            </a:r>
            <a:endParaRPr lang="zh-CN"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36" name="标题 1049235"/>
          <p:cNvSpPr/>
          <p:nvPr>
            <p:ph type="title"/>
          </p:nvPr>
        </p:nvSpPr>
        <p:spPr>
          <a:xfrm>
            <a:off x="1898650" y="387350"/>
            <a:ext cx="12673013" cy="1655763"/>
          </a:xfrm>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4</a:t>
            </a:r>
            <a:r>
              <a:rPr lang="zh-CN" altLang="en-US" sz="6000" baseline="0" dirty="0">
                <a:latin typeface="Arial" panose="020B0604020202020204" pitchFamily="34" charset="0"/>
                <a:ea typeface="宋体" panose="02010600030101010101" pitchFamily="2" charset="-122"/>
              </a:rPr>
              <a:t>、触发器 </a:t>
            </a:r>
            <a:endParaRPr lang="zh-CN" altLang="zh-CN" dirty="0"/>
          </a:p>
        </p:txBody>
      </p:sp>
      <p:sp>
        <p:nvSpPr>
          <p:cNvPr id="1049238" name="内容占位符 1049237"/>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100000"/>
              </a:lnSpc>
              <a:spcBef>
                <a:spcPct val="20000"/>
              </a:spcBef>
              <a:spcAft>
                <a:spcPct val="0"/>
              </a:spcAft>
              <a:buSzPct val="100000"/>
              <a:buChar char="•"/>
            </a:pPr>
            <a:r>
              <a:rPr lang="zh-CN" altLang="en-US" sz="4300" u="none" baseline="0" dirty="0">
                <a:solidFill>
                  <a:srgbClr val="000000"/>
                </a:solidFill>
                <a:latin typeface="Arial" panose="020B0604020202020204" pitchFamily="34" charset="0"/>
                <a:ea typeface="宋体" panose="02010600030101010101" pitchFamily="2" charset="-122"/>
              </a:rPr>
              <a:t>触发器是指存放在数据库中，并被隐含执行的存储过程。当发生特定事件（如修改表，建立对象，登录到数据库）时，</a:t>
            </a:r>
            <a:r>
              <a:rPr lang="en-US" altLang="zh-CN" sz="4300" u="none" baseline="0" dirty="0">
                <a:solidFill>
                  <a:srgbClr val="000000"/>
                </a:solidFill>
                <a:latin typeface="Arial" panose="020B0604020202020204" pitchFamily="34" charset="0"/>
                <a:ea typeface="宋体" panose="02010600030101010101" pitchFamily="2" charset="-122"/>
              </a:rPr>
              <a:t>Oracle</a:t>
            </a:r>
            <a:r>
              <a:rPr lang="zh-CN" altLang="en-US" sz="4300" u="none" baseline="0" dirty="0">
                <a:solidFill>
                  <a:srgbClr val="000000"/>
                </a:solidFill>
                <a:latin typeface="Arial" panose="020B0604020202020204" pitchFamily="34" charset="0"/>
                <a:ea typeface="宋体" panose="02010600030101010101" pitchFamily="2" charset="-122"/>
              </a:rPr>
              <a:t>会自动执行触发器的响应代码。 </a:t>
            </a:r>
            <a:endParaRPr lang="zh-CN" altLang="zh-CN" dirty="0"/>
          </a:p>
          <a:p>
            <a:pPr marL="605155" lvl="0" indent="-605155" algn="l" fontAlgn="base">
              <a:lnSpc>
                <a:spcPct val="100000"/>
              </a:lnSpc>
              <a:spcBef>
                <a:spcPct val="20000"/>
              </a:spcBef>
              <a:spcAft>
                <a:spcPct val="0"/>
              </a:spcAft>
              <a:buSzPct val="100000"/>
              <a:buChar char="•"/>
            </a:pPr>
            <a:r>
              <a:rPr lang="zh-CN" altLang="en-US" sz="4300" u="none" baseline="0" dirty="0">
                <a:solidFill>
                  <a:srgbClr val="000000"/>
                </a:solidFill>
                <a:latin typeface="Arial" panose="020B0604020202020204" pitchFamily="34" charset="0"/>
                <a:ea typeface="宋体" panose="02010600030101010101" pitchFamily="2" charset="-122"/>
              </a:rPr>
              <a:t>触发器类似于</a:t>
            </a:r>
            <a:r>
              <a:rPr lang="en-US" altLang="zh-CN" sz="4300" u="none" baseline="0" dirty="0">
                <a:solidFill>
                  <a:srgbClr val="000000"/>
                </a:solidFill>
                <a:latin typeface="Arial" panose="020B0604020202020204" pitchFamily="34" charset="0"/>
                <a:ea typeface="宋体" panose="02010600030101010101" pitchFamily="2" charset="-122"/>
              </a:rPr>
              <a:t>Oracle</a:t>
            </a:r>
            <a:r>
              <a:rPr lang="zh-CN" altLang="en-US" sz="4300" u="none" baseline="0" dirty="0">
                <a:solidFill>
                  <a:srgbClr val="000000"/>
                </a:solidFill>
                <a:latin typeface="Arial" panose="020B0604020202020204" pitchFamily="34" charset="0"/>
                <a:ea typeface="宋体" panose="02010600030101010101" pitchFamily="2" charset="-122"/>
              </a:rPr>
              <a:t>的</a:t>
            </a:r>
            <a:r>
              <a:rPr lang="en-US" altLang="zh-CN" sz="4300" u="none" baseline="0" dirty="0">
                <a:solidFill>
                  <a:srgbClr val="000000"/>
                </a:solidFill>
                <a:latin typeface="Arial" panose="020B0604020202020204" pitchFamily="34" charset="0"/>
                <a:ea typeface="宋体" panose="02010600030101010101" pitchFamily="2" charset="-122"/>
              </a:rPr>
              <a:t>PL/SQL</a:t>
            </a:r>
            <a:r>
              <a:rPr lang="zh-CN" altLang="en-US" sz="4300" u="none" baseline="0" dirty="0">
                <a:solidFill>
                  <a:srgbClr val="000000"/>
                </a:solidFill>
                <a:latin typeface="Arial" panose="020B0604020202020204" pitchFamily="34" charset="0"/>
                <a:ea typeface="宋体" panose="02010600030101010101" pitchFamily="2" charset="-122"/>
              </a:rPr>
              <a:t>存储过程，但是它不能被显示调用，而是由数据库服务器维护，在特定事件发生时由</a:t>
            </a:r>
            <a:r>
              <a:rPr lang="en-US" altLang="zh-CN" sz="4300" u="none" baseline="0" dirty="0">
                <a:solidFill>
                  <a:srgbClr val="000000"/>
                </a:solidFill>
                <a:latin typeface="Arial" panose="020B0604020202020204" pitchFamily="34" charset="0"/>
                <a:ea typeface="宋体" panose="02010600030101010101" pitchFamily="2" charset="-122"/>
              </a:rPr>
              <a:t>Oracle</a:t>
            </a:r>
            <a:r>
              <a:rPr lang="zh-CN" altLang="en-US" sz="4300" u="none" baseline="0" dirty="0">
                <a:solidFill>
                  <a:srgbClr val="000000"/>
                </a:solidFill>
                <a:latin typeface="Arial" panose="020B0604020202020204" pitchFamily="34" charset="0"/>
                <a:ea typeface="宋体" panose="02010600030101010101" pitchFamily="2" charset="-122"/>
              </a:rPr>
              <a:t>数据库调用，触发器使用</a:t>
            </a:r>
            <a:r>
              <a:rPr lang="en-US" altLang="zh-CN" sz="4300" u="none" baseline="0" dirty="0">
                <a:solidFill>
                  <a:srgbClr val="000000"/>
                </a:solidFill>
                <a:latin typeface="Arial" panose="020B0604020202020204" pitchFamily="34" charset="0"/>
                <a:ea typeface="宋体" panose="02010600030101010101" pitchFamily="2" charset="-122"/>
              </a:rPr>
              <a:t>PL/SQL</a:t>
            </a:r>
            <a:r>
              <a:rPr lang="zh-CN" altLang="en-US" sz="4300" u="none" baseline="0" dirty="0">
                <a:solidFill>
                  <a:srgbClr val="000000"/>
                </a:solidFill>
                <a:latin typeface="Arial" panose="020B0604020202020204" pitchFamily="34" charset="0"/>
                <a:ea typeface="宋体" panose="02010600030101010101" pitchFamily="2" charset="-122"/>
              </a:rPr>
              <a:t>语言编写保存在数据库服务器上。</a:t>
            </a:r>
            <a:r>
              <a:rPr lang="en-US" altLang="zh-CN" sz="4300" u="none" baseline="0" dirty="0">
                <a:solidFill>
                  <a:srgbClr val="000000"/>
                </a:solidFill>
                <a:latin typeface="Arial" panose="020B0604020202020204" pitchFamily="34" charset="0"/>
                <a:ea typeface="宋体" panose="02010600030101010101" pitchFamily="2" charset="-122"/>
              </a:rPr>
              <a:t>Oracle</a:t>
            </a:r>
            <a:r>
              <a:rPr lang="zh-CN" altLang="en-US" sz="4300" u="none" baseline="0" dirty="0">
                <a:solidFill>
                  <a:srgbClr val="000000"/>
                </a:solidFill>
                <a:latin typeface="Arial" panose="020B0604020202020204" pitchFamily="34" charset="0"/>
                <a:ea typeface="宋体" panose="02010600030101010101" pitchFamily="2" charset="-122"/>
              </a:rPr>
              <a:t>提供了在</a:t>
            </a:r>
            <a:r>
              <a:rPr lang="en-US" altLang="zh-CN" sz="4300" u="none" baseline="0" dirty="0">
                <a:solidFill>
                  <a:srgbClr val="000000"/>
                </a:solidFill>
                <a:latin typeface="Arial" panose="020B0604020202020204" pitchFamily="34" charset="0"/>
                <a:ea typeface="宋体" panose="02010600030101010101" pitchFamily="2" charset="-122"/>
              </a:rPr>
              <a:t>DML</a:t>
            </a:r>
            <a:r>
              <a:rPr lang="zh-CN" altLang="en-US" sz="4300" u="none" baseline="0" dirty="0">
                <a:solidFill>
                  <a:srgbClr val="000000"/>
                </a:solidFill>
                <a:latin typeface="Arial" panose="020B0604020202020204" pitchFamily="34" charset="0"/>
                <a:ea typeface="宋体" panose="02010600030101010101" pitchFamily="2" charset="-122"/>
              </a:rPr>
              <a:t>操作和</a:t>
            </a:r>
            <a:r>
              <a:rPr lang="en-US" altLang="zh-CN" sz="4300" u="none" baseline="0" dirty="0">
                <a:solidFill>
                  <a:srgbClr val="000000"/>
                </a:solidFill>
                <a:latin typeface="Arial" panose="020B0604020202020204" pitchFamily="34" charset="0"/>
                <a:ea typeface="宋体" panose="02010600030101010101" pitchFamily="2" charset="-122"/>
              </a:rPr>
              <a:t>DDL</a:t>
            </a:r>
            <a:r>
              <a:rPr lang="zh-CN" altLang="en-US" sz="4300" u="none" baseline="0" dirty="0">
                <a:solidFill>
                  <a:srgbClr val="000000"/>
                </a:solidFill>
                <a:latin typeface="Arial" panose="020B0604020202020204" pitchFamily="34" charset="0"/>
                <a:ea typeface="宋体" panose="02010600030101010101" pitchFamily="2" charset="-122"/>
              </a:rPr>
              <a:t>操作之前和之后的触发器，还提供了当数据库关闭与启动或者用户登录与退出的触发器，这些触发器极大的丰富了</a:t>
            </a:r>
            <a:r>
              <a:rPr lang="en-US" altLang="zh-CN" sz="4300" u="none" baseline="0" dirty="0">
                <a:solidFill>
                  <a:srgbClr val="000000"/>
                </a:solidFill>
                <a:latin typeface="Arial" panose="020B0604020202020204" pitchFamily="34" charset="0"/>
                <a:ea typeface="宋体" panose="02010600030101010101" pitchFamily="2" charset="-122"/>
              </a:rPr>
              <a:t>DBA</a:t>
            </a:r>
            <a:r>
              <a:rPr lang="zh-CN" altLang="en-US" sz="4300" u="none" baseline="0" dirty="0">
                <a:solidFill>
                  <a:srgbClr val="000000"/>
                </a:solidFill>
                <a:latin typeface="Arial" panose="020B0604020202020204" pitchFamily="34" charset="0"/>
                <a:ea typeface="宋体" panose="02010600030101010101" pitchFamily="2" charset="-122"/>
              </a:rPr>
              <a:t>执行和审计与安全或完整性关联的管理任务。</a:t>
            </a:r>
            <a:endParaRPr lang="zh-CN"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40" name="标题 1049239"/>
          <p:cNvSpPr/>
          <p:nvPr>
            <p:ph type="title"/>
          </p:nvPr>
        </p:nvSpPr>
        <p:spPr>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4.1 </a:t>
            </a:r>
            <a:r>
              <a:rPr lang="zh-CN" altLang="en-US" sz="6000" baseline="0" dirty="0">
                <a:latin typeface="Arial" panose="020B0604020202020204" pitchFamily="34" charset="0"/>
                <a:ea typeface="宋体" panose="02010600030101010101" pitchFamily="2" charset="-122"/>
              </a:rPr>
              <a:t>触发器的功能 </a:t>
            </a:r>
            <a:endParaRPr lang="zh-CN" altLang="zh-CN" dirty="0"/>
          </a:p>
        </p:txBody>
      </p:sp>
      <p:sp>
        <p:nvSpPr>
          <p:cNvPr id="1049242" name="内容占位符 1049241"/>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100000"/>
              </a:lnSpc>
              <a:spcBef>
                <a:spcPct val="20000"/>
              </a:spcBef>
              <a:spcAft>
                <a:spcPct val="0"/>
              </a:spcAft>
              <a:buSzPct val="100000"/>
              <a:buChar char="•"/>
            </a:pPr>
            <a:endParaRPr lang="en-US" altLang="zh-CN" sz="4700" u="none" baseline="0" dirty="0">
              <a:solidFill>
                <a:srgbClr val="000000"/>
              </a:solidFill>
              <a:latin typeface="Arial" panose="020B0604020202020204" pitchFamily="34" charset="0"/>
              <a:ea typeface="宋体" panose="02010600030101010101" pitchFamily="2" charset="-122"/>
            </a:endParaRPr>
          </a:p>
          <a:p>
            <a:pPr marL="605155" lvl="0" indent="-605155" algn="l" fontAlgn="base">
              <a:lnSpc>
                <a:spcPct val="100000"/>
              </a:lnSpc>
              <a:spcBef>
                <a:spcPct val="20000"/>
              </a:spcBef>
              <a:spcAft>
                <a:spcPct val="0"/>
              </a:spcAft>
              <a:buSzPct val="100000"/>
              <a:buChar char="•"/>
            </a:pPr>
            <a:r>
              <a:rPr lang="en-US" altLang="zh-CN" sz="4700" u="none" baseline="0" dirty="0">
                <a:solidFill>
                  <a:srgbClr val="000000"/>
                </a:solidFill>
                <a:latin typeface="Arial" panose="020B0604020202020204" pitchFamily="34" charset="0"/>
                <a:ea typeface="宋体" panose="02010600030101010101" pitchFamily="2" charset="-122"/>
              </a:rPr>
              <a:t> </a:t>
            </a:r>
            <a:r>
              <a:rPr lang="zh-CN" altLang="en-US" sz="4700" u="none" baseline="0" dirty="0">
                <a:solidFill>
                  <a:srgbClr val="000000"/>
                </a:solidFill>
                <a:latin typeface="Arial" panose="020B0604020202020204" pitchFamily="34" charset="0"/>
                <a:ea typeface="宋体" panose="02010600030101010101" pitchFamily="2" charset="-122"/>
              </a:rPr>
              <a:t>允许</a:t>
            </a:r>
            <a:r>
              <a:rPr lang="en-US" altLang="zh-CN" sz="4700" u="none" baseline="0" dirty="0">
                <a:solidFill>
                  <a:srgbClr val="000000"/>
                </a:solidFill>
                <a:latin typeface="Arial" panose="020B0604020202020204" pitchFamily="34" charset="0"/>
                <a:ea typeface="宋体" panose="02010600030101010101" pitchFamily="2" charset="-122"/>
              </a:rPr>
              <a:t>/</a:t>
            </a:r>
            <a:r>
              <a:rPr lang="zh-CN" altLang="en-US" sz="4700" u="none" baseline="0" dirty="0">
                <a:solidFill>
                  <a:srgbClr val="000000"/>
                </a:solidFill>
                <a:latin typeface="Arial" panose="020B0604020202020204" pitchFamily="34" charset="0"/>
                <a:ea typeface="宋体" panose="02010600030101010101" pitchFamily="2" charset="-122"/>
              </a:rPr>
              <a:t>限制对表的修改 </a:t>
            </a:r>
            <a:endParaRPr lang="zh-CN" altLang="zh-CN" dirty="0"/>
          </a:p>
          <a:p>
            <a:pPr marL="605155" lvl="0" indent="-605155" algn="l" fontAlgn="base">
              <a:lnSpc>
                <a:spcPct val="100000"/>
              </a:lnSpc>
              <a:spcBef>
                <a:spcPct val="20000"/>
              </a:spcBef>
              <a:spcAft>
                <a:spcPct val="0"/>
              </a:spcAft>
              <a:buSzPct val="100000"/>
              <a:buChar char="•"/>
            </a:pPr>
            <a:r>
              <a:rPr lang="en-US" altLang="zh-CN" sz="4700" u="none" baseline="0" dirty="0">
                <a:solidFill>
                  <a:srgbClr val="000000"/>
                </a:solidFill>
                <a:latin typeface="Arial" panose="020B0604020202020204" pitchFamily="34" charset="0"/>
                <a:ea typeface="宋体" panose="02010600030101010101" pitchFamily="2" charset="-122"/>
              </a:rPr>
              <a:t> </a:t>
            </a:r>
            <a:r>
              <a:rPr lang="zh-CN" altLang="en-US" sz="4700" u="none" baseline="0" dirty="0">
                <a:solidFill>
                  <a:srgbClr val="000000"/>
                </a:solidFill>
                <a:latin typeface="Arial" panose="020B0604020202020204" pitchFamily="34" charset="0"/>
                <a:ea typeface="宋体" panose="02010600030101010101" pitchFamily="2" charset="-122"/>
              </a:rPr>
              <a:t>自动生成派生列，比如自增字段 </a:t>
            </a:r>
            <a:endParaRPr lang="zh-CN" altLang="zh-CN" dirty="0"/>
          </a:p>
          <a:p>
            <a:pPr marL="605155" lvl="0" indent="-605155" algn="l" fontAlgn="base">
              <a:lnSpc>
                <a:spcPct val="100000"/>
              </a:lnSpc>
              <a:spcBef>
                <a:spcPct val="20000"/>
              </a:spcBef>
              <a:spcAft>
                <a:spcPct val="0"/>
              </a:spcAft>
              <a:buSzPct val="100000"/>
              <a:buChar char="•"/>
            </a:pPr>
            <a:r>
              <a:rPr lang="en-US" altLang="zh-CN" sz="4700" u="none" baseline="0" dirty="0">
                <a:solidFill>
                  <a:srgbClr val="000000"/>
                </a:solidFill>
                <a:latin typeface="Arial" panose="020B0604020202020204" pitchFamily="34" charset="0"/>
                <a:ea typeface="宋体" panose="02010600030101010101" pitchFamily="2" charset="-122"/>
              </a:rPr>
              <a:t> </a:t>
            </a:r>
            <a:r>
              <a:rPr lang="zh-CN" altLang="en-US" sz="4700" u="none" baseline="0" dirty="0">
                <a:solidFill>
                  <a:srgbClr val="000000"/>
                </a:solidFill>
                <a:latin typeface="Arial" panose="020B0604020202020204" pitchFamily="34" charset="0"/>
                <a:ea typeface="宋体" panose="02010600030101010101" pitchFamily="2" charset="-122"/>
              </a:rPr>
              <a:t>强制数据一致性 </a:t>
            </a:r>
            <a:endParaRPr lang="zh-CN" altLang="zh-CN" dirty="0"/>
          </a:p>
          <a:p>
            <a:pPr marL="605155" lvl="0" indent="-605155" algn="l" fontAlgn="base">
              <a:lnSpc>
                <a:spcPct val="100000"/>
              </a:lnSpc>
              <a:spcBef>
                <a:spcPct val="20000"/>
              </a:spcBef>
              <a:spcAft>
                <a:spcPct val="0"/>
              </a:spcAft>
              <a:buSzPct val="100000"/>
              <a:buChar char="•"/>
            </a:pPr>
            <a:r>
              <a:rPr lang="en-US" altLang="zh-CN" sz="4700" u="none" baseline="0" dirty="0">
                <a:solidFill>
                  <a:srgbClr val="000000"/>
                </a:solidFill>
                <a:latin typeface="Arial" panose="020B0604020202020204" pitchFamily="34" charset="0"/>
                <a:ea typeface="宋体" panose="02010600030101010101" pitchFamily="2" charset="-122"/>
              </a:rPr>
              <a:t> </a:t>
            </a:r>
            <a:r>
              <a:rPr lang="zh-CN" altLang="en-US" sz="4700" u="none" baseline="0" dirty="0">
                <a:solidFill>
                  <a:srgbClr val="000000"/>
                </a:solidFill>
                <a:latin typeface="Arial" panose="020B0604020202020204" pitchFamily="34" charset="0"/>
                <a:ea typeface="宋体" panose="02010600030101010101" pitchFamily="2" charset="-122"/>
              </a:rPr>
              <a:t>提供审计和日志记录 </a:t>
            </a:r>
            <a:endParaRPr lang="zh-CN" altLang="zh-CN" dirty="0"/>
          </a:p>
          <a:p>
            <a:pPr marL="605155" lvl="0" indent="-605155" algn="l" fontAlgn="base">
              <a:lnSpc>
                <a:spcPct val="100000"/>
              </a:lnSpc>
              <a:spcBef>
                <a:spcPct val="20000"/>
              </a:spcBef>
              <a:spcAft>
                <a:spcPct val="0"/>
              </a:spcAft>
              <a:buSzPct val="100000"/>
              <a:buChar char="•"/>
            </a:pPr>
            <a:r>
              <a:rPr lang="en-US" altLang="zh-CN" sz="4700" u="none" baseline="0" dirty="0">
                <a:solidFill>
                  <a:srgbClr val="000000"/>
                </a:solidFill>
                <a:latin typeface="Arial" panose="020B0604020202020204" pitchFamily="34" charset="0"/>
                <a:ea typeface="宋体" panose="02010600030101010101" pitchFamily="2" charset="-122"/>
              </a:rPr>
              <a:t> </a:t>
            </a:r>
            <a:r>
              <a:rPr lang="zh-CN" altLang="en-US" sz="4700" u="none" baseline="0" dirty="0">
                <a:solidFill>
                  <a:srgbClr val="000000"/>
                </a:solidFill>
                <a:latin typeface="Arial" panose="020B0604020202020204" pitchFamily="34" charset="0"/>
                <a:ea typeface="宋体" panose="02010600030101010101" pitchFamily="2" charset="-122"/>
              </a:rPr>
              <a:t>防止无效的事务处理 </a:t>
            </a:r>
            <a:endParaRPr lang="zh-CN" altLang="zh-CN" dirty="0"/>
          </a:p>
          <a:p>
            <a:pPr marL="605155" lvl="0" indent="-605155" algn="l" fontAlgn="base">
              <a:lnSpc>
                <a:spcPct val="100000"/>
              </a:lnSpc>
              <a:spcBef>
                <a:spcPct val="20000"/>
              </a:spcBef>
              <a:spcAft>
                <a:spcPct val="0"/>
              </a:spcAft>
              <a:buSzPct val="100000"/>
              <a:buChar char="•"/>
            </a:pPr>
            <a:r>
              <a:rPr lang="en-US" altLang="zh-CN" sz="4700" u="none" baseline="0" dirty="0">
                <a:solidFill>
                  <a:srgbClr val="000000"/>
                </a:solidFill>
                <a:latin typeface="Arial" panose="020B0604020202020204" pitchFamily="34" charset="0"/>
                <a:ea typeface="宋体" panose="02010600030101010101" pitchFamily="2" charset="-122"/>
              </a:rPr>
              <a:t> </a:t>
            </a:r>
            <a:r>
              <a:rPr lang="zh-CN" altLang="en-US" sz="4700" u="none" baseline="0" dirty="0">
                <a:solidFill>
                  <a:srgbClr val="000000"/>
                </a:solidFill>
                <a:latin typeface="Arial" panose="020B0604020202020204" pitchFamily="34" charset="0"/>
                <a:ea typeface="宋体" panose="02010600030101010101" pitchFamily="2" charset="-122"/>
              </a:rPr>
              <a:t>启用复杂的业务逻辑 </a:t>
            </a:r>
            <a:endParaRPr lang="zh-CN" altLang="zh-CN" dirty="0"/>
          </a:p>
          <a:p>
            <a:pPr marL="605155" lvl="0" indent="-605155" algn="l" eaLnBrk="1" fontAlgn="base" latinLnBrk="0" hangingPunct="1">
              <a:lnSpc>
                <a:spcPct val="100000"/>
              </a:lnSpc>
              <a:spcBef>
                <a:spcPct val="20000"/>
              </a:spcBef>
              <a:spcAft>
                <a:spcPct val="0"/>
              </a:spcAft>
              <a:buSzPct val="100000"/>
              <a:buFontTx/>
              <a:buNone/>
            </a:pPr>
            <a:endParaRPr lang="zh-CN" altLang="en-US" sz="4700" u="none" baseline="0"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44" name="标题 1049243"/>
          <p:cNvSpPr/>
          <p:nvPr>
            <p:ph type="title"/>
          </p:nvPr>
        </p:nvSpPr>
        <p:spPr>
          <a:xfrm>
            <a:off x="1214438" y="600075"/>
            <a:ext cx="13773150" cy="1079500"/>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4.2 </a:t>
            </a:r>
            <a:r>
              <a:rPr lang="zh-CN" altLang="en-US" sz="4800" baseline="0" dirty="0">
                <a:latin typeface="Arial" panose="020B0604020202020204" pitchFamily="34" charset="0"/>
                <a:ea typeface="宋体" panose="02010600030101010101" pitchFamily="2" charset="-122"/>
              </a:rPr>
              <a:t>语法</a:t>
            </a:r>
            <a:endParaRPr lang="zh-CN" altLang="zh-CN" dirty="0"/>
          </a:p>
        </p:txBody>
      </p:sp>
      <p:sp>
        <p:nvSpPr>
          <p:cNvPr id="1049246" name="内容占位符 1049245"/>
          <p:cNvSpPr/>
          <p:nvPr>
            <p:ph idx="1"/>
          </p:nvPr>
        </p:nvSpPr>
        <p:spPr>
          <a:xfrm>
            <a:off x="1214438" y="1800225"/>
            <a:ext cx="13773150" cy="60007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90000"/>
              </a:lnSpc>
              <a:spcBef>
                <a:spcPct val="20000"/>
              </a:spcBef>
              <a:spcAft>
                <a:spcPct val="0"/>
              </a:spcAft>
              <a:buSzPct val="100000"/>
              <a:buFontTx/>
              <a:buNone/>
            </a:pPr>
            <a:r>
              <a:rPr lang="zh-CN" altLang="en-US" sz="3500" b="1" u="none" baseline="0" dirty="0">
                <a:solidFill>
                  <a:srgbClr val="000000"/>
                </a:solidFill>
                <a:latin typeface="Arial" panose="020B0604020202020204" pitchFamily="34" charset="0"/>
                <a:ea typeface="宋体" panose="02010600030101010101" pitchFamily="2" charset="-122"/>
              </a:rPr>
              <a:t>触发器的语法：</a:t>
            </a:r>
            <a:endParaRPr lang="zh-CN" altLang="zh-CN" dirty="0"/>
          </a:p>
          <a:p>
            <a:pPr marL="605155" lvl="0" indent="-605155" algn="l" eaLnBrk="1" fontAlgn="base" latinLnBrk="0" hangingPunct="1">
              <a:lnSpc>
                <a:spcPct val="90000"/>
              </a:lnSpc>
              <a:spcBef>
                <a:spcPct val="20000"/>
              </a:spcBef>
              <a:spcAft>
                <a:spcPct val="0"/>
              </a:spcAft>
              <a:buSzPct val="100000"/>
              <a:buFontTx/>
              <a:buNone/>
            </a:pPr>
            <a:endParaRPr lang="zh-CN" altLang="en-US" sz="3500" u="none" baseline="0" dirty="0">
              <a:solidFill>
                <a:srgbClr val="000000"/>
              </a:solidFill>
              <a:latin typeface="Arial" panose="020B0604020202020204" pitchFamily="34" charset="0"/>
              <a:ea typeface="宋体" panose="02010600030101010101" pitchFamily="2" charset="-122"/>
            </a:endParaRPr>
          </a:p>
        </p:txBody>
      </p:sp>
      <p:graphicFrame>
        <p:nvGraphicFramePr>
          <p:cNvPr id="4194423" name="表格 4194422"/>
          <p:cNvGraphicFramePr/>
          <p:nvPr/>
        </p:nvGraphicFramePr>
        <p:xfrm>
          <a:off x="1485900" y="2640013"/>
          <a:ext cx="13366750" cy="2187575"/>
        </p:xfrm>
        <a:graphic>
          <a:graphicData uri="http://schemas.openxmlformats.org/drawingml/2006/table">
            <a:tbl>
              <a:tblPr/>
              <a:tblGrid>
                <a:gridCol w="13366750"/>
              </a:tblGrid>
              <a:tr h="2187575">
                <a:tc>
                  <a:txBody>
                    <a:bodyPr/>
                    <a:p>
                      <a:pPr>
                        <a:spcBef>
                          <a:spcPct val="20000"/>
                        </a:spcBef>
                      </a:pPr>
                      <a:r>
                        <a:rPr lang="en-US" altLang="zh-CN" sz="2900" b="1" dirty="0">
                          <a:solidFill>
                            <a:srgbClr val="0000CC"/>
                          </a:solidFill>
                          <a:latin typeface="Arial" panose="020B0604020202020204" pitchFamily="34" charset="0"/>
                        </a:rPr>
                        <a:t>create [or replace] trigger </a:t>
                      </a:r>
                      <a:r>
                        <a:rPr lang="zh-CN" altLang="en-US" sz="2900" dirty="0">
                          <a:solidFill>
                            <a:srgbClr val="0000CC"/>
                          </a:solidFill>
                          <a:latin typeface="Arial" panose="020B0604020202020204" pitchFamily="34" charset="0"/>
                        </a:rPr>
                        <a:t>触发器名 触发时间 触发事件</a:t>
                      </a:r>
                      <a:endParaRPr lang="en-US" altLang="en-US" dirty="0">
                        <a:latin typeface="Arial" panose="020B0604020202020204" pitchFamily="34" charset="0"/>
                      </a:endParaRPr>
                    </a:p>
                    <a:p>
                      <a:pPr>
                        <a:spcBef>
                          <a:spcPct val="20000"/>
                        </a:spcBef>
                      </a:pPr>
                      <a:r>
                        <a:rPr lang="en-US" altLang="zh-CN" sz="2900" b="1" dirty="0">
                          <a:solidFill>
                            <a:srgbClr val="0000CC"/>
                          </a:solidFill>
                          <a:latin typeface="Arial" panose="020B0604020202020204" pitchFamily="34" charset="0"/>
                        </a:rPr>
                        <a:t>on </a:t>
                      </a:r>
                      <a:r>
                        <a:rPr lang="zh-CN" altLang="en-US" sz="2900" dirty="0">
                          <a:solidFill>
                            <a:srgbClr val="0000CC"/>
                          </a:solidFill>
                          <a:latin typeface="Arial" panose="020B0604020202020204" pitchFamily="34" charset="0"/>
                        </a:rPr>
                        <a:t>表名</a:t>
                      </a:r>
                      <a:endParaRPr lang="en-US" altLang="en-US" dirty="0">
                        <a:latin typeface="Arial" panose="020B0604020202020204" pitchFamily="34" charset="0"/>
                      </a:endParaRPr>
                    </a:p>
                    <a:p>
                      <a:pPr>
                        <a:spcBef>
                          <a:spcPct val="20000"/>
                        </a:spcBef>
                      </a:pPr>
                      <a:r>
                        <a:rPr lang="en-US" altLang="zh-CN" sz="2900" b="1" dirty="0">
                          <a:solidFill>
                            <a:srgbClr val="0000CC"/>
                          </a:solidFill>
                          <a:latin typeface="Arial" panose="020B0604020202020204" pitchFamily="34" charset="0"/>
                        </a:rPr>
                        <a:t>[for each row] </a:t>
                      </a:r>
                      <a:endParaRPr lang="en-US" altLang="en-US" dirty="0">
                        <a:latin typeface="Arial" panose="020B0604020202020204" pitchFamily="34" charset="0"/>
                      </a:endParaRPr>
                    </a:p>
                    <a:p>
                      <a:pPr>
                        <a:spcBef>
                          <a:spcPct val="20000"/>
                        </a:spcBef>
                      </a:pPr>
                      <a:r>
                        <a:rPr lang="en-US" altLang="zh-CN" sz="2900" b="1" dirty="0">
                          <a:solidFill>
                            <a:srgbClr val="0000CC"/>
                          </a:solidFill>
                          <a:latin typeface="Arial" panose="020B0604020202020204" pitchFamily="34" charset="0"/>
                        </a:rPr>
                        <a:t>PL/SQL </a:t>
                      </a:r>
                      <a:r>
                        <a:rPr lang="zh-CN" altLang="en-US" sz="2900" dirty="0">
                          <a:solidFill>
                            <a:srgbClr val="0000CC"/>
                          </a:solidFill>
                          <a:latin typeface="Arial" panose="020B0604020202020204" pitchFamily="34" charset="0"/>
                        </a:rPr>
                        <a:t>块</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248" name="矩形 1049247"/>
          <p:cNvSpPr/>
          <p:nvPr/>
        </p:nvSpPr>
        <p:spPr>
          <a:xfrm>
            <a:off x="944563" y="5040313"/>
            <a:ext cx="14043025" cy="4800600"/>
          </a:xfrm>
          <a:prstGeom prst="rect">
            <a:avLst/>
          </a:prstGeom>
          <a:noFill/>
          <a:ln w="9525">
            <a:noFill/>
          </a:ln>
        </p:spPr>
        <p:txBody>
          <a:bodyPr vert="horz" lIns="154305" tIns="77153" rIns="154305" bIns="77153" anchor="t"/>
          <a:p>
            <a:pPr marL="605155" indent="-1905">
              <a:spcBef>
                <a:spcPct val="20000"/>
              </a:spcBef>
              <a:buFontTx/>
              <a:buChar char="•"/>
            </a:pPr>
            <a:r>
              <a:rPr lang="zh-CN" altLang="en-US" sz="2900" b="1" baseline="0" dirty="0">
                <a:latin typeface="Arial" panose="020B0604020202020204" pitchFamily="34" charset="0"/>
                <a:ea typeface="宋体" panose="02010600030101010101" pitchFamily="2" charset="-122"/>
              </a:rPr>
              <a:t>触发器名</a:t>
            </a:r>
            <a:r>
              <a:rPr lang="en-US" altLang="zh-CN" sz="2900" baseline="0" dirty="0">
                <a:latin typeface="Arial" panose="020B0604020202020204" pitchFamily="34" charset="0"/>
                <a:ea typeface="宋体" panose="02010600030101010101" pitchFamily="2" charset="-122"/>
              </a:rPr>
              <a:t>: </a:t>
            </a:r>
            <a:r>
              <a:rPr lang="zh-CN" altLang="en-US" sz="2900" baseline="0" dirty="0">
                <a:latin typeface="Arial" panose="020B0604020202020204" pitchFamily="34" charset="0"/>
                <a:ea typeface="宋体" panose="02010600030101010101" pitchFamily="2" charset="-122"/>
              </a:rPr>
              <a:t>触发器对象的名称。由于触发器是数据库自动执行的，因此该名称只是一个名称，没有实质的用途 </a:t>
            </a:r>
            <a:endParaRPr lang="zh-CN" altLang="zh-CN" dirty="0">
              <a:latin typeface="Arial" panose="020B0604020202020204" pitchFamily="34" charset="0"/>
            </a:endParaRPr>
          </a:p>
          <a:p>
            <a:pPr marL="605155" indent="-1905">
              <a:spcBef>
                <a:spcPct val="20000"/>
              </a:spcBef>
              <a:buFontTx/>
              <a:buChar char="•"/>
            </a:pPr>
            <a:r>
              <a:rPr lang="zh-CN" altLang="en-US" sz="2900" b="1" baseline="0" dirty="0">
                <a:latin typeface="Arial" panose="020B0604020202020204" pitchFamily="34" charset="0"/>
                <a:ea typeface="宋体" panose="02010600030101010101" pitchFamily="2" charset="-122"/>
              </a:rPr>
              <a:t>触发时间</a:t>
            </a:r>
            <a:r>
              <a:rPr lang="en-US" altLang="zh-CN" sz="2900" baseline="0" dirty="0">
                <a:latin typeface="Arial" panose="020B0604020202020204" pitchFamily="34" charset="0"/>
                <a:ea typeface="宋体" panose="02010600030101010101" pitchFamily="2" charset="-122"/>
              </a:rPr>
              <a:t>: </a:t>
            </a:r>
            <a:r>
              <a:rPr lang="zh-CN" altLang="en-US" sz="2900" baseline="0" dirty="0">
                <a:latin typeface="Arial" panose="020B0604020202020204" pitchFamily="34" charset="0"/>
                <a:ea typeface="宋体" panose="02010600030101010101" pitchFamily="2" charset="-122"/>
              </a:rPr>
              <a:t>指明触发器何时执行，该值可取：</a:t>
            </a:r>
            <a:r>
              <a:rPr lang="en-US" altLang="zh-CN" sz="2900" baseline="0" dirty="0">
                <a:latin typeface="Arial" panose="020B0604020202020204" pitchFamily="34" charset="0"/>
                <a:ea typeface="宋体" panose="02010600030101010101" pitchFamily="2" charset="-122"/>
              </a:rPr>
              <a:t>before---</a:t>
            </a:r>
            <a:r>
              <a:rPr lang="zh-CN" altLang="en-US" sz="2900" baseline="0" dirty="0">
                <a:latin typeface="Arial" panose="020B0604020202020204" pitchFamily="34" charset="0"/>
                <a:ea typeface="宋体" panose="02010600030101010101" pitchFamily="2" charset="-122"/>
              </a:rPr>
              <a:t>表示在数据库动作之前触发器执行；</a:t>
            </a:r>
            <a:r>
              <a:rPr lang="en-US" altLang="zh-CN" sz="2900" baseline="0" dirty="0">
                <a:latin typeface="Arial" panose="020B0604020202020204" pitchFamily="34" charset="0"/>
                <a:ea typeface="宋体" panose="02010600030101010101" pitchFamily="2" charset="-122"/>
              </a:rPr>
              <a:t>after---</a:t>
            </a:r>
            <a:r>
              <a:rPr lang="zh-CN" altLang="en-US" sz="2900" baseline="0" dirty="0">
                <a:latin typeface="Arial" panose="020B0604020202020204" pitchFamily="34" charset="0"/>
                <a:ea typeface="宋体" panose="02010600030101010101" pitchFamily="2" charset="-122"/>
              </a:rPr>
              <a:t>表示在数据库动作之后出发器执行。</a:t>
            </a:r>
            <a:endParaRPr lang="zh-CN" altLang="zh-CN" dirty="0">
              <a:latin typeface="Arial" panose="020B0604020202020204" pitchFamily="34" charset="0"/>
            </a:endParaRPr>
          </a:p>
          <a:p>
            <a:pPr marL="605155" indent="-1905">
              <a:spcBef>
                <a:spcPct val="20000"/>
              </a:spcBef>
              <a:buFontTx/>
              <a:buChar char="•"/>
            </a:pPr>
            <a:r>
              <a:rPr lang="zh-CN" altLang="en-US" sz="2900" b="1" baseline="0" dirty="0">
                <a:latin typeface="Arial" panose="020B0604020202020204" pitchFamily="34" charset="0"/>
                <a:ea typeface="宋体" panose="02010600030101010101" pitchFamily="2" charset="-122"/>
              </a:rPr>
              <a:t>触发事件</a:t>
            </a:r>
            <a:r>
              <a:rPr lang="en-US" altLang="zh-CN" sz="2900" baseline="0" dirty="0">
                <a:latin typeface="Arial" panose="020B0604020202020204" pitchFamily="34" charset="0"/>
                <a:ea typeface="宋体" panose="02010600030101010101" pitchFamily="2" charset="-122"/>
              </a:rPr>
              <a:t>: </a:t>
            </a:r>
            <a:r>
              <a:rPr lang="zh-CN" altLang="en-US" sz="2900" baseline="0" dirty="0">
                <a:latin typeface="Arial" panose="020B0604020202020204" pitchFamily="34" charset="0"/>
                <a:ea typeface="宋体" panose="02010600030101010101" pitchFamily="2" charset="-122"/>
              </a:rPr>
              <a:t>指明哪些数据库动作会触发此触发器</a:t>
            </a:r>
            <a:r>
              <a:rPr lang="en-US" altLang="zh-CN" sz="2900" baseline="0" dirty="0">
                <a:latin typeface="Arial" panose="020B0604020202020204" pitchFamily="34" charset="0"/>
                <a:ea typeface="宋体" panose="02010600030101010101" pitchFamily="2" charset="-122"/>
              </a:rPr>
              <a:t>,</a:t>
            </a:r>
            <a:r>
              <a:rPr lang="zh-CN" altLang="en-US" sz="2900" baseline="0" dirty="0">
                <a:latin typeface="Arial" panose="020B0604020202020204" pitchFamily="34" charset="0"/>
                <a:ea typeface="宋体" panose="02010600030101010101" pitchFamily="2" charset="-122"/>
              </a:rPr>
              <a:t>可取的值有：</a:t>
            </a:r>
            <a:r>
              <a:rPr lang="en-US" altLang="zh-CN" sz="2900" baseline="0" dirty="0">
                <a:latin typeface="Arial" panose="020B0604020202020204" pitchFamily="34" charset="0"/>
                <a:ea typeface="宋体" panose="02010600030101010101" pitchFamily="2" charset="-122"/>
              </a:rPr>
              <a:t>insert</a:t>
            </a:r>
            <a:r>
              <a:rPr lang="zh-CN" altLang="en-US" sz="2900" baseline="0" dirty="0">
                <a:latin typeface="Arial" panose="020B0604020202020204" pitchFamily="34" charset="0"/>
                <a:ea typeface="宋体" panose="02010600030101010101" pitchFamily="2" charset="-122"/>
              </a:rPr>
              <a:t>：数据库插入会触发此触发器；</a:t>
            </a:r>
            <a:r>
              <a:rPr lang="en-US" altLang="zh-CN" sz="2900" baseline="0" dirty="0">
                <a:latin typeface="Arial" panose="020B0604020202020204" pitchFamily="34" charset="0"/>
                <a:ea typeface="宋体" panose="02010600030101010101" pitchFamily="2" charset="-122"/>
              </a:rPr>
              <a:t>update</a:t>
            </a:r>
            <a:r>
              <a:rPr lang="zh-CN" altLang="en-US" sz="2900" baseline="0" dirty="0">
                <a:latin typeface="Arial" panose="020B0604020202020204" pitchFamily="34" charset="0"/>
                <a:ea typeface="宋体" panose="02010600030101010101" pitchFamily="2" charset="-122"/>
              </a:rPr>
              <a:t>：数据库修改会触发此触发器；</a:t>
            </a:r>
            <a:r>
              <a:rPr lang="en-US" altLang="zh-CN" sz="2900" baseline="0" dirty="0">
                <a:latin typeface="Arial" panose="020B0604020202020204" pitchFamily="34" charset="0"/>
                <a:ea typeface="宋体" panose="02010600030101010101" pitchFamily="2" charset="-122"/>
              </a:rPr>
              <a:t>delete</a:t>
            </a:r>
            <a:r>
              <a:rPr lang="zh-CN" altLang="en-US" sz="2900" baseline="0" dirty="0">
                <a:latin typeface="Arial" panose="020B0604020202020204" pitchFamily="34" charset="0"/>
                <a:ea typeface="宋体" panose="02010600030101010101" pitchFamily="2" charset="-122"/>
              </a:rPr>
              <a:t>：数据库删除会触发此触发器。</a:t>
            </a:r>
            <a:endParaRPr lang="zh-CN" altLang="zh-CN" dirty="0">
              <a:latin typeface="Arial" panose="020B0604020202020204" pitchFamily="34" charset="0"/>
            </a:endParaRPr>
          </a:p>
          <a:p>
            <a:pPr marL="605155" indent="-1905">
              <a:spcBef>
                <a:spcPct val="20000"/>
              </a:spcBef>
              <a:buFontTx/>
              <a:buChar char="•"/>
            </a:pPr>
            <a:r>
              <a:rPr lang="zh-CN" altLang="en-US" sz="2900" b="1" baseline="0" dirty="0">
                <a:latin typeface="Arial" panose="020B0604020202020204" pitchFamily="34" charset="0"/>
                <a:ea typeface="宋体" panose="02010600030101010101" pitchFamily="2" charset="-122"/>
              </a:rPr>
              <a:t>表名</a:t>
            </a:r>
            <a:r>
              <a:rPr lang="en-US" altLang="zh-CN" sz="2900" baseline="0" dirty="0">
                <a:latin typeface="Arial" panose="020B0604020202020204" pitchFamily="34" charset="0"/>
                <a:ea typeface="宋体" panose="02010600030101010101" pitchFamily="2" charset="-122"/>
              </a:rPr>
              <a:t>:</a:t>
            </a:r>
            <a:r>
              <a:rPr lang="zh-CN" altLang="en-US" sz="2900" baseline="0" dirty="0">
                <a:latin typeface="Arial" panose="020B0604020202020204" pitchFamily="34" charset="0"/>
                <a:ea typeface="宋体" panose="02010600030101010101" pitchFamily="2" charset="-122"/>
              </a:rPr>
              <a:t>数据库触发器所在的表或者视图</a:t>
            </a:r>
            <a:endParaRPr lang="zh-CN" altLang="zh-CN" dirty="0">
              <a:latin typeface="Arial" panose="020B0604020202020204" pitchFamily="34" charset="0"/>
            </a:endParaRPr>
          </a:p>
          <a:p>
            <a:pPr marL="605155" indent="-1905">
              <a:spcBef>
                <a:spcPct val="20000"/>
              </a:spcBef>
              <a:buFontTx/>
              <a:buChar char="•"/>
            </a:pPr>
            <a:r>
              <a:rPr lang="en-US" altLang="zh-CN" sz="2900" b="1" baseline="0" dirty="0">
                <a:latin typeface="Arial" panose="020B0604020202020204" pitchFamily="34" charset="0"/>
                <a:ea typeface="宋体" panose="02010600030101010101" pitchFamily="2" charset="-122"/>
              </a:rPr>
              <a:t>for each row</a:t>
            </a:r>
            <a:r>
              <a:rPr lang="en-US" altLang="zh-CN" sz="2900" baseline="0" dirty="0">
                <a:latin typeface="Arial" panose="020B0604020202020204" pitchFamily="34" charset="0"/>
                <a:ea typeface="宋体" panose="02010600030101010101" pitchFamily="2" charset="-122"/>
              </a:rPr>
              <a:t>: </a:t>
            </a:r>
            <a:r>
              <a:rPr lang="zh-CN" altLang="en-US" sz="2900" baseline="0" dirty="0">
                <a:latin typeface="Arial" panose="020B0604020202020204" pitchFamily="34" charset="0"/>
                <a:ea typeface="宋体" panose="02010600030101010101" pitchFamily="2" charset="-122"/>
              </a:rPr>
              <a:t>对表的每一行触发器执行一次。如果没有这一选项，则只对整个表执行一次。</a:t>
            </a:r>
            <a:endParaRPr lang="zh-CN" altLang="zh-CN"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50" name="标题 1049249"/>
          <p:cNvSpPr/>
          <p:nvPr>
            <p:ph type="title"/>
          </p:nvPr>
        </p:nvSpPr>
        <p:spPr>
          <a:xfrm>
            <a:off x="1214438" y="960438"/>
            <a:ext cx="13773150" cy="1079500"/>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4.3  </a:t>
            </a:r>
            <a:r>
              <a:rPr lang="zh-CN" altLang="en-US" sz="4800" baseline="0" dirty="0">
                <a:latin typeface="Arial" panose="020B0604020202020204" pitchFamily="34" charset="0"/>
                <a:ea typeface="宋体" panose="02010600030101010101" pitchFamily="2" charset="-122"/>
              </a:rPr>
              <a:t>执行过程 </a:t>
            </a:r>
            <a:endParaRPr lang="zh-CN" altLang="zh-CN" dirty="0"/>
          </a:p>
        </p:txBody>
      </p:sp>
      <p:sp>
        <p:nvSpPr>
          <p:cNvPr id="1049252" name="内容占位符 1049251"/>
          <p:cNvSpPr/>
          <p:nvPr>
            <p:ph idx="1"/>
          </p:nvPr>
        </p:nvSpPr>
        <p:spPr>
          <a:xfrm>
            <a:off x="1214438" y="2160588"/>
            <a:ext cx="13773150" cy="60007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9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先建立一张表</a:t>
            </a:r>
            <a:r>
              <a:rPr lang="en-US" altLang="zh-CN" sz="3500" u="none" baseline="0" dirty="0">
                <a:solidFill>
                  <a:srgbClr val="000000"/>
                </a:solidFill>
                <a:latin typeface="Arial" panose="020B0604020202020204" pitchFamily="34" charset="0"/>
                <a:ea typeface="宋体" panose="02010600030101010101" pitchFamily="2" charset="-122"/>
              </a:rPr>
              <a:t>student</a:t>
            </a:r>
            <a:endParaRPr lang="zh-CN" altLang="zh-CN" dirty="0"/>
          </a:p>
        </p:txBody>
      </p:sp>
      <p:graphicFrame>
        <p:nvGraphicFramePr>
          <p:cNvPr id="4194425" name="表格 4194424"/>
          <p:cNvGraphicFramePr/>
          <p:nvPr/>
        </p:nvGraphicFramePr>
        <p:xfrm>
          <a:off x="1350963" y="2879725"/>
          <a:ext cx="13501687" cy="2297113"/>
        </p:xfrm>
        <a:graphic>
          <a:graphicData uri="http://schemas.openxmlformats.org/drawingml/2006/table">
            <a:tbl>
              <a:tblPr/>
              <a:tblGrid>
                <a:gridCol w="13501688"/>
              </a:tblGrid>
              <a:tr h="2295525">
                <a:tc>
                  <a:txBody>
                    <a:bodyPr/>
                    <a:p>
                      <a:pPr>
                        <a:spcBef>
                          <a:spcPct val="20000"/>
                        </a:spcBef>
                      </a:pPr>
                      <a:r>
                        <a:rPr lang="en-US" altLang="zh-CN" sz="2900" dirty="0">
                          <a:solidFill>
                            <a:srgbClr val="0000CC"/>
                          </a:solidFill>
                          <a:latin typeface="Arial" panose="020B0604020202020204" pitchFamily="34" charset="0"/>
                        </a:rPr>
                        <a:t>create table student (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ID NUMBER  primary key,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NAME VARCHAR2(20) not null,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AGE NUMBER )</a:t>
                      </a:r>
                      <a:r>
                        <a:rPr lang="en-US" altLang="zh-CN" sz="3500" dirty="0">
                          <a:solidFill>
                            <a:srgbClr val="0000CC"/>
                          </a:solidFill>
                          <a:latin typeface="Arial" panose="020B0604020202020204" pitchFamily="34" charset="0"/>
                        </a:rPr>
                        <a: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254" name="矩形 1049253"/>
          <p:cNvSpPr/>
          <p:nvPr/>
        </p:nvSpPr>
        <p:spPr>
          <a:xfrm>
            <a:off x="1214438" y="5521325"/>
            <a:ext cx="13773150" cy="600075"/>
          </a:xfrm>
          <a:prstGeom prst="rect">
            <a:avLst/>
          </a:prstGeom>
          <a:noFill/>
          <a:ln w="9525">
            <a:noFill/>
          </a:ln>
        </p:spPr>
        <p:txBody>
          <a:bodyPr vert="horz" lIns="154305" tIns="77153" rIns="154305" bIns="77153" anchor="t"/>
          <a:p>
            <a:pPr marL="605155" indent="-1905">
              <a:spcBef>
                <a:spcPct val="20000"/>
              </a:spcBef>
            </a:pPr>
            <a:r>
              <a:rPr lang="zh-CN" altLang="en-US" sz="3300" baseline="0" dirty="0">
                <a:latin typeface="Arial" panose="020B0604020202020204" pitchFamily="34" charset="0"/>
                <a:ea typeface="宋体" panose="02010600030101010101" pitchFamily="2" charset="-122"/>
              </a:rPr>
              <a:t>现在要求让</a:t>
            </a:r>
            <a:r>
              <a:rPr lang="en-US" altLang="zh-CN" sz="3300" baseline="0" dirty="0">
                <a:latin typeface="Arial" panose="020B0604020202020204" pitchFamily="34" charset="0"/>
                <a:ea typeface="宋体" panose="02010600030101010101" pitchFamily="2" charset="-122"/>
              </a:rPr>
              <a:t>id</a:t>
            </a:r>
            <a:r>
              <a:rPr lang="zh-CN" altLang="en-US" sz="3300" baseline="0" dirty="0">
                <a:latin typeface="Arial" panose="020B0604020202020204" pitchFamily="34" charset="0"/>
                <a:ea typeface="宋体" panose="02010600030101010101" pitchFamily="2" charset="-122"/>
              </a:rPr>
              <a:t>进行自动增长，也就是在插入数据的时候，不必插入</a:t>
            </a:r>
            <a:r>
              <a:rPr lang="en-US" altLang="zh-CN" sz="3300" baseline="0" dirty="0">
                <a:latin typeface="Arial" panose="020B0604020202020204" pitchFamily="34" charset="0"/>
                <a:ea typeface="宋体" panose="02010600030101010101" pitchFamily="2" charset="-122"/>
              </a:rPr>
              <a:t>id</a:t>
            </a:r>
            <a:r>
              <a:rPr lang="zh-CN" altLang="en-US" sz="3300" baseline="0" dirty="0">
                <a:latin typeface="Arial" panose="020B0604020202020204" pitchFamily="34" charset="0"/>
                <a:ea typeface="宋体" panose="02010600030101010101" pitchFamily="2" charset="-122"/>
              </a:rPr>
              <a:t>的值，为此需要建立一个序列用来产生唯一的编号</a:t>
            </a:r>
            <a:r>
              <a:rPr lang="en-US" altLang="zh-CN" sz="3300" baseline="0" dirty="0">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graphicFrame>
        <p:nvGraphicFramePr>
          <p:cNvPr id="4194427" name="表格 4194426"/>
          <p:cNvGraphicFramePr/>
          <p:nvPr/>
        </p:nvGraphicFramePr>
        <p:xfrm>
          <a:off x="2700338" y="6840538"/>
          <a:ext cx="11880850" cy="688975"/>
        </p:xfrm>
        <a:graphic>
          <a:graphicData uri="http://schemas.openxmlformats.org/drawingml/2006/table">
            <a:tbl>
              <a:tblPr/>
              <a:tblGrid>
                <a:gridCol w="11880850"/>
              </a:tblGrid>
              <a:tr h="688975">
                <a:tc>
                  <a:txBody>
                    <a:bodyPr/>
                    <a:p>
                      <a:pPr>
                        <a:spcBef>
                          <a:spcPct val="20000"/>
                        </a:spcBef>
                      </a:pPr>
                      <a:r>
                        <a:rPr lang="en-US" altLang="zh-CN" sz="3500" dirty="0">
                          <a:solidFill>
                            <a:srgbClr val="0000CC"/>
                          </a:solidFill>
                          <a:latin typeface="Arial" panose="020B0604020202020204" pitchFamily="34" charset="0"/>
                        </a:rPr>
                        <a:t>Create sequence sqst start with 1 increment by 1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56" name="标题 1049255"/>
          <p:cNvSpPr/>
          <p:nvPr>
            <p:ph type="title"/>
          </p:nvPr>
        </p:nvSpPr>
        <p:spPr>
          <a:ln/>
        </p:spPr>
        <p:txBody>
          <a:bodyPr lIns="91440" tIns="45720" rIns="91440" bIns="45720" anchor="ctr"/>
          <a:p>
            <a:pPr algn="ctr">
              <a:buFontTx/>
              <a:buNone/>
            </a:pPr>
            <a:r>
              <a:rPr lang="zh-CN" altLang="en-US" sz="4800" baseline="0" dirty="0">
                <a:latin typeface="Arial" panose="020B0604020202020204" pitchFamily="34" charset="0"/>
                <a:ea typeface="宋体" panose="02010600030101010101" pitchFamily="2" charset="-122"/>
              </a:rPr>
              <a:t>过程</a:t>
            </a:r>
            <a:endParaRPr lang="zh-CN" altLang="zh-CN" dirty="0"/>
          </a:p>
        </p:txBody>
      </p:sp>
      <p:sp>
        <p:nvSpPr>
          <p:cNvPr id="1049258" name="内容占位符 1049257"/>
          <p:cNvSpPr/>
          <p:nvPr>
            <p:ph idx="1"/>
          </p:nvPr>
        </p:nvSpPr>
        <p:spPr>
          <a:xfrm>
            <a:off x="1214438" y="2400300"/>
            <a:ext cx="13773150" cy="6361113"/>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90000"/>
              </a:lnSpc>
              <a:spcBef>
                <a:spcPct val="20000"/>
              </a:spcBef>
              <a:spcAft>
                <a:spcPct val="0"/>
              </a:spcAft>
              <a:buSzPct val="100000"/>
              <a:buChar char="•"/>
            </a:pPr>
            <a:r>
              <a:rPr lang="zh-CN" altLang="en-US" sz="3500" u="none" baseline="0" dirty="0">
                <a:solidFill>
                  <a:srgbClr val="000000"/>
                </a:solidFill>
                <a:latin typeface="Arial" panose="020B0604020202020204" pitchFamily="34" charset="0"/>
                <a:ea typeface="宋体" panose="02010600030101010101" pitchFamily="2" charset="-122"/>
              </a:rPr>
              <a:t>当我们向表中插入数据，如</a:t>
            </a:r>
            <a:r>
              <a:rPr lang="en-US" altLang="zh-CN" sz="3500" u="none" baseline="0" dirty="0">
                <a:solidFill>
                  <a:srgbClr val="000000"/>
                </a:solidFill>
                <a:latin typeface="Arial" panose="020B0604020202020204" pitchFamily="34" charset="0"/>
                <a:ea typeface="宋体" panose="02010600030101010101" pitchFamily="2" charset="-122"/>
              </a:rPr>
              <a:t>: Insert into student(name,age</a:t>
            </a:r>
            <a:r>
              <a:rPr lang="en-US" altLang="zh-CN" sz="3500" u="none" baseline="0" dirty="0">
                <a:solidFill>
                  <a:srgbClr val="000000"/>
                </a:solidFill>
                <a:latin typeface="Arial" panose="020B0604020202020204" pitchFamily="34" charset="0"/>
                <a:ea typeface="宋体" panose="02010600030101010101" pitchFamily="2" charset="-122"/>
              </a:rPr>
              <a:t>) values(‘</a:t>
            </a:r>
            <a:r>
              <a:rPr lang="zh-CN" altLang="en-US" sz="3500" u="none" baseline="0" dirty="0">
                <a:solidFill>
                  <a:srgbClr val="000000"/>
                </a:solidFill>
                <a:latin typeface="Arial" panose="020B0604020202020204" pitchFamily="34" charset="0"/>
                <a:ea typeface="宋体" panose="02010600030101010101" pitchFamily="2" charset="-122"/>
              </a:rPr>
              <a:t>张三’</a:t>
            </a:r>
            <a:r>
              <a:rPr lang="en-US" altLang="zh-CN" sz="3500" u="none" baseline="0" dirty="0">
                <a:solidFill>
                  <a:srgbClr val="000000"/>
                </a:solidFill>
                <a:latin typeface="Arial" panose="020B0604020202020204" pitchFamily="34" charset="0"/>
                <a:ea typeface="宋体" panose="02010600030101010101" pitchFamily="2" charset="-122"/>
              </a:rPr>
              <a:t>,20) </a:t>
            </a:r>
            <a:r>
              <a:rPr lang="zh-CN" altLang="en-US" sz="3500" u="none" baseline="0" dirty="0">
                <a:solidFill>
                  <a:srgbClr val="000000"/>
                </a:solidFill>
                <a:latin typeface="Arial" panose="020B0604020202020204" pitchFamily="34" charset="0"/>
                <a:ea typeface="宋体" panose="02010600030101010101" pitchFamily="2" charset="-122"/>
              </a:rPr>
              <a:t>的时候，</a:t>
            </a:r>
            <a:r>
              <a:rPr lang="en-US" altLang="zh-CN" sz="3500" u="none" baseline="0" dirty="0">
                <a:solidFill>
                  <a:srgbClr val="000000"/>
                </a:solidFill>
                <a:latin typeface="Arial" panose="020B0604020202020204" pitchFamily="34" charset="0"/>
                <a:ea typeface="宋体" panose="02010600030101010101" pitchFamily="2" charset="-122"/>
              </a:rPr>
              <a:t>Oracle</a:t>
            </a:r>
            <a:r>
              <a:rPr lang="zh-CN" altLang="en-US" sz="3500" u="none" baseline="0" dirty="0">
                <a:solidFill>
                  <a:srgbClr val="000000"/>
                </a:solidFill>
                <a:latin typeface="Arial" panose="020B0604020202020204" pitchFamily="34" charset="0"/>
                <a:ea typeface="宋体" panose="02010600030101010101" pitchFamily="2" charset="-122"/>
              </a:rPr>
              <a:t>服务器在将数据送入物理表之前，我们需要确定</a:t>
            </a:r>
            <a:r>
              <a:rPr lang="en-US" altLang="zh-CN" sz="3500" u="none" baseline="0" dirty="0">
                <a:solidFill>
                  <a:srgbClr val="000000"/>
                </a:solidFill>
                <a:latin typeface="Arial" panose="020B0604020202020204" pitchFamily="34" charset="0"/>
                <a:ea typeface="宋体" panose="02010600030101010101" pitchFamily="2" charset="-122"/>
              </a:rPr>
              <a:t>id</a:t>
            </a:r>
            <a:r>
              <a:rPr lang="zh-CN" altLang="en-US" sz="3500" u="none" baseline="0" dirty="0">
                <a:solidFill>
                  <a:srgbClr val="000000"/>
                </a:solidFill>
                <a:latin typeface="Arial" panose="020B0604020202020204" pitchFamily="34" charset="0"/>
                <a:ea typeface="宋体" panose="02010600030101010101" pitchFamily="2" charset="-122"/>
              </a:rPr>
              <a:t>的值，所以触发时间应该是</a:t>
            </a:r>
            <a:r>
              <a:rPr lang="en-US" altLang="zh-CN" sz="3500" u="none" baseline="0" dirty="0">
                <a:solidFill>
                  <a:srgbClr val="000000"/>
                </a:solidFill>
                <a:latin typeface="Arial" panose="020B0604020202020204" pitchFamily="34" charset="0"/>
                <a:ea typeface="宋体" panose="02010600030101010101" pitchFamily="2" charset="-122"/>
              </a:rPr>
              <a:t>before</a:t>
            </a:r>
            <a:r>
              <a:rPr lang="zh-CN" altLang="en-US" sz="3500" u="none" baseline="0" dirty="0">
                <a:solidFill>
                  <a:srgbClr val="000000"/>
                </a:solidFill>
                <a:latin typeface="Arial" panose="020B0604020202020204" pitchFamily="34" charset="0"/>
                <a:ea typeface="宋体" panose="02010600030101010101" pitchFamily="2" charset="-122"/>
              </a:rPr>
              <a:t>，因为只需要在插入的时候确定</a:t>
            </a:r>
            <a:r>
              <a:rPr lang="en-US" altLang="zh-CN" sz="3500" u="none" baseline="0" dirty="0">
                <a:solidFill>
                  <a:srgbClr val="000000"/>
                </a:solidFill>
                <a:latin typeface="Arial" panose="020B0604020202020204" pitchFamily="34" charset="0"/>
                <a:ea typeface="宋体" panose="02010600030101010101" pitchFamily="2" charset="-122"/>
              </a:rPr>
              <a:t>id</a:t>
            </a:r>
            <a:r>
              <a:rPr lang="zh-CN" altLang="en-US" sz="3500" u="none" baseline="0" dirty="0">
                <a:solidFill>
                  <a:srgbClr val="000000"/>
                </a:solidFill>
                <a:latin typeface="Arial" panose="020B0604020202020204" pitchFamily="34" charset="0"/>
                <a:ea typeface="宋体" panose="02010600030101010101" pitchFamily="2" charset="-122"/>
              </a:rPr>
              <a:t>的值，所以事件应该是</a:t>
            </a:r>
            <a:r>
              <a:rPr lang="en-US" altLang="zh-CN" sz="3500" u="none" baseline="0" dirty="0">
                <a:solidFill>
                  <a:srgbClr val="000000"/>
                </a:solidFill>
                <a:latin typeface="Arial" panose="020B0604020202020204" pitchFamily="34" charset="0"/>
                <a:ea typeface="宋体" panose="02010600030101010101" pitchFamily="2" charset="-122"/>
              </a:rPr>
              <a:t>insert</a:t>
            </a:r>
            <a:r>
              <a:rPr lang="zh-CN" altLang="en-US" sz="3500" u="none" baseline="0" dirty="0">
                <a:solidFill>
                  <a:srgbClr val="000000"/>
                </a:solidFill>
                <a:latin typeface="Arial" panose="020B0604020202020204" pitchFamily="34" charset="0"/>
                <a:ea typeface="宋体" panose="02010600030101010101" pitchFamily="2" charset="-122"/>
              </a:rPr>
              <a:t>，因为是作用在</a:t>
            </a:r>
            <a:r>
              <a:rPr lang="en-US" altLang="zh-CN" sz="3500" u="none" baseline="0" dirty="0">
                <a:solidFill>
                  <a:srgbClr val="000000"/>
                </a:solidFill>
                <a:latin typeface="Arial" panose="020B0604020202020204" pitchFamily="34" charset="0"/>
                <a:ea typeface="宋体" panose="02010600030101010101" pitchFamily="2" charset="-122"/>
              </a:rPr>
              <a:t>student</a:t>
            </a:r>
            <a:r>
              <a:rPr lang="zh-CN" altLang="en-US" sz="3500" u="none" baseline="0" dirty="0">
                <a:solidFill>
                  <a:srgbClr val="000000"/>
                </a:solidFill>
                <a:latin typeface="Arial" panose="020B0604020202020204" pitchFamily="34" charset="0"/>
                <a:ea typeface="宋体" panose="02010600030101010101" pitchFamily="2" charset="-122"/>
              </a:rPr>
              <a:t>表中，所以表是</a:t>
            </a:r>
            <a:r>
              <a:rPr lang="en-US" altLang="zh-CN" sz="3500" u="none" baseline="0" dirty="0">
                <a:solidFill>
                  <a:srgbClr val="000000"/>
                </a:solidFill>
                <a:latin typeface="Arial" panose="020B0604020202020204" pitchFamily="34" charset="0"/>
                <a:ea typeface="宋体" panose="02010600030101010101" pitchFamily="2" charset="-122"/>
              </a:rPr>
              <a:t>student</a:t>
            </a:r>
            <a:r>
              <a:rPr lang="zh-CN" altLang="en-US" sz="3500" u="none" baseline="0" dirty="0">
                <a:solidFill>
                  <a:srgbClr val="000000"/>
                </a:solidFill>
                <a:latin typeface="Arial" panose="020B0604020202020204" pitchFamily="34" charset="0"/>
                <a:ea typeface="宋体" panose="02010600030101010101" pitchFamily="2" charset="-122"/>
              </a:rPr>
              <a:t>。因为需要在插入每条数据的时候，都确定</a:t>
            </a:r>
            <a:r>
              <a:rPr lang="en-US" altLang="zh-CN" sz="3500" u="none" baseline="0" dirty="0">
                <a:solidFill>
                  <a:srgbClr val="000000"/>
                </a:solidFill>
                <a:latin typeface="Arial" panose="020B0604020202020204" pitchFamily="34" charset="0"/>
                <a:ea typeface="宋体" panose="02010600030101010101" pitchFamily="2" charset="-122"/>
              </a:rPr>
              <a:t>id</a:t>
            </a:r>
            <a:r>
              <a:rPr lang="zh-CN" altLang="en-US" sz="3500" u="none" baseline="0" dirty="0">
                <a:solidFill>
                  <a:srgbClr val="000000"/>
                </a:solidFill>
                <a:latin typeface="Arial" panose="020B0604020202020204" pitchFamily="34" charset="0"/>
                <a:ea typeface="宋体" panose="02010600030101010101" pitchFamily="2" charset="-122"/>
              </a:rPr>
              <a:t>的值，所以应该是</a:t>
            </a:r>
            <a:r>
              <a:rPr lang="en-US" altLang="zh-CN" sz="3500" u="none" baseline="0" dirty="0">
                <a:solidFill>
                  <a:srgbClr val="000000"/>
                </a:solidFill>
                <a:latin typeface="Arial" panose="020B0604020202020204" pitchFamily="34" charset="0"/>
                <a:ea typeface="宋体" panose="02010600030101010101" pitchFamily="2" charset="-122"/>
              </a:rPr>
              <a:t>:for each row. </a:t>
            </a:r>
            <a:endParaRPr lang="zh-CN" altLang="zh-CN" dirty="0"/>
          </a:p>
          <a:p>
            <a:pPr marL="605155" lvl="0" indent="-605155" algn="l" fontAlgn="base">
              <a:lnSpc>
                <a:spcPct val="90000"/>
              </a:lnSpc>
              <a:spcBef>
                <a:spcPct val="20000"/>
              </a:spcBef>
              <a:spcAft>
                <a:spcPct val="0"/>
              </a:spcAft>
              <a:buSzPct val="100000"/>
              <a:buChar char="•"/>
            </a:pPr>
            <a:r>
              <a:rPr lang="zh-CN" altLang="en-US" sz="3500" u="none" baseline="0" dirty="0">
                <a:solidFill>
                  <a:srgbClr val="000000"/>
                </a:solidFill>
                <a:latin typeface="Arial" panose="020B0604020202020204" pitchFamily="34" charset="0"/>
                <a:ea typeface="宋体" panose="02010600030101010101" pitchFamily="2" charset="-122"/>
              </a:rPr>
              <a:t>在触发器中我们可以使用两个特殊的变量 </a:t>
            </a:r>
            <a:r>
              <a:rPr lang="en-US" altLang="zh-CN" sz="3500" u="none" baseline="0" dirty="0">
                <a:solidFill>
                  <a:srgbClr val="000000"/>
                </a:solidFill>
                <a:latin typeface="Arial" panose="020B0604020202020204" pitchFamily="34" charset="0"/>
                <a:ea typeface="宋体" panose="02010600030101010101" pitchFamily="2" charset="-122"/>
              </a:rPr>
              <a:t>:new </a:t>
            </a:r>
            <a:r>
              <a:rPr lang="zh-CN" altLang="en-US" sz="3500" u="none" baseline="0" dirty="0">
                <a:solidFill>
                  <a:srgbClr val="000000"/>
                </a:solidFill>
                <a:latin typeface="Arial" panose="020B0604020202020204" pitchFamily="34" charset="0"/>
                <a:ea typeface="宋体" panose="02010600030101010101" pitchFamily="2" charset="-122"/>
              </a:rPr>
              <a:t>和</a:t>
            </a:r>
            <a:r>
              <a:rPr lang="en-US" altLang="zh-CN" sz="3500" u="none" baseline="0" dirty="0">
                <a:solidFill>
                  <a:srgbClr val="000000"/>
                </a:solidFill>
                <a:latin typeface="Arial" panose="020B0604020202020204" pitchFamily="34" charset="0"/>
                <a:ea typeface="宋体" panose="02010600030101010101" pitchFamily="2" charset="-122"/>
              </a:rPr>
              <a:t>:old</a:t>
            </a:r>
            <a:r>
              <a:rPr lang="zh-CN" altLang="en-US" sz="3500" u="none" baseline="0" dirty="0">
                <a:solidFill>
                  <a:srgbClr val="000000"/>
                </a:solidFill>
                <a:latin typeface="Arial" panose="020B0604020202020204" pitchFamily="34" charset="0"/>
                <a:ea typeface="宋体" panose="02010600030101010101" pitchFamily="2" charset="-122"/>
              </a:rPr>
              <a:t>，它们在触发器代码执行的时候有效。其中</a:t>
            </a:r>
            <a:r>
              <a:rPr lang="en-US" altLang="zh-CN" sz="3500" u="none" baseline="0" dirty="0">
                <a:solidFill>
                  <a:srgbClr val="000000"/>
                </a:solidFill>
                <a:latin typeface="Arial" panose="020B0604020202020204" pitchFamily="34" charset="0"/>
                <a:ea typeface="宋体" panose="02010600030101010101" pitchFamily="2" charset="-122"/>
              </a:rPr>
              <a:t>:new</a:t>
            </a:r>
            <a:r>
              <a:rPr lang="zh-CN" altLang="en-US" sz="3500" u="none" baseline="0" dirty="0">
                <a:solidFill>
                  <a:srgbClr val="000000"/>
                </a:solidFill>
                <a:latin typeface="Arial" panose="020B0604020202020204" pitchFamily="34" charset="0"/>
                <a:ea typeface="宋体" panose="02010600030101010101" pitchFamily="2" charset="-122"/>
              </a:rPr>
              <a:t>中保存的是正在更新的数据，</a:t>
            </a:r>
            <a:r>
              <a:rPr lang="en-US" altLang="zh-CN" sz="3500" u="none" baseline="0" dirty="0">
                <a:solidFill>
                  <a:srgbClr val="000000"/>
                </a:solidFill>
                <a:latin typeface="Arial" panose="020B0604020202020204" pitchFamily="34" charset="0"/>
                <a:ea typeface="宋体" panose="02010600030101010101" pitchFamily="2" charset="-122"/>
              </a:rPr>
              <a:t>:old</a:t>
            </a:r>
            <a:r>
              <a:rPr lang="zh-CN" altLang="en-US" sz="3500" u="none" baseline="0" dirty="0">
                <a:solidFill>
                  <a:srgbClr val="000000"/>
                </a:solidFill>
                <a:latin typeface="Arial" panose="020B0604020202020204" pitchFamily="34" charset="0"/>
                <a:ea typeface="宋体" panose="02010600030101010101" pitchFamily="2" charset="-122"/>
              </a:rPr>
              <a:t>表示操作之前的数据。当</a:t>
            </a:r>
            <a:r>
              <a:rPr lang="en-US" altLang="zh-CN" sz="3500" u="none" baseline="0" dirty="0">
                <a:solidFill>
                  <a:srgbClr val="000000"/>
                </a:solidFill>
                <a:latin typeface="Arial" panose="020B0604020202020204" pitchFamily="34" charset="0"/>
                <a:ea typeface="宋体" panose="02010600030101010101" pitchFamily="2" charset="-122"/>
              </a:rPr>
              <a:t>insert</a:t>
            </a:r>
            <a:r>
              <a:rPr lang="zh-CN" altLang="en-US" sz="3500" u="none" baseline="0" dirty="0">
                <a:solidFill>
                  <a:srgbClr val="000000"/>
                </a:solidFill>
                <a:latin typeface="Arial" panose="020B0604020202020204" pitchFamily="34" charset="0"/>
                <a:ea typeface="宋体" panose="02010600030101010101" pitchFamily="2" charset="-122"/>
              </a:rPr>
              <a:t>事件发生的时候，比如向</a:t>
            </a:r>
            <a:r>
              <a:rPr lang="en-US" altLang="zh-CN" sz="3500" u="none" baseline="0" dirty="0">
                <a:solidFill>
                  <a:srgbClr val="000000"/>
                </a:solidFill>
                <a:latin typeface="Arial" panose="020B0604020202020204" pitchFamily="34" charset="0"/>
                <a:ea typeface="宋体" panose="02010600030101010101" pitchFamily="2" charset="-122"/>
              </a:rPr>
              <a:t>Student</a:t>
            </a:r>
            <a:r>
              <a:rPr lang="zh-CN" altLang="en-US" sz="3500" u="none" baseline="0" dirty="0">
                <a:solidFill>
                  <a:srgbClr val="000000"/>
                </a:solidFill>
                <a:latin typeface="Arial" panose="020B0604020202020204" pitchFamily="34" charset="0"/>
                <a:ea typeface="宋体" panose="02010600030101010101" pitchFamily="2" charset="-122"/>
              </a:rPr>
              <a:t>表中插入数据，</a:t>
            </a:r>
            <a:r>
              <a:rPr lang="en-US" altLang="zh-CN" sz="3500" u="none" baseline="0" dirty="0">
                <a:solidFill>
                  <a:srgbClr val="000000"/>
                </a:solidFill>
                <a:latin typeface="Arial" panose="020B0604020202020204" pitchFamily="34" charset="0"/>
                <a:ea typeface="宋体" panose="02010600030101010101" pitchFamily="2" charset="-122"/>
              </a:rPr>
              <a:t>Insert into student(name,age</a:t>
            </a:r>
            <a:r>
              <a:rPr lang="en-US" altLang="zh-CN" sz="3500" u="none" baseline="0" dirty="0">
                <a:solidFill>
                  <a:srgbClr val="000000"/>
                </a:solidFill>
                <a:latin typeface="Arial" panose="020B0604020202020204" pitchFamily="34" charset="0"/>
                <a:ea typeface="宋体" panose="02010600030101010101" pitchFamily="2" charset="-122"/>
              </a:rPr>
              <a:t>) values(‘</a:t>
            </a:r>
            <a:r>
              <a:rPr lang="zh-CN" altLang="en-US" sz="3500" u="none" baseline="0" dirty="0">
                <a:solidFill>
                  <a:srgbClr val="000000"/>
                </a:solidFill>
                <a:latin typeface="Arial" panose="020B0604020202020204" pitchFamily="34" charset="0"/>
                <a:ea typeface="宋体" panose="02010600030101010101" pitchFamily="2" charset="-122"/>
              </a:rPr>
              <a:t>张三’</a:t>
            </a:r>
            <a:r>
              <a:rPr lang="en-US" altLang="zh-CN" sz="3500" u="none" baseline="0" dirty="0">
                <a:solidFill>
                  <a:srgbClr val="000000"/>
                </a:solidFill>
                <a:latin typeface="Arial" panose="020B0604020202020204" pitchFamily="34" charset="0"/>
                <a:ea typeface="宋体" panose="02010600030101010101" pitchFamily="2" charset="-122"/>
              </a:rPr>
              <a:t>,20) new</a:t>
            </a:r>
            <a:r>
              <a:rPr lang="zh-CN" altLang="en-US" sz="3500" u="none" baseline="0" dirty="0">
                <a:solidFill>
                  <a:srgbClr val="000000"/>
                </a:solidFill>
                <a:latin typeface="Arial" panose="020B0604020202020204" pitchFamily="34" charset="0"/>
                <a:ea typeface="宋体" panose="02010600030101010101" pitchFamily="2" charset="-122"/>
              </a:rPr>
              <a:t>和</a:t>
            </a:r>
            <a:r>
              <a:rPr lang="en-US" altLang="zh-CN" sz="3500" u="none" baseline="0" dirty="0">
                <a:solidFill>
                  <a:srgbClr val="000000"/>
                </a:solidFill>
                <a:latin typeface="Arial" panose="020B0604020202020204" pitchFamily="34" charset="0"/>
                <a:ea typeface="宋体" panose="02010600030101010101" pitchFamily="2" charset="-122"/>
              </a:rPr>
              <a:t>old</a:t>
            </a:r>
            <a:r>
              <a:rPr lang="zh-CN" altLang="en-US" sz="3500" u="none" baseline="0" dirty="0">
                <a:solidFill>
                  <a:srgbClr val="000000"/>
                </a:solidFill>
                <a:latin typeface="Arial" panose="020B0604020202020204" pitchFamily="34" charset="0"/>
                <a:ea typeface="宋体" panose="02010600030101010101" pitchFamily="2" charset="-122"/>
              </a:rPr>
              <a:t>中的状态是</a:t>
            </a:r>
            <a:r>
              <a:rPr lang="en-US" altLang="zh-CN" sz="3500" u="none" baseline="0" dirty="0">
                <a:solidFill>
                  <a:srgbClr val="000000"/>
                </a:solidFill>
                <a:latin typeface="Arial" panose="020B0604020202020204" pitchFamily="34" charset="0"/>
                <a:ea typeface="宋体" panose="02010600030101010101" pitchFamily="2" charset="-122"/>
              </a:rPr>
              <a:t>: new: </a:t>
            </a:r>
            <a:endParaRPr lang="zh-CN" altLang="zh-CN" dirty="0"/>
          </a:p>
        </p:txBody>
      </p:sp>
      <p:pic>
        <p:nvPicPr>
          <p:cNvPr id="2097162" name="图片 2097161"/>
          <p:cNvPicPr>
            <a:picLocks noChangeAspect="1"/>
          </p:cNvPicPr>
          <p:nvPr/>
        </p:nvPicPr>
        <p:blipFill>
          <a:blip r:embed="rId1"/>
          <a:srcRect/>
          <a:stretch>
            <a:fillRect/>
          </a:stretch>
        </p:blipFill>
        <p:spPr>
          <a:xfrm>
            <a:off x="4591050" y="8161338"/>
            <a:ext cx="6429375" cy="16795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049258">
                                            <p:txEl>
                                              <p:charRg st="0" end="216"/>
                                            </p:txEl>
                                          </p:spTgt>
                                        </p:tgtEl>
                                        <p:attrNameLst>
                                          <p:attrName>ppt_x</p:attrName>
                                        </p:attrNameLst>
                                      </p:cBhvr>
                                      <p:tavLst>
                                        <p:tav tm="0">
                                          <p:val>
                                            <p:strVal val="ppt_x"/>
                                          </p:val>
                                        </p:tav>
                                        <p:tav tm="100000">
                                          <p:val>
                                            <p:strVal val="ppt_x"/>
                                          </p:val>
                                        </p:tav>
                                      </p:tavLst>
                                    </p:anim>
                                    <p:anim calcmode="lin" valueType="num">
                                      <p:cBhvr additive="base">
                                        <p:cTn id="7" dur="500"/>
                                        <p:tgtEl>
                                          <p:spTgt spid="1049258">
                                            <p:txEl>
                                              <p:charRg st="0" end="216"/>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049258">
                                            <p:txEl>
                                              <p:charRg st="0" end="216"/>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049258">
                                            <p:txEl>
                                              <p:charRg st="216" end="393"/>
                                            </p:txEl>
                                          </p:spTgt>
                                        </p:tgtEl>
                                        <p:attrNameLst>
                                          <p:attrName>ppt_x</p:attrName>
                                        </p:attrNameLst>
                                      </p:cBhvr>
                                      <p:tavLst>
                                        <p:tav tm="0">
                                          <p:val>
                                            <p:strVal val="ppt_x"/>
                                          </p:val>
                                        </p:tav>
                                        <p:tav tm="100000">
                                          <p:val>
                                            <p:strVal val="ppt_x"/>
                                          </p:val>
                                        </p:tav>
                                      </p:tavLst>
                                    </p:anim>
                                    <p:anim calcmode="lin" valueType="num">
                                      <p:cBhvr additive="base">
                                        <p:cTn id="13" dur="500"/>
                                        <p:tgtEl>
                                          <p:spTgt spid="1049258">
                                            <p:txEl>
                                              <p:charRg st="216" end="393"/>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1049258">
                                            <p:txEl>
                                              <p:charRg st="216" end="393"/>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97162"/>
                                        </p:tgtEl>
                                        <p:attrNameLst>
                                          <p:attrName>style.visibility</p:attrName>
                                        </p:attrNameLst>
                                      </p:cBhvr>
                                      <p:to>
                                        <p:strVal val="visible"/>
                                      </p:to>
                                    </p:set>
                                    <p:anim calcmode="lin" valueType="num">
                                      <p:cBhvr additive="base">
                                        <p:cTn id="19" dur="500" fill="hold"/>
                                        <p:tgtEl>
                                          <p:spTgt spid="2097162"/>
                                        </p:tgtEl>
                                        <p:attrNameLst>
                                          <p:attrName>ppt_x</p:attrName>
                                        </p:attrNameLst>
                                      </p:cBhvr>
                                      <p:tavLst>
                                        <p:tav tm="0">
                                          <p:val>
                                            <p:strVal val="#ppt_x"/>
                                          </p:val>
                                        </p:tav>
                                        <p:tav tm="100000">
                                          <p:val>
                                            <p:strVal val="#ppt_x"/>
                                          </p:val>
                                        </p:tav>
                                      </p:tavLst>
                                    </p:anim>
                                    <p:anim calcmode="lin" valueType="num">
                                      <p:cBhvr additive="base">
                                        <p:cTn id="20" dur="500" fill="hold"/>
                                        <p:tgtEl>
                                          <p:spTgt spid="2097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086" name="标题 1049085"/>
          <p:cNvSpPr/>
          <p:nvPr>
            <p:ph type="title"/>
          </p:nvPr>
        </p:nvSpPr>
        <p:spPr>
          <a:xfrm>
            <a:off x="1079500" y="0"/>
            <a:ext cx="13773150" cy="1079500"/>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2</a:t>
            </a:r>
            <a:r>
              <a:rPr lang="zh-CN" altLang="en-US" sz="4800" baseline="0" dirty="0">
                <a:latin typeface="Arial" panose="020B0604020202020204" pitchFamily="34" charset="0"/>
                <a:ea typeface="宋体" panose="02010600030101010101" pitchFamily="2" charset="-122"/>
              </a:rPr>
              <a:t>、存储过程 </a:t>
            </a:r>
            <a:endParaRPr lang="zh-CN" altLang="zh-CN" dirty="0"/>
          </a:p>
        </p:txBody>
      </p:sp>
      <p:sp>
        <p:nvSpPr>
          <p:cNvPr id="1049088" name="内容占位符 1049087"/>
          <p:cNvSpPr/>
          <p:nvPr>
            <p:ph idx="1"/>
          </p:nvPr>
        </p:nvSpPr>
        <p:spPr>
          <a:xfrm>
            <a:off x="971550" y="1008063"/>
            <a:ext cx="13773150" cy="839787"/>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存储过程用于执行特定操作。语法如下</a:t>
            </a:r>
            <a:r>
              <a:rPr lang="en-US" altLang="zh-CN" sz="3500" u="none" baseline="0" dirty="0">
                <a:solidFill>
                  <a:srgbClr val="000000"/>
                </a:solidFill>
                <a:latin typeface="Arial" panose="020B0604020202020204" pitchFamily="34" charset="0"/>
                <a:ea typeface="宋体" panose="02010600030101010101" pitchFamily="2" charset="-122"/>
              </a:rPr>
              <a:t>: </a:t>
            </a:r>
            <a:endParaRPr lang="zh-CN" altLang="zh-CN" dirty="0"/>
          </a:p>
        </p:txBody>
      </p:sp>
      <p:graphicFrame>
        <p:nvGraphicFramePr>
          <p:cNvPr id="4194359" name="表格 4194358"/>
          <p:cNvGraphicFramePr/>
          <p:nvPr/>
        </p:nvGraphicFramePr>
        <p:xfrm>
          <a:off x="1476375" y="1800225"/>
          <a:ext cx="10801350" cy="5403850"/>
        </p:xfrm>
        <a:graphic>
          <a:graphicData uri="http://schemas.openxmlformats.org/drawingml/2006/table">
            <a:tbl>
              <a:tblPr/>
              <a:tblGrid>
                <a:gridCol w="10801350"/>
              </a:tblGrid>
              <a:tr h="5403850">
                <a:tc>
                  <a:txBody>
                    <a:bodyPr/>
                    <a:p>
                      <a:pPr lvl="1" indent="-342900" algn="l" rtl="0">
                        <a:buFontTx/>
                        <a:buNone/>
                      </a:pPr>
                      <a:r>
                        <a:rPr lang="en-US" altLang="zh-CN" sz="3500" dirty="0">
                          <a:solidFill>
                            <a:srgbClr val="0000CC"/>
                          </a:solidFill>
                          <a:latin typeface="Arial" panose="020B0604020202020204" pitchFamily="34" charset="0"/>
                        </a:rPr>
                        <a:t>create [or replace] procedure </a:t>
                      </a:r>
                      <a:r>
                        <a:rPr lang="zh-CN" altLang="en-US" sz="3500" dirty="0">
                          <a:solidFill>
                            <a:srgbClr val="0000CC"/>
                          </a:solidFill>
                          <a:latin typeface="Arial" panose="020B0604020202020204" pitchFamily="34" charset="0"/>
                        </a:rPr>
                        <a:t>存储过程名 </a:t>
                      </a:r>
                      <a:endParaRPr lang="en-US" altLang="en-US" dirty="0">
                        <a:latin typeface="Arial" panose="020B0604020202020204" pitchFamily="34" charset="0"/>
                      </a:endParaRPr>
                    </a:p>
                    <a:p>
                      <a:pPr lvl="1" indent="-342900" algn="l" rtl="0">
                        <a:buFontTx/>
                        <a:buNone/>
                      </a:pPr>
                      <a:r>
                        <a:rPr lang="en-US" altLang="zh-CN" sz="3500" dirty="0">
                          <a:solidFill>
                            <a:srgbClr val="0000CC"/>
                          </a:solidFill>
                          <a:latin typeface="Arial" panose="020B0604020202020204" pitchFamily="34" charset="0"/>
                        </a:rPr>
                        <a:t>( </a:t>
                      </a:r>
                      <a:endParaRPr lang="en-US" altLang="en-US" dirty="0">
                        <a:latin typeface="Arial" panose="020B0604020202020204" pitchFamily="34" charset="0"/>
                      </a:endParaRPr>
                    </a:p>
                    <a:p>
                      <a:pPr lvl="2" indent="-342900" algn="l" rtl="0">
                        <a:buFontTx/>
                        <a:buNone/>
                      </a:pPr>
                      <a:r>
                        <a:rPr lang="zh-CN" altLang="en-US" sz="2500" dirty="0">
                          <a:solidFill>
                            <a:srgbClr val="0000CC"/>
                          </a:solidFill>
                          <a:latin typeface="Arial" panose="020B0604020202020204" pitchFamily="34" charset="0"/>
                        </a:rPr>
                        <a:t>参数</a:t>
                      </a:r>
                      <a:r>
                        <a:rPr lang="en-US" altLang="zh-CN" sz="2500" dirty="0">
                          <a:solidFill>
                            <a:srgbClr val="0000CC"/>
                          </a:solidFill>
                          <a:latin typeface="Arial" panose="020B0604020202020204" pitchFamily="34" charset="0"/>
                        </a:rPr>
                        <a:t>1 </a:t>
                      </a:r>
                      <a:r>
                        <a:rPr lang="zh-CN" altLang="en-US" sz="2500" dirty="0">
                          <a:solidFill>
                            <a:srgbClr val="0000CC"/>
                          </a:solidFill>
                          <a:latin typeface="Arial" panose="020B0604020202020204" pitchFamily="34" charset="0"/>
                        </a:rPr>
                        <a:t>输入或者输出 参数类型， </a:t>
                      </a:r>
                      <a:endParaRPr lang="en-US" altLang="en-US" dirty="0">
                        <a:latin typeface="Arial" panose="020B0604020202020204" pitchFamily="34" charset="0"/>
                      </a:endParaRPr>
                    </a:p>
                    <a:p>
                      <a:pPr lvl="2" indent="-342900" algn="l" rtl="0">
                        <a:buFontTx/>
                        <a:buNone/>
                      </a:pPr>
                      <a:r>
                        <a:rPr lang="zh-CN" altLang="en-US" sz="2500" dirty="0">
                          <a:solidFill>
                            <a:srgbClr val="0000CC"/>
                          </a:solidFill>
                          <a:latin typeface="Arial" panose="020B0604020202020204" pitchFamily="34" charset="0"/>
                        </a:rPr>
                        <a:t>参数</a:t>
                      </a:r>
                      <a:r>
                        <a:rPr lang="en-US" altLang="zh-CN" sz="2500" dirty="0">
                          <a:solidFill>
                            <a:srgbClr val="0000CC"/>
                          </a:solidFill>
                          <a:latin typeface="Arial" panose="020B0604020202020204" pitchFamily="34" charset="0"/>
                        </a:rPr>
                        <a:t>2 </a:t>
                      </a:r>
                      <a:r>
                        <a:rPr lang="zh-CN" altLang="en-US" sz="2500" dirty="0">
                          <a:solidFill>
                            <a:srgbClr val="0000CC"/>
                          </a:solidFill>
                          <a:latin typeface="Arial" panose="020B0604020202020204" pitchFamily="34" charset="0"/>
                        </a:rPr>
                        <a:t>输入或者输出 参数类型 </a:t>
                      </a:r>
                      <a:endParaRPr lang="en-US" altLang="en-US" dirty="0">
                        <a:latin typeface="Arial" panose="020B0604020202020204" pitchFamily="34" charset="0"/>
                      </a:endParaRPr>
                    </a:p>
                    <a:p>
                      <a:pPr lvl="1" indent="-342900" algn="l" rtl="0">
                        <a:buFontTx/>
                        <a:buNone/>
                      </a:pPr>
                      <a:r>
                        <a:rPr lang="en-US" altLang="zh-CN" sz="3500" dirty="0">
                          <a:solidFill>
                            <a:srgbClr val="0000CC"/>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500" dirty="0">
                          <a:solidFill>
                            <a:srgbClr val="0000CC"/>
                          </a:solidFill>
                          <a:latin typeface="Arial" panose="020B0604020202020204" pitchFamily="34" charset="0"/>
                        </a:rPr>
                        <a:t>is | as</a:t>
                      </a:r>
                      <a:endParaRPr lang="en-US" altLang="en-US" dirty="0">
                        <a:latin typeface="Arial" panose="020B0604020202020204" pitchFamily="34" charset="0"/>
                      </a:endParaRPr>
                    </a:p>
                    <a:p>
                      <a:pPr lvl="1" indent="-342900" algn="l" rtl="0">
                        <a:buFontTx/>
                        <a:buNone/>
                      </a:pPr>
                      <a:endParaRPr lang="en-US" altLang="zh-CN" sz="3500" dirty="0">
                        <a:solidFill>
                          <a:srgbClr val="0000CC"/>
                        </a:solidFill>
                        <a:latin typeface="Arial" panose="020B0604020202020204" pitchFamily="34" charset="0"/>
                      </a:endParaRPr>
                    </a:p>
                    <a:p>
                      <a:pPr lvl="1" indent="-342900" algn="l" rtl="0">
                        <a:buFontTx/>
                        <a:buNone/>
                      </a:pPr>
                      <a:r>
                        <a:rPr lang="en-US" altLang="zh-CN" sz="3500" dirty="0">
                          <a:solidFill>
                            <a:srgbClr val="0000CC"/>
                          </a:solidFill>
                          <a:latin typeface="Arial" panose="020B0604020202020204" pitchFamily="34" charset="0"/>
                        </a:rPr>
                        <a:t>begin </a:t>
                      </a:r>
                      <a:endParaRPr lang="en-US" altLang="en-US" dirty="0">
                        <a:latin typeface="Arial" panose="020B0604020202020204" pitchFamily="34" charset="0"/>
                      </a:endParaRPr>
                    </a:p>
                    <a:p>
                      <a:pPr lvl="1" indent="-342900" algn="l" rtl="0">
                        <a:buFontTx/>
                        <a:buNone/>
                      </a:pPr>
                      <a:r>
                        <a:rPr lang="en-US" altLang="zh-CN" sz="3500" dirty="0">
                          <a:solidFill>
                            <a:srgbClr val="0000CC"/>
                          </a:solidFill>
                          <a:latin typeface="Arial" panose="020B0604020202020204" pitchFamily="34" charset="0"/>
                        </a:rPr>
                        <a:t>PL/SQL</a:t>
                      </a:r>
                      <a:r>
                        <a:rPr lang="zh-CN" altLang="en-US" sz="3500" dirty="0">
                          <a:solidFill>
                            <a:srgbClr val="0000CC"/>
                          </a:solidFill>
                          <a:latin typeface="Arial" panose="020B0604020202020204" pitchFamily="34" charset="0"/>
                        </a:rPr>
                        <a:t>块 </a:t>
                      </a:r>
                      <a:endParaRPr lang="en-US" altLang="en-US" dirty="0">
                        <a:latin typeface="Arial" panose="020B0604020202020204" pitchFamily="34" charset="0"/>
                      </a:endParaRPr>
                    </a:p>
                    <a:p>
                      <a:pPr lvl="1" indent="-342900" algn="l" rtl="0">
                        <a:buFontTx/>
                        <a:buNone/>
                      </a:pPr>
                      <a:r>
                        <a:rPr lang="en-US" altLang="zh-CN" sz="3500" dirty="0">
                          <a:solidFill>
                            <a:srgbClr val="0000CC"/>
                          </a:solidFill>
                          <a:latin typeface="Arial" panose="020B0604020202020204" pitchFamily="34" charset="0"/>
                        </a:rPr>
                        <a:t>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090" name="矩形 1049089"/>
          <p:cNvSpPr/>
          <p:nvPr/>
        </p:nvSpPr>
        <p:spPr>
          <a:xfrm>
            <a:off x="809625" y="7680325"/>
            <a:ext cx="14177963" cy="2760663"/>
          </a:xfrm>
          <a:prstGeom prst="rect">
            <a:avLst/>
          </a:prstGeom>
          <a:noFill/>
          <a:ln w="9525">
            <a:noFill/>
          </a:ln>
        </p:spPr>
        <p:txBody>
          <a:bodyPr vert="horz" lIns="154305" tIns="77153" rIns="154305" bIns="77153" anchor="t"/>
          <a:p>
            <a:pPr marL="605155" indent="-1905">
              <a:spcBef>
                <a:spcPct val="20000"/>
              </a:spcBef>
              <a:buFontTx/>
              <a:buChar char="•"/>
            </a:pPr>
            <a:r>
              <a:rPr lang="zh-CN" altLang="zh-CN" sz="3300" b="1" baseline="0" dirty="0">
                <a:latin typeface="Arial" panose="020B0604020202020204" pitchFamily="34" charset="0"/>
                <a:ea typeface="宋体" panose="02010600030101010101" pitchFamily="2" charset="-122"/>
              </a:rPr>
              <a:t>注意：</a:t>
            </a:r>
            <a:endParaRPr lang="zh-CN" altLang="zh-CN" dirty="0">
              <a:latin typeface="Arial" panose="020B0604020202020204" pitchFamily="34" charset="0"/>
            </a:endParaRPr>
          </a:p>
          <a:p>
            <a:pPr marL="605155" indent="-1905">
              <a:spcBef>
                <a:spcPct val="20000"/>
              </a:spcBef>
              <a:buFontTx/>
              <a:buChar char="•"/>
            </a:pPr>
            <a:r>
              <a:rPr lang="en-US" altLang="zh-CN" sz="3300" baseline="0" dirty="0">
                <a:latin typeface="Arial" panose="020B0604020202020204" pitchFamily="34" charset="0"/>
                <a:ea typeface="宋体" panose="02010600030101010101" pitchFamily="2" charset="-122"/>
              </a:rPr>
              <a:t>is</a:t>
            </a:r>
            <a:r>
              <a:rPr lang="zh-CN" altLang="en-US" sz="3300" baseline="0" dirty="0">
                <a:latin typeface="Arial" panose="020B0604020202020204" pitchFamily="34" charset="0"/>
                <a:ea typeface="宋体" panose="02010600030101010101" pitchFamily="2" charset="-122"/>
              </a:rPr>
              <a:t>或者</a:t>
            </a:r>
            <a:r>
              <a:rPr lang="en-US" altLang="zh-CN" sz="3300" baseline="0" dirty="0">
                <a:latin typeface="Arial" panose="020B0604020202020204" pitchFamily="34" charset="0"/>
                <a:ea typeface="宋体" panose="02010600030101010101" pitchFamily="2" charset="-122"/>
              </a:rPr>
              <a:t>as</a:t>
            </a:r>
            <a:r>
              <a:rPr lang="zh-CN" altLang="en-US" sz="3300" baseline="0" dirty="0">
                <a:latin typeface="Arial" panose="020B0604020202020204" pitchFamily="34" charset="0"/>
                <a:ea typeface="宋体" panose="02010600030101010101" pitchFamily="2" charset="-122"/>
              </a:rPr>
              <a:t>用于开始一个</a:t>
            </a:r>
            <a:r>
              <a:rPr lang="en-US" altLang="zh-CN" sz="3300" baseline="0" dirty="0">
                <a:latin typeface="Arial" panose="020B0604020202020204" pitchFamily="34" charset="0"/>
                <a:ea typeface="宋体" panose="02010600030101010101" pitchFamily="2" charset="-122"/>
              </a:rPr>
              <a:t>PL/SQL</a:t>
            </a:r>
            <a:r>
              <a:rPr lang="zh-CN" altLang="en-US" sz="3300" baseline="0" dirty="0">
                <a:latin typeface="Arial" panose="020B0604020202020204" pitchFamily="34" charset="0"/>
                <a:ea typeface="宋体" panose="02010600030101010101" pitchFamily="2" charset="-122"/>
              </a:rPr>
              <a:t>块。需要注意的是</a:t>
            </a:r>
            <a:r>
              <a:rPr lang="en-US" altLang="zh-CN" sz="3300" baseline="0" dirty="0">
                <a:latin typeface="Arial" panose="020B0604020202020204" pitchFamily="34" charset="0"/>
                <a:ea typeface="宋体" panose="02010600030101010101" pitchFamily="2" charset="-122"/>
              </a:rPr>
              <a:t>:</a:t>
            </a:r>
            <a:r>
              <a:rPr lang="zh-CN" altLang="en-US" sz="3300" baseline="0" dirty="0">
                <a:latin typeface="Arial" panose="020B0604020202020204" pitchFamily="34" charset="0"/>
                <a:ea typeface="宋体" panose="02010600030101010101" pitchFamily="2" charset="-122"/>
              </a:rPr>
              <a:t>当指定参数数据类型的时候，不能指定其长度。 </a:t>
            </a:r>
            <a:endParaRPr lang="zh-CN" altLang="zh-CN" dirty="0">
              <a:latin typeface="Arial" panose="020B0604020202020204" pitchFamily="34" charset="0"/>
            </a:endParaRPr>
          </a:p>
          <a:p>
            <a:pPr marL="605155" indent="-1905">
              <a:spcBef>
                <a:spcPct val="20000"/>
              </a:spcBef>
              <a:buFontTx/>
              <a:buChar char="•"/>
            </a:pPr>
            <a:r>
              <a:rPr lang="en-US" altLang="zh-CN" sz="3300" baseline="0" dirty="0">
                <a:latin typeface="Arial" panose="020B0604020202020204" pitchFamily="34" charset="0"/>
                <a:ea typeface="宋体" panose="02010600030101010101" pitchFamily="2" charset="-122"/>
              </a:rPr>
              <a:t>create or replace</a:t>
            </a:r>
            <a:r>
              <a:rPr lang="zh-CN" altLang="en-US" sz="3300" baseline="0" dirty="0">
                <a:latin typeface="Arial" panose="020B0604020202020204" pitchFamily="34" charset="0"/>
                <a:ea typeface="宋体" panose="02010600030101010101" pitchFamily="2" charset="-122"/>
              </a:rPr>
              <a:t>可以同时存在，如果存储过程已经存在则修改存储过程，如果不存在则创建存储过程。 </a:t>
            </a:r>
            <a:endParaRPr lang="zh-CN" altLang="zh-CN"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60" name="标题 1049259"/>
          <p:cNvSpPr/>
          <p:nvPr>
            <p:ph type="title"/>
          </p:nvPr>
        </p:nvSpPr>
        <p:spPr>
          <a:xfrm>
            <a:off x="1214438" y="-120650"/>
            <a:ext cx="13773150" cy="1081088"/>
          </a:xfrm>
          <a:ln/>
        </p:spPr>
        <p:txBody>
          <a:bodyPr lIns="91440" tIns="45720" rIns="91440" bIns="45720" anchor="ctr"/>
          <a:p>
            <a:pPr algn="ctr">
              <a:buFontTx/>
              <a:buNone/>
            </a:pPr>
            <a:r>
              <a:rPr lang="zh-CN" altLang="en-US" sz="4800" baseline="0" dirty="0">
                <a:latin typeface="Arial" panose="020B0604020202020204" pitchFamily="34" charset="0"/>
                <a:ea typeface="宋体" panose="02010600030101010101" pitchFamily="2" charset="-122"/>
              </a:rPr>
              <a:t>过程</a:t>
            </a:r>
            <a:endParaRPr lang="zh-CN" altLang="zh-CN" dirty="0"/>
          </a:p>
        </p:txBody>
      </p:sp>
      <p:sp>
        <p:nvSpPr>
          <p:cNvPr id="1049262" name="内容占位符 1049261"/>
          <p:cNvSpPr/>
          <p:nvPr>
            <p:ph idx="1"/>
          </p:nvPr>
        </p:nvSpPr>
        <p:spPr>
          <a:xfrm>
            <a:off x="1350963" y="1200150"/>
            <a:ext cx="13771562" cy="180022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en-US" altLang="zh-CN" sz="3500" u="none" baseline="0" dirty="0">
                <a:solidFill>
                  <a:srgbClr val="000000"/>
                </a:solidFill>
                <a:latin typeface="Arial" panose="020B0604020202020204" pitchFamily="34" charset="0"/>
                <a:ea typeface="宋体" panose="02010600030101010101" pitchFamily="2" charset="-122"/>
              </a:rPr>
              <a:t>old</a:t>
            </a:r>
            <a:r>
              <a:rPr lang="zh-CN" altLang="en-US" sz="3500" u="none" baseline="0" dirty="0">
                <a:solidFill>
                  <a:srgbClr val="000000"/>
                </a:solidFill>
                <a:latin typeface="Arial" panose="020B0604020202020204" pitchFamily="34" charset="0"/>
                <a:ea typeface="宋体" panose="02010600030101010101" pitchFamily="2" charset="-122"/>
              </a:rPr>
              <a:t>中没有任何数据 所以触发器的代码块中只需要将</a:t>
            </a:r>
            <a:r>
              <a:rPr lang="en-US" altLang="zh-CN" sz="3500" u="none" baseline="0" dirty="0">
                <a:solidFill>
                  <a:srgbClr val="000000"/>
                </a:solidFill>
                <a:latin typeface="Arial" panose="020B0604020202020204" pitchFamily="34" charset="0"/>
                <a:ea typeface="宋体" panose="02010600030101010101" pitchFamily="2" charset="-122"/>
              </a:rPr>
              <a:t>id</a:t>
            </a:r>
            <a:r>
              <a:rPr lang="zh-CN" altLang="en-US" sz="3500" u="none" baseline="0" dirty="0">
                <a:solidFill>
                  <a:srgbClr val="000000"/>
                </a:solidFill>
                <a:latin typeface="Arial" panose="020B0604020202020204" pitchFamily="34" charset="0"/>
                <a:ea typeface="宋体" panose="02010600030101010101" pitchFamily="2" charset="-122"/>
              </a:rPr>
              <a:t>的值确定，触发器执行之后，</a:t>
            </a:r>
            <a:r>
              <a:rPr lang="en-US" altLang="zh-CN" sz="3500" u="none" baseline="0" dirty="0">
                <a:solidFill>
                  <a:srgbClr val="000000"/>
                </a:solidFill>
                <a:latin typeface="Arial" panose="020B0604020202020204" pitchFamily="34" charset="0"/>
                <a:ea typeface="宋体" panose="02010600030101010101" pitchFamily="2" charset="-122"/>
              </a:rPr>
              <a:t>insert</a:t>
            </a:r>
            <a:r>
              <a:rPr lang="zh-CN" altLang="en-US" sz="3500" u="none" baseline="0" dirty="0">
                <a:solidFill>
                  <a:srgbClr val="000000"/>
                </a:solidFill>
                <a:latin typeface="Arial" panose="020B0604020202020204" pitchFamily="34" charset="0"/>
                <a:ea typeface="宋体" panose="02010600030101010101" pitchFamily="2" charset="-122"/>
              </a:rPr>
              <a:t>语句开始执行，将</a:t>
            </a:r>
            <a:r>
              <a:rPr lang="en-US" altLang="zh-CN" sz="3500" u="none" baseline="0" dirty="0">
                <a:solidFill>
                  <a:srgbClr val="000000"/>
                </a:solidFill>
                <a:latin typeface="Arial" panose="020B0604020202020204" pitchFamily="34" charset="0"/>
                <a:ea typeface="宋体" panose="02010600030101010101" pitchFamily="2" charset="-122"/>
              </a:rPr>
              <a:t>new</a:t>
            </a:r>
            <a:r>
              <a:rPr lang="zh-CN" altLang="en-US" sz="3500" u="none" baseline="0" dirty="0">
                <a:solidFill>
                  <a:srgbClr val="000000"/>
                </a:solidFill>
                <a:latin typeface="Arial" panose="020B0604020202020204" pitchFamily="34" charset="0"/>
                <a:ea typeface="宋体" panose="02010600030101010101" pitchFamily="2" charset="-122"/>
              </a:rPr>
              <a:t>中的数据送入物理表中。 经过以上的分析，编写触发器如下</a:t>
            </a:r>
            <a:r>
              <a:rPr lang="en-US" altLang="zh-CN" sz="3500" u="none" baseline="0" dirty="0">
                <a:solidFill>
                  <a:srgbClr val="000000"/>
                </a:solidFill>
                <a:latin typeface="Arial" panose="020B0604020202020204" pitchFamily="34" charset="0"/>
                <a:ea typeface="宋体" panose="02010600030101010101" pitchFamily="2" charset="-122"/>
              </a:rPr>
              <a:t>: </a:t>
            </a:r>
            <a:endParaRPr lang="zh-CN" altLang="zh-CN" dirty="0"/>
          </a:p>
        </p:txBody>
      </p:sp>
      <p:graphicFrame>
        <p:nvGraphicFramePr>
          <p:cNvPr id="4194429" name="表格 4194428"/>
          <p:cNvGraphicFramePr/>
          <p:nvPr/>
        </p:nvGraphicFramePr>
        <p:xfrm>
          <a:off x="1620838" y="2982913"/>
          <a:ext cx="13906500" cy="4908550"/>
        </p:xfrm>
        <a:graphic>
          <a:graphicData uri="http://schemas.openxmlformats.org/drawingml/2006/table">
            <a:tbl>
              <a:tblPr/>
              <a:tblGrid>
                <a:gridCol w="13906500"/>
              </a:tblGrid>
              <a:tr h="4908550">
                <a:tc>
                  <a:txBody>
                    <a:bodyPr/>
                    <a:p>
                      <a:pPr>
                        <a:spcBef>
                          <a:spcPct val="20000"/>
                        </a:spcBef>
                      </a:pPr>
                      <a:r>
                        <a:rPr lang="en-US" altLang="zh-CN" sz="2400" dirty="0">
                          <a:solidFill>
                            <a:srgbClr val="0000CC"/>
                          </a:solidFill>
                          <a:latin typeface="Arial" panose="020B0604020202020204" pitchFamily="34" charset="0"/>
                        </a:rPr>
                        <a:t>create or replace trigger student_insert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before insert on student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for each row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declare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 </a:t>
                      </a:r>
                      <a:r>
                        <a:rPr lang="zh-CN" altLang="en-US" sz="2400" dirty="0">
                          <a:solidFill>
                            <a:srgbClr val="0000CC"/>
                          </a:solidFill>
                          <a:latin typeface="Arial" panose="020B0604020202020204" pitchFamily="34" charset="0"/>
                        </a:rPr>
                        <a:t>这里定义局部变量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begin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a:t>
                      </a:r>
                      <a:r>
                        <a:rPr lang="zh-CN" altLang="en-US" sz="2400" dirty="0">
                          <a:solidFill>
                            <a:srgbClr val="0000CC"/>
                          </a:solidFill>
                          <a:latin typeface="Arial" panose="020B0604020202020204" pitchFamily="34" charset="0"/>
                        </a:rPr>
                        <a:t>将序列产生的值放入到</a:t>
                      </a:r>
                      <a:r>
                        <a:rPr lang="en-US" altLang="zh-CN" sz="2400" dirty="0">
                          <a:solidFill>
                            <a:srgbClr val="0000CC"/>
                          </a:solidFill>
                          <a:latin typeface="Arial" panose="020B0604020202020204" pitchFamily="34" charset="0"/>
                        </a:rPr>
                        <a:t>:new</a:t>
                      </a:r>
                      <a:r>
                        <a:rPr lang="zh-CN" altLang="en-US" sz="2400" dirty="0">
                          <a:solidFill>
                            <a:srgbClr val="0000CC"/>
                          </a:solidFill>
                          <a:latin typeface="Arial" panose="020B0604020202020204" pitchFamily="34" charset="0"/>
                        </a:rPr>
                        <a:t>的</a:t>
                      </a:r>
                      <a:r>
                        <a:rPr lang="en-US" altLang="zh-CN" sz="2400" dirty="0">
                          <a:solidFill>
                            <a:srgbClr val="0000CC"/>
                          </a:solidFill>
                          <a:latin typeface="Arial" panose="020B0604020202020204" pitchFamily="34" charset="0"/>
                        </a:rPr>
                        <a:t>id</a:t>
                      </a:r>
                      <a:r>
                        <a:rPr lang="zh-CN" altLang="en-US" sz="2400" dirty="0">
                          <a:solidFill>
                            <a:srgbClr val="0000CC"/>
                          </a:solidFill>
                          <a:latin typeface="Arial" panose="020B0604020202020204" pitchFamily="34" charset="0"/>
                        </a:rPr>
                        <a:t>中</a:t>
                      </a:r>
                      <a:r>
                        <a:rPr lang="en-US" altLang="zh-CN" sz="2400" dirty="0">
                          <a:solidFill>
                            <a:srgbClr val="0000CC"/>
                          </a:solidFill>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select sqst.nextval into :new.id from dual;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a:t>
                      </a:r>
                      <a:r>
                        <a:rPr lang="zh-CN" altLang="en-US" sz="2400" dirty="0">
                          <a:solidFill>
                            <a:srgbClr val="0000CC"/>
                          </a:solidFill>
                          <a:latin typeface="Arial" panose="020B0604020202020204" pitchFamily="34" charset="0"/>
                        </a:rPr>
                        <a:t>显示要插入的数据</a:t>
                      </a:r>
                      <a:r>
                        <a:rPr lang="en-US" altLang="zh-CN" sz="2400" dirty="0">
                          <a:solidFill>
                            <a:srgbClr val="0000CC"/>
                          </a:solidFill>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	dbms_output.put_line('</a:t>
                      </a:r>
                      <a:r>
                        <a:rPr lang="zh-CN" altLang="en-US" sz="2400" dirty="0">
                          <a:solidFill>
                            <a:srgbClr val="0000CC"/>
                          </a:solidFill>
                          <a:latin typeface="Arial" panose="020B0604020202020204" pitchFamily="34" charset="0"/>
                        </a:rPr>
                        <a:t>编号</a:t>
                      </a:r>
                      <a:r>
                        <a:rPr lang="en-US" altLang="zh-CN" sz="2400" dirty="0">
                          <a:solidFill>
                            <a:srgbClr val="0000CC"/>
                          </a:solidFill>
                          <a:latin typeface="Arial" panose="020B0604020202020204" pitchFamily="34" charset="0"/>
                        </a:rPr>
                        <a:t>:'||:new.id||' </a:t>
                      </a:r>
                      <a:r>
                        <a:rPr lang="zh-CN" altLang="en-US" sz="2400" dirty="0">
                          <a:solidFill>
                            <a:srgbClr val="0000CC"/>
                          </a:solidFill>
                          <a:latin typeface="Arial" panose="020B0604020202020204" pitchFamily="34" charset="0"/>
                        </a:rPr>
                        <a:t>姓名</a:t>
                      </a:r>
                      <a:r>
                        <a:rPr lang="en-US" altLang="zh-CN" sz="2400" dirty="0">
                          <a:solidFill>
                            <a:srgbClr val="0000CC"/>
                          </a:solidFill>
                          <a:latin typeface="Arial" panose="020B0604020202020204" pitchFamily="34" charset="0"/>
                        </a:rPr>
                        <a:t>:'||:new.name||' </a:t>
                      </a:r>
                      <a:r>
                        <a:rPr lang="zh-CN" altLang="en-US" sz="2400" dirty="0">
                          <a:solidFill>
                            <a:srgbClr val="0000CC"/>
                          </a:solidFill>
                          <a:latin typeface="Arial" panose="020B0604020202020204" pitchFamily="34" charset="0"/>
                        </a:rPr>
                        <a:t>年龄</a:t>
                      </a:r>
                      <a:r>
                        <a:rPr lang="en-US" altLang="zh-CN" sz="2400" dirty="0">
                          <a:solidFill>
                            <a:srgbClr val="0000CC"/>
                          </a:solidFill>
                          <a:latin typeface="Arial" panose="020B0604020202020204" pitchFamily="34" charset="0"/>
                        </a:rPr>
                        <a:t>:'||:new.age); </a:t>
                      </a:r>
                      <a:endParaRPr lang="en-US" altLang="en-US" dirty="0">
                        <a:latin typeface="Arial" panose="020B0604020202020204" pitchFamily="34" charset="0"/>
                      </a:endParaRPr>
                    </a:p>
                    <a:p>
                      <a:pPr>
                        <a:spcBef>
                          <a:spcPct val="20000"/>
                        </a:spcBef>
                      </a:pPr>
                      <a:r>
                        <a:rPr lang="en-US" altLang="zh-CN" sz="2400" dirty="0">
                          <a:solidFill>
                            <a:srgbClr val="0000CC"/>
                          </a:solidFill>
                          <a:latin typeface="Arial" panose="020B0604020202020204" pitchFamily="34" charset="0"/>
                        </a:rPr>
                        <a:t>end student_insert;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264" name="矩形 1049263"/>
          <p:cNvSpPr/>
          <p:nvPr/>
        </p:nvSpPr>
        <p:spPr>
          <a:xfrm>
            <a:off x="1331913" y="8208963"/>
            <a:ext cx="14041437" cy="582612"/>
          </a:xfrm>
          <a:prstGeom prst="rect">
            <a:avLst/>
          </a:prstGeom>
          <a:noFill/>
          <a:ln w="9525">
            <a:noFill/>
          </a:ln>
          <a:effectLst>
            <a:prstShdw prst="shdw17" dist="17960" dir="2700135">
              <a:srgbClr val="708688"/>
            </a:prstShdw>
          </a:effectLst>
        </p:spPr>
        <p:txBody>
          <a:bodyPr vert="horz" lIns="154305" tIns="77153" rIns="154305" bIns="77153" anchor="t">
            <a:spAutoFit/>
          </a:bodyPr>
          <a:p>
            <a:r>
              <a:rPr lang="zh-CN" altLang="en-US" sz="2800" baseline="0" dirty="0">
                <a:solidFill>
                  <a:srgbClr val="FF0000"/>
                </a:solidFill>
                <a:latin typeface="Times New Roman" panose="02020603050405020304" pitchFamily="18" charset="0"/>
                <a:ea typeface="宋体" panose="02010600030101010101" pitchFamily="2" charset="-122"/>
              </a:rPr>
              <a:t>此时执行下面的插入语句：多插入几条数据，以备后用。</a:t>
            </a:r>
            <a:endParaRPr lang="zh-CN" altLang="zh-CN" dirty="0">
              <a:latin typeface="Arial" panose="020B0604020202020204" pitchFamily="34" charset="0"/>
            </a:endParaRPr>
          </a:p>
        </p:txBody>
      </p:sp>
      <p:graphicFrame>
        <p:nvGraphicFramePr>
          <p:cNvPr id="4194431" name="表格 4194430"/>
          <p:cNvGraphicFramePr/>
          <p:nvPr/>
        </p:nvGraphicFramePr>
        <p:xfrm>
          <a:off x="1620838" y="9093200"/>
          <a:ext cx="13906500" cy="688975"/>
        </p:xfrm>
        <a:graphic>
          <a:graphicData uri="http://schemas.openxmlformats.org/drawingml/2006/table">
            <a:tbl>
              <a:tblPr/>
              <a:tblGrid>
                <a:gridCol w="13906500"/>
              </a:tblGrid>
              <a:tr h="688975">
                <a:tc>
                  <a:txBody>
                    <a:bodyPr/>
                    <a:p>
                      <a:pPr>
                        <a:buFontTx/>
                      </a:pPr>
                      <a:r>
                        <a:rPr lang="en-US" altLang="zh-CN" sz="3500" dirty="0">
                          <a:solidFill>
                            <a:srgbClr val="0000CC"/>
                          </a:solidFill>
                          <a:latin typeface="Arial" panose="020B0604020202020204" pitchFamily="34" charset="0"/>
                        </a:rPr>
                        <a:t>insert into student(name,age) values(‘</a:t>
                      </a:r>
                      <a:r>
                        <a:rPr lang="zh-CN" altLang="en-US" sz="3500" dirty="0">
                          <a:solidFill>
                            <a:srgbClr val="0000CC"/>
                          </a:solidFill>
                          <a:latin typeface="Arial" panose="020B0604020202020204" pitchFamily="34" charset="0"/>
                        </a:rPr>
                        <a:t>马红斌</a:t>
                      </a:r>
                      <a:r>
                        <a:rPr lang="en-US" altLang="zh-CN" sz="3500" dirty="0">
                          <a:solidFill>
                            <a:srgbClr val="0000CC"/>
                          </a:solidFill>
                          <a:latin typeface="Arial" panose="020B0604020202020204" pitchFamily="34" charset="0"/>
                        </a:rPr>
                        <a:t>',20);</a:t>
                      </a:r>
                      <a:r>
                        <a:rPr lang="en-US" altLang="zh-CN" sz="3500" dirty="0">
                          <a:latin typeface="Arial" panose="020B0604020202020204" pitchFamily="34" charset="0"/>
                        </a:rPr>
                        <a: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49262">
                                            <p:txEl>
                                              <p:charRg st="0" end="87"/>
                                            </p:txEl>
                                          </p:spTgt>
                                        </p:tgtEl>
                                        <p:attrNameLst>
                                          <p:attrName>ppt_x</p:attrName>
                                        </p:attrNameLst>
                                      </p:cBhvr>
                                      <p:tavLst>
                                        <p:tav tm="0">
                                          <p:val>
                                            <p:strVal val="ppt_x"/>
                                          </p:val>
                                        </p:tav>
                                        <p:tav tm="100000">
                                          <p:val>
                                            <p:strVal val="ppt_x"/>
                                          </p:val>
                                        </p:tav>
                                      </p:tavLst>
                                    </p:anim>
                                    <p:anim calcmode="lin" valueType="num">
                                      <p:cBhvr additive="base">
                                        <p:cTn id="7" dur="500"/>
                                        <p:tgtEl>
                                          <p:spTgt spid="1049262">
                                            <p:txEl>
                                              <p:charRg st="0" end="87"/>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049262">
                                            <p:txEl>
                                              <p:charRg st="0" end="8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66" name="标题 1049265"/>
          <p:cNvSpPr/>
          <p:nvPr>
            <p:ph type="title"/>
          </p:nvPr>
        </p:nvSpPr>
        <p:spPr>
          <a:ln/>
        </p:spPr>
        <p:txBody>
          <a:bodyPr lIns="91440" tIns="45720" rIns="91440" bIns="45720" anchor="ctr"/>
          <a:p>
            <a:pPr algn="ctr">
              <a:buFontTx/>
              <a:buNone/>
            </a:pPr>
            <a:r>
              <a:rPr lang="zh-CN" altLang="en-US" sz="5400" baseline="0" dirty="0">
                <a:latin typeface="Arial" panose="020B0604020202020204" pitchFamily="34" charset="0"/>
                <a:ea typeface="宋体" panose="02010600030101010101" pitchFamily="2" charset="-122"/>
              </a:rPr>
              <a:t>事件后触发</a:t>
            </a:r>
            <a:endParaRPr lang="zh-CN" altLang="zh-CN" dirty="0"/>
          </a:p>
        </p:txBody>
      </p:sp>
      <p:sp>
        <p:nvSpPr>
          <p:cNvPr id="1049268" name="内容占位符 1049267"/>
          <p:cNvSpPr/>
          <p:nvPr>
            <p:ph idx="1"/>
          </p:nvPr>
        </p:nvSpPr>
        <p:spPr>
          <a:xfrm>
            <a:off x="466725" y="2447925"/>
            <a:ext cx="15268575" cy="429577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90000"/>
              </a:lnSpc>
              <a:spcBef>
                <a:spcPct val="20000"/>
              </a:spcBef>
              <a:spcAft>
                <a:spcPct val="0"/>
              </a:spcAft>
              <a:buSzPct val="100000"/>
              <a:buFontTx/>
              <a:buNone/>
            </a:pPr>
            <a:r>
              <a:rPr lang="zh-CN" altLang="en-US" sz="3700" u="none" baseline="0" dirty="0">
                <a:solidFill>
                  <a:srgbClr val="000000"/>
                </a:solidFill>
                <a:latin typeface="Arial" panose="020B0604020202020204" pitchFamily="34" charset="0"/>
                <a:ea typeface="宋体" panose="02010600030101010101" pitchFamily="2" charset="-122"/>
              </a:rPr>
              <a:t>现在要求删除</a:t>
            </a:r>
            <a:r>
              <a:rPr lang="en-US" altLang="zh-CN" sz="3700" u="none" baseline="0" dirty="0">
                <a:solidFill>
                  <a:srgbClr val="000000"/>
                </a:solidFill>
                <a:latin typeface="Arial" panose="020B0604020202020204" pitchFamily="34" charset="0"/>
                <a:ea typeface="宋体" panose="02010600030101010101" pitchFamily="2" charset="-122"/>
              </a:rPr>
              <a:t>student</a:t>
            </a:r>
            <a:r>
              <a:rPr lang="zh-CN" altLang="en-US" sz="3700" u="none" baseline="0" dirty="0">
                <a:solidFill>
                  <a:srgbClr val="000000"/>
                </a:solidFill>
                <a:latin typeface="Arial" panose="020B0604020202020204" pitchFamily="34" charset="0"/>
                <a:ea typeface="宋体" panose="02010600030101010101" pitchFamily="2" charset="-122"/>
              </a:rPr>
              <a:t>表中的数据的时候，对删除的数据进行备份，将删除的数据备份到</a:t>
            </a:r>
            <a:r>
              <a:rPr lang="en-US" altLang="zh-CN" sz="3700" u="none" baseline="0" dirty="0">
                <a:solidFill>
                  <a:srgbClr val="000000"/>
                </a:solidFill>
                <a:latin typeface="Arial" panose="020B0604020202020204" pitchFamily="34" charset="0"/>
                <a:ea typeface="宋体" panose="02010600030101010101" pitchFamily="2" charset="-122"/>
              </a:rPr>
              <a:t>student_bak</a:t>
            </a:r>
            <a:r>
              <a:rPr lang="zh-CN" altLang="en-US" sz="3700" u="none" baseline="0" dirty="0">
                <a:solidFill>
                  <a:srgbClr val="000000"/>
                </a:solidFill>
                <a:latin typeface="Arial" panose="020B0604020202020204" pitchFamily="34" charset="0"/>
                <a:ea typeface="宋体" panose="02010600030101010101" pitchFamily="2" charset="-122"/>
              </a:rPr>
              <a:t>表中 时间：因为是删除之后做备份，所以时间是</a:t>
            </a:r>
            <a:r>
              <a:rPr lang="en-US" altLang="zh-CN" sz="3700" u="none" baseline="0" dirty="0">
                <a:solidFill>
                  <a:srgbClr val="000000"/>
                </a:solidFill>
                <a:latin typeface="Arial" panose="020B0604020202020204" pitchFamily="34" charset="0"/>
                <a:ea typeface="宋体" panose="02010600030101010101" pitchFamily="2" charset="-122"/>
              </a:rPr>
              <a:t>after </a:t>
            </a:r>
            <a:r>
              <a:rPr lang="zh-CN" altLang="en-US" sz="3700" u="none" baseline="0" dirty="0">
                <a:solidFill>
                  <a:srgbClr val="000000"/>
                </a:solidFill>
                <a:latin typeface="Arial" panose="020B0604020202020204" pitchFamily="34" charset="0"/>
                <a:ea typeface="宋体" panose="02010600030101010101" pitchFamily="2" charset="-122"/>
              </a:rPr>
              <a:t>事件：</a:t>
            </a:r>
            <a:r>
              <a:rPr lang="en-US" altLang="zh-CN" sz="3700" u="none" baseline="0" dirty="0">
                <a:solidFill>
                  <a:srgbClr val="000000"/>
                </a:solidFill>
                <a:latin typeface="Arial" panose="020B0604020202020204" pitchFamily="34" charset="0"/>
                <a:ea typeface="宋体" panose="02010600030101010101" pitchFamily="2" charset="-122"/>
              </a:rPr>
              <a:t>delete</a:t>
            </a:r>
            <a:r>
              <a:rPr lang="zh-CN" altLang="en-US" sz="3700" u="none" baseline="0" dirty="0">
                <a:solidFill>
                  <a:srgbClr val="000000"/>
                </a:solidFill>
                <a:latin typeface="Arial" panose="020B0604020202020204" pitchFamily="34" charset="0"/>
                <a:ea typeface="宋体" panose="02010600030101010101" pitchFamily="2" charset="-122"/>
              </a:rPr>
              <a:t>，在删除的时候启动触发器。 </a:t>
            </a:r>
            <a:r>
              <a:rPr lang="en-US" altLang="zh-CN" sz="3700" u="none" baseline="0" dirty="0">
                <a:solidFill>
                  <a:srgbClr val="000000"/>
                </a:solidFill>
                <a:latin typeface="Arial" panose="020B0604020202020204" pitchFamily="34" charset="0"/>
                <a:ea typeface="宋体" panose="02010600030101010101" pitchFamily="2" charset="-122"/>
              </a:rPr>
              <a:t>For each row:</a:t>
            </a:r>
            <a:r>
              <a:rPr lang="zh-CN" altLang="en-US" sz="3700" u="none" baseline="0" dirty="0">
                <a:solidFill>
                  <a:srgbClr val="000000"/>
                </a:solidFill>
                <a:latin typeface="Arial" panose="020B0604020202020204" pitchFamily="34" charset="0"/>
                <a:ea typeface="宋体" panose="02010600030101010101" pitchFamily="2" charset="-122"/>
              </a:rPr>
              <a:t>因为删除语句可能会删掉多条数据，每条数据都要进行备份，所以必须是</a:t>
            </a:r>
            <a:r>
              <a:rPr lang="en-US" altLang="zh-CN" sz="3700" u="none" baseline="0" dirty="0">
                <a:solidFill>
                  <a:srgbClr val="000000"/>
                </a:solidFill>
                <a:latin typeface="Arial" panose="020B0604020202020204" pitchFamily="34" charset="0"/>
                <a:ea typeface="宋体" panose="02010600030101010101" pitchFamily="2" charset="-122"/>
              </a:rPr>
              <a:t>for each row. </a:t>
            </a:r>
            <a:r>
              <a:rPr lang="zh-CN" altLang="en-US" sz="3700" u="none" baseline="0" dirty="0">
                <a:solidFill>
                  <a:srgbClr val="000000"/>
                </a:solidFill>
                <a:latin typeface="Arial" panose="020B0604020202020204" pitchFamily="34" charset="0"/>
                <a:ea typeface="宋体" panose="02010600030101010101" pitchFamily="2" charset="-122"/>
              </a:rPr>
              <a:t>因为</a:t>
            </a:r>
            <a:r>
              <a:rPr lang="en-US" altLang="zh-CN" sz="3700" u="none" baseline="0" dirty="0">
                <a:solidFill>
                  <a:srgbClr val="000000"/>
                </a:solidFill>
                <a:latin typeface="Arial" panose="020B0604020202020204" pitchFamily="34" charset="0"/>
                <a:ea typeface="宋体" panose="02010600030101010101" pitchFamily="2" charset="-122"/>
              </a:rPr>
              <a:t>:</a:t>
            </a:r>
            <a:r>
              <a:rPr lang="zh-CN" altLang="en-US" sz="3700" u="none" baseline="0" dirty="0">
                <a:solidFill>
                  <a:srgbClr val="000000"/>
                </a:solidFill>
                <a:latin typeface="Arial" panose="020B0604020202020204" pitchFamily="34" charset="0"/>
                <a:ea typeface="宋体" panose="02010600030101010101" pitchFamily="2" charset="-122"/>
              </a:rPr>
              <a:t>在触发器中不允许出现</a:t>
            </a:r>
            <a:r>
              <a:rPr lang="en-US" altLang="zh-CN" sz="3700" u="none" baseline="0" dirty="0">
                <a:solidFill>
                  <a:srgbClr val="000000"/>
                </a:solidFill>
                <a:latin typeface="Arial" panose="020B0604020202020204" pitchFamily="34" charset="0"/>
                <a:ea typeface="宋体" panose="02010600030101010101" pitchFamily="2" charset="-122"/>
              </a:rPr>
              <a:t>DDL</a:t>
            </a:r>
            <a:r>
              <a:rPr lang="zh-CN" altLang="en-US" sz="3700" u="none" baseline="0" dirty="0">
                <a:solidFill>
                  <a:srgbClr val="000000"/>
                </a:solidFill>
                <a:latin typeface="Arial" panose="020B0604020202020204" pitchFamily="34" charset="0"/>
                <a:ea typeface="宋体" panose="02010600030101010101" pitchFamily="2" charset="-122"/>
              </a:rPr>
              <a:t>语句，所以要实现准备好一张备份表</a:t>
            </a:r>
            <a:r>
              <a:rPr lang="en-US" altLang="zh-CN" sz="3700" u="none" baseline="0" dirty="0">
                <a:solidFill>
                  <a:srgbClr val="000000"/>
                </a:solidFill>
                <a:latin typeface="Arial" panose="020B0604020202020204" pitchFamily="34" charset="0"/>
                <a:ea typeface="宋体" panose="02010600030101010101" pitchFamily="2" charset="-122"/>
              </a:rPr>
              <a:t>. </a:t>
            </a:r>
            <a:r>
              <a:rPr lang="zh-CN" altLang="en-US" sz="3700" u="none" baseline="0" dirty="0">
                <a:solidFill>
                  <a:srgbClr val="000000"/>
                </a:solidFill>
                <a:latin typeface="Arial" panose="020B0604020202020204" pitchFamily="34" charset="0"/>
                <a:ea typeface="宋体" panose="02010600030101010101" pitchFamily="2" charset="-122"/>
              </a:rPr>
              <a:t>执行</a:t>
            </a:r>
            <a:r>
              <a:rPr lang="en-US" altLang="zh-CN" sz="3700" u="none" baseline="0" dirty="0">
                <a:solidFill>
                  <a:srgbClr val="000000"/>
                </a:solidFill>
                <a:latin typeface="Arial" panose="020B0604020202020204" pitchFamily="34" charset="0"/>
                <a:ea typeface="宋体" panose="02010600030101010101" pitchFamily="2" charset="-122"/>
              </a:rPr>
              <a:t>sql</a:t>
            </a:r>
            <a:r>
              <a:rPr lang="zh-CN" altLang="en-US" sz="3700" u="none" baseline="0" dirty="0">
                <a:solidFill>
                  <a:srgbClr val="000000"/>
                </a:solidFill>
                <a:latin typeface="Arial" panose="020B0604020202020204" pitchFamily="34" charset="0"/>
                <a:ea typeface="宋体" panose="02010600030101010101" pitchFamily="2" charset="-122"/>
              </a:rPr>
              <a:t>语句创建备份表</a:t>
            </a:r>
            <a:r>
              <a:rPr lang="en-US" altLang="zh-CN" sz="3700" u="none" baseline="0" dirty="0">
                <a:solidFill>
                  <a:srgbClr val="000000"/>
                </a:solidFill>
                <a:latin typeface="Arial" panose="020B0604020202020204" pitchFamily="34" charset="0"/>
                <a:ea typeface="宋体" panose="02010600030101010101" pitchFamily="2" charset="-122"/>
              </a:rPr>
              <a:t>: </a:t>
            </a:r>
            <a:endParaRPr lang="zh-CN" altLang="zh-CN" dirty="0"/>
          </a:p>
        </p:txBody>
      </p:sp>
      <p:graphicFrame>
        <p:nvGraphicFramePr>
          <p:cNvPr id="4194433" name="表格 4194432"/>
          <p:cNvGraphicFramePr/>
          <p:nvPr/>
        </p:nvGraphicFramePr>
        <p:xfrm>
          <a:off x="1485900" y="6361113"/>
          <a:ext cx="13095288" cy="1343025"/>
        </p:xfrm>
        <a:graphic>
          <a:graphicData uri="http://schemas.openxmlformats.org/drawingml/2006/table">
            <a:tbl>
              <a:tblPr/>
              <a:tblGrid>
                <a:gridCol w="13095288"/>
              </a:tblGrid>
              <a:tr h="1343025">
                <a:tc>
                  <a:txBody>
                    <a:bodyPr/>
                    <a:p>
                      <a:pPr>
                        <a:spcBef>
                          <a:spcPct val="20000"/>
                        </a:spcBef>
                      </a:pPr>
                      <a:r>
                        <a:rPr lang="en-US" altLang="zh-CN" sz="3900" dirty="0">
                          <a:solidFill>
                            <a:srgbClr val="0000CC"/>
                          </a:solidFill>
                          <a:latin typeface="Arial" panose="020B0604020202020204" pitchFamily="34" charset="0"/>
                        </a:rPr>
                        <a:t>insert into student_bak(name,age) select name,age from student where 1&lt;&gt;1;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70" name="标题 1049269"/>
          <p:cNvSpPr/>
          <p:nvPr>
            <p:ph type="title"/>
          </p:nvPr>
        </p:nvSpPr>
        <p:spPr>
          <a:xfrm>
            <a:off x="1214438" y="960438"/>
            <a:ext cx="13773150" cy="1079500"/>
          </a:xfrm>
          <a:ln/>
        </p:spPr>
        <p:txBody>
          <a:bodyPr lIns="91440" tIns="45720" rIns="91440" bIns="45720" anchor="ctr"/>
          <a:p>
            <a:pPr algn="ctr">
              <a:buFontTx/>
              <a:buNone/>
            </a:pPr>
            <a:r>
              <a:rPr lang="zh-CN" altLang="en-US" sz="5400" baseline="0" dirty="0">
                <a:latin typeface="Arial" panose="020B0604020202020204" pitchFamily="34" charset="0"/>
                <a:ea typeface="宋体" panose="02010600030101010101" pitchFamily="2" charset="-122"/>
              </a:rPr>
              <a:t>触发器</a:t>
            </a:r>
            <a:endParaRPr lang="zh-CN" altLang="zh-CN" dirty="0"/>
          </a:p>
        </p:txBody>
      </p:sp>
      <p:sp>
        <p:nvSpPr>
          <p:cNvPr id="1049272" name="内容占位符 1049271"/>
          <p:cNvSpPr/>
          <p:nvPr>
            <p:ph idx="1"/>
          </p:nvPr>
        </p:nvSpPr>
        <p:spPr>
          <a:xfrm>
            <a:off x="1214438" y="2279650"/>
            <a:ext cx="13773150" cy="72072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90000"/>
              </a:lnSpc>
              <a:spcBef>
                <a:spcPct val="20000"/>
              </a:spcBef>
              <a:spcAft>
                <a:spcPct val="0"/>
              </a:spcAft>
              <a:buSzPct val="100000"/>
              <a:buFontTx/>
              <a:buNone/>
            </a:pPr>
            <a:r>
              <a:rPr lang="zh-CN" altLang="en-US" sz="3700" u="none" baseline="0" dirty="0">
                <a:solidFill>
                  <a:srgbClr val="000000"/>
                </a:solidFill>
                <a:latin typeface="Arial" panose="020B0604020202020204" pitchFamily="34" charset="0"/>
                <a:ea typeface="宋体" panose="02010600030101010101" pitchFamily="2" charset="-122"/>
              </a:rPr>
              <a:t>创建触发器</a:t>
            </a:r>
            <a:r>
              <a:rPr lang="en-US" altLang="zh-CN" sz="3700" u="none" baseline="0" dirty="0">
                <a:solidFill>
                  <a:srgbClr val="000000"/>
                </a:solidFill>
                <a:latin typeface="Arial" panose="020B0604020202020204" pitchFamily="34" charset="0"/>
                <a:ea typeface="宋体" panose="02010600030101010101" pitchFamily="2" charset="-122"/>
              </a:rPr>
              <a:t>:</a:t>
            </a:r>
            <a:endParaRPr lang="zh-CN" altLang="zh-CN" dirty="0"/>
          </a:p>
        </p:txBody>
      </p:sp>
      <p:graphicFrame>
        <p:nvGraphicFramePr>
          <p:cNvPr id="4194435" name="表格 4194434"/>
          <p:cNvGraphicFramePr/>
          <p:nvPr/>
        </p:nvGraphicFramePr>
        <p:xfrm>
          <a:off x="1620838" y="3360738"/>
          <a:ext cx="13095287" cy="5902325"/>
        </p:xfrm>
        <a:graphic>
          <a:graphicData uri="http://schemas.openxmlformats.org/drawingml/2006/table">
            <a:tbl>
              <a:tblPr/>
              <a:tblGrid>
                <a:gridCol w="13095288"/>
              </a:tblGrid>
              <a:tr h="5902325">
                <a:tc>
                  <a:txBody>
                    <a:bodyPr/>
                    <a:p>
                      <a:pPr lvl="1" indent="-342900" algn="l" rtl="0">
                        <a:buFontTx/>
                        <a:buNone/>
                      </a:pPr>
                      <a:r>
                        <a:rPr lang="en-US" altLang="en-US" sz="3900" dirty="0">
                          <a:solidFill>
                            <a:srgbClr val="0000CC"/>
                          </a:solidFill>
                          <a:latin typeface="Arial" panose="020B0604020202020204" pitchFamily="34" charset="0"/>
                        </a:rPr>
                        <a:t>create or replace trigger student_delete </a:t>
                      </a:r>
                      <a:endParaRPr lang="en-US" altLang="en-US" dirty="0">
                        <a:latin typeface="Arial" panose="020B0604020202020204" pitchFamily="34" charset="0"/>
                      </a:endParaRPr>
                    </a:p>
                    <a:p>
                      <a:pPr lvl="1" indent="-342900" algn="l" rtl="0">
                        <a:buFontTx/>
                        <a:buNone/>
                      </a:pPr>
                      <a:r>
                        <a:rPr lang="en-US" altLang="en-US" sz="3900" dirty="0">
                          <a:solidFill>
                            <a:srgbClr val="0000CC"/>
                          </a:solidFill>
                          <a:latin typeface="Arial" panose="020B0604020202020204" pitchFamily="34" charset="0"/>
                        </a:rPr>
                        <a:t>	after delete on student </a:t>
                      </a:r>
                      <a:endParaRPr lang="en-US" altLang="en-US" dirty="0">
                        <a:latin typeface="Arial" panose="020B0604020202020204" pitchFamily="34" charset="0"/>
                      </a:endParaRPr>
                    </a:p>
                    <a:p>
                      <a:pPr lvl="1" indent="-342900" algn="l" rtl="0">
                        <a:buFontTx/>
                        <a:buNone/>
                      </a:pPr>
                      <a:r>
                        <a:rPr lang="en-US" altLang="en-US" sz="3900" dirty="0">
                          <a:solidFill>
                            <a:srgbClr val="0000CC"/>
                          </a:solidFill>
                          <a:latin typeface="Arial" panose="020B0604020202020204" pitchFamily="34" charset="0"/>
                        </a:rPr>
                        <a:t>	for each row </a:t>
                      </a:r>
                      <a:endParaRPr lang="en-US" altLang="en-US" dirty="0">
                        <a:latin typeface="Arial" panose="020B0604020202020204" pitchFamily="34" charset="0"/>
                      </a:endParaRPr>
                    </a:p>
                    <a:p>
                      <a:pPr lvl="1" indent="-342900" algn="l" rtl="0">
                        <a:buFontTx/>
                        <a:buNone/>
                      </a:pPr>
                      <a:r>
                        <a:rPr lang="en-US" altLang="en-US" sz="3900" dirty="0">
                          <a:solidFill>
                            <a:srgbClr val="0000CC"/>
                          </a:solidFill>
                          <a:latin typeface="Arial" panose="020B0604020202020204" pitchFamily="34" charset="0"/>
                        </a:rPr>
                        <a:t>declare </a:t>
                      </a:r>
                      <a:endParaRPr lang="en-US" altLang="en-US" dirty="0">
                        <a:latin typeface="Arial" panose="020B0604020202020204" pitchFamily="34" charset="0"/>
                      </a:endParaRPr>
                    </a:p>
                    <a:p>
                      <a:pPr lvl="1" indent="-342900" algn="l" rtl="0">
                        <a:buFontTx/>
                        <a:buNone/>
                      </a:pPr>
                      <a:r>
                        <a:rPr lang="en-US" altLang="en-US" sz="3900" dirty="0">
                          <a:solidFill>
                            <a:srgbClr val="0000CC"/>
                          </a:solidFill>
                          <a:latin typeface="Arial" panose="020B0604020202020204" pitchFamily="34" charset="0"/>
                        </a:rPr>
                        <a:t>begin </a:t>
                      </a:r>
                      <a:endParaRPr lang="en-US" altLang="en-US" dirty="0">
                        <a:latin typeface="Arial" panose="020B0604020202020204" pitchFamily="34" charset="0"/>
                      </a:endParaRPr>
                    </a:p>
                    <a:p>
                      <a:pPr lvl="2" indent="-342900" algn="l" rtl="0">
                        <a:buFontTx/>
                        <a:buNone/>
                      </a:pPr>
                      <a:r>
                        <a:rPr lang="en-US" altLang="en-US" sz="2900" dirty="0">
                          <a:solidFill>
                            <a:srgbClr val="0000CC"/>
                          </a:solidFill>
                          <a:latin typeface="Arial" panose="020B0604020202020204" pitchFamily="34" charset="0"/>
                        </a:rPr>
                        <a:t>dbms_output.put_line('被删除的数据是:'); </a:t>
                      </a:r>
                      <a:endParaRPr lang="en-US" altLang="en-US" dirty="0">
                        <a:latin typeface="Arial" panose="020B0604020202020204" pitchFamily="34" charset="0"/>
                      </a:endParaRPr>
                    </a:p>
                    <a:p>
                      <a:pPr lvl="2" indent="-342900" algn="l" rtl="0">
                        <a:buFontTx/>
                        <a:buNone/>
                      </a:pPr>
                      <a:r>
                        <a:rPr lang="en-US" altLang="en-US" sz="2900" dirty="0">
                          <a:solidFill>
                            <a:srgbClr val="0000CC"/>
                          </a:solidFill>
                          <a:latin typeface="Arial" panose="020B0604020202020204" pitchFamily="34" charset="0"/>
                        </a:rPr>
                        <a:t>dbms_output.put_line(:old.id||' '||:old.name||' '||:old.age); </a:t>
                      </a:r>
                      <a:endParaRPr lang="en-US" altLang="en-US" dirty="0">
                        <a:latin typeface="Arial" panose="020B0604020202020204" pitchFamily="34" charset="0"/>
                      </a:endParaRPr>
                    </a:p>
                    <a:p>
                      <a:pPr lvl="2" indent="-342900" algn="l" rtl="0">
                        <a:buFontTx/>
                        <a:buNone/>
                      </a:pPr>
                      <a:r>
                        <a:rPr lang="en-US" altLang="en-US" sz="2900" dirty="0">
                          <a:solidFill>
                            <a:srgbClr val="0000CC"/>
                          </a:solidFill>
                          <a:latin typeface="Arial" panose="020B0604020202020204" pitchFamily="34" charset="0"/>
                        </a:rPr>
                        <a:t>insert into student_bak values(:old.id,:old.name,:old.age); </a:t>
                      </a:r>
                      <a:endParaRPr lang="en-US" altLang="en-US" dirty="0">
                        <a:latin typeface="Arial" panose="020B0604020202020204" pitchFamily="34" charset="0"/>
                      </a:endParaRPr>
                    </a:p>
                    <a:p>
                      <a:pPr lvl="1" indent="-342900" algn="l" rtl="0">
                        <a:buFontTx/>
                        <a:buNone/>
                      </a:pPr>
                      <a:r>
                        <a:rPr lang="en-US" altLang="en-US" sz="3900" dirty="0">
                          <a:solidFill>
                            <a:srgbClr val="0000CC"/>
                          </a:solidFill>
                          <a:latin typeface="Arial" panose="020B0604020202020204" pitchFamily="34" charset="0"/>
                        </a:rPr>
                        <a:t>end student_delete;</a:t>
                      </a:r>
                      <a:r>
                        <a:rPr lang="en-US" altLang="en-US" sz="3900" dirty="0">
                          <a:solidFill>
                            <a:srgbClr val="000000"/>
                          </a:solidFill>
                          <a:latin typeface="Arial" panose="020B0604020202020204" pitchFamily="34" charset="0"/>
                        </a:rPr>
                        <a:t> </a:t>
                      </a:r>
                      <a:r>
                        <a:rPr lang="en-US" altLang="zh-CN" sz="3900" dirty="0">
                          <a:solidFill>
                            <a:srgbClr val="000000"/>
                          </a:solidFill>
                          <a:latin typeface="Arial" panose="020B0604020202020204" pitchFamily="34" charset="0"/>
                        </a:rPr>
                        <a: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74" name="标题 1049273"/>
          <p:cNvSpPr/>
          <p:nvPr>
            <p:ph type="title"/>
          </p:nvPr>
        </p:nvSpPr>
        <p:spPr>
          <a:ln/>
        </p:spPr>
        <p:txBody>
          <a:bodyPr lIns="91440" tIns="45720" rIns="91440" bIns="45720" anchor="ctr"/>
          <a:p>
            <a:pPr algn="ctr">
              <a:buFontTx/>
              <a:buNone/>
            </a:pPr>
            <a:r>
              <a:rPr lang="zh-CN" altLang="en-US" sz="6000" baseline="0" dirty="0">
                <a:latin typeface="Arial" panose="020B0604020202020204" pitchFamily="34" charset="0"/>
                <a:ea typeface="宋体" panose="02010600030101010101" pitchFamily="2" charset="-122"/>
              </a:rPr>
              <a:t>执行删除操作</a:t>
            </a:r>
            <a:endParaRPr lang="zh-CN" altLang="zh-CN" dirty="0"/>
          </a:p>
        </p:txBody>
      </p:sp>
      <p:sp>
        <p:nvSpPr>
          <p:cNvPr id="1049276" name="内容占位符 1049275"/>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4100" u="none" baseline="0" dirty="0">
                <a:solidFill>
                  <a:srgbClr val="000000"/>
                </a:solidFill>
                <a:latin typeface="Arial" panose="020B0604020202020204" pitchFamily="34" charset="0"/>
                <a:ea typeface="宋体" panose="02010600030101010101" pitchFamily="2" charset="-122"/>
              </a:rPr>
              <a:t>执行语句 </a:t>
            </a:r>
            <a:r>
              <a:rPr lang="en-US" altLang="zh-CN" sz="4100" u="none" baseline="0" dirty="0">
                <a:solidFill>
                  <a:srgbClr val="000000"/>
                </a:solidFill>
                <a:latin typeface="Arial" panose="020B0604020202020204" pitchFamily="34" charset="0"/>
                <a:ea typeface="宋体" panose="02010600030101010101" pitchFamily="2" charset="-122"/>
              </a:rPr>
              <a:t>delete from student</a:t>
            </a:r>
            <a:r>
              <a:rPr lang="zh-CN" altLang="en-US" sz="4100" u="none" baseline="0" dirty="0">
                <a:solidFill>
                  <a:srgbClr val="000000"/>
                </a:solidFill>
                <a:latin typeface="Arial" panose="020B0604020202020204" pitchFamily="34" charset="0"/>
                <a:ea typeface="宋体" panose="02010600030101010101" pitchFamily="2" charset="-122"/>
              </a:rPr>
              <a:t>， 假设此时</a:t>
            </a:r>
            <a:r>
              <a:rPr lang="en-US" altLang="zh-CN" sz="4100" u="none" baseline="0" dirty="0">
                <a:solidFill>
                  <a:srgbClr val="000000"/>
                </a:solidFill>
                <a:latin typeface="Arial" panose="020B0604020202020204" pitchFamily="34" charset="0"/>
                <a:ea typeface="宋体" panose="02010600030101010101" pitchFamily="2" charset="-122"/>
              </a:rPr>
              <a:t>student</a:t>
            </a:r>
            <a:r>
              <a:rPr lang="zh-CN" altLang="en-US" sz="4100" u="none" baseline="0" dirty="0">
                <a:solidFill>
                  <a:srgbClr val="000000"/>
                </a:solidFill>
                <a:latin typeface="Arial" panose="020B0604020202020204" pitchFamily="34" charset="0"/>
                <a:ea typeface="宋体" panose="02010600030101010101" pitchFamily="2" charset="-122"/>
              </a:rPr>
              <a:t>表中有两条数据</a:t>
            </a:r>
            <a:r>
              <a:rPr lang="en-US" altLang="zh-CN" sz="4100" u="none" baseline="0" dirty="0">
                <a:solidFill>
                  <a:srgbClr val="000000"/>
                </a:solidFill>
                <a:latin typeface="Arial" panose="020B0604020202020204" pitchFamily="34" charset="0"/>
                <a:ea typeface="宋体" panose="02010600030101010101" pitchFamily="2" charset="-122"/>
              </a:rPr>
              <a:t>: </a:t>
            </a:r>
            <a:endParaRPr lang="zh-CN" altLang="zh-CN" dirty="0"/>
          </a:p>
          <a:p>
            <a:pPr marL="605155" lvl="0" indent="-605155" algn="l" eaLnBrk="1" fontAlgn="base" latinLnBrk="0" hangingPunct="1">
              <a:lnSpc>
                <a:spcPct val="100000"/>
              </a:lnSpc>
              <a:spcBef>
                <a:spcPct val="20000"/>
              </a:spcBef>
              <a:spcAft>
                <a:spcPct val="0"/>
              </a:spcAft>
              <a:buSzPct val="100000"/>
              <a:buFontTx/>
              <a:buNone/>
            </a:pPr>
            <a:endParaRPr lang="en-US" altLang="zh-CN" sz="4100" u="none" baseline="0" dirty="0">
              <a:solidFill>
                <a:srgbClr val="000000"/>
              </a:solidFill>
              <a:latin typeface="Arial" panose="020B0604020202020204" pitchFamily="34" charset="0"/>
              <a:ea typeface="宋体" panose="02010600030101010101" pitchFamily="2" charset="-122"/>
            </a:endParaRPr>
          </a:p>
          <a:p>
            <a:pPr marL="605155" lvl="0" indent="-605155" algn="l" eaLnBrk="1" fontAlgn="base" latinLnBrk="0" hangingPunct="1">
              <a:lnSpc>
                <a:spcPct val="100000"/>
              </a:lnSpc>
              <a:spcBef>
                <a:spcPct val="20000"/>
              </a:spcBef>
              <a:spcAft>
                <a:spcPct val="0"/>
              </a:spcAft>
              <a:buSzPct val="100000"/>
              <a:buFontTx/>
              <a:buNone/>
            </a:pPr>
            <a:endParaRPr lang="en-US" altLang="zh-CN" sz="4100" u="none" baseline="0" dirty="0">
              <a:solidFill>
                <a:srgbClr val="000000"/>
              </a:solidFill>
              <a:latin typeface="Arial" panose="020B0604020202020204" pitchFamily="34" charset="0"/>
              <a:ea typeface="宋体" panose="02010600030101010101" pitchFamily="2" charset="-122"/>
            </a:endParaRPr>
          </a:p>
          <a:p>
            <a:pPr marL="605155" lvl="0" indent="-605155" algn="l" eaLnBrk="1" fontAlgn="base" latinLnBrk="0" hangingPunct="1">
              <a:lnSpc>
                <a:spcPct val="100000"/>
              </a:lnSpc>
              <a:spcBef>
                <a:spcPct val="20000"/>
              </a:spcBef>
              <a:spcAft>
                <a:spcPct val="0"/>
              </a:spcAft>
              <a:buSzPct val="100000"/>
              <a:buFontTx/>
              <a:buNone/>
            </a:pPr>
            <a:r>
              <a:rPr lang="zh-CN" altLang="en-US" sz="4100" u="none" baseline="0" dirty="0">
                <a:solidFill>
                  <a:srgbClr val="000000"/>
                </a:solidFill>
                <a:latin typeface="Arial" panose="020B0604020202020204" pitchFamily="34" charset="0"/>
                <a:ea typeface="宋体" panose="02010600030101010101" pitchFamily="2" charset="-122"/>
              </a:rPr>
              <a:t>那么执行</a:t>
            </a:r>
            <a:r>
              <a:rPr lang="en-US" altLang="zh-CN" sz="4100" u="none" baseline="0" dirty="0">
                <a:solidFill>
                  <a:srgbClr val="000000"/>
                </a:solidFill>
                <a:latin typeface="Arial" panose="020B0604020202020204" pitchFamily="34" charset="0"/>
                <a:ea typeface="宋体" panose="02010600030101010101" pitchFamily="2" charset="-122"/>
              </a:rPr>
              <a:t>delete from student </a:t>
            </a:r>
            <a:r>
              <a:rPr lang="zh-CN" altLang="en-US" sz="4100" u="none" baseline="0" dirty="0">
                <a:solidFill>
                  <a:srgbClr val="000000"/>
                </a:solidFill>
                <a:latin typeface="Arial" panose="020B0604020202020204" pitchFamily="34" charset="0"/>
                <a:ea typeface="宋体" panose="02010600030101010101" pitchFamily="2" charset="-122"/>
              </a:rPr>
              <a:t>之后，首先服务器将表中的第一条数据（</a:t>
            </a:r>
            <a:r>
              <a:rPr lang="en-US" altLang="zh-CN" sz="4100" u="none" baseline="0" dirty="0">
                <a:solidFill>
                  <a:srgbClr val="000000"/>
                </a:solidFill>
                <a:latin typeface="Arial" panose="020B0604020202020204" pitchFamily="34" charset="0"/>
                <a:ea typeface="宋体" panose="02010600030101010101" pitchFamily="2" charset="-122"/>
              </a:rPr>
              <a:t>1 </a:t>
            </a:r>
            <a:r>
              <a:rPr lang="zh-CN" altLang="en-US" sz="4100" u="none" baseline="0" dirty="0">
                <a:solidFill>
                  <a:srgbClr val="000000"/>
                </a:solidFill>
                <a:latin typeface="Arial" panose="020B0604020202020204" pitchFamily="34" charset="0"/>
                <a:ea typeface="宋体" panose="02010600030101010101" pitchFamily="2" charset="-122"/>
              </a:rPr>
              <a:t>张三 </a:t>
            </a:r>
            <a:r>
              <a:rPr lang="en-US" altLang="zh-CN" sz="4100" u="none" baseline="0" dirty="0">
                <a:solidFill>
                  <a:srgbClr val="000000"/>
                </a:solidFill>
                <a:latin typeface="Arial" panose="020B0604020202020204" pitchFamily="34" charset="0"/>
                <a:ea typeface="宋体" panose="02010600030101010101" pitchFamily="2" charset="-122"/>
              </a:rPr>
              <a:t>20</a:t>
            </a:r>
            <a:r>
              <a:rPr lang="zh-CN" altLang="en-US" sz="4100" u="none" baseline="0" dirty="0">
                <a:solidFill>
                  <a:srgbClr val="000000"/>
                </a:solidFill>
                <a:latin typeface="Arial" panose="020B0604020202020204" pitchFamily="34" charset="0"/>
                <a:ea typeface="宋体" panose="02010600030101010101" pitchFamily="2" charset="-122"/>
              </a:rPr>
              <a:t>）数据移除掉，因为触发器是</a:t>
            </a:r>
            <a:r>
              <a:rPr lang="en-US" altLang="zh-CN" sz="4100" u="none" baseline="0" dirty="0">
                <a:solidFill>
                  <a:srgbClr val="000000"/>
                </a:solidFill>
                <a:latin typeface="Arial" panose="020B0604020202020204" pitchFamily="34" charset="0"/>
                <a:ea typeface="宋体" panose="02010600030101010101" pitchFamily="2" charset="-122"/>
              </a:rPr>
              <a:t>after</a:t>
            </a:r>
            <a:r>
              <a:rPr lang="zh-CN" altLang="en-US" sz="4100" u="none" baseline="0" dirty="0">
                <a:solidFill>
                  <a:srgbClr val="000000"/>
                </a:solidFill>
                <a:latin typeface="Arial" panose="020B0604020202020204" pitchFamily="34" charset="0"/>
                <a:ea typeface="宋体" panose="02010600030101010101" pitchFamily="2" charset="-122"/>
              </a:rPr>
              <a:t>，所以表中的数据删除之后，又是</a:t>
            </a:r>
            <a:r>
              <a:rPr lang="en-US" altLang="zh-CN" sz="4100" u="none" baseline="0" dirty="0">
                <a:solidFill>
                  <a:srgbClr val="000000"/>
                </a:solidFill>
                <a:latin typeface="Arial" panose="020B0604020202020204" pitchFamily="34" charset="0"/>
                <a:ea typeface="宋体" panose="02010600030101010101" pitchFamily="2" charset="-122"/>
              </a:rPr>
              <a:t>delete</a:t>
            </a:r>
            <a:r>
              <a:rPr lang="zh-CN" altLang="en-US" sz="4100" u="none" baseline="0" dirty="0">
                <a:solidFill>
                  <a:srgbClr val="000000"/>
                </a:solidFill>
                <a:latin typeface="Arial" panose="020B0604020202020204" pitchFamily="34" charset="0"/>
                <a:ea typeface="宋体" panose="02010600030101010101" pitchFamily="2" charset="-122"/>
              </a:rPr>
              <a:t>语句，所以上面定义的</a:t>
            </a:r>
            <a:r>
              <a:rPr lang="en-US" altLang="zh-CN" sz="4100" u="none" baseline="0" dirty="0">
                <a:solidFill>
                  <a:srgbClr val="000000"/>
                </a:solidFill>
                <a:latin typeface="Arial" panose="020B0604020202020204" pitchFamily="34" charset="0"/>
                <a:ea typeface="宋体" panose="02010600030101010101" pitchFamily="2" charset="-122"/>
              </a:rPr>
              <a:t>student_delete</a:t>
            </a:r>
            <a:r>
              <a:rPr lang="zh-CN" altLang="en-US" sz="4100" u="none" baseline="0" dirty="0">
                <a:solidFill>
                  <a:srgbClr val="000000"/>
                </a:solidFill>
                <a:latin typeface="Arial" panose="020B0604020202020204" pitchFamily="34" charset="0"/>
                <a:ea typeface="宋体" panose="02010600030101010101" pitchFamily="2" charset="-122"/>
              </a:rPr>
              <a:t>触发器开始工作，触发器工作的时候，</a:t>
            </a:r>
            <a:r>
              <a:rPr lang="en-US" altLang="zh-CN" sz="4100" u="none" baseline="0" dirty="0">
                <a:solidFill>
                  <a:srgbClr val="000000"/>
                </a:solidFill>
                <a:latin typeface="Arial" panose="020B0604020202020204" pitchFamily="34" charset="0"/>
                <a:ea typeface="宋体" panose="02010600030101010101" pitchFamily="2" charset="-122"/>
              </a:rPr>
              <a:t>:old</a:t>
            </a:r>
            <a:r>
              <a:rPr lang="zh-CN" altLang="en-US" sz="4100" u="none" baseline="0" dirty="0">
                <a:solidFill>
                  <a:srgbClr val="000000"/>
                </a:solidFill>
                <a:latin typeface="Arial" panose="020B0604020202020204" pitchFamily="34" charset="0"/>
                <a:ea typeface="宋体" panose="02010600030101010101" pitchFamily="2" charset="-122"/>
              </a:rPr>
              <a:t>中的数据如下：</a:t>
            </a:r>
            <a:r>
              <a:rPr lang="zh-CN" altLang="en-US" sz="4700" u="none" baseline="0" dirty="0">
                <a:solidFill>
                  <a:srgbClr val="000000"/>
                </a:solidFill>
                <a:latin typeface="Arial" panose="020B0604020202020204" pitchFamily="34" charset="0"/>
                <a:ea typeface="宋体" panose="02010600030101010101" pitchFamily="2" charset="-122"/>
              </a:rPr>
              <a:t> </a:t>
            </a:r>
            <a:endParaRPr lang="zh-CN" altLang="zh-CN" dirty="0"/>
          </a:p>
          <a:p>
            <a:pPr marL="605155" lvl="0" indent="-605155" algn="l" eaLnBrk="1" fontAlgn="base" latinLnBrk="0" hangingPunct="1">
              <a:lnSpc>
                <a:spcPct val="100000"/>
              </a:lnSpc>
              <a:spcBef>
                <a:spcPct val="20000"/>
              </a:spcBef>
              <a:spcAft>
                <a:spcPct val="0"/>
              </a:spcAft>
              <a:buSzPct val="100000"/>
              <a:buFontTx/>
              <a:buNone/>
            </a:pPr>
            <a:endParaRPr lang="zh-CN" altLang="en-US" sz="4700" u="none" baseline="0" dirty="0">
              <a:solidFill>
                <a:srgbClr val="000000"/>
              </a:solidFill>
              <a:latin typeface="Arial" panose="020B0604020202020204" pitchFamily="34" charset="0"/>
              <a:ea typeface="宋体" panose="02010600030101010101" pitchFamily="2" charset="-122"/>
            </a:endParaRPr>
          </a:p>
        </p:txBody>
      </p:sp>
      <p:pic>
        <p:nvPicPr>
          <p:cNvPr id="2097164" name="图片 2097163"/>
          <p:cNvPicPr>
            <a:picLocks noChangeAspect="1"/>
          </p:cNvPicPr>
          <p:nvPr/>
        </p:nvPicPr>
        <p:blipFill>
          <a:blip r:embed="rId1"/>
          <a:srcRect/>
          <a:stretch>
            <a:fillRect/>
          </a:stretch>
        </p:blipFill>
        <p:spPr>
          <a:xfrm>
            <a:off x="2430463" y="3600450"/>
            <a:ext cx="2160587" cy="960438"/>
          </a:xfrm>
          <a:prstGeom prst="rect">
            <a:avLst/>
          </a:prstGeom>
          <a:noFill/>
          <a:ln w="9525">
            <a:noFill/>
          </a:ln>
        </p:spPr>
      </p:pic>
      <p:pic>
        <p:nvPicPr>
          <p:cNvPr id="2097166" name="图片 2097165"/>
          <p:cNvPicPr>
            <a:picLocks noChangeAspect="1"/>
          </p:cNvPicPr>
          <p:nvPr/>
        </p:nvPicPr>
        <p:blipFill>
          <a:blip r:embed="rId2"/>
          <a:srcRect/>
          <a:stretch>
            <a:fillRect/>
          </a:stretch>
        </p:blipFill>
        <p:spPr>
          <a:xfrm>
            <a:off x="4284663" y="7632700"/>
            <a:ext cx="6345237" cy="16652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7166"/>
                                        </p:tgtEl>
                                        <p:attrNameLst>
                                          <p:attrName>style.visibility</p:attrName>
                                        </p:attrNameLst>
                                      </p:cBhvr>
                                      <p:to>
                                        <p:strVal val="visible"/>
                                      </p:to>
                                    </p:set>
                                    <p:anim calcmode="lin" valueType="num">
                                      <p:cBhvr additive="base">
                                        <p:cTn id="7" dur="500" fill="hold"/>
                                        <p:tgtEl>
                                          <p:spTgt spid="2097166"/>
                                        </p:tgtEl>
                                        <p:attrNameLst>
                                          <p:attrName>ppt_x</p:attrName>
                                        </p:attrNameLst>
                                      </p:cBhvr>
                                      <p:tavLst>
                                        <p:tav tm="0">
                                          <p:val>
                                            <p:strVal val="#ppt_x"/>
                                          </p:val>
                                        </p:tav>
                                        <p:tav tm="100000">
                                          <p:val>
                                            <p:strVal val="#ppt_x"/>
                                          </p:val>
                                        </p:tav>
                                      </p:tavLst>
                                    </p:anim>
                                    <p:anim calcmode="lin" valueType="num">
                                      <p:cBhvr additive="base">
                                        <p:cTn id="8" dur="500" fill="hold"/>
                                        <p:tgtEl>
                                          <p:spTgt spid="2097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78" name="标题 1049277"/>
          <p:cNvSpPr/>
          <p:nvPr>
            <p:ph type="title"/>
          </p:nvPr>
        </p:nvSpPr>
        <p:spPr>
          <a:ln/>
        </p:spPr>
        <p:txBody>
          <a:bodyPr lIns="91440" tIns="45720" rIns="91440" bIns="45720" anchor="ctr"/>
          <a:p>
            <a:pPr algn="ctr">
              <a:buFontTx/>
              <a:buNone/>
            </a:pPr>
            <a:r>
              <a:rPr lang="zh-CN" altLang="en-US" sz="6000" baseline="0" dirty="0">
                <a:latin typeface="Arial" panose="020B0604020202020204" pitchFamily="34" charset="0"/>
                <a:ea typeface="宋体" panose="02010600030101010101" pitchFamily="2" charset="-122"/>
              </a:rPr>
              <a:t>执行删除操作</a:t>
            </a:r>
            <a:endParaRPr lang="zh-CN" altLang="zh-CN" dirty="0"/>
          </a:p>
        </p:txBody>
      </p:sp>
      <p:sp>
        <p:nvSpPr>
          <p:cNvPr id="1049280" name="内容占位符 1049279"/>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4100" u="none" baseline="0" dirty="0">
                <a:solidFill>
                  <a:srgbClr val="000000"/>
                </a:solidFill>
                <a:latin typeface="Arial" panose="020B0604020202020204" pitchFamily="34" charset="0"/>
                <a:ea typeface="宋体" panose="02010600030101010101" pitchFamily="2" charset="-122"/>
              </a:rPr>
              <a:t>因为触发器中设置了 </a:t>
            </a:r>
            <a:r>
              <a:rPr lang="en-US" altLang="zh-CN" sz="4100" u="none" baseline="0" dirty="0">
                <a:solidFill>
                  <a:srgbClr val="000000"/>
                </a:solidFill>
                <a:latin typeface="Arial" panose="020B0604020202020204" pitchFamily="34" charset="0"/>
                <a:ea typeface="宋体" panose="02010600030101010101" pitchFamily="2" charset="-122"/>
              </a:rPr>
              <a:t>for each row ,</a:t>
            </a:r>
            <a:r>
              <a:rPr lang="zh-CN" altLang="en-US" sz="4100" u="none" baseline="0" dirty="0">
                <a:solidFill>
                  <a:srgbClr val="000000"/>
                </a:solidFill>
                <a:latin typeface="Arial" panose="020B0604020202020204" pitchFamily="34" charset="0"/>
                <a:ea typeface="宋体" panose="02010600030101010101" pitchFamily="2" charset="-122"/>
              </a:rPr>
              <a:t>所以当服务器将表中的第二条数据</a:t>
            </a:r>
            <a:r>
              <a:rPr lang="en-US" altLang="zh-CN" sz="4100" u="none" baseline="0" dirty="0">
                <a:solidFill>
                  <a:srgbClr val="000000"/>
                </a:solidFill>
                <a:latin typeface="Arial" panose="020B0604020202020204" pitchFamily="34" charset="0"/>
                <a:ea typeface="宋体" panose="02010600030101010101" pitchFamily="2" charset="-122"/>
              </a:rPr>
              <a:t>(2 </a:t>
            </a:r>
            <a:r>
              <a:rPr lang="zh-CN" altLang="en-US" sz="4100" u="none" baseline="0" dirty="0">
                <a:solidFill>
                  <a:srgbClr val="000000"/>
                </a:solidFill>
                <a:latin typeface="Arial" panose="020B0604020202020204" pitchFamily="34" charset="0"/>
                <a:ea typeface="宋体" panose="02010600030101010101" pitchFamily="2" charset="-122"/>
              </a:rPr>
              <a:t>李四 </a:t>
            </a:r>
            <a:r>
              <a:rPr lang="en-US" altLang="zh-CN" sz="4100" u="none" baseline="0" dirty="0">
                <a:solidFill>
                  <a:srgbClr val="000000"/>
                </a:solidFill>
                <a:latin typeface="Arial" panose="020B0604020202020204" pitchFamily="34" charset="0"/>
                <a:ea typeface="宋体" panose="02010600030101010101" pitchFamily="2" charset="-122"/>
              </a:rPr>
              <a:t>21) </a:t>
            </a:r>
            <a:r>
              <a:rPr lang="zh-CN" altLang="en-US" sz="4100" u="none" baseline="0" dirty="0">
                <a:solidFill>
                  <a:srgbClr val="000000"/>
                </a:solidFill>
                <a:latin typeface="Arial" panose="020B0604020202020204" pitchFamily="34" charset="0"/>
                <a:ea typeface="宋体" panose="02010600030101010101" pitchFamily="2" charset="-122"/>
              </a:rPr>
              <a:t>删除掉之后，触发器就再次触发，此时</a:t>
            </a:r>
            <a:r>
              <a:rPr lang="en-US" altLang="zh-CN" sz="4100" u="none" baseline="0" dirty="0">
                <a:solidFill>
                  <a:srgbClr val="000000"/>
                </a:solidFill>
                <a:latin typeface="Arial" panose="020B0604020202020204" pitchFamily="34" charset="0"/>
                <a:ea typeface="宋体" panose="02010600030101010101" pitchFamily="2" charset="-122"/>
              </a:rPr>
              <a:t>:old</a:t>
            </a:r>
            <a:r>
              <a:rPr lang="zh-CN" altLang="en-US" sz="4100" u="none" baseline="0" dirty="0">
                <a:solidFill>
                  <a:srgbClr val="000000"/>
                </a:solidFill>
                <a:latin typeface="Arial" panose="020B0604020202020204" pitchFamily="34" charset="0"/>
                <a:ea typeface="宋体" panose="02010600030101010101" pitchFamily="2" charset="-122"/>
              </a:rPr>
              <a:t>中的数据如下</a:t>
            </a:r>
            <a:r>
              <a:rPr lang="en-US" altLang="zh-CN" sz="4100" u="none" baseline="0" dirty="0">
                <a:solidFill>
                  <a:srgbClr val="000000"/>
                </a:solidFill>
                <a:latin typeface="Arial" panose="020B0604020202020204" pitchFamily="34" charset="0"/>
                <a:ea typeface="宋体" panose="02010600030101010101" pitchFamily="2" charset="-122"/>
              </a:rPr>
              <a:t>:  	</a:t>
            </a:r>
            <a:endParaRPr lang="zh-CN" altLang="zh-CN" dirty="0"/>
          </a:p>
          <a:p>
            <a:pPr marL="605155" lvl="0" indent="-605155" algn="l" eaLnBrk="1" fontAlgn="base" latinLnBrk="0" hangingPunct="1">
              <a:lnSpc>
                <a:spcPct val="100000"/>
              </a:lnSpc>
              <a:spcBef>
                <a:spcPct val="20000"/>
              </a:spcBef>
              <a:spcAft>
                <a:spcPct val="0"/>
              </a:spcAft>
              <a:buSzPct val="100000"/>
              <a:buFontTx/>
              <a:buNone/>
            </a:pPr>
            <a:endParaRPr lang="en-US" altLang="zh-CN" sz="4100" u="none" baseline="0" dirty="0">
              <a:solidFill>
                <a:srgbClr val="000000"/>
              </a:solidFill>
              <a:latin typeface="Arial" panose="020B0604020202020204" pitchFamily="34" charset="0"/>
              <a:ea typeface="宋体" panose="02010600030101010101" pitchFamily="2" charset="-122"/>
            </a:endParaRPr>
          </a:p>
          <a:p>
            <a:pPr marL="605155" lvl="0" indent="-605155" algn="l" eaLnBrk="1" fontAlgn="base" latinLnBrk="0" hangingPunct="1">
              <a:lnSpc>
                <a:spcPct val="100000"/>
              </a:lnSpc>
              <a:spcBef>
                <a:spcPct val="20000"/>
              </a:spcBef>
              <a:spcAft>
                <a:spcPct val="0"/>
              </a:spcAft>
              <a:buSzPct val="100000"/>
              <a:buFontTx/>
              <a:buNone/>
            </a:pPr>
            <a:endParaRPr lang="en-US" altLang="zh-CN" sz="4100" u="none" baseline="0" dirty="0">
              <a:solidFill>
                <a:srgbClr val="000000"/>
              </a:solidFill>
              <a:latin typeface="Arial" panose="020B0604020202020204" pitchFamily="34" charset="0"/>
              <a:ea typeface="宋体" panose="02010600030101010101" pitchFamily="2" charset="-122"/>
            </a:endParaRPr>
          </a:p>
          <a:p>
            <a:pPr marL="605155" lvl="0" indent="-605155" algn="l" eaLnBrk="1" fontAlgn="base" latinLnBrk="0" hangingPunct="1">
              <a:lnSpc>
                <a:spcPct val="100000"/>
              </a:lnSpc>
              <a:spcBef>
                <a:spcPct val="20000"/>
              </a:spcBef>
              <a:spcAft>
                <a:spcPct val="0"/>
              </a:spcAft>
              <a:buSzPct val="100000"/>
              <a:buFontTx/>
              <a:buNone/>
            </a:pPr>
            <a:endParaRPr lang="en-US" altLang="zh-CN" sz="4100" u="none" baseline="0" dirty="0">
              <a:solidFill>
                <a:srgbClr val="000000"/>
              </a:solidFill>
              <a:latin typeface="Arial" panose="020B0604020202020204" pitchFamily="34" charset="0"/>
              <a:ea typeface="宋体" panose="02010600030101010101" pitchFamily="2" charset="-122"/>
            </a:endParaRPr>
          </a:p>
          <a:p>
            <a:pPr marL="605155" lvl="0" indent="-605155" algn="l" eaLnBrk="1" fontAlgn="base" latinLnBrk="0" hangingPunct="1">
              <a:lnSpc>
                <a:spcPct val="100000"/>
              </a:lnSpc>
              <a:spcBef>
                <a:spcPct val="20000"/>
              </a:spcBef>
              <a:spcAft>
                <a:spcPct val="0"/>
              </a:spcAft>
              <a:buSzPct val="100000"/>
              <a:buFontTx/>
              <a:buNone/>
            </a:pPr>
            <a:endParaRPr lang="en-US" altLang="zh-CN" sz="4100" u="none" baseline="0" dirty="0">
              <a:solidFill>
                <a:srgbClr val="000000"/>
              </a:solidFill>
              <a:latin typeface="Arial" panose="020B0604020202020204" pitchFamily="34" charset="0"/>
              <a:ea typeface="宋体" panose="02010600030101010101" pitchFamily="2" charset="-122"/>
            </a:endParaRPr>
          </a:p>
          <a:p>
            <a:pPr marL="605155" lvl="0" indent="-605155" algn="l" eaLnBrk="1" fontAlgn="base" latinLnBrk="0" hangingPunct="1">
              <a:lnSpc>
                <a:spcPct val="100000"/>
              </a:lnSpc>
              <a:spcBef>
                <a:spcPct val="20000"/>
              </a:spcBef>
              <a:spcAft>
                <a:spcPct val="0"/>
              </a:spcAft>
              <a:buSzPct val="100000"/>
              <a:buFontTx/>
              <a:buNone/>
            </a:pPr>
            <a:r>
              <a:rPr lang="zh-CN" altLang="en-US" sz="4100" u="none" baseline="0" dirty="0">
                <a:solidFill>
                  <a:srgbClr val="000000"/>
                </a:solidFill>
                <a:latin typeface="Arial" panose="020B0604020202020204" pitchFamily="34" charset="0"/>
                <a:ea typeface="宋体" panose="02010600030101010101" pitchFamily="2" charset="-122"/>
              </a:rPr>
              <a:t>而 </a:t>
            </a:r>
            <a:r>
              <a:rPr lang="en-US" altLang="zh-CN" sz="4100" u="none" baseline="0" dirty="0">
                <a:solidFill>
                  <a:srgbClr val="000000"/>
                </a:solidFill>
                <a:latin typeface="Arial" panose="020B0604020202020204" pitchFamily="34" charset="0"/>
                <a:ea typeface="宋体" panose="02010600030101010101" pitchFamily="2" charset="-122"/>
              </a:rPr>
              <a:t>:new</a:t>
            </a:r>
            <a:r>
              <a:rPr lang="zh-CN" altLang="en-US" sz="4100" u="none" baseline="0" dirty="0">
                <a:solidFill>
                  <a:srgbClr val="000000"/>
                </a:solidFill>
                <a:latin typeface="Arial" panose="020B0604020202020204" pitchFamily="34" charset="0"/>
                <a:ea typeface="宋体" panose="02010600030101010101" pitchFamily="2" charset="-122"/>
              </a:rPr>
              <a:t>中在每次</a:t>
            </a:r>
            <a:r>
              <a:rPr lang="en-US" altLang="zh-CN" sz="4100" u="none" baseline="0" dirty="0">
                <a:solidFill>
                  <a:srgbClr val="000000"/>
                </a:solidFill>
                <a:latin typeface="Arial" panose="020B0604020202020204" pitchFamily="34" charset="0"/>
                <a:ea typeface="宋体" panose="02010600030101010101" pitchFamily="2" charset="-122"/>
              </a:rPr>
              <a:t>delete</a:t>
            </a:r>
            <a:r>
              <a:rPr lang="zh-CN" altLang="en-US" sz="4100" u="none" baseline="0" dirty="0">
                <a:solidFill>
                  <a:srgbClr val="000000"/>
                </a:solidFill>
                <a:latin typeface="Arial" panose="020B0604020202020204" pitchFamily="34" charset="0"/>
                <a:ea typeface="宋体" panose="02010600030101010101" pitchFamily="2" charset="-122"/>
              </a:rPr>
              <a:t>的时候都没有数据 </a:t>
            </a:r>
            <a:endParaRPr lang="zh-CN" altLang="zh-CN" dirty="0"/>
          </a:p>
        </p:txBody>
      </p:sp>
      <p:pic>
        <p:nvPicPr>
          <p:cNvPr id="2097168" name="图片 2097167"/>
          <p:cNvPicPr>
            <a:picLocks noChangeAspect="1"/>
          </p:cNvPicPr>
          <p:nvPr/>
        </p:nvPicPr>
        <p:blipFill>
          <a:blip r:embed="rId1"/>
          <a:srcRect/>
          <a:stretch>
            <a:fillRect/>
          </a:stretch>
        </p:blipFill>
        <p:spPr>
          <a:xfrm>
            <a:off x="3779838" y="5113338"/>
            <a:ext cx="6448425" cy="175577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82" name="标题 1049281"/>
          <p:cNvSpPr/>
          <p:nvPr>
            <p:ph type="title"/>
          </p:nvPr>
        </p:nvSpPr>
        <p:spPr>
          <a:xfrm>
            <a:off x="-269875" y="360363"/>
            <a:ext cx="8505825" cy="1079500"/>
          </a:xfrm>
          <a:ln/>
        </p:spPr>
        <p:txBody>
          <a:bodyPr lIns="91440" tIns="45720" rIns="91440" bIns="45720" anchor="ctr"/>
          <a:p>
            <a:pPr algn="ctr">
              <a:buFontTx/>
              <a:buNone/>
            </a:pPr>
            <a:r>
              <a:rPr lang="zh-CN" altLang="en-US" sz="5400" baseline="0" dirty="0">
                <a:latin typeface="Arial" panose="020B0604020202020204" pitchFamily="34" charset="0"/>
                <a:ea typeface="宋体" panose="02010600030101010101" pitchFamily="2" charset="-122"/>
              </a:rPr>
              <a:t>更复杂的触发器</a:t>
            </a:r>
            <a:endParaRPr lang="zh-CN" altLang="zh-CN" dirty="0"/>
          </a:p>
        </p:txBody>
      </p:sp>
      <p:sp>
        <p:nvSpPr>
          <p:cNvPr id="1049284" name="内容占位符 1049283"/>
          <p:cNvSpPr/>
          <p:nvPr>
            <p:ph idx="1"/>
          </p:nvPr>
        </p:nvSpPr>
        <p:spPr>
          <a:xfrm>
            <a:off x="1214438" y="1439863"/>
            <a:ext cx="13773150" cy="780097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3700" u="none" baseline="0" dirty="0">
                <a:solidFill>
                  <a:srgbClr val="000000"/>
                </a:solidFill>
                <a:latin typeface="Arial" panose="020B0604020202020204" pitchFamily="34" charset="0"/>
                <a:ea typeface="宋体" panose="02010600030101010101" pitchFamily="2" charset="-122"/>
              </a:rPr>
              <a:t>现在要求年龄在更新的时候只能更新比原来的大，不能比原来的小。如果用</a:t>
            </a:r>
            <a:r>
              <a:rPr lang="en-US" altLang="zh-CN" sz="3700" u="none" baseline="0" dirty="0">
                <a:solidFill>
                  <a:srgbClr val="000000"/>
                </a:solidFill>
                <a:latin typeface="Arial" panose="020B0604020202020204" pitchFamily="34" charset="0"/>
                <a:ea typeface="宋体" panose="02010600030101010101" pitchFamily="2" charset="-122"/>
              </a:rPr>
              <a:t>check</a:t>
            </a:r>
            <a:r>
              <a:rPr lang="zh-CN" altLang="en-US" sz="3700" u="none" baseline="0" dirty="0">
                <a:solidFill>
                  <a:srgbClr val="000000"/>
                </a:solidFill>
                <a:latin typeface="Arial" panose="020B0604020202020204" pitchFamily="34" charset="0"/>
                <a:ea typeface="宋体" panose="02010600030101010101" pitchFamily="2" charset="-122"/>
              </a:rPr>
              <a:t>约束是无法做到的，而是用触发器可以做到。 时间</a:t>
            </a:r>
            <a:r>
              <a:rPr lang="en-US" altLang="zh-CN" sz="3700" u="none" baseline="0" dirty="0">
                <a:solidFill>
                  <a:srgbClr val="000000"/>
                </a:solidFill>
                <a:latin typeface="Arial" panose="020B0604020202020204" pitchFamily="34" charset="0"/>
                <a:ea typeface="宋体" panose="02010600030101010101" pitchFamily="2" charset="-122"/>
              </a:rPr>
              <a:t>: before.</a:t>
            </a:r>
            <a:r>
              <a:rPr lang="zh-CN" altLang="en-US" sz="3700" u="none" baseline="0" dirty="0">
                <a:solidFill>
                  <a:srgbClr val="000000"/>
                </a:solidFill>
                <a:latin typeface="Arial" panose="020B0604020202020204" pitchFamily="34" charset="0"/>
                <a:ea typeface="宋体" panose="02010600030101010101" pitchFamily="2" charset="-122"/>
              </a:rPr>
              <a:t>因为要在更新之前检查 事件</a:t>
            </a:r>
            <a:r>
              <a:rPr lang="en-US" altLang="zh-CN" sz="3700" u="none" baseline="0" dirty="0">
                <a:solidFill>
                  <a:srgbClr val="000000"/>
                </a:solidFill>
                <a:latin typeface="Arial" panose="020B0604020202020204" pitchFamily="34" charset="0"/>
                <a:ea typeface="宋体" panose="02010600030101010101" pitchFamily="2" charset="-122"/>
              </a:rPr>
              <a:t>:update.</a:t>
            </a:r>
            <a:r>
              <a:rPr lang="zh-CN" altLang="en-US" sz="3700" u="none" baseline="0" dirty="0">
                <a:solidFill>
                  <a:srgbClr val="000000"/>
                </a:solidFill>
                <a:latin typeface="Arial" panose="020B0604020202020204" pitchFamily="34" charset="0"/>
                <a:ea typeface="宋体" panose="02010600030101010101" pitchFamily="2" charset="-122"/>
              </a:rPr>
              <a:t>执行</a:t>
            </a:r>
            <a:r>
              <a:rPr lang="en-US" altLang="zh-CN" sz="3700" u="none" baseline="0" dirty="0">
                <a:solidFill>
                  <a:srgbClr val="000000"/>
                </a:solidFill>
                <a:latin typeface="Arial" panose="020B0604020202020204" pitchFamily="34" charset="0"/>
                <a:ea typeface="宋体" panose="02010600030101010101" pitchFamily="2" charset="-122"/>
              </a:rPr>
              <a:t>update</a:t>
            </a:r>
            <a:r>
              <a:rPr lang="zh-CN" altLang="en-US" sz="3700" u="none" baseline="0" dirty="0">
                <a:solidFill>
                  <a:srgbClr val="000000"/>
                </a:solidFill>
                <a:latin typeface="Arial" panose="020B0604020202020204" pitchFamily="34" charset="0"/>
                <a:ea typeface="宋体" panose="02010600030101010101" pitchFamily="2" charset="-122"/>
              </a:rPr>
              <a:t>语句的时候触发器开始工作 </a:t>
            </a:r>
            <a:r>
              <a:rPr lang="en-US" altLang="zh-CN" sz="3700" u="none" baseline="0" dirty="0">
                <a:solidFill>
                  <a:srgbClr val="000000"/>
                </a:solidFill>
                <a:latin typeface="Arial" panose="020B0604020202020204" pitchFamily="34" charset="0"/>
                <a:ea typeface="宋体" panose="02010600030101010101" pitchFamily="2" charset="-122"/>
              </a:rPr>
              <a:t>For each row: </a:t>
            </a:r>
            <a:r>
              <a:rPr lang="zh-CN" altLang="en-US" sz="3700" u="none" baseline="0" dirty="0">
                <a:solidFill>
                  <a:srgbClr val="000000"/>
                </a:solidFill>
                <a:latin typeface="Arial" panose="020B0604020202020204" pitchFamily="34" charset="0"/>
                <a:ea typeface="宋体" panose="02010600030101010101" pitchFamily="2" charset="-122"/>
              </a:rPr>
              <a:t>因为需要针对每行。 </a:t>
            </a:r>
            <a:endParaRPr lang="zh-CN" altLang="zh-CN" dirty="0"/>
          </a:p>
          <a:p>
            <a:pPr marL="605155" lvl="0" indent="-605155" algn="l" eaLnBrk="1" fontAlgn="base" latinLnBrk="0" hangingPunct="1">
              <a:lnSpc>
                <a:spcPct val="100000"/>
              </a:lnSpc>
              <a:spcBef>
                <a:spcPct val="20000"/>
              </a:spcBef>
              <a:spcAft>
                <a:spcPct val="0"/>
              </a:spcAft>
              <a:buSzPct val="100000"/>
              <a:buFontTx/>
              <a:buNone/>
            </a:pPr>
            <a:endParaRPr lang="zh-CN" altLang="en-US" sz="3700" u="none" baseline="0" dirty="0">
              <a:solidFill>
                <a:srgbClr val="000000"/>
              </a:solidFill>
              <a:latin typeface="Arial" panose="020B0604020202020204" pitchFamily="34" charset="0"/>
              <a:ea typeface="宋体" panose="02010600030101010101" pitchFamily="2" charset="-122"/>
            </a:endParaRPr>
          </a:p>
          <a:p>
            <a:pPr marL="605155" lvl="0" indent="-605155" algn="l" fontAlgn="base">
              <a:lnSpc>
                <a:spcPct val="100000"/>
              </a:lnSpc>
              <a:spcBef>
                <a:spcPct val="20000"/>
              </a:spcBef>
              <a:spcAft>
                <a:spcPct val="0"/>
              </a:spcAft>
              <a:buSzPct val="100000"/>
              <a:buChar char="•"/>
            </a:pPr>
            <a:r>
              <a:rPr lang="en-US" altLang="zh-CN" sz="3500" u="none" baseline="0" dirty="0">
                <a:solidFill>
                  <a:srgbClr val="000000"/>
                </a:solidFill>
                <a:latin typeface="Arial" panose="020B0604020202020204" pitchFamily="34" charset="0"/>
                <a:ea typeface="宋体" panose="02010600030101010101" pitchFamily="2" charset="-122"/>
              </a:rPr>
              <a:t>RAISE_APPLICATION_ERROR </a:t>
            </a:r>
            <a:r>
              <a:rPr lang="zh-CN" altLang="en-US" sz="3500" u="none" baseline="0" dirty="0">
                <a:solidFill>
                  <a:srgbClr val="000000"/>
                </a:solidFill>
                <a:latin typeface="Arial" panose="020B0604020202020204" pitchFamily="34" charset="0"/>
                <a:ea typeface="宋体" panose="02010600030101010101" pitchFamily="2" charset="-122"/>
              </a:rPr>
              <a:t>是将应用程序专有的错误从服务器端转达到客户端应用程序</a:t>
            </a:r>
            <a:r>
              <a:rPr lang="en-US" altLang="zh-CN" sz="3500" u="none" baseline="0" dirty="0">
                <a:solidFill>
                  <a:srgbClr val="000000"/>
                </a:solidFill>
                <a:latin typeface="Arial" panose="020B0604020202020204" pitchFamily="34" charset="0"/>
                <a:ea typeface="宋体" panose="02010600030101010101" pitchFamily="2" charset="-122"/>
              </a:rPr>
              <a:t>(</a:t>
            </a:r>
            <a:r>
              <a:rPr lang="zh-CN" altLang="en-US" sz="3500" u="none" baseline="0" dirty="0">
                <a:solidFill>
                  <a:srgbClr val="000000"/>
                </a:solidFill>
                <a:latin typeface="Arial" panose="020B0604020202020204" pitchFamily="34" charset="0"/>
                <a:ea typeface="宋体" panose="02010600030101010101" pitchFamily="2" charset="-122"/>
              </a:rPr>
              <a:t>其他机器上的</a:t>
            </a:r>
            <a:r>
              <a:rPr lang="en-US" altLang="zh-CN" sz="3500" u="none" baseline="0" dirty="0">
                <a:solidFill>
                  <a:srgbClr val="000000"/>
                </a:solidFill>
                <a:latin typeface="Arial" panose="020B0604020202020204" pitchFamily="34" charset="0"/>
                <a:ea typeface="宋体" panose="02010600030101010101" pitchFamily="2" charset="-122"/>
              </a:rPr>
              <a:t>SQLPLUS</a:t>
            </a:r>
            <a:r>
              <a:rPr lang="zh-CN" altLang="en-US" sz="3500" u="none" baseline="0" dirty="0">
                <a:solidFill>
                  <a:srgbClr val="000000"/>
                </a:solidFill>
                <a:latin typeface="Arial" panose="020B0604020202020204" pitchFamily="34" charset="0"/>
                <a:ea typeface="宋体" panose="02010600030101010101" pitchFamily="2" charset="-122"/>
              </a:rPr>
              <a:t>或者其他前台开发语言</a:t>
            </a:r>
            <a:r>
              <a:rPr lang="en-US" altLang="zh-CN" sz="3500" u="none" baseline="0" dirty="0">
                <a:solidFill>
                  <a:srgbClr val="000000"/>
                </a:solidFill>
                <a:latin typeface="Arial" panose="020B0604020202020204" pitchFamily="34" charset="0"/>
                <a:ea typeface="宋体" panose="02010600030101010101" pitchFamily="2" charset="-122"/>
              </a:rPr>
              <a:t>)</a:t>
            </a:r>
            <a:endParaRPr lang="zh-CN" altLang="zh-CN" dirty="0"/>
          </a:p>
          <a:p>
            <a:pPr marL="605155" lvl="0" indent="-605155" algn="l" fontAlgn="base">
              <a:lnSpc>
                <a:spcPct val="100000"/>
              </a:lnSpc>
              <a:spcBef>
                <a:spcPct val="20000"/>
              </a:spcBef>
              <a:spcAft>
                <a:spcPct val="0"/>
              </a:spcAft>
              <a:buSzPct val="100000"/>
              <a:buChar char="•"/>
            </a:pPr>
            <a:r>
              <a:rPr lang="en-US" altLang="zh-CN" sz="3500" u="none" baseline="0" dirty="0">
                <a:solidFill>
                  <a:srgbClr val="000000"/>
                </a:solidFill>
                <a:latin typeface="Arial" panose="020B0604020202020204" pitchFamily="34" charset="0"/>
                <a:ea typeface="宋体" panose="02010600030101010101" pitchFamily="2" charset="-122"/>
              </a:rPr>
              <a:t>RAISE_APPLICATION_ERROR </a:t>
            </a:r>
            <a:r>
              <a:rPr lang="zh-CN" altLang="en-US" sz="3500" u="none" baseline="0" dirty="0">
                <a:solidFill>
                  <a:srgbClr val="000000"/>
                </a:solidFill>
                <a:latin typeface="Arial" panose="020B0604020202020204" pitchFamily="34" charset="0"/>
                <a:ea typeface="宋体" panose="02010600030101010101" pitchFamily="2" charset="-122"/>
              </a:rPr>
              <a:t>的声明：</a:t>
            </a:r>
            <a:r>
              <a:rPr lang="en-US" altLang="zh-CN" sz="3500" u="none" baseline="0" dirty="0">
                <a:solidFill>
                  <a:srgbClr val="000000"/>
                </a:solidFill>
                <a:latin typeface="Arial" panose="020B0604020202020204" pitchFamily="34" charset="0"/>
                <a:ea typeface="宋体" panose="02010600030101010101" pitchFamily="2" charset="-122"/>
              </a:rPr>
              <a:t>PROCEDURE RAISE_APPLICATION_ERROR( error_number_in IN NUMBER, error_msg_in</a:t>
            </a:r>
            <a:r>
              <a:rPr lang="en-US" altLang="zh-CN" sz="3500" u="none" baseline="0" dirty="0">
                <a:solidFill>
                  <a:srgbClr val="000000"/>
                </a:solidFill>
                <a:latin typeface="Arial" panose="020B0604020202020204" pitchFamily="34" charset="0"/>
                <a:ea typeface="宋体" panose="02010600030101010101" pitchFamily="2" charset="-122"/>
              </a:rPr>
              <a:t> IN VARCHAR2);</a:t>
            </a:r>
            <a:br>
              <a:rPr lang="zh-CN" altLang="zh-CN" sz="3500" u="none" baseline="0" dirty="0">
                <a:solidFill>
                  <a:srgbClr val="000000"/>
                </a:solidFill>
                <a:latin typeface="Arial" panose="020B0604020202020204" pitchFamily="34" charset="0"/>
                <a:ea typeface="宋体" panose="02010600030101010101" pitchFamily="2" charset="-122"/>
              </a:rPr>
            </a:br>
            <a:r>
              <a:rPr lang="zh-CN" altLang="en-US" sz="3500" u="none" baseline="0" dirty="0">
                <a:solidFill>
                  <a:srgbClr val="000000"/>
                </a:solidFill>
                <a:latin typeface="Arial" panose="020B0604020202020204" pitchFamily="34" charset="0"/>
                <a:ea typeface="宋体" panose="02010600030101010101" pitchFamily="2" charset="-122"/>
              </a:rPr>
              <a:t>里面的错误代码和内容，都是自定义的。说明是自定义，当然就不是系统中已经命名存在的错误类别，是属于一种自定义事务错误类型，才调用此函数。</a:t>
            </a:r>
            <a:r>
              <a:rPr lang="en-US" altLang="zh-CN" sz="3500" u="none" baseline="0" dirty="0">
                <a:solidFill>
                  <a:srgbClr val="000000"/>
                </a:solidFill>
                <a:latin typeface="Arial" panose="020B0604020202020204" pitchFamily="34" charset="0"/>
                <a:ea typeface="宋体" panose="02010600030101010101" pitchFamily="2" charset="-122"/>
              </a:rPr>
              <a:t>error_number_in</a:t>
            </a:r>
            <a:r>
              <a:rPr lang="en-US" altLang="zh-CN" sz="3500" u="none" baseline="0" dirty="0">
                <a:solidFill>
                  <a:srgbClr val="000000"/>
                </a:solidFill>
                <a:latin typeface="Arial" panose="020B0604020202020204" pitchFamily="34" charset="0"/>
                <a:ea typeface="宋体" panose="02010600030101010101" pitchFamily="2" charset="-122"/>
              </a:rPr>
              <a:t> </a:t>
            </a:r>
            <a:r>
              <a:rPr lang="zh-CN" altLang="en-US" sz="3500" u="none" baseline="0" dirty="0">
                <a:solidFill>
                  <a:srgbClr val="000000"/>
                </a:solidFill>
                <a:latin typeface="Arial" panose="020B0604020202020204" pitchFamily="34" charset="0"/>
                <a:ea typeface="宋体" panose="02010600030101010101" pitchFamily="2" charset="-122"/>
              </a:rPr>
              <a:t>之容许从 </a:t>
            </a:r>
            <a:r>
              <a:rPr lang="en-US" altLang="zh-CN" sz="3500" u="none" baseline="0" dirty="0">
                <a:solidFill>
                  <a:srgbClr val="000000"/>
                </a:solidFill>
                <a:latin typeface="Arial" panose="020B0604020202020204" pitchFamily="34" charset="0"/>
                <a:ea typeface="宋体" panose="02010600030101010101" pitchFamily="2" charset="-122"/>
              </a:rPr>
              <a:t>-20000 </a:t>
            </a:r>
            <a:r>
              <a:rPr lang="zh-CN" altLang="en-US" sz="3500" u="none" baseline="0" dirty="0">
                <a:solidFill>
                  <a:srgbClr val="000000"/>
                </a:solidFill>
                <a:latin typeface="Arial" panose="020B0604020202020204" pitchFamily="34" charset="0"/>
                <a:ea typeface="宋体" panose="02010600030101010101" pitchFamily="2" charset="-122"/>
              </a:rPr>
              <a:t>到 </a:t>
            </a:r>
            <a:r>
              <a:rPr lang="en-US" altLang="zh-CN" sz="3500" u="none" baseline="0" dirty="0">
                <a:solidFill>
                  <a:srgbClr val="000000"/>
                </a:solidFill>
                <a:latin typeface="Arial" panose="020B0604020202020204" pitchFamily="34" charset="0"/>
                <a:ea typeface="宋体" panose="02010600030101010101" pitchFamily="2" charset="-122"/>
              </a:rPr>
              <a:t>-20999 </a:t>
            </a:r>
            <a:r>
              <a:rPr lang="zh-CN" altLang="en-US" sz="3500" u="none" baseline="0" dirty="0">
                <a:solidFill>
                  <a:srgbClr val="000000"/>
                </a:solidFill>
                <a:latin typeface="Arial" panose="020B0604020202020204" pitchFamily="34" charset="0"/>
                <a:ea typeface="宋体" panose="02010600030101010101" pitchFamily="2" charset="-122"/>
              </a:rPr>
              <a:t>之间，这样就不会与 </a:t>
            </a:r>
            <a:r>
              <a:rPr lang="en-US" altLang="zh-CN" sz="3500" u="none" baseline="0" dirty="0">
                <a:solidFill>
                  <a:srgbClr val="000000"/>
                </a:solidFill>
                <a:latin typeface="Arial" panose="020B0604020202020204" pitchFamily="34" charset="0"/>
                <a:ea typeface="宋体" panose="02010600030101010101" pitchFamily="2" charset="-122"/>
              </a:rPr>
              <a:t>ORACLE </a:t>
            </a:r>
            <a:r>
              <a:rPr lang="zh-CN" altLang="en-US" sz="3500" u="none" baseline="0" dirty="0">
                <a:solidFill>
                  <a:srgbClr val="000000"/>
                </a:solidFill>
                <a:latin typeface="Arial" panose="020B0604020202020204" pitchFamily="34" charset="0"/>
                <a:ea typeface="宋体" panose="02010600030101010101" pitchFamily="2" charset="-122"/>
              </a:rPr>
              <a:t>的任何错误代码发生冲突。</a:t>
            </a:r>
            <a:r>
              <a:rPr lang="en-US" altLang="zh-CN" sz="3500" u="none" baseline="0" dirty="0">
                <a:solidFill>
                  <a:srgbClr val="000000"/>
                </a:solidFill>
                <a:latin typeface="Arial" panose="020B0604020202020204" pitchFamily="34" charset="0"/>
                <a:ea typeface="宋体" panose="02010600030101010101" pitchFamily="2" charset="-122"/>
              </a:rPr>
              <a:t>error_msg_in</a:t>
            </a:r>
            <a:r>
              <a:rPr lang="en-US" altLang="zh-CN" sz="3500" u="none" baseline="0" dirty="0">
                <a:solidFill>
                  <a:srgbClr val="000000"/>
                </a:solidFill>
                <a:latin typeface="Arial" panose="020B0604020202020204" pitchFamily="34" charset="0"/>
                <a:ea typeface="宋体" panose="02010600030101010101" pitchFamily="2" charset="-122"/>
              </a:rPr>
              <a:t> </a:t>
            </a:r>
            <a:r>
              <a:rPr lang="zh-CN" altLang="en-US" sz="3500" u="none" baseline="0" dirty="0">
                <a:solidFill>
                  <a:srgbClr val="000000"/>
                </a:solidFill>
                <a:latin typeface="Arial" panose="020B0604020202020204" pitchFamily="34" charset="0"/>
                <a:ea typeface="宋体" panose="02010600030101010101" pitchFamily="2" charset="-122"/>
              </a:rPr>
              <a:t>的长度不能超过 </a:t>
            </a:r>
            <a:r>
              <a:rPr lang="en-US" altLang="zh-CN" sz="3500" u="none" baseline="0" dirty="0">
                <a:solidFill>
                  <a:srgbClr val="000000"/>
                </a:solidFill>
                <a:latin typeface="Arial" panose="020B0604020202020204" pitchFamily="34" charset="0"/>
                <a:ea typeface="宋体" panose="02010600030101010101" pitchFamily="2" charset="-122"/>
              </a:rPr>
              <a:t>2k</a:t>
            </a:r>
            <a:r>
              <a:rPr lang="zh-CN" altLang="en-US" sz="3500" u="none" baseline="0" dirty="0">
                <a:solidFill>
                  <a:srgbClr val="000000"/>
                </a:solidFill>
                <a:latin typeface="Arial" panose="020B0604020202020204" pitchFamily="34" charset="0"/>
                <a:ea typeface="宋体" panose="02010600030101010101" pitchFamily="2" charset="-122"/>
              </a:rPr>
              <a:t>，否则截取 </a:t>
            </a:r>
            <a:r>
              <a:rPr lang="en-US" altLang="zh-CN" sz="3500" u="none" baseline="0" dirty="0">
                <a:solidFill>
                  <a:srgbClr val="000000"/>
                </a:solidFill>
                <a:latin typeface="Arial" panose="020B0604020202020204" pitchFamily="34" charset="0"/>
                <a:ea typeface="宋体" panose="02010600030101010101" pitchFamily="2" charset="-122"/>
              </a:rPr>
              <a:t>2k</a:t>
            </a:r>
            <a:r>
              <a:rPr lang="zh-CN" altLang="en-US" sz="3500" u="none" baseline="0" dirty="0">
                <a:solidFill>
                  <a:srgbClr val="000000"/>
                </a:solidFill>
                <a:latin typeface="Arial" panose="020B0604020202020204" pitchFamily="34" charset="0"/>
                <a:ea typeface="宋体" panose="02010600030101010101" pitchFamily="2" charset="-122"/>
              </a:rPr>
              <a:t>。</a:t>
            </a:r>
            <a:endParaRPr lang="zh-CN"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86" name="标题 1049285"/>
          <p:cNvSpPr/>
          <p:nvPr>
            <p:ph type="title"/>
          </p:nvPr>
        </p:nvSpPr>
        <p:spPr>
          <a:xfrm>
            <a:off x="1214438" y="839788"/>
            <a:ext cx="13773150" cy="1081087"/>
          </a:xfrm>
          <a:ln/>
        </p:spPr>
        <p:txBody>
          <a:bodyPr lIns="91440" tIns="45720" rIns="91440" bIns="45720" anchor="ctr"/>
          <a:p>
            <a:pPr algn="ctr">
              <a:buFontTx/>
              <a:buNone/>
            </a:pPr>
            <a:r>
              <a:rPr lang="zh-CN" altLang="en-US" sz="5400" baseline="0" dirty="0">
                <a:latin typeface="Arial" panose="020B0604020202020204" pitchFamily="34" charset="0"/>
                <a:ea typeface="宋体" panose="02010600030101010101" pitchFamily="2" charset="-122"/>
              </a:rPr>
              <a:t>创建触发器</a:t>
            </a:r>
            <a:endParaRPr lang="zh-CN" altLang="zh-CN" dirty="0"/>
          </a:p>
        </p:txBody>
      </p:sp>
      <p:graphicFrame>
        <p:nvGraphicFramePr>
          <p:cNvPr id="4194437" name="表格 4194436"/>
          <p:cNvGraphicFramePr/>
          <p:nvPr/>
        </p:nvGraphicFramePr>
        <p:xfrm>
          <a:off x="1079500" y="2238375"/>
          <a:ext cx="14312900" cy="7759700"/>
        </p:xfrm>
        <a:graphic>
          <a:graphicData uri="http://schemas.openxmlformats.org/drawingml/2006/table">
            <a:tbl>
              <a:tblPr/>
              <a:tblGrid>
                <a:gridCol w="14312900"/>
              </a:tblGrid>
              <a:tr h="7759700">
                <a:tc>
                  <a:txBody>
                    <a:bodyPr/>
                    <a:p>
                      <a:pPr>
                        <a:spcBef>
                          <a:spcPct val="20000"/>
                        </a:spcBef>
                      </a:pPr>
                      <a:r>
                        <a:rPr lang="en-US" altLang="zh-CN" sz="2800" dirty="0">
                          <a:solidFill>
                            <a:srgbClr val="0000CC"/>
                          </a:solidFill>
                          <a:latin typeface="Arial" panose="020B0604020202020204" pitchFamily="34" charset="0"/>
                        </a:rPr>
                        <a:t>create or replace trigger student_update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before update on student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for each row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declare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 local variables here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begin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dbms_output.put_line('</a:t>
                      </a:r>
                      <a:r>
                        <a:rPr lang="zh-CN" altLang="en-US" sz="2800" dirty="0">
                          <a:solidFill>
                            <a:srgbClr val="0000CC"/>
                          </a:solidFill>
                          <a:latin typeface="Arial" panose="020B0604020202020204" pitchFamily="34" charset="0"/>
                        </a:rPr>
                        <a:t>更新以前的数据</a:t>
                      </a:r>
                      <a:r>
                        <a:rPr lang="en-US" altLang="zh-CN" sz="2800" dirty="0">
                          <a:solidFill>
                            <a:srgbClr val="0000CC"/>
                          </a:solidFill>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dbms_output.put_line(:old.id||' '||:old.name||' '||:old.age);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dbms_output.put_line('</a:t>
                      </a:r>
                      <a:r>
                        <a:rPr lang="zh-CN" altLang="en-US" sz="2800" dirty="0">
                          <a:solidFill>
                            <a:srgbClr val="0000CC"/>
                          </a:solidFill>
                          <a:latin typeface="Arial" panose="020B0604020202020204" pitchFamily="34" charset="0"/>
                        </a:rPr>
                        <a:t>更新以后的数据</a:t>
                      </a:r>
                      <a:r>
                        <a:rPr lang="en-US" altLang="zh-CN" sz="2800" dirty="0">
                          <a:solidFill>
                            <a:srgbClr val="0000CC"/>
                          </a:solidFill>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dbms_output.put_line(:new.id||' '||:new.name||' '||:new.age);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a:t>
                      </a:r>
                      <a:r>
                        <a:rPr lang="zh-CN" altLang="en-US" sz="2800" dirty="0">
                          <a:solidFill>
                            <a:srgbClr val="0000CC"/>
                          </a:solidFill>
                          <a:latin typeface="Arial" panose="020B0604020202020204" pitchFamily="34" charset="0"/>
                        </a:rPr>
                        <a:t>检查更新以前的年龄和更新以后的年龄是否符合要求 </a:t>
                      </a:r>
                      <a:endParaRPr lang="en-US" altLang="en-US" dirty="0">
                        <a:latin typeface="Arial" panose="020B0604020202020204" pitchFamily="34" charset="0"/>
                      </a:endParaRPr>
                    </a:p>
                    <a:p>
                      <a:pPr>
                        <a:spcBef>
                          <a:spcPct val="20000"/>
                        </a:spcBef>
                      </a:pPr>
                      <a:r>
                        <a:rPr lang="zh-CN" altLang="en-US" sz="2800" dirty="0">
                          <a:solidFill>
                            <a:srgbClr val="0000CC"/>
                          </a:solidFill>
                          <a:latin typeface="Arial" panose="020B0604020202020204" pitchFamily="34" charset="0"/>
                        </a:rPr>
                        <a:t>	</a:t>
                      </a:r>
                      <a:r>
                        <a:rPr lang="en-US" altLang="zh-CN" sz="2800" dirty="0">
                          <a:solidFill>
                            <a:srgbClr val="0000CC"/>
                          </a:solidFill>
                          <a:latin typeface="Arial" panose="020B0604020202020204" pitchFamily="34" charset="0"/>
                        </a:rPr>
                        <a:t>if :old.age&gt;:new.age then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	raise_application_error(-20001,'</a:t>
                      </a:r>
                      <a:r>
                        <a:rPr lang="zh-CN" altLang="en-US" sz="2800" dirty="0">
                          <a:solidFill>
                            <a:srgbClr val="0000CC"/>
                          </a:solidFill>
                          <a:latin typeface="Arial" panose="020B0604020202020204" pitchFamily="34" charset="0"/>
                        </a:rPr>
                        <a:t>年龄只能变大，不能变小</a:t>
                      </a:r>
                      <a:r>
                        <a:rPr lang="en-US" altLang="zh-CN" sz="2800" dirty="0">
                          <a:solidFill>
                            <a:srgbClr val="0000CC"/>
                          </a:solidFill>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end if; </a:t>
                      </a:r>
                      <a:endParaRPr lang="en-US" altLang="en-US" dirty="0">
                        <a:latin typeface="Arial" panose="020B0604020202020204" pitchFamily="34" charset="0"/>
                      </a:endParaRPr>
                    </a:p>
                    <a:p>
                      <a:pPr>
                        <a:spcBef>
                          <a:spcPct val="20000"/>
                        </a:spcBef>
                      </a:pPr>
                      <a:r>
                        <a:rPr lang="en-US" altLang="zh-CN" sz="2800" dirty="0">
                          <a:solidFill>
                            <a:srgbClr val="0000CC"/>
                          </a:solidFill>
                          <a:latin typeface="Arial" panose="020B0604020202020204" pitchFamily="34" charset="0"/>
                        </a:rPr>
                        <a:t>end student_update;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88" name="内容占位符 1049287"/>
          <p:cNvSpPr/>
          <p:nvPr>
            <p:ph idx="1"/>
          </p:nvPr>
        </p:nvSpPr>
        <p:spPr>
          <a:xfrm>
            <a:off x="1214438" y="1200150"/>
            <a:ext cx="13773150" cy="8761413"/>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9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假设表中的数据是</a:t>
            </a:r>
            <a:r>
              <a:rPr lang="en-US" altLang="zh-CN" sz="3500" u="none" baseline="0" dirty="0">
                <a:solidFill>
                  <a:srgbClr val="000000"/>
                </a:solidFill>
                <a:latin typeface="Arial" panose="020B0604020202020204" pitchFamily="34" charset="0"/>
                <a:ea typeface="宋体" panose="02010600030101010101" pitchFamily="2" charset="-122"/>
              </a:rPr>
              <a:t>: </a:t>
            </a:r>
            <a:endParaRPr lang="zh-CN" altLang="zh-CN" dirty="0"/>
          </a:p>
          <a:p>
            <a:pPr marL="2016125" lvl="2" indent="1270000" algn="l" eaLnBrk="1" fontAlgn="base" latinLnBrk="0" hangingPunct="1">
              <a:lnSpc>
                <a:spcPct val="90000"/>
              </a:lnSpc>
              <a:spcBef>
                <a:spcPct val="20000"/>
              </a:spcBef>
              <a:spcAft>
                <a:spcPct val="0"/>
              </a:spcAft>
              <a:buSzPct val="100000"/>
              <a:buFontTx/>
              <a:buNone/>
            </a:pPr>
            <a:r>
              <a:rPr lang="en-US" altLang="zh-CN" sz="2500" u="none" baseline="0" dirty="0">
                <a:solidFill>
                  <a:srgbClr val="000000"/>
                </a:solidFill>
                <a:latin typeface="Arial" panose="020B0604020202020204" pitchFamily="34" charset="0"/>
                <a:ea typeface="宋体" panose="02010600030101010101" pitchFamily="2" charset="-122"/>
              </a:rPr>
              <a:t>1 </a:t>
            </a:r>
            <a:r>
              <a:rPr lang="zh-CN" altLang="en-US" sz="2500" u="none" baseline="0" dirty="0">
                <a:solidFill>
                  <a:srgbClr val="000000"/>
                </a:solidFill>
                <a:latin typeface="Arial" panose="020B0604020202020204" pitchFamily="34" charset="0"/>
                <a:ea typeface="宋体" panose="02010600030101010101" pitchFamily="2" charset="-122"/>
              </a:rPr>
              <a:t>张三 </a:t>
            </a:r>
            <a:r>
              <a:rPr lang="en-US" altLang="zh-CN" sz="2500" u="none" baseline="0" dirty="0">
                <a:solidFill>
                  <a:srgbClr val="000000"/>
                </a:solidFill>
                <a:latin typeface="Arial" panose="020B0604020202020204" pitchFamily="34" charset="0"/>
                <a:ea typeface="宋体" panose="02010600030101010101" pitchFamily="2" charset="-122"/>
              </a:rPr>
              <a:t>20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现在更新：</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	 </a:t>
            </a:r>
            <a:r>
              <a:rPr lang="en-US" altLang="zh-CN" sz="3500" u="none" baseline="0" dirty="0">
                <a:solidFill>
                  <a:srgbClr val="0000CC"/>
                </a:solidFill>
                <a:latin typeface="Arial" panose="020B0604020202020204" pitchFamily="34" charset="0"/>
                <a:ea typeface="宋体" panose="02010600030101010101" pitchFamily="2" charset="-122"/>
              </a:rPr>
              <a:t>update student set age=19 where id=1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执行之后，输出</a:t>
            </a:r>
            <a:r>
              <a:rPr lang="en-US" altLang="zh-CN" sz="3500" u="none" baseline="0" dirty="0">
                <a:solidFill>
                  <a:srgbClr val="000000"/>
                </a:solidFill>
                <a:latin typeface="Arial" panose="020B0604020202020204" pitchFamily="34" charset="0"/>
                <a:ea typeface="宋体" panose="02010600030101010101" pitchFamily="2" charset="-122"/>
              </a:rPr>
              <a:t>: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en-US" altLang="zh-CN" sz="3500" u="none" baseline="0" dirty="0">
                <a:solidFill>
                  <a:srgbClr val="000000"/>
                </a:solidFill>
                <a:latin typeface="Arial" panose="020B0604020202020204" pitchFamily="34" charset="0"/>
                <a:ea typeface="宋体" panose="02010600030101010101" pitchFamily="2" charset="-122"/>
              </a:rPr>
              <a:t>	SQL&gt; </a:t>
            </a:r>
            <a:r>
              <a:rPr lang="en-US" altLang="zh-CN" sz="3500" u="none" baseline="0" dirty="0">
                <a:solidFill>
                  <a:srgbClr val="0000CC"/>
                </a:solidFill>
                <a:latin typeface="Arial" panose="020B0604020202020204" pitchFamily="34" charset="0"/>
                <a:ea typeface="宋体" panose="02010600030101010101" pitchFamily="2" charset="-122"/>
              </a:rPr>
              <a:t>update student set age=19 where id=1;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zh-CN" altLang="en-US" sz="3500" u="none" baseline="0" dirty="0">
                <a:solidFill>
                  <a:srgbClr val="0000CC"/>
                </a:solidFill>
                <a:latin typeface="Arial" panose="020B0604020202020204" pitchFamily="34" charset="0"/>
                <a:ea typeface="宋体" panose="02010600030101010101" pitchFamily="2" charset="-122"/>
              </a:rPr>
              <a:t>更新以前的数据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		</a:t>
            </a:r>
            <a:r>
              <a:rPr lang="en-US" altLang="zh-CN" sz="3500" u="none" baseline="0" dirty="0">
                <a:solidFill>
                  <a:srgbClr val="000000"/>
                </a:solidFill>
                <a:latin typeface="Arial" panose="020B0604020202020204" pitchFamily="34" charset="0"/>
                <a:ea typeface="宋体" panose="02010600030101010101" pitchFamily="2" charset="-122"/>
              </a:rPr>
              <a:t>1 </a:t>
            </a:r>
            <a:r>
              <a:rPr lang="zh-CN" altLang="en-US" sz="3500" u="none" baseline="0" dirty="0">
                <a:solidFill>
                  <a:srgbClr val="000000"/>
                </a:solidFill>
                <a:latin typeface="Arial" panose="020B0604020202020204" pitchFamily="34" charset="0"/>
                <a:ea typeface="宋体" panose="02010600030101010101" pitchFamily="2" charset="-122"/>
              </a:rPr>
              <a:t>张三 </a:t>
            </a:r>
            <a:r>
              <a:rPr lang="en-US" altLang="zh-CN" sz="3500" u="none" baseline="0" dirty="0">
                <a:solidFill>
                  <a:srgbClr val="000000"/>
                </a:solidFill>
                <a:latin typeface="Arial" panose="020B0604020202020204" pitchFamily="34" charset="0"/>
                <a:ea typeface="宋体" panose="02010600030101010101" pitchFamily="2" charset="-122"/>
              </a:rPr>
              <a:t>20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更新以后的数据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		</a:t>
            </a:r>
            <a:r>
              <a:rPr lang="en-US" altLang="zh-CN" sz="3500" u="none" baseline="0" dirty="0">
                <a:solidFill>
                  <a:srgbClr val="000000"/>
                </a:solidFill>
                <a:latin typeface="Arial" panose="020B0604020202020204" pitchFamily="34" charset="0"/>
                <a:ea typeface="宋体" panose="02010600030101010101" pitchFamily="2" charset="-122"/>
              </a:rPr>
              <a:t>1 </a:t>
            </a:r>
            <a:r>
              <a:rPr lang="zh-CN" altLang="en-US" sz="3500" u="none" baseline="0" dirty="0">
                <a:solidFill>
                  <a:srgbClr val="000000"/>
                </a:solidFill>
                <a:latin typeface="Arial" panose="020B0604020202020204" pitchFamily="34" charset="0"/>
                <a:ea typeface="宋体" panose="02010600030101010101" pitchFamily="2" charset="-122"/>
              </a:rPr>
              <a:t>张三 </a:t>
            </a:r>
            <a:r>
              <a:rPr lang="en-US" altLang="zh-CN" sz="3500" u="none" baseline="0" dirty="0">
                <a:solidFill>
                  <a:srgbClr val="000000"/>
                </a:solidFill>
                <a:latin typeface="Arial" panose="020B0604020202020204" pitchFamily="34" charset="0"/>
                <a:ea typeface="宋体" panose="02010600030101010101" pitchFamily="2" charset="-122"/>
              </a:rPr>
              <a:t>19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en-US" altLang="zh-CN" sz="3500" u="none" baseline="0" dirty="0">
                <a:solidFill>
                  <a:srgbClr val="000000"/>
                </a:solidFill>
                <a:latin typeface="Arial" panose="020B0604020202020204" pitchFamily="34" charset="0"/>
                <a:ea typeface="宋体" panose="02010600030101010101" pitchFamily="2" charset="-122"/>
              </a:rPr>
              <a:t>	</a:t>
            </a:r>
            <a:r>
              <a:rPr lang="en-US" altLang="zh-CN" sz="3500" u="none" baseline="0" dirty="0">
                <a:solidFill>
                  <a:srgbClr val="0000CC"/>
                </a:solidFill>
                <a:latin typeface="Arial" panose="020B0604020202020204" pitchFamily="34" charset="0"/>
                <a:ea typeface="宋体" panose="02010600030101010101" pitchFamily="2" charset="-122"/>
              </a:rPr>
              <a:t>update student set age=19 where id=1</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en-US" altLang="zh-CN" sz="3500" u="none" baseline="0" dirty="0">
                <a:solidFill>
                  <a:srgbClr val="FF0000"/>
                </a:solidFill>
                <a:latin typeface="Arial" panose="020B0604020202020204" pitchFamily="34" charset="0"/>
                <a:ea typeface="宋体" panose="02010600030101010101" pitchFamily="2" charset="-122"/>
              </a:rPr>
              <a:t>ORA-20001: </a:t>
            </a:r>
            <a:r>
              <a:rPr lang="zh-CN" altLang="en-US" sz="3500" u="none" baseline="0" dirty="0">
                <a:solidFill>
                  <a:srgbClr val="FF0000"/>
                </a:solidFill>
                <a:latin typeface="Arial" panose="020B0604020202020204" pitchFamily="34" charset="0"/>
                <a:ea typeface="宋体" panose="02010600030101010101" pitchFamily="2" charset="-122"/>
              </a:rPr>
              <a:t>年龄只能变大，不能变小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en-US" altLang="zh-CN" sz="3500" u="none" baseline="0" dirty="0">
                <a:solidFill>
                  <a:srgbClr val="FF0000"/>
                </a:solidFill>
                <a:latin typeface="Arial" panose="020B0604020202020204" pitchFamily="34" charset="0"/>
                <a:ea typeface="宋体" panose="02010600030101010101" pitchFamily="2" charset="-122"/>
              </a:rPr>
              <a:t>ORA-06512: </a:t>
            </a:r>
            <a:r>
              <a:rPr lang="zh-CN" altLang="en-US" sz="3500" u="none" baseline="0" dirty="0">
                <a:solidFill>
                  <a:srgbClr val="FF0000"/>
                </a:solidFill>
                <a:latin typeface="Arial" panose="020B0604020202020204" pitchFamily="34" charset="0"/>
                <a:ea typeface="宋体" panose="02010600030101010101" pitchFamily="2" charset="-122"/>
              </a:rPr>
              <a:t>在 </a:t>
            </a:r>
            <a:r>
              <a:rPr lang="en-US" altLang="zh-CN" sz="3500" u="none" baseline="0" dirty="0">
                <a:solidFill>
                  <a:srgbClr val="FF0000"/>
                </a:solidFill>
                <a:latin typeface="Arial" panose="020B0604020202020204" pitchFamily="34" charset="0"/>
                <a:ea typeface="宋体" panose="02010600030101010101" pitchFamily="2" charset="-122"/>
              </a:rPr>
              <a:t>"SCOTT.TRIGGER_STUDENT_UPDATE", line 16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en-US" altLang="zh-CN" sz="3500" u="none" baseline="0" dirty="0">
                <a:solidFill>
                  <a:srgbClr val="FF0000"/>
                </a:solidFill>
                <a:latin typeface="Arial" panose="020B0604020202020204" pitchFamily="34" charset="0"/>
                <a:ea typeface="宋体" panose="02010600030101010101" pitchFamily="2" charset="-122"/>
              </a:rPr>
              <a:t>ORA-04088: </a:t>
            </a:r>
            <a:r>
              <a:rPr lang="zh-CN" altLang="en-US" sz="3500" u="none" baseline="0" dirty="0">
                <a:solidFill>
                  <a:srgbClr val="FF0000"/>
                </a:solidFill>
                <a:latin typeface="Arial" panose="020B0604020202020204" pitchFamily="34" charset="0"/>
                <a:ea typeface="宋体" panose="02010600030101010101" pitchFamily="2" charset="-122"/>
              </a:rPr>
              <a:t>触发器 </a:t>
            </a:r>
            <a:r>
              <a:rPr lang="en-US" altLang="zh-CN" sz="3500" u="none" baseline="0" dirty="0">
                <a:solidFill>
                  <a:srgbClr val="FF0000"/>
                </a:solidFill>
                <a:latin typeface="Arial" panose="020B0604020202020204" pitchFamily="34" charset="0"/>
                <a:ea typeface="宋体" panose="02010600030101010101" pitchFamily="2" charset="-122"/>
              </a:rPr>
              <a:t>'SCOTT.TRIGGER_STUDENT_UPDATE' </a:t>
            </a:r>
            <a:r>
              <a:rPr lang="zh-CN" altLang="en-US" sz="3500" u="none" baseline="0" dirty="0">
                <a:solidFill>
                  <a:srgbClr val="FF0000"/>
                </a:solidFill>
                <a:latin typeface="Arial" panose="020B0604020202020204" pitchFamily="34" charset="0"/>
                <a:ea typeface="宋体" panose="02010600030101010101" pitchFamily="2" charset="-122"/>
              </a:rPr>
              <a:t>执行过程中出错</a:t>
            </a:r>
            <a:r>
              <a:rPr lang="zh-CN" altLang="en-US" sz="3500" u="none" baseline="0" dirty="0">
                <a:solidFill>
                  <a:srgbClr val="000000"/>
                </a:solidFill>
                <a:latin typeface="Arial" panose="020B0604020202020204" pitchFamily="34" charset="0"/>
                <a:ea typeface="宋体" panose="02010600030101010101" pitchFamily="2" charset="-122"/>
              </a:rPr>
              <a:t> </a:t>
            </a:r>
            <a:endParaRPr lang="zh-CN"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90" name="标题 1049289"/>
          <p:cNvSpPr/>
          <p:nvPr>
            <p:ph type="title"/>
          </p:nvPr>
        </p:nvSpPr>
        <p:spPr>
          <a:ln/>
        </p:spPr>
        <p:txBody>
          <a:bodyPr lIns="91440" tIns="45720" rIns="91440" bIns="45720" anchor="ctr"/>
          <a:p>
            <a:pPr>
              <a:buFontTx/>
              <a:buNone/>
            </a:pPr>
            <a:r>
              <a:rPr lang="zh-CN" altLang="en-US" sz="6000" baseline="0" dirty="0">
                <a:latin typeface="Arial" panose="020B0604020202020204" pitchFamily="34" charset="0"/>
                <a:ea typeface="宋体" panose="02010600030101010101" pitchFamily="2" charset="-122"/>
              </a:rPr>
              <a:t>错误分析</a:t>
            </a:r>
            <a:endParaRPr lang="zh-CN" altLang="zh-CN" dirty="0"/>
          </a:p>
        </p:txBody>
      </p:sp>
      <p:sp>
        <p:nvSpPr>
          <p:cNvPr id="1049292" name="内容占位符 1049291"/>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4700" u="none" baseline="0" dirty="0">
                <a:solidFill>
                  <a:srgbClr val="000000"/>
                </a:solidFill>
                <a:latin typeface="Arial" panose="020B0604020202020204" pitchFamily="34" charset="0"/>
                <a:ea typeface="宋体" panose="02010600030101010101" pitchFamily="2" charset="-122"/>
              </a:rPr>
              <a:t>分析</a:t>
            </a:r>
            <a:r>
              <a:rPr lang="en-US" altLang="zh-CN" sz="4700" u="none" baseline="0" dirty="0">
                <a:solidFill>
                  <a:srgbClr val="000000"/>
                </a:solidFill>
                <a:latin typeface="Arial" panose="020B0604020202020204" pitchFamily="34" charset="0"/>
                <a:ea typeface="宋体" panose="02010600030101010101" pitchFamily="2" charset="-122"/>
              </a:rPr>
              <a:t>: </a:t>
            </a:r>
            <a:r>
              <a:rPr lang="zh-CN" altLang="en-US" sz="4700" u="none" baseline="0" dirty="0">
                <a:solidFill>
                  <a:srgbClr val="000000"/>
                </a:solidFill>
                <a:latin typeface="Arial" panose="020B0604020202020204" pitchFamily="34" charset="0"/>
                <a:ea typeface="宋体" panose="02010600030101010101" pitchFamily="2" charset="-122"/>
              </a:rPr>
              <a:t>当</a:t>
            </a:r>
            <a:r>
              <a:rPr lang="en-US" altLang="zh-CN" sz="4700" u="none" baseline="0" dirty="0">
                <a:solidFill>
                  <a:srgbClr val="000000"/>
                </a:solidFill>
                <a:latin typeface="Arial" panose="020B0604020202020204" pitchFamily="34" charset="0"/>
                <a:ea typeface="宋体" panose="02010600030101010101" pitchFamily="2" charset="-122"/>
              </a:rPr>
              <a:t>update student set age=19 where id=1</a:t>
            </a:r>
            <a:r>
              <a:rPr lang="zh-CN" altLang="en-US" sz="4700" u="none" baseline="0" dirty="0">
                <a:solidFill>
                  <a:srgbClr val="000000"/>
                </a:solidFill>
                <a:latin typeface="Arial" panose="020B0604020202020204" pitchFamily="34" charset="0"/>
                <a:ea typeface="宋体" panose="02010600030101010101" pitchFamily="2" charset="-122"/>
              </a:rPr>
              <a:t>执行之后，因为是</a:t>
            </a:r>
            <a:r>
              <a:rPr lang="en-US" altLang="zh-CN" sz="4700" u="none" baseline="0" dirty="0">
                <a:solidFill>
                  <a:srgbClr val="000000"/>
                </a:solidFill>
                <a:latin typeface="Arial" panose="020B0604020202020204" pitchFamily="34" charset="0"/>
                <a:ea typeface="宋体" panose="02010600030101010101" pitchFamily="2" charset="-122"/>
              </a:rPr>
              <a:t>before</a:t>
            </a:r>
            <a:r>
              <a:rPr lang="zh-CN" altLang="en-US" sz="4700" u="none" baseline="0" dirty="0">
                <a:solidFill>
                  <a:srgbClr val="000000"/>
                </a:solidFill>
                <a:latin typeface="Arial" panose="020B0604020202020204" pitchFamily="34" charset="0"/>
                <a:ea typeface="宋体" panose="02010600030101010101" pitchFamily="2" charset="-122"/>
              </a:rPr>
              <a:t>，又是</a:t>
            </a:r>
            <a:r>
              <a:rPr lang="en-US" altLang="zh-CN" sz="4700" u="none" baseline="0" dirty="0">
                <a:solidFill>
                  <a:srgbClr val="000000"/>
                </a:solidFill>
                <a:latin typeface="Arial" panose="020B0604020202020204" pitchFamily="34" charset="0"/>
                <a:ea typeface="宋体" panose="02010600030101010101" pitchFamily="2" charset="-122"/>
              </a:rPr>
              <a:t>update</a:t>
            </a:r>
            <a:r>
              <a:rPr lang="zh-CN" altLang="en-US" sz="4700" u="none" baseline="0" dirty="0">
                <a:solidFill>
                  <a:srgbClr val="000000"/>
                </a:solidFill>
                <a:latin typeface="Arial" panose="020B0604020202020204" pitchFamily="34" charset="0"/>
                <a:ea typeface="宋体" panose="02010600030101010101" pitchFamily="2" charset="-122"/>
              </a:rPr>
              <a:t>，所以触发器开始工作，此时物理表中的数据并没有更新，</a:t>
            </a:r>
            <a:r>
              <a:rPr lang="en-US" altLang="zh-CN" sz="4700" u="none" baseline="0" dirty="0">
                <a:solidFill>
                  <a:srgbClr val="000000"/>
                </a:solidFill>
                <a:latin typeface="Arial" panose="020B0604020202020204" pitchFamily="34" charset="0"/>
                <a:ea typeface="宋体" panose="02010600030101010101" pitchFamily="2" charset="-122"/>
              </a:rPr>
              <a:t>:new</a:t>
            </a:r>
            <a:r>
              <a:rPr lang="zh-CN" altLang="en-US" sz="4700" u="none" baseline="0" dirty="0">
                <a:solidFill>
                  <a:srgbClr val="000000"/>
                </a:solidFill>
                <a:latin typeface="Arial" panose="020B0604020202020204" pitchFamily="34" charset="0"/>
                <a:ea typeface="宋体" panose="02010600030101010101" pitchFamily="2" charset="-122"/>
              </a:rPr>
              <a:t>和</a:t>
            </a:r>
            <a:r>
              <a:rPr lang="en-US" altLang="zh-CN" sz="4700" u="none" baseline="0" dirty="0">
                <a:solidFill>
                  <a:srgbClr val="000000"/>
                </a:solidFill>
                <a:latin typeface="Arial" panose="020B0604020202020204" pitchFamily="34" charset="0"/>
                <a:ea typeface="宋体" panose="02010600030101010101" pitchFamily="2" charset="-122"/>
              </a:rPr>
              <a:t>:old</a:t>
            </a:r>
            <a:r>
              <a:rPr lang="zh-CN" altLang="en-US" sz="4700" u="none" baseline="0" dirty="0">
                <a:solidFill>
                  <a:srgbClr val="000000"/>
                </a:solidFill>
                <a:latin typeface="Arial" panose="020B0604020202020204" pitchFamily="34" charset="0"/>
                <a:ea typeface="宋体" panose="02010600030101010101" pitchFamily="2" charset="-122"/>
              </a:rPr>
              <a:t>中的数据为</a:t>
            </a:r>
            <a:r>
              <a:rPr lang="en-US" altLang="zh-CN" sz="4700" u="none" baseline="0" dirty="0">
                <a:solidFill>
                  <a:srgbClr val="000000"/>
                </a:solidFill>
                <a:latin typeface="Arial" panose="020B0604020202020204" pitchFamily="34" charset="0"/>
                <a:ea typeface="宋体" panose="02010600030101010101" pitchFamily="2" charset="-122"/>
              </a:rPr>
              <a:t>: </a:t>
            </a:r>
            <a:endParaRPr lang="zh-CN" altLang="zh-CN" dirty="0"/>
          </a:p>
        </p:txBody>
      </p:sp>
      <p:pic>
        <p:nvPicPr>
          <p:cNvPr id="2097170" name="图片 2097169"/>
          <p:cNvPicPr>
            <a:picLocks noChangeAspect="1"/>
          </p:cNvPicPr>
          <p:nvPr/>
        </p:nvPicPr>
        <p:blipFill>
          <a:blip r:embed="rId1"/>
          <a:srcRect/>
          <a:stretch>
            <a:fillRect/>
          </a:stretch>
        </p:blipFill>
        <p:spPr>
          <a:xfrm>
            <a:off x="3375025" y="5521325"/>
            <a:ext cx="6481763" cy="4589463"/>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94" name="标题 1049293"/>
          <p:cNvSpPr/>
          <p:nvPr>
            <p:ph type="title"/>
          </p:nvPr>
        </p:nvSpPr>
        <p:spPr>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4.4 </a:t>
            </a:r>
            <a:r>
              <a:rPr lang="zh-CN" altLang="en-US" sz="6000" baseline="0" dirty="0">
                <a:latin typeface="Arial" panose="020B0604020202020204" pitchFamily="34" charset="0"/>
                <a:ea typeface="宋体" panose="02010600030101010101" pitchFamily="2" charset="-122"/>
              </a:rPr>
              <a:t>总结</a:t>
            </a:r>
            <a:endParaRPr lang="zh-CN" altLang="zh-CN" dirty="0"/>
          </a:p>
        </p:txBody>
      </p:sp>
      <p:sp>
        <p:nvSpPr>
          <p:cNvPr id="1049296" name="内容占位符 1049295"/>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90000"/>
              </a:lnSpc>
              <a:spcBef>
                <a:spcPct val="20000"/>
              </a:spcBef>
              <a:spcAft>
                <a:spcPct val="0"/>
              </a:spcAft>
              <a:buSzPct val="100000"/>
              <a:buChar char="•"/>
            </a:pPr>
            <a:r>
              <a:rPr lang="zh-CN" altLang="en-US" sz="3900" u="none" baseline="0" dirty="0">
                <a:solidFill>
                  <a:srgbClr val="000000"/>
                </a:solidFill>
                <a:latin typeface="Arial" panose="020B0604020202020204" pitchFamily="34" charset="0"/>
                <a:ea typeface="宋体" panose="02010600030101010101" pitchFamily="2" charset="-122"/>
              </a:rPr>
              <a:t>触发器的组成部分</a:t>
            </a:r>
            <a:r>
              <a:rPr lang="en-US" altLang="zh-CN" sz="3900" u="none" baseline="0" dirty="0">
                <a:solidFill>
                  <a:srgbClr val="000000"/>
                </a:solidFill>
                <a:latin typeface="Arial" panose="020B0604020202020204" pitchFamily="34" charset="0"/>
                <a:ea typeface="宋体" panose="02010600030101010101" pitchFamily="2" charset="-122"/>
              </a:rPr>
              <a:t>: </a:t>
            </a:r>
            <a:endParaRPr lang="zh-CN" altLang="zh-CN" dirty="0"/>
          </a:p>
          <a:p>
            <a:pPr marL="605155" lvl="0" indent="-605155" algn="l" fontAlgn="base">
              <a:lnSpc>
                <a:spcPct val="90000"/>
              </a:lnSpc>
              <a:spcBef>
                <a:spcPct val="20000"/>
              </a:spcBef>
              <a:spcAft>
                <a:spcPct val="0"/>
              </a:spcAft>
              <a:buSzPct val="100000"/>
              <a:buChar char="•"/>
            </a:pPr>
            <a:r>
              <a:rPr lang="zh-CN" altLang="en-US" sz="3900" u="none" baseline="0" dirty="0">
                <a:solidFill>
                  <a:srgbClr val="000000"/>
                </a:solidFill>
                <a:latin typeface="Arial" panose="020B0604020202020204" pitchFamily="34" charset="0"/>
                <a:ea typeface="宋体" panose="02010600030101010101" pitchFamily="2" charset="-122"/>
              </a:rPr>
              <a:t>触发的时间：是在物理表操作之前</a:t>
            </a:r>
            <a:r>
              <a:rPr lang="en-US" altLang="zh-CN" sz="3900" u="none" baseline="0" dirty="0">
                <a:solidFill>
                  <a:srgbClr val="000000"/>
                </a:solidFill>
                <a:latin typeface="Arial" panose="020B0604020202020204" pitchFamily="34" charset="0"/>
                <a:ea typeface="宋体" panose="02010600030101010101" pitchFamily="2" charset="-122"/>
              </a:rPr>
              <a:t>(before)</a:t>
            </a:r>
            <a:r>
              <a:rPr lang="zh-CN" altLang="en-US" sz="3900" u="none" baseline="0" dirty="0">
                <a:solidFill>
                  <a:srgbClr val="000000"/>
                </a:solidFill>
                <a:latin typeface="Arial" panose="020B0604020202020204" pitchFamily="34" charset="0"/>
                <a:ea typeface="宋体" panose="02010600030101010101" pitchFamily="2" charset="-122"/>
              </a:rPr>
              <a:t>还是之后</a:t>
            </a:r>
            <a:r>
              <a:rPr lang="en-US" altLang="zh-CN" sz="3900" u="none" baseline="0" dirty="0">
                <a:solidFill>
                  <a:srgbClr val="000000"/>
                </a:solidFill>
                <a:latin typeface="Arial" panose="020B0604020202020204" pitchFamily="34" charset="0"/>
                <a:ea typeface="宋体" panose="02010600030101010101" pitchFamily="2" charset="-122"/>
              </a:rPr>
              <a:t>(after). </a:t>
            </a:r>
            <a:endParaRPr lang="zh-CN" altLang="zh-CN" dirty="0"/>
          </a:p>
          <a:p>
            <a:pPr marL="605155" lvl="0" indent="-605155" algn="l" fontAlgn="base">
              <a:lnSpc>
                <a:spcPct val="90000"/>
              </a:lnSpc>
              <a:spcBef>
                <a:spcPct val="20000"/>
              </a:spcBef>
              <a:spcAft>
                <a:spcPct val="0"/>
              </a:spcAft>
              <a:buSzPct val="100000"/>
              <a:buChar char="•"/>
            </a:pPr>
            <a:r>
              <a:rPr lang="zh-CN" altLang="en-US" sz="3900" u="none" baseline="0" dirty="0">
                <a:solidFill>
                  <a:srgbClr val="000000"/>
                </a:solidFill>
                <a:latin typeface="Arial" panose="020B0604020202020204" pitchFamily="34" charset="0"/>
                <a:ea typeface="宋体" panose="02010600030101010101" pitchFamily="2" charset="-122"/>
              </a:rPr>
              <a:t>事件</a:t>
            </a:r>
            <a:r>
              <a:rPr lang="en-US" altLang="zh-CN" sz="3900" u="none" baseline="0" dirty="0">
                <a:solidFill>
                  <a:srgbClr val="000000"/>
                </a:solidFill>
                <a:latin typeface="Arial" panose="020B0604020202020204" pitchFamily="34" charset="0"/>
                <a:ea typeface="宋体" panose="02010600030101010101" pitchFamily="2" charset="-122"/>
              </a:rPr>
              <a:t>: insert delete update </a:t>
            </a:r>
            <a:r>
              <a:rPr lang="zh-CN" altLang="en-US" sz="3900" u="none" baseline="0" dirty="0">
                <a:solidFill>
                  <a:srgbClr val="000000"/>
                </a:solidFill>
                <a:latin typeface="Arial" panose="020B0604020202020204" pitchFamily="34" charset="0"/>
                <a:ea typeface="宋体" panose="02010600030101010101" pitchFamily="2" charset="-122"/>
              </a:rPr>
              <a:t>。 </a:t>
            </a:r>
            <a:endParaRPr lang="zh-CN" altLang="zh-CN" dirty="0"/>
          </a:p>
          <a:p>
            <a:pPr marL="605155" lvl="0" indent="-605155" algn="l" fontAlgn="base">
              <a:lnSpc>
                <a:spcPct val="90000"/>
              </a:lnSpc>
              <a:spcBef>
                <a:spcPct val="20000"/>
              </a:spcBef>
              <a:spcAft>
                <a:spcPct val="0"/>
              </a:spcAft>
              <a:buSzPct val="100000"/>
              <a:buChar char="•"/>
            </a:pPr>
            <a:endParaRPr lang="zh-CN" altLang="en-US" sz="3900" u="none" baseline="0" dirty="0">
              <a:solidFill>
                <a:srgbClr val="000000"/>
              </a:solidFill>
              <a:latin typeface="Arial" panose="020B0604020202020204" pitchFamily="34" charset="0"/>
              <a:ea typeface="宋体" panose="02010600030101010101" pitchFamily="2" charset="-122"/>
            </a:endParaRPr>
          </a:p>
          <a:p>
            <a:pPr marL="605155" lvl="0" indent="-605155" algn="l" fontAlgn="base">
              <a:lnSpc>
                <a:spcPct val="90000"/>
              </a:lnSpc>
              <a:spcBef>
                <a:spcPct val="20000"/>
              </a:spcBef>
              <a:spcAft>
                <a:spcPct val="0"/>
              </a:spcAft>
              <a:buSzPct val="100000"/>
              <a:buChar char="•"/>
            </a:pPr>
            <a:r>
              <a:rPr lang="en-US" altLang="zh-CN" sz="3900" u="none" baseline="0" dirty="0">
                <a:solidFill>
                  <a:srgbClr val="000000"/>
                </a:solidFill>
                <a:latin typeface="Arial" panose="020B0604020202020204" pitchFamily="34" charset="0"/>
                <a:ea typeface="宋体" panose="02010600030101010101" pitchFamily="2" charset="-122"/>
              </a:rPr>
              <a:t>insert </a:t>
            </a:r>
            <a:r>
              <a:rPr lang="zh-CN" altLang="en-US" sz="3900" u="none" baseline="0" dirty="0">
                <a:solidFill>
                  <a:srgbClr val="000000"/>
                </a:solidFill>
                <a:latin typeface="Arial" panose="020B0604020202020204" pitchFamily="34" charset="0"/>
                <a:ea typeface="宋体" panose="02010600030101010101" pitchFamily="2" charset="-122"/>
              </a:rPr>
              <a:t>的时候，</a:t>
            </a:r>
            <a:r>
              <a:rPr lang="en-US" altLang="zh-CN" sz="3900" u="none" baseline="0" dirty="0">
                <a:solidFill>
                  <a:srgbClr val="000000"/>
                </a:solidFill>
                <a:latin typeface="Arial" panose="020B0604020202020204" pitchFamily="34" charset="0"/>
                <a:ea typeface="宋体" panose="02010600030101010101" pitchFamily="2" charset="-122"/>
              </a:rPr>
              <a:t>:new</a:t>
            </a:r>
            <a:r>
              <a:rPr lang="zh-CN" altLang="en-US" sz="3900" u="none" baseline="0" dirty="0">
                <a:solidFill>
                  <a:srgbClr val="000000"/>
                </a:solidFill>
                <a:latin typeface="Arial" panose="020B0604020202020204" pitchFamily="34" charset="0"/>
                <a:ea typeface="宋体" panose="02010600030101010101" pitchFamily="2" charset="-122"/>
              </a:rPr>
              <a:t>中存储被插入的数据</a:t>
            </a:r>
            <a:r>
              <a:rPr lang="en-US" altLang="zh-CN" sz="3900" u="none" baseline="0" dirty="0">
                <a:solidFill>
                  <a:srgbClr val="000000"/>
                </a:solidFill>
                <a:latin typeface="Arial" panose="020B0604020202020204" pitchFamily="34" charset="0"/>
                <a:ea typeface="宋体" panose="02010600030101010101" pitchFamily="2" charset="-122"/>
              </a:rPr>
              <a:t>, :old</a:t>
            </a:r>
            <a:r>
              <a:rPr lang="zh-CN" altLang="en-US" sz="3900" u="none" baseline="0" dirty="0">
                <a:solidFill>
                  <a:srgbClr val="000000"/>
                </a:solidFill>
                <a:latin typeface="Arial" panose="020B0604020202020204" pitchFamily="34" charset="0"/>
                <a:ea typeface="宋体" panose="02010600030101010101" pitchFamily="2" charset="-122"/>
              </a:rPr>
              <a:t>中没有数据 </a:t>
            </a:r>
            <a:r>
              <a:rPr lang="en-US" altLang="zh-CN" sz="3900" u="none" baseline="0" dirty="0">
                <a:solidFill>
                  <a:srgbClr val="000000"/>
                </a:solidFill>
                <a:latin typeface="Arial" panose="020B0604020202020204" pitchFamily="34" charset="0"/>
                <a:ea typeface="宋体" panose="02010600030101010101" pitchFamily="2" charset="-122"/>
              </a:rPr>
              <a:t>delete</a:t>
            </a:r>
            <a:r>
              <a:rPr lang="zh-CN" altLang="en-US" sz="3900" u="none" baseline="0" dirty="0">
                <a:solidFill>
                  <a:srgbClr val="000000"/>
                </a:solidFill>
                <a:latin typeface="Arial" panose="020B0604020202020204" pitchFamily="34" charset="0"/>
                <a:ea typeface="宋体" panose="02010600030101010101" pitchFamily="2" charset="-122"/>
              </a:rPr>
              <a:t>的时候</a:t>
            </a:r>
            <a:r>
              <a:rPr lang="en-US" altLang="zh-CN" sz="3900" u="none" baseline="0" dirty="0">
                <a:solidFill>
                  <a:srgbClr val="000000"/>
                </a:solidFill>
                <a:latin typeface="Arial" panose="020B0604020202020204" pitchFamily="34" charset="0"/>
                <a:ea typeface="宋体" panose="02010600030101010101" pitchFamily="2" charset="-122"/>
              </a:rPr>
              <a:t>: new</a:t>
            </a:r>
            <a:r>
              <a:rPr lang="zh-CN" altLang="en-US" sz="3900" u="none" baseline="0" dirty="0">
                <a:solidFill>
                  <a:srgbClr val="000000"/>
                </a:solidFill>
                <a:latin typeface="Arial" panose="020B0604020202020204" pitchFamily="34" charset="0"/>
                <a:ea typeface="宋体" panose="02010600030101010101" pitchFamily="2" charset="-122"/>
              </a:rPr>
              <a:t>中没有数据，</a:t>
            </a:r>
            <a:r>
              <a:rPr lang="en-US" altLang="zh-CN" sz="3900" u="none" baseline="0" dirty="0">
                <a:solidFill>
                  <a:srgbClr val="000000"/>
                </a:solidFill>
                <a:latin typeface="Arial" panose="020B0604020202020204" pitchFamily="34" charset="0"/>
                <a:ea typeface="宋体" panose="02010600030101010101" pitchFamily="2" charset="-122"/>
              </a:rPr>
              <a:t>old</a:t>
            </a:r>
            <a:r>
              <a:rPr lang="zh-CN" altLang="en-US" sz="3900" u="none" baseline="0" dirty="0">
                <a:solidFill>
                  <a:srgbClr val="000000"/>
                </a:solidFill>
                <a:latin typeface="Arial" panose="020B0604020202020204" pitchFamily="34" charset="0"/>
                <a:ea typeface="宋体" panose="02010600030101010101" pitchFamily="2" charset="-122"/>
              </a:rPr>
              <a:t>中存储被删除的数据 </a:t>
            </a:r>
            <a:r>
              <a:rPr lang="en-US" altLang="zh-CN" sz="3900" u="none" baseline="0" dirty="0">
                <a:solidFill>
                  <a:srgbClr val="000000"/>
                </a:solidFill>
                <a:latin typeface="Arial" panose="020B0604020202020204" pitchFamily="34" charset="0"/>
                <a:ea typeface="宋体" panose="02010600030101010101" pitchFamily="2" charset="-122"/>
              </a:rPr>
              <a:t>update</a:t>
            </a:r>
            <a:r>
              <a:rPr lang="zh-CN" altLang="en-US" sz="3900" u="none" baseline="0" dirty="0">
                <a:solidFill>
                  <a:srgbClr val="000000"/>
                </a:solidFill>
                <a:latin typeface="Arial" panose="020B0604020202020204" pitchFamily="34" charset="0"/>
                <a:ea typeface="宋体" panose="02010600030101010101" pitchFamily="2" charset="-122"/>
              </a:rPr>
              <a:t>的时候，</a:t>
            </a:r>
            <a:r>
              <a:rPr lang="en-US" altLang="zh-CN" sz="3900" u="none" baseline="0" dirty="0">
                <a:solidFill>
                  <a:srgbClr val="000000"/>
                </a:solidFill>
                <a:latin typeface="Arial" panose="020B0604020202020204" pitchFamily="34" charset="0"/>
                <a:ea typeface="宋体" panose="02010600030101010101" pitchFamily="2" charset="-122"/>
              </a:rPr>
              <a:t>:new</a:t>
            </a:r>
            <a:r>
              <a:rPr lang="zh-CN" altLang="en-US" sz="3900" u="none" baseline="0" dirty="0">
                <a:solidFill>
                  <a:srgbClr val="000000"/>
                </a:solidFill>
                <a:latin typeface="Arial" panose="020B0604020202020204" pitchFamily="34" charset="0"/>
                <a:ea typeface="宋体" panose="02010600030101010101" pitchFamily="2" charset="-122"/>
              </a:rPr>
              <a:t>中存储更新后的数据</a:t>
            </a:r>
            <a:r>
              <a:rPr lang="en-US" altLang="zh-CN" sz="3900" u="none" baseline="0" dirty="0">
                <a:solidFill>
                  <a:srgbClr val="000000"/>
                </a:solidFill>
                <a:latin typeface="Arial" panose="020B0604020202020204" pitchFamily="34" charset="0"/>
                <a:ea typeface="宋体" panose="02010600030101010101" pitchFamily="2" charset="-122"/>
              </a:rPr>
              <a:t>, :old</a:t>
            </a:r>
            <a:r>
              <a:rPr lang="zh-CN" altLang="en-US" sz="3900" u="none" baseline="0" dirty="0">
                <a:solidFill>
                  <a:srgbClr val="000000"/>
                </a:solidFill>
                <a:latin typeface="Arial" panose="020B0604020202020204" pitchFamily="34" charset="0"/>
                <a:ea typeface="宋体" panose="02010600030101010101" pitchFamily="2" charset="-122"/>
              </a:rPr>
              <a:t>中存储更新前的数据。 </a:t>
            </a:r>
            <a:endParaRPr lang="zh-CN" altLang="zh-CN" dirty="0"/>
          </a:p>
          <a:p>
            <a:pPr marL="605155" lvl="0" indent="-605155" algn="l" fontAlgn="base">
              <a:lnSpc>
                <a:spcPct val="90000"/>
              </a:lnSpc>
              <a:spcBef>
                <a:spcPct val="20000"/>
              </a:spcBef>
              <a:spcAft>
                <a:spcPct val="0"/>
              </a:spcAft>
              <a:buSzPct val="100000"/>
              <a:buChar char="•"/>
            </a:pPr>
            <a:endParaRPr lang="zh-CN" altLang="en-US" sz="3900" u="none" baseline="0" dirty="0">
              <a:solidFill>
                <a:srgbClr val="000000"/>
              </a:solidFill>
              <a:latin typeface="Arial" panose="020B0604020202020204" pitchFamily="34" charset="0"/>
              <a:ea typeface="宋体" panose="02010600030101010101" pitchFamily="2" charset="-122"/>
            </a:endParaRPr>
          </a:p>
          <a:p>
            <a:pPr marL="605155" lvl="0" indent="-605155" algn="l" fontAlgn="base">
              <a:lnSpc>
                <a:spcPct val="90000"/>
              </a:lnSpc>
              <a:spcBef>
                <a:spcPct val="20000"/>
              </a:spcBef>
              <a:spcAft>
                <a:spcPct val="0"/>
              </a:spcAft>
              <a:buSzPct val="100000"/>
              <a:buChar char="•"/>
            </a:pPr>
            <a:r>
              <a:rPr lang="zh-CN" altLang="en-US" sz="3900" u="none" baseline="0" dirty="0">
                <a:solidFill>
                  <a:srgbClr val="000000"/>
                </a:solidFill>
                <a:latin typeface="Arial" panose="020B0604020202020204" pitchFamily="34" charset="0"/>
                <a:ea typeface="宋体" panose="02010600030101010101" pitchFamily="2" charset="-122"/>
              </a:rPr>
              <a:t>语句级还是行级</a:t>
            </a:r>
            <a:r>
              <a:rPr lang="en-US" altLang="zh-CN" sz="3900" u="none" baseline="0" dirty="0">
                <a:solidFill>
                  <a:srgbClr val="000000"/>
                </a:solidFill>
                <a:latin typeface="Arial" panose="020B0604020202020204" pitchFamily="34" charset="0"/>
                <a:ea typeface="宋体" panose="02010600030101010101" pitchFamily="2" charset="-122"/>
              </a:rPr>
              <a:t>. </a:t>
            </a:r>
            <a:r>
              <a:rPr lang="zh-CN" altLang="en-US" sz="3900" u="none" baseline="0" dirty="0">
                <a:solidFill>
                  <a:srgbClr val="000000"/>
                </a:solidFill>
                <a:latin typeface="Arial" panose="020B0604020202020204" pitchFamily="34" charset="0"/>
                <a:ea typeface="宋体" panose="02010600030101010101" pitchFamily="2" charset="-122"/>
              </a:rPr>
              <a:t>我们执行一个</a:t>
            </a:r>
            <a:r>
              <a:rPr lang="en-US" altLang="zh-CN" sz="3900" u="none" baseline="0" dirty="0">
                <a:solidFill>
                  <a:srgbClr val="000000"/>
                </a:solidFill>
                <a:latin typeface="Arial" panose="020B0604020202020204" pitchFamily="34" charset="0"/>
                <a:ea typeface="宋体" panose="02010600030101010101" pitchFamily="2" charset="-122"/>
              </a:rPr>
              <a:t>DML</a:t>
            </a:r>
            <a:r>
              <a:rPr lang="zh-CN" altLang="en-US" sz="3900" u="none" baseline="0" dirty="0">
                <a:solidFill>
                  <a:srgbClr val="000000"/>
                </a:solidFill>
                <a:latin typeface="Arial" panose="020B0604020202020204" pitchFamily="34" charset="0"/>
                <a:ea typeface="宋体" panose="02010600030101010101" pitchFamily="2" charset="-122"/>
              </a:rPr>
              <a:t>语句，可能会影响到很多行，如果每一行都需要启动触发器，则应该加上 </a:t>
            </a:r>
            <a:r>
              <a:rPr lang="en-US" altLang="zh-CN" sz="3900" u="none" baseline="0" dirty="0">
                <a:solidFill>
                  <a:srgbClr val="000000"/>
                </a:solidFill>
                <a:latin typeface="Arial" panose="020B0604020202020204" pitchFamily="34" charset="0"/>
                <a:ea typeface="宋体" panose="02010600030101010101" pitchFamily="2" charset="-122"/>
              </a:rPr>
              <a:t>for each row </a:t>
            </a:r>
            <a:r>
              <a:rPr lang="zh-CN" altLang="en-US" sz="3900" u="none" baseline="0" dirty="0">
                <a:solidFill>
                  <a:srgbClr val="000000"/>
                </a:solidFill>
                <a:latin typeface="Arial" panose="020B0604020202020204" pitchFamily="34" charset="0"/>
                <a:ea typeface="宋体" panose="02010600030101010101" pitchFamily="2" charset="-122"/>
              </a:rPr>
              <a:t>语句，这个就是行级触发器。如果一个</a:t>
            </a:r>
            <a:r>
              <a:rPr lang="en-US" altLang="zh-CN" sz="3900" u="none" baseline="0" dirty="0">
                <a:solidFill>
                  <a:srgbClr val="000000"/>
                </a:solidFill>
                <a:latin typeface="Arial" panose="020B0604020202020204" pitchFamily="34" charset="0"/>
                <a:ea typeface="宋体" panose="02010600030101010101" pitchFamily="2" charset="-122"/>
              </a:rPr>
              <a:t>DML</a:t>
            </a:r>
            <a:r>
              <a:rPr lang="zh-CN" altLang="en-US" sz="3900" u="none" baseline="0" dirty="0">
                <a:solidFill>
                  <a:srgbClr val="000000"/>
                </a:solidFill>
                <a:latin typeface="Arial" panose="020B0604020202020204" pitchFamily="34" charset="0"/>
                <a:ea typeface="宋体" panose="02010600030101010101" pitchFamily="2" charset="-122"/>
              </a:rPr>
              <a:t>语句影响的行数有多行，但只需要启动一次触发器，则省略 </a:t>
            </a:r>
            <a:r>
              <a:rPr lang="en-US" altLang="zh-CN" sz="3900" u="none" baseline="0" dirty="0">
                <a:solidFill>
                  <a:srgbClr val="000000"/>
                </a:solidFill>
                <a:latin typeface="Arial" panose="020B0604020202020204" pitchFamily="34" charset="0"/>
                <a:ea typeface="宋体" panose="02010600030101010101" pitchFamily="2" charset="-122"/>
              </a:rPr>
              <a:t>for each row </a:t>
            </a:r>
            <a:r>
              <a:rPr lang="zh-CN" altLang="en-US" sz="3900" u="none" baseline="0" dirty="0">
                <a:solidFill>
                  <a:srgbClr val="000000"/>
                </a:solidFill>
                <a:latin typeface="Arial" panose="020B0604020202020204" pitchFamily="34" charset="0"/>
                <a:ea typeface="宋体" panose="02010600030101010101" pitchFamily="2" charset="-122"/>
              </a:rPr>
              <a:t>语句，这叫语句级触发器，也可以称为表触发器 </a:t>
            </a:r>
            <a:endParaRPr lang="zh-CN" altLang="zh-CN" dirty="0"/>
          </a:p>
          <a:p>
            <a:pPr marL="605155" lvl="0" indent="-605155" algn="l" fontAlgn="base">
              <a:lnSpc>
                <a:spcPct val="90000"/>
              </a:lnSpc>
              <a:spcBef>
                <a:spcPct val="20000"/>
              </a:spcBef>
              <a:spcAft>
                <a:spcPct val="0"/>
              </a:spcAft>
              <a:buSzPct val="100000"/>
              <a:buChar char="•"/>
            </a:pPr>
            <a:endParaRPr lang="zh-CN" altLang="en-US" sz="3900" u="none" baseline="0"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092" name="标题 1049091"/>
          <p:cNvSpPr/>
          <p:nvPr>
            <p:ph type="title"/>
          </p:nvPr>
        </p:nvSpPr>
        <p:spPr>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2.1 </a:t>
            </a:r>
            <a:r>
              <a:rPr lang="zh-CN" altLang="en-US" sz="5400" baseline="0" dirty="0">
                <a:latin typeface="Arial" panose="020B0604020202020204" pitchFamily="34" charset="0"/>
                <a:ea typeface="宋体" panose="02010600030101010101" pitchFamily="2" charset="-122"/>
              </a:rPr>
              <a:t>不带参数的存储过程 </a:t>
            </a:r>
            <a:endParaRPr lang="zh-CN" altLang="zh-CN" dirty="0"/>
          </a:p>
        </p:txBody>
      </p:sp>
      <p:sp>
        <p:nvSpPr>
          <p:cNvPr id="1049094" name="内容占位符 1049093"/>
          <p:cNvSpPr/>
          <p:nvPr>
            <p:ph idx="1"/>
          </p:nvPr>
        </p:nvSpPr>
        <p:spPr>
          <a:xfrm>
            <a:off x="1214438" y="2400300"/>
            <a:ext cx="13773150" cy="13208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76250" lvl="0" indent="-603250" algn="l" eaLnBrk="1" fontAlgn="base" latinLnBrk="0" hangingPunct="1">
              <a:lnSpc>
                <a:spcPct val="90000"/>
              </a:lnSpc>
              <a:spcBef>
                <a:spcPct val="20000"/>
              </a:spcBef>
              <a:spcAft>
                <a:spcPct val="0"/>
              </a:spcAft>
              <a:buSzPct val="100000"/>
              <a:buFontTx/>
              <a:buNone/>
            </a:pPr>
            <a:r>
              <a:rPr lang="zh-CN" altLang="en-US" sz="3900" u="none" baseline="0" dirty="0">
                <a:solidFill>
                  <a:srgbClr val="000000"/>
                </a:solidFill>
                <a:latin typeface="Arial" panose="020B0604020202020204" pitchFamily="34" charset="0"/>
                <a:ea typeface="宋体" panose="02010600030101010101" pitchFamily="2" charset="-122"/>
              </a:rPr>
              <a:t>下面的例子创建一个名字为</a:t>
            </a:r>
            <a:r>
              <a:rPr lang="en-US" altLang="zh-CN" sz="3900" u="none" baseline="0" dirty="0">
                <a:solidFill>
                  <a:srgbClr val="000000"/>
                </a:solidFill>
                <a:latin typeface="Arial" panose="020B0604020202020204" pitchFamily="34" charset="0"/>
                <a:ea typeface="宋体" panose="02010600030101010101" pitchFamily="2" charset="-122"/>
              </a:rPr>
              <a:t>pntime</a:t>
            </a:r>
            <a:r>
              <a:rPr lang="zh-CN" altLang="en-US" sz="3900" u="none" baseline="0" dirty="0">
                <a:solidFill>
                  <a:srgbClr val="000000"/>
                </a:solidFill>
                <a:latin typeface="Arial" panose="020B0604020202020204" pitchFamily="34" charset="0"/>
                <a:ea typeface="宋体" panose="02010600030101010101" pitchFamily="2" charset="-122"/>
              </a:rPr>
              <a:t>的无参数存储过程，用于输出系统当前的时间。</a:t>
            </a:r>
            <a:endParaRPr lang="zh-CN" altLang="zh-CN" dirty="0"/>
          </a:p>
        </p:txBody>
      </p:sp>
      <p:graphicFrame>
        <p:nvGraphicFramePr>
          <p:cNvPr id="4194361" name="表格 4194360"/>
          <p:cNvGraphicFramePr/>
          <p:nvPr/>
        </p:nvGraphicFramePr>
        <p:xfrm>
          <a:off x="1485900" y="3600450"/>
          <a:ext cx="10666413" cy="2533650"/>
        </p:xfrm>
        <a:graphic>
          <a:graphicData uri="http://schemas.openxmlformats.org/drawingml/2006/table">
            <a:tbl>
              <a:tblPr/>
              <a:tblGrid>
                <a:gridCol w="10664825"/>
              </a:tblGrid>
              <a:tr h="2533650">
                <a:tc>
                  <a:txBody>
                    <a:bodyPr/>
                    <a:p>
                      <a:pPr marL="838200" lvl="1" indent="-381000" algn="l" rtl="0">
                        <a:buFontTx/>
                        <a:buNone/>
                      </a:pPr>
                      <a:r>
                        <a:rPr lang="en-US" altLang="zh-CN" sz="3400" dirty="0">
                          <a:solidFill>
                            <a:srgbClr val="0000CC"/>
                          </a:solidFill>
                          <a:latin typeface="Arial" panose="020B0604020202020204" pitchFamily="34" charset="0"/>
                        </a:rPr>
                        <a:t>Create or replace procedure pntime is</a:t>
                      </a:r>
                      <a:endParaRPr lang="en-US" altLang="en-US" dirty="0">
                        <a:latin typeface="Arial" panose="020B0604020202020204" pitchFamily="34" charset="0"/>
                      </a:endParaRPr>
                    </a:p>
                    <a:p>
                      <a:pPr marL="838200" lvl="1" indent="-381000" algn="l" rtl="0">
                        <a:buFontTx/>
                        <a:buNone/>
                      </a:pPr>
                      <a:r>
                        <a:rPr lang="en-US" altLang="zh-CN" sz="3400" dirty="0">
                          <a:solidFill>
                            <a:srgbClr val="0000CC"/>
                          </a:solidFill>
                          <a:latin typeface="Arial" panose="020B0604020202020204" pitchFamily="34" charset="0"/>
                        </a:rPr>
                        <a:t>Begin</a:t>
                      </a:r>
                      <a:endParaRPr lang="en-US" altLang="en-US" dirty="0">
                        <a:latin typeface="Arial" panose="020B0604020202020204" pitchFamily="34" charset="0"/>
                      </a:endParaRPr>
                    </a:p>
                    <a:p>
                      <a:pPr marL="838200" lvl="1" indent="-381000" algn="l" rtl="0">
                        <a:buFontTx/>
                        <a:buNone/>
                      </a:pPr>
                      <a:r>
                        <a:rPr lang="en-US" altLang="zh-CN" sz="3400" dirty="0">
                          <a:solidFill>
                            <a:srgbClr val="0000CC"/>
                          </a:solidFill>
                          <a:latin typeface="Arial" panose="020B0604020202020204" pitchFamily="34" charset="0"/>
                        </a:rPr>
                        <a:t>	dbms_output.put_line(sysdate);</a:t>
                      </a:r>
                      <a:endParaRPr lang="en-US" altLang="en-US" dirty="0">
                        <a:latin typeface="Arial" panose="020B0604020202020204" pitchFamily="34" charset="0"/>
                      </a:endParaRPr>
                    </a:p>
                    <a:p>
                      <a:pPr marL="838200" lvl="1" indent="-381000" algn="l" rtl="0">
                        <a:buFontTx/>
                        <a:buNone/>
                      </a:pPr>
                      <a:r>
                        <a:rPr lang="en-US" altLang="zh-CN" sz="3400" dirty="0">
                          <a:solidFill>
                            <a:srgbClr val="0000CC"/>
                          </a:solidFill>
                          <a:latin typeface="Arial" panose="020B0604020202020204" pitchFamily="34" charset="0"/>
                        </a:rPr>
                        <a:t>End pntime;</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096" name="矩形 1049095"/>
          <p:cNvSpPr/>
          <p:nvPr/>
        </p:nvSpPr>
        <p:spPr>
          <a:xfrm>
            <a:off x="1350963" y="6240463"/>
            <a:ext cx="13771562" cy="2039937"/>
          </a:xfrm>
          <a:prstGeom prst="rect">
            <a:avLst/>
          </a:prstGeom>
          <a:noFill/>
          <a:ln w="9525">
            <a:noFill/>
          </a:ln>
        </p:spPr>
        <p:txBody>
          <a:bodyPr vert="horz" lIns="154305" tIns="77153" rIns="154305" bIns="77153" anchor="t"/>
          <a:p>
            <a:pPr marL="476250">
              <a:lnSpc>
                <a:spcPct val="90000"/>
              </a:lnSpc>
              <a:spcBef>
                <a:spcPct val="20000"/>
              </a:spcBef>
            </a:pPr>
            <a:r>
              <a:rPr lang="zh-CN" altLang="en-US" sz="3900" baseline="0" dirty="0">
                <a:latin typeface="Arial" panose="020B0604020202020204" pitchFamily="34" charset="0"/>
                <a:ea typeface="宋体" panose="02010600030101010101" pitchFamily="2" charset="-122"/>
              </a:rPr>
              <a:t>调用存储过程我们可以使用 </a:t>
            </a:r>
            <a:r>
              <a:rPr lang="en-US" altLang="zh-CN" sz="3900" baseline="0" dirty="0">
                <a:latin typeface="Arial" panose="020B0604020202020204" pitchFamily="34" charset="0"/>
                <a:ea typeface="宋体" panose="02010600030101010101" pitchFamily="2" charset="-122"/>
              </a:rPr>
              <a:t>execute</a:t>
            </a:r>
            <a:r>
              <a:rPr lang="zh-CN" altLang="en-US" sz="3900" baseline="0" dirty="0">
                <a:latin typeface="Arial" panose="020B0604020202020204" pitchFamily="34" charset="0"/>
                <a:ea typeface="宋体" panose="02010600030101010101" pitchFamily="2" charset="-122"/>
              </a:rPr>
              <a:t>（可以简写为</a:t>
            </a:r>
            <a:r>
              <a:rPr lang="en-US" altLang="zh-CN" sz="3900" baseline="0" dirty="0">
                <a:latin typeface="Arial" panose="020B0604020202020204" pitchFamily="34" charset="0"/>
                <a:ea typeface="宋体" panose="02010600030101010101" pitchFamily="2" charset="-122"/>
              </a:rPr>
              <a:t>exec</a:t>
            </a:r>
            <a:r>
              <a:rPr lang="zh-CN" altLang="en-US" sz="3900" baseline="0" dirty="0">
                <a:latin typeface="Arial" panose="020B0604020202020204" pitchFamily="34" charset="0"/>
                <a:ea typeface="宋体" panose="02010600030101010101" pitchFamily="2" charset="-122"/>
              </a:rPr>
              <a:t>） 或者</a:t>
            </a:r>
            <a:r>
              <a:rPr lang="en-US" altLang="zh-CN" sz="3900" baseline="0" dirty="0">
                <a:latin typeface="Arial" panose="020B0604020202020204" pitchFamily="34" charset="0"/>
                <a:ea typeface="宋体" panose="02010600030101010101" pitchFamily="2" charset="-122"/>
              </a:rPr>
              <a:t>call</a:t>
            </a:r>
            <a:r>
              <a:rPr lang="zh-CN" altLang="en-US" sz="3900" baseline="0" dirty="0">
                <a:latin typeface="Arial" panose="020B0604020202020204" pitchFamily="34" charset="0"/>
                <a:ea typeface="宋体" panose="02010600030101010101" pitchFamily="2" charset="-122"/>
              </a:rPr>
              <a:t>两种方式均可以调用存储过程</a:t>
            </a:r>
            <a:r>
              <a:rPr lang="en-US" altLang="zh-CN" sz="3900" baseline="0" dirty="0">
                <a:latin typeface="Arial" panose="020B0604020202020204" pitchFamily="34" charset="0"/>
                <a:ea typeface="宋体" panose="02010600030101010101" pitchFamily="2" charset="-122"/>
              </a:rPr>
              <a:t>.</a:t>
            </a:r>
            <a:endParaRPr lang="zh-CN" altLang="zh-CN" dirty="0">
              <a:latin typeface="Arial" panose="020B0604020202020204" pitchFamily="34" charset="0"/>
            </a:endParaRPr>
          </a:p>
          <a:p>
            <a:pPr marL="476250">
              <a:lnSpc>
                <a:spcPct val="90000"/>
              </a:lnSpc>
              <a:spcBef>
                <a:spcPct val="20000"/>
              </a:spcBef>
            </a:pPr>
            <a:r>
              <a:rPr lang="zh-CN" altLang="en-US" sz="3900" baseline="0" dirty="0">
                <a:latin typeface="Arial" panose="020B0604020202020204" pitchFamily="34" charset="0"/>
                <a:ea typeface="宋体" panose="02010600030101010101" pitchFamily="2" charset="-122"/>
              </a:rPr>
              <a:t>打开命令行窗口</a:t>
            </a:r>
            <a:r>
              <a:rPr lang="en-US" altLang="zh-CN" sz="3900" baseline="0" dirty="0">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98" name="内容占位符 1049297"/>
          <p:cNvSpPr/>
          <p:nvPr>
            <p:ph idx="1"/>
          </p:nvPr>
        </p:nvSpPr>
        <p:spPr>
          <a:xfrm>
            <a:off x="1079500" y="1679575"/>
            <a:ext cx="13773150" cy="6361113"/>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100000"/>
              </a:lnSpc>
              <a:spcBef>
                <a:spcPct val="20000"/>
              </a:spcBef>
              <a:spcAft>
                <a:spcPct val="0"/>
              </a:spcAft>
              <a:buSzPct val="100000"/>
              <a:buChar char="•"/>
            </a:pPr>
            <a:r>
              <a:rPr lang="zh-CN" altLang="en-US" sz="5100" u="none" baseline="0" dirty="0">
                <a:solidFill>
                  <a:srgbClr val="000000"/>
                </a:solidFill>
                <a:latin typeface="Arial" panose="020B0604020202020204" pitchFamily="34" charset="0"/>
                <a:ea typeface="宋体" panose="02010600030101010101" pitchFamily="2" charset="-122"/>
              </a:rPr>
              <a:t>注意</a:t>
            </a:r>
            <a:r>
              <a:rPr lang="en-US" altLang="zh-CN" sz="5100" u="none" baseline="0" dirty="0">
                <a:solidFill>
                  <a:srgbClr val="000000"/>
                </a:solidFill>
                <a:latin typeface="Arial" panose="020B0604020202020204" pitchFamily="34" charset="0"/>
                <a:ea typeface="宋体" panose="02010600030101010101" pitchFamily="2" charset="-122"/>
              </a:rPr>
              <a:t>: </a:t>
            </a:r>
            <a:r>
              <a:rPr lang="zh-CN" altLang="en-US" sz="5100" u="none" baseline="0" dirty="0">
                <a:solidFill>
                  <a:srgbClr val="000000"/>
                </a:solidFill>
                <a:latin typeface="Arial" panose="020B0604020202020204" pitchFamily="34" charset="0"/>
                <a:ea typeface="宋体" panose="02010600030101010101" pitchFamily="2" charset="-122"/>
              </a:rPr>
              <a:t>触发器代码的大小不能超过</a:t>
            </a:r>
            <a:r>
              <a:rPr lang="en-US" altLang="zh-CN" sz="5100" u="none" baseline="0" dirty="0">
                <a:solidFill>
                  <a:srgbClr val="000000"/>
                </a:solidFill>
                <a:latin typeface="Arial" panose="020B0604020202020204" pitchFamily="34" charset="0"/>
                <a:ea typeface="宋体" panose="02010600030101010101" pitchFamily="2" charset="-122"/>
              </a:rPr>
              <a:t>32K</a:t>
            </a:r>
            <a:r>
              <a:rPr lang="zh-CN" altLang="en-US" sz="5100" u="none" baseline="0" dirty="0">
                <a:solidFill>
                  <a:srgbClr val="000000"/>
                </a:solidFill>
                <a:latin typeface="Arial" panose="020B0604020202020204" pitchFamily="34" charset="0"/>
                <a:ea typeface="宋体" panose="02010600030101010101" pitchFamily="2" charset="-122"/>
              </a:rPr>
              <a:t>，如果确实需要使用大量代码建立触发器，应该首先建立存储过程，然后再触发器中使用</a:t>
            </a:r>
            <a:r>
              <a:rPr lang="en-US" altLang="zh-CN" sz="5100" u="none" baseline="0" dirty="0">
                <a:solidFill>
                  <a:srgbClr val="000000"/>
                </a:solidFill>
                <a:latin typeface="Arial" panose="020B0604020202020204" pitchFamily="34" charset="0"/>
                <a:ea typeface="宋体" panose="02010600030101010101" pitchFamily="2" charset="-122"/>
              </a:rPr>
              <a:t>call</a:t>
            </a:r>
            <a:r>
              <a:rPr lang="zh-CN" altLang="en-US" sz="5100" u="none" baseline="0" dirty="0">
                <a:solidFill>
                  <a:srgbClr val="000000"/>
                </a:solidFill>
                <a:latin typeface="Arial" panose="020B0604020202020204" pitchFamily="34" charset="0"/>
                <a:ea typeface="宋体" panose="02010600030101010101" pitchFamily="2" charset="-122"/>
              </a:rPr>
              <a:t>语句调用存储过程。触发器代码只能包含</a:t>
            </a:r>
            <a:r>
              <a:rPr lang="en-US" altLang="zh-CN" sz="5100" u="none" baseline="0" dirty="0">
                <a:solidFill>
                  <a:srgbClr val="000000"/>
                </a:solidFill>
                <a:latin typeface="Arial" panose="020B0604020202020204" pitchFamily="34" charset="0"/>
                <a:ea typeface="宋体" panose="02010600030101010101" pitchFamily="2" charset="-122"/>
              </a:rPr>
              <a:t>select ,insert ,update,</a:t>
            </a:r>
            <a:r>
              <a:rPr lang="zh-CN" altLang="en-US" sz="5100" u="none" baseline="0" dirty="0">
                <a:solidFill>
                  <a:srgbClr val="000000"/>
                </a:solidFill>
                <a:latin typeface="Arial" panose="020B0604020202020204" pitchFamily="34" charset="0"/>
                <a:ea typeface="宋体" panose="02010600030101010101" pitchFamily="2" charset="-122"/>
              </a:rPr>
              <a:t>和</a:t>
            </a:r>
            <a:r>
              <a:rPr lang="en-US" altLang="zh-CN" sz="5100" u="none" baseline="0" dirty="0">
                <a:solidFill>
                  <a:srgbClr val="000000"/>
                </a:solidFill>
                <a:latin typeface="Arial" panose="020B0604020202020204" pitchFamily="34" charset="0"/>
                <a:ea typeface="宋体" panose="02010600030101010101" pitchFamily="2" charset="-122"/>
              </a:rPr>
              <a:t>delete</a:t>
            </a:r>
            <a:r>
              <a:rPr lang="zh-CN" altLang="en-US" sz="5100" u="none" baseline="0" dirty="0">
                <a:solidFill>
                  <a:srgbClr val="000000"/>
                </a:solidFill>
                <a:latin typeface="Arial" panose="020B0604020202020204" pitchFamily="34" charset="0"/>
                <a:ea typeface="宋体" panose="02010600030101010101" pitchFamily="2" charset="-122"/>
              </a:rPr>
              <a:t>语句，不能包含</a:t>
            </a:r>
            <a:r>
              <a:rPr lang="en-US" altLang="zh-CN" sz="5100" u="none" baseline="0" dirty="0">
                <a:solidFill>
                  <a:srgbClr val="000000"/>
                </a:solidFill>
                <a:latin typeface="Arial" panose="020B0604020202020204" pitchFamily="34" charset="0"/>
                <a:ea typeface="宋体" panose="02010600030101010101" pitchFamily="2" charset="-122"/>
              </a:rPr>
              <a:t>DDL</a:t>
            </a:r>
            <a:r>
              <a:rPr lang="zh-CN" altLang="en-US" sz="5100" u="none" baseline="0" dirty="0">
                <a:solidFill>
                  <a:srgbClr val="000000"/>
                </a:solidFill>
                <a:latin typeface="Arial" panose="020B0604020202020204" pitchFamily="34" charset="0"/>
                <a:ea typeface="宋体" panose="02010600030101010101" pitchFamily="2" charset="-122"/>
              </a:rPr>
              <a:t>语句 （</a:t>
            </a:r>
            <a:r>
              <a:rPr lang="en-US" altLang="zh-CN" sz="5100" u="none" baseline="0" dirty="0">
                <a:solidFill>
                  <a:srgbClr val="000000"/>
                </a:solidFill>
                <a:latin typeface="Arial" panose="020B0604020202020204" pitchFamily="34" charset="0"/>
                <a:ea typeface="宋体" panose="02010600030101010101" pitchFamily="2" charset="-122"/>
              </a:rPr>
              <a:t>create,alter,drop</a:t>
            </a:r>
            <a:r>
              <a:rPr lang="zh-CN" altLang="en-US" sz="5100" u="none" baseline="0" dirty="0">
                <a:solidFill>
                  <a:srgbClr val="000000"/>
                </a:solidFill>
                <a:latin typeface="Arial" panose="020B0604020202020204" pitchFamily="34" charset="0"/>
                <a:ea typeface="宋体" panose="02010600030101010101" pitchFamily="2" charset="-122"/>
              </a:rPr>
              <a:t>）和事务控制语句</a:t>
            </a:r>
            <a:r>
              <a:rPr lang="en-US" altLang="zh-CN" sz="5100" u="none" baseline="0" dirty="0">
                <a:solidFill>
                  <a:srgbClr val="000000"/>
                </a:solidFill>
                <a:latin typeface="Arial" panose="020B0604020202020204" pitchFamily="34" charset="0"/>
                <a:ea typeface="宋体" panose="02010600030101010101" pitchFamily="2" charset="-122"/>
              </a:rPr>
              <a:t>(commit,rollback,savepoint</a:t>
            </a:r>
            <a:r>
              <a:rPr lang="en-US" altLang="zh-CN" sz="5100" u="none" baseline="0" dirty="0">
                <a:solidFill>
                  <a:srgbClr val="000000"/>
                </a:solidFill>
                <a:latin typeface="Arial" panose="020B0604020202020204" pitchFamily="34" charset="0"/>
                <a:ea typeface="宋体" panose="02010600030101010101" pitchFamily="2" charset="-122"/>
              </a:rPr>
              <a:t>). </a:t>
            </a:r>
            <a:endParaRPr lang="zh-CN" altLang="zh-CN" dirty="0"/>
          </a:p>
          <a:p>
            <a:pPr marL="605155" lvl="0" indent="-605155" algn="l" fontAlgn="base">
              <a:lnSpc>
                <a:spcPct val="100000"/>
              </a:lnSpc>
              <a:spcBef>
                <a:spcPct val="20000"/>
              </a:spcBef>
              <a:spcAft>
                <a:spcPct val="0"/>
              </a:spcAft>
              <a:buSzPct val="100000"/>
              <a:buChar char="•"/>
            </a:pPr>
            <a:endParaRPr lang="en-US" altLang="zh-CN" sz="5100" u="none" baseline="0"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00" name="标题 1049299"/>
          <p:cNvSpPr/>
          <p:nvPr>
            <p:ph type="title"/>
          </p:nvPr>
        </p:nvSpPr>
        <p:spPr>
          <a:ln/>
        </p:spPr>
        <p:txBody>
          <a:bodyPr lIns="91440" tIns="45720" rIns="91440" bIns="45720" anchor="ctr"/>
          <a:p>
            <a:pPr>
              <a:buFontTx/>
              <a:buNone/>
            </a:pPr>
            <a:r>
              <a:rPr lang="en-US" altLang="zh-CN" sz="6000" baseline="0" dirty="0">
                <a:latin typeface="Arial" panose="020B0604020202020204" pitchFamily="34" charset="0"/>
                <a:ea typeface="宋体" panose="02010600030101010101" pitchFamily="2" charset="-122"/>
              </a:rPr>
              <a:t>4.5 </a:t>
            </a:r>
            <a:r>
              <a:rPr lang="zh-CN" altLang="en-US" sz="6000" baseline="0" dirty="0">
                <a:latin typeface="Arial" panose="020B0604020202020204" pitchFamily="34" charset="0"/>
                <a:ea typeface="宋体" panose="02010600030101010101" pitchFamily="2" charset="-122"/>
              </a:rPr>
              <a:t>触发器中包含多个事件 </a:t>
            </a:r>
            <a:endParaRPr lang="zh-CN" altLang="zh-CN" dirty="0"/>
          </a:p>
        </p:txBody>
      </p:sp>
      <p:sp>
        <p:nvSpPr>
          <p:cNvPr id="1049302" name="内容占位符 1049301"/>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4700" u="none" baseline="0" dirty="0">
                <a:solidFill>
                  <a:srgbClr val="000000"/>
                </a:solidFill>
                <a:latin typeface="Arial" panose="020B0604020202020204" pitchFamily="34" charset="0"/>
                <a:ea typeface="宋体" panose="02010600030101010101" pitchFamily="2" charset="-122"/>
              </a:rPr>
              <a:t>当在触发器中同时包含多个触发事件（</a:t>
            </a:r>
            <a:r>
              <a:rPr lang="en-US" altLang="zh-CN" sz="4700" u="none" baseline="0" dirty="0">
                <a:solidFill>
                  <a:srgbClr val="000000"/>
                </a:solidFill>
                <a:latin typeface="Arial" panose="020B0604020202020204" pitchFamily="34" charset="0"/>
                <a:ea typeface="宋体" panose="02010600030101010101" pitchFamily="2" charset="-122"/>
              </a:rPr>
              <a:t>insert</a:t>
            </a:r>
            <a:r>
              <a:rPr lang="zh-CN" altLang="en-US" sz="4700" u="none" baseline="0" dirty="0">
                <a:solidFill>
                  <a:srgbClr val="000000"/>
                </a:solidFill>
                <a:latin typeface="Arial" panose="020B0604020202020204" pitchFamily="34" charset="0"/>
                <a:ea typeface="宋体" panose="02010600030101010101" pitchFamily="2" charset="-122"/>
              </a:rPr>
              <a:t>，</a:t>
            </a:r>
            <a:r>
              <a:rPr lang="en-US" altLang="zh-CN" sz="4700" u="none" baseline="0" dirty="0">
                <a:solidFill>
                  <a:srgbClr val="000000"/>
                </a:solidFill>
                <a:latin typeface="Arial" panose="020B0604020202020204" pitchFamily="34" charset="0"/>
                <a:ea typeface="宋体" panose="02010600030101010101" pitchFamily="2" charset="-122"/>
              </a:rPr>
              <a:t>update</a:t>
            </a:r>
            <a:r>
              <a:rPr lang="zh-CN" altLang="en-US" sz="4700" u="none" baseline="0" dirty="0">
                <a:solidFill>
                  <a:srgbClr val="000000"/>
                </a:solidFill>
                <a:latin typeface="Arial" panose="020B0604020202020204" pitchFamily="34" charset="0"/>
                <a:ea typeface="宋体" panose="02010600030101010101" pitchFamily="2" charset="-122"/>
              </a:rPr>
              <a:t>，</a:t>
            </a:r>
            <a:r>
              <a:rPr lang="en-US" altLang="zh-CN" sz="4700" u="none" baseline="0" dirty="0">
                <a:solidFill>
                  <a:srgbClr val="000000"/>
                </a:solidFill>
                <a:latin typeface="Arial" panose="020B0604020202020204" pitchFamily="34" charset="0"/>
                <a:ea typeface="宋体" panose="02010600030101010101" pitchFamily="2" charset="-122"/>
              </a:rPr>
              <a:t>delete</a:t>
            </a:r>
            <a:r>
              <a:rPr lang="zh-CN" altLang="en-US" sz="4700" u="none" baseline="0" dirty="0">
                <a:solidFill>
                  <a:srgbClr val="000000"/>
                </a:solidFill>
                <a:latin typeface="Arial" panose="020B0604020202020204" pitchFamily="34" charset="0"/>
                <a:ea typeface="宋体" panose="02010600030101010101" pitchFamily="2" charset="-122"/>
              </a:rPr>
              <a:t>）时，为了在触发器代码中区分具体的触发事件，可以使用三个条件谓词 </a:t>
            </a:r>
            <a:endParaRPr lang="zh-CN" altLang="zh-CN" dirty="0"/>
          </a:p>
          <a:p>
            <a:pPr marL="1308100" lvl="1" indent="460375" algn="l" fontAlgn="base">
              <a:lnSpc>
                <a:spcPct val="100000"/>
              </a:lnSpc>
              <a:spcBef>
                <a:spcPct val="20000"/>
              </a:spcBef>
              <a:spcAft>
                <a:spcPct val="0"/>
              </a:spcAft>
              <a:buSzPct val="100000"/>
              <a:buChar char="–"/>
            </a:pPr>
            <a:r>
              <a:rPr lang="en-US" altLang="zh-CN" sz="4200" u="none" baseline="0" dirty="0">
                <a:solidFill>
                  <a:srgbClr val="000000"/>
                </a:solidFill>
                <a:latin typeface="Arial" panose="020B0604020202020204" pitchFamily="34" charset="0"/>
                <a:ea typeface="宋体" panose="02010600030101010101" pitchFamily="2" charset="-122"/>
              </a:rPr>
              <a:t> inserting: </a:t>
            </a:r>
            <a:r>
              <a:rPr lang="zh-CN" altLang="en-US" sz="4200" u="none" baseline="0" dirty="0">
                <a:solidFill>
                  <a:srgbClr val="000000"/>
                </a:solidFill>
                <a:latin typeface="Arial" panose="020B0604020202020204" pitchFamily="34" charset="0"/>
                <a:ea typeface="宋体" panose="02010600030101010101" pitchFamily="2" charset="-122"/>
              </a:rPr>
              <a:t>触发的事件是</a:t>
            </a:r>
            <a:r>
              <a:rPr lang="en-US" altLang="zh-CN" sz="4200" u="none" baseline="0" dirty="0">
                <a:solidFill>
                  <a:srgbClr val="000000"/>
                </a:solidFill>
                <a:latin typeface="Arial" panose="020B0604020202020204" pitchFamily="34" charset="0"/>
                <a:ea typeface="宋体" panose="02010600030101010101" pitchFamily="2" charset="-122"/>
              </a:rPr>
              <a:t>insert</a:t>
            </a:r>
            <a:r>
              <a:rPr lang="zh-CN" altLang="en-US" sz="4200" u="none" baseline="0" dirty="0">
                <a:solidFill>
                  <a:srgbClr val="000000"/>
                </a:solidFill>
                <a:latin typeface="Arial" panose="020B0604020202020204" pitchFamily="34" charset="0"/>
                <a:ea typeface="宋体" panose="02010600030101010101" pitchFamily="2" charset="-122"/>
              </a:rPr>
              <a:t>操作时，返回</a:t>
            </a:r>
            <a:r>
              <a:rPr lang="en-US" altLang="zh-CN" sz="4200" u="none" baseline="0" dirty="0">
                <a:solidFill>
                  <a:srgbClr val="000000"/>
                </a:solidFill>
                <a:latin typeface="Arial" panose="020B0604020202020204" pitchFamily="34" charset="0"/>
                <a:ea typeface="宋体" panose="02010600030101010101" pitchFamily="2" charset="-122"/>
              </a:rPr>
              <a:t>true </a:t>
            </a:r>
            <a:endParaRPr lang="zh-CN" altLang="zh-CN" dirty="0"/>
          </a:p>
          <a:p>
            <a:pPr marL="1308100" lvl="1" indent="460375" algn="l" fontAlgn="base">
              <a:lnSpc>
                <a:spcPct val="100000"/>
              </a:lnSpc>
              <a:spcBef>
                <a:spcPct val="20000"/>
              </a:spcBef>
              <a:spcAft>
                <a:spcPct val="0"/>
              </a:spcAft>
              <a:buSzPct val="100000"/>
              <a:buChar char="–"/>
            </a:pPr>
            <a:r>
              <a:rPr lang="en-US" altLang="zh-CN" sz="4200" u="none" baseline="0" dirty="0">
                <a:solidFill>
                  <a:srgbClr val="000000"/>
                </a:solidFill>
                <a:latin typeface="Arial" panose="020B0604020202020204" pitchFamily="34" charset="0"/>
                <a:ea typeface="宋体" panose="02010600030101010101" pitchFamily="2" charset="-122"/>
              </a:rPr>
              <a:t> updating</a:t>
            </a:r>
            <a:r>
              <a:rPr lang="zh-CN" altLang="en-US" sz="4200" u="none" baseline="0" dirty="0">
                <a:solidFill>
                  <a:srgbClr val="000000"/>
                </a:solidFill>
                <a:latin typeface="Arial" panose="020B0604020202020204" pitchFamily="34" charset="0"/>
                <a:ea typeface="宋体" panose="02010600030101010101" pitchFamily="2" charset="-122"/>
              </a:rPr>
              <a:t>：触发事件是</a:t>
            </a:r>
            <a:r>
              <a:rPr lang="en-US" altLang="zh-CN" sz="4200" u="none" baseline="0" dirty="0">
                <a:solidFill>
                  <a:srgbClr val="000000"/>
                </a:solidFill>
                <a:latin typeface="Arial" panose="020B0604020202020204" pitchFamily="34" charset="0"/>
                <a:ea typeface="宋体" panose="02010600030101010101" pitchFamily="2" charset="-122"/>
              </a:rPr>
              <a:t>update</a:t>
            </a:r>
            <a:r>
              <a:rPr lang="zh-CN" altLang="en-US" sz="4200" u="none" baseline="0" dirty="0">
                <a:solidFill>
                  <a:srgbClr val="000000"/>
                </a:solidFill>
                <a:latin typeface="Arial" panose="020B0604020202020204" pitchFamily="34" charset="0"/>
                <a:ea typeface="宋体" panose="02010600030101010101" pitchFamily="2" charset="-122"/>
              </a:rPr>
              <a:t>操作，返回</a:t>
            </a:r>
            <a:r>
              <a:rPr lang="en-US" altLang="zh-CN" sz="4200" u="none" baseline="0" dirty="0">
                <a:solidFill>
                  <a:srgbClr val="000000"/>
                </a:solidFill>
                <a:latin typeface="Arial" panose="020B0604020202020204" pitchFamily="34" charset="0"/>
                <a:ea typeface="宋体" panose="02010600030101010101" pitchFamily="2" charset="-122"/>
              </a:rPr>
              <a:t>true </a:t>
            </a:r>
            <a:endParaRPr lang="zh-CN" altLang="zh-CN" dirty="0"/>
          </a:p>
          <a:p>
            <a:pPr marL="1308100" lvl="1" indent="460375" algn="l" fontAlgn="base">
              <a:lnSpc>
                <a:spcPct val="100000"/>
              </a:lnSpc>
              <a:spcBef>
                <a:spcPct val="20000"/>
              </a:spcBef>
              <a:spcAft>
                <a:spcPct val="0"/>
              </a:spcAft>
              <a:buSzPct val="100000"/>
              <a:buChar char="–"/>
            </a:pPr>
            <a:r>
              <a:rPr lang="en-US" altLang="zh-CN" sz="4200" u="none" baseline="0" dirty="0">
                <a:solidFill>
                  <a:srgbClr val="000000"/>
                </a:solidFill>
                <a:latin typeface="Arial" panose="020B0604020202020204" pitchFamily="34" charset="0"/>
                <a:ea typeface="宋体" panose="02010600030101010101" pitchFamily="2" charset="-122"/>
              </a:rPr>
              <a:t> deleting :</a:t>
            </a:r>
            <a:r>
              <a:rPr lang="zh-CN" altLang="en-US" sz="4200" u="none" baseline="0" dirty="0">
                <a:solidFill>
                  <a:srgbClr val="000000"/>
                </a:solidFill>
                <a:latin typeface="Arial" panose="020B0604020202020204" pitchFamily="34" charset="0"/>
                <a:ea typeface="宋体" panose="02010600030101010101" pitchFamily="2" charset="-122"/>
              </a:rPr>
              <a:t>触发事件是</a:t>
            </a:r>
            <a:r>
              <a:rPr lang="en-US" altLang="zh-CN" sz="4200" u="none" baseline="0" dirty="0">
                <a:solidFill>
                  <a:srgbClr val="000000"/>
                </a:solidFill>
                <a:latin typeface="Arial" panose="020B0604020202020204" pitchFamily="34" charset="0"/>
                <a:ea typeface="宋体" panose="02010600030101010101" pitchFamily="2" charset="-122"/>
              </a:rPr>
              <a:t>delete</a:t>
            </a:r>
            <a:r>
              <a:rPr lang="zh-CN" altLang="en-US" sz="4200" u="none" baseline="0" dirty="0">
                <a:solidFill>
                  <a:srgbClr val="000000"/>
                </a:solidFill>
                <a:latin typeface="Arial" panose="020B0604020202020204" pitchFamily="34" charset="0"/>
                <a:ea typeface="宋体" panose="02010600030101010101" pitchFamily="2" charset="-122"/>
              </a:rPr>
              <a:t>操作</a:t>
            </a:r>
            <a:r>
              <a:rPr lang="en-US" altLang="zh-CN" sz="4200" u="none" baseline="0" dirty="0">
                <a:solidFill>
                  <a:srgbClr val="000000"/>
                </a:solidFill>
                <a:latin typeface="Arial" panose="020B0604020202020204" pitchFamily="34" charset="0"/>
                <a:ea typeface="宋体" panose="02010600030101010101" pitchFamily="2" charset="-122"/>
              </a:rPr>
              <a:t>,</a:t>
            </a:r>
            <a:r>
              <a:rPr lang="zh-CN" altLang="en-US" sz="4200" u="none" baseline="0" dirty="0">
                <a:solidFill>
                  <a:srgbClr val="000000"/>
                </a:solidFill>
                <a:latin typeface="Arial" panose="020B0604020202020204" pitchFamily="34" charset="0"/>
                <a:ea typeface="宋体" panose="02010600030101010101" pitchFamily="2" charset="-122"/>
              </a:rPr>
              <a:t>返回</a:t>
            </a:r>
            <a:r>
              <a:rPr lang="en-US" altLang="zh-CN" sz="4200" u="none" baseline="0" dirty="0">
                <a:solidFill>
                  <a:srgbClr val="000000"/>
                </a:solidFill>
                <a:latin typeface="Arial" panose="020B0604020202020204" pitchFamily="34" charset="0"/>
                <a:ea typeface="宋体" panose="02010600030101010101" pitchFamily="2" charset="-122"/>
              </a:rPr>
              <a:t>true </a:t>
            </a:r>
            <a:endParaRPr lang="zh-CN" altLang="zh-CN" dirty="0"/>
          </a:p>
          <a:p>
            <a:pPr marL="605155" lvl="0" indent="-605155" algn="l" eaLnBrk="1" fontAlgn="base" latinLnBrk="0" hangingPunct="1">
              <a:lnSpc>
                <a:spcPct val="100000"/>
              </a:lnSpc>
              <a:spcBef>
                <a:spcPct val="20000"/>
              </a:spcBef>
              <a:spcAft>
                <a:spcPct val="0"/>
              </a:spcAft>
              <a:buSzPct val="100000"/>
              <a:buFontTx/>
              <a:buNone/>
            </a:pPr>
            <a:endParaRPr lang="en-US" altLang="zh-CN" sz="4700" u="none" baseline="0"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94439" name="表格 4194438"/>
          <p:cNvGraphicFramePr/>
          <p:nvPr/>
        </p:nvGraphicFramePr>
        <p:xfrm>
          <a:off x="1350963" y="1100138"/>
          <a:ext cx="13771562" cy="8850312"/>
        </p:xfrm>
        <a:graphic>
          <a:graphicData uri="http://schemas.openxmlformats.org/drawingml/2006/table">
            <a:tbl>
              <a:tblPr/>
              <a:tblGrid>
                <a:gridCol w="13771563"/>
              </a:tblGrid>
              <a:tr h="8848725">
                <a:tc>
                  <a:txBody>
                    <a:bodyPr/>
                    <a:p>
                      <a:pPr lvl="1" indent="-342900" algn="l" rtl="0">
                        <a:buFontTx/>
                        <a:buNone/>
                      </a:pPr>
                      <a:r>
                        <a:rPr lang="en-US" altLang="zh-CN" sz="3000" dirty="0">
                          <a:solidFill>
                            <a:srgbClr val="0000CC"/>
                          </a:solidFill>
                          <a:latin typeface="Arial" panose="020B0604020202020204" pitchFamily="34" charset="0"/>
                        </a:rPr>
                        <a:t>create or replace trigger emp_iud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before insert or delete or update on emp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for each row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declare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 local variables here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begin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if inserting then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dbms_output.put_line('insert</a:t>
                      </a:r>
                      <a:r>
                        <a:rPr lang="zh-CN" altLang="en-US" sz="3000" dirty="0">
                          <a:solidFill>
                            <a:srgbClr val="0000CC"/>
                          </a:solidFill>
                          <a:latin typeface="Arial" panose="020B0604020202020204" pitchFamily="34" charset="0"/>
                        </a:rPr>
                        <a:t>语句</a:t>
                      </a:r>
                      <a:r>
                        <a:rPr lang="en-US" altLang="zh-CN" sz="3000" dirty="0">
                          <a:solidFill>
                            <a:srgbClr val="0000CC"/>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end if;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if deleting then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dbms_output.put_line('delete</a:t>
                      </a:r>
                      <a:r>
                        <a:rPr lang="zh-CN" altLang="en-US" sz="3000" dirty="0">
                          <a:solidFill>
                            <a:srgbClr val="0000CC"/>
                          </a:solidFill>
                          <a:latin typeface="Arial" panose="020B0604020202020204" pitchFamily="34" charset="0"/>
                        </a:rPr>
                        <a:t>语句</a:t>
                      </a:r>
                      <a:r>
                        <a:rPr lang="en-US" altLang="zh-CN" sz="3000" dirty="0">
                          <a:solidFill>
                            <a:srgbClr val="0000CC"/>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end if;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if updating then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dbms_output.put_line('update</a:t>
                      </a:r>
                      <a:r>
                        <a:rPr lang="zh-CN" altLang="en-US" sz="3000" dirty="0">
                          <a:solidFill>
                            <a:srgbClr val="0000CC"/>
                          </a:solidFill>
                          <a:latin typeface="Arial" panose="020B0604020202020204" pitchFamily="34" charset="0"/>
                        </a:rPr>
                        <a:t>语句</a:t>
                      </a:r>
                      <a:r>
                        <a:rPr lang="en-US" altLang="zh-CN" sz="3000" dirty="0">
                          <a:solidFill>
                            <a:srgbClr val="0000CC"/>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end if;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end emp_iud;</a:t>
                      </a:r>
                      <a:r>
                        <a:rPr lang="en-US" altLang="zh-CN" sz="3000" dirty="0">
                          <a:solidFill>
                            <a:srgbClr val="000000"/>
                          </a:solidFill>
                          <a:latin typeface="Arial" panose="020B0604020202020204" pitchFamily="34" charset="0"/>
                        </a:rPr>
                        <a: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04" name="标题 1049303"/>
          <p:cNvSpPr/>
          <p:nvPr>
            <p:ph type="title"/>
          </p:nvPr>
        </p:nvSpPr>
        <p:spPr>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4.6 </a:t>
            </a:r>
            <a:r>
              <a:rPr lang="zh-CN" altLang="en-US" sz="6000" baseline="0" dirty="0">
                <a:latin typeface="Arial" panose="020B0604020202020204" pitchFamily="34" charset="0"/>
                <a:ea typeface="宋体" panose="02010600030101010101" pitchFamily="2" charset="-122"/>
              </a:rPr>
              <a:t>删除触发器</a:t>
            </a:r>
            <a:endParaRPr lang="zh-CN" altLang="zh-CN" dirty="0"/>
          </a:p>
        </p:txBody>
      </p:sp>
      <p:sp>
        <p:nvSpPr>
          <p:cNvPr id="1049306" name="内容占位符 1049305"/>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100000"/>
              </a:lnSpc>
              <a:spcBef>
                <a:spcPct val="20000"/>
              </a:spcBef>
              <a:spcAft>
                <a:spcPct val="0"/>
              </a:spcAft>
              <a:buSzPct val="100000"/>
              <a:buChar char="•"/>
            </a:pPr>
            <a:r>
              <a:rPr lang="en-US" altLang="zh-CN" sz="4700" b="1" u="none" baseline="0" dirty="0">
                <a:solidFill>
                  <a:srgbClr val="FF0000"/>
                </a:solidFill>
                <a:latin typeface="Arial" panose="020B0604020202020204" pitchFamily="34" charset="0"/>
                <a:ea typeface="宋体" panose="02010600030101010101" pitchFamily="2" charset="-122"/>
              </a:rPr>
              <a:t>drop trigger </a:t>
            </a:r>
            <a:r>
              <a:rPr lang="zh-CN" altLang="en-US" sz="4700" u="none" baseline="0" dirty="0">
                <a:solidFill>
                  <a:srgbClr val="FF0000"/>
                </a:solidFill>
                <a:latin typeface="Arial" panose="020B0604020202020204" pitchFamily="34" charset="0"/>
                <a:ea typeface="宋体" panose="02010600030101010101" pitchFamily="2" charset="-122"/>
              </a:rPr>
              <a:t>触发器名</a:t>
            </a:r>
            <a:endParaRPr lang="zh-CN"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08" name="标题 1049307"/>
          <p:cNvSpPr/>
          <p:nvPr>
            <p:ph type="title"/>
          </p:nvPr>
        </p:nvSpPr>
        <p:spPr>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4</a:t>
            </a:r>
            <a:r>
              <a:rPr lang="zh-CN" altLang="en-US" sz="6000" baseline="0" dirty="0">
                <a:latin typeface="Arial" panose="020B0604020202020204" pitchFamily="34" charset="0"/>
                <a:ea typeface="宋体" panose="02010600030101010101" pitchFamily="2" charset="-122"/>
              </a:rPr>
              <a:t>、包（</a:t>
            </a:r>
            <a:r>
              <a:rPr lang="en-US" altLang="zh-CN" sz="6000" baseline="0" dirty="0">
                <a:latin typeface="Arial" panose="020B0604020202020204" pitchFamily="34" charset="0"/>
                <a:ea typeface="宋体" panose="02010600030101010101" pitchFamily="2" charset="-122"/>
              </a:rPr>
              <a:t>package</a:t>
            </a:r>
            <a:r>
              <a:rPr lang="zh-CN" altLang="en-US" sz="6000" baseline="0" dirty="0">
                <a:latin typeface="Arial" panose="020B0604020202020204" pitchFamily="34" charset="0"/>
                <a:ea typeface="宋体" panose="02010600030101010101" pitchFamily="2" charset="-122"/>
              </a:rPr>
              <a:t>） </a:t>
            </a:r>
            <a:endParaRPr lang="zh-CN" altLang="zh-CN" dirty="0"/>
          </a:p>
        </p:txBody>
      </p:sp>
      <p:sp>
        <p:nvSpPr>
          <p:cNvPr id="1049310" name="内容占位符 1049309"/>
          <p:cNvSpPr/>
          <p:nvPr>
            <p:ph idx="1"/>
          </p:nvPr>
        </p:nvSpPr>
        <p:spPr>
          <a:xfrm>
            <a:off x="1350963" y="2760663"/>
            <a:ext cx="13501687" cy="6719887"/>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100000"/>
              </a:lnSpc>
              <a:spcBef>
                <a:spcPct val="20000"/>
              </a:spcBef>
              <a:spcAft>
                <a:spcPct val="0"/>
              </a:spcAft>
              <a:buSzPct val="100000"/>
              <a:buChar char="•"/>
            </a:pPr>
            <a:r>
              <a:rPr lang="en-US" altLang="zh-CN" sz="4100" u="none" baseline="0" dirty="0">
                <a:solidFill>
                  <a:srgbClr val="000000"/>
                </a:solidFill>
                <a:latin typeface="Arial" panose="020B0604020202020204" pitchFamily="34" charset="0"/>
                <a:ea typeface="宋体" panose="02010600030101010101" pitchFamily="2" charset="-122"/>
              </a:rPr>
              <a:t>PL/SQL</a:t>
            </a:r>
            <a:r>
              <a:rPr lang="zh-CN" altLang="en-US" sz="4100" u="none" baseline="0" dirty="0">
                <a:solidFill>
                  <a:srgbClr val="000000"/>
                </a:solidFill>
                <a:latin typeface="Arial" panose="020B0604020202020204" pitchFamily="34" charset="0"/>
                <a:ea typeface="宋体" panose="02010600030101010101" pitchFamily="2" charset="-122"/>
              </a:rPr>
              <a:t>为了满足程序模块化的需要，除了块</a:t>
            </a:r>
            <a:r>
              <a:rPr lang="en-US" altLang="zh-CN" sz="4100" u="none" baseline="0" dirty="0">
                <a:solidFill>
                  <a:srgbClr val="000000"/>
                </a:solidFill>
                <a:latin typeface="Arial" panose="020B0604020202020204" pitchFamily="34" charset="0"/>
                <a:ea typeface="宋体" panose="02010600030101010101" pitchFamily="2" charset="-122"/>
              </a:rPr>
              <a:t>(block)</a:t>
            </a:r>
            <a:r>
              <a:rPr lang="zh-CN" altLang="en-US" sz="4100" u="none" baseline="0" dirty="0">
                <a:solidFill>
                  <a:srgbClr val="000000"/>
                </a:solidFill>
                <a:latin typeface="Arial" panose="020B0604020202020204" pitchFamily="34" charset="0"/>
                <a:ea typeface="宋体" panose="02010600030101010101" pitchFamily="2" charset="-122"/>
              </a:rPr>
              <a:t>和子程序结构外，还引入了包的结构。</a:t>
            </a:r>
            <a:r>
              <a:rPr lang="en-US" altLang="zh-CN" sz="4100" u="none" baseline="0" dirty="0">
                <a:solidFill>
                  <a:srgbClr val="000000"/>
                </a:solidFill>
                <a:latin typeface="Arial" panose="020B0604020202020204" pitchFamily="34" charset="0"/>
                <a:ea typeface="宋体" panose="02010600030101010101" pitchFamily="2" charset="-122"/>
              </a:rPr>
              <a:t>Oracle</a:t>
            </a:r>
            <a:r>
              <a:rPr lang="zh-CN" altLang="en-US" sz="4100" u="none" baseline="0" dirty="0">
                <a:solidFill>
                  <a:srgbClr val="000000"/>
                </a:solidFill>
                <a:latin typeface="Arial" panose="020B0604020202020204" pitchFamily="34" charset="0"/>
                <a:ea typeface="宋体" panose="02010600030101010101" pitchFamily="2" charset="-122"/>
              </a:rPr>
              <a:t>中的包与</a:t>
            </a:r>
            <a:r>
              <a:rPr lang="en-US" altLang="zh-CN" sz="4100" u="none" baseline="0" dirty="0">
                <a:solidFill>
                  <a:srgbClr val="000000"/>
                </a:solidFill>
                <a:latin typeface="Arial" panose="020B0604020202020204" pitchFamily="34" charset="0"/>
                <a:ea typeface="宋体" panose="02010600030101010101" pitchFamily="2" charset="-122"/>
              </a:rPr>
              <a:t>java</a:t>
            </a:r>
            <a:r>
              <a:rPr lang="zh-CN" altLang="en-US" sz="4100" u="none" baseline="0" dirty="0">
                <a:solidFill>
                  <a:srgbClr val="000000"/>
                </a:solidFill>
                <a:latin typeface="Arial" panose="020B0604020202020204" pitchFamily="34" charset="0"/>
                <a:ea typeface="宋体" panose="02010600030101010101" pitchFamily="2" charset="-122"/>
              </a:rPr>
              <a:t>语言中的包是不同的概念。 </a:t>
            </a:r>
            <a:endParaRPr lang="zh-CN" altLang="zh-CN" dirty="0"/>
          </a:p>
          <a:p>
            <a:pPr marL="605155" lvl="0" indent="-605155" algn="l" fontAlgn="base">
              <a:lnSpc>
                <a:spcPct val="100000"/>
              </a:lnSpc>
              <a:spcBef>
                <a:spcPct val="20000"/>
              </a:spcBef>
              <a:spcAft>
                <a:spcPct val="0"/>
              </a:spcAft>
              <a:buSzPct val="100000"/>
              <a:buChar char="•"/>
            </a:pPr>
            <a:r>
              <a:rPr lang="zh-CN" altLang="en-US" sz="4100" u="none" baseline="0" dirty="0">
                <a:solidFill>
                  <a:srgbClr val="000000"/>
                </a:solidFill>
                <a:latin typeface="Arial" panose="020B0604020202020204" pitchFamily="34" charset="0"/>
                <a:ea typeface="宋体" panose="02010600030101010101" pitchFamily="2" charset="-122"/>
              </a:rPr>
              <a:t>包可以将任何出现在块声明的语句</a:t>
            </a:r>
            <a:r>
              <a:rPr lang="en-US" altLang="zh-CN" sz="4100" u="none" baseline="0" dirty="0">
                <a:solidFill>
                  <a:srgbClr val="000000"/>
                </a:solidFill>
                <a:latin typeface="Arial" panose="020B0604020202020204" pitchFamily="34" charset="0"/>
                <a:ea typeface="宋体" panose="02010600030101010101" pitchFamily="2" charset="-122"/>
              </a:rPr>
              <a:t>(</a:t>
            </a:r>
            <a:r>
              <a:rPr lang="zh-CN" altLang="en-US" sz="4100" u="none" baseline="0" dirty="0">
                <a:solidFill>
                  <a:srgbClr val="000000"/>
                </a:solidFill>
                <a:latin typeface="Arial" panose="020B0604020202020204" pitchFamily="34" charset="0"/>
                <a:ea typeface="宋体" panose="02010600030101010101" pitchFamily="2" charset="-122"/>
              </a:rPr>
              <a:t>过程，函数，游标，类型，变量</a:t>
            </a:r>
            <a:r>
              <a:rPr lang="en-US" altLang="zh-CN" sz="4100" u="none" baseline="0" dirty="0">
                <a:solidFill>
                  <a:srgbClr val="000000"/>
                </a:solidFill>
                <a:latin typeface="Arial" panose="020B0604020202020204" pitchFamily="34" charset="0"/>
                <a:ea typeface="宋体" panose="02010600030101010101" pitchFamily="2" charset="-122"/>
              </a:rPr>
              <a:t>)</a:t>
            </a:r>
            <a:r>
              <a:rPr lang="zh-CN" altLang="en-US" sz="4100" u="none" baseline="0" dirty="0">
                <a:solidFill>
                  <a:srgbClr val="000000"/>
                </a:solidFill>
                <a:latin typeface="Arial" panose="020B0604020202020204" pitchFamily="34" charset="0"/>
                <a:ea typeface="宋体" panose="02010600030101010101" pitchFamily="2" charset="-122"/>
              </a:rPr>
              <a:t>放于包中，相当于一个容器。将声明语句放入包中的好处是</a:t>
            </a:r>
            <a:r>
              <a:rPr lang="en-US" altLang="zh-CN" sz="4100" u="none" baseline="0" dirty="0">
                <a:solidFill>
                  <a:srgbClr val="000000"/>
                </a:solidFill>
                <a:latin typeface="Arial" panose="020B0604020202020204" pitchFamily="34" charset="0"/>
                <a:ea typeface="宋体" panose="02010600030101010101" pitchFamily="2" charset="-122"/>
              </a:rPr>
              <a:t>:</a:t>
            </a:r>
            <a:r>
              <a:rPr lang="zh-CN" altLang="en-US" sz="4100" u="none" baseline="0" dirty="0">
                <a:solidFill>
                  <a:srgbClr val="000000"/>
                </a:solidFill>
                <a:latin typeface="Arial" panose="020B0604020202020204" pitchFamily="34" charset="0"/>
                <a:ea typeface="宋体" panose="02010600030101010101" pitchFamily="2" charset="-122"/>
              </a:rPr>
              <a:t>用户可以从其他</a:t>
            </a:r>
            <a:r>
              <a:rPr lang="en-US" altLang="zh-CN" sz="4100" u="none" baseline="0" dirty="0">
                <a:solidFill>
                  <a:srgbClr val="000000"/>
                </a:solidFill>
                <a:latin typeface="Arial" panose="020B0604020202020204" pitchFamily="34" charset="0"/>
                <a:ea typeface="宋体" panose="02010600030101010101" pitchFamily="2" charset="-122"/>
              </a:rPr>
              <a:t>PL/SQL</a:t>
            </a:r>
            <a:r>
              <a:rPr lang="zh-CN" altLang="en-US" sz="4100" u="none" baseline="0" dirty="0">
                <a:solidFill>
                  <a:srgbClr val="000000"/>
                </a:solidFill>
                <a:latin typeface="Arial" panose="020B0604020202020204" pitchFamily="34" charset="0"/>
                <a:ea typeface="宋体" panose="02010600030101010101" pitchFamily="2" charset="-122"/>
              </a:rPr>
              <a:t>块中对其进行引用，因此包为</a:t>
            </a:r>
            <a:r>
              <a:rPr lang="en-US" altLang="zh-CN" sz="4100" u="none" baseline="0" dirty="0">
                <a:solidFill>
                  <a:srgbClr val="000000"/>
                </a:solidFill>
                <a:latin typeface="Arial" panose="020B0604020202020204" pitchFamily="34" charset="0"/>
                <a:ea typeface="宋体" panose="02010600030101010101" pitchFamily="2" charset="-122"/>
              </a:rPr>
              <a:t>PL/SQL</a:t>
            </a:r>
            <a:r>
              <a:rPr lang="zh-CN" altLang="en-US" sz="4100" u="none" baseline="0" dirty="0">
                <a:solidFill>
                  <a:srgbClr val="000000"/>
                </a:solidFill>
                <a:latin typeface="Arial" panose="020B0604020202020204" pitchFamily="34" charset="0"/>
                <a:ea typeface="宋体" panose="02010600030101010101" pitchFamily="2" charset="-122"/>
              </a:rPr>
              <a:t>提供了全局变量。 </a:t>
            </a:r>
            <a:endParaRPr lang="zh-CN"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12" name="标题 1049311"/>
          <p:cNvSpPr/>
          <p:nvPr>
            <p:ph type="title"/>
          </p:nvPr>
        </p:nvSpPr>
        <p:spPr>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5.1 </a:t>
            </a:r>
            <a:r>
              <a:rPr lang="zh-CN" altLang="en-US" sz="5400" baseline="0" dirty="0">
                <a:latin typeface="Arial" panose="020B0604020202020204" pitchFamily="34" charset="0"/>
                <a:ea typeface="宋体" panose="02010600030101010101" pitchFamily="2" charset="-122"/>
              </a:rPr>
              <a:t>包的概念</a:t>
            </a:r>
            <a:endParaRPr lang="zh-CN" altLang="zh-CN" dirty="0"/>
          </a:p>
        </p:txBody>
      </p:sp>
      <p:sp>
        <p:nvSpPr>
          <p:cNvPr id="1049314" name="内容占位符 1049313"/>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90000"/>
              </a:lnSpc>
              <a:spcBef>
                <a:spcPct val="20000"/>
              </a:spcBef>
              <a:spcAft>
                <a:spcPct val="0"/>
              </a:spcAft>
              <a:buSzPct val="100000"/>
              <a:buFontTx/>
              <a:buNone/>
            </a:pPr>
            <a:r>
              <a:rPr lang="zh-CN" altLang="en-US" sz="3700" u="none" baseline="0" dirty="0">
                <a:solidFill>
                  <a:srgbClr val="000000"/>
                </a:solidFill>
                <a:latin typeface="Arial" panose="020B0604020202020204" pitchFamily="34" charset="0"/>
                <a:ea typeface="宋体" panose="02010600030101010101" pitchFamily="2" charset="-122"/>
              </a:rPr>
              <a:t>包是一种数据库对象，将逻辑上相关的</a:t>
            </a:r>
            <a:r>
              <a:rPr lang="en-US" altLang="zh-CN" sz="3700" u="none" baseline="0" dirty="0">
                <a:solidFill>
                  <a:srgbClr val="000000"/>
                </a:solidFill>
                <a:latin typeface="Arial" panose="020B0604020202020204" pitchFamily="34" charset="0"/>
                <a:ea typeface="宋体" panose="02010600030101010101" pitchFamily="2" charset="-122"/>
              </a:rPr>
              <a:t>PL/SQL</a:t>
            </a:r>
            <a:r>
              <a:rPr lang="zh-CN" altLang="en-US" sz="3700" u="none" baseline="0" dirty="0">
                <a:solidFill>
                  <a:srgbClr val="000000"/>
                </a:solidFill>
                <a:latin typeface="Arial" panose="020B0604020202020204" pitchFamily="34" charset="0"/>
                <a:ea typeface="宋体" panose="02010600030101010101" pitchFamily="2" charset="-122"/>
              </a:rPr>
              <a:t>类型、对象和过程组合成一个更大的单位，是一组相关存储过程、函数、变量、常量和游标等</a:t>
            </a:r>
            <a:r>
              <a:rPr lang="en-US" altLang="zh-CN" sz="3700" u="none" baseline="0" dirty="0">
                <a:solidFill>
                  <a:srgbClr val="000000"/>
                </a:solidFill>
                <a:latin typeface="Arial" panose="020B0604020202020204" pitchFamily="34" charset="0"/>
                <a:ea typeface="宋体" panose="02010600030101010101" pitchFamily="2" charset="-122"/>
              </a:rPr>
              <a:t>PL/SQL</a:t>
            </a:r>
            <a:r>
              <a:rPr lang="zh-CN" altLang="en-US" sz="3700" u="none" baseline="0" dirty="0">
                <a:solidFill>
                  <a:srgbClr val="000000"/>
                </a:solidFill>
                <a:latin typeface="Arial" panose="020B0604020202020204" pitchFamily="34" charset="0"/>
                <a:ea typeface="宋体" panose="02010600030101010101" pitchFamily="2" charset="-122"/>
              </a:rPr>
              <a:t>程序设计元素的组合，它具有面向对象程序设计语言的特点，是对这些</a:t>
            </a:r>
            <a:r>
              <a:rPr lang="en-US" altLang="zh-CN" sz="3700" u="none" baseline="0" dirty="0">
                <a:solidFill>
                  <a:srgbClr val="000000"/>
                </a:solidFill>
                <a:latin typeface="Arial" panose="020B0604020202020204" pitchFamily="34" charset="0"/>
                <a:ea typeface="宋体" panose="02010600030101010101" pitchFamily="2" charset="-122"/>
              </a:rPr>
              <a:t>PL/SQL </a:t>
            </a:r>
            <a:r>
              <a:rPr lang="zh-CN" altLang="en-US" sz="3700" u="none" baseline="0" dirty="0">
                <a:solidFill>
                  <a:srgbClr val="000000"/>
                </a:solidFill>
                <a:latin typeface="Arial" panose="020B0604020202020204" pitchFamily="34" charset="0"/>
                <a:ea typeface="宋体" panose="02010600030101010101" pitchFamily="2" charset="-122"/>
              </a:rPr>
              <a:t>程序设计元素的封装。 包类似于</a:t>
            </a:r>
            <a:r>
              <a:rPr lang="en-US" altLang="zh-CN" sz="3700" u="none" baseline="0" dirty="0">
                <a:solidFill>
                  <a:srgbClr val="000000"/>
                </a:solidFill>
                <a:latin typeface="Arial" panose="020B0604020202020204" pitchFamily="34" charset="0"/>
                <a:ea typeface="宋体" panose="02010600030101010101" pitchFamily="2" charset="-122"/>
              </a:rPr>
              <a:t>C++</a:t>
            </a:r>
            <a:r>
              <a:rPr lang="zh-CN" altLang="en-US" sz="3700" u="none" baseline="0" dirty="0">
                <a:solidFill>
                  <a:srgbClr val="000000"/>
                </a:solidFill>
                <a:latin typeface="Arial" panose="020B0604020202020204" pitchFamily="34" charset="0"/>
                <a:ea typeface="宋体" panose="02010600030101010101" pitchFamily="2" charset="-122"/>
              </a:rPr>
              <a:t>和</a:t>
            </a:r>
            <a:r>
              <a:rPr lang="en-US" altLang="zh-CN" sz="3700" u="none" baseline="0" dirty="0">
                <a:solidFill>
                  <a:srgbClr val="000000"/>
                </a:solidFill>
                <a:latin typeface="Arial" panose="020B0604020202020204" pitchFamily="34" charset="0"/>
                <a:ea typeface="宋体" panose="02010600030101010101" pitchFamily="2" charset="-122"/>
              </a:rPr>
              <a:t>JAVA</a:t>
            </a:r>
            <a:r>
              <a:rPr lang="zh-CN" altLang="en-US" sz="3700" u="none" baseline="0" dirty="0">
                <a:solidFill>
                  <a:srgbClr val="000000"/>
                </a:solidFill>
                <a:latin typeface="Arial" panose="020B0604020202020204" pitchFamily="34" charset="0"/>
                <a:ea typeface="宋体" panose="02010600030101010101" pitchFamily="2" charset="-122"/>
              </a:rPr>
              <a:t>等面向对象语言中的类，其中变量相当于类中的成员变量，过程和函数相当于类方法。把相关的模块归类成为包，可使开发人员利用面向对象的方法进行存储过程的开发，从而提高系统性能。 在</a:t>
            </a:r>
            <a:r>
              <a:rPr lang="en-US" altLang="zh-CN" sz="3700" u="none" baseline="0" dirty="0">
                <a:solidFill>
                  <a:srgbClr val="000000"/>
                </a:solidFill>
                <a:latin typeface="Arial" panose="020B0604020202020204" pitchFamily="34" charset="0"/>
                <a:ea typeface="宋体" panose="02010600030101010101" pitchFamily="2" charset="-122"/>
              </a:rPr>
              <a:t>PL/SQL</a:t>
            </a:r>
            <a:r>
              <a:rPr lang="zh-CN" altLang="en-US" sz="3700" u="none" baseline="0" dirty="0">
                <a:solidFill>
                  <a:srgbClr val="000000"/>
                </a:solidFill>
                <a:latin typeface="Arial" panose="020B0604020202020204" pitchFamily="34" charset="0"/>
                <a:ea typeface="宋体" panose="02010600030101010101" pitchFamily="2" charset="-122"/>
              </a:rPr>
              <a:t>程序设计中，使用包不仅可以使程序设计模块化，对外隐藏包内所使用的信息（通过使用私有变量），而且可以提高程序的执行效率。因为，当程序首次调用包内函数或过程时，</a:t>
            </a:r>
            <a:r>
              <a:rPr lang="en-US" altLang="zh-CN" sz="3700" u="none" baseline="0" dirty="0">
                <a:solidFill>
                  <a:srgbClr val="000000"/>
                </a:solidFill>
                <a:latin typeface="Arial" panose="020B0604020202020204" pitchFamily="34" charset="0"/>
                <a:ea typeface="宋体" panose="02010600030101010101" pitchFamily="2" charset="-122"/>
              </a:rPr>
              <a:t>ORACLE</a:t>
            </a:r>
            <a:r>
              <a:rPr lang="zh-CN" altLang="en-US" sz="3700" u="none" baseline="0" dirty="0">
                <a:solidFill>
                  <a:srgbClr val="000000"/>
                </a:solidFill>
                <a:latin typeface="Arial" panose="020B0604020202020204" pitchFamily="34" charset="0"/>
                <a:ea typeface="宋体" panose="02010600030101010101" pitchFamily="2" charset="-122"/>
              </a:rPr>
              <a:t>将整个包调入内存，当再次访问包内元素时，</a:t>
            </a:r>
            <a:r>
              <a:rPr lang="en-US" altLang="zh-CN" sz="3700" u="none" baseline="0" dirty="0">
                <a:solidFill>
                  <a:srgbClr val="000000"/>
                </a:solidFill>
                <a:latin typeface="Arial" panose="020B0604020202020204" pitchFamily="34" charset="0"/>
                <a:ea typeface="宋体" panose="02010600030101010101" pitchFamily="2" charset="-122"/>
              </a:rPr>
              <a:t>ORACLE</a:t>
            </a:r>
            <a:r>
              <a:rPr lang="zh-CN" altLang="en-US" sz="3700" u="none" baseline="0" dirty="0">
                <a:solidFill>
                  <a:srgbClr val="000000"/>
                </a:solidFill>
                <a:latin typeface="Arial" panose="020B0604020202020204" pitchFamily="34" charset="0"/>
                <a:ea typeface="宋体" panose="02010600030101010101" pitchFamily="2" charset="-122"/>
              </a:rPr>
              <a:t>直接从内存中读取，而不需要进行磁盘</a:t>
            </a:r>
            <a:r>
              <a:rPr lang="en-US" altLang="zh-CN" sz="3700" u="none" baseline="0" dirty="0">
                <a:solidFill>
                  <a:srgbClr val="000000"/>
                </a:solidFill>
                <a:latin typeface="Arial" panose="020B0604020202020204" pitchFamily="34" charset="0"/>
                <a:ea typeface="宋体" panose="02010600030101010101" pitchFamily="2" charset="-122"/>
              </a:rPr>
              <a:t>I/O</a:t>
            </a:r>
            <a:r>
              <a:rPr lang="zh-CN" altLang="en-US" sz="3700" u="none" baseline="0" dirty="0">
                <a:solidFill>
                  <a:srgbClr val="000000"/>
                </a:solidFill>
                <a:latin typeface="Arial" panose="020B0604020202020204" pitchFamily="34" charset="0"/>
                <a:ea typeface="宋体" panose="02010600030101010101" pitchFamily="2" charset="-122"/>
              </a:rPr>
              <a:t>操作，从而使程序执行效率得到提高。 </a:t>
            </a:r>
            <a:endParaRPr lang="zh-CN"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16" name="标题 1049315"/>
          <p:cNvSpPr/>
          <p:nvPr>
            <p:ph type="title"/>
          </p:nvPr>
        </p:nvSpPr>
        <p:spPr>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5.2 </a:t>
            </a:r>
            <a:r>
              <a:rPr lang="zh-CN" altLang="en-US" sz="6000" baseline="0" dirty="0">
                <a:latin typeface="Arial" panose="020B0604020202020204" pitchFamily="34" charset="0"/>
                <a:ea typeface="宋体" panose="02010600030101010101" pitchFamily="2" charset="-122"/>
              </a:rPr>
              <a:t>包的语法</a:t>
            </a:r>
            <a:endParaRPr lang="zh-CN" altLang="zh-CN" dirty="0"/>
          </a:p>
        </p:txBody>
      </p:sp>
      <p:sp>
        <p:nvSpPr>
          <p:cNvPr id="1049318" name="内容占位符 1049317"/>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en-US" altLang="zh-CN" sz="4700" u="none" baseline="0" dirty="0">
                <a:solidFill>
                  <a:srgbClr val="000000"/>
                </a:solidFill>
                <a:latin typeface="宋体" panose="02010600030101010101" pitchFamily="2" charset="-122"/>
                <a:ea typeface="宋体" panose="02010600030101010101" pitchFamily="2" charset="-122"/>
              </a:rPr>
              <a:t>Oracle</a:t>
            </a:r>
            <a:r>
              <a:rPr lang="zh-CN" altLang="en-US" sz="4700" u="none" baseline="0" dirty="0">
                <a:solidFill>
                  <a:srgbClr val="000000"/>
                </a:solidFill>
                <a:latin typeface="宋体" panose="02010600030101010101" pitchFamily="2" charset="-122"/>
                <a:ea typeface="宋体" panose="02010600030101010101" pitchFamily="2" charset="-122"/>
              </a:rPr>
              <a:t>包分成两个部分：一部分是包定义（</a:t>
            </a:r>
            <a:r>
              <a:rPr lang="en-US" altLang="zh-CN" sz="4700" u="none" baseline="0" dirty="0">
                <a:solidFill>
                  <a:srgbClr val="000000"/>
                </a:solidFill>
                <a:latin typeface="宋体" panose="02010600030101010101" pitchFamily="2" charset="-122"/>
                <a:ea typeface="宋体" panose="02010600030101010101" pitchFamily="2" charset="-122"/>
              </a:rPr>
              <a:t>package</a:t>
            </a:r>
            <a:r>
              <a:rPr lang="zh-CN" altLang="en-US" sz="4700" u="none" baseline="0" dirty="0">
                <a:solidFill>
                  <a:srgbClr val="000000"/>
                </a:solidFill>
                <a:latin typeface="宋体" panose="02010600030101010101" pitchFamily="2" charset="-122"/>
                <a:ea typeface="宋体" panose="02010600030101010101" pitchFamily="2" charset="-122"/>
              </a:rPr>
              <a:t>），也就是声明包中的数据类型，变量，常量，游标，存储过程，异常，函数等。在</a:t>
            </a:r>
            <a:r>
              <a:rPr lang="en-US" altLang="zh-CN" sz="4700" u="none" baseline="0" dirty="0">
                <a:solidFill>
                  <a:srgbClr val="000000"/>
                </a:solidFill>
                <a:latin typeface="宋体" panose="02010600030101010101" pitchFamily="2" charset="-122"/>
                <a:ea typeface="宋体" panose="02010600030101010101" pitchFamily="2" charset="-122"/>
              </a:rPr>
              <a:t>package</a:t>
            </a:r>
            <a:r>
              <a:rPr lang="zh-CN" altLang="en-US" sz="4700" u="none" baseline="0" dirty="0">
                <a:solidFill>
                  <a:srgbClr val="000000"/>
                </a:solidFill>
                <a:latin typeface="宋体" panose="02010600030101010101" pitchFamily="2" charset="-122"/>
                <a:ea typeface="宋体" panose="02010600030101010101" pitchFamily="2" charset="-122"/>
              </a:rPr>
              <a:t>中定义的元素是该包中公有的元素。第二个部分是包体</a:t>
            </a:r>
            <a:r>
              <a:rPr lang="en-US" altLang="zh-CN" sz="4700" u="none" baseline="0" dirty="0">
                <a:solidFill>
                  <a:srgbClr val="000000"/>
                </a:solidFill>
                <a:latin typeface="宋体" panose="02010600030101010101" pitchFamily="2" charset="-122"/>
                <a:ea typeface="宋体" panose="02010600030101010101" pitchFamily="2" charset="-122"/>
              </a:rPr>
              <a:t>(package body):</a:t>
            </a:r>
            <a:r>
              <a:rPr lang="zh-CN" altLang="en-US" sz="4700" u="none" baseline="0" dirty="0">
                <a:solidFill>
                  <a:srgbClr val="000000"/>
                </a:solidFill>
                <a:latin typeface="宋体" panose="02010600030101010101" pitchFamily="2" charset="-122"/>
                <a:ea typeface="宋体" panose="02010600030101010101" pitchFamily="2" charset="-122"/>
              </a:rPr>
              <a:t>包主体则是包定义部分的具体实现，它定义了包定义部分声明的游标和存储过程，在包体中还可以声明包的私有元素。两个部分分开编译。包定义一定要在包主体前面，包主体可以没有，但包定义一定要有。</a:t>
            </a:r>
            <a:endParaRPr lang="zh-CN"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20" name="标题 1049319"/>
          <p:cNvSpPr/>
          <p:nvPr>
            <p:ph type="title"/>
          </p:nvPr>
        </p:nvSpPr>
        <p:spPr>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5.2 </a:t>
            </a:r>
            <a:r>
              <a:rPr lang="zh-CN" altLang="en-US" sz="4800" baseline="0" dirty="0">
                <a:latin typeface="Arial" panose="020B0604020202020204" pitchFamily="34" charset="0"/>
                <a:ea typeface="宋体" panose="02010600030101010101" pitchFamily="2" charset="-122"/>
              </a:rPr>
              <a:t>包的语法</a:t>
            </a:r>
            <a:endParaRPr lang="zh-CN" altLang="zh-CN" dirty="0"/>
          </a:p>
        </p:txBody>
      </p:sp>
      <p:sp>
        <p:nvSpPr>
          <p:cNvPr id="1049322" name="内容占位符 1049321"/>
          <p:cNvSpPr/>
          <p:nvPr>
            <p:ph idx="1"/>
          </p:nvPr>
        </p:nvSpPr>
        <p:spPr>
          <a:xfrm>
            <a:off x="1620838" y="2760663"/>
            <a:ext cx="12555537" cy="839787"/>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3900" u="none" baseline="0" dirty="0">
                <a:solidFill>
                  <a:srgbClr val="000000"/>
                </a:solidFill>
                <a:latin typeface="Arial" panose="020B0604020202020204" pitchFamily="34" charset="0"/>
                <a:ea typeface="宋体" panose="02010600030101010101" pitchFamily="2" charset="-122"/>
              </a:rPr>
              <a:t>包声明语法</a:t>
            </a:r>
            <a:r>
              <a:rPr lang="en-US" altLang="zh-CN" sz="3900" u="none" baseline="0" dirty="0">
                <a:solidFill>
                  <a:srgbClr val="000000"/>
                </a:solidFill>
                <a:latin typeface="Arial" panose="020B0604020202020204" pitchFamily="34" charset="0"/>
                <a:ea typeface="宋体" panose="02010600030101010101" pitchFamily="2" charset="-122"/>
              </a:rPr>
              <a:t>: </a:t>
            </a:r>
            <a:endParaRPr lang="zh-CN" altLang="zh-CN" dirty="0"/>
          </a:p>
          <a:p>
            <a:pPr marL="1308100" lvl="1" indent="460375" algn="l" fontAlgn="base">
              <a:lnSpc>
                <a:spcPct val="100000"/>
              </a:lnSpc>
              <a:spcBef>
                <a:spcPct val="20000"/>
              </a:spcBef>
              <a:spcAft>
                <a:spcPct val="0"/>
              </a:spcAft>
              <a:buSzPct val="100000"/>
              <a:buChar char="–"/>
            </a:pPr>
            <a:endParaRPr lang="en-US" altLang="zh-CN" sz="3400" u="none" baseline="0" dirty="0">
              <a:solidFill>
                <a:srgbClr val="0000CC"/>
              </a:solidFill>
              <a:latin typeface="Arial" panose="020B0604020202020204" pitchFamily="34" charset="0"/>
              <a:ea typeface="宋体" panose="02010600030101010101" pitchFamily="2" charset="-122"/>
            </a:endParaRPr>
          </a:p>
        </p:txBody>
      </p:sp>
      <p:graphicFrame>
        <p:nvGraphicFramePr>
          <p:cNvPr id="4194441" name="表格 4194440"/>
          <p:cNvGraphicFramePr/>
          <p:nvPr/>
        </p:nvGraphicFramePr>
        <p:xfrm>
          <a:off x="1620838" y="4121150"/>
          <a:ext cx="10801350" cy="4529138"/>
        </p:xfrm>
        <a:graphic>
          <a:graphicData uri="http://schemas.openxmlformats.org/drawingml/2006/table">
            <a:tbl>
              <a:tblPr/>
              <a:tblGrid>
                <a:gridCol w="10801350"/>
              </a:tblGrid>
              <a:tr h="4529138">
                <a:tc>
                  <a:txBody>
                    <a:bodyPr/>
                    <a:p>
                      <a:pPr>
                        <a:spcBef>
                          <a:spcPct val="20000"/>
                        </a:spcBef>
                      </a:pPr>
                      <a:r>
                        <a:rPr lang="en-US" altLang="zh-CN" sz="3500" dirty="0">
                          <a:solidFill>
                            <a:srgbClr val="0000CC"/>
                          </a:solidFill>
                          <a:latin typeface="Arial" panose="020B0604020202020204" pitchFamily="34" charset="0"/>
                        </a:rPr>
                        <a:t>CREATE [OR REPLACE] PACKAGE package_name</a:t>
                      </a:r>
                      <a:endParaRPr lang="en-US" altLang="en-US" dirty="0">
                        <a:latin typeface="Arial" panose="020B0604020202020204" pitchFamily="34" charset="0"/>
                      </a:endParaRPr>
                    </a:p>
                    <a:p>
                      <a:pPr>
                        <a:spcBef>
                          <a:spcPct val="20000"/>
                        </a:spcBef>
                      </a:pPr>
                      <a:r>
                        <a:rPr lang="en-US" altLang="zh-CN" sz="3500" dirty="0">
                          <a:solidFill>
                            <a:srgbClr val="0000CC"/>
                          </a:solidFill>
                          <a:latin typeface="Arial" panose="020B0604020202020204" pitchFamily="34" charset="0"/>
                        </a:rPr>
                        <a:t> {IS | AS}</a:t>
                      </a:r>
                      <a:endParaRPr lang="en-US" altLang="en-US" dirty="0">
                        <a:latin typeface="Arial" panose="020B0604020202020204" pitchFamily="34" charset="0"/>
                      </a:endParaRPr>
                    </a:p>
                    <a:p>
                      <a:pPr>
                        <a:spcBef>
                          <a:spcPct val="20000"/>
                        </a:spcBef>
                      </a:pPr>
                      <a:r>
                        <a:rPr lang="en-US" altLang="zh-CN" sz="3500" dirty="0">
                          <a:solidFill>
                            <a:srgbClr val="0000CC"/>
                          </a:solidFill>
                          <a:latin typeface="Arial" panose="020B0604020202020204" pitchFamily="34" charset="0"/>
                        </a:rPr>
                        <a:t>[</a:t>
                      </a:r>
                      <a:r>
                        <a:rPr lang="zh-CN" altLang="en-US" sz="3500" dirty="0">
                          <a:solidFill>
                            <a:srgbClr val="0000CC"/>
                          </a:solidFill>
                          <a:latin typeface="Arial" panose="020B0604020202020204" pitchFamily="34" charset="0"/>
                        </a:rPr>
                        <a:t>公有数据类型定义</a:t>
                      </a:r>
                      <a:r>
                        <a:rPr lang="en-US" altLang="zh-CN" sz="3500" dirty="0">
                          <a:solidFill>
                            <a:srgbClr val="0000CC"/>
                          </a:solidFill>
                          <a:latin typeface="Arial" panose="020B0604020202020204" pitchFamily="34" charset="0"/>
                        </a:rPr>
                        <a:t>[</a:t>
                      </a:r>
                      <a:r>
                        <a:rPr lang="zh-CN" altLang="en-US" sz="3500" dirty="0">
                          <a:solidFill>
                            <a:srgbClr val="0000CC"/>
                          </a:solidFill>
                          <a:latin typeface="Arial" panose="020B0604020202020204" pitchFamily="34" charset="0"/>
                        </a:rPr>
                        <a:t>公有数据类型定义</a:t>
                      </a:r>
                      <a:r>
                        <a:rPr lang="en-US" altLang="zh-CN" sz="3500" dirty="0">
                          <a:solidFill>
                            <a:srgbClr val="0000CC"/>
                          </a:solidFill>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3500" dirty="0">
                          <a:solidFill>
                            <a:srgbClr val="0000CC"/>
                          </a:solidFill>
                          <a:latin typeface="Arial" panose="020B0604020202020204" pitchFamily="34" charset="0"/>
                        </a:rPr>
                        <a:t>[</a:t>
                      </a:r>
                      <a:r>
                        <a:rPr lang="zh-CN" altLang="en-US" sz="3500" dirty="0">
                          <a:solidFill>
                            <a:srgbClr val="0000CC"/>
                          </a:solidFill>
                          <a:latin typeface="Arial" panose="020B0604020202020204" pitchFamily="34" charset="0"/>
                        </a:rPr>
                        <a:t>公有游标声明</a:t>
                      </a:r>
                      <a:r>
                        <a:rPr lang="en-US" altLang="zh-CN" sz="3500" dirty="0">
                          <a:solidFill>
                            <a:srgbClr val="0000CC"/>
                          </a:solidFill>
                          <a:latin typeface="Arial" panose="020B0604020202020204" pitchFamily="34" charset="0"/>
                        </a:rPr>
                        <a:t>[</a:t>
                      </a:r>
                      <a:r>
                        <a:rPr lang="zh-CN" altLang="en-US" sz="3500" dirty="0">
                          <a:solidFill>
                            <a:srgbClr val="0000CC"/>
                          </a:solidFill>
                          <a:latin typeface="Arial" panose="020B0604020202020204" pitchFamily="34" charset="0"/>
                        </a:rPr>
                        <a:t>公有游标声明</a:t>
                      </a:r>
                      <a:r>
                        <a:rPr lang="en-US" altLang="zh-CN" sz="3500" dirty="0">
                          <a:solidFill>
                            <a:srgbClr val="0000CC"/>
                          </a:solidFill>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3500" dirty="0">
                          <a:solidFill>
                            <a:srgbClr val="0000CC"/>
                          </a:solidFill>
                          <a:latin typeface="Arial" panose="020B0604020202020204" pitchFamily="34" charset="0"/>
                        </a:rPr>
                        <a:t>[</a:t>
                      </a:r>
                      <a:r>
                        <a:rPr lang="zh-CN" altLang="en-US" sz="3500" dirty="0">
                          <a:solidFill>
                            <a:srgbClr val="0000CC"/>
                          </a:solidFill>
                          <a:latin typeface="Arial" panose="020B0604020202020204" pitchFamily="34" charset="0"/>
                        </a:rPr>
                        <a:t>公有变量、常量声明</a:t>
                      </a:r>
                      <a:r>
                        <a:rPr lang="en-US" altLang="zh-CN" sz="3500" dirty="0">
                          <a:solidFill>
                            <a:srgbClr val="0000CC"/>
                          </a:solidFill>
                          <a:latin typeface="Arial" panose="020B0604020202020204" pitchFamily="34" charset="0"/>
                        </a:rPr>
                        <a:t>[</a:t>
                      </a:r>
                      <a:r>
                        <a:rPr lang="zh-CN" altLang="en-US" sz="3500" dirty="0">
                          <a:solidFill>
                            <a:srgbClr val="0000CC"/>
                          </a:solidFill>
                          <a:latin typeface="Arial" panose="020B0604020202020204" pitchFamily="34" charset="0"/>
                        </a:rPr>
                        <a:t>公有变量、常量声明</a:t>
                      </a:r>
                      <a:r>
                        <a:rPr lang="en-US" altLang="zh-CN" sz="3500" dirty="0">
                          <a:solidFill>
                            <a:srgbClr val="0000CC"/>
                          </a:solidFill>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3500" dirty="0">
                          <a:solidFill>
                            <a:srgbClr val="0000CC"/>
                          </a:solidFill>
                          <a:latin typeface="Arial" panose="020B0604020202020204" pitchFamily="34" charset="0"/>
                        </a:rPr>
                        <a:t>[</a:t>
                      </a:r>
                      <a:r>
                        <a:rPr lang="zh-CN" altLang="en-US" sz="3500" dirty="0">
                          <a:solidFill>
                            <a:srgbClr val="0000CC"/>
                          </a:solidFill>
                          <a:latin typeface="Arial" panose="020B0604020202020204" pitchFamily="34" charset="0"/>
                        </a:rPr>
                        <a:t>公有子程序声明</a:t>
                      </a:r>
                      <a:r>
                        <a:rPr lang="en-US" altLang="zh-CN" sz="3500" dirty="0">
                          <a:solidFill>
                            <a:srgbClr val="0000CC"/>
                          </a:solidFill>
                          <a:latin typeface="Arial" panose="020B0604020202020204" pitchFamily="34" charset="0"/>
                        </a:rPr>
                        <a:t>[</a:t>
                      </a:r>
                      <a:r>
                        <a:rPr lang="zh-CN" altLang="en-US" sz="3500" dirty="0">
                          <a:solidFill>
                            <a:srgbClr val="0000CC"/>
                          </a:solidFill>
                          <a:latin typeface="Arial" panose="020B0604020202020204" pitchFamily="34" charset="0"/>
                        </a:rPr>
                        <a:t>公有子程序声明</a:t>
                      </a:r>
                      <a:r>
                        <a:rPr lang="en-US" altLang="zh-CN" sz="3500" dirty="0">
                          <a:solidFill>
                            <a:srgbClr val="0000CC"/>
                          </a:solidFill>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3500" dirty="0">
                          <a:solidFill>
                            <a:srgbClr val="0000CC"/>
                          </a:solidFill>
                          <a:latin typeface="Arial" panose="020B0604020202020204" pitchFamily="34" charset="0"/>
                        </a:rPr>
                        <a:t>END [package_name];</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24" name="标题 1049323"/>
          <p:cNvSpPr/>
          <p:nvPr>
            <p:ph type="title"/>
          </p:nvPr>
        </p:nvSpPr>
        <p:spPr>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5.2 </a:t>
            </a:r>
            <a:r>
              <a:rPr lang="zh-CN" altLang="en-US" sz="5400" baseline="0" dirty="0">
                <a:latin typeface="Arial" panose="020B0604020202020204" pitchFamily="34" charset="0"/>
                <a:ea typeface="宋体" panose="02010600030101010101" pitchFamily="2" charset="-122"/>
              </a:rPr>
              <a:t>包的语法</a:t>
            </a:r>
            <a:endParaRPr lang="zh-CN" altLang="zh-CN" dirty="0"/>
          </a:p>
        </p:txBody>
      </p:sp>
      <p:sp>
        <p:nvSpPr>
          <p:cNvPr id="1049326" name="内容占位符 1049325"/>
          <p:cNvSpPr/>
          <p:nvPr>
            <p:ph idx="1"/>
          </p:nvPr>
        </p:nvSpPr>
        <p:spPr>
          <a:xfrm>
            <a:off x="1890713" y="2400300"/>
            <a:ext cx="13771562" cy="839788"/>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4300" u="none" baseline="0" dirty="0">
                <a:solidFill>
                  <a:srgbClr val="000000"/>
                </a:solidFill>
                <a:latin typeface="Arial" panose="020B0604020202020204" pitchFamily="34" charset="0"/>
                <a:ea typeface="宋体" panose="02010600030101010101" pitchFamily="2" charset="-122"/>
              </a:rPr>
              <a:t>包体语法</a:t>
            </a:r>
            <a:r>
              <a:rPr lang="en-US" altLang="zh-CN" sz="4300" u="none" baseline="0" dirty="0">
                <a:solidFill>
                  <a:srgbClr val="000000"/>
                </a:solidFill>
                <a:latin typeface="Arial" panose="020B0604020202020204" pitchFamily="34" charset="0"/>
                <a:ea typeface="宋体" panose="02010600030101010101" pitchFamily="2" charset="-122"/>
              </a:rPr>
              <a:t>: </a:t>
            </a:r>
            <a:endParaRPr lang="zh-CN" altLang="zh-CN" dirty="0"/>
          </a:p>
          <a:p>
            <a:pPr marL="605155" lvl="0" indent="-605155" algn="l" eaLnBrk="1" fontAlgn="base" latinLnBrk="0" hangingPunct="1">
              <a:lnSpc>
                <a:spcPct val="100000"/>
              </a:lnSpc>
              <a:spcBef>
                <a:spcPct val="20000"/>
              </a:spcBef>
              <a:spcAft>
                <a:spcPct val="0"/>
              </a:spcAft>
              <a:buSzPct val="100000"/>
              <a:buFontTx/>
              <a:buNone/>
            </a:pPr>
            <a:endParaRPr lang="en-US" altLang="zh-CN" sz="4300" u="none" baseline="0" dirty="0">
              <a:solidFill>
                <a:srgbClr val="0000CC"/>
              </a:solidFill>
              <a:latin typeface="Arial" panose="020B0604020202020204" pitchFamily="34" charset="0"/>
              <a:ea typeface="宋体" panose="02010600030101010101" pitchFamily="2" charset="-122"/>
            </a:endParaRPr>
          </a:p>
          <a:p>
            <a:pPr marL="1308100" lvl="1" indent="460375" algn="l" fontAlgn="base">
              <a:lnSpc>
                <a:spcPct val="100000"/>
              </a:lnSpc>
              <a:spcBef>
                <a:spcPct val="20000"/>
              </a:spcBef>
              <a:spcAft>
                <a:spcPct val="0"/>
              </a:spcAft>
              <a:buSzPct val="100000"/>
              <a:buChar char="–"/>
            </a:pPr>
            <a:endParaRPr lang="en-US" altLang="zh-CN" sz="3800" u="none" baseline="0" dirty="0">
              <a:solidFill>
                <a:srgbClr val="0000CC"/>
              </a:solidFill>
              <a:latin typeface="Arial" panose="020B0604020202020204" pitchFamily="34" charset="0"/>
              <a:ea typeface="宋体" panose="02010600030101010101" pitchFamily="2" charset="-122"/>
            </a:endParaRPr>
          </a:p>
        </p:txBody>
      </p:sp>
      <p:graphicFrame>
        <p:nvGraphicFramePr>
          <p:cNvPr id="4194443" name="表格 4194442"/>
          <p:cNvGraphicFramePr/>
          <p:nvPr/>
        </p:nvGraphicFramePr>
        <p:xfrm>
          <a:off x="2295525" y="3479800"/>
          <a:ext cx="12285663" cy="5637213"/>
        </p:xfrm>
        <a:graphic>
          <a:graphicData uri="http://schemas.openxmlformats.org/drawingml/2006/table">
            <a:tbl>
              <a:tblPr/>
              <a:tblGrid>
                <a:gridCol w="12285663"/>
              </a:tblGrid>
              <a:tr h="5637213">
                <a:tc>
                  <a:txBody>
                    <a:bodyPr/>
                    <a:p>
                      <a:pPr lvl="1" indent="-342900" algn="l" rtl="0">
                        <a:buFontTx/>
                        <a:buNone/>
                      </a:pPr>
                      <a:r>
                        <a:rPr lang="en-US" altLang="zh-CN" sz="3400" dirty="0">
                          <a:solidFill>
                            <a:srgbClr val="0000CC"/>
                          </a:solidFill>
                          <a:latin typeface="Arial" panose="020B0604020202020204" pitchFamily="34" charset="0"/>
                        </a:rPr>
                        <a:t>CREATE [OR REPLACE] PACKAGE BODY package_name</a:t>
                      </a:r>
                      <a:endParaRPr lang="en-US" altLang="en-US" dirty="0">
                        <a:latin typeface="Arial" panose="020B0604020202020204" pitchFamily="34" charset="0"/>
                      </a:endParaRPr>
                    </a:p>
                    <a:p>
                      <a:pPr lvl="1" indent="-342900" algn="l" rtl="0">
                        <a:buFontTx/>
                        <a:buNone/>
                      </a:pPr>
                      <a:r>
                        <a:rPr lang="en-US" altLang="zh-CN" sz="3400" dirty="0">
                          <a:solidFill>
                            <a:srgbClr val="0000CC"/>
                          </a:solidFill>
                          <a:latin typeface="Arial" panose="020B0604020202020204" pitchFamily="34" charset="0"/>
                        </a:rPr>
                        <a:t>{IS | AS} </a:t>
                      </a:r>
                      <a:endParaRPr lang="en-US" altLang="en-US" dirty="0">
                        <a:latin typeface="Arial" panose="020B0604020202020204" pitchFamily="34" charset="0"/>
                      </a:endParaRPr>
                    </a:p>
                    <a:p>
                      <a:pPr lvl="1" indent="-342900" algn="l" rtl="0">
                        <a:buFontTx/>
                        <a:buNone/>
                      </a:pPr>
                      <a:r>
                        <a:rPr lang="en-US" altLang="zh-CN" sz="3400" dirty="0">
                          <a:solidFill>
                            <a:srgbClr val="0000CC"/>
                          </a:solidFill>
                          <a:latin typeface="Arial" panose="020B0604020202020204" pitchFamily="34" charset="0"/>
                        </a:rPr>
                        <a:t>[</a:t>
                      </a:r>
                      <a:r>
                        <a:rPr lang="zh-CN" altLang="en-US" sz="3400" dirty="0">
                          <a:solidFill>
                            <a:srgbClr val="0000CC"/>
                          </a:solidFill>
                          <a:latin typeface="Arial" panose="020B0604020202020204" pitchFamily="34" charset="0"/>
                        </a:rPr>
                        <a:t>私有数据类型定义</a:t>
                      </a:r>
                      <a:r>
                        <a:rPr lang="en-US" altLang="zh-CN" sz="3400" dirty="0">
                          <a:solidFill>
                            <a:srgbClr val="0000CC"/>
                          </a:solidFill>
                          <a:latin typeface="Arial" panose="020B0604020202020204" pitchFamily="34" charset="0"/>
                        </a:rPr>
                        <a:t>[</a:t>
                      </a:r>
                      <a:r>
                        <a:rPr lang="zh-CN" altLang="en-US" sz="3400" dirty="0">
                          <a:solidFill>
                            <a:srgbClr val="0000CC"/>
                          </a:solidFill>
                          <a:latin typeface="Arial" panose="020B0604020202020204" pitchFamily="34" charset="0"/>
                        </a:rPr>
                        <a:t>私有数据类型定义</a:t>
                      </a:r>
                      <a:r>
                        <a:rPr lang="en-US" altLang="zh-CN" sz="3400" dirty="0">
                          <a:solidFill>
                            <a:srgbClr val="0000CC"/>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400" dirty="0">
                          <a:solidFill>
                            <a:srgbClr val="0000CC"/>
                          </a:solidFill>
                          <a:latin typeface="Arial" panose="020B0604020202020204" pitchFamily="34" charset="0"/>
                        </a:rPr>
                        <a:t>[</a:t>
                      </a:r>
                      <a:r>
                        <a:rPr lang="zh-CN" altLang="en-US" sz="3400" dirty="0">
                          <a:solidFill>
                            <a:srgbClr val="0000CC"/>
                          </a:solidFill>
                          <a:latin typeface="Arial" panose="020B0604020202020204" pitchFamily="34" charset="0"/>
                        </a:rPr>
                        <a:t>私有变量、常量声明</a:t>
                      </a:r>
                      <a:r>
                        <a:rPr lang="en-US" altLang="zh-CN" sz="3400" dirty="0">
                          <a:solidFill>
                            <a:srgbClr val="0000CC"/>
                          </a:solidFill>
                          <a:latin typeface="Arial" panose="020B0604020202020204" pitchFamily="34" charset="0"/>
                        </a:rPr>
                        <a:t>[</a:t>
                      </a:r>
                      <a:r>
                        <a:rPr lang="zh-CN" altLang="en-US" sz="3400" dirty="0">
                          <a:solidFill>
                            <a:srgbClr val="0000CC"/>
                          </a:solidFill>
                          <a:latin typeface="Arial" panose="020B0604020202020204" pitchFamily="34" charset="0"/>
                        </a:rPr>
                        <a:t>私有变量、常量声明</a:t>
                      </a:r>
                      <a:r>
                        <a:rPr lang="en-US" altLang="zh-CN" sz="3400" dirty="0">
                          <a:solidFill>
                            <a:srgbClr val="0000CC"/>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400" dirty="0">
                          <a:solidFill>
                            <a:srgbClr val="0000CC"/>
                          </a:solidFill>
                          <a:latin typeface="Arial" panose="020B0604020202020204" pitchFamily="34" charset="0"/>
                        </a:rPr>
                        <a:t>[</a:t>
                      </a:r>
                      <a:r>
                        <a:rPr lang="zh-CN" altLang="en-US" sz="3400" dirty="0">
                          <a:solidFill>
                            <a:srgbClr val="0000CC"/>
                          </a:solidFill>
                          <a:latin typeface="Arial" panose="020B0604020202020204" pitchFamily="34" charset="0"/>
                        </a:rPr>
                        <a:t>私有子程序声明和定义</a:t>
                      </a:r>
                      <a:r>
                        <a:rPr lang="en-US" altLang="zh-CN" sz="3400" dirty="0">
                          <a:solidFill>
                            <a:srgbClr val="0000CC"/>
                          </a:solidFill>
                          <a:latin typeface="Arial" panose="020B0604020202020204" pitchFamily="34" charset="0"/>
                        </a:rPr>
                        <a:t>[</a:t>
                      </a:r>
                      <a:r>
                        <a:rPr lang="zh-CN" altLang="en-US" sz="3400" dirty="0">
                          <a:solidFill>
                            <a:srgbClr val="0000CC"/>
                          </a:solidFill>
                          <a:latin typeface="Arial" panose="020B0604020202020204" pitchFamily="34" charset="0"/>
                        </a:rPr>
                        <a:t>私有子程序声明和定义</a:t>
                      </a:r>
                      <a:r>
                        <a:rPr lang="en-US" altLang="zh-CN" sz="3400" dirty="0">
                          <a:solidFill>
                            <a:srgbClr val="0000CC"/>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400" dirty="0">
                          <a:solidFill>
                            <a:srgbClr val="0000CC"/>
                          </a:solidFill>
                          <a:latin typeface="Arial" panose="020B0604020202020204" pitchFamily="34" charset="0"/>
                        </a:rPr>
                        <a:t>[</a:t>
                      </a:r>
                      <a:r>
                        <a:rPr lang="zh-CN" altLang="en-US" sz="3400" dirty="0">
                          <a:solidFill>
                            <a:srgbClr val="0000CC"/>
                          </a:solidFill>
                          <a:latin typeface="Arial" panose="020B0604020202020204" pitchFamily="34" charset="0"/>
                        </a:rPr>
                        <a:t>公有子程序定义</a:t>
                      </a:r>
                      <a:r>
                        <a:rPr lang="en-US" altLang="zh-CN" sz="3400" dirty="0">
                          <a:solidFill>
                            <a:srgbClr val="0000CC"/>
                          </a:solidFill>
                          <a:latin typeface="Arial" panose="020B0604020202020204" pitchFamily="34" charset="0"/>
                        </a:rPr>
                        <a:t>[</a:t>
                      </a:r>
                      <a:r>
                        <a:rPr lang="zh-CN" altLang="en-US" sz="3400" dirty="0">
                          <a:solidFill>
                            <a:srgbClr val="0000CC"/>
                          </a:solidFill>
                          <a:latin typeface="Arial" panose="020B0604020202020204" pitchFamily="34" charset="0"/>
                        </a:rPr>
                        <a:t>公有子程序定义</a:t>
                      </a:r>
                      <a:r>
                        <a:rPr lang="en-US" altLang="zh-CN" sz="3400" dirty="0">
                          <a:solidFill>
                            <a:srgbClr val="0000CC"/>
                          </a:solidFill>
                          <a:latin typeface="Arial" panose="020B0604020202020204" pitchFamily="34" charset="0"/>
                        </a:rPr>
                        <a:t>]…] </a:t>
                      </a:r>
                      <a:endParaRPr lang="en-US" altLang="en-US" dirty="0">
                        <a:latin typeface="Arial" panose="020B0604020202020204" pitchFamily="34" charset="0"/>
                      </a:endParaRPr>
                    </a:p>
                    <a:p>
                      <a:pPr lvl="1" indent="-342900" algn="l" rtl="0">
                        <a:buFontTx/>
                        <a:buNone/>
                      </a:pPr>
                      <a:r>
                        <a:rPr lang="en-US" altLang="zh-CN" sz="3400" dirty="0">
                          <a:solidFill>
                            <a:srgbClr val="0000CC"/>
                          </a:solidFill>
                          <a:latin typeface="Arial" panose="020B0604020202020204" pitchFamily="34" charset="0"/>
                        </a:rPr>
                        <a:t>BEGIN </a:t>
                      </a:r>
                      <a:endParaRPr lang="en-US" altLang="en-US" dirty="0">
                        <a:latin typeface="Arial" panose="020B0604020202020204" pitchFamily="34" charset="0"/>
                      </a:endParaRPr>
                    </a:p>
                    <a:p>
                      <a:pPr lvl="1" indent="-342900" algn="l" rtl="0">
                        <a:buFontTx/>
                        <a:buNone/>
                      </a:pPr>
                      <a:r>
                        <a:rPr lang="en-US" altLang="zh-CN" sz="3400" dirty="0">
                          <a:solidFill>
                            <a:srgbClr val="0000CC"/>
                          </a:solidFill>
                          <a:latin typeface="Arial" panose="020B0604020202020204" pitchFamily="34" charset="0"/>
                        </a:rPr>
                        <a:t>PL/SQL </a:t>
                      </a:r>
                      <a:r>
                        <a:rPr lang="zh-CN" altLang="en-US" sz="3400" dirty="0">
                          <a:solidFill>
                            <a:srgbClr val="0000CC"/>
                          </a:solidFill>
                          <a:latin typeface="Arial" panose="020B0604020202020204" pitchFamily="34" charset="0"/>
                        </a:rPr>
                        <a:t>语句 </a:t>
                      </a:r>
                      <a:endParaRPr lang="en-US" altLang="en-US" dirty="0">
                        <a:latin typeface="Arial" panose="020B0604020202020204" pitchFamily="34" charset="0"/>
                      </a:endParaRPr>
                    </a:p>
                    <a:p>
                      <a:pPr lvl="1" indent="-342900" algn="l" rtl="0">
                        <a:buFontTx/>
                        <a:buNone/>
                      </a:pPr>
                      <a:r>
                        <a:rPr lang="en-US" altLang="zh-CN" sz="3400" dirty="0">
                          <a:solidFill>
                            <a:srgbClr val="0000CC"/>
                          </a:solidFill>
                          <a:latin typeface="Arial" panose="020B0604020202020204" pitchFamily="34" charset="0"/>
                        </a:rPr>
                        <a:t>END [package_name];</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28" name="标题 1049327"/>
          <p:cNvSpPr/>
          <p:nvPr>
            <p:ph type="title"/>
          </p:nvPr>
        </p:nvSpPr>
        <p:spPr>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5.3 </a:t>
            </a:r>
            <a:r>
              <a:rPr lang="zh-CN" altLang="en-US" sz="5400" baseline="0" dirty="0">
                <a:latin typeface="Arial" panose="020B0604020202020204" pitchFamily="34" charset="0"/>
                <a:ea typeface="宋体" panose="02010600030101010101" pitchFamily="2" charset="-122"/>
              </a:rPr>
              <a:t>返回结果集的存储过程 </a:t>
            </a:r>
            <a:endParaRPr lang="zh-CN" altLang="zh-CN" dirty="0"/>
          </a:p>
        </p:txBody>
      </p:sp>
      <p:sp>
        <p:nvSpPr>
          <p:cNvPr id="1049330" name="内容占位符 1049329"/>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100000"/>
              </a:lnSpc>
              <a:spcBef>
                <a:spcPct val="20000"/>
              </a:spcBef>
              <a:spcAft>
                <a:spcPct val="0"/>
              </a:spcAft>
              <a:buSzPct val="100000"/>
              <a:buFontTx/>
              <a:buNone/>
            </a:pPr>
            <a:r>
              <a:rPr lang="zh-CN" altLang="en-US" sz="4200" u="none" baseline="0" dirty="0">
                <a:solidFill>
                  <a:srgbClr val="000000"/>
                </a:solidFill>
                <a:latin typeface="宋体" panose="02010600030101010101" pitchFamily="2" charset="-122"/>
                <a:ea typeface="宋体" panose="02010600030101010101" pitchFamily="2" charset="-122"/>
              </a:rPr>
              <a:t>前面学习存储过程的时候，存储过程的执行结果都是通过输出参数完成的。存储过程与函数不同，它没有返回值，所有返回值都是通过</a:t>
            </a:r>
            <a:r>
              <a:rPr lang="en-US" altLang="zh-CN" sz="4200" u="none" baseline="0" dirty="0">
                <a:solidFill>
                  <a:srgbClr val="000000"/>
                </a:solidFill>
                <a:latin typeface="宋体" panose="02010600030101010101" pitchFamily="2" charset="-122"/>
                <a:ea typeface="宋体" panose="02010600030101010101" pitchFamily="2" charset="-122"/>
              </a:rPr>
              <a:t>out</a:t>
            </a:r>
            <a:r>
              <a:rPr lang="zh-CN" altLang="en-US" sz="4200" u="none" baseline="0" dirty="0">
                <a:solidFill>
                  <a:srgbClr val="000000"/>
                </a:solidFill>
                <a:latin typeface="宋体" panose="02010600030101010101" pitchFamily="2" charset="-122"/>
                <a:ea typeface="宋体" panose="02010600030101010101" pitchFamily="2" charset="-122"/>
              </a:rPr>
              <a:t>参数（输出参数）来替代的。如果存储过程的执行结果是一个结果集（集合），那如何将结果集通过输出参数传递到客户端呢？那么这里就会用到游标与包了。 </a:t>
            </a:r>
            <a:endParaRPr lang="zh-CN" altLang="zh-CN" dirty="0"/>
          </a:p>
          <a:p>
            <a:pPr marL="605155" lvl="0" indent="-605155" algn="l" eaLnBrk="1" fontAlgn="base" latinLnBrk="0" hangingPunct="1">
              <a:lnSpc>
                <a:spcPct val="100000"/>
              </a:lnSpc>
              <a:spcBef>
                <a:spcPct val="20000"/>
              </a:spcBef>
              <a:spcAft>
                <a:spcPct val="0"/>
              </a:spcAft>
              <a:buSzPct val="100000"/>
              <a:buFontTx/>
              <a:buNone/>
            </a:pPr>
            <a:r>
              <a:rPr lang="zh-CN" altLang="en-US" sz="4200" u="none" baseline="0" dirty="0">
                <a:solidFill>
                  <a:srgbClr val="000000"/>
                </a:solidFill>
                <a:latin typeface="宋体" panose="02010600030101010101" pitchFamily="2" charset="-122"/>
                <a:ea typeface="宋体" panose="02010600030101010101" pitchFamily="2" charset="-122"/>
              </a:rPr>
              <a:t>我们可以向客户端返回一个游标，将游标类型声明和存储过程放入到一个包中，然后再包体中实现存储过程。下面将</a:t>
            </a:r>
            <a:r>
              <a:rPr lang="en-US" altLang="zh-CN" sz="4200" u="none" baseline="0" dirty="0">
                <a:solidFill>
                  <a:srgbClr val="000000"/>
                </a:solidFill>
                <a:latin typeface="宋体" panose="02010600030101010101" pitchFamily="2" charset="-122"/>
                <a:ea typeface="宋体" panose="02010600030101010101" pitchFamily="2" charset="-122"/>
              </a:rPr>
              <a:t>emp</a:t>
            </a:r>
            <a:r>
              <a:rPr lang="zh-CN" altLang="en-US" sz="4200" u="none" baseline="0" dirty="0">
                <a:solidFill>
                  <a:srgbClr val="000000"/>
                </a:solidFill>
                <a:latin typeface="宋体" panose="02010600030101010101" pitchFamily="2" charset="-122"/>
                <a:ea typeface="宋体" panose="02010600030101010101" pitchFamily="2" charset="-122"/>
              </a:rPr>
              <a:t>表中的数据通过存储过程返回给客户端程序。 </a:t>
            </a:r>
            <a:endParaRPr lang="zh-CN"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098" name="标题 1049097"/>
          <p:cNvSpPr/>
          <p:nvPr>
            <p:ph type="title"/>
          </p:nvPr>
        </p:nvSpPr>
        <p:spPr>
          <a:xfrm>
            <a:off x="1214438" y="839788"/>
            <a:ext cx="13773150" cy="1081087"/>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2.2 </a:t>
            </a:r>
            <a:r>
              <a:rPr lang="zh-CN" altLang="en-US" sz="4800" baseline="0" dirty="0">
                <a:latin typeface="Arial" panose="020B0604020202020204" pitchFamily="34" charset="0"/>
                <a:ea typeface="宋体" panose="02010600030101010101" pitchFamily="2" charset="-122"/>
              </a:rPr>
              <a:t>调用存储过程</a:t>
            </a:r>
            <a:endParaRPr lang="zh-CN" altLang="zh-CN" dirty="0"/>
          </a:p>
        </p:txBody>
      </p:sp>
      <p:sp>
        <p:nvSpPr>
          <p:cNvPr id="1049100" name="内容占位符 1049099"/>
          <p:cNvSpPr/>
          <p:nvPr>
            <p:ph idx="1"/>
          </p:nvPr>
        </p:nvSpPr>
        <p:spPr>
          <a:xfrm>
            <a:off x="1214438" y="2160588"/>
            <a:ext cx="13773150" cy="120015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76250" lvl="0" indent="-603250" algn="l" eaLnBrk="1" fontAlgn="base" latinLnBrk="0" hangingPunct="1">
              <a:lnSpc>
                <a:spcPct val="10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同样如前面一章讲过的，在调用此存储过程之前，也先必须做一个设置：</a:t>
            </a:r>
            <a:endParaRPr lang="zh-CN" altLang="zh-CN" dirty="0"/>
          </a:p>
        </p:txBody>
      </p:sp>
      <p:graphicFrame>
        <p:nvGraphicFramePr>
          <p:cNvPr id="4194363" name="表格 4194362"/>
          <p:cNvGraphicFramePr/>
          <p:nvPr/>
        </p:nvGraphicFramePr>
        <p:xfrm>
          <a:off x="2430463" y="3479800"/>
          <a:ext cx="10801350" cy="688975"/>
        </p:xfrm>
        <a:graphic>
          <a:graphicData uri="http://schemas.openxmlformats.org/drawingml/2006/table">
            <a:tbl>
              <a:tblPr/>
              <a:tblGrid>
                <a:gridCol w="10801350"/>
              </a:tblGrid>
              <a:tr h="688975">
                <a:tc>
                  <a:txBody>
                    <a:bodyPr/>
                    <a:p>
                      <a:pPr>
                        <a:spcBef>
                          <a:spcPct val="20000"/>
                        </a:spcBef>
                      </a:pPr>
                      <a:r>
                        <a:rPr lang="en-US" altLang="zh-CN" sz="3500" dirty="0">
                          <a:latin typeface="Arial" panose="020B0604020202020204" pitchFamily="34" charset="0"/>
                        </a:rPr>
                        <a:t>set serveroutput on</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02" name="矩形 1049101"/>
          <p:cNvSpPr/>
          <p:nvPr/>
        </p:nvSpPr>
        <p:spPr>
          <a:xfrm>
            <a:off x="1214438" y="4440238"/>
            <a:ext cx="14043025" cy="1681162"/>
          </a:xfrm>
          <a:prstGeom prst="rect">
            <a:avLst/>
          </a:prstGeom>
          <a:noFill/>
          <a:ln w="9525">
            <a:noFill/>
          </a:ln>
        </p:spPr>
        <p:txBody>
          <a:bodyPr vert="horz" lIns="154305" tIns="77153" rIns="154305" bIns="77153" anchor="t"/>
          <a:p>
            <a:pPr marL="476250">
              <a:spcBef>
                <a:spcPct val="20000"/>
              </a:spcBef>
            </a:pPr>
            <a:r>
              <a:rPr lang="zh-CN" altLang="en-US" sz="3500" baseline="0" dirty="0">
                <a:latin typeface="Arial" panose="020B0604020202020204" pitchFamily="34" charset="0"/>
                <a:ea typeface="宋体" panose="02010600030101010101" pitchFamily="2" charset="-122"/>
              </a:rPr>
              <a:t>在使用</a:t>
            </a:r>
            <a:r>
              <a:rPr lang="en-US" altLang="zh-CN" sz="3500" baseline="0" dirty="0">
                <a:latin typeface="Arial" panose="020B0604020202020204" pitchFamily="34" charset="0"/>
                <a:ea typeface="宋体" panose="02010600030101010101" pitchFamily="2" charset="-122"/>
              </a:rPr>
              <a:t>exec</a:t>
            </a:r>
            <a:r>
              <a:rPr lang="zh-CN" altLang="en-US" sz="3500" baseline="0" dirty="0">
                <a:latin typeface="Arial" panose="020B0604020202020204" pitchFamily="34" charset="0"/>
                <a:ea typeface="宋体" panose="02010600030101010101" pitchFamily="2" charset="-122"/>
              </a:rPr>
              <a:t>或者</a:t>
            </a:r>
            <a:r>
              <a:rPr lang="en-US" altLang="zh-CN" sz="3500" baseline="0" dirty="0">
                <a:latin typeface="Arial" panose="020B0604020202020204" pitchFamily="34" charset="0"/>
                <a:ea typeface="宋体" panose="02010600030101010101" pitchFamily="2" charset="-122"/>
              </a:rPr>
              <a:t>call</a:t>
            </a:r>
            <a:r>
              <a:rPr lang="zh-CN" altLang="en-US" sz="3500" baseline="0" dirty="0">
                <a:latin typeface="Arial" panose="020B0604020202020204" pitchFamily="34" charset="0"/>
                <a:ea typeface="宋体" panose="02010600030101010101" pitchFamily="2" charset="-122"/>
              </a:rPr>
              <a:t>调用存储过程名称，在调用的时候需要注意：</a:t>
            </a:r>
            <a:endParaRPr lang="zh-CN" altLang="zh-CN" dirty="0">
              <a:latin typeface="Arial" panose="020B0604020202020204" pitchFamily="34" charset="0"/>
            </a:endParaRPr>
          </a:p>
          <a:p>
            <a:pPr marL="476250">
              <a:spcBef>
                <a:spcPct val="20000"/>
              </a:spcBef>
              <a:buChar char="•"/>
            </a:pPr>
            <a:r>
              <a:rPr lang="zh-CN" altLang="en-US" sz="3500" baseline="0" dirty="0">
                <a:latin typeface="Arial" panose="020B0604020202020204" pitchFamily="34" charset="0"/>
                <a:ea typeface="宋体" panose="02010600030101010101" pitchFamily="2" charset="-122"/>
              </a:rPr>
              <a:t>使用</a:t>
            </a:r>
            <a:r>
              <a:rPr lang="en-US" altLang="zh-CN" sz="3500" baseline="0" dirty="0">
                <a:latin typeface="Arial" panose="020B0604020202020204" pitchFamily="34" charset="0"/>
                <a:ea typeface="宋体" panose="02010600030101010101" pitchFamily="2" charset="-122"/>
              </a:rPr>
              <a:t>call</a:t>
            </a:r>
            <a:r>
              <a:rPr lang="zh-CN" altLang="en-US" sz="3500" baseline="0" dirty="0">
                <a:latin typeface="Arial" panose="020B0604020202020204" pitchFamily="34" charset="0"/>
                <a:ea typeface="宋体" panose="02010600030101010101" pitchFamily="2" charset="-122"/>
              </a:rPr>
              <a:t>调用需要带上括号，就像</a:t>
            </a:r>
            <a:r>
              <a:rPr lang="en-US" altLang="zh-CN" sz="3500" baseline="0" dirty="0">
                <a:latin typeface="Arial" panose="020B0604020202020204" pitchFamily="34" charset="0"/>
                <a:ea typeface="宋体" panose="02010600030101010101" pitchFamily="2" charset="-122"/>
              </a:rPr>
              <a:t>java</a:t>
            </a:r>
            <a:r>
              <a:rPr lang="zh-CN" altLang="en-US" sz="3500" baseline="0" dirty="0">
                <a:latin typeface="Arial" panose="020B0604020202020204" pitchFamily="34" charset="0"/>
                <a:ea typeface="宋体" panose="02010600030101010101" pitchFamily="2" charset="-122"/>
              </a:rPr>
              <a:t>中使用对象调方法一样，如下：</a:t>
            </a:r>
            <a:endParaRPr lang="zh-CN" altLang="zh-CN" dirty="0">
              <a:latin typeface="Arial" panose="020B0604020202020204" pitchFamily="34" charset="0"/>
            </a:endParaRPr>
          </a:p>
        </p:txBody>
      </p:sp>
      <p:graphicFrame>
        <p:nvGraphicFramePr>
          <p:cNvPr id="4194365" name="表格 4194364"/>
          <p:cNvGraphicFramePr/>
          <p:nvPr/>
        </p:nvGraphicFramePr>
        <p:xfrm>
          <a:off x="2430463" y="6361113"/>
          <a:ext cx="10801350" cy="688975"/>
        </p:xfrm>
        <a:graphic>
          <a:graphicData uri="http://schemas.openxmlformats.org/drawingml/2006/table">
            <a:tbl>
              <a:tblPr/>
              <a:tblGrid>
                <a:gridCol w="10801350"/>
              </a:tblGrid>
              <a:tr h="688975">
                <a:tc>
                  <a:txBody>
                    <a:bodyPr/>
                    <a:p>
                      <a:pPr>
                        <a:spcBef>
                          <a:spcPct val="20000"/>
                        </a:spcBef>
                      </a:pPr>
                      <a:r>
                        <a:rPr lang="en-US" altLang="zh-CN" sz="3500" dirty="0">
                          <a:latin typeface="Arial" panose="020B0604020202020204" pitchFamily="34" charset="0"/>
                        </a:rPr>
                        <a:t>call pntime();</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04" name="矩形 1049103"/>
          <p:cNvSpPr/>
          <p:nvPr/>
        </p:nvSpPr>
        <p:spPr>
          <a:xfrm>
            <a:off x="1350963" y="7561263"/>
            <a:ext cx="13906500" cy="719137"/>
          </a:xfrm>
          <a:prstGeom prst="rect">
            <a:avLst/>
          </a:prstGeom>
          <a:noFill/>
          <a:ln w="9525">
            <a:noFill/>
          </a:ln>
        </p:spPr>
        <p:txBody>
          <a:bodyPr vert="horz" lIns="154305" tIns="77153" rIns="154305" bIns="77153" anchor="t"/>
          <a:p>
            <a:pPr marL="476250">
              <a:spcBef>
                <a:spcPct val="20000"/>
              </a:spcBef>
              <a:buFontTx/>
              <a:buAutoNum type="arabicPeriod" startAt="2"/>
            </a:pPr>
            <a:r>
              <a:rPr lang="zh-CN" altLang="en-US" sz="3500" baseline="0" dirty="0">
                <a:latin typeface="Arial" panose="020B0604020202020204" pitchFamily="34" charset="0"/>
                <a:ea typeface="宋体" panose="02010600030101010101" pitchFamily="2" charset="-122"/>
              </a:rPr>
              <a:t>使用</a:t>
            </a:r>
            <a:r>
              <a:rPr lang="en-US" altLang="zh-CN" sz="3500" baseline="0" dirty="0">
                <a:latin typeface="Arial" panose="020B0604020202020204" pitchFamily="34" charset="0"/>
                <a:ea typeface="宋体" panose="02010600030101010101" pitchFamily="2" charset="-122"/>
              </a:rPr>
              <a:t>exec</a:t>
            </a:r>
            <a:r>
              <a:rPr lang="zh-CN" altLang="en-US" sz="3500" baseline="0" dirty="0">
                <a:latin typeface="Arial" panose="020B0604020202020204" pitchFamily="34" charset="0"/>
                <a:ea typeface="宋体" panose="02010600030101010101" pitchFamily="2" charset="-122"/>
              </a:rPr>
              <a:t>调用，就直接写上存储过程名称就好了，当然也可以写完整，如下：</a:t>
            </a:r>
            <a:endParaRPr lang="zh-CN" altLang="zh-CN" dirty="0">
              <a:latin typeface="Arial" panose="020B0604020202020204" pitchFamily="34" charset="0"/>
            </a:endParaRPr>
          </a:p>
        </p:txBody>
      </p:sp>
      <p:graphicFrame>
        <p:nvGraphicFramePr>
          <p:cNvPr id="4194367" name="表格 4194366"/>
          <p:cNvGraphicFramePr/>
          <p:nvPr/>
        </p:nvGraphicFramePr>
        <p:xfrm>
          <a:off x="2430463" y="8832850"/>
          <a:ext cx="10801350" cy="1328738"/>
        </p:xfrm>
        <a:graphic>
          <a:graphicData uri="http://schemas.openxmlformats.org/drawingml/2006/table">
            <a:tbl>
              <a:tblPr/>
              <a:tblGrid>
                <a:gridCol w="10801350"/>
              </a:tblGrid>
              <a:tr h="1327150">
                <a:tc>
                  <a:txBody>
                    <a:bodyPr/>
                    <a:p>
                      <a:pPr>
                        <a:spcBef>
                          <a:spcPct val="20000"/>
                        </a:spcBef>
                      </a:pPr>
                      <a:r>
                        <a:rPr lang="en-US" altLang="zh-CN" sz="3500" dirty="0">
                          <a:latin typeface="Arial" panose="020B0604020202020204" pitchFamily="34" charset="0"/>
                        </a:rPr>
                        <a:t>exec pntime</a:t>
                      </a:r>
                      <a:r>
                        <a:rPr lang="zh-CN" altLang="en-US" sz="3500" dirty="0">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3500" dirty="0">
                          <a:latin typeface="Arial" panose="020B0604020202020204" pitchFamily="34" charset="0"/>
                        </a:rPr>
                        <a:t>exec pntime();</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94445" name="表格 4194444"/>
          <p:cNvGraphicFramePr/>
          <p:nvPr/>
        </p:nvGraphicFramePr>
        <p:xfrm>
          <a:off x="1189038" y="720725"/>
          <a:ext cx="14043025" cy="9725025"/>
        </p:xfrm>
        <a:graphic>
          <a:graphicData uri="http://schemas.openxmlformats.org/drawingml/2006/table">
            <a:tbl>
              <a:tblPr/>
              <a:tblGrid>
                <a:gridCol w="14043025"/>
              </a:tblGrid>
              <a:tr h="9725025">
                <a:tc>
                  <a:txBody>
                    <a:bodyPr/>
                    <a:p>
                      <a:pPr>
                        <a:spcBef>
                          <a:spcPct val="20000"/>
                        </a:spcBef>
                      </a:pPr>
                      <a:r>
                        <a:rPr lang="en-US" altLang="zh-CN" sz="2800" dirty="0">
                          <a:latin typeface="Arial" panose="020B0604020202020204" pitchFamily="34" charset="0"/>
                        </a:rPr>
                        <a:t>CREATE OR REPLACE PROCEDURE p_course_add</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(cono      course.cono%TYPE</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,coname    course.coname%TYPE</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,info      course.info%TYPE</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,advise_hour       course.advise_hour%TYPE := 4	</a:t>
                      </a:r>
                      <a:r>
                        <a:rPr lang="en-US" altLang="zh-CN" sz="2800" b="1" dirty="0">
                          <a:latin typeface="Arial" panose="020B0604020202020204" pitchFamily="34" charset="0"/>
                        </a:rPr>
                        <a:t>--</a:t>
                      </a:r>
                      <a:r>
                        <a:rPr lang="zh-CN" altLang="en-US" sz="2800" b="1" dirty="0">
                          <a:latin typeface="Arial" panose="020B0604020202020204" pitchFamily="34" charset="0"/>
                        </a:rPr>
                        <a:t>设置参数的默认值</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,goal      course.goal%TYPE :='</a:t>
                      </a:r>
                      <a:r>
                        <a:rPr lang="zh-CN" altLang="en-US" sz="2800" dirty="0">
                          <a:latin typeface="Arial" panose="020B0604020202020204" pitchFamily="34" charset="0"/>
                        </a:rPr>
                        <a:t>掌握项目中应用到的知识点</a:t>
                      </a:r>
                      <a:r>
                        <a:rPr lang="en-US" altLang="zh-CN" sz="2800" dirty="0">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,teaching_require  course.teaching_require%TYPE := '</a:t>
                      </a:r>
                      <a:r>
                        <a:rPr lang="zh-CN" altLang="en-US" sz="2800" dirty="0">
                          <a:latin typeface="Arial" panose="020B0604020202020204" pitchFamily="34" charset="0"/>
                        </a:rPr>
                        <a:t>课件、习题、测试题</a:t>
                      </a:r>
                      <a:r>
                        <a:rPr lang="en-US" altLang="zh-CN" sz="2800" dirty="0">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,teacher_require   course.teacher_require%TYPE := NULL)</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IS</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BEGIN</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   INSERT INTO course(cono,coname,info,advise_hour,goal,teaching_require,teacher_require)</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   VALUES(cono,coname,info,advise_hour,goal,teaching_require,teacher_require)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EXCEPTION</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   WHEN OTHERS THEN</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           DBMS_OUTPUT.PUT_LINE(SQLERRM);</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           DBMS_OUTPUT.PUT_LINE('</a:t>
                      </a:r>
                      <a:r>
                        <a:rPr lang="zh-CN" altLang="en-US" sz="2800" dirty="0">
                          <a:latin typeface="Arial" panose="020B0604020202020204" pitchFamily="34" charset="0"/>
                        </a:rPr>
                        <a:t>插入课程信息失败</a:t>
                      </a:r>
                      <a:r>
                        <a:rPr lang="en-US" altLang="zh-CN" sz="2800" dirty="0">
                          <a:latin typeface="Arial" panose="020B0604020202020204" pitchFamily="34" charset="0"/>
                        </a:rPr>
                        <a:t>');</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           DBMS_OUTPUT.PUT_LINE(SQLCODE);</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32" name="标题 1049331"/>
          <p:cNvSpPr/>
          <p:nvPr>
            <p:ph type="title"/>
          </p:nvPr>
        </p:nvSpPr>
        <p:spPr>
          <a:xfrm>
            <a:off x="944563" y="839788"/>
            <a:ext cx="13771562" cy="1081087"/>
          </a:xfrm>
          <a:ln/>
        </p:spPr>
        <p:txBody>
          <a:bodyPr lIns="154305" tIns="77153" rIns="154305" bIns="77153" anchor="ctr"/>
          <a:p>
            <a:pPr algn="ctr">
              <a:buFontTx/>
              <a:buNone/>
            </a:pPr>
            <a:r>
              <a:rPr lang="zh-CN" altLang="en-US" sz="5400" baseline="0" dirty="0">
                <a:latin typeface="Arial" panose="020B0604020202020204" pitchFamily="34" charset="0"/>
                <a:ea typeface="宋体" panose="02010600030101010101" pitchFamily="2" charset="-122"/>
              </a:rPr>
              <a:t>包体的示例</a:t>
            </a:r>
            <a:r>
              <a:rPr lang="en-US" altLang="zh-CN" sz="5400" baseline="0" dirty="0">
                <a:latin typeface="Arial" panose="020B0604020202020204" pitchFamily="34" charset="0"/>
                <a:ea typeface="宋体" panose="02010600030101010101" pitchFamily="2" charset="-122"/>
              </a:rPr>
              <a:t>……1</a:t>
            </a:r>
            <a:r>
              <a:rPr lang="zh-CN" altLang="en-US" sz="5400" baseline="0" dirty="0">
                <a:latin typeface="Arial" panose="020B0604020202020204" pitchFamily="34" charset="0"/>
                <a:ea typeface="宋体" panose="02010600030101010101" pitchFamily="2" charset="-122"/>
              </a:rPr>
              <a:t>：</a:t>
            </a:r>
            <a:endParaRPr lang="zh-CN" altLang="zh-CN" dirty="0"/>
          </a:p>
        </p:txBody>
      </p:sp>
      <p:graphicFrame>
        <p:nvGraphicFramePr>
          <p:cNvPr id="4194447" name="表格 4194446"/>
          <p:cNvGraphicFramePr/>
          <p:nvPr/>
        </p:nvGraphicFramePr>
        <p:xfrm>
          <a:off x="1214438" y="2197100"/>
          <a:ext cx="13773150" cy="8332788"/>
        </p:xfrm>
        <a:graphic>
          <a:graphicData uri="http://schemas.openxmlformats.org/drawingml/2006/table">
            <a:tbl>
              <a:tblPr/>
              <a:tblGrid>
                <a:gridCol w="13773150"/>
              </a:tblGrid>
              <a:tr h="8331200">
                <a:tc>
                  <a:txBody>
                    <a:bodyPr/>
                    <a:p>
                      <a:pPr>
                        <a:spcBef>
                          <a:spcPct val="20000"/>
                        </a:spcBef>
                      </a:pPr>
                      <a:r>
                        <a:rPr lang="en-US" altLang="zh-CN" sz="3700" dirty="0">
                          <a:latin typeface="Arial" panose="020B0604020202020204" pitchFamily="34" charset="0"/>
                          <a:ea typeface="Arial Unicode MS" pitchFamily="34" charset="-122"/>
                        </a:rPr>
                        <a:t>--</a:t>
                      </a:r>
                      <a:r>
                        <a:rPr lang="zh-CN" altLang="en-US" sz="3700" dirty="0">
                          <a:latin typeface="Arial" panose="020B0604020202020204" pitchFamily="34" charset="0"/>
                          <a:ea typeface="Arial Unicode MS" pitchFamily="34" charset="-122"/>
                        </a:rPr>
                        <a:t>创建包（课程相关的）</a:t>
                      </a:r>
                      <a:endParaRPr lang="en-US" altLang="en-US" dirty="0">
                        <a:latin typeface="Arial" panose="020B0604020202020204" pitchFamily="34" charset="0"/>
                      </a:endParaRPr>
                    </a:p>
                    <a:p>
                      <a:pPr>
                        <a:spcBef>
                          <a:spcPct val="20000"/>
                        </a:spcBef>
                      </a:pPr>
                      <a:r>
                        <a:rPr lang="en-US" altLang="zh-CN" sz="3700" dirty="0">
                          <a:latin typeface="Arial" panose="020B0604020202020204" pitchFamily="34" charset="0"/>
                          <a:ea typeface="Arial Unicode MS" pitchFamily="34" charset="-122"/>
                        </a:rPr>
                        <a:t>CREATE OR REPLACE PACKAGE BODY pac_course </a:t>
                      </a:r>
                      <a:endParaRPr lang="en-US" altLang="en-US" dirty="0">
                        <a:latin typeface="Arial" panose="020B0604020202020204" pitchFamily="34" charset="0"/>
                      </a:endParaRPr>
                    </a:p>
                    <a:p>
                      <a:pPr>
                        <a:spcBef>
                          <a:spcPct val="20000"/>
                        </a:spcBef>
                      </a:pPr>
                      <a:r>
                        <a:rPr lang="en-US" altLang="zh-CN" sz="3700" dirty="0">
                          <a:latin typeface="Arial" panose="020B0604020202020204" pitchFamily="34" charset="0"/>
                          <a:ea typeface="Arial Unicode MS" pitchFamily="34" charset="-122"/>
                        </a:rPr>
                        <a:t>IS</a:t>
                      </a:r>
                      <a:endParaRPr lang="en-US" altLang="en-US" dirty="0">
                        <a:latin typeface="Arial" panose="020B0604020202020204" pitchFamily="34" charset="0"/>
                      </a:endParaRPr>
                    </a:p>
                    <a:p>
                      <a:pPr>
                        <a:spcBef>
                          <a:spcPct val="20000"/>
                        </a:spcBef>
                      </a:pPr>
                      <a:r>
                        <a:rPr lang="en-US" altLang="zh-CN" sz="3700" dirty="0">
                          <a:latin typeface="Arial" panose="020B0604020202020204" pitchFamily="34" charset="0"/>
                          <a:ea typeface="Arial Unicode MS" pitchFamily="34" charset="-122"/>
                        </a:rPr>
                        <a:t>	--</a:t>
                      </a:r>
                      <a:r>
                        <a:rPr lang="zh-CN" altLang="en-US" sz="3700" dirty="0">
                          <a:latin typeface="Arial" panose="020B0604020202020204" pitchFamily="34" charset="0"/>
                          <a:ea typeface="Arial Unicode MS" pitchFamily="34" charset="-122"/>
                        </a:rPr>
                        <a:t>创建函数，返回课程表中的记录数</a:t>
                      </a:r>
                      <a:endParaRPr lang="en-US" altLang="en-US" dirty="0">
                        <a:latin typeface="Arial" panose="020B0604020202020204" pitchFamily="34" charset="0"/>
                      </a:endParaRPr>
                    </a:p>
                    <a:p>
                      <a:pPr lvl="1" indent="-342900" algn="l" rtl="0">
                        <a:buFontTx/>
                        <a:buNone/>
                      </a:pPr>
                      <a:r>
                        <a:rPr lang="zh-CN" altLang="en-US" sz="3400" dirty="0">
                          <a:solidFill>
                            <a:srgbClr val="000000"/>
                          </a:solidFill>
                          <a:latin typeface="Arial" panose="020B0604020202020204" pitchFamily="34" charset="0"/>
                          <a:ea typeface="Arial Unicode MS" pitchFamily="34" charset="-122"/>
                        </a:rPr>
                        <a:t>	</a:t>
                      </a:r>
                      <a:r>
                        <a:rPr lang="en-US" altLang="zh-CN" sz="3400" b="1" dirty="0">
                          <a:solidFill>
                            <a:srgbClr val="000000"/>
                          </a:solidFill>
                          <a:latin typeface="Arial" panose="020B0604020202020204" pitchFamily="34" charset="0"/>
                          <a:ea typeface="Arial Unicode MS" pitchFamily="34" charset="-122"/>
                        </a:rPr>
                        <a:t>FUNCTION</a:t>
                      </a:r>
                      <a:r>
                        <a:rPr lang="en-US" altLang="zh-CN" sz="3400" dirty="0">
                          <a:solidFill>
                            <a:srgbClr val="000000"/>
                          </a:solidFill>
                          <a:latin typeface="Arial" panose="020B0604020202020204" pitchFamily="34" charset="0"/>
                          <a:ea typeface="Arial Unicode MS" pitchFamily="34" charset="-122"/>
                        </a:rPr>
                        <a:t> f_count</a:t>
                      </a:r>
                      <a:endParaRPr lang="en-US" altLang="en-US" dirty="0">
                        <a:latin typeface="Arial" panose="020B0604020202020204" pitchFamily="34" charset="0"/>
                      </a:endParaRPr>
                    </a:p>
                    <a:p>
                      <a:pPr lvl="1" indent="-342900" algn="l" rtl="0">
                        <a:buFontTx/>
                        <a:buNone/>
                      </a:pPr>
                      <a:r>
                        <a:rPr lang="en-US" altLang="zh-CN" sz="3400" dirty="0">
                          <a:solidFill>
                            <a:srgbClr val="000000"/>
                          </a:solidFill>
                          <a:latin typeface="Arial" panose="020B0604020202020204" pitchFamily="34" charset="0"/>
                          <a:ea typeface="Arial Unicode MS" pitchFamily="34" charset="-122"/>
                        </a:rPr>
                        <a:t>	</a:t>
                      </a:r>
                      <a:r>
                        <a:rPr lang="en-US" altLang="zh-CN" sz="3400" b="1" dirty="0">
                          <a:solidFill>
                            <a:srgbClr val="000000"/>
                          </a:solidFill>
                          <a:latin typeface="Arial" panose="020B0604020202020204" pitchFamily="34" charset="0"/>
                          <a:ea typeface="Arial Unicode MS" pitchFamily="34" charset="-122"/>
                        </a:rPr>
                        <a:t>RETURN</a:t>
                      </a:r>
                      <a:r>
                        <a:rPr lang="en-US" altLang="zh-CN" sz="3400" dirty="0">
                          <a:solidFill>
                            <a:srgbClr val="000000"/>
                          </a:solidFill>
                          <a:latin typeface="Arial" panose="020B0604020202020204" pitchFamily="34" charset="0"/>
                          <a:ea typeface="Arial Unicode MS" pitchFamily="34" charset="-122"/>
                        </a:rPr>
                        <a:t> NUMBER</a:t>
                      </a:r>
                      <a:endParaRPr lang="en-US" altLang="en-US" dirty="0">
                        <a:latin typeface="Arial" panose="020B0604020202020204" pitchFamily="34" charset="0"/>
                      </a:endParaRPr>
                    </a:p>
                    <a:p>
                      <a:pPr lvl="1" indent="-342900" algn="l" rtl="0">
                        <a:buFontTx/>
                        <a:buNone/>
                      </a:pPr>
                      <a:r>
                        <a:rPr lang="en-US" altLang="zh-CN" sz="3400" dirty="0">
                          <a:solidFill>
                            <a:srgbClr val="000000"/>
                          </a:solidFill>
                          <a:latin typeface="Arial" panose="020B0604020202020204" pitchFamily="34" charset="0"/>
                          <a:ea typeface="Arial Unicode MS" pitchFamily="34" charset="-122"/>
                        </a:rPr>
                        <a:t>	</a:t>
                      </a:r>
                      <a:r>
                        <a:rPr lang="en-US" altLang="zh-CN" sz="3400" b="1" dirty="0">
                          <a:solidFill>
                            <a:srgbClr val="000000"/>
                          </a:solidFill>
                          <a:latin typeface="Arial" panose="020B0604020202020204" pitchFamily="34" charset="0"/>
                          <a:ea typeface="Arial Unicode MS" pitchFamily="34" charset="-122"/>
                        </a:rPr>
                        <a:t>IS</a:t>
                      </a:r>
                      <a:r>
                        <a:rPr lang="en-US" altLang="zh-CN" sz="3400" dirty="0">
                          <a:solidFill>
                            <a:srgbClr val="000000"/>
                          </a:solidFill>
                          <a:latin typeface="Arial" panose="020B0604020202020204" pitchFamily="34" charset="0"/>
                          <a:ea typeface="Arial Unicode MS" pitchFamily="34" charset="-122"/>
                        </a:rPr>
                        <a:t>	</a:t>
                      </a:r>
                      <a:endParaRPr lang="en-US" altLang="en-US" dirty="0">
                        <a:latin typeface="Arial" panose="020B0604020202020204" pitchFamily="34" charset="0"/>
                      </a:endParaRPr>
                    </a:p>
                    <a:p>
                      <a:pPr lvl="1" indent="-342900" algn="l" rtl="0">
                        <a:buFontTx/>
                        <a:buNone/>
                      </a:pPr>
                      <a:r>
                        <a:rPr lang="en-US" altLang="zh-CN" sz="3400" dirty="0">
                          <a:solidFill>
                            <a:srgbClr val="000000"/>
                          </a:solidFill>
                          <a:latin typeface="Arial" panose="020B0604020202020204" pitchFamily="34" charset="0"/>
                          <a:ea typeface="Arial Unicode MS" pitchFamily="34" charset="-122"/>
                        </a:rPr>
                        <a:t>			v_n	NUMBER;</a:t>
                      </a:r>
                      <a:endParaRPr lang="en-US" altLang="en-US" dirty="0">
                        <a:latin typeface="Arial" panose="020B0604020202020204" pitchFamily="34" charset="0"/>
                      </a:endParaRPr>
                    </a:p>
                    <a:p>
                      <a:pPr lvl="1" indent="-342900" algn="l" rtl="0">
                        <a:buFontTx/>
                        <a:buNone/>
                      </a:pPr>
                      <a:r>
                        <a:rPr lang="en-US" altLang="zh-CN" sz="3400" dirty="0">
                          <a:solidFill>
                            <a:srgbClr val="000000"/>
                          </a:solidFill>
                          <a:latin typeface="Arial" panose="020B0604020202020204" pitchFamily="34" charset="0"/>
                          <a:ea typeface="Arial Unicode MS" pitchFamily="34" charset="-122"/>
                        </a:rPr>
                        <a:t>	</a:t>
                      </a:r>
                      <a:r>
                        <a:rPr lang="en-US" altLang="zh-CN" sz="3400" b="1" dirty="0">
                          <a:solidFill>
                            <a:srgbClr val="000000"/>
                          </a:solidFill>
                          <a:latin typeface="Arial" panose="020B0604020202020204" pitchFamily="34" charset="0"/>
                          <a:ea typeface="Arial Unicode MS" pitchFamily="34" charset="-122"/>
                        </a:rPr>
                        <a:t>BEGIN</a:t>
                      </a:r>
                      <a:endParaRPr lang="en-US" altLang="en-US" dirty="0">
                        <a:latin typeface="Arial" panose="020B0604020202020204" pitchFamily="34" charset="0"/>
                      </a:endParaRPr>
                    </a:p>
                    <a:p>
                      <a:pPr lvl="1" indent="-342900" algn="l" rtl="0">
                        <a:buFontTx/>
                        <a:buNone/>
                      </a:pPr>
                      <a:r>
                        <a:rPr lang="en-US" altLang="zh-CN" sz="3400" dirty="0">
                          <a:solidFill>
                            <a:srgbClr val="000000"/>
                          </a:solidFill>
                          <a:latin typeface="Arial" panose="020B0604020202020204" pitchFamily="34" charset="0"/>
                          <a:ea typeface="Arial Unicode MS" pitchFamily="34" charset="-122"/>
                        </a:rPr>
                        <a:t>		SELECT tcount('course') INTO v_n FROM dual;</a:t>
                      </a:r>
                      <a:endParaRPr lang="en-US" altLang="en-US" dirty="0">
                        <a:latin typeface="Arial" panose="020B0604020202020204" pitchFamily="34" charset="0"/>
                      </a:endParaRPr>
                    </a:p>
                    <a:p>
                      <a:pPr lvl="1" indent="-342900" algn="l" rtl="0">
                        <a:buFontTx/>
                        <a:buNone/>
                      </a:pPr>
                      <a:r>
                        <a:rPr lang="en-US" altLang="zh-CN" sz="3400" dirty="0">
                          <a:solidFill>
                            <a:srgbClr val="000000"/>
                          </a:solidFill>
                          <a:latin typeface="Arial" panose="020B0604020202020204" pitchFamily="34" charset="0"/>
                          <a:ea typeface="Arial Unicode MS" pitchFamily="34" charset="-122"/>
                        </a:rPr>
                        <a:t>		v_count := v_n;</a:t>
                      </a:r>
                      <a:endParaRPr lang="en-US" altLang="en-US" dirty="0">
                        <a:latin typeface="Arial" panose="020B0604020202020204" pitchFamily="34" charset="0"/>
                      </a:endParaRPr>
                    </a:p>
                    <a:p>
                      <a:pPr lvl="1" indent="-342900" algn="l" rtl="0">
                        <a:buFontTx/>
                        <a:buNone/>
                      </a:pPr>
                      <a:r>
                        <a:rPr lang="en-US" altLang="zh-CN" sz="3400" dirty="0">
                          <a:solidFill>
                            <a:srgbClr val="000000"/>
                          </a:solidFill>
                          <a:latin typeface="Arial" panose="020B0604020202020204" pitchFamily="34" charset="0"/>
                          <a:ea typeface="Arial Unicode MS" pitchFamily="34" charset="-122"/>
                        </a:rPr>
                        <a:t>		RETURN v_n;</a:t>
                      </a:r>
                      <a:endParaRPr lang="en-US" altLang="en-US" dirty="0">
                        <a:latin typeface="Arial" panose="020B0604020202020204" pitchFamily="34" charset="0"/>
                      </a:endParaRPr>
                    </a:p>
                    <a:p>
                      <a:pPr lvl="1" indent="-342900" algn="l" rtl="0">
                        <a:buFontTx/>
                        <a:buNone/>
                      </a:pPr>
                      <a:r>
                        <a:rPr lang="en-US" altLang="zh-CN" sz="3400" dirty="0">
                          <a:solidFill>
                            <a:srgbClr val="000000"/>
                          </a:solidFill>
                          <a:latin typeface="Arial" panose="020B0604020202020204" pitchFamily="34" charset="0"/>
                          <a:ea typeface="Arial Unicode MS" pitchFamily="34" charset="-122"/>
                        </a:rPr>
                        <a:t>	</a:t>
                      </a:r>
                      <a:r>
                        <a:rPr lang="en-US" altLang="zh-CN" sz="3400" b="1" dirty="0">
                          <a:solidFill>
                            <a:srgbClr val="000000"/>
                          </a:solidFill>
                          <a:latin typeface="Arial" panose="020B0604020202020204" pitchFamily="34" charset="0"/>
                          <a:ea typeface="Arial Unicode MS" pitchFamily="34" charset="-122"/>
                        </a:rPr>
                        <a:t>END</a:t>
                      </a:r>
                      <a:r>
                        <a:rPr lang="en-US" altLang="zh-CN" sz="3400" dirty="0">
                          <a:solidFill>
                            <a:srgbClr val="000000"/>
                          </a:solidFill>
                          <a:latin typeface="Arial" panose="020B0604020202020204" pitchFamily="34" charset="0"/>
                          <a:ea typeface="Arial Unicode MS" pitchFamily="34" charset="-122"/>
                        </a:rPr>
                        <a:t> f_count;</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42" name="标题 1049341"/>
          <p:cNvSpPr/>
          <p:nvPr>
            <p:ph type="title"/>
          </p:nvPr>
        </p:nvSpPr>
        <p:spPr>
          <a:xfrm>
            <a:off x="1350963" y="720725"/>
            <a:ext cx="13771562" cy="1079500"/>
          </a:xfrm>
          <a:ln/>
        </p:spPr>
        <p:txBody>
          <a:bodyPr lIns="154305" tIns="77153" rIns="154305" bIns="77153" anchor="ctr"/>
          <a:p>
            <a:pPr algn="ctr">
              <a:buFontTx/>
              <a:buNone/>
            </a:pPr>
            <a:r>
              <a:rPr lang="zh-CN" altLang="en-US" sz="4800" baseline="0" dirty="0">
                <a:latin typeface="Arial" panose="020B0604020202020204" pitchFamily="34" charset="0"/>
                <a:ea typeface="宋体" panose="02010600030101010101" pitchFamily="2" charset="-122"/>
              </a:rPr>
              <a:t>包体的示例</a:t>
            </a:r>
            <a:r>
              <a:rPr lang="en-US" altLang="zh-CN" sz="4800" baseline="0" dirty="0">
                <a:latin typeface="Arial" panose="020B0604020202020204" pitchFamily="34" charset="0"/>
                <a:ea typeface="宋体" panose="02010600030101010101" pitchFamily="2" charset="-122"/>
              </a:rPr>
              <a:t>……2</a:t>
            </a:r>
            <a:r>
              <a:rPr lang="zh-CN" altLang="en-US" sz="4800" baseline="0" dirty="0">
                <a:latin typeface="Arial" panose="020B0604020202020204" pitchFamily="34" charset="0"/>
                <a:ea typeface="宋体" panose="02010600030101010101" pitchFamily="2" charset="-122"/>
              </a:rPr>
              <a:t>：</a:t>
            </a:r>
            <a:endParaRPr lang="zh-CN" altLang="zh-CN" dirty="0"/>
          </a:p>
        </p:txBody>
      </p:sp>
      <p:graphicFrame>
        <p:nvGraphicFramePr>
          <p:cNvPr id="4194449" name="表格 4194448"/>
          <p:cNvGraphicFramePr/>
          <p:nvPr/>
        </p:nvGraphicFramePr>
        <p:xfrm>
          <a:off x="1214438" y="1935163"/>
          <a:ext cx="14177962" cy="7400925"/>
        </p:xfrm>
        <a:graphic>
          <a:graphicData uri="http://schemas.openxmlformats.org/drawingml/2006/table">
            <a:tbl>
              <a:tblPr/>
              <a:tblGrid>
                <a:gridCol w="14177963"/>
              </a:tblGrid>
              <a:tr h="7400925">
                <a:tc>
                  <a:txBody>
                    <a:bodyPr/>
                    <a:p>
                      <a:pPr>
                        <a:spcBef>
                          <a:spcPct val="20000"/>
                        </a:spcBef>
                      </a:pPr>
                      <a:r>
                        <a:rPr lang="en-US" altLang="zh-CN" sz="2900" b="1" dirty="0">
                          <a:latin typeface="Arial" panose="020B0604020202020204" pitchFamily="34" charset="0"/>
                          <a:ea typeface="Arial Unicode MS" pitchFamily="34" charset="-122"/>
                        </a:rPr>
                        <a:t>--</a:t>
                      </a:r>
                      <a:r>
                        <a:rPr lang="zh-CN" altLang="en-US" sz="2900" b="1" dirty="0">
                          <a:latin typeface="Arial" panose="020B0604020202020204" pitchFamily="34" charset="0"/>
                          <a:ea typeface="Arial Unicode MS" pitchFamily="34" charset="-122"/>
                        </a:rPr>
                        <a:t>添加课程的存储过程</a:t>
                      </a:r>
                      <a:endParaRPr lang="en-US" altLang="en-US" dirty="0">
                        <a:latin typeface="Arial" panose="020B0604020202020204" pitchFamily="34" charset="0"/>
                      </a:endParaRPr>
                    </a:p>
                    <a:p>
                      <a:pPr>
                        <a:spcBef>
                          <a:spcPct val="20000"/>
                        </a:spcBef>
                      </a:pPr>
                      <a:r>
                        <a:rPr lang="en-US" altLang="zh-CN" sz="2900" b="1" dirty="0">
                          <a:latin typeface="Arial" panose="020B0604020202020204" pitchFamily="34" charset="0"/>
                          <a:ea typeface="Arial Unicode MS" pitchFamily="34" charset="-122"/>
                        </a:rPr>
                        <a:t>PROCEDURE</a:t>
                      </a:r>
                      <a:r>
                        <a:rPr lang="en-US" altLang="zh-CN" sz="2900" dirty="0">
                          <a:latin typeface="Arial" panose="020B0604020202020204" pitchFamily="34" charset="0"/>
                          <a:ea typeface="Arial Unicode MS" pitchFamily="34" charset="-122"/>
                        </a:rPr>
                        <a:t> add</a:t>
                      </a:r>
                      <a:endParaRPr lang="en-US" altLang="en-US" dirty="0">
                        <a:latin typeface="Arial" panose="020B0604020202020204" pitchFamily="34" charset="0"/>
                      </a:endParaRPr>
                    </a:p>
                    <a:p>
                      <a:pPr>
                        <a:spcBef>
                          <a:spcPct val="20000"/>
                        </a:spcBef>
                      </a:pPr>
                      <a:r>
                        <a:rPr lang="en-US" altLang="zh-CN" sz="2900" dirty="0">
                          <a:latin typeface="Arial" panose="020B0604020202020204" pitchFamily="34" charset="0"/>
                          <a:ea typeface="Arial Unicode MS" pitchFamily="34" charset="-122"/>
                        </a:rPr>
                        <a:t>(cono      course.cono%TYPE</a:t>
                      </a:r>
                      <a:endParaRPr lang="en-US" altLang="en-US" dirty="0">
                        <a:latin typeface="Arial" panose="020B0604020202020204" pitchFamily="34" charset="0"/>
                      </a:endParaRPr>
                    </a:p>
                    <a:p>
                      <a:pPr>
                        <a:spcBef>
                          <a:spcPct val="20000"/>
                        </a:spcBef>
                      </a:pPr>
                      <a:r>
                        <a:rPr lang="en-US" altLang="zh-CN" sz="2900" dirty="0">
                          <a:latin typeface="Arial" panose="020B0604020202020204" pitchFamily="34" charset="0"/>
                          <a:ea typeface="Arial Unicode MS" pitchFamily="34" charset="-122"/>
                        </a:rPr>
                        <a:t>,coname    course.coname%TYPE</a:t>
                      </a:r>
                      <a:endParaRPr lang="en-US" altLang="en-US" dirty="0">
                        <a:latin typeface="Arial" panose="020B0604020202020204" pitchFamily="34" charset="0"/>
                      </a:endParaRPr>
                    </a:p>
                    <a:p>
                      <a:pPr>
                        <a:spcBef>
                          <a:spcPct val="20000"/>
                        </a:spcBef>
                      </a:pPr>
                      <a:r>
                        <a:rPr lang="en-US" altLang="zh-CN" sz="2900" dirty="0">
                          <a:latin typeface="Arial" panose="020B0604020202020204" pitchFamily="34" charset="0"/>
                          <a:ea typeface="Arial Unicode MS" pitchFamily="34" charset="-122"/>
                        </a:rPr>
                        <a:t>,info      course.info%TYPE</a:t>
                      </a:r>
                      <a:endParaRPr lang="en-US" altLang="en-US" dirty="0">
                        <a:latin typeface="Arial" panose="020B0604020202020204" pitchFamily="34" charset="0"/>
                      </a:endParaRPr>
                    </a:p>
                    <a:p>
                      <a:pPr>
                        <a:spcBef>
                          <a:spcPct val="20000"/>
                        </a:spcBef>
                      </a:pPr>
                      <a:r>
                        <a:rPr lang="en-US" altLang="zh-CN" sz="2900" dirty="0">
                          <a:latin typeface="Arial" panose="020B0604020202020204" pitchFamily="34" charset="0"/>
                          <a:ea typeface="Arial Unicode MS" pitchFamily="34" charset="-122"/>
                        </a:rPr>
                        <a:t>,advise_hour       course.advise_hour%TYPE := 4 --</a:t>
                      </a:r>
                      <a:r>
                        <a:rPr lang="zh-CN" altLang="en-US" sz="2900" dirty="0">
                          <a:latin typeface="Arial" panose="020B0604020202020204" pitchFamily="34" charset="0"/>
                          <a:ea typeface="Arial Unicode MS" pitchFamily="34" charset="-122"/>
                        </a:rPr>
                        <a:t>设置参数的默认值</a:t>
                      </a:r>
                      <a:endParaRPr lang="en-US" altLang="en-US" dirty="0">
                        <a:latin typeface="Arial" panose="020B0604020202020204" pitchFamily="34" charset="0"/>
                      </a:endParaRPr>
                    </a:p>
                    <a:p>
                      <a:pPr>
                        <a:spcBef>
                          <a:spcPct val="20000"/>
                        </a:spcBef>
                      </a:pPr>
                      <a:r>
                        <a:rPr lang="en-US" altLang="zh-CN" sz="2900" dirty="0">
                          <a:latin typeface="Arial" panose="020B0604020202020204" pitchFamily="34" charset="0"/>
                          <a:ea typeface="Arial Unicode MS" pitchFamily="34" charset="-122"/>
                        </a:rPr>
                        <a:t>,goal      course.goal%TYPE :='</a:t>
                      </a:r>
                      <a:r>
                        <a:rPr lang="zh-CN" altLang="en-US" sz="2900" dirty="0">
                          <a:latin typeface="Arial" panose="020B0604020202020204" pitchFamily="34" charset="0"/>
                          <a:ea typeface="Arial Unicode MS" pitchFamily="34" charset="-122"/>
                        </a:rPr>
                        <a:t>掌握项目中应用到的知识点</a:t>
                      </a:r>
                      <a:r>
                        <a:rPr lang="en-US" altLang="zh-CN" sz="2900" dirty="0">
                          <a:latin typeface="Arial" panose="020B0604020202020204" pitchFamily="34" charset="0"/>
                          <a:ea typeface="Arial Unicode MS" pitchFamily="34" charset="-122"/>
                        </a:rPr>
                        <a:t>'</a:t>
                      </a:r>
                      <a:endParaRPr lang="en-US" altLang="en-US" dirty="0">
                        <a:latin typeface="Arial" panose="020B0604020202020204" pitchFamily="34" charset="0"/>
                      </a:endParaRPr>
                    </a:p>
                    <a:p>
                      <a:pPr>
                        <a:spcBef>
                          <a:spcPct val="20000"/>
                        </a:spcBef>
                      </a:pPr>
                      <a:r>
                        <a:rPr lang="en-US" altLang="zh-CN" sz="2900" dirty="0">
                          <a:latin typeface="Arial" panose="020B0604020202020204" pitchFamily="34" charset="0"/>
                          <a:ea typeface="Arial Unicode MS" pitchFamily="34" charset="-122"/>
                        </a:rPr>
                        <a:t>,teaching_require  course.teaching_require%TYPE := '</a:t>
                      </a:r>
                      <a:r>
                        <a:rPr lang="zh-CN" altLang="en-US" sz="2900" dirty="0">
                          <a:latin typeface="Arial" panose="020B0604020202020204" pitchFamily="34" charset="0"/>
                          <a:ea typeface="Arial Unicode MS" pitchFamily="34" charset="-122"/>
                        </a:rPr>
                        <a:t>课件、习题、测试题</a:t>
                      </a:r>
                      <a:r>
                        <a:rPr lang="en-US" altLang="zh-CN" sz="2900" dirty="0">
                          <a:latin typeface="Arial" panose="020B0604020202020204" pitchFamily="34" charset="0"/>
                          <a:ea typeface="Arial Unicode MS" pitchFamily="34" charset="-122"/>
                        </a:rPr>
                        <a:t>'</a:t>
                      </a:r>
                      <a:endParaRPr lang="en-US" altLang="en-US" dirty="0">
                        <a:latin typeface="Arial" panose="020B0604020202020204" pitchFamily="34" charset="0"/>
                      </a:endParaRPr>
                    </a:p>
                    <a:p>
                      <a:pPr>
                        <a:spcBef>
                          <a:spcPct val="20000"/>
                        </a:spcBef>
                      </a:pPr>
                      <a:r>
                        <a:rPr lang="en-US" altLang="zh-CN" sz="2900" dirty="0">
                          <a:latin typeface="Arial" panose="020B0604020202020204" pitchFamily="34" charset="0"/>
                          <a:ea typeface="Arial Unicode MS" pitchFamily="34" charset="-122"/>
                        </a:rPr>
                        <a:t>,teacher_require   course.teacher_require%TYPE := NULL)</a:t>
                      </a:r>
                      <a:endParaRPr lang="en-US" altLang="en-US" dirty="0">
                        <a:latin typeface="Arial" panose="020B0604020202020204" pitchFamily="34" charset="0"/>
                      </a:endParaRPr>
                    </a:p>
                    <a:p>
                      <a:pPr>
                        <a:spcBef>
                          <a:spcPct val="20000"/>
                        </a:spcBef>
                      </a:pPr>
                      <a:r>
                        <a:rPr lang="en-US" altLang="zh-CN" sz="2900" b="1" dirty="0">
                          <a:latin typeface="Arial" panose="020B0604020202020204" pitchFamily="34" charset="0"/>
                          <a:ea typeface="Arial Unicode MS" pitchFamily="34" charset="-122"/>
                        </a:rPr>
                        <a:t>IS</a:t>
                      </a:r>
                      <a:endParaRPr lang="en-US" altLang="en-US" dirty="0">
                        <a:latin typeface="Arial" panose="020B0604020202020204" pitchFamily="34" charset="0"/>
                      </a:endParaRPr>
                    </a:p>
                    <a:p>
                      <a:pPr>
                        <a:spcBef>
                          <a:spcPct val="20000"/>
                        </a:spcBef>
                      </a:pPr>
                      <a:r>
                        <a:rPr lang="en-US" altLang="zh-CN" sz="2900" b="1" dirty="0">
                          <a:latin typeface="Arial" panose="020B0604020202020204" pitchFamily="34" charset="0"/>
                          <a:ea typeface="Arial Unicode MS" pitchFamily="34" charset="-122"/>
                        </a:rPr>
                        <a:t>BEGIN</a:t>
                      </a:r>
                      <a:endParaRPr lang="en-US" altLang="en-US" dirty="0">
                        <a:latin typeface="Arial" panose="020B0604020202020204" pitchFamily="34" charset="0"/>
                      </a:endParaRPr>
                    </a:p>
                    <a:p>
                      <a:pPr>
                        <a:spcBef>
                          <a:spcPct val="20000"/>
                        </a:spcBef>
                      </a:pPr>
                      <a:r>
                        <a:rPr lang="en-US" altLang="zh-CN" sz="2900" dirty="0">
                          <a:latin typeface="Arial" panose="020B0604020202020204" pitchFamily="34" charset="0"/>
                          <a:ea typeface="Arial Unicode MS" pitchFamily="34" charset="-122"/>
                        </a:rPr>
                        <a:t>p_course_add(cono,coname,info,advise_hour,goal,teaching_require,teacher_require);</a:t>
                      </a:r>
                      <a:endParaRPr lang="en-US" altLang="en-US" dirty="0">
                        <a:latin typeface="Arial" panose="020B0604020202020204" pitchFamily="34" charset="0"/>
                      </a:endParaRPr>
                    </a:p>
                    <a:p>
                      <a:pPr>
                        <a:spcBef>
                          <a:spcPct val="20000"/>
                        </a:spcBef>
                      </a:pPr>
                      <a:r>
                        <a:rPr lang="en-US" altLang="zh-CN" sz="2900" b="1" dirty="0">
                          <a:latin typeface="Arial" panose="020B0604020202020204" pitchFamily="34" charset="0"/>
                          <a:ea typeface="Arial Unicode MS" pitchFamily="34" charset="-122"/>
                        </a:rPr>
                        <a:t>END</a:t>
                      </a:r>
                      <a:r>
                        <a:rPr lang="en-US" altLang="zh-CN" sz="2900" dirty="0">
                          <a:latin typeface="Arial" panose="020B0604020202020204" pitchFamily="34" charset="0"/>
                          <a:ea typeface="Arial Unicode MS" pitchFamily="34" charset="-122"/>
                        </a:rPr>
                        <a:t> add;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52" name="标题 1049351"/>
          <p:cNvSpPr/>
          <p:nvPr>
            <p:ph type="title"/>
          </p:nvPr>
        </p:nvSpPr>
        <p:spPr>
          <a:xfrm>
            <a:off x="1079500" y="960438"/>
            <a:ext cx="13773150" cy="1079500"/>
          </a:xfrm>
          <a:ln/>
        </p:spPr>
        <p:txBody>
          <a:bodyPr lIns="154305" tIns="77153" rIns="154305" bIns="77153" anchor="ctr"/>
          <a:p>
            <a:pPr algn="ctr">
              <a:buFontTx/>
              <a:buNone/>
            </a:pPr>
            <a:r>
              <a:rPr lang="zh-CN" altLang="en-US" sz="5400" baseline="0" dirty="0">
                <a:latin typeface="Arial" panose="020B0604020202020204" pitchFamily="34" charset="0"/>
                <a:ea typeface="宋体" panose="02010600030101010101" pitchFamily="2" charset="-122"/>
              </a:rPr>
              <a:t>包体的示例</a:t>
            </a:r>
            <a:r>
              <a:rPr lang="en-US" altLang="zh-CN" sz="5400" baseline="0" dirty="0">
                <a:latin typeface="Arial" panose="020B0604020202020204" pitchFamily="34" charset="0"/>
                <a:ea typeface="宋体" panose="02010600030101010101" pitchFamily="2" charset="-122"/>
              </a:rPr>
              <a:t>……3</a:t>
            </a:r>
            <a:r>
              <a:rPr lang="zh-CN" altLang="en-US" sz="5400" baseline="0" dirty="0">
                <a:latin typeface="Arial" panose="020B0604020202020204" pitchFamily="34" charset="0"/>
                <a:ea typeface="宋体" panose="02010600030101010101" pitchFamily="2" charset="-122"/>
              </a:rPr>
              <a:t>：</a:t>
            </a:r>
            <a:endParaRPr lang="zh-CN" altLang="zh-CN" dirty="0"/>
          </a:p>
        </p:txBody>
      </p:sp>
      <p:graphicFrame>
        <p:nvGraphicFramePr>
          <p:cNvPr id="4194451" name="表格 4194450"/>
          <p:cNvGraphicFramePr/>
          <p:nvPr/>
        </p:nvGraphicFramePr>
        <p:xfrm>
          <a:off x="1079500" y="2425700"/>
          <a:ext cx="14177963" cy="7896225"/>
        </p:xfrm>
        <a:graphic>
          <a:graphicData uri="http://schemas.openxmlformats.org/drawingml/2006/table">
            <a:tbl>
              <a:tblPr/>
              <a:tblGrid>
                <a:gridCol w="14177963"/>
              </a:tblGrid>
              <a:tr h="7896225">
                <a:tc>
                  <a:txBody>
                    <a:bodyPr/>
                    <a:p>
                      <a:pPr>
                        <a:spcBef>
                          <a:spcPct val="20000"/>
                        </a:spcBef>
                      </a:pPr>
                      <a:r>
                        <a:rPr lang="en-US" altLang="zh-CN" sz="3300" dirty="0">
                          <a:latin typeface="Arial" panose="020B0604020202020204" pitchFamily="34" charset="0"/>
                          <a:ea typeface="Arial Unicode MS" pitchFamily="34" charset="-122"/>
                        </a:rPr>
                        <a:t>--</a:t>
                      </a:r>
                      <a:r>
                        <a:rPr lang="zh-CN" altLang="en-US" sz="3300" dirty="0">
                          <a:latin typeface="Arial" panose="020B0604020202020204" pitchFamily="34" charset="0"/>
                          <a:ea typeface="Arial Unicode MS" pitchFamily="34" charset="-122"/>
                        </a:rPr>
                        <a:t>创建存储过程通过课程编号删除此课程信息</a:t>
                      </a:r>
                      <a:endParaRPr lang="en-US" altLang="en-US" dirty="0">
                        <a:latin typeface="Arial" panose="020B0604020202020204" pitchFamily="34" charset="0"/>
                      </a:endParaRPr>
                    </a:p>
                    <a:p>
                      <a:pPr>
                        <a:spcBef>
                          <a:spcPct val="20000"/>
                        </a:spcBef>
                      </a:pPr>
                      <a:r>
                        <a:rPr lang="zh-CN" altLang="en-US" sz="3300" dirty="0">
                          <a:latin typeface="Arial" panose="020B0604020202020204" pitchFamily="34" charset="0"/>
                          <a:ea typeface="Arial Unicode MS" pitchFamily="34" charset="-122"/>
                        </a:rPr>
                        <a:t>	</a:t>
                      </a:r>
                      <a:r>
                        <a:rPr lang="en-US" altLang="zh-CN" sz="3300" b="1" dirty="0">
                          <a:latin typeface="Arial" panose="020B0604020202020204" pitchFamily="34" charset="0"/>
                          <a:ea typeface="Arial Unicode MS" pitchFamily="34" charset="-122"/>
                        </a:rPr>
                        <a:t>PROCEDURE</a:t>
                      </a:r>
                      <a:r>
                        <a:rPr lang="en-US" altLang="zh-CN" sz="3300" dirty="0">
                          <a:latin typeface="Arial" panose="020B0604020202020204" pitchFamily="34" charset="0"/>
                          <a:ea typeface="Arial Unicode MS" pitchFamily="34" charset="-122"/>
                        </a:rPr>
                        <a:t> delete(id course.cono%TYPE)</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ea typeface="Arial Unicode MS" pitchFamily="34" charset="-122"/>
                        </a:rPr>
                        <a:t>	</a:t>
                      </a:r>
                      <a:r>
                        <a:rPr lang="en-US" altLang="zh-CN" sz="3300" b="1" dirty="0">
                          <a:latin typeface="Arial" panose="020B0604020202020204" pitchFamily="34" charset="0"/>
                          <a:ea typeface="Arial Unicode MS" pitchFamily="34" charset="-122"/>
                        </a:rPr>
                        <a:t>IS</a:t>
                      </a:r>
                      <a:endParaRPr lang="en-US" altLang="en-US" dirty="0">
                        <a:latin typeface="Arial" panose="020B0604020202020204" pitchFamily="34" charset="0"/>
                      </a:endParaRPr>
                    </a:p>
                    <a:p>
                      <a:pPr>
                        <a:spcBef>
                          <a:spcPct val="20000"/>
                        </a:spcBef>
                      </a:pPr>
                      <a:r>
                        <a:rPr lang="en-US" altLang="zh-CN" sz="3300" b="1" dirty="0">
                          <a:latin typeface="Arial" panose="020B0604020202020204" pitchFamily="34" charset="0"/>
                          <a:ea typeface="Arial Unicode MS" pitchFamily="34" charset="-122"/>
                        </a:rPr>
                        <a:t>	BEGIN</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ea typeface="Arial Unicode MS" pitchFamily="34" charset="-122"/>
                        </a:rPr>
                        <a:t>		DELETE FROM course WHERE cono=id;</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ea typeface="Arial Unicode MS" pitchFamily="34" charset="-122"/>
                        </a:rPr>
                        <a:t>	</a:t>
                      </a:r>
                      <a:r>
                        <a:rPr lang="en-US" altLang="zh-CN" sz="3300" b="1" dirty="0">
                          <a:latin typeface="Arial" panose="020B0604020202020204" pitchFamily="34" charset="0"/>
                          <a:ea typeface="Arial Unicode MS" pitchFamily="34" charset="-122"/>
                        </a:rPr>
                        <a:t>END </a:t>
                      </a:r>
                      <a:r>
                        <a:rPr lang="en-US" altLang="zh-CN" sz="3300" dirty="0">
                          <a:latin typeface="Arial" panose="020B0604020202020204" pitchFamily="34" charset="0"/>
                          <a:ea typeface="Arial Unicode MS" pitchFamily="34" charset="-122"/>
                        </a:rPr>
                        <a:t>delete;</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ea typeface="Arial Unicode MS" pitchFamily="34" charset="-122"/>
                        </a:rPr>
                        <a:t>--</a:t>
                      </a:r>
                      <a:r>
                        <a:rPr lang="zh-CN" altLang="en-US" sz="3300" dirty="0">
                          <a:latin typeface="Arial" panose="020B0604020202020204" pitchFamily="34" charset="0"/>
                          <a:ea typeface="Arial Unicode MS" pitchFamily="34" charset="-122"/>
                        </a:rPr>
                        <a:t>创建存储过程返回课程表中的所有记录</a:t>
                      </a:r>
                      <a:endParaRPr lang="en-US" altLang="en-US" dirty="0">
                        <a:latin typeface="Arial" panose="020B0604020202020204" pitchFamily="34" charset="0"/>
                      </a:endParaRPr>
                    </a:p>
                    <a:p>
                      <a:pPr>
                        <a:spcBef>
                          <a:spcPct val="20000"/>
                        </a:spcBef>
                      </a:pPr>
                      <a:r>
                        <a:rPr lang="zh-CN" altLang="en-US" sz="3300" dirty="0">
                          <a:latin typeface="Arial" panose="020B0604020202020204" pitchFamily="34" charset="0"/>
                          <a:ea typeface="Arial Unicode MS" pitchFamily="34" charset="-122"/>
                        </a:rPr>
                        <a:t>	</a:t>
                      </a:r>
                      <a:r>
                        <a:rPr lang="en-US" altLang="zh-CN" sz="3300" b="1" dirty="0">
                          <a:latin typeface="Arial" panose="020B0604020202020204" pitchFamily="34" charset="0"/>
                          <a:ea typeface="Arial Unicode MS" pitchFamily="34" charset="-122"/>
                        </a:rPr>
                        <a:t>PROCEDURE</a:t>
                      </a:r>
                      <a:r>
                        <a:rPr lang="en-US" altLang="zh-CN" sz="3300" dirty="0">
                          <a:latin typeface="Arial" panose="020B0604020202020204" pitchFamily="34" charset="0"/>
                          <a:ea typeface="Arial Unicode MS" pitchFamily="34" charset="-122"/>
                        </a:rPr>
                        <a:t> list(cur_ OUT SYS_REFCURSOR)</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ea typeface="Arial Unicode MS" pitchFamily="34" charset="-122"/>
                        </a:rPr>
                        <a:t>	</a:t>
                      </a:r>
                      <a:r>
                        <a:rPr lang="en-US" altLang="zh-CN" sz="3300" b="1" dirty="0">
                          <a:latin typeface="Arial" panose="020B0604020202020204" pitchFamily="34" charset="0"/>
                          <a:ea typeface="Arial Unicode MS" pitchFamily="34" charset="-122"/>
                        </a:rPr>
                        <a:t>IS</a:t>
                      </a:r>
                      <a:endParaRPr lang="en-US" altLang="en-US" dirty="0">
                        <a:latin typeface="Arial" panose="020B0604020202020204" pitchFamily="34" charset="0"/>
                      </a:endParaRPr>
                    </a:p>
                    <a:p>
                      <a:pPr>
                        <a:spcBef>
                          <a:spcPct val="20000"/>
                        </a:spcBef>
                      </a:pPr>
                      <a:r>
                        <a:rPr lang="en-US" altLang="zh-CN" sz="3300" b="1" dirty="0">
                          <a:latin typeface="Arial" panose="020B0604020202020204" pitchFamily="34" charset="0"/>
                          <a:ea typeface="Arial Unicode MS" pitchFamily="34" charset="-122"/>
                        </a:rPr>
                        <a:t>	BEGIN</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ea typeface="Arial Unicode MS" pitchFamily="34" charset="-122"/>
                        </a:rPr>
                        <a:t>		OPEN cur_ FOR SELECT * FROM course;</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ea typeface="Arial Unicode MS" pitchFamily="34" charset="-122"/>
                        </a:rPr>
                        <a:t>	</a:t>
                      </a:r>
                      <a:r>
                        <a:rPr lang="en-US" altLang="zh-CN" sz="3300" b="1" dirty="0">
                          <a:latin typeface="Arial" panose="020B0604020202020204" pitchFamily="34" charset="0"/>
                          <a:ea typeface="Arial Unicode MS" pitchFamily="34" charset="-122"/>
                        </a:rPr>
                        <a:t>END</a:t>
                      </a:r>
                      <a:r>
                        <a:rPr lang="en-US" altLang="zh-CN" sz="3300" dirty="0">
                          <a:latin typeface="Arial" panose="020B0604020202020204" pitchFamily="34" charset="0"/>
                          <a:ea typeface="Arial Unicode MS" pitchFamily="34" charset="-122"/>
                        </a:rPr>
                        <a:t> list;</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ea typeface="Arial Unicode MS" pitchFamily="34" charset="-122"/>
                        </a:rPr>
                        <a:t>END pac_course;</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62" name="标题 1049361"/>
          <p:cNvSpPr/>
          <p:nvPr>
            <p:ph type="title"/>
          </p:nvPr>
        </p:nvSpPr>
        <p:spPr>
          <a:ln/>
        </p:spPr>
        <p:txBody>
          <a:bodyPr lIns="91440" tIns="45720" rIns="91440" bIns="45720" anchor="ctr"/>
          <a:p>
            <a:pPr algn="ctr">
              <a:buFontTx/>
              <a:buNone/>
            </a:pPr>
            <a:r>
              <a:rPr lang="zh-CN" altLang="en-US" sz="5400" baseline="0" dirty="0">
                <a:latin typeface="Arial" panose="020B0604020202020204" pitchFamily="34" charset="0"/>
                <a:ea typeface="宋体" panose="02010600030101010101" pitchFamily="2" charset="-122"/>
              </a:rPr>
              <a:t>例子：</a:t>
            </a:r>
            <a:endParaRPr lang="zh-CN" altLang="zh-CN" dirty="0"/>
          </a:p>
        </p:txBody>
      </p:sp>
      <p:graphicFrame>
        <p:nvGraphicFramePr>
          <p:cNvPr id="4194453" name="表格 4194452"/>
          <p:cNvGraphicFramePr/>
          <p:nvPr/>
        </p:nvGraphicFramePr>
        <p:xfrm>
          <a:off x="1214438" y="2279650"/>
          <a:ext cx="13773150" cy="7751763"/>
        </p:xfrm>
        <a:graphic>
          <a:graphicData uri="http://schemas.openxmlformats.org/drawingml/2006/table">
            <a:tbl>
              <a:tblPr/>
              <a:tblGrid>
                <a:gridCol w="13773150"/>
              </a:tblGrid>
              <a:tr h="7750175">
                <a:tc>
                  <a:txBody>
                    <a:bodyPr/>
                    <a:p>
                      <a:pPr lvl="1" indent="-342900" algn="l" rtl="0">
                        <a:buFontTx/>
                        <a:buNone/>
                      </a:pPr>
                      <a:r>
                        <a:rPr lang="zh-CN" altLang="en-US" sz="3000" dirty="0">
                          <a:solidFill>
                            <a:srgbClr val="FF0000"/>
                          </a:solidFill>
                          <a:latin typeface="Arial" panose="020B0604020202020204" pitchFamily="34" charset="0"/>
                        </a:rPr>
                        <a:t>声明包：</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create or replace package pkg_emp is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 </a:t>
                      </a:r>
                      <a:r>
                        <a:rPr lang="zh-CN" altLang="en-US" sz="3000" dirty="0">
                          <a:solidFill>
                            <a:srgbClr val="0000CC"/>
                          </a:solidFill>
                          <a:latin typeface="Arial" panose="020B0604020202020204" pitchFamily="34" charset="0"/>
                        </a:rPr>
                        <a:t>定义引用游标类型 </a:t>
                      </a:r>
                      <a:endParaRPr lang="en-US" altLang="en-US" dirty="0">
                        <a:latin typeface="Arial" panose="020B0604020202020204" pitchFamily="34" charset="0"/>
                      </a:endParaRPr>
                    </a:p>
                    <a:p>
                      <a:pPr lvl="1" indent="-342900" algn="l" rtl="0">
                        <a:buFontTx/>
                        <a:buNone/>
                      </a:pPr>
                      <a:r>
                        <a:rPr lang="zh-CN" altLang="en-US" sz="3000" dirty="0">
                          <a:solidFill>
                            <a:srgbClr val="0000CC"/>
                          </a:solidFill>
                          <a:latin typeface="Arial" panose="020B0604020202020204" pitchFamily="34" charset="0"/>
                        </a:rPr>
                        <a:t>	</a:t>
                      </a:r>
                      <a:r>
                        <a:rPr lang="en-US" altLang="zh-CN" sz="3000" dirty="0">
                          <a:solidFill>
                            <a:srgbClr val="0000CC"/>
                          </a:solidFill>
                          <a:latin typeface="Arial" panose="020B0604020202020204" pitchFamily="34" charset="0"/>
                        </a:rPr>
                        <a:t>type resultSet_Cursor is ref cursor;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procedure fetchEmp(cur out resultSet_Cursor);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end pkg_emp; </a:t>
                      </a:r>
                      <a:endParaRPr lang="en-US" altLang="en-US" dirty="0">
                        <a:latin typeface="Arial" panose="020B0604020202020204" pitchFamily="34" charset="0"/>
                      </a:endParaRPr>
                    </a:p>
                    <a:p>
                      <a:pPr lvl="1" indent="-342900" algn="l" rtl="0">
                        <a:buFontTx/>
                        <a:buNone/>
                      </a:pPr>
                      <a:endParaRPr lang="en-US" altLang="zh-CN" sz="3000" dirty="0">
                        <a:solidFill>
                          <a:srgbClr val="0000CC"/>
                        </a:solidFill>
                        <a:latin typeface="Arial" panose="020B0604020202020204" pitchFamily="34" charset="0"/>
                      </a:endParaRPr>
                    </a:p>
                    <a:p>
                      <a:pPr lvl="1" indent="-342900" algn="l" rtl="0">
                        <a:buFontTx/>
                        <a:buNone/>
                      </a:pPr>
                      <a:r>
                        <a:rPr lang="zh-CN" altLang="en-US" sz="3000" dirty="0">
                          <a:solidFill>
                            <a:srgbClr val="FF0000"/>
                          </a:solidFill>
                          <a:latin typeface="Arial" panose="020B0604020202020204" pitchFamily="34" charset="0"/>
                        </a:rPr>
                        <a:t>创建包体：</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create or replace package body pkg_emp is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procedure fetchEmp(cur out resultSet_Cursor) is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begin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open cur for select * from emp;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	end; </a:t>
                      </a:r>
                      <a:endParaRPr lang="en-US" altLang="en-US" dirty="0">
                        <a:latin typeface="Arial" panose="020B0604020202020204" pitchFamily="34" charset="0"/>
                      </a:endParaRPr>
                    </a:p>
                    <a:p>
                      <a:pPr lvl="1" indent="-342900" algn="l" rtl="0">
                        <a:buFontTx/>
                        <a:buNone/>
                      </a:pPr>
                      <a:r>
                        <a:rPr lang="en-US" altLang="zh-CN" sz="3000" dirty="0">
                          <a:solidFill>
                            <a:srgbClr val="0000CC"/>
                          </a:solidFill>
                          <a:latin typeface="Arial" panose="020B0604020202020204" pitchFamily="34" charset="0"/>
                        </a:rPr>
                        <a:t>end pkg_emp;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64" name="内容占位符 1049363"/>
          <p:cNvSpPr/>
          <p:nvPr>
            <p:ph idx="1"/>
          </p:nvPr>
        </p:nvSpPr>
        <p:spPr>
          <a:xfrm>
            <a:off x="1350963" y="1320800"/>
            <a:ext cx="13771562" cy="1919288"/>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eaLnBrk="1" fontAlgn="base" latinLnBrk="0" hangingPunct="1">
              <a:lnSpc>
                <a:spcPct val="90000"/>
              </a:lnSpc>
              <a:spcBef>
                <a:spcPct val="20000"/>
              </a:spcBef>
              <a:spcAft>
                <a:spcPct val="0"/>
              </a:spcAft>
              <a:buSzPct val="100000"/>
              <a:buFontTx/>
              <a:buNone/>
            </a:pPr>
            <a:r>
              <a:rPr lang="zh-CN" altLang="en-US" sz="3900" u="none" baseline="0" dirty="0">
                <a:solidFill>
                  <a:srgbClr val="000000"/>
                </a:solidFill>
                <a:latin typeface="Arial" panose="020B0604020202020204" pitchFamily="34" charset="0"/>
                <a:ea typeface="宋体" panose="02010600030101010101" pitchFamily="2" charset="-122"/>
              </a:rPr>
              <a:t>两者定义好之后，进行编译。编译成功，那么这个存储过程的名称就为 </a:t>
            </a:r>
            <a:r>
              <a:rPr lang="en-US" altLang="zh-CN" sz="3900" u="none" baseline="0" dirty="0">
                <a:solidFill>
                  <a:srgbClr val="000000"/>
                </a:solidFill>
                <a:latin typeface="Arial" panose="020B0604020202020204" pitchFamily="34" charset="0"/>
                <a:ea typeface="宋体" panose="02010600030101010101" pitchFamily="2" charset="-122"/>
              </a:rPr>
              <a:t>pkg_emp.fetchEmp</a:t>
            </a:r>
            <a:r>
              <a:rPr lang="en-US" altLang="zh-CN" sz="3900" u="none" baseline="0" dirty="0">
                <a:solidFill>
                  <a:srgbClr val="000000"/>
                </a:solidFill>
                <a:latin typeface="Arial" panose="020B0604020202020204" pitchFamily="34" charset="0"/>
                <a:ea typeface="宋体" panose="02010600030101010101" pitchFamily="2" charset="-122"/>
              </a:rPr>
              <a:t> </a:t>
            </a:r>
            <a:endParaRPr lang="zh-CN" altLang="zh-CN" dirty="0"/>
          </a:p>
          <a:p>
            <a:pPr marL="605155" lvl="0" indent="-605155" algn="l" eaLnBrk="1" fontAlgn="base" latinLnBrk="0" hangingPunct="1">
              <a:lnSpc>
                <a:spcPct val="90000"/>
              </a:lnSpc>
              <a:spcBef>
                <a:spcPct val="20000"/>
              </a:spcBef>
              <a:spcAft>
                <a:spcPct val="0"/>
              </a:spcAft>
              <a:buSzPct val="100000"/>
              <a:buFontTx/>
              <a:buNone/>
            </a:pPr>
            <a:r>
              <a:rPr lang="en-US" altLang="zh-CN" sz="3900" u="none" baseline="0" dirty="0">
                <a:solidFill>
                  <a:srgbClr val="000000"/>
                </a:solidFill>
                <a:latin typeface="Arial" panose="020B0604020202020204" pitchFamily="34" charset="0"/>
                <a:ea typeface="宋体" panose="02010600030101010101" pitchFamily="2" charset="-122"/>
              </a:rPr>
              <a:t>Java</a:t>
            </a:r>
            <a:r>
              <a:rPr lang="zh-CN" altLang="en-US" sz="3900" u="none" baseline="0" dirty="0">
                <a:solidFill>
                  <a:srgbClr val="000000"/>
                </a:solidFill>
                <a:latin typeface="Arial" panose="020B0604020202020204" pitchFamily="34" charset="0"/>
                <a:ea typeface="宋体" panose="02010600030101010101" pitchFamily="2" charset="-122"/>
              </a:rPr>
              <a:t>调用：</a:t>
            </a:r>
            <a:endParaRPr lang="zh-CN" altLang="zh-CN" dirty="0"/>
          </a:p>
        </p:txBody>
      </p:sp>
      <p:graphicFrame>
        <p:nvGraphicFramePr>
          <p:cNvPr id="4194455" name="表格 4194454"/>
          <p:cNvGraphicFramePr/>
          <p:nvPr/>
        </p:nvGraphicFramePr>
        <p:xfrm>
          <a:off x="1214438" y="3778250"/>
          <a:ext cx="14177962" cy="5646738"/>
        </p:xfrm>
        <a:graphic>
          <a:graphicData uri="http://schemas.openxmlformats.org/drawingml/2006/table">
            <a:tbl>
              <a:tblPr/>
              <a:tblGrid>
                <a:gridCol w="14177963"/>
              </a:tblGrid>
              <a:tr h="5646738">
                <a:tc>
                  <a:txBody>
                    <a:bodyPr/>
                    <a:p>
                      <a:pPr marL="400050">
                        <a:spcBef>
                          <a:spcPct val="20000"/>
                        </a:spcBef>
                      </a:pPr>
                      <a:r>
                        <a:rPr lang="en-US" altLang="zh-CN" sz="3100" dirty="0">
                          <a:solidFill>
                            <a:srgbClr val="0000CC"/>
                          </a:solidFill>
                          <a:latin typeface="Arial" panose="020B0604020202020204" pitchFamily="34" charset="0"/>
                        </a:rPr>
                        <a:t>public static void main(String[] args) throws ClassNotFoundException, SQLException { </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a:t>
                      </a:r>
                      <a:r>
                        <a:rPr lang="zh-CN" altLang="en-US" sz="3100" dirty="0">
                          <a:solidFill>
                            <a:srgbClr val="0000CC"/>
                          </a:solidFill>
                          <a:latin typeface="Arial" panose="020B0604020202020204" pitchFamily="34" charset="0"/>
                        </a:rPr>
                        <a:t>加载驱动程序 </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Class.forName("oracle.jdbc.driver.OracleDriver"); </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String url="jdbc:oracle:thin:@localhost:1521:orcl"; </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String uid="scott"; </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String pwd="tiger"; </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a:t>
                      </a:r>
                      <a:r>
                        <a:rPr lang="zh-CN" altLang="en-US" sz="3100" dirty="0">
                          <a:solidFill>
                            <a:srgbClr val="0000CC"/>
                          </a:solidFill>
                          <a:latin typeface="Arial" panose="020B0604020202020204" pitchFamily="34" charset="0"/>
                        </a:rPr>
                        <a:t>获取连接对象 </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Connection conn=DriverManager.getConnection(url, uid,pwd); </a:t>
                      </a:r>
                      <a:endParaRPr lang="en-US" altLang="en-US" dirty="0">
                        <a:latin typeface="Arial" panose="020B0604020202020204" pitchFamily="34" charset="0"/>
                      </a:endParaRPr>
                    </a:p>
                    <a:p>
                      <a:pPr marL="400050">
                        <a:spcBef>
                          <a:spcPct val="20000"/>
                        </a:spcBef>
                      </a:pPr>
                      <a:r>
                        <a:rPr lang="en-US" altLang="zh-CN" sz="3100" dirty="0">
                          <a:solidFill>
                            <a:srgbClr val="0000CC"/>
                          </a:solidFill>
                          <a:latin typeface="Arial" panose="020B0604020202020204" pitchFamily="34" charset="0"/>
                        </a:rPr>
                        <a:t>CallableStatement cstat=conn.prepareCall("{call pkg_emp.fetchEmp(?)}");</a:t>
                      </a:r>
                      <a:r>
                        <a:rPr lang="en-US" altLang="zh-CN" dirty="0">
                          <a:solidFill>
                            <a:srgbClr val="0000CC"/>
                          </a:solidFill>
                          <a:latin typeface="Arial" panose="020B0604020202020204" pitchFamily="34" charset="0"/>
                        </a:rPr>
                        <a: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66" name="标题 1049365"/>
          <p:cNvSpPr/>
          <p:nvPr>
            <p:ph type="title"/>
          </p:nvPr>
        </p:nvSpPr>
        <p:spPr>
          <a:xfrm>
            <a:off x="1214438" y="960438"/>
            <a:ext cx="13773150" cy="1079500"/>
          </a:xfrm>
          <a:ln/>
        </p:spPr>
        <p:txBody>
          <a:bodyPr lIns="91440" tIns="45720" rIns="91440" bIns="45720" anchor="ctr"/>
          <a:p>
            <a:pPr algn="ctr">
              <a:buFontTx/>
              <a:buNone/>
            </a:pPr>
            <a:r>
              <a:rPr lang="zh-CN" altLang="en-US" sz="4800" baseline="0" dirty="0">
                <a:latin typeface="Arial" panose="020B0604020202020204" pitchFamily="34" charset="0"/>
                <a:ea typeface="宋体" panose="02010600030101010101" pitchFamily="2" charset="-122"/>
              </a:rPr>
              <a:t>选看</a:t>
            </a:r>
            <a:endParaRPr lang="zh-CN" altLang="zh-CN" dirty="0"/>
          </a:p>
        </p:txBody>
      </p:sp>
      <p:graphicFrame>
        <p:nvGraphicFramePr>
          <p:cNvPr id="4194457" name="表格 4194456"/>
          <p:cNvGraphicFramePr/>
          <p:nvPr/>
        </p:nvGraphicFramePr>
        <p:xfrm>
          <a:off x="1350963" y="2305050"/>
          <a:ext cx="13771562" cy="6959600"/>
        </p:xfrm>
        <a:graphic>
          <a:graphicData uri="http://schemas.openxmlformats.org/drawingml/2006/table">
            <a:tbl>
              <a:tblPr/>
              <a:tblGrid>
                <a:gridCol w="13771563"/>
              </a:tblGrid>
              <a:tr h="6959600">
                <a:tc>
                  <a:txBody>
                    <a:bodyPr/>
                    <a:p>
                      <a:pPr>
                        <a:spcBef>
                          <a:spcPct val="20000"/>
                        </a:spcBef>
                      </a:pPr>
                      <a:r>
                        <a:rPr lang="en-US" altLang="zh-CN" sz="2900" dirty="0">
                          <a:solidFill>
                            <a:srgbClr val="0000CC"/>
                          </a:solidFill>
                          <a:latin typeface="Arial" panose="020B0604020202020204" pitchFamily="34" charset="0"/>
                        </a:rPr>
                        <a:t>//</a:t>
                      </a:r>
                      <a:r>
                        <a:rPr lang="zh-CN" altLang="en-US" sz="2900" dirty="0">
                          <a:solidFill>
                            <a:srgbClr val="0000CC"/>
                          </a:solidFill>
                          <a:latin typeface="Arial" panose="020B0604020202020204" pitchFamily="34" charset="0"/>
                        </a:rPr>
                        <a:t>注册输出参数</a:t>
                      </a:r>
                      <a:r>
                        <a:rPr lang="en-US" altLang="zh-CN" sz="2900" dirty="0">
                          <a:solidFill>
                            <a:srgbClr val="0000CC"/>
                          </a:solidFill>
                          <a:latin typeface="Arial" panose="020B0604020202020204" pitchFamily="34" charset="0"/>
                        </a:rPr>
                        <a:t>,</a:t>
                      </a:r>
                      <a:r>
                        <a:rPr lang="zh-CN" altLang="en-US" sz="2900" dirty="0">
                          <a:solidFill>
                            <a:srgbClr val="0000CC"/>
                          </a:solidFill>
                          <a:latin typeface="Arial" panose="020B0604020202020204" pitchFamily="34" charset="0"/>
                        </a:rPr>
                        <a:t>这个输出参数是个游标类型的。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cstat.registerOutParameter(1,oracle.jdbc.OracleTypes.CURSOR);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a:t>
                      </a:r>
                      <a:r>
                        <a:rPr lang="zh-CN" altLang="en-US" sz="2900" dirty="0">
                          <a:solidFill>
                            <a:srgbClr val="0000CC"/>
                          </a:solidFill>
                          <a:latin typeface="Arial" panose="020B0604020202020204" pitchFamily="34" charset="0"/>
                        </a:rPr>
                        <a:t>执行存储过程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cstat.execute();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a:t>
                      </a:r>
                      <a:r>
                        <a:rPr lang="zh-CN" altLang="en-US" sz="2900" dirty="0">
                          <a:solidFill>
                            <a:srgbClr val="0000CC"/>
                          </a:solidFill>
                          <a:latin typeface="Arial" panose="020B0604020202020204" pitchFamily="34" charset="0"/>
                        </a:rPr>
                        <a:t>获取输出参数</a:t>
                      </a:r>
                      <a:r>
                        <a:rPr lang="en-US" altLang="zh-CN" sz="2900" dirty="0">
                          <a:solidFill>
                            <a:srgbClr val="0000CC"/>
                          </a:solidFill>
                          <a:latin typeface="Arial" panose="020B0604020202020204" pitchFamily="34" charset="0"/>
                        </a:rPr>
                        <a:t>,</a:t>
                      </a:r>
                      <a:r>
                        <a:rPr lang="zh-CN" altLang="en-US" sz="2900" dirty="0">
                          <a:solidFill>
                            <a:srgbClr val="0000CC"/>
                          </a:solidFill>
                          <a:latin typeface="Arial" panose="020B0604020202020204" pitchFamily="34" charset="0"/>
                        </a:rPr>
                        <a:t>这个输出参数就是</a:t>
                      </a:r>
                      <a:r>
                        <a:rPr lang="en-US" altLang="zh-CN" sz="2900" dirty="0">
                          <a:solidFill>
                            <a:srgbClr val="0000CC"/>
                          </a:solidFill>
                          <a:latin typeface="Arial" panose="020B0604020202020204" pitchFamily="34" charset="0"/>
                        </a:rPr>
                        <a:t>ResultSet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ResultSet rs=(ResultSet) cstat.getObject(1);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while(rs.next()){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System.out.println(rs.getString(2));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rs.close();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a:t>
                      </a:r>
                      <a:r>
                        <a:rPr lang="zh-CN" altLang="en-US" sz="2900" dirty="0">
                          <a:solidFill>
                            <a:srgbClr val="0000CC"/>
                          </a:solidFill>
                          <a:latin typeface="Arial" panose="020B0604020202020204" pitchFamily="34" charset="0"/>
                        </a:rPr>
                        <a:t>释放连接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conn.close(); </a:t>
                      </a:r>
                      <a:endParaRPr lang="en-US" altLang="en-US" dirty="0">
                        <a:latin typeface="Arial" panose="020B0604020202020204" pitchFamily="34" charset="0"/>
                      </a:endParaRPr>
                    </a:p>
                    <a:p>
                      <a:pPr>
                        <a:spcBef>
                          <a:spcPct val="20000"/>
                        </a:spcBef>
                      </a:pPr>
                      <a:r>
                        <a:rPr lang="en-US" altLang="zh-CN" sz="2900" dirty="0">
                          <a:solidFill>
                            <a:srgbClr val="0000CC"/>
                          </a:solidFill>
                          <a:latin typeface="Arial" panose="020B0604020202020204" pitchFamily="34" charset="0"/>
                        </a:rPr>
                        <a: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68" name="标题 1049367"/>
          <p:cNvSpPr/>
          <p:nvPr>
            <p:ph type="title"/>
          </p:nvPr>
        </p:nvSpPr>
        <p:spPr>
          <a:ln/>
        </p:spPr>
        <p:txBody>
          <a:bodyPr lIns="91440" tIns="45720" rIns="91440" bIns="45720" anchor="ctr"/>
          <a:p>
            <a:pPr algn="ctr">
              <a:buFontTx/>
              <a:buNone/>
            </a:pPr>
            <a:r>
              <a:rPr lang="en-US" altLang="zh-CN" sz="6000" baseline="0" dirty="0">
                <a:latin typeface="Arial" panose="020B0604020202020204" pitchFamily="34" charset="0"/>
                <a:ea typeface="宋体" panose="02010600030101010101" pitchFamily="2" charset="-122"/>
              </a:rPr>
              <a:t> 5.4  </a:t>
            </a:r>
            <a:r>
              <a:rPr lang="zh-CN" altLang="en-US" sz="6000" baseline="0" dirty="0">
                <a:latin typeface="Arial" panose="020B0604020202020204" pitchFamily="34" charset="0"/>
                <a:ea typeface="宋体" panose="02010600030101010101" pitchFamily="2" charset="-122"/>
              </a:rPr>
              <a:t>动态分页</a:t>
            </a:r>
            <a:endParaRPr lang="zh-CN" altLang="zh-CN" dirty="0"/>
          </a:p>
        </p:txBody>
      </p:sp>
      <p:sp>
        <p:nvSpPr>
          <p:cNvPr id="1049370" name="内容占位符 1049369"/>
          <p:cNvSpPr/>
          <p:nvPr>
            <p:ph idx="1"/>
          </p:nvPr>
        </p:nvSpPr>
        <p:spPr>
          <a:xfrm>
            <a:off x="466725" y="2447925"/>
            <a:ext cx="15268575" cy="7848600"/>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l" fontAlgn="base">
              <a:lnSpc>
                <a:spcPct val="100000"/>
              </a:lnSpc>
              <a:spcBef>
                <a:spcPct val="20000"/>
              </a:spcBef>
              <a:spcAft>
                <a:spcPct val="0"/>
              </a:spcAft>
              <a:buSzPct val="100000"/>
              <a:buChar char="•"/>
            </a:pPr>
            <a:r>
              <a:rPr lang="zh-CN" altLang="en-US" sz="4600" u="none" baseline="0" dirty="0">
                <a:solidFill>
                  <a:srgbClr val="000000"/>
                </a:solidFill>
                <a:latin typeface="Arial" panose="020B0604020202020204" pitchFamily="34" charset="0"/>
                <a:ea typeface="宋体" panose="02010600030101010101" pitchFamily="2" charset="-122"/>
              </a:rPr>
              <a:t>分页是应用中经常要用到的，为了提高分页的效率，我们可以将分页过程创建一个存储过程供客户端来调用。这里之所以讲解分页存储过程，是为了讲解动态</a:t>
            </a:r>
            <a:r>
              <a:rPr lang="en-US" altLang="zh-CN" sz="4600" u="none" baseline="0" dirty="0">
                <a:solidFill>
                  <a:srgbClr val="000000"/>
                </a:solidFill>
                <a:latin typeface="Arial" panose="020B0604020202020204" pitchFamily="34" charset="0"/>
                <a:ea typeface="宋体" panose="02010600030101010101" pitchFamily="2" charset="-122"/>
              </a:rPr>
              <a:t>sql</a:t>
            </a:r>
            <a:r>
              <a:rPr lang="zh-CN" altLang="en-US" sz="4600" u="none" baseline="0" dirty="0">
                <a:solidFill>
                  <a:srgbClr val="000000"/>
                </a:solidFill>
                <a:latin typeface="Arial" panose="020B0604020202020204" pitchFamily="34" charset="0"/>
                <a:ea typeface="宋体" panose="02010600030101010101" pitchFamily="2" charset="-122"/>
              </a:rPr>
              <a:t>调用，也就是存储过程每次执行的</a:t>
            </a:r>
            <a:r>
              <a:rPr lang="en-US" altLang="zh-CN" sz="4600" u="none" baseline="0" dirty="0">
                <a:solidFill>
                  <a:srgbClr val="000000"/>
                </a:solidFill>
                <a:latin typeface="Arial" panose="020B0604020202020204" pitchFamily="34" charset="0"/>
                <a:ea typeface="宋体" panose="02010600030101010101" pitchFamily="2" charset="-122"/>
              </a:rPr>
              <a:t>sql</a:t>
            </a:r>
            <a:r>
              <a:rPr lang="zh-CN" altLang="en-US" sz="4600" u="none" baseline="0" dirty="0">
                <a:solidFill>
                  <a:srgbClr val="000000"/>
                </a:solidFill>
                <a:latin typeface="Arial" panose="020B0604020202020204" pitchFamily="34" charset="0"/>
                <a:ea typeface="宋体" panose="02010600030101010101" pitchFamily="2" charset="-122"/>
              </a:rPr>
              <a:t>语句都不一样。主要使用 </a:t>
            </a:r>
            <a:r>
              <a:rPr lang="en-US" altLang="zh-CN" sz="4600" u="none" baseline="0" dirty="0">
                <a:solidFill>
                  <a:srgbClr val="000000"/>
                </a:solidFill>
                <a:latin typeface="Arial" panose="020B0604020202020204" pitchFamily="34" charset="0"/>
                <a:ea typeface="宋体" panose="02010600030101010101" pitchFamily="2" charset="-122"/>
              </a:rPr>
              <a:t>execute immediate</a:t>
            </a:r>
            <a:r>
              <a:rPr lang="zh-CN" altLang="en-US" sz="4600" u="none" baseline="0" dirty="0">
                <a:solidFill>
                  <a:srgbClr val="000000"/>
                </a:solidFill>
                <a:latin typeface="Arial" panose="020B0604020202020204" pitchFamily="34" charset="0"/>
                <a:ea typeface="宋体" panose="02010600030101010101" pitchFamily="2" charset="-122"/>
              </a:rPr>
              <a:t>语句的用法 </a:t>
            </a:r>
            <a:endParaRPr lang="zh-CN"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72" name="标题 1049371"/>
          <p:cNvSpPr/>
          <p:nvPr>
            <p:ph type="title"/>
          </p:nvPr>
        </p:nvSpPr>
        <p:spPr>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5.4.1 </a:t>
            </a:r>
            <a:r>
              <a:rPr lang="zh-CN" altLang="en-US" sz="5400" baseline="0" dirty="0">
                <a:latin typeface="Arial" panose="020B0604020202020204" pitchFamily="34" charset="0"/>
                <a:ea typeface="宋体" panose="02010600030101010101" pitchFamily="2" charset="-122"/>
              </a:rPr>
              <a:t>包定义 </a:t>
            </a:r>
            <a:endParaRPr lang="zh-CN" altLang="zh-CN" dirty="0"/>
          </a:p>
        </p:txBody>
      </p:sp>
      <p:graphicFrame>
        <p:nvGraphicFramePr>
          <p:cNvPr id="4194459" name="表格 4194458"/>
          <p:cNvGraphicFramePr/>
          <p:nvPr/>
        </p:nvGraphicFramePr>
        <p:xfrm>
          <a:off x="466725" y="2447925"/>
          <a:ext cx="15268575" cy="6689725"/>
        </p:xfrm>
        <a:graphic>
          <a:graphicData uri="http://schemas.openxmlformats.org/drawingml/2006/table">
            <a:tbl>
              <a:tblPr/>
              <a:tblGrid>
                <a:gridCol w="15268575"/>
              </a:tblGrid>
              <a:tr h="6689725">
                <a:tc>
                  <a:txBody>
                    <a:bodyPr/>
                    <a:p>
                      <a:pPr>
                        <a:spcBef>
                          <a:spcPct val="20000"/>
                        </a:spcBef>
                      </a:pPr>
                      <a:r>
                        <a:rPr lang="en-US" altLang="zh-CN" sz="3300" dirty="0">
                          <a:latin typeface="Arial" panose="020B0604020202020204" pitchFamily="34" charset="0"/>
                        </a:rPr>
                        <a:t>create or replace package pkg_pagination is </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rPr>
                        <a:t>type resultSet_cursor is ref cursor; </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rPr>
                        <a:t>procedure pagination( </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rPr>
                        <a:t>pSql varchar2,--sql</a:t>
                      </a:r>
                      <a:r>
                        <a:rPr lang="zh-CN" altLang="en-US" sz="3300" dirty="0">
                          <a:latin typeface="Arial" panose="020B0604020202020204" pitchFamily="34" charset="0"/>
                        </a:rPr>
                        <a:t>语句 </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rPr>
                        <a:t>p_cursor out resultSet_cursor, </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rPr>
                        <a:t>total out number,--</a:t>
                      </a:r>
                      <a:r>
                        <a:rPr lang="zh-CN" altLang="en-US" sz="3300" dirty="0">
                          <a:latin typeface="Arial" panose="020B0604020202020204" pitchFamily="34" charset="0"/>
                        </a:rPr>
                        <a:t>总记录数 </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rPr>
                        <a:t>totalPage out number,--</a:t>
                      </a:r>
                      <a:r>
                        <a:rPr lang="zh-CN" altLang="en-US" sz="3300" dirty="0">
                          <a:latin typeface="Arial" panose="020B0604020202020204" pitchFamily="34" charset="0"/>
                        </a:rPr>
                        <a:t>总页数 </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rPr>
                        <a:t>pIndex number default 1,--</a:t>
                      </a:r>
                      <a:r>
                        <a:rPr lang="zh-CN" altLang="en-US" sz="3300" dirty="0">
                          <a:latin typeface="Arial" panose="020B0604020202020204" pitchFamily="34" charset="0"/>
                        </a:rPr>
                        <a:t>当前页</a:t>
                      </a:r>
                      <a:r>
                        <a:rPr lang="en-US" altLang="zh-CN" sz="3300" dirty="0">
                          <a:latin typeface="Arial" panose="020B0604020202020204" pitchFamily="34" charset="0"/>
                        </a:rPr>
                        <a:t>,</a:t>
                      </a:r>
                      <a:r>
                        <a:rPr lang="zh-CN" altLang="en-US" sz="3300" dirty="0">
                          <a:latin typeface="Arial" panose="020B0604020202020204" pitchFamily="34" charset="0"/>
                        </a:rPr>
                        <a:t>默认为</a:t>
                      </a:r>
                      <a:r>
                        <a:rPr lang="en-US" altLang="zh-CN" sz="3300" dirty="0">
                          <a:latin typeface="Arial" panose="020B0604020202020204" pitchFamily="34" charset="0"/>
                        </a:rPr>
                        <a:t>1 </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rPr>
                        <a:t>pageSize number default 5--</a:t>
                      </a:r>
                      <a:r>
                        <a:rPr lang="zh-CN" altLang="en-US" sz="3300" dirty="0">
                          <a:latin typeface="Arial" panose="020B0604020202020204" pitchFamily="34" charset="0"/>
                        </a:rPr>
                        <a:t>页大小，默认为</a:t>
                      </a:r>
                      <a:r>
                        <a:rPr lang="en-US" altLang="zh-CN" sz="3300" dirty="0">
                          <a:latin typeface="Arial" panose="020B0604020202020204" pitchFamily="34" charset="0"/>
                        </a:rPr>
                        <a:t>5 </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3300" dirty="0">
                          <a:latin typeface="Arial" panose="020B0604020202020204" pitchFamily="34" charset="0"/>
                        </a:rPr>
                        <a:t>end pkg_pagination;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74" name="标题 1049373"/>
          <p:cNvSpPr/>
          <p:nvPr>
            <p:ph type="title"/>
          </p:nvPr>
        </p:nvSpPr>
        <p:spPr>
          <a:xfrm>
            <a:off x="1214438" y="0"/>
            <a:ext cx="13773150" cy="1079500"/>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5.4.2</a:t>
            </a:r>
            <a:r>
              <a:rPr lang="zh-CN" altLang="en-US" sz="4800" baseline="0" dirty="0">
                <a:latin typeface="Arial" panose="020B0604020202020204" pitchFamily="34" charset="0"/>
                <a:ea typeface="宋体" panose="02010600030101010101" pitchFamily="2" charset="-122"/>
              </a:rPr>
              <a:t>包体定义 </a:t>
            </a:r>
            <a:endParaRPr lang="zh-CN" altLang="zh-CN" dirty="0"/>
          </a:p>
        </p:txBody>
      </p:sp>
      <p:graphicFrame>
        <p:nvGraphicFramePr>
          <p:cNvPr id="4194461" name="表格 4194460"/>
          <p:cNvGraphicFramePr/>
          <p:nvPr/>
        </p:nvGraphicFramePr>
        <p:xfrm>
          <a:off x="1214438" y="960438"/>
          <a:ext cx="13773150" cy="8345487"/>
        </p:xfrm>
        <a:graphic>
          <a:graphicData uri="http://schemas.openxmlformats.org/drawingml/2006/table">
            <a:tbl>
              <a:tblPr/>
              <a:tblGrid>
                <a:gridCol w="13773150"/>
              </a:tblGrid>
              <a:tr h="8343900">
                <a:tc>
                  <a:txBody>
                    <a:bodyPr/>
                    <a:p>
                      <a:pPr>
                        <a:spcBef>
                          <a:spcPct val="20000"/>
                        </a:spcBef>
                      </a:pPr>
                      <a:r>
                        <a:rPr lang="en-US" altLang="zh-CN" sz="2400" dirty="0">
                          <a:latin typeface="Arial" panose="020B0604020202020204" pitchFamily="34" charset="0"/>
                        </a:rPr>
                        <a:t>create or replace package body pkg_pagination is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procedure pagination(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pSql varchar2,--sql</a:t>
                      </a:r>
                      <a:r>
                        <a:rPr lang="zh-CN" altLang="en-US" sz="2400" dirty="0">
                          <a:latin typeface="Arial" panose="020B0604020202020204" pitchFamily="34" charset="0"/>
                        </a:rPr>
                        <a:t>语句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p_cursor out resultSet_cursor,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total out number,--</a:t>
                      </a:r>
                      <a:r>
                        <a:rPr lang="zh-CN" altLang="en-US" sz="2400" dirty="0">
                          <a:latin typeface="Arial" panose="020B0604020202020204" pitchFamily="34" charset="0"/>
                        </a:rPr>
                        <a:t>总记录数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totalPage out number,--</a:t>
                      </a:r>
                      <a:r>
                        <a:rPr lang="zh-CN" altLang="en-US" sz="2400" dirty="0">
                          <a:latin typeface="Arial" panose="020B0604020202020204" pitchFamily="34" charset="0"/>
                        </a:rPr>
                        <a:t>总页数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pIndex number default 1,--</a:t>
                      </a:r>
                      <a:r>
                        <a:rPr lang="zh-CN" altLang="en-US" sz="2400" dirty="0">
                          <a:latin typeface="Arial" panose="020B0604020202020204" pitchFamily="34" charset="0"/>
                        </a:rPr>
                        <a:t>当前页</a:t>
                      </a:r>
                      <a:r>
                        <a:rPr lang="en-US" altLang="zh-CN" sz="2400" dirty="0">
                          <a:latin typeface="Arial" panose="020B0604020202020204" pitchFamily="34" charset="0"/>
                        </a:rPr>
                        <a:t>,</a:t>
                      </a:r>
                      <a:r>
                        <a:rPr lang="zh-CN" altLang="en-US" sz="2400" dirty="0">
                          <a:latin typeface="Arial" panose="020B0604020202020204" pitchFamily="34" charset="0"/>
                        </a:rPr>
                        <a:t>默认为</a:t>
                      </a:r>
                      <a:r>
                        <a:rPr lang="en-US" altLang="zh-CN" sz="2400" dirty="0">
                          <a:latin typeface="Arial" panose="020B0604020202020204" pitchFamily="34" charset="0"/>
                        </a:rPr>
                        <a:t>1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pageSize number default 5--</a:t>
                      </a:r>
                      <a:r>
                        <a:rPr lang="zh-CN" altLang="en-US" sz="2400" dirty="0">
                          <a:latin typeface="Arial" panose="020B0604020202020204" pitchFamily="34" charset="0"/>
                        </a:rPr>
                        <a:t>页大小，默认为</a:t>
                      </a:r>
                      <a:r>
                        <a:rPr lang="en-US" altLang="zh-CN" sz="2400" dirty="0">
                          <a:latin typeface="Arial" panose="020B0604020202020204" pitchFamily="34" charset="0"/>
                        </a:rPr>
                        <a:t>5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)is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v_sql varchar2(1000);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begin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v_sql:='select count(*) from ('||pSql||')';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execute immediate v_sql into total; --</a:t>
                      </a:r>
                      <a:r>
                        <a:rPr lang="zh-CN" altLang="en-US" sz="2400" dirty="0">
                          <a:latin typeface="Arial" panose="020B0604020202020204" pitchFamily="34" charset="0"/>
                        </a:rPr>
                        <a:t>计算记录总数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totalPage:=ceil(total/pageSize); --</a:t>
                      </a:r>
                      <a:r>
                        <a:rPr lang="zh-CN" altLang="en-US" sz="2400" dirty="0">
                          <a:latin typeface="Arial" panose="020B0604020202020204" pitchFamily="34" charset="0"/>
                        </a:rPr>
                        <a:t>计算总页数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v_sql:='select * from (select rownum rn,t1.* from('||pSql||') t1 where rownum&lt;='||(pageSize*pIndex)||') t2 where t2.rn&gt;='||((pIndex-1)*pageSize+1);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open p_cursor for v_sql;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end pagination; </a:t>
                      </a:r>
                      <a:endParaRPr lang="en-US" altLang="en-US" dirty="0">
                        <a:latin typeface="Arial" panose="020B0604020202020204" pitchFamily="34" charset="0"/>
                      </a:endParaRPr>
                    </a:p>
                    <a:p>
                      <a:pPr>
                        <a:spcBef>
                          <a:spcPct val="20000"/>
                        </a:spcBef>
                      </a:pPr>
                      <a:r>
                        <a:rPr lang="en-US" altLang="zh-CN" sz="2400" dirty="0">
                          <a:latin typeface="Arial" panose="020B0604020202020204" pitchFamily="34" charset="0"/>
                        </a:rPr>
                        <a:t>end pkg_pagination;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06" name="标题 1049105"/>
          <p:cNvSpPr/>
          <p:nvPr>
            <p:ph type="title"/>
          </p:nvPr>
        </p:nvSpPr>
        <p:spPr>
          <a:xfrm>
            <a:off x="1079500" y="720725"/>
            <a:ext cx="13773150" cy="1079500"/>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2.3 </a:t>
            </a:r>
            <a:r>
              <a:rPr lang="zh-CN" altLang="en-US" sz="4800" baseline="0" dirty="0">
                <a:latin typeface="Arial" panose="020B0604020202020204" pitchFamily="34" charset="0"/>
                <a:ea typeface="宋体" panose="02010600030101010101" pitchFamily="2" charset="-122"/>
              </a:rPr>
              <a:t>带输入参数的存储过程</a:t>
            </a:r>
            <a:endParaRPr lang="zh-CN" altLang="zh-CN" dirty="0"/>
          </a:p>
        </p:txBody>
      </p:sp>
      <p:sp>
        <p:nvSpPr>
          <p:cNvPr id="1049108" name="内容占位符 1049107"/>
          <p:cNvSpPr/>
          <p:nvPr>
            <p:ph idx="1"/>
          </p:nvPr>
        </p:nvSpPr>
        <p:spPr>
          <a:xfrm>
            <a:off x="1214438" y="1679575"/>
            <a:ext cx="13773150" cy="2160588"/>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00050" lvl="0" indent="-603250" algn="l" eaLnBrk="1" fontAlgn="base" latinLnBrk="0" hangingPunct="1">
              <a:lnSpc>
                <a:spcPct val="9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建立存储过程时，可以为存储过程定义参数，如果不指定参数模式，那么默认就是输入参数，当然也可以使用</a:t>
            </a:r>
            <a:r>
              <a:rPr lang="en-US" altLang="zh-CN" sz="3500" u="none" baseline="0" dirty="0">
                <a:solidFill>
                  <a:srgbClr val="FF0000"/>
                </a:solidFill>
                <a:latin typeface="Arial" panose="020B0604020202020204" pitchFamily="34" charset="0"/>
                <a:ea typeface="宋体" panose="02010600030101010101" pitchFamily="2" charset="-122"/>
              </a:rPr>
              <a:t>in</a:t>
            </a:r>
            <a:r>
              <a:rPr lang="zh-CN" altLang="en-US" sz="3500" u="none" baseline="0" dirty="0">
                <a:solidFill>
                  <a:srgbClr val="FF0000"/>
                </a:solidFill>
                <a:latin typeface="Arial" panose="020B0604020202020204" pitchFamily="34" charset="0"/>
                <a:ea typeface="宋体" panose="02010600030101010101" pitchFamily="2" charset="-122"/>
              </a:rPr>
              <a:t>关键字</a:t>
            </a:r>
            <a:r>
              <a:rPr lang="zh-CN" altLang="en-US" sz="3500" u="none" baseline="0" dirty="0">
                <a:solidFill>
                  <a:srgbClr val="000000"/>
                </a:solidFill>
                <a:latin typeface="Arial" panose="020B0604020202020204" pitchFamily="34" charset="0"/>
                <a:ea typeface="宋体" panose="02010600030101010101" pitchFamily="2" charset="-122"/>
              </a:rPr>
              <a:t>显式定义输入参数。注意在定义参数的时候，不能指定参数的长度</a:t>
            </a:r>
            <a:r>
              <a:rPr lang="en-US" altLang="zh-CN" sz="3500" u="none" baseline="0" dirty="0">
                <a:solidFill>
                  <a:srgbClr val="000000"/>
                </a:solidFill>
                <a:latin typeface="Arial" panose="020B0604020202020204" pitchFamily="34" charset="0"/>
                <a:ea typeface="宋体" panose="02010600030101010101" pitchFamily="2" charset="-122"/>
              </a:rPr>
              <a:t>.</a:t>
            </a:r>
            <a:r>
              <a:rPr lang="zh-CN" altLang="en-US" sz="3500" u="none" baseline="0" dirty="0">
                <a:solidFill>
                  <a:srgbClr val="000000"/>
                </a:solidFill>
                <a:latin typeface="Arial" panose="020B0604020202020204" pitchFamily="34" charset="0"/>
                <a:ea typeface="宋体" panose="02010600030101010101" pitchFamily="2" charset="-122"/>
              </a:rPr>
              <a:t>下面的存储过程完成添加员工的操作</a:t>
            </a:r>
            <a:r>
              <a:rPr lang="en-US" altLang="zh-CN" sz="3500" u="none" baseline="0" dirty="0">
                <a:solidFill>
                  <a:srgbClr val="000000"/>
                </a:solidFill>
                <a:latin typeface="Arial" panose="020B0604020202020204" pitchFamily="34" charset="0"/>
                <a:ea typeface="宋体" panose="02010600030101010101" pitchFamily="2" charset="-122"/>
              </a:rPr>
              <a:t>: </a:t>
            </a:r>
            <a:endParaRPr lang="zh-CN" altLang="zh-CN" dirty="0"/>
          </a:p>
        </p:txBody>
      </p:sp>
      <p:graphicFrame>
        <p:nvGraphicFramePr>
          <p:cNvPr id="4194369" name="表格 4194368"/>
          <p:cNvGraphicFramePr/>
          <p:nvPr/>
        </p:nvGraphicFramePr>
        <p:xfrm>
          <a:off x="1755775" y="3721100"/>
          <a:ext cx="12285663" cy="5349875"/>
        </p:xfrm>
        <a:graphic>
          <a:graphicData uri="http://schemas.openxmlformats.org/drawingml/2006/table">
            <a:tbl>
              <a:tblPr/>
              <a:tblGrid>
                <a:gridCol w="12285663"/>
              </a:tblGrid>
              <a:tr h="5349875">
                <a:tc>
                  <a:txBody>
                    <a:bodyPr/>
                    <a:p>
                      <a:pPr lvl="1" indent="-342900" algn="l" rtl="0">
                        <a:buFontTx/>
                        <a:buNone/>
                      </a:pPr>
                      <a:r>
                        <a:rPr lang="en-US" altLang="zh-CN" sz="3500" dirty="0">
                          <a:solidFill>
                            <a:srgbClr val="000000"/>
                          </a:solidFill>
                          <a:latin typeface="Arial" panose="020B0604020202020204" pitchFamily="34" charset="0"/>
                        </a:rPr>
                        <a:t>create or replace procedure add_employee ( </a:t>
                      </a:r>
                      <a:endParaRPr lang="en-US" altLang="en-US" dirty="0">
                        <a:latin typeface="Arial" panose="020B0604020202020204" pitchFamily="34" charset="0"/>
                      </a:endParaRPr>
                    </a:p>
                    <a:p>
                      <a:pPr lvl="2" indent="-342900" algn="l" rtl="0">
                        <a:buFontTx/>
                        <a:buNone/>
                      </a:pPr>
                      <a:r>
                        <a:rPr lang="en-US" altLang="zh-CN" sz="2500" dirty="0">
                          <a:solidFill>
                            <a:srgbClr val="000000"/>
                          </a:solidFill>
                          <a:latin typeface="Arial" panose="020B0604020202020204" pitchFamily="34" charset="0"/>
                        </a:rPr>
                        <a:t>eno number, </a:t>
                      </a:r>
                      <a:endParaRPr lang="en-US" altLang="en-US" dirty="0">
                        <a:latin typeface="Arial" panose="020B0604020202020204" pitchFamily="34" charset="0"/>
                      </a:endParaRPr>
                    </a:p>
                    <a:p>
                      <a:pPr lvl="2" indent="-342900" algn="l" rtl="0">
                        <a:buFontTx/>
                        <a:buNone/>
                      </a:pPr>
                      <a:r>
                        <a:rPr lang="en-US" altLang="zh-CN" sz="2500" dirty="0">
                          <a:solidFill>
                            <a:srgbClr val="000000"/>
                          </a:solidFill>
                          <a:latin typeface="Arial" panose="020B0604020202020204" pitchFamily="34" charset="0"/>
                        </a:rPr>
                        <a:t>name varchar2, </a:t>
                      </a:r>
                      <a:endParaRPr lang="en-US" altLang="en-US" dirty="0">
                        <a:latin typeface="Arial" panose="020B0604020202020204" pitchFamily="34" charset="0"/>
                      </a:endParaRPr>
                    </a:p>
                    <a:p>
                      <a:pPr lvl="2" indent="-342900" algn="l" rtl="0">
                        <a:buFontTx/>
                        <a:buNone/>
                      </a:pPr>
                      <a:r>
                        <a:rPr lang="en-US" altLang="zh-CN" sz="2500" dirty="0">
                          <a:solidFill>
                            <a:srgbClr val="000000"/>
                          </a:solidFill>
                          <a:latin typeface="Arial" panose="020B0604020202020204" pitchFamily="34" charset="0"/>
                        </a:rPr>
                        <a:t>sal number, </a:t>
                      </a:r>
                      <a:endParaRPr lang="en-US" altLang="en-US" dirty="0">
                        <a:latin typeface="Arial" panose="020B0604020202020204" pitchFamily="34" charset="0"/>
                      </a:endParaRPr>
                    </a:p>
                    <a:p>
                      <a:pPr lvl="2" indent="-342900" algn="l" rtl="0">
                        <a:buFontTx/>
                        <a:buNone/>
                      </a:pPr>
                      <a:r>
                        <a:rPr lang="en-US" altLang="zh-CN" sz="2500" dirty="0">
                          <a:solidFill>
                            <a:srgbClr val="000000"/>
                          </a:solidFill>
                          <a:latin typeface="Arial" panose="020B0604020202020204" pitchFamily="34" charset="0"/>
                        </a:rPr>
                        <a:t>job varchar2 default '</a:t>
                      </a:r>
                      <a:r>
                        <a:rPr lang="zh-CN" altLang="en-US" sz="2500" dirty="0">
                          <a:solidFill>
                            <a:srgbClr val="000000"/>
                          </a:solidFill>
                          <a:latin typeface="Arial" panose="020B0604020202020204" pitchFamily="34" charset="0"/>
                        </a:rPr>
                        <a:t>普通职员</a:t>
                      </a:r>
                      <a:r>
                        <a:rPr lang="en-US" altLang="zh-CN" sz="2500" dirty="0">
                          <a:solidFill>
                            <a:srgbClr val="000000"/>
                          </a:solidFill>
                          <a:latin typeface="Arial" panose="020B0604020202020204" pitchFamily="34" charset="0"/>
                        </a:rPr>
                        <a:t>', </a:t>
                      </a:r>
                      <a:endParaRPr lang="en-US" altLang="en-US" dirty="0">
                        <a:latin typeface="Arial" panose="020B0604020202020204" pitchFamily="34" charset="0"/>
                      </a:endParaRPr>
                    </a:p>
                    <a:p>
                      <a:pPr lvl="2" indent="-342900" algn="l" rtl="0">
                        <a:buFontTx/>
                        <a:buNone/>
                      </a:pPr>
                      <a:r>
                        <a:rPr lang="en-US" altLang="zh-CN" sz="2500" dirty="0">
                          <a:solidFill>
                            <a:srgbClr val="000000"/>
                          </a:solidFill>
                          <a:latin typeface="Arial" panose="020B0604020202020204" pitchFamily="34" charset="0"/>
                        </a:rPr>
                        <a:t>dno number </a:t>
                      </a:r>
                      <a:endParaRPr lang="en-US" altLang="en-US" dirty="0">
                        <a:latin typeface="Arial" panose="020B0604020202020204" pitchFamily="34" charset="0"/>
                      </a:endParaRPr>
                    </a:p>
                    <a:p>
                      <a:pPr lvl="1" indent="-342900" algn="l" rtl="0">
                        <a:buFontTx/>
                        <a:buNone/>
                      </a:pPr>
                      <a:r>
                        <a:rPr lang="en-US" altLang="zh-CN" sz="3500" dirty="0">
                          <a:solidFill>
                            <a:srgbClr val="000000"/>
                          </a:solidFill>
                          <a:latin typeface="Arial" panose="020B0604020202020204" pitchFamily="34" charset="0"/>
                        </a:rPr>
                        <a:t>) is </a:t>
                      </a:r>
                      <a:endParaRPr lang="en-US" altLang="en-US" dirty="0">
                        <a:latin typeface="Arial" panose="020B0604020202020204" pitchFamily="34" charset="0"/>
                      </a:endParaRPr>
                    </a:p>
                    <a:p>
                      <a:pPr lvl="1" indent="-342900" algn="l" rtl="0">
                        <a:buFontTx/>
                        <a:buNone/>
                      </a:pPr>
                      <a:r>
                        <a:rPr lang="en-US" altLang="zh-CN" sz="3500" dirty="0">
                          <a:solidFill>
                            <a:srgbClr val="000000"/>
                          </a:solidFill>
                          <a:latin typeface="Arial" panose="020B0604020202020204" pitchFamily="34" charset="0"/>
                        </a:rPr>
                        <a:t>begin </a:t>
                      </a:r>
                      <a:endParaRPr lang="en-US" altLang="en-US" dirty="0">
                        <a:latin typeface="Arial" panose="020B0604020202020204" pitchFamily="34" charset="0"/>
                      </a:endParaRPr>
                    </a:p>
                    <a:p>
                      <a:pPr lvl="2" indent="-342900" algn="l" rtl="0">
                        <a:buFontTx/>
                        <a:buNone/>
                      </a:pPr>
                      <a:r>
                        <a:rPr lang="en-US" altLang="zh-CN" sz="2500" dirty="0">
                          <a:solidFill>
                            <a:srgbClr val="000000"/>
                          </a:solidFill>
                          <a:latin typeface="Arial" panose="020B0604020202020204" pitchFamily="34" charset="0"/>
                        </a:rPr>
                        <a:t>insert into emp(empno,ename,sal,job,deptno) values(eno,name,sal,job,dno); </a:t>
                      </a:r>
                      <a:endParaRPr lang="en-US" altLang="en-US" dirty="0">
                        <a:latin typeface="Arial" panose="020B0604020202020204" pitchFamily="34" charset="0"/>
                      </a:endParaRPr>
                    </a:p>
                    <a:p>
                      <a:pPr lvl="1" indent="-342900" algn="l" rtl="0">
                        <a:buFontTx/>
                        <a:buNone/>
                      </a:pPr>
                      <a:r>
                        <a:rPr lang="en-US" altLang="zh-CN" sz="3500" dirty="0">
                          <a:solidFill>
                            <a:srgbClr val="000000"/>
                          </a:solidFill>
                          <a:latin typeface="Arial" panose="020B0604020202020204" pitchFamily="34" charset="0"/>
                        </a:rPr>
                        <a:t>end add_employee;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10" name="矩形 1049109"/>
          <p:cNvSpPr/>
          <p:nvPr/>
        </p:nvSpPr>
        <p:spPr>
          <a:xfrm>
            <a:off x="1836738" y="9459913"/>
            <a:ext cx="8131175" cy="539750"/>
          </a:xfrm>
          <a:prstGeom prst="rect">
            <a:avLst/>
          </a:prstGeom>
          <a:noFill/>
          <a:ln w="9525">
            <a:noFill/>
          </a:ln>
        </p:spPr>
        <p:txBody>
          <a:bodyPr vert="horz" wrap="none" lIns="154305" tIns="77153" rIns="154305" bIns="77153" anchor="t">
            <a:spAutoFit/>
          </a:bodyPr>
          <a:p>
            <a:pPr>
              <a:lnSpc>
                <a:spcPct val="90000"/>
              </a:lnSpc>
              <a:spcBef>
                <a:spcPct val="20000"/>
              </a:spcBef>
              <a:buClr>
                <a:srgbClr val="BBE0E3"/>
              </a:buClr>
            </a:pPr>
            <a:r>
              <a:rPr lang="zh-CN" altLang="en-US" sz="2800" b="1" baseline="0" dirty="0">
                <a:latin typeface="Tahoma" panose="020B0604030504040204" pitchFamily="34" charset="0"/>
                <a:ea typeface="宋体" panose="02010600030101010101" pitchFamily="2" charset="-122"/>
              </a:rPr>
              <a:t>试想一下，这次调用这个存储过程，怎么调用呢？</a:t>
            </a:r>
            <a:endParaRPr lang="zh-CN" altLang="zh-CN" dirty="0">
              <a:latin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76" name="标题 1049375"/>
          <p:cNvSpPr/>
          <p:nvPr>
            <p:ph type="title"/>
          </p:nvPr>
        </p:nvSpPr>
        <p:spPr>
          <a:xfrm>
            <a:off x="1079500" y="0"/>
            <a:ext cx="13773150" cy="1079500"/>
          </a:xfrm>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5.4.3 java</a:t>
            </a:r>
            <a:r>
              <a:rPr lang="zh-CN" altLang="en-US" sz="5400" baseline="0" dirty="0">
                <a:latin typeface="Arial" panose="020B0604020202020204" pitchFamily="34" charset="0"/>
                <a:ea typeface="宋体" panose="02010600030101010101" pitchFamily="2" charset="-122"/>
              </a:rPr>
              <a:t>调用 </a:t>
            </a:r>
            <a:endParaRPr lang="zh-CN" altLang="zh-CN" dirty="0"/>
          </a:p>
        </p:txBody>
      </p:sp>
      <p:graphicFrame>
        <p:nvGraphicFramePr>
          <p:cNvPr id="4194463" name="表格 4194462"/>
          <p:cNvGraphicFramePr/>
          <p:nvPr/>
        </p:nvGraphicFramePr>
        <p:xfrm>
          <a:off x="1214438" y="1365250"/>
          <a:ext cx="13773150" cy="9126538"/>
        </p:xfrm>
        <a:graphic>
          <a:graphicData uri="http://schemas.openxmlformats.org/drawingml/2006/table">
            <a:tbl>
              <a:tblPr/>
              <a:tblGrid>
                <a:gridCol w="13773150"/>
              </a:tblGrid>
              <a:tr h="9126538">
                <a:tc>
                  <a:txBody>
                    <a:bodyPr/>
                    <a:p>
                      <a:pPr>
                        <a:spcBef>
                          <a:spcPct val="20000"/>
                        </a:spcBef>
                      </a:pPr>
                      <a:r>
                        <a:rPr lang="en-US" altLang="zh-CN" sz="2800" dirty="0">
                          <a:latin typeface="Arial" panose="020B0604020202020204" pitchFamily="34" charset="0"/>
                        </a:rPr>
                        <a:t>public static void main(String[] args) throws ClassNotFoundException, SQLException {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a:t>
                      </a:r>
                      <a:r>
                        <a:rPr lang="zh-CN" altLang="en-US" sz="2800" dirty="0">
                          <a:latin typeface="Arial" panose="020B0604020202020204" pitchFamily="34" charset="0"/>
                        </a:rPr>
                        <a:t>加载驱动程序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Class.forName("oracle.jdbc.driver.OracleDriver");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String url="jdbc:oracle:thin:@localhost:1521:orcl";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String uid="scott";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String pwd="tiger";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a:t>
                      </a:r>
                      <a:r>
                        <a:rPr lang="zh-CN" altLang="en-US" sz="2800" dirty="0">
                          <a:latin typeface="Arial" panose="020B0604020202020204" pitchFamily="34" charset="0"/>
                        </a:rPr>
                        <a:t>获取连接对象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Connection conn=DriverManager.getConnection(url, uid,pwd);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CallableStatement cstat=conn.prepareCall("{call pkg_pagination.pagination(?,?,?,?,?,?)}");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String sql="select * from emp";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cstat.setString(1,sql);//</a:t>
                      </a:r>
                      <a:r>
                        <a:rPr lang="zh-CN" altLang="en-US" sz="2800" dirty="0">
                          <a:latin typeface="Arial" panose="020B0604020202020204" pitchFamily="34" charset="0"/>
                        </a:rPr>
                        <a:t>数据选择语句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cstat.registerOutParameter(2,oracle.jdbc.OracleTypes.CURSOR);//</a:t>
                      </a:r>
                      <a:r>
                        <a:rPr lang="zh-CN" altLang="en-US" sz="2800" dirty="0">
                          <a:latin typeface="Arial" panose="020B0604020202020204" pitchFamily="34" charset="0"/>
                        </a:rPr>
                        <a:t>结果集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cstat.registerOutParameter(3,oracle.jdbc.OracleTypes.NUMBER);//</a:t>
                      </a:r>
                      <a:r>
                        <a:rPr lang="zh-CN" altLang="en-US" sz="2800" dirty="0">
                          <a:latin typeface="Arial" panose="020B0604020202020204" pitchFamily="34" charset="0"/>
                        </a:rPr>
                        <a:t>总记录数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cstat.registerOutParameter(4, oracle.jdbc.OracleTypes.NUMBER);//</a:t>
                      </a:r>
                      <a:r>
                        <a:rPr lang="zh-CN" altLang="en-US" sz="2800" dirty="0">
                          <a:latin typeface="Arial" panose="020B0604020202020204" pitchFamily="34" charset="0"/>
                        </a:rPr>
                        <a:t>总页数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int index=2;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cstat.setInt(5,index);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94465" name="表格 4194464"/>
          <p:cNvGraphicFramePr/>
          <p:nvPr/>
        </p:nvGraphicFramePr>
        <p:xfrm>
          <a:off x="1350963" y="1673225"/>
          <a:ext cx="13771562" cy="8785225"/>
        </p:xfrm>
        <a:graphic>
          <a:graphicData uri="http://schemas.openxmlformats.org/drawingml/2006/table">
            <a:tbl>
              <a:tblPr/>
              <a:tblGrid>
                <a:gridCol w="13771563"/>
              </a:tblGrid>
              <a:tr h="8785225">
                <a:tc>
                  <a:txBody>
                    <a:bodyPr/>
                    <a:p>
                      <a:pPr>
                        <a:spcBef>
                          <a:spcPct val="20000"/>
                        </a:spcBef>
                      </a:pPr>
                      <a:r>
                        <a:rPr lang="en-US" altLang="zh-CN" sz="2800" dirty="0">
                          <a:latin typeface="Arial" panose="020B0604020202020204" pitchFamily="34" charset="0"/>
                        </a:rPr>
                        <a:t>int pageSize=3;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cstat.setInt(6, pageSize);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a:t>
                      </a:r>
                      <a:r>
                        <a:rPr lang="zh-CN" altLang="en-US" sz="2800" dirty="0">
                          <a:latin typeface="Arial" panose="020B0604020202020204" pitchFamily="34" charset="0"/>
                        </a:rPr>
                        <a:t>执行存储过程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cstat.execute();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a:t>
                      </a:r>
                      <a:r>
                        <a:rPr lang="zh-CN" altLang="en-US" sz="2800" dirty="0">
                          <a:latin typeface="Arial" panose="020B0604020202020204" pitchFamily="34" charset="0"/>
                        </a:rPr>
                        <a:t>获取输出参数</a:t>
                      </a:r>
                      <a:r>
                        <a:rPr lang="en-US" altLang="zh-CN" sz="2800" dirty="0">
                          <a:latin typeface="Arial" panose="020B0604020202020204" pitchFamily="34" charset="0"/>
                        </a:rPr>
                        <a:t>,</a:t>
                      </a:r>
                      <a:r>
                        <a:rPr lang="zh-CN" altLang="en-US" sz="2800" dirty="0">
                          <a:latin typeface="Arial" panose="020B0604020202020204" pitchFamily="34" charset="0"/>
                        </a:rPr>
                        <a:t>这个输出参数就是</a:t>
                      </a:r>
                      <a:r>
                        <a:rPr lang="en-US" altLang="zh-CN" sz="2800" dirty="0">
                          <a:latin typeface="Arial" panose="020B0604020202020204" pitchFamily="34" charset="0"/>
                        </a:rPr>
                        <a:t>ResultSet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ResultSet rs=(ResultSet) cstat.getObject(2);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while(rs.next()){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System.out.println(rs.getString(2));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rs.close();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System.out.println("</a:t>
                      </a:r>
                      <a:r>
                        <a:rPr lang="zh-CN" altLang="en-US" sz="2800" dirty="0">
                          <a:latin typeface="Arial" panose="020B0604020202020204" pitchFamily="34" charset="0"/>
                        </a:rPr>
                        <a:t>当前页</a:t>
                      </a:r>
                      <a:r>
                        <a:rPr lang="en-US" altLang="zh-CN" sz="2800" dirty="0">
                          <a:latin typeface="Arial" panose="020B0604020202020204" pitchFamily="34" charset="0"/>
                        </a:rPr>
                        <a:t>:"+index);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System.out.println("</a:t>
                      </a:r>
                      <a:r>
                        <a:rPr lang="zh-CN" altLang="en-US" sz="2800" dirty="0">
                          <a:latin typeface="Arial" panose="020B0604020202020204" pitchFamily="34" charset="0"/>
                        </a:rPr>
                        <a:t>页大小</a:t>
                      </a:r>
                      <a:r>
                        <a:rPr lang="en-US" altLang="zh-CN" sz="2800" dirty="0">
                          <a:latin typeface="Arial" panose="020B0604020202020204" pitchFamily="34" charset="0"/>
                        </a:rPr>
                        <a:t>:"+pageSize);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System.out.println("</a:t>
                      </a:r>
                      <a:r>
                        <a:rPr lang="zh-CN" altLang="en-US" sz="2800" dirty="0">
                          <a:latin typeface="Arial" panose="020B0604020202020204" pitchFamily="34" charset="0"/>
                        </a:rPr>
                        <a:t>总记录数</a:t>
                      </a:r>
                      <a:r>
                        <a:rPr lang="en-US" altLang="zh-CN" sz="2800" dirty="0">
                          <a:latin typeface="Arial" panose="020B0604020202020204" pitchFamily="34" charset="0"/>
                        </a:rPr>
                        <a:t>:"+cstat.getInt(3));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System.out.println("</a:t>
                      </a:r>
                      <a:r>
                        <a:rPr lang="zh-CN" altLang="en-US" sz="2800" dirty="0">
                          <a:latin typeface="Arial" panose="020B0604020202020204" pitchFamily="34" charset="0"/>
                        </a:rPr>
                        <a:t>总页数</a:t>
                      </a:r>
                      <a:r>
                        <a:rPr lang="en-US" altLang="zh-CN" sz="2800" dirty="0">
                          <a:latin typeface="Arial" panose="020B0604020202020204" pitchFamily="34" charset="0"/>
                        </a:rPr>
                        <a:t>:"+cstat.getInt(4));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a:t>
                      </a:r>
                      <a:r>
                        <a:rPr lang="zh-CN" altLang="en-US" sz="2800" dirty="0">
                          <a:latin typeface="Arial" panose="020B0604020202020204" pitchFamily="34" charset="0"/>
                        </a:rPr>
                        <a:t>释放连接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conn.close(); </a:t>
                      </a:r>
                      <a:endParaRPr lang="en-US" altLang="en-US" dirty="0">
                        <a:latin typeface="Arial" panose="020B0604020202020204" pitchFamily="34" charset="0"/>
                      </a:endParaRPr>
                    </a:p>
                    <a:p>
                      <a:pPr>
                        <a:spcBef>
                          <a:spcPct val="20000"/>
                        </a:spcBef>
                      </a:pPr>
                      <a:r>
                        <a:rPr lang="en-US" altLang="zh-CN" sz="2800" dirty="0">
                          <a:latin typeface="Arial" panose="020B0604020202020204" pitchFamily="34" charset="0"/>
                        </a:rPr>
                        <a:t>} </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378" name="内容占位符 1049377"/>
          <p:cNvSpPr/>
          <p:nvPr>
            <p:ph idx="1"/>
          </p:nvPr>
        </p:nvSpPr>
        <p:spPr>
          <a:xfrm>
            <a:off x="3276600" y="4471988"/>
            <a:ext cx="10225088" cy="2154237"/>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605155" lvl="0" indent="-605155" algn="ctr" eaLnBrk="1" fontAlgn="base" latinLnBrk="0" hangingPunct="1">
              <a:lnSpc>
                <a:spcPct val="100000"/>
              </a:lnSpc>
              <a:spcBef>
                <a:spcPct val="20000"/>
              </a:spcBef>
              <a:spcAft>
                <a:spcPct val="0"/>
              </a:spcAft>
              <a:buSzPct val="100000"/>
              <a:buFontTx/>
              <a:buNone/>
            </a:pPr>
            <a:r>
              <a:rPr lang="en-US" altLang="zh-CN" sz="10400" b="1" u="none" baseline="0" dirty="0">
                <a:solidFill>
                  <a:srgbClr val="000000"/>
                </a:solidFill>
                <a:latin typeface="Arial" panose="020B0604020202020204" pitchFamily="34" charset="0"/>
                <a:ea typeface="宋体" panose="02010600030101010101" pitchFamily="2" charset="-122"/>
              </a:rPr>
              <a:t>THANK YOU</a:t>
            </a:r>
            <a:r>
              <a:rPr lang="zh-CN" altLang="en-US" sz="10400" b="1" u="none" baseline="0" dirty="0">
                <a:solidFill>
                  <a:srgbClr val="000000"/>
                </a:solidFill>
                <a:latin typeface="Arial" panose="020B0604020202020204" pitchFamily="34" charset="0"/>
                <a:ea typeface="宋体" panose="02010600030101010101" pitchFamily="2" charset="-122"/>
              </a:rPr>
              <a:t>！</a:t>
            </a:r>
            <a:endParaRPr lang="zh-CN"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12" name="标题 1049111"/>
          <p:cNvSpPr/>
          <p:nvPr>
            <p:ph type="title"/>
          </p:nvPr>
        </p:nvSpPr>
        <p:spPr>
          <a:xfrm>
            <a:off x="1214438" y="720725"/>
            <a:ext cx="13773150" cy="1079500"/>
          </a:xfrm>
          <a:ln/>
        </p:spPr>
        <p:txBody>
          <a:bodyPr lIns="91440" tIns="45720" rIns="91440" bIns="45720" anchor="ctr"/>
          <a:p>
            <a:pPr algn="ctr">
              <a:buFontTx/>
              <a:buNone/>
            </a:pPr>
            <a:r>
              <a:rPr lang="en-US" altLang="zh-CN" sz="4800" baseline="0" dirty="0">
                <a:latin typeface="Arial" panose="020B0604020202020204" pitchFamily="34" charset="0"/>
                <a:ea typeface="宋体" panose="02010600030101010101" pitchFamily="2" charset="-122"/>
              </a:rPr>
              <a:t>2.4 </a:t>
            </a:r>
            <a:r>
              <a:rPr lang="zh-CN" altLang="en-US" sz="4800" baseline="0" dirty="0">
                <a:latin typeface="Arial" panose="020B0604020202020204" pitchFamily="34" charset="0"/>
                <a:ea typeface="宋体" panose="02010600030101010101" pitchFamily="2" charset="-122"/>
              </a:rPr>
              <a:t>带输出参数存储过程</a:t>
            </a:r>
            <a:endParaRPr lang="zh-CN" altLang="zh-CN" dirty="0"/>
          </a:p>
        </p:txBody>
      </p:sp>
      <p:sp>
        <p:nvSpPr>
          <p:cNvPr id="1049114" name="内容占位符 1049113"/>
          <p:cNvSpPr/>
          <p:nvPr>
            <p:ph idx="1"/>
          </p:nvPr>
        </p:nvSpPr>
        <p:spPr>
          <a:xfrm>
            <a:off x="1214438" y="1920875"/>
            <a:ext cx="13773150" cy="1679575"/>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00050" lvl="0" indent="-603250" algn="l" eaLnBrk="1" fontAlgn="base" latinLnBrk="0" hangingPunct="1">
              <a:lnSpc>
                <a:spcPct val="100000"/>
              </a:lnSpc>
              <a:spcBef>
                <a:spcPct val="20000"/>
              </a:spcBef>
              <a:spcAft>
                <a:spcPct val="0"/>
              </a:spcAft>
              <a:buSzPct val="100000"/>
              <a:buFontTx/>
              <a:buNone/>
            </a:pPr>
            <a:r>
              <a:rPr lang="zh-CN" altLang="en-US" sz="3500" u="none" baseline="0" dirty="0">
                <a:solidFill>
                  <a:srgbClr val="000000"/>
                </a:solidFill>
                <a:latin typeface="Arial" panose="020B0604020202020204" pitchFamily="34" charset="0"/>
                <a:ea typeface="宋体" panose="02010600030101010101" pitchFamily="2" charset="-122"/>
              </a:rPr>
              <a:t>在存储过程中输出数据时使用</a:t>
            </a:r>
            <a:r>
              <a:rPr lang="en-US" altLang="zh-CN" sz="3500" u="none" baseline="0" dirty="0">
                <a:solidFill>
                  <a:srgbClr val="000000"/>
                </a:solidFill>
                <a:latin typeface="Arial" panose="020B0604020202020204" pitchFamily="34" charset="0"/>
                <a:ea typeface="宋体" panose="02010600030101010101" pitchFamily="2" charset="-122"/>
              </a:rPr>
              <a:t>out</a:t>
            </a:r>
            <a:r>
              <a:rPr lang="zh-CN" altLang="en-US" sz="3500" u="none" baseline="0" dirty="0">
                <a:solidFill>
                  <a:srgbClr val="000000"/>
                </a:solidFill>
                <a:latin typeface="Arial" panose="020B0604020202020204" pitchFamily="34" charset="0"/>
                <a:ea typeface="宋体" panose="02010600030101010101" pitchFamily="2" charset="-122"/>
              </a:rPr>
              <a:t>或者</a:t>
            </a:r>
            <a:r>
              <a:rPr lang="en-US" altLang="zh-CN" sz="3500" u="none" baseline="0" dirty="0">
                <a:solidFill>
                  <a:srgbClr val="000000"/>
                </a:solidFill>
                <a:latin typeface="Arial" panose="020B0604020202020204" pitchFamily="34" charset="0"/>
                <a:ea typeface="宋体" panose="02010600030101010101" pitchFamily="2" charset="-122"/>
              </a:rPr>
              <a:t>in out</a:t>
            </a:r>
            <a:r>
              <a:rPr lang="zh-CN" altLang="en-US" sz="3500" u="none" baseline="0" dirty="0">
                <a:solidFill>
                  <a:srgbClr val="000000"/>
                </a:solidFill>
                <a:latin typeface="Arial" panose="020B0604020202020204" pitchFamily="34" charset="0"/>
                <a:ea typeface="宋体" panose="02010600030101010101" pitchFamily="2" charset="-122"/>
              </a:rPr>
              <a:t>来完成的。定义输出参数的时候，必须提供</a:t>
            </a:r>
            <a:r>
              <a:rPr lang="en-US" altLang="zh-CN" sz="3500" u="none" baseline="0" dirty="0">
                <a:solidFill>
                  <a:srgbClr val="FF0000"/>
                </a:solidFill>
                <a:latin typeface="Arial" panose="020B0604020202020204" pitchFamily="34" charset="0"/>
                <a:ea typeface="宋体" panose="02010600030101010101" pitchFamily="2" charset="-122"/>
              </a:rPr>
              <a:t>out</a:t>
            </a:r>
            <a:r>
              <a:rPr lang="zh-CN" altLang="en-US" sz="3500" u="none" baseline="0" dirty="0">
                <a:solidFill>
                  <a:srgbClr val="FF0000"/>
                </a:solidFill>
                <a:latin typeface="Arial" panose="020B0604020202020204" pitchFamily="34" charset="0"/>
                <a:ea typeface="宋体" panose="02010600030101010101" pitchFamily="2" charset="-122"/>
              </a:rPr>
              <a:t>关键字</a:t>
            </a:r>
            <a:r>
              <a:rPr lang="zh-CN" altLang="en-US" sz="3500" u="none" baseline="0" dirty="0">
                <a:solidFill>
                  <a:srgbClr val="000000"/>
                </a:solidFill>
                <a:latin typeface="Arial" panose="020B0604020202020204" pitchFamily="34" charset="0"/>
                <a:ea typeface="宋体" panose="02010600030101010101" pitchFamily="2" charset="-122"/>
              </a:rPr>
              <a:t>。下面例子输出雇员名和工资</a:t>
            </a:r>
            <a:r>
              <a:rPr lang="en-US" altLang="zh-CN" sz="3500" u="none" baseline="0" dirty="0">
                <a:solidFill>
                  <a:srgbClr val="000000"/>
                </a:solidFill>
                <a:latin typeface="Arial" panose="020B0604020202020204" pitchFamily="34" charset="0"/>
                <a:ea typeface="宋体" panose="02010600030101010101" pitchFamily="2" charset="-122"/>
              </a:rPr>
              <a:t>: </a:t>
            </a:r>
            <a:endParaRPr lang="zh-CN" altLang="zh-CN" dirty="0"/>
          </a:p>
        </p:txBody>
      </p:sp>
      <p:graphicFrame>
        <p:nvGraphicFramePr>
          <p:cNvPr id="4194371" name="表格 4194370"/>
          <p:cNvGraphicFramePr/>
          <p:nvPr/>
        </p:nvGraphicFramePr>
        <p:xfrm>
          <a:off x="1485900" y="3600450"/>
          <a:ext cx="12960350" cy="4435475"/>
        </p:xfrm>
        <a:graphic>
          <a:graphicData uri="http://schemas.openxmlformats.org/drawingml/2006/table">
            <a:tbl>
              <a:tblPr/>
              <a:tblGrid>
                <a:gridCol w="12960350"/>
              </a:tblGrid>
              <a:tr h="4435475">
                <a:tc>
                  <a:txBody>
                    <a:bodyPr/>
                    <a:p>
                      <a:pPr lvl="1" indent="-342900" algn="l" rtl="0">
                        <a:buFontTx/>
                        <a:buNone/>
                      </a:pPr>
                      <a:r>
                        <a:rPr lang="en-US" altLang="zh-CN" sz="3500" dirty="0">
                          <a:solidFill>
                            <a:srgbClr val="0000CC"/>
                          </a:solidFill>
                          <a:latin typeface="Arial" panose="020B0604020202020204" pitchFamily="34" charset="0"/>
                        </a:rPr>
                        <a:t>create or replace procedure query_employee ( </a:t>
                      </a:r>
                      <a:endParaRPr lang="en-US" altLang="en-US" dirty="0">
                        <a:latin typeface="Arial" panose="020B0604020202020204" pitchFamily="34" charset="0"/>
                      </a:endParaRPr>
                    </a:p>
                    <a:p>
                      <a:pPr lvl="2" indent="-342900" algn="l" rtl="0">
                        <a:buFontTx/>
                        <a:buNone/>
                      </a:pPr>
                      <a:r>
                        <a:rPr lang="en-US" altLang="zh-CN" sz="2500" dirty="0">
                          <a:solidFill>
                            <a:srgbClr val="0000CC"/>
                          </a:solidFill>
                          <a:latin typeface="Arial" panose="020B0604020202020204" pitchFamily="34" charset="0"/>
                        </a:rPr>
                        <a:t>eno number, </a:t>
                      </a:r>
                      <a:endParaRPr lang="en-US" altLang="en-US" dirty="0">
                        <a:latin typeface="Arial" panose="020B0604020202020204" pitchFamily="34" charset="0"/>
                      </a:endParaRPr>
                    </a:p>
                    <a:p>
                      <a:pPr lvl="2" indent="-342900" algn="l" rtl="0">
                        <a:buFontTx/>
                        <a:buNone/>
                      </a:pPr>
                      <a:r>
                        <a:rPr lang="en-US" altLang="zh-CN" sz="2500" dirty="0">
                          <a:solidFill>
                            <a:srgbClr val="0000CC"/>
                          </a:solidFill>
                          <a:latin typeface="Arial" panose="020B0604020202020204" pitchFamily="34" charset="0"/>
                        </a:rPr>
                        <a:t>name out varchar2, </a:t>
                      </a:r>
                      <a:endParaRPr lang="en-US" altLang="en-US" dirty="0">
                        <a:latin typeface="Arial" panose="020B0604020202020204" pitchFamily="34" charset="0"/>
                      </a:endParaRPr>
                    </a:p>
                    <a:p>
                      <a:pPr lvl="2" indent="-342900" algn="l" rtl="0">
                        <a:buFontTx/>
                        <a:buNone/>
                      </a:pPr>
                      <a:r>
                        <a:rPr lang="en-US" altLang="zh-CN" sz="2500" dirty="0">
                          <a:solidFill>
                            <a:srgbClr val="0000CC"/>
                          </a:solidFill>
                          <a:latin typeface="Arial" panose="020B0604020202020204" pitchFamily="34" charset="0"/>
                        </a:rPr>
                        <a:t>salary out number </a:t>
                      </a:r>
                      <a:endParaRPr lang="en-US" altLang="en-US" dirty="0">
                        <a:latin typeface="Arial" panose="020B0604020202020204" pitchFamily="34" charset="0"/>
                      </a:endParaRPr>
                    </a:p>
                    <a:p>
                      <a:pPr lvl="1" indent="-342900" algn="l" rtl="0">
                        <a:buFontTx/>
                        <a:buNone/>
                      </a:pPr>
                      <a:r>
                        <a:rPr lang="en-US" altLang="zh-CN" sz="3500" dirty="0">
                          <a:solidFill>
                            <a:srgbClr val="0000CC"/>
                          </a:solidFill>
                          <a:latin typeface="Arial" panose="020B0604020202020204" pitchFamily="34" charset="0"/>
                        </a:rPr>
                        <a:t>) is </a:t>
                      </a:r>
                      <a:endParaRPr lang="en-US" altLang="en-US" dirty="0">
                        <a:latin typeface="Arial" panose="020B0604020202020204" pitchFamily="34" charset="0"/>
                      </a:endParaRPr>
                    </a:p>
                    <a:p>
                      <a:pPr lvl="1" indent="-342900" algn="l" rtl="0">
                        <a:buFontTx/>
                        <a:buNone/>
                      </a:pPr>
                      <a:r>
                        <a:rPr lang="en-US" altLang="zh-CN" sz="3500" dirty="0">
                          <a:solidFill>
                            <a:srgbClr val="0000CC"/>
                          </a:solidFill>
                          <a:latin typeface="Arial" panose="020B0604020202020204" pitchFamily="34" charset="0"/>
                        </a:rPr>
                        <a:t>begin </a:t>
                      </a:r>
                      <a:endParaRPr lang="en-US" altLang="en-US" dirty="0">
                        <a:latin typeface="Arial" panose="020B0604020202020204" pitchFamily="34" charset="0"/>
                      </a:endParaRPr>
                    </a:p>
                    <a:p>
                      <a:pPr lvl="2" indent="-342900" algn="l" rtl="0">
                        <a:buFontTx/>
                        <a:buNone/>
                      </a:pPr>
                      <a:r>
                        <a:rPr lang="en-US" altLang="zh-CN" sz="2500" dirty="0">
                          <a:solidFill>
                            <a:srgbClr val="0000CC"/>
                          </a:solidFill>
                          <a:latin typeface="Arial" panose="020B0604020202020204" pitchFamily="34" charset="0"/>
                        </a:rPr>
                        <a:t>select ename,sal into name,salary from emp where empno=eno; </a:t>
                      </a:r>
                      <a:endParaRPr lang="en-US" altLang="en-US" dirty="0">
                        <a:latin typeface="Arial" panose="020B0604020202020204" pitchFamily="34" charset="0"/>
                      </a:endParaRPr>
                    </a:p>
                    <a:p>
                      <a:pPr lvl="1" indent="-342900" algn="l" rtl="0">
                        <a:buFontTx/>
                        <a:buNone/>
                      </a:pPr>
                      <a:r>
                        <a:rPr lang="en-US" altLang="zh-CN" sz="3500" dirty="0">
                          <a:solidFill>
                            <a:srgbClr val="0000CC"/>
                          </a:solidFill>
                          <a:latin typeface="Arial" panose="020B0604020202020204" pitchFamily="34" charset="0"/>
                        </a:rPr>
                        <a:t>end queryemployee;</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16" name="矩形 1049115"/>
          <p:cNvSpPr/>
          <p:nvPr/>
        </p:nvSpPr>
        <p:spPr>
          <a:xfrm>
            <a:off x="944563" y="8880475"/>
            <a:ext cx="13771562" cy="1200150"/>
          </a:xfrm>
          <a:prstGeom prst="rect">
            <a:avLst/>
          </a:prstGeom>
          <a:noFill/>
          <a:ln w="9525">
            <a:noFill/>
          </a:ln>
        </p:spPr>
        <p:txBody>
          <a:bodyPr vert="horz" lIns="154305" tIns="77153" rIns="154305" bIns="77153" anchor="t"/>
          <a:p>
            <a:pPr marL="400050">
              <a:lnSpc>
                <a:spcPct val="90000"/>
              </a:lnSpc>
              <a:spcBef>
                <a:spcPct val="20000"/>
              </a:spcBef>
            </a:pPr>
            <a:r>
              <a:rPr lang="zh-CN" altLang="en-US" sz="3500" b="1" baseline="0" dirty="0">
                <a:latin typeface="Arial" panose="020B0604020202020204" pitchFamily="34" charset="0"/>
                <a:ea typeface="宋体" panose="02010600030101010101" pitchFamily="2" charset="-122"/>
              </a:rPr>
              <a:t>编译的时候会有问题吗？</a:t>
            </a:r>
            <a:r>
              <a:rPr lang="zh-CN" altLang="en-US" sz="3500" baseline="0" dirty="0">
                <a:latin typeface="Arial" panose="020B0604020202020204" pitchFamily="34" charset="0"/>
                <a:ea typeface="宋体" panose="02010600030101010101" pitchFamily="2" charset="-122"/>
              </a:rPr>
              <a:t>这一次的调用方法和上面的一样吗？</a:t>
            </a:r>
            <a:endParaRPr lang="zh-CN" altLang="zh-CN" dirty="0">
              <a:latin typeface="Arial" panose="020B0604020202020204" pitchFamily="34" charset="0"/>
            </a:endParaRPr>
          </a:p>
          <a:p>
            <a:pPr marL="400050">
              <a:lnSpc>
                <a:spcPct val="90000"/>
              </a:lnSpc>
              <a:spcBef>
                <a:spcPct val="20000"/>
              </a:spcBef>
            </a:pPr>
            <a:r>
              <a:rPr lang="zh-CN" altLang="en-US" sz="3500" baseline="0" dirty="0">
                <a:latin typeface="Arial" panose="020B0604020202020204" pitchFamily="34" charset="0"/>
                <a:ea typeface="宋体" panose="02010600030101010101" pitchFamily="2" charset="-122"/>
              </a:rPr>
              <a:t>下面我们分别来调用上面的两个存储过程的例子。</a:t>
            </a:r>
            <a:endParaRPr lang="zh-CN" altLang="zh-CN"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18" name="标题 1049117"/>
          <p:cNvSpPr/>
          <p:nvPr>
            <p:ph type="title"/>
          </p:nvPr>
        </p:nvSpPr>
        <p:spPr>
          <a:xfrm>
            <a:off x="1079500" y="960438"/>
            <a:ext cx="13773150" cy="1079500"/>
          </a:xfrm>
          <a:ln/>
        </p:spPr>
        <p:txBody>
          <a:bodyPr lIns="91440" tIns="45720" rIns="91440" bIns="45720" anchor="ctr"/>
          <a:p>
            <a:pPr algn="ctr">
              <a:buFontTx/>
              <a:buNone/>
            </a:pPr>
            <a:r>
              <a:rPr lang="en-US" altLang="zh-CN" sz="5400" baseline="0" dirty="0">
                <a:latin typeface="Arial" panose="020B0604020202020204" pitchFamily="34" charset="0"/>
                <a:ea typeface="宋体" panose="02010600030101010101" pitchFamily="2" charset="-122"/>
              </a:rPr>
              <a:t>2.5 </a:t>
            </a:r>
            <a:r>
              <a:rPr lang="zh-CN" altLang="en-US" sz="5400" baseline="0" dirty="0">
                <a:latin typeface="Arial" panose="020B0604020202020204" pitchFamily="34" charset="0"/>
                <a:ea typeface="宋体" panose="02010600030101010101" pitchFamily="2" charset="-122"/>
              </a:rPr>
              <a:t>调用存储过程</a:t>
            </a:r>
            <a:endParaRPr lang="zh-CN" altLang="zh-CN" dirty="0"/>
          </a:p>
        </p:txBody>
      </p:sp>
      <p:sp>
        <p:nvSpPr>
          <p:cNvPr id="1049120" name="内容占位符 1049119"/>
          <p:cNvSpPr/>
          <p:nvPr>
            <p:ph idx="1"/>
          </p:nvPr>
        </p:nvSpPr>
        <p:spPr>
          <a:xfrm>
            <a:off x="944563" y="2160588"/>
            <a:ext cx="13771562" cy="839787"/>
          </a:xfrm>
          <a:prstGeom prst="rect">
            <a:avLst/>
          </a:prstGeom>
          <a:noFill/>
          <a:ln w="9525">
            <a:noFill/>
          </a:ln>
        </p:spPr>
        <p:txBody>
          <a:bodyPr vert="horz" lIns="91440" tIns="45720" rIns="91440" bIns="45720" anchor="t"/>
          <a:lstStyle>
            <a:lvl1pPr marL="603250" lvl="0" indent="-603250" algn="l" defTabSz="914400" eaLnBrk="1" fontAlgn="base" latinLnBrk="0" hangingPunct="1">
              <a:lnSpc>
                <a:spcPct val="100000"/>
              </a:lnSpc>
              <a:spcBef>
                <a:spcPct val="20000"/>
              </a:spcBef>
              <a:spcAft>
                <a:spcPct val="0"/>
              </a:spcAft>
              <a:buSzPct val="100000"/>
              <a:buFontTx/>
              <a:defRPr sz="5700" b="0" i="0" u="none" baseline="0">
                <a:solidFill>
                  <a:srgbClr val="000000"/>
                </a:solidFill>
                <a:latin typeface="Arial" panose="020B0604020202020204" pitchFamily="34" charset="0"/>
                <a:ea typeface="宋体" panose="02010600030101010101" pitchFamily="2" charset="-122"/>
              </a:defRPr>
            </a:lvl1pPr>
            <a:lvl2pPr marL="1308100" lvl="1" indent="-504825" algn="l" defTabSz="914400" eaLnBrk="1" fontAlgn="base" latinLnBrk="0" hangingPunct="1">
              <a:lnSpc>
                <a:spcPct val="100000"/>
              </a:lnSpc>
              <a:spcBef>
                <a:spcPct val="20000"/>
              </a:spcBef>
              <a:spcAft>
                <a:spcPct val="0"/>
              </a:spcAft>
              <a:buSzPct val="100000"/>
              <a:buFontTx/>
              <a:defRPr sz="5000" b="0" i="0" u="none" baseline="0">
                <a:solidFill>
                  <a:srgbClr val="000000"/>
                </a:solidFill>
                <a:latin typeface="Arial" panose="020B0604020202020204" pitchFamily="34" charset="0"/>
                <a:ea typeface="宋体" panose="02010600030101010101" pitchFamily="2" charset="-122"/>
              </a:defRPr>
            </a:lvl2pPr>
            <a:lvl3pPr marL="2016125" lvl="2" indent="-403225" algn="l" defTabSz="914400" eaLnBrk="1" fontAlgn="base" latinLnBrk="0" hangingPunct="1">
              <a:lnSpc>
                <a:spcPct val="100000"/>
              </a:lnSpc>
              <a:spcBef>
                <a:spcPct val="20000"/>
              </a:spcBef>
              <a:spcAft>
                <a:spcPct val="0"/>
              </a:spcAft>
              <a:buSzPct val="100000"/>
              <a:buFontTx/>
              <a:defRPr sz="4500" b="0" i="0" u="none" baseline="0">
                <a:solidFill>
                  <a:srgbClr val="000000"/>
                </a:solidFill>
                <a:latin typeface="Arial" panose="020B0604020202020204" pitchFamily="34" charset="0"/>
                <a:ea typeface="宋体" panose="02010600030101010101" pitchFamily="2" charset="-122"/>
              </a:defRPr>
            </a:lvl3pPr>
            <a:lvl4pPr marL="2819400" lvl="3" indent="-401320"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4pPr>
            <a:lvl5pPr marL="3629025" lvl="4" indent="-403225" algn="l" defTabSz="914400" eaLnBrk="1" fontAlgn="base" latinLnBrk="0" hangingPunct="1">
              <a:lnSpc>
                <a:spcPct val="100000"/>
              </a:lnSpc>
              <a:spcBef>
                <a:spcPct val="20000"/>
              </a:spcBef>
              <a:spcAft>
                <a:spcPct val="0"/>
              </a:spcAft>
              <a:buSzPct val="100000"/>
              <a:buFontTx/>
              <a:defRPr sz="3600" b="0" i="0" u="none" baseline="0">
                <a:solidFill>
                  <a:srgbClr val="000000"/>
                </a:solidFill>
                <a:latin typeface="Arial" panose="020B0604020202020204" pitchFamily="34" charset="0"/>
                <a:ea typeface="宋体" panose="02010600030101010101" pitchFamily="2" charset="-122"/>
              </a:defRPr>
            </a:lvl5pPr>
          </a:lstStyle>
          <a:p>
            <a:pPr marL="476250" lvl="0" indent="-603250" algn="l" eaLnBrk="1" fontAlgn="base" latinLnBrk="0" hangingPunct="1">
              <a:lnSpc>
                <a:spcPct val="100000"/>
              </a:lnSpc>
              <a:spcBef>
                <a:spcPct val="20000"/>
              </a:spcBef>
              <a:spcAft>
                <a:spcPct val="0"/>
              </a:spcAft>
              <a:buSzPct val="100000"/>
              <a:buFontTx/>
              <a:buNone/>
            </a:pPr>
            <a:r>
              <a:rPr lang="zh-CN" altLang="en-US" sz="3900" u="none" baseline="0" dirty="0">
                <a:solidFill>
                  <a:srgbClr val="000000"/>
                </a:solidFill>
                <a:latin typeface="Arial" panose="020B0604020202020204" pitchFamily="34" charset="0"/>
                <a:ea typeface="宋体" panose="02010600030101010101" pitchFamily="2" charset="-122"/>
              </a:rPr>
              <a:t>首先调用带输入参数的存储过程：</a:t>
            </a:r>
            <a:endParaRPr lang="zh-CN" altLang="zh-CN" dirty="0"/>
          </a:p>
          <a:p>
            <a:pPr marL="476250" lvl="0" indent="-603250" algn="l" eaLnBrk="1" fontAlgn="base" latinLnBrk="0" hangingPunct="1">
              <a:lnSpc>
                <a:spcPct val="100000"/>
              </a:lnSpc>
              <a:spcBef>
                <a:spcPct val="20000"/>
              </a:spcBef>
              <a:spcAft>
                <a:spcPct val="0"/>
              </a:spcAft>
              <a:buSzPct val="100000"/>
              <a:buFontTx/>
              <a:buNone/>
            </a:pPr>
            <a:endParaRPr lang="zh-CN" altLang="en-US" sz="3900" u="none" baseline="0" dirty="0">
              <a:solidFill>
                <a:srgbClr val="FF0000"/>
              </a:solidFill>
              <a:latin typeface="Arial" panose="020B0604020202020204" pitchFamily="34" charset="0"/>
              <a:ea typeface="宋体" panose="02010600030101010101" pitchFamily="2" charset="-122"/>
            </a:endParaRPr>
          </a:p>
        </p:txBody>
      </p:sp>
      <p:graphicFrame>
        <p:nvGraphicFramePr>
          <p:cNvPr id="4194373" name="表格 4194372"/>
          <p:cNvGraphicFramePr/>
          <p:nvPr/>
        </p:nvGraphicFramePr>
        <p:xfrm>
          <a:off x="1079500" y="3000375"/>
          <a:ext cx="13908088" cy="749300"/>
        </p:xfrm>
        <a:graphic>
          <a:graphicData uri="http://schemas.openxmlformats.org/drawingml/2006/table">
            <a:tbl>
              <a:tblPr/>
              <a:tblGrid>
                <a:gridCol w="13908088"/>
              </a:tblGrid>
              <a:tr h="749300">
                <a:tc>
                  <a:txBody>
                    <a:bodyPr/>
                    <a:p>
                      <a:pPr>
                        <a:spcBef>
                          <a:spcPct val="20000"/>
                        </a:spcBef>
                      </a:pPr>
                      <a:r>
                        <a:rPr lang="en-US" altLang="zh-CN" sz="3900" dirty="0">
                          <a:latin typeface="Arial" panose="020B0604020202020204" pitchFamily="34" charset="0"/>
                        </a:rPr>
                        <a:t>CALL add_employee(7100,'ZHANGSAN',9000,'CLERK',20);</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
        <p:nvSpPr>
          <p:cNvPr id="1049122" name="矩形 1049121"/>
          <p:cNvSpPr/>
          <p:nvPr/>
        </p:nvSpPr>
        <p:spPr>
          <a:xfrm>
            <a:off x="809625" y="3960813"/>
            <a:ext cx="13771563" cy="839787"/>
          </a:xfrm>
          <a:prstGeom prst="rect">
            <a:avLst/>
          </a:prstGeom>
          <a:noFill/>
          <a:ln w="9525">
            <a:noFill/>
          </a:ln>
        </p:spPr>
        <p:txBody>
          <a:bodyPr vert="horz" lIns="154305" tIns="77153" rIns="154305" bIns="77153" anchor="t"/>
          <a:p>
            <a:pPr marL="476250">
              <a:lnSpc>
                <a:spcPct val="90000"/>
              </a:lnSpc>
              <a:spcBef>
                <a:spcPct val="20000"/>
              </a:spcBef>
            </a:pPr>
            <a:r>
              <a:rPr lang="zh-CN" altLang="zh-CN" sz="3900" baseline="0" dirty="0">
                <a:latin typeface="Arial" panose="020B0604020202020204" pitchFamily="34" charset="0"/>
                <a:ea typeface="宋体" panose="02010600030101010101" pitchFamily="2" charset="-122"/>
              </a:rPr>
              <a:t>对于带有输出参数的存储过程，在调用的时候，必须要定义变量接收输出参数的数据： </a:t>
            </a:r>
            <a:endParaRPr lang="zh-CN" altLang="zh-CN" dirty="0">
              <a:latin typeface="Arial" panose="020B0604020202020204" pitchFamily="34" charset="0"/>
            </a:endParaRPr>
          </a:p>
        </p:txBody>
      </p:sp>
      <p:graphicFrame>
        <p:nvGraphicFramePr>
          <p:cNvPr id="4194375" name="表格 4194374"/>
          <p:cNvGraphicFramePr/>
          <p:nvPr/>
        </p:nvGraphicFramePr>
        <p:xfrm>
          <a:off x="944563" y="5040313"/>
          <a:ext cx="13908087" cy="5151437"/>
        </p:xfrm>
        <a:graphic>
          <a:graphicData uri="http://schemas.openxmlformats.org/drawingml/2006/table">
            <a:tbl>
              <a:tblPr/>
              <a:tblGrid>
                <a:gridCol w="13908088"/>
              </a:tblGrid>
              <a:tr h="5151438">
                <a:tc>
                  <a:txBody>
                    <a:bodyPr/>
                    <a:p>
                      <a:pPr marL="838200" lvl="1" indent="-381000" algn="l" rtl="0">
                        <a:buAutoNum type="arabicPeriod"/>
                      </a:pPr>
                      <a:r>
                        <a:rPr lang="en-US" altLang="zh-CN" sz="3000" dirty="0">
                          <a:solidFill>
                            <a:srgbClr val="0000CC"/>
                          </a:solidFill>
                          <a:latin typeface="Arial" panose="020B0604020202020204" pitchFamily="34" charset="0"/>
                        </a:rPr>
                        <a:t>DECLARE</a:t>
                      </a:r>
                      <a:endParaRPr lang="en-US" altLang="en-US" dirty="0">
                        <a:latin typeface="Arial" panose="020B0604020202020204" pitchFamily="34" charset="0"/>
                      </a:endParaRPr>
                    </a:p>
                    <a:p>
                      <a:pPr marL="838200" lvl="1" indent="-381000" algn="l" rtl="0">
                        <a:buAutoNum type="arabicPeriod"/>
                      </a:pPr>
                      <a:r>
                        <a:rPr lang="en-US" altLang="zh-CN" sz="3000" dirty="0">
                          <a:solidFill>
                            <a:srgbClr val="0000CC"/>
                          </a:solidFill>
                          <a:latin typeface="Arial" panose="020B0604020202020204" pitchFamily="34" charset="0"/>
                        </a:rPr>
                        <a:t> 	  eno number;</a:t>
                      </a:r>
                      <a:endParaRPr lang="en-US" altLang="en-US" dirty="0">
                        <a:latin typeface="Arial" panose="020B0604020202020204" pitchFamily="34" charset="0"/>
                      </a:endParaRPr>
                    </a:p>
                    <a:p>
                      <a:pPr marL="838200" lvl="1" indent="-381000" algn="l" rtl="0">
                        <a:buAutoNum type="arabicPeriod"/>
                      </a:pPr>
                      <a:r>
                        <a:rPr lang="en-US" altLang="zh-CN" sz="3000" dirty="0">
                          <a:solidFill>
                            <a:srgbClr val="0000CC"/>
                          </a:solidFill>
                          <a:latin typeface="Arial" panose="020B0604020202020204" pitchFamily="34" charset="0"/>
                        </a:rPr>
                        <a:t>    name varchar2(20);</a:t>
                      </a:r>
                      <a:endParaRPr lang="en-US" altLang="en-US" dirty="0">
                        <a:latin typeface="Arial" panose="020B0604020202020204" pitchFamily="34" charset="0"/>
                      </a:endParaRPr>
                    </a:p>
                    <a:p>
                      <a:pPr marL="838200" lvl="1" indent="-381000" algn="l" rtl="0">
                        <a:buAutoNum type="arabicPeriod"/>
                      </a:pPr>
                      <a:r>
                        <a:rPr lang="en-US" altLang="zh-CN" sz="3000" dirty="0">
                          <a:solidFill>
                            <a:srgbClr val="0000CC"/>
                          </a:solidFill>
                          <a:latin typeface="Arial" panose="020B0604020202020204" pitchFamily="34" charset="0"/>
                        </a:rPr>
                        <a:t>    salary number;</a:t>
                      </a:r>
                      <a:endParaRPr lang="en-US" altLang="en-US" dirty="0">
                        <a:latin typeface="Arial" panose="020B0604020202020204" pitchFamily="34" charset="0"/>
                      </a:endParaRPr>
                    </a:p>
                    <a:p>
                      <a:pPr marL="838200" lvl="1" indent="-381000" algn="l" rtl="0">
                        <a:buAutoNum type="arabicPeriod"/>
                      </a:pPr>
                      <a:r>
                        <a:rPr lang="en-US" altLang="zh-CN" sz="3000" dirty="0">
                          <a:solidFill>
                            <a:srgbClr val="0000CC"/>
                          </a:solidFill>
                          <a:latin typeface="Arial" panose="020B0604020202020204" pitchFamily="34" charset="0"/>
                        </a:rPr>
                        <a:t> BEGIN</a:t>
                      </a:r>
                      <a:endParaRPr lang="en-US" altLang="en-US" dirty="0">
                        <a:latin typeface="Arial" panose="020B0604020202020204" pitchFamily="34" charset="0"/>
                      </a:endParaRPr>
                    </a:p>
                    <a:p>
                      <a:pPr marL="838200" lvl="1" indent="-381000" algn="l" rtl="0">
                        <a:buAutoNum type="arabicPeriod"/>
                      </a:pPr>
                      <a:r>
                        <a:rPr lang="en-US" altLang="zh-CN" sz="3000" dirty="0">
                          <a:solidFill>
                            <a:srgbClr val="0000CC"/>
                          </a:solidFill>
                          <a:latin typeface="Arial" panose="020B0604020202020204" pitchFamily="34" charset="0"/>
                        </a:rPr>
                        <a:t>    eno:=7788;</a:t>
                      </a:r>
                      <a:endParaRPr lang="en-US" altLang="en-US" dirty="0">
                        <a:latin typeface="Arial" panose="020B0604020202020204" pitchFamily="34" charset="0"/>
                      </a:endParaRPr>
                    </a:p>
                    <a:p>
                      <a:pPr marL="838200" lvl="1" indent="-381000" algn="l" rtl="0">
                        <a:buAutoNum type="arabicPeriod"/>
                      </a:pPr>
                      <a:r>
                        <a:rPr lang="en-US" altLang="zh-CN" sz="3000" dirty="0">
                          <a:solidFill>
                            <a:srgbClr val="0000CC"/>
                          </a:solidFill>
                          <a:latin typeface="Arial" panose="020B0604020202020204" pitchFamily="34" charset="0"/>
                        </a:rPr>
                        <a:t>    query_employee(eno,name,salary);</a:t>
                      </a:r>
                      <a:endParaRPr lang="en-US" altLang="en-US" dirty="0">
                        <a:latin typeface="Arial" panose="020B0604020202020204" pitchFamily="34" charset="0"/>
                      </a:endParaRPr>
                    </a:p>
                    <a:p>
                      <a:pPr marL="838200" lvl="1" indent="-381000" algn="l" rtl="0">
                        <a:buAutoNum type="arabicPeriod"/>
                      </a:pPr>
                      <a:r>
                        <a:rPr lang="en-US" altLang="zh-CN" sz="3000" dirty="0">
                          <a:solidFill>
                            <a:srgbClr val="0000CC"/>
                          </a:solidFill>
                          <a:latin typeface="Arial" panose="020B0604020202020204" pitchFamily="34" charset="0"/>
                        </a:rPr>
                        <a:t> DBMS_OUTPUT.PUT_LINE(name||</a:t>
                      </a:r>
                      <a:r>
                        <a:rPr lang="en-US" altLang="zh-CN" sz="3800" dirty="0">
                          <a:solidFill>
                            <a:srgbClr val="000000"/>
                          </a:solidFill>
                          <a:latin typeface="Arial" panose="020B0604020202020204" pitchFamily="34" charset="0"/>
                        </a:rPr>
                        <a:t>'</a:t>
                      </a:r>
                      <a:r>
                        <a:rPr lang="zh-CN" altLang="en-US" sz="3000" dirty="0">
                          <a:solidFill>
                            <a:srgbClr val="0000CC"/>
                          </a:solidFill>
                          <a:latin typeface="Arial" panose="020B0604020202020204" pitchFamily="34" charset="0"/>
                        </a:rPr>
                        <a:t>的工资是：</a:t>
                      </a:r>
                      <a:r>
                        <a:rPr lang="en-US" altLang="zh-CN" sz="3800" dirty="0">
                          <a:solidFill>
                            <a:srgbClr val="000000"/>
                          </a:solidFill>
                          <a:latin typeface="Arial" panose="020B0604020202020204" pitchFamily="34" charset="0"/>
                        </a:rPr>
                        <a:t>'</a:t>
                      </a:r>
                      <a:r>
                        <a:rPr lang="en-US" altLang="zh-CN" sz="3000" dirty="0">
                          <a:solidFill>
                            <a:srgbClr val="0000CC"/>
                          </a:solidFill>
                          <a:latin typeface="Arial" panose="020B0604020202020204" pitchFamily="34" charset="0"/>
                        </a:rPr>
                        <a:t>||salary);</a:t>
                      </a:r>
                      <a:endParaRPr lang="en-US" altLang="en-US" dirty="0">
                        <a:latin typeface="Arial" panose="020B0604020202020204" pitchFamily="34" charset="0"/>
                      </a:endParaRPr>
                    </a:p>
                    <a:p>
                      <a:pPr marL="838200" lvl="1" indent="-381000" algn="l" rtl="0">
                        <a:buAutoNum type="arabicPeriod"/>
                      </a:pPr>
                      <a:r>
                        <a:rPr lang="en-US" altLang="zh-CN" sz="3000" dirty="0">
                          <a:solidFill>
                            <a:srgbClr val="0000CC"/>
                          </a:solidFill>
                          <a:latin typeface="Arial" panose="020B0604020202020204" pitchFamily="34" charset="0"/>
                        </a:rPr>
                        <a:t> END;</a:t>
                      </a:r>
                      <a:endParaRPr lang="en-US" altLang="en-US" dirty="0">
                        <a:latin typeface="Arial" panose="020B0604020202020204" pitchFamily="34" charset="0"/>
                      </a:endParaRPr>
                    </a:p>
                  </a:txBody>
                  <a:tcPr marL="154305" marR="154305" marT="77153" marB="77153" anchor="t">
                    <a:lnL w="28575"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solidFill>
                      <a:srgbClr val="009999"/>
                    </a:solidFill>
                  </a:tcPr>
                </a:tc>
              </a:tr>
            </a:tbl>
          </a:graphicData>
        </a:graphic>
      </p:graphicFrame>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20331</Words>
  <Application>WPS 演示</Application>
  <PresentationFormat/>
  <Paragraphs>957</Paragraphs>
  <Slides>72</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72</vt:i4>
      </vt:variant>
    </vt:vector>
  </HeadingPairs>
  <TitlesOfParts>
    <vt:vector size="82" baseType="lpstr">
      <vt:lpstr>Arial</vt:lpstr>
      <vt:lpstr>宋体</vt:lpstr>
      <vt:lpstr>Wingdings</vt:lpstr>
      <vt:lpstr>Tahoma</vt:lpstr>
      <vt:lpstr>Times New Roman</vt:lpstr>
      <vt:lpstr>微软雅黑</vt:lpstr>
      <vt:lpstr>Arial Unicode MS</vt:lpstr>
      <vt:lpstr>Arial Unicode MS</vt:lpstr>
      <vt:lpstr>默认设计模板</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第9章：存储过程/函数/游标/触发器</dc:title>
  <dc:creator>chenmsi@foxmail.com</dc:creator>
  <cp:lastModifiedBy>悦乐</cp:lastModifiedBy>
  <cp:revision>2</cp:revision>
  <dcterms:created xsi:type="dcterms:W3CDTF">2020-05-10T08:47:27Z</dcterms:created>
  <dcterms:modified xsi:type="dcterms:W3CDTF">2020-05-10T08:48:04Z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