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8" r:id="rId4"/>
    <p:sldId id="259" r:id="rId5"/>
    <p:sldId id="270" r:id="rId6"/>
    <p:sldId id="271" r:id="rId7"/>
    <p:sldId id="272" r:id="rId8"/>
    <p:sldId id="274" r:id="rId9"/>
    <p:sldId id="275" r:id="rId10"/>
    <p:sldId id="280" r:id="rId11"/>
    <p:sldId id="279" r:id="rId12"/>
    <p:sldId id="283" r:id="rId13"/>
    <p:sldId id="286" r:id="rId14"/>
    <p:sldId id="405" r:id="rId15"/>
    <p:sldId id="406" r:id="rId16"/>
    <p:sldId id="407" r:id="rId17"/>
    <p:sldId id="289" r:id="rId18"/>
    <p:sldId id="290" r:id="rId19"/>
    <p:sldId id="291" r:id="rId20"/>
    <p:sldId id="293" r:id="rId21"/>
    <p:sldId id="294" r:id="rId22"/>
    <p:sldId id="296" r:id="rId23"/>
    <p:sldId id="295" r:id="rId24"/>
    <p:sldId id="408" r:id="rId25"/>
    <p:sldId id="299" r:id="rId26"/>
    <p:sldId id="300" r:id="rId27"/>
    <p:sldId id="409" r:id="rId28"/>
    <p:sldId id="308" r:id="rId29"/>
    <p:sldId id="410" r:id="rId30"/>
    <p:sldId id="307" r:id="rId31"/>
    <p:sldId id="312" r:id="rId32"/>
    <p:sldId id="411" r:id="rId33"/>
    <p:sldId id="413" r:id="rId34"/>
    <p:sldId id="412" r:id="rId35"/>
    <p:sldId id="414" r:id="rId36"/>
    <p:sldId id="415" r:id="rId37"/>
    <p:sldId id="416" r:id="rId38"/>
    <p:sldId id="41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1" d="100"/>
          <a:sy n="111" d="100"/>
        </p:scale>
        <p:origin x="660" y="114"/>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2021/12/8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pic>
        <p:nvPicPr>
          <p:cNvPr id="7" name="图片 6" descr="logo"/>
          <p:cNvPicPr>
            <a:picLocks noChangeAspect="1"/>
          </p:cNvPicPr>
          <p:nvPr userDrawn="1"/>
        </p:nvPicPr>
        <p:blipFill>
          <a:blip r:embed="rId20"/>
          <a:stretch>
            <a:fillRect/>
          </a:stretch>
        </p:blipFill>
        <p:spPr>
          <a:xfrm>
            <a:off x="10222865" y="4888865"/>
            <a:ext cx="1969135" cy="196913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a:t>翻转课堂</a:t>
            </a:r>
            <a:r>
              <a:rPr lang="en-US" altLang="zh-CN"/>
              <a:t>——</a:t>
            </a:r>
            <a:r>
              <a:rPr lang="zh-CN" altLang="en-US"/>
              <a:t>《</a:t>
            </a:r>
            <a:r>
              <a:rPr lang="zh-CN" altLang="zh-CN"/>
              <a:t>维护》</a:t>
            </a:r>
          </a:p>
        </p:txBody>
      </p:sp>
      <p:sp>
        <p:nvSpPr>
          <p:cNvPr id="3" name="副标题 2"/>
          <p:cNvSpPr>
            <a:spLocks noGrp="1"/>
          </p:cNvSpPr>
          <p:nvPr>
            <p:ph type="subTitle" idx="1"/>
            <p:custDataLst>
              <p:tags r:id="rId3"/>
            </p:custDataLst>
          </p:nvPr>
        </p:nvSpPr>
        <p:spPr/>
        <p:txBody>
          <a:bodyPr/>
          <a:lstStyle/>
          <a:p>
            <a:r>
              <a:rPr lang="zh-CN" altLang="en-US"/>
              <a:t>单击输入您的封面副标题</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a:latin typeface="+mj-ea"/>
                <a:ea typeface="+mj-ea"/>
              </a:rPr>
              <a:t>NO.3</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lstStyle/>
          <a:p>
            <a:pPr algn="ctr"/>
            <a:r>
              <a:rPr lang="zh-CN" altLang="en-US" sz="4800">
                <a:latin typeface="+mj-ea"/>
                <a:ea typeface="+mj-ea"/>
              </a:rPr>
              <a:t>软件维护过程</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1.维护组织</a:t>
            </a:r>
          </a:p>
        </p:txBody>
      </p:sp>
      <p:sp>
        <p:nvSpPr>
          <p:cNvPr id="3" name="内容占位符 2"/>
          <p:cNvSpPr>
            <a:spLocks noGrp="1"/>
          </p:cNvSpPr>
          <p:nvPr>
            <p:ph idx="1"/>
          </p:nvPr>
        </p:nvSpPr>
        <p:spPr/>
        <p:txBody>
          <a:bodyPr>
            <a:normAutofit/>
          </a:bodyPr>
          <a:lstStyle/>
          <a:p>
            <a:r>
              <a:rPr lang="zh-CN" altLang="en-US"/>
              <a:t>虽然通常并不需要建立正式的维护组织，但是，即使对于一个小的软件开发团体而言，非正式地委托责任也是绝对必要的。每个维护要求都通过维护管理员转交给熟悉该产品的系统管理员去评价。系统管理员是被指定去熟悉一小部分产品程序的技术人员。系统管理员对维护任务做出评价之后，由变化授权人决定应该进行的活动。</a:t>
            </a:r>
          </a:p>
          <a:p>
            <a:r>
              <a:rPr lang="zh-CN" altLang="en-US"/>
              <a:t>在维护活动开始之前就明确维护责任是十分必要的。这样做可以大大减少维护过程中可能出现的混乱。</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2. 维护报告</a:t>
            </a:r>
          </a:p>
        </p:txBody>
      </p:sp>
      <p:sp>
        <p:nvSpPr>
          <p:cNvPr id="3" name="内容占位符 2"/>
          <p:cNvSpPr>
            <a:spLocks noGrp="1"/>
          </p:cNvSpPr>
          <p:nvPr>
            <p:ph idx="1"/>
          </p:nvPr>
        </p:nvSpPr>
        <p:spPr/>
        <p:txBody>
          <a:bodyPr/>
          <a:lstStyle/>
          <a:p>
            <a:r>
              <a:rPr lang="zh-CN" altLang="en-US"/>
              <a:t>应该用标准化的格式表达所有软件维护要求。</a:t>
            </a:r>
          </a:p>
          <a:p>
            <a:r>
              <a:rPr lang="zh-CN" altLang="en-US"/>
              <a:t>维护要求表是一个外部产生的文件,它是计划维护活动的基础。软件组织内部应该制定出一个软件修改报告,它给出下述信息。</a:t>
            </a:r>
          </a:p>
          <a:p>
            <a:r>
              <a:rPr lang="zh-CN" altLang="en-US"/>
              <a:t>（</a:t>
            </a:r>
            <a:r>
              <a:rPr lang="en-US" altLang="zh-CN"/>
              <a:t>1</a:t>
            </a:r>
            <a:r>
              <a:rPr lang="zh-CN" altLang="en-US"/>
              <a:t>）满足维护要求表中提出的要求所需要的工作量。</a:t>
            </a:r>
          </a:p>
          <a:p>
            <a:r>
              <a:rPr lang="zh-CN" altLang="en-US"/>
              <a:t>（</a:t>
            </a:r>
            <a:r>
              <a:rPr lang="en-US" altLang="zh-CN"/>
              <a:t>2</a:t>
            </a:r>
            <a:r>
              <a:rPr lang="zh-CN" altLang="en-US"/>
              <a:t>）维护要求的性质。</a:t>
            </a:r>
          </a:p>
          <a:p>
            <a:r>
              <a:rPr lang="zh-CN" altLang="en-US"/>
              <a:t>（</a:t>
            </a:r>
            <a:r>
              <a:rPr lang="en-US" altLang="zh-CN"/>
              <a:t>3</a:t>
            </a:r>
            <a:r>
              <a:rPr lang="zh-CN" altLang="en-US"/>
              <a:t>）这项要求的优先次序。</a:t>
            </a:r>
          </a:p>
          <a:p>
            <a:r>
              <a:rPr lang="zh-CN" altLang="en-US"/>
              <a:t>（</a:t>
            </a:r>
            <a:r>
              <a:rPr lang="en-US" altLang="zh-CN"/>
              <a:t>4</a:t>
            </a:r>
            <a:r>
              <a:rPr lang="zh-CN" altLang="en-US"/>
              <a:t>）与修改有关的事后数据。</a:t>
            </a:r>
          </a:p>
          <a:p>
            <a:r>
              <a:rPr lang="zh-CN" altLang="en-US"/>
              <a:t>在拟定进一步的维护计划之前,把软件修改报告提交给变化授权人审查批准。</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3.维护的事件流</a:t>
            </a:r>
          </a:p>
        </p:txBody>
      </p:sp>
      <p:sp>
        <p:nvSpPr>
          <p:cNvPr id="3" name="内容占位符 2"/>
          <p:cNvSpPr>
            <a:spLocks noGrp="1"/>
          </p:cNvSpPr>
          <p:nvPr>
            <p:ph idx="1"/>
          </p:nvPr>
        </p:nvSpPr>
        <p:spPr/>
        <p:txBody>
          <a:bodyPr/>
          <a:lstStyle/>
          <a:p>
            <a:r>
              <a:rPr lang="zh-CN" altLang="en-US"/>
              <a:t>首先应该确定要求进行的维护的类型。用户常常把一项要求看作</a:t>
            </a:r>
          </a:p>
          <a:p>
            <a:pPr marL="0" indent="0">
              <a:buNone/>
            </a:pPr>
            <a:r>
              <a:rPr lang="en-US" altLang="zh-CN"/>
              <a:t>   </a:t>
            </a:r>
            <a:r>
              <a:rPr lang="zh-CN" altLang="en-US"/>
              <a:t>是为了改正软件的错误(改正性维护)，而开发人员可能把同一项要</a:t>
            </a:r>
          </a:p>
          <a:p>
            <a:pPr marL="0" indent="0">
              <a:buNone/>
            </a:pPr>
            <a:r>
              <a:rPr lang="en-US" altLang="zh-CN"/>
              <a:t>   </a:t>
            </a:r>
            <a:r>
              <a:rPr lang="zh-CN" altLang="en-US"/>
              <a:t>求看作是适应性或完善性维护。当存在不同意见时必须协商解决。</a:t>
            </a:r>
          </a:p>
          <a:p>
            <a:pPr algn="l">
              <a:buClrTx/>
              <a:buSzTx/>
            </a:pPr>
            <a:r>
              <a:rPr lang="zh-CN" altLang="en-US"/>
              <a:t>对一项改正性维护要求(图中“错误"通路)的处理，从估量错误的严重程度开始。如果是一个严重的错误(例如，一个关键性的系统不能正常运行)，则在系统管理员的指导下分派人员,并且立即开始问题分析过程。如果错误并不严重，那么改正性的维护和其他要求软件开发资源的任务一起统筹安排。</a:t>
            </a:r>
          </a:p>
          <a:p>
            <a:pPr algn="l">
              <a:buClrTx/>
              <a:buSzTx/>
            </a:pPr>
            <a:r>
              <a:rPr lang="zh-CN" altLang="en-US"/>
              <a:t>适应性维护和完善性维护的要求沿着相同的事件流通路前进。应该确定每个维护要求的优先次序，并且安排要求的工作时间，就好像它是另一个开发任务样。如果一项维护要求的优先次序非常高，可能立即开始维护工作。</a:t>
            </a:r>
          </a:p>
        </p:txBody>
      </p:sp>
      <p:pic>
        <p:nvPicPr>
          <p:cNvPr id="5" name="图片 4"/>
          <p:cNvPicPr>
            <a:picLocks noChangeAspect="1"/>
          </p:cNvPicPr>
          <p:nvPr/>
        </p:nvPicPr>
        <p:blipFill>
          <a:blip r:embed="rId3"/>
          <a:stretch>
            <a:fillRect/>
          </a:stretch>
        </p:blipFill>
        <p:spPr>
          <a:xfrm>
            <a:off x="7896225" y="104775"/>
            <a:ext cx="4295775" cy="2724150"/>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557530"/>
            <a:ext cx="10968990" cy="5692140"/>
          </a:xfrm>
        </p:spPr>
        <p:txBody>
          <a:bodyPr/>
          <a:lstStyle/>
          <a:p>
            <a:r>
              <a:rPr lang="zh-CN" altLang="en-US"/>
              <a:t>不管维护类型如何，都需要进行同样的技术工作。这些工作包括：修改软件设计、复查、必要的代码修改、单元测试和集成测试(包括使用以前的测试方案的回归测试)验收测试和复审。不同类型的维护强调的重点不同,但是基本途径是相同的。维护事件流中最后一个事件是复审,它再次检验软件配置的所有成分的有效性，并且保证事实上满足了维护要求表中的要求。</a:t>
            </a:r>
          </a:p>
          <a:p>
            <a:r>
              <a:rPr lang="zh-CN" altLang="en-US"/>
              <a:t>当发生恶性的软件问题时，就出现所谓的“救火”维护要求,这种情况需要立即把资源用来解决问题。如果对一个组织来说，“救火”是常见的过程,那么必须怀疑它的管理能力和技术能力。</a:t>
            </a:r>
          </a:p>
          <a:p>
            <a:r>
              <a:rPr lang="zh-CN" altLang="en-US"/>
              <a:t>在完成软件维护任务之后，进行处境复查常常是有好处的。一般说来,这种复查试图回答下述问题：</a:t>
            </a:r>
          </a:p>
          <a:p>
            <a:r>
              <a:rPr lang="zh-CN" altLang="en-US"/>
              <a:t>（</a:t>
            </a:r>
            <a:r>
              <a:rPr lang="en-US" altLang="zh-CN"/>
              <a:t>1</a:t>
            </a:r>
            <a:r>
              <a:rPr lang="zh-CN" altLang="en-US"/>
              <a:t>）在当前处境下设计、编码或测试的哪些方面能用不同方法进行?</a:t>
            </a:r>
          </a:p>
          <a:p>
            <a:r>
              <a:rPr lang="zh-CN" altLang="en-US"/>
              <a:t>（</a:t>
            </a:r>
            <a:r>
              <a:rPr lang="en-US" altLang="zh-CN"/>
              <a:t>2</a:t>
            </a:r>
            <a:r>
              <a:rPr lang="zh-CN" altLang="en-US"/>
              <a:t>）哪些维护资源是应该有而事实上却没有的?</a:t>
            </a:r>
          </a:p>
          <a:p>
            <a:r>
              <a:rPr lang="zh-CN" altLang="en-US"/>
              <a:t>（</a:t>
            </a:r>
            <a:r>
              <a:rPr lang="en-US" altLang="zh-CN"/>
              <a:t>3</a:t>
            </a:r>
            <a:r>
              <a:rPr lang="zh-CN" altLang="en-US"/>
              <a:t>）对于这项维护工作什么是主要的(以及次要的)障碍?</a:t>
            </a:r>
          </a:p>
          <a:p>
            <a:r>
              <a:rPr lang="zh-CN" altLang="en-US"/>
              <a:t>（</a:t>
            </a:r>
            <a:r>
              <a:rPr lang="en-US" altLang="zh-CN"/>
              <a:t>4</a:t>
            </a:r>
            <a:r>
              <a:rPr lang="zh-CN" altLang="en-US"/>
              <a:t>）要求的维护类型中有预防性维护吗?</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4.保存维护记录</a:t>
            </a:r>
          </a:p>
        </p:txBody>
      </p:sp>
      <p:sp>
        <p:nvSpPr>
          <p:cNvPr id="3" name="内容占位符 2"/>
          <p:cNvSpPr>
            <a:spLocks noGrp="1"/>
          </p:cNvSpPr>
          <p:nvPr>
            <p:ph idx="1"/>
          </p:nvPr>
        </p:nvSpPr>
        <p:spPr/>
        <p:txBody>
          <a:bodyPr/>
          <a:lstStyle/>
          <a:p>
            <a:r>
              <a:rPr lang="zh-CN" altLang="en-US"/>
              <a:t>保存维护记录遇到的第个问题就是 ：哪些数据是值得记录的? Swanson提出了下述内容:</a:t>
            </a:r>
          </a:p>
          <a:p>
            <a:r>
              <a:rPr lang="zh-CN" altLang="en-US"/>
              <a:t>①程序标识；②源语句数；③机器指令条数；④使用的程序设计语言；⑤程序安装的日期；⑥自从安装以来程序运行的次数；⑦自从安装以来程序失效的次数；⑧程序变动的层次和标识；⑨因程序变动而增加的源语句数；⑩因程序变动而删除的源语句数；⑪每个改动耗费的人时数: ⑫程序改动的日期；⑬软件工程师的名字；⑭维护要求表的标识: ⑮维护类型;⑯维护开始和完成的日期；⑰累计用于维护的人时数；⑱与完成的维护相联系的纯效益。</a:t>
            </a:r>
          </a:p>
          <a:p>
            <a:r>
              <a:rPr lang="zh-CN" altLang="en-US"/>
              <a:t>应该为每项维护工作都收集上述数据。可以利用这些数据构成一个维护数据库的基础。</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5.评价维护活动</a:t>
            </a:r>
          </a:p>
        </p:txBody>
      </p:sp>
      <p:sp>
        <p:nvSpPr>
          <p:cNvPr id="3" name="内容占位符 2"/>
          <p:cNvSpPr>
            <a:spLocks noGrp="1"/>
          </p:cNvSpPr>
          <p:nvPr>
            <p:ph idx="1"/>
          </p:nvPr>
        </p:nvSpPr>
        <p:spPr/>
        <p:txBody>
          <a:bodyPr>
            <a:normAutofit lnSpcReduction="10000"/>
          </a:bodyPr>
          <a:lstStyle/>
          <a:p>
            <a:r>
              <a:rPr lang="zh-CN" altLang="en-US"/>
              <a:t>至少可以从下述7个方面度量维护工作：</a:t>
            </a:r>
          </a:p>
          <a:p>
            <a:r>
              <a:rPr lang="zh-CN" altLang="en-US"/>
              <a:t>(1)每次程序运行平均失效的次数。</a:t>
            </a:r>
          </a:p>
          <a:p>
            <a:r>
              <a:rPr lang="zh-CN" altLang="en-US"/>
              <a:t>(2)用于每一类维护活动的总人时数。</a:t>
            </a:r>
          </a:p>
          <a:p>
            <a:r>
              <a:rPr lang="zh-CN" altLang="en-US"/>
              <a:t>(3)平均每个程序、每种语言、每种维护类型所做的程序变动数。</a:t>
            </a:r>
          </a:p>
          <a:p>
            <a:r>
              <a:rPr lang="zh-CN" altLang="en-US"/>
              <a:t>(4) 维护过程中增加或删除一个源语句平均花费的人时数。</a:t>
            </a:r>
          </a:p>
          <a:p>
            <a:r>
              <a:rPr lang="zh-CN" altLang="en-US"/>
              <a:t>(5)维护每种语言平均花费的人时数。</a:t>
            </a:r>
          </a:p>
          <a:p>
            <a:r>
              <a:rPr lang="zh-CN" altLang="en-US"/>
              <a:t>(6)一张维护要求表的平均周转时间。</a:t>
            </a:r>
          </a:p>
          <a:p>
            <a:r>
              <a:rPr lang="zh-CN" altLang="en-US"/>
              <a:t>(7)不同维护类型所占的百分比。</a:t>
            </a:r>
          </a:p>
          <a:p>
            <a:r>
              <a:rPr lang="zh-CN" altLang="en-US"/>
              <a:t>根据对维护工作定最度量的结果，可以做出关于开发技术、语言选择、维护工作量规划、</a:t>
            </a:r>
          </a:p>
          <a:p>
            <a:pPr marL="0" indent="0">
              <a:buNone/>
            </a:pPr>
            <a:r>
              <a:rPr lang="zh-CN" altLang="en-US"/>
              <a:t>资源分配及其他许多方面的决定，而且可以利用这样的数据去分析评价维护任务。</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a:latin typeface="+mj-ea"/>
                <a:ea typeface="+mj-ea"/>
              </a:rPr>
              <a:t>NO.4</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lstStyle/>
          <a:p>
            <a:pPr algn="ctr"/>
            <a:r>
              <a:rPr lang="zh-CN" altLang="en-US" sz="4800">
                <a:latin typeface="+mj-ea"/>
                <a:ea typeface="+mj-ea"/>
              </a:rPr>
              <a:t>软件的可维护性</a:t>
            </a:r>
          </a:p>
        </p:txBody>
      </p:sp>
      <p:sp>
        <p:nvSpPr>
          <p:cNvPr id="5" name="文本框 4"/>
          <p:cNvSpPr txBox="1"/>
          <p:nvPr/>
        </p:nvSpPr>
        <p:spPr>
          <a:xfrm>
            <a:off x="1524000" y="4827270"/>
            <a:ext cx="9144000" cy="829945"/>
          </a:xfrm>
          <a:prstGeom prst="rect">
            <a:avLst/>
          </a:prstGeom>
          <a:noFill/>
        </p:spPr>
        <p:txBody>
          <a:bodyPr wrap="square" rtlCol="0">
            <a:spAutoFit/>
          </a:bodyPr>
          <a:lstStyle/>
          <a:p>
            <a:r>
              <a:rPr lang="zh-CN" altLang="en-US" sz="2400"/>
              <a:t>可以把软件的可维护性定性地定义为:维护人员理解改正、改动或改进这个软件的难易程度。</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1.决定软件可维护性的因素</a:t>
            </a:r>
          </a:p>
        </p:txBody>
      </p:sp>
      <p:sp>
        <p:nvSpPr>
          <p:cNvPr id="3" name="内容占位符 2"/>
          <p:cNvSpPr>
            <a:spLocks noGrp="1"/>
          </p:cNvSpPr>
          <p:nvPr>
            <p:ph idx="1"/>
          </p:nvPr>
        </p:nvSpPr>
        <p:spPr/>
        <p:txBody>
          <a:bodyPr>
            <a:normAutofit fontScale="92500"/>
          </a:bodyPr>
          <a:lstStyle/>
          <a:p>
            <a:r>
              <a:rPr lang="en-US" altLang="zh-CN"/>
              <a:t>维护就是在软件交付使用后进行的修改，修改之前必须理解待修改的对象，修改之后应该进行必要的测试</a:t>
            </a:r>
            <a:r>
              <a:rPr lang="zh-CN" altLang="en-US"/>
              <a:t>，</a:t>
            </a:r>
            <a:r>
              <a:rPr lang="en-US" altLang="zh-CN"/>
              <a:t>以保证所做的修改是正确的。如果是改正性维护,还必须</a:t>
            </a:r>
            <a:r>
              <a:rPr lang="zh-CN" altLang="en-US"/>
              <a:t>预先进行</a:t>
            </a:r>
            <a:r>
              <a:rPr lang="en-US" altLang="zh-CN"/>
              <a:t>调试以确定错误的具体位置。因此，决定软件可维护性的因素主要有下述5个</a:t>
            </a:r>
            <a:r>
              <a:rPr lang="zh-CN" altLang="en-US"/>
              <a:t>：</a:t>
            </a:r>
          </a:p>
          <a:p>
            <a:r>
              <a:rPr lang="zh-CN" altLang="en-US"/>
              <a:t>（</a:t>
            </a:r>
            <a:r>
              <a:rPr lang="en-US" altLang="zh-CN"/>
              <a:t>1</a:t>
            </a:r>
            <a:r>
              <a:rPr lang="zh-CN" altLang="en-US"/>
              <a:t>）可理解性</a:t>
            </a:r>
          </a:p>
          <a:p>
            <a:r>
              <a:rPr lang="zh-CN" altLang="en-US"/>
              <a:t>软件可理解性表现为外来读者理解软件的结构、功能、接口和内部处理过程的难易程。模块化（模块结构良好，高内聚，松耦合）、详细的设计文档、结构化设计、程序内部的文档和良好的高级程序设计语言等，都对提高软件的可理解性有重要贡献。</a:t>
            </a:r>
          </a:p>
          <a:p>
            <a:r>
              <a:rPr lang="zh-CN" altLang="en-US"/>
              <a:t>（</a:t>
            </a:r>
            <a:r>
              <a:rPr lang="en-US" altLang="zh-CN"/>
              <a:t>2</a:t>
            </a:r>
            <a:r>
              <a:rPr lang="zh-CN" altLang="en-US"/>
              <a:t>）可测试性</a:t>
            </a:r>
          </a:p>
          <a:p>
            <a:r>
              <a:rPr lang="zh-CN" altLang="en-US"/>
              <a:t>诊断和测试的容易程度取决于软件容易理解的程度。良好的文档对关重要的，此外，软件结构、可用的测试工具和调试工具，以及以前设计的测试过程都是十分重要的。</a:t>
            </a:r>
          </a:p>
          <a:p>
            <a:r>
              <a:rPr lang="zh-CN" altLang="en-US"/>
              <a:t>对于程序模块来说，可以用程序复杂度来度量它的可测试性。复杂性越大，可执行的路径</a:t>
            </a:r>
          </a:p>
          <a:p>
            <a:pPr marL="0" indent="0">
              <a:buNone/>
            </a:pPr>
            <a:r>
              <a:rPr lang="en-US" altLang="zh-CN"/>
              <a:t>   </a:t>
            </a:r>
            <a:r>
              <a:rPr lang="zh-CN" altLang="en-US"/>
              <a:t>就越多，全面测试它的难度就越高。</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742950"/>
            <a:ext cx="10968990" cy="5506720"/>
          </a:xfrm>
        </p:spPr>
        <p:txBody>
          <a:bodyPr>
            <a:normAutofit fontScale="92500"/>
          </a:bodyPr>
          <a:lstStyle/>
          <a:p>
            <a:r>
              <a:rPr lang="zh-CN" altLang="en-US"/>
              <a:t>（3）可修改性</a:t>
            </a:r>
          </a:p>
          <a:p>
            <a:r>
              <a:rPr lang="zh-CN" altLang="en-US"/>
              <a:t>耦合、内聚、信息隐藏、局部化、控制域与作用域的关系等，都影响软件的可修改性。</a:t>
            </a:r>
          </a:p>
          <a:p>
            <a:r>
              <a:rPr lang="zh-CN" altLang="en-US"/>
              <a:t>（</a:t>
            </a:r>
            <a:r>
              <a:rPr lang="en-US" altLang="zh-CN"/>
              <a:t>4</a:t>
            </a:r>
            <a:r>
              <a:rPr lang="zh-CN" altLang="en-US"/>
              <a:t>）可移植性</a:t>
            </a:r>
          </a:p>
          <a:p>
            <a:r>
              <a:rPr lang="zh-CN" altLang="en-US">
                <a:sym typeface="+mn-ea"/>
              </a:rPr>
              <a:t>可移植性</a:t>
            </a:r>
            <a:r>
              <a:rPr lang="zh-CN" altLang="en-US"/>
              <a:t>指的是，把程序从一种计算环境(硬件配置和操作系统)转移到另一种计算环境的难易程度。把与硬件、操作系统以及其他外部设备有关的程序代码集中放到特定的程序模块中，可以把因环境变化而必须修改的程序局限在少数程序模块中，从而降低修改的难度。</a:t>
            </a:r>
          </a:p>
          <a:p>
            <a:r>
              <a:rPr lang="zh-CN" altLang="en-US"/>
              <a:t>（</a:t>
            </a:r>
            <a:r>
              <a:rPr lang="en-US" altLang="zh-CN"/>
              <a:t>5</a:t>
            </a:r>
            <a:r>
              <a:rPr lang="zh-CN" altLang="en-US"/>
              <a:t>）可重用性</a:t>
            </a:r>
          </a:p>
          <a:p>
            <a:r>
              <a:rPr lang="zh-CN" altLang="en-US"/>
              <a:t>所谓重用(reuse)是指同一事物不做修改或稍加改动就在不同环境中多次重复使用。大量使用可重用的软件构件来开发软件，可以从下述两个方面提高软件的可维护性：</a:t>
            </a:r>
          </a:p>
          <a:p>
            <a:r>
              <a:rPr lang="en-US" altLang="zh-CN"/>
              <a:t>1</a:t>
            </a:r>
            <a:r>
              <a:rPr lang="zh-CN" altLang="en-US"/>
              <a:t>）通常,可重用的软件构件在开发时都经过很严格的测试，可靠性比较高，且在每次重用过程中都会发现并清除一些错误，随着时间推移，这样的构件将变成实质上无错误的。因此，软件中使用的可重用构件越多，软件的可靠性越高,改正性维护需求就越少。</a:t>
            </a:r>
          </a:p>
          <a:p>
            <a:r>
              <a:rPr lang="en-US" altLang="zh-CN"/>
              <a:t>2</a:t>
            </a:r>
            <a:r>
              <a:rPr lang="zh-CN" altLang="en-US"/>
              <a:t>）很容易修改可重用的软件构件使之再次应用在新环境中，因此，软件中使用的可重用构</a:t>
            </a:r>
          </a:p>
          <a:p>
            <a:pPr marL="0" indent="0">
              <a:buNone/>
            </a:pPr>
            <a:r>
              <a:rPr lang="en-US" altLang="zh-CN"/>
              <a:t>   </a:t>
            </a:r>
            <a:r>
              <a:rPr lang="zh-CN" altLang="en-US"/>
              <a:t>件越多,适应性和完善性维护也就越容易。</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305560" y="2533015"/>
            <a:ext cx="1106170" cy="1791970"/>
          </a:xfrm>
          <a:prstGeom prst="rect">
            <a:avLst/>
          </a:prstGeom>
          <a:noFill/>
        </p:spPr>
        <p:txBody>
          <a:bodyPr vert="eaVert" wrap="square" rtlCol="0">
            <a:spAutoFit/>
          </a:bodyPr>
          <a:lstStyle/>
          <a:p>
            <a:r>
              <a:rPr lang="zh-CN" altLang="en-US" sz="6000"/>
              <a:t>目录</a:t>
            </a:r>
          </a:p>
        </p:txBody>
      </p:sp>
      <p:sp>
        <p:nvSpPr>
          <p:cNvPr id="17" name="文本框 16"/>
          <p:cNvSpPr txBox="1"/>
          <p:nvPr/>
        </p:nvSpPr>
        <p:spPr>
          <a:xfrm>
            <a:off x="2411730" y="2052320"/>
            <a:ext cx="459740" cy="2635250"/>
          </a:xfrm>
          <a:prstGeom prst="rect">
            <a:avLst/>
          </a:prstGeom>
          <a:noFill/>
        </p:spPr>
        <p:txBody>
          <a:bodyPr vert="eaVert" wrap="square" rtlCol="0">
            <a:spAutoFit/>
          </a:bodyPr>
          <a:lstStyle/>
          <a:p>
            <a:pPr algn="ctr"/>
            <a:r>
              <a:rPr lang="en-US" altLang="zh-CN" b="1" dirty="0">
                <a:solidFill>
                  <a:schemeClr val="tx1"/>
                </a:solidFill>
                <a:latin typeface="+mj-ea"/>
                <a:ea typeface="+mj-ea"/>
                <a:cs typeface="+mn-ea"/>
                <a:sym typeface="+mn-lt"/>
              </a:rPr>
              <a:t>DIRECTORY</a:t>
            </a:r>
          </a:p>
        </p:txBody>
      </p:sp>
      <p:grpSp>
        <p:nvGrpSpPr>
          <p:cNvPr id="26" name="组合 25"/>
          <p:cNvGrpSpPr/>
          <p:nvPr/>
        </p:nvGrpSpPr>
        <p:grpSpPr>
          <a:xfrm>
            <a:off x="3087198" y="69139"/>
            <a:ext cx="4443730" cy="1707515"/>
            <a:chOff x="4868" y="0"/>
            <a:chExt cx="6204" cy="2298"/>
          </a:xfrm>
        </p:grpSpPr>
        <p:pic>
          <p:nvPicPr>
            <p:cNvPr id="15" name="图片 12" descr="2.png"/>
            <p:cNvPicPr>
              <a:picLocks noChangeAspect="1"/>
            </p:cNvPicPr>
            <p:nvPr/>
          </p:nvPicPr>
          <p:blipFill>
            <a:blip r:embed="rId3"/>
            <a:stretch>
              <a:fillRect/>
            </a:stretch>
          </p:blipFill>
          <p:spPr>
            <a:xfrm>
              <a:off x="7103" y="501"/>
              <a:ext cx="3966" cy="1575"/>
            </a:xfrm>
            <a:prstGeom prst="rect">
              <a:avLst/>
            </a:prstGeom>
            <a:noFill/>
            <a:ln w="9525">
              <a:noFill/>
            </a:ln>
          </p:spPr>
        </p:pic>
        <p:pic>
          <p:nvPicPr>
            <p:cNvPr id="16" name="图片 13" descr="1.png"/>
            <p:cNvPicPr>
              <a:picLocks noChangeAspect="1"/>
            </p:cNvPicPr>
            <p:nvPr/>
          </p:nvPicPr>
          <p:blipFill>
            <a:blip r:embed="rId4"/>
            <a:stretch>
              <a:fillRect/>
            </a:stretch>
          </p:blipFill>
          <p:spPr>
            <a:xfrm>
              <a:off x="4868" y="0"/>
              <a:ext cx="3126" cy="2298"/>
            </a:xfrm>
            <a:prstGeom prst="rect">
              <a:avLst/>
            </a:prstGeom>
            <a:noFill/>
            <a:ln w="9525">
              <a:noFill/>
            </a:ln>
          </p:spPr>
        </p:pic>
        <p:sp>
          <p:nvSpPr>
            <p:cNvPr id="20" name="矩形 21"/>
            <p:cNvSpPr/>
            <p:nvPr/>
          </p:nvSpPr>
          <p:spPr>
            <a:xfrm>
              <a:off x="7994" y="998"/>
              <a:ext cx="3078" cy="49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mj-ea"/>
                  <a:ea typeface="+mj-ea"/>
                  <a:sym typeface="+mn-ea"/>
                </a:rPr>
                <a:t>软件维护的定义</a:t>
              </a:r>
              <a:endParaRPr lang="zh-CN" altLang="en-US" sz="18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169" y="791"/>
              <a:ext cx="1272" cy="785"/>
            </a:xfrm>
            <a:prstGeom prst="rect">
              <a:avLst/>
            </a:prstGeom>
            <a:noFill/>
          </p:spPr>
          <p:txBody>
            <a:bodyPr wrap="square" rtlCol="0">
              <a:spAutoFit/>
            </a:bodyPr>
            <a:lstStyle/>
            <a:p>
              <a:r>
                <a:rPr lang="zh-CN" altLang="en-US" sz="3200"/>
                <a:t>一、</a:t>
              </a:r>
            </a:p>
          </p:txBody>
        </p:sp>
      </p:grpSp>
      <p:grpSp>
        <p:nvGrpSpPr>
          <p:cNvPr id="32" name="组合 31"/>
          <p:cNvGrpSpPr/>
          <p:nvPr/>
        </p:nvGrpSpPr>
        <p:grpSpPr>
          <a:xfrm>
            <a:off x="7444740" y="157889"/>
            <a:ext cx="4515814" cy="1528445"/>
            <a:chOff x="4868" y="1996"/>
            <a:chExt cx="6340" cy="2297"/>
          </a:xfrm>
        </p:grpSpPr>
        <p:pic>
          <p:nvPicPr>
            <p:cNvPr id="18" name="图片 14" descr="2.png"/>
            <p:cNvPicPr>
              <a:picLocks noChangeAspect="1"/>
            </p:cNvPicPr>
            <p:nvPr/>
          </p:nvPicPr>
          <p:blipFill>
            <a:blip r:embed="rId3"/>
            <a:stretch>
              <a:fillRect/>
            </a:stretch>
          </p:blipFill>
          <p:spPr>
            <a:xfrm>
              <a:off x="7012" y="2446"/>
              <a:ext cx="3966" cy="1575"/>
            </a:xfrm>
            <a:prstGeom prst="rect">
              <a:avLst/>
            </a:prstGeom>
            <a:noFill/>
            <a:ln w="9525">
              <a:noFill/>
            </a:ln>
          </p:spPr>
        </p:pic>
        <p:pic>
          <p:nvPicPr>
            <p:cNvPr id="19" name="图片 15" descr="1.png"/>
            <p:cNvPicPr>
              <a:picLocks noChangeAspect="1"/>
            </p:cNvPicPr>
            <p:nvPr/>
          </p:nvPicPr>
          <p:blipFill>
            <a:blip r:embed="rId4"/>
            <a:stretch>
              <a:fillRect/>
            </a:stretch>
          </p:blipFill>
          <p:spPr>
            <a:xfrm>
              <a:off x="4868" y="1996"/>
              <a:ext cx="3126" cy="2297"/>
            </a:xfrm>
            <a:prstGeom prst="rect">
              <a:avLst/>
            </a:prstGeom>
            <a:noFill/>
            <a:ln w="9525">
              <a:noFill/>
            </a:ln>
          </p:spPr>
        </p:pic>
        <p:sp>
          <p:nvSpPr>
            <p:cNvPr id="21" name="矩形 22"/>
            <p:cNvSpPr/>
            <p:nvPr/>
          </p:nvSpPr>
          <p:spPr>
            <a:xfrm>
              <a:off x="7597" y="2911"/>
              <a:ext cx="3611" cy="5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软件维护的特点基础</a:t>
              </a:r>
            </a:p>
          </p:txBody>
        </p:sp>
        <p:sp>
          <p:nvSpPr>
            <p:cNvPr id="23" name="文本框 22"/>
            <p:cNvSpPr txBox="1"/>
            <p:nvPr/>
          </p:nvSpPr>
          <p:spPr>
            <a:xfrm>
              <a:off x="6169" y="2836"/>
              <a:ext cx="1272" cy="877"/>
            </a:xfrm>
            <a:prstGeom prst="rect">
              <a:avLst/>
            </a:prstGeom>
            <a:noFill/>
          </p:spPr>
          <p:txBody>
            <a:bodyPr wrap="square" rtlCol="0">
              <a:spAutoFit/>
            </a:bodyPr>
            <a:lstStyle/>
            <a:p>
              <a:r>
                <a:rPr lang="zh-CN" altLang="en-US" sz="3200" dirty="0"/>
                <a:t>二、</a:t>
              </a:r>
            </a:p>
          </p:txBody>
        </p:sp>
      </p:grpSp>
      <p:grpSp>
        <p:nvGrpSpPr>
          <p:cNvPr id="33" name="组合 32"/>
          <p:cNvGrpSpPr/>
          <p:nvPr/>
        </p:nvGrpSpPr>
        <p:grpSpPr>
          <a:xfrm>
            <a:off x="2232783" y="1781161"/>
            <a:ext cx="5086985" cy="1758950"/>
            <a:chOff x="3687" y="3948"/>
            <a:chExt cx="7382" cy="2717"/>
          </a:xfrm>
        </p:grpSpPr>
        <p:cxnSp>
          <p:nvCxnSpPr>
            <p:cNvPr id="8" name="直接连接符 7"/>
            <p:cNvCxnSpPr/>
            <p:nvPr/>
          </p:nvCxnSpPr>
          <p:spPr>
            <a:xfrm flipH="1">
              <a:off x="3687" y="3948"/>
              <a:ext cx="11" cy="2717"/>
            </a:xfrm>
            <a:prstGeom prst="line">
              <a:avLst/>
            </a:prstGeom>
            <a:ln w="25400">
              <a:solidFill>
                <a:schemeClr val="tx1">
                  <a:alpha val="98000"/>
                </a:schemeClr>
              </a:solidFill>
            </a:ln>
          </p:spPr>
          <p:style>
            <a:lnRef idx="1">
              <a:schemeClr val="accent1"/>
            </a:lnRef>
            <a:fillRef idx="0">
              <a:schemeClr val="accent1"/>
            </a:fillRef>
            <a:effectRef idx="0">
              <a:schemeClr val="accent1"/>
            </a:effectRef>
            <a:fontRef idx="minor">
              <a:schemeClr val="tx1"/>
            </a:fontRef>
          </p:style>
        </p:cxnSp>
        <p:pic>
          <p:nvPicPr>
            <p:cNvPr id="2" name="图片 12" descr="2.png"/>
            <p:cNvPicPr>
              <a:picLocks noChangeAspect="1"/>
            </p:cNvPicPr>
            <p:nvPr/>
          </p:nvPicPr>
          <p:blipFill>
            <a:blip r:embed="rId3"/>
            <a:stretch>
              <a:fillRect/>
            </a:stretch>
          </p:blipFill>
          <p:spPr>
            <a:xfrm>
              <a:off x="7103" y="4623"/>
              <a:ext cx="3966" cy="1575"/>
            </a:xfrm>
            <a:prstGeom prst="rect">
              <a:avLst/>
            </a:prstGeom>
            <a:noFill/>
            <a:ln w="9525">
              <a:noFill/>
            </a:ln>
          </p:spPr>
        </p:pic>
        <p:pic>
          <p:nvPicPr>
            <p:cNvPr id="3" name="图片 13" descr="1.png"/>
            <p:cNvPicPr>
              <a:picLocks noChangeAspect="1"/>
            </p:cNvPicPr>
            <p:nvPr/>
          </p:nvPicPr>
          <p:blipFill>
            <a:blip r:embed="rId4"/>
            <a:stretch>
              <a:fillRect/>
            </a:stretch>
          </p:blipFill>
          <p:spPr>
            <a:xfrm>
              <a:off x="4868" y="4122"/>
              <a:ext cx="3126" cy="2298"/>
            </a:xfrm>
            <a:prstGeom prst="rect">
              <a:avLst/>
            </a:prstGeom>
            <a:noFill/>
            <a:ln w="9525">
              <a:noFill/>
            </a:ln>
          </p:spPr>
        </p:pic>
        <p:sp>
          <p:nvSpPr>
            <p:cNvPr id="4" name="矩形 21"/>
            <p:cNvSpPr/>
            <p:nvPr/>
          </p:nvSpPr>
          <p:spPr>
            <a:xfrm>
              <a:off x="8185" y="5126"/>
              <a:ext cx="2296" cy="5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buNone/>
              </a:pPr>
              <a:r>
                <a:rPr lang="zh-CN" altLang="en-US" sz="1800">
                  <a:latin typeface="+mj-ea"/>
                  <a:ea typeface="+mj-ea"/>
                  <a:sym typeface="+mn-ea"/>
                </a:rPr>
                <a:t>软件维护过程</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69" y="4913"/>
              <a:ext cx="1272" cy="901"/>
            </a:xfrm>
            <a:prstGeom prst="rect">
              <a:avLst/>
            </a:prstGeom>
            <a:noFill/>
          </p:spPr>
          <p:txBody>
            <a:bodyPr wrap="square" rtlCol="0">
              <a:spAutoFit/>
            </a:bodyPr>
            <a:lstStyle/>
            <a:p>
              <a:r>
                <a:rPr lang="zh-CN" altLang="en-US" sz="3200" dirty="0"/>
                <a:t>三、</a:t>
              </a:r>
            </a:p>
          </p:txBody>
        </p:sp>
      </p:grpSp>
      <p:grpSp>
        <p:nvGrpSpPr>
          <p:cNvPr id="34" name="组合 33"/>
          <p:cNvGrpSpPr/>
          <p:nvPr/>
        </p:nvGrpSpPr>
        <p:grpSpPr>
          <a:xfrm>
            <a:off x="7444740" y="1923687"/>
            <a:ext cx="4337685" cy="1560195"/>
            <a:chOff x="4868" y="6380"/>
            <a:chExt cx="6201" cy="2298"/>
          </a:xfrm>
        </p:grpSpPr>
        <p:pic>
          <p:nvPicPr>
            <p:cNvPr id="6" name="图片 12" descr="2.png"/>
            <p:cNvPicPr>
              <a:picLocks noChangeAspect="1"/>
            </p:cNvPicPr>
            <p:nvPr/>
          </p:nvPicPr>
          <p:blipFill>
            <a:blip r:embed="rId3"/>
            <a:stretch>
              <a:fillRect/>
            </a:stretch>
          </p:blipFill>
          <p:spPr>
            <a:xfrm>
              <a:off x="7103" y="6881"/>
              <a:ext cx="3966" cy="1575"/>
            </a:xfrm>
            <a:prstGeom prst="rect">
              <a:avLst/>
            </a:prstGeom>
            <a:noFill/>
            <a:ln w="9525">
              <a:noFill/>
            </a:ln>
          </p:spPr>
        </p:pic>
        <p:pic>
          <p:nvPicPr>
            <p:cNvPr id="7" name="图片 13" descr="1.png"/>
            <p:cNvPicPr>
              <a:picLocks noChangeAspect="1"/>
            </p:cNvPicPr>
            <p:nvPr/>
          </p:nvPicPr>
          <p:blipFill>
            <a:blip r:embed="rId4"/>
            <a:stretch>
              <a:fillRect/>
            </a:stretch>
          </p:blipFill>
          <p:spPr>
            <a:xfrm>
              <a:off x="4868" y="6380"/>
              <a:ext cx="3126" cy="2298"/>
            </a:xfrm>
            <a:prstGeom prst="rect">
              <a:avLst/>
            </a:prstGeom>
            <a:noFill/>
            <a:ln w="9525">
              <a:noFill/>
            </a:ln>
          </p:spPr>
        </p:pic>
        <p:sp>
          <p:nvSpPr>
            <p:cNvPr id="9" name="矩形 21"/>
            <p:cNvSpPr/>
            <p:nvPr/>
          </p:nvSpPr>
          <p:spPr>
            <a:xfrm>
              <a:off x="7916" y="7392"/>
              <a:ext cx="2758" cy="54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buNone/>
              </a:pPr>
              <a:r>
                <a:rPr lang="zh-CN" altLang="en-US" sz="1800">
                  <a:latin typeface="+mj-ea"/>
                  <a:ea typeface="+mj-ea"/>
                  <a:sym typeface="+mn-ea"/>
                </a:rPr>
                <a:t>软件的可维护性</a:t>
              </a:r>
              <a:endParaRPr lang="zh-CN" altLang="en-US" sz="1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169" y="7171"/>
              <a:ext cx="1272" cy="860"/>
            </a:xfrm>
            <a:prstGeom prst="rect">
              <a:avLst/>
            </a:prstGeom>
            <a:noFill/>
          </p:spPr>
          <p:txBody>
            <a:bodyPr wrap="square" rtlCol="0">
              <a:spAutoFit/>
            </a:bodyPr>
            <a:lstStyle/>
            <a:p>
              <a:r>
                <a:rPr lang="zh-CN" altLang="en-US" sz="3200"/>
                <a:t>四、</a:t>
              </a:r>
            </a:p>
          </p:txBody>
        </p:sp>
      </p:grpSp>
      <p:grpSp>
        <p:nvGrpSpPr>
          <p:cNvPr id="35" name="组合 34"/>
          <p:cNvGrpSpPr/>
          <p:nvPr/>
        </p:nvGrpSpPr>
        <p:grpSpPr>
          <a:xfrm>
            <a:off x="3062002" y="3569243"/>
            <a:ext cx="4239260" cy="1616710"/>
            <a:chOff x="4868" y="6380"/>
            <a:chExt cx="6201" cy="2298"/>
          </a:xfrm>
        </p:grpSpPr>
        <p:pic>
          <p:nvPicPr>
            <p:cNvPr id="36" name="图片 12" descr="2.png"/>
            <p:cNvPicPr>
              <a:picLocks noChangeAspect="1"/>
            </p:cNvPicPr>
            <p:nvPr/>
          </p:nvPicPr>
          <p:blipFill>
            <a:blip r:embed="rId3"/>
            <a:stretch>
              <a:fillRect/>
            </a:stretch>
          </p:blipFill>
          <p:spPr>
            <a:xfrm>
              <a:off x="7103" y="6881"/>
              <a:ext cx="3966" cy="1575"/>
            </a:xfrm>
            <a:prstGeom prst="rect">
              <a:avLst/>
            </a:prstGeom>
            <a:noFill/>
            <a:ln w="9525">
              <a:noFill/>
            </a:ln>
          </p:spPr>
        </p:pic>
        <p:pic>
          <p:nvPicPr>
            <p:cNvPr id="37" name="图片 13" descr="1.png"/>
            <p:cNvPicPr>
              <a:picLocks noChangeAspect="1"/>
            </p:cNvPicPr>
            <p:nvPr/>
          </p:nvPicPr>
          <p:blipFill>
            <a:blip r:embed="rId4"/>
            <a:stretch>
              <a:fillRect/>
            </a:stretch>
          </p:blipFill>
          <p:spPr>
            <a:xfrm>
              <a:off x="4868" y="6380"/>
              <a:ext cx="3126" cy="2298"/>
            </a:xfrm>
            <a:prstGeom prst="rect">
              <a:avLst/>
            </a:prstGeom>
            <a:noFill/>
            <a:ln w="9525">
              <a:noFill/>
            </a:ln>
          </p:spPr>
        </p:pic>
        <p:sp>
          <p:nvSpPr>
            <p:cNvPr id="38" name="矩形 21"/>
            <p:cNvSpPr/>
            <p:nvPr/>
          </p:nvSpPr>
          <p:spPr>
            <a:xfrm>
              <a:off x="8197" y="7398"/>
              <a:ext cx="2407" cy="5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buNone/>
              </a:pPr>
              <a:r>
                <a:rPr lang="zh-CN" altLang="en-US" sz="1800">
                  <a:latin typeface="+mj-ea"/>
                  <a:ea typeface="+mj-ea"/>
                  <a:sym typeface="+mn-ea"/>
                </a:rPr>
                <a:t>预防性维护</a:t>
              </a:r>
              <a:endParaRPr lang="zh-CN" altLang="en-US" sz="1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169" y="7171"/>
              <a:ext cx="1272" cy="829"/>
            </a:xfrm>
            <a:prstGeom prst="rect">
              <a:avLst/>
            </a:prstGeom>
            <a:noFill/>
          </p:spPr>
          <p:txBody>
            <a:bodyPr wrap="square" rtlCol="0">
              <a:spAutoFit/>
            </a:bodyPr>
            <a:lstStyle/>
            <a:p>
              <a:r>
                <a:rPr lang="zh-CN" altLang="en-US" sz="3200"/>
                <a:t>五、</a:t>
              </a:r>
            </a:p>
          </p:txBody>
        </p:sp>
      </p:grpSp>
      <p:grpSp>
        <p:nvGrpSpPr>
          <p:cNvPr id="40" name="组合 39"/>
          <p:cNvGrpSpPr/>
          <p:nvPr/>
        </p:nvGrpSpPr>
        <p:grpSpPr>
          <a:xfrm>
            <a:off x="7528779" y="3648710"/>
            <a:ext cx="4185285" cy="1352550"/>
            <a:chOff x="4868" y="6380"/>
            <a:chExt cx="6201" cy="2298"/>
          </a:xfrm>
        </p:grpSpPr>
        <p:pic>
          <p:nvPicPr>
            <p:cNvPr id="41" name="图片 12" descr="2.png"/>
            <p:cNvPicPr>
              <a:picLocks noChangeAspect="1"/>
            </p:cNvPicPr>
            <p:nvPr/>
          </p:nvPicPr>
          <p:blipFill>
            <a:blip r:embed="rId3"/>
            <a:stretch>
              <a:fillRect/>
            </a:stretch>
          </p:blipFill>
          <p:spPr>
            <a:xfrm>
              <a:off x="7103" y="6881"/>
              <a:ext cx="3966" cy="1575"/>
            </a:xfrm>
            <a:prstGeom prst="rect">
              <a:avLst/>
            </a:prstGeom>
            <a:noFill/>
            <a:ln w="9525">
              <a:noFill/>
            </a:ln>
          </p:spPr>
        </p:pic>
        <p:pic>
          <p:nvPicPr>
            <p:cNvPr id="42" name="图片 13" descr="1.png"/>
            <p:cNvPicPr>
              <a:picLocks noChangeAspect="1"/>
            </p:cNvPicPr>
            <p:nvPr/>
          </p:nvPicPr>
          <p:blipFill>
            <a:blip r:embed="rId4"/>
            <a:stretch>
              <a:fillRect/>
            </a:stretch>
          </p:blipFill>
          <p:spPr>
            <a:xfrm>
              <a:off x="4868" y="6380"/>
              <a:ext cx="3126" cy="2298"/>
            </a:xfrm>
            <a:prstGeom prst="rect">
              <a:avLst/>
            </a:prstGeom>
            <a:noFill/>
            <a:ln w="9525">
              <a:noFill/>
            </a:ln>
          </p:spPr>
        </p:pic>
        <p:sp>
          <p:nvSpPr>
            <p:cNvPr id="43" name="矩形 21"/>
            <p:cNvSpPr/>
            <p:nvPr/>
          </p:nvSpPr>
          <p:spPr>
            <a:xfrm>
              <a:off x="7993" y="7378"/>
              <a:ext cx="2777" cy="62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buNone/>
              </a:pPr>
              <a:r>
                <a:rPr lang="zh-CN" altLang="en-US" sz="1800">
                  <a:latin typeface="+mj-ea"/>
                  <a:ea typeface="+mj-ea"/>
                  <a:sym typeface="+mn-ea"/>
                </a:rPr>
                <a:t>软件再工程过程</a:t>
              </a:r>
              <a:endParaRPr lang="zh-CN" altLang="en-US" sz="18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6169" y="7171"/>
              <a:ext cx="1272" cy="991"/>
            </a:xfrm>
            <a:prstGeom prst="rect">
              <a:avLst/>
            </a:prstGeom>
            <a:noFill/>
          </p:spPr>
          <p:txBody>
            <a:bodyPr wrap="square" rtlCol="0">
              <a:spAutoFit/>
            </a:bodyPr>
            <a:lstStyle/>
            <a:p>
              <a:r>
                <a:rPr lang="zh-CN" altLang="en-US" sz="3200" dirty="0"/>
                <a:t>六、</a:t>
              </a:r>
            </a:p>
          </p:txBody>
        </p:sp>
      </p:grpSp>
      <p:grpSp>
        <p:nvGrpSpPr>
          <p:cNvPr id="45" name="组合 44">
            <a:extLst>
              <a:ext uri="{FF2B5EF4-FFF2-40B4-BE49-F238E27FC236}">
                <a16:creationId xmlns:a16="http://schemas.microsoft.com/office/drawing/2014/main" id="{EF308B78-C098-4457-A1D9-9C887B432461}"/>
              </a:ext>
            </a:extLst>
          </p:cNvPr>
          <p:cNvGrpSpPr/>
          <p:nvPr/>
        </p:nvGrpSpPr>
        <p:grpSpPr>
          <a:xfrm>
            <a:off x="3046618" y="5373695"/>
            <a:ext cx="4185285" cy="1352550"/>
            <a:chOff x="4868" y="6380"/>
            <a:chExt cx="6201" cy="2298"/>
          </a:xfrm>
        </p:grpSpPr>
        <p:pic>
          <p:nvPicPr>
            <p:cNvPr id="46" name="图片 12" descr="2.png">
              <a:extLst>
                <a:ext uri="{FF2B5EF4-FFF2-40B4-BE49-F238E27FC236}">
                  <a16:creationId xmlns:a16="http://schemas.microsoft.com/office/drawing/2014/main" id="{ADAF19BF-53D7-4381-ADCB-E6845AC5151A}"/>
                </a:ext>
              </a:extLst>
            </p:cNvPr>
            <p:cNvPicPr>
              <a:picLocks noChangeAspect="1"/>
            </p:cNvPicPr>
            <p:nvPr/>
          </p:nvPicPr>
          <p:blipFill>
            <a:blip r:embed="rId3"/>
            <a:stretch>
              <a:fillRect/>
            </a:stretch>
          </p:blipFill>
          <p:spPr>
            <a:xfrm>
              <a:off x="7103" y="6881"/>
              <a:ext cx="3966" cy="1575"/>
            </a:xfrm>
            <a:prstGeom prst="rect">
              <a:avLst/>
            </a:prstGeom>
            <a:noFill/>
            <a:ln w="9525">
              <a:noFill/>
            </a:ln>
          </p:spPr>
        </p:pic>
        <p:pic>
          <p:nvPicPr>
            <p:cNvPr id="47" name="图片 13" descr="1.png">
              <a:extLst>
                <a:ext uri="{FF2B5EF4-FFF2-40B4-BE49-F238E27FC236}">
                  <a16:creationId xmlns:a16="http://schemas.microsoft.com/office/drawing/2014/main" id="{BC19426F-AD0C-4B54-B755-872C2F9DB5A8}"/>
                </a:ext>
              </a:extLst>
            </p:cNvPr>
            <p:cNvPicPr>
              <a:picLocks noChangeAspect="1"/>
            </p:cNvPicPr>
            <p:nvPr/>
          </p:nvPicPr>
          <p:blipFill>
            <a:blip r:embed="rId4"/>
            <a:stretch>
              <a:fillRect/>
            </a:stretch>
          </p:blipFill>
          <p:spPr>
            <a:xfrm>
              <a:off x="4868" y="6380"/>
              <a:ext cx="3126" cy="2298"/>
            </a:xfrm>
            <a:prstGeom prst="rect">
              <a:avLst/>
            </a:prstGeom>
            <a:noFill/>
            <a:ln w="9525">
              <a:noFill/>
            </a:ln>
          </p:spPr>
        </p:pic>
        <p:sp>
          <p:nvSpPr>
            <p:cNvPr id="48" name="矩形 21">
              <a:extLst>
                <a:ext uri="{FF2B5EF4-FFF2-40B4-BE49-F238E27FC236}">
                  <a16:creationId xmlns:a16="http://schemas.microsoft.com/office/drawing/2014/main" id="{0FCCC4F1-5E60-41A3-918F-F461E2889CE8}"/>
                </a:ext>
              </a:extLst>
            </p:cNvPr>
            <p:cNvSpPr/>
            <p:nvPr/>
          </p:nvSpPr>
          <p:spPr>
            <a:xfrm>
              <a:off x="7993" y="7378"/>
              <a:ext cx="2777" cy="109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buNone/>
              </a:pPr>
              <a:r>
                <a:rPr lang="zh-CN" altLang="en-US" sz="1800" dirty="0">
                  <a:latin typeface="+mj-ea"/>
                  <a:ea typeface="+mj-ea"/>
                  <a:sym typeface="+mn-ea"/>
                </a:rPr>
                <a:t>参考资料与小组分工</a:t>
              </a:r>
              <a:endParaRPr lang="zh-CN" altLang="en-US" sz="1800"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8CC6AFEB-AD84-4F3B-BB1E-84C91FD2EFE5}"/>
                </a:ext>
              </a:extLst>
            </p:cNvPr>
            <p:cNvSpPr txBox="1"/>
            <p:nvPr/>
          </p:nvSpPr>
          <p:spPr>
            <a:xfrm>
              <a:off x="6169" y="7171"/>
              <a:ext cx="1272" cy="991"/>
            </a:xfrm>
            <a:prstGeom prst="rect">
              <a:avLst/>
            </a:prstGeom>
            <a:noFill/>
          </p:spPr>
          <p:txBody>
            <a:bodyPr wrap="square" rtlCol="0">
              <a:spAutoFit/>
            </a:bodyPr>
            <a:lstStyle/>
            <a:p>
              <a:r>
                <a:rPr lang="zh-CN" altLang="en-US" sz="3200" dirty="0"/>
                <a:t>七、</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2</a:t>
            </a:r>
            <a:r>
              <a:rPr lang="en-US"/>
              <a:t>.</a:t>
            </a:r>
            <a:r>
              <a:t>文档</a:t>
            </a:r>
          </a:p>
        </p:txBody>
      </p:sp>
      <p:sp>
        <p:nvSpPr>
          <p:cNvPr id="3" name="内容占位符 2"/>
          <p:cNvSpPr>
            <a:spLocks noGrp="1"/>
          </p:cNvSpPr>
          <p:nvPr>
            <p:ph idx="1"/>
          </p:nvPr>
        </p:nvSpPr>
        <p:spPr/>
        <p:txBody>
          <a:bodyPr/>
          <a:lstStyle/>
          <a:p>
            <a:r>
              <a:rPr lang="zh-CN" altLang="en-US"/>
              <a:t>文档是影响软件可维护性的决定因素。由于长期使用的大型软件系统在使用过程中必然会经受多次修改，所以文档比程序代码更重要。</a:t>
            </a:r>
          </a:p>
          <a:p>
            <a:r>
              <a:rPr lang="zh-CN" altLang="en-US"/>
              <a:t>足重软件系统的文档可以分为用户文档和系统文档两类。用户文档主要描述系统功能和使用方法,并不关心这些功能是怎样实现的;系统文档描述系统设计、实现和测试等各方面的内容。</a:t>
            </a:r>
          </a:p>
          <a:p>
            <a:r>
              <a:rPr lang="zh-CN" altLang="en-US"/>
              <a:t>总地说来，软件文档应该满足下述要求：</a:t>
            </a:r>
          </a:p>
          <a:p>
            <a:r>
              <a:rPr lang="zh-CN" altLang="en-US"/>
              <a:t>（</a:t>
            </a:r>
            <a:r>
              <a:rPr lang="en-US" altLang="zh-CN"/>
              <a:t>1</a:t>
            </a:r>
            <a:r>
              <a:rPr lang="zh-CN" altLang="en-US"/>
              <a:t>）必须捕述如何使用这个系统没有这种描述时即使是最简单的系统也无法使用。</a:t>
            </a:r>
          </a:p>
          <a:p>
            <a:r>
              <a:rPr lang="zh-CN" altLang="en-US"/>
              <a:t>（</a:t>
            </a:r>
            <a:r>
              <a:rPr lang="en-US" altLang="zh-CN"/>
              <a:t>2</a:t>
            </a:r>
            <a:r>
              <a:rPr lang="zh-CN" altLang="en-US"/>
              <a:t>）必须描述怎样安装和管理这个系统。</a:t>
            </a:r>
          </a:p>
          <a:p>
            <a:r>
              <a:rPr lang="zh-CN" altLang="en-US"/>
              <a:t>（</a:t>
            </a:r>
            <a:r>
              <a:rPr lang="en-US" altLang="zh-CN"/>
              <a:t>3</a:t>
            </a:r>
            <a:r>
              <a:rPr lang="zh-CN" altLang="en-US"/>
              <a:t>）必须描述系统需求和设计。</a:t>
            </a:r>
          </a:p>
          <a:p>
            <a:r>
              <a:rPr lang="zh-CN" altLang="en-US"/>
              <a:t>（</a:t>
            </a:r>
            <a:r>
              <a:rPr lang="en-US" altLang="zh-CN"/>
              <a:t>4</a:t>
            </a:r>
            <a:r>
              <a:rPr lang="zh-CN" altLang="en-US"/>
              <a:t>）必须描述系统的实现和测试，以便使系统成为可维护的。</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718820"/>
            <a:ext cx="10968990" cy="5530850"/>
          </a:xfrm>
        </p:spPr>
        <p:txBody>
          <a:bodyPr/>
          <a:lstStyle/>
          <a:p>
            <a:r>
              <a:rPr lang="en-US"/>
              <a:t>(1)用户文档</a:t>
            </a:r>
          </a:p>
          <a:p>
            <a:r>
              <a:rPr lang="en-US"/>
              <a:t>厦用户文档是用户了解系统的第一步,它应该能使用户获得对系统的准确的初步印象。文档的结构方式</a:t>
            </a:r>
            <a:r>
              <a:rPr lang="zh-CN" altLang="en-US"/>
              <a:t>应该</a:t>
            </a:r>
            <a:r>
              <a:rPr lang="en-US"/>
              <a:t>使用户能够方便地根据需要阅读有关的内容。</a:t>
            </a:r>
          </a:p>
          <a:p>
            <a:r>
              <a:rPr lang="en-US"/>
              <a:t>用户文档至少应该包括下述5方面的内容</a:t>
            </a:r>
            <a:r>
              <a:rPr lang="zh-CN" altLang="en-US"/>
              <a:t>：</a:t>
            </a:r>
          </a:p>
          <a:p>
            <a:r>
              <a:rPr lang="en-US" altLang="zh-CN"/>
              <a:t>1</a:t>
            </a:r>
            <a:r>
              <a:rPr lang="zh-CN" altLang="en-US"/>
              <a:t>）功能描述，说明系统能做什么。</a:t>
            </a:r>
          </a:p>
          <a:p>
            <a:r>
              <a:rPr lang="zh-CN" altLang="en-US"/>
              <a:t>2）安装文档,说明怎样安装这个系统以及怎样使系统适应特定的硬件配置。</a:t>
            </a:r>
          </a:p>
          <a:p>
            <a:r>
              <a:rPr lang="en-US" altLang="zh-CN"/>
              <a:t>3</a:t>
            </a:r>
            <a:r>
              <a:rPr lang="zh-CN" altLang="en-US"/>
              <a:t>）使用手册，简要说明如何着手使用这个系统(应该通过丰富例子说明怎样使用常用的系统功能,还应该说明用户操作错误时怎样恢复和重新启动)。</a:t>
            </a:r>
          </a:p>
          <a:p>
            <a:r>
              <a:rPr lang="en-US" altLang="zh-CN"/>
              <a:t>4</a:t>
            </a:r>
            <a:r>
              <a:rPr lang="zh-CN" altLang="en-US"/>
              <a:t>）参考手册，详尽描述用户可以使用的所有系统设施以及它们的使用方法,还应该解释系统可能产生的各种出错信息的含义(对参考手册最主要的要求是完整，因此通常使用形式化的描述技术)。</a:t>
            </a:r>
          </a:p>
          <a:p>
            <a:r>
              <a:rPr lang="en-US" altLang="zh-CN"/>
              <a:t>5</a:t>
            </a:r>
            <a:r>
              <a:rPr lang="zh-CN" altLang="en-US"/>
              <a:t>）操作员指南（如果需要有系统操作员的话），说明操作员应该如何处理使用中出现的</a:t>
            </a:r>
          </a:p>
          <a:p>
            <a:pPr marL="0" indent="0">
              <a:buNone/>
            </a:pPr>
            <a:r>
              <a:rPr lang="en-US" altLang="zh-CN"/>
              <a:t>   </a:t>
            </a:r>
            <a:r>
              <a:rPr lang="zh-CN" altLang="en-US"/>
              <a:t>各种情况。</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697865"/>
            <a:ext cx="10968990" cy="5551805"/>
          </a:xfrm>
        </p:spPr>
        <p:txBody>
          <a:bodyPr/>
          <a:lstStyle/>
          <a:p>
            <a:r>
              <a:rPr lang="zh-CN" altLang="en-US"/>
              <a:t>（</a:t>
            </a:r>
            <a:r>
              <a:rPr lang="en-US" altLang="zh-CN"/>
              <a:t>2</a:t>
            </a:r>
            <a:r>
              <a:rPr lang="zh-CN" altLang="en-US"/>
              <a:t>）系统文档</a:t>
            </a:r>
          </a:p>
          <a:p>
            <a:r>
              <a:rPr lang="zh-CN" altLang="en-US"/>
              <a:t>所谓系统文档指从问题定义、需求说明到验收测试计划这样一系列和系统实现有关的文档。描述系统设计、实现和测试的文档对于理解程序和维护程序来说是极端重要的。和用户文档类似，系统文档的结构也应该能把读者从对系统概貌的了解，引导到对系统每个方面每个特点的更形式化更具体的认识。</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3.可维护性复审</a:t>
            </a:r>
          </a:p>
        </p:txBody>
      </p:sp>
      <p:sp>
        <p:nvSpPr>
          <p:cNvPr id="3" name="内容占位符 2"/>
          <p:cNvSpPr>
            <a:spLocks noGrp="1"/>
          </p:cNvSpPr>
          <p:nvPr>
            <p:ph idx="1"/>
          </p:nvPr>
        </p:nvSpPr>
        <p:spPr/>
        <p:txBody>
          <a:bodyPr>
            <a:normAutofit fontScale="92500"/>
          </a:bodyPr>
          <a:lstStyle/>
          <a:p>
            <a:r>
              <a:rPr lang="zh-CN" altLang="en-US"/>
              <a:t>可维护性是所有软件都应该具备的基本特点，在软件工程过程的每一个阶段都应该考虑并努力提高软件的可维护性，在每个阶段结束前的技术审查和管理复审中,应该着重对可维护性进行复审。</a:t>
            </a:r>
          </a:p>
          <a:p>
            <a:r>
              <a:rPr lang="zh-CN" altLang="en-US"/>
              <a:t>（</a:t>
            </a:r>
            <a:r>
              <a:rPr lang="en-US" altLang="zh-CN"/>
              <a:t>1</a:t>
            </a:r>
            <a:r>
              <a:rPr lang="zh-CN" altLang="en-US"/>
              <a:t>）在需求分析阶段的复审过程中,应该对将来要改进的部分和可能会修改的部分加以注意并指明;应该讨论软件的可移植性问题,并且考虑可能影响软件维护的系统界面。</a:t>
            </a:r>
          </a:p>
          <a:p>
            <a:r>
              <a:rPr lang="zh-CN" altLang="en-US"/>
              <a:t>（</a:t>
            </a:r>
            <a:r>
              <a:rPr lang="en-US" altLang="zh-CN"/>
              <a:t>2</a:t>
            </a:r>
            <a:r>
              <a:rPr lang="zh-CN" altLang="en-US"/>
              <a:t>）在正式的和非正式的设计复审期间，应该从容易修改、模块化和功能独立的目标出发，评价软件的结构和过程；设计中应该对将来可能修改的部分预作准备。</a:t>
            </a:r>
          </a:p>
          <a:p>
            <a:r>
              <a:rPr lang="zh-CN" altLang="en-US"/>
              <a:t>（</a:t>
            </a:r>
            <a:r>
              <a:rPr lang="en-US" altLang="zh-CN"/>
              <a:t>3</a:t>
            </a:r>
            <a:r>
              <a:rPr lang="zh-CN" altLang="en-US"/>
              <a:t>）代码复审应该强调编码风格和内部说明文档这两个影响可维护性的因素。</a:t>
            </a:r>
          </a:p>
          <a:p>
            <a:r>
              <a:rPr lang="zh-CN" altLang="en-US"/>
              <a:t>（</a:t>
            </a:r>
            <a:r>
              <a:rPr lang="en-US" altLang="zh-CN"/>
              <a:t>4</a:t>
            </a:r>
            <a:r>
              <a:rPr lang="zh-CN" altLang="en-US"/>
              <a:t>）在设计和编码过程中应该尽量使用可重用的软件构件，如果需要开发新的构件，也应该注意提高构件的可重用性。</a:t>
            </a:r>
          </a:p>
          <a:p>
            <a:r>
              <a:rPr lang="zh-CN" altLang="en-US"/>
              <a:t>（</a:t>
            </a:r>
            <a:r>
              <a:rPr lang="en-US" altLang="zh-CN"/>
              <a:t>5</a:t>
            </a:r>
            <a:r>
              <a:rPr lang="zh-CN" altLang="en-US"/>
              <a:t>）在测试结束时进行最正式的可维护性复审，这个复审称为配置复审。配置复审的目</a:t>
            </a:r>
          </a:p>
          <a:p>
            <a:pPr marL="0" indent="0">
              <a:buNone/>
            </a:pPr>
            <a:r>
              <a:rPr lang="en-US" altLang="zh-CN"/>
              <a:t>    </a:t>
            </a:r>
            <a:r>
              <a:rPr lang="zh-CN" altLang="en-US"/>
              <a:t>的是保证软件配置的所有成分是完整的、一致的和可理解的，而且为了便于修改和管理</a:t>
            </a:r>
          </a:p>
          <a:p>
            <a:pPr marL="0" indent="0">
              <a:buNone/>
            </a:pPr>
            <a:r>
              <a:rPr lang="en-US" altLang="zh-CN"/>
              <a:t>    已经编目归档了</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697865"/>
            <a:ext cx="10968990" cy="5551805"/>
          </a:xfrm>
        </p:spPr>
        <p:txBody>
          <a:bodyPr/>
          <a:lstStyle/>
          <a:p>
            <a:r>
              <a:rPr lang="zh-CN" altLang="en-US"/>
              <a:t>在完成了每项维护工作之后，都应该对软件维护本身进行仔细认真的复审。</a:t>
            </a:r>
          </a:p>
          <a:p>
            <a:r>
              <a:rPr lang="zh-CN" altLang="en-US"/>
              <a:t>维护应该针对整个软件配置，不应该只修改源程程序代码， 当对源程序代码的修改没有反映在设计文档或用户手册中时，就会产生产重的后果。</a:t>
            </a:r>
          </a:p>
          <a:p>
            <a:r>
              <a:rPr lang="zh-CN" altLang="en-US"/>
              <a:t>如果在软件再次交付使用之前对软件配置进行严格的复审,则可大大减少文档的问题。事实上，某些维护要求可能并不需要修改软件设计或源程序代码，只是表明用户文档不清楚或不准确，因此只需要对文档做必要的维护。</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a:latin typeface="+mj-ea"/>
                <a:ea typeface="+mj-ea"/>
              </a:rPr>
              <a:t>NO.5</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lstStyle/>
          <a:p>
            <a:pPr algn="ctr"/>
            <a:r>
              <a:rPr lang="zh-CN" altLang="en-US" sz="4800">
                <a:latin typeface="+mj-ea"/>
                <a:ea typeface="+mj-ea"/>
              </a:rPr>
              <a:t>预防性维护</a:t>
            </a:r>
          </a:p>
        </p:txBody>
      </p:sp>
      <p:sp>
        <p:nvSpPr>
          <p:cNvPr id="2" name="文本框 1"/>
          <p:cNvSpPr txBox="1"/>
          <p:nvPr/>
        </p:nvSpPr>
        <p:spPr>
          <a:xfrm>
            <a:off x="2038985" y="4827270"/>
            <a:ext cx="8107680" cy="460375"/>
          </a:xfrm>
          <a:prstGeom prst="rect">
            <a:avLst/>
          </a:prstGeom>
          <a:noFill/>
        </p:spPr>
        <p:txBody>
          <a:bodyPr wrap="none" rtlCol="0">
            <a:spAutoFit/>
          </a:bodyPr>
          <a:lstStyle/>
          <a:p>
            <a:pPr algn="l"/>
            <a:r>
              <a:rPr lang="zh-CN" altLang="en-US" sz="2400"/>
              <a:t>把今天的方法学应用到昨天的系统上，以支持明天的需求。</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709295"/>
            <a:ext cx="10968990" cy="5540375"/>
          </a:xfrm>
        </p:spPr>
        <p:txBody>
          <a:bodyPr>
            <a:normAutofit/>
          </a:bodyPr>
          <a:lstStyle/>
          <a:p>
            <a:r>
              <a:rPr lang="zh-CN" altLang="en-US"/>
              <a:t>对于体系结构和数据结构都很差，文档不全甚至完全没有文档，对曾经做过的修改也没有完整的记录的程序，有以下几种维护方法：</a:t>
            </a:r>
          </a:p>
          <a:p>
            <a:r>
              <a:rPr lang="zh-CN" altLang="en-US"/>
              <a:t>（</a:t>
            </a:r>
            <a:r>
              <a:rPr lang="en-US" altLang="zh-CN"/>
              <a:t>1</a:t>
            </a:r>
            <a:r>
              <a:rPr lang="zh-CN" altLang="en-US"/>
              <a:t>）反复多次地做修改程序的尝试，与不可见的设计及源代码“顽强战斗”，以实现所要求的修改。</a:t>
            </a:r>
          </a:p>
          <a:p>
            <a:r>
              <a:rPr lang="zh-CN" altLang="en-US"/>
              <a:t>（</a:t>
            </a:r>
            <a:r>
              <a:rPr lang="en-US" altLang="zh-CN"/>
              <a:t>2</a:t>
            </a:r>
            <a:r>
              <a:rPr lang="zh-CN" altLang="en-US"/>
              <a:t>）通过仔细分析程序尽可能多地掌握程序的内部工作细节，以便更有效地修改它。</a:t>
            </a:r>
          </a:p>
          <a:p>
            <a:r>
              <a:rPr lang="zh-CN" altLang="en-US"/>
              <a:t>（</a:t>
            </a:r>
            <a:r>
              <a:rPr lang="en-US" altLang="zh-CN"/>
              <a:t>3</a:t>
            </a:r>
            <a:r>
              <a:rPr lang="zh-CN" altLang="en-US"/>
              <a:t>）在深入理解原有设计的基础上,用软件工程方法重新设计、重新编码和测试那些需要变更的软件部分。</a:t>
            </a:r>
          </a:p>
          <a:p>
            <a:r>
              <a:rPr lang="zh-CN" altLang="en-US"/>
              <a:t>（</a:t>
            </a:r>
            <a:r>
              <a:rPr lang="en-US" altLang="zh-CN"/>
              <a:t>4</a:t>
            </a:r>
            <a:r>
              <a:rPr lang="zh-CN" altLang="en-US"/>
              <a:t>）以软件工程方法学为指导，对程序全部重新设计、重新编码和测试，为此可以使用CASE工具(逆向工程和再工程工具)来帮助理解原有的设计。</a:t>
            </a:r>
          </a:p>
          <a:p>
            <a:r>
              <a:rPr lang="zh-CN" altLang="en-US"/>
              <a:t>通常人们采用后3种做法。其中第4种做法称为软件再工程，这样的维护活动也就是预防性维护，而第3种做法实质上是局部的再工程。</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709295"/>
            <a:ext cx="10968990" cy="5540375"/>
          </a:xfrm>
        </p:spPr>
        <p:txBody>
          <a:bodyPr>
            <a:normAutofit/>
          </a:bodyPr>
          <a:lstStyle/>
          <a:p>
            <a:r>
              <a:rPr lang="zh-CN" altLang="en-US"/>
              <a:t>在一个正在工作的程序版本已经存在的情况下</a:t>
            </a:r>
            <a:r>
              <a:rPr lang="zh-CN" altLang="en-US">
                <a:sym typeface="+mn-ea"/>
              </a:rPr>
              <a:t>重新开发一个大型程序，有以下事实依据：</a:t>
            </a:r>
          </a:p>
          <a:p>
            <a:r>
              <a:rPr lang="zh-CN" altLang="en-US"/>
              <a:t>（</a:t>
            </a:r>
            <a:r>
              <a:rPr lang="en-US" altLang="zh-CN"/>
              <a:t>1</a:t>
            </a:r>
            <a:r>
              <a:rPr lang="zh-CN" altLang="en-US"/>
              <a:t>）维护一行源代码的代价可能是最初开发该行源代码代价的14</a:t>
            </a:r>
            <a:r>
              <a:rPr lang="en-US" altLang="zh-CN"/>
              <a:t>~</a:t>
            </a:r>
            <a:r>
              <a:rPr lang="zh-CN" altLang="en-US"/>
              <a:t>40倍。</a:t>
            </a:r>
          </a:p>
          <a:p>
            <a:r>
              <a:rPr lang="zh-CN" altLang="en-US"/>
              <a:t>（2）重新设计软件体系结构(程序及数据结构)时使用了现代设计概念，它对将来的维护可能有很大的帮助。</a:t>
            </a:r>
          </a:p>
          <a:p>
            <a:r>
              <a:rPr lang="zh-CN" altLang="en-US"/>
              <a:t>（</a:t>
            </a:r>
            <a:r>
              <a:rPr lang="en-US" altLang="zh-CN"/>
              <a:t>3</a:t>
            </a:r>
            <a:r>
              <a:rPr lang="zh-CN" altLang="en-US"/>
              <a:t>）由于现有的程序版本可作为软件原型使用，开发生产率可大大高于平均水平。</a:t>
            </a:r>
          </a:p>
          <a:p>
            <a:r>
              <a:rPr lang="zh-CN" altLang="en-US"/>
              <a:t>（</a:t>
            </a:r>
            <a:r>
              <a:rPr lang="en-US" altLang="zh-CN"/>
              <a:t>4</a:t>
            </a:r>
            <a:r>
              <a:rPr lang="zh-CN" altLang="en-US"/>
              <a:t>）用户具有较多使用该软件的经验，因此，能够很容易地搞清新的变更需求和变更的范围。</a:t>
            </a:r>
          </a:p>
          <a:p>
            <a:r>
              <a:rPr lang="zh-CN" altLang="en-US"/>
              <a:t>（5）利用逆向工程和再工程的工具，可以使一部分工作自动化。</a:t>
            </a:r>
          </a:p>
          <a:p>
            <a:r>
              <a:rPr lang="zh-CN" altLang="en-US"/>
              <a:t>（</a:t>
            </a:r>
            <a:r>
              <a:rPr lang="en-US" altLang="zh-CN"/>
              <a:t>6</a:t>
            </a:r>
            <a:r>
              <a:rPr lang="zh-CN" altLang="en-US"/>
              <a:t>）在完成预防性维护的过程中可以建立起完整的软件配置。</a:t>
            </a:r>
          </a:p>
          <a:p>
            <a:r>
              <a:rPr lang="zh-CN" altLang="en-US"/>
              <a:t>虽然由于条件所限，目前预防性维护在全部维护活动中仅占很小比例，但是，人们不应该忽视这类维护，在条件具备时应该主动地进行预防性维护。</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a:latin typeface="+mj-ea"/>
                <a:ea typeface="+mj-ea"/>
              </a:rPr>
              <a:t>NO.6</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lstStyle/>
          <a:p>
            <a:pPr algn="ctr"/>
            <a:r>
              <a:rPr lang="zh-CN" altLang="en-US" sz="4800">
                <a:latin typeface="+mj-ea"/>
                <a:ea typeface="+mj-ea"/>
              </a:rPr>
              <a:t>软件再工程过程</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633095"/>
            <a:ext cx="10968990" cy="5616575"/>
          </a:xfrm>
        </p:spPr>
        <p:txBody>
          <a:bodyPr/>
          <a:lstStyle/>
          <a:p>
            <a:r>
              <a:rPr lang="zh-CN" altLang="en-US"/>
              <a:t>典型的软件再工程过程模型如图所示,该模型定义了6类活动。在某些情况下这些活动以线性顺序发生，但也并非总是这样,例如，为了理解某个程序的内部工作原可能在文档重构开始之前必须先进行逆向工程。</a:t>
            </a:r>
          </a:p>
          <a:p>
            <a:endParaRPr lang="zh-CN" altLang="en-US"/>
          </a:p>
        </p:txBody>
      </p:sp>
      <p:pic>
        <p:nvPicPr>
          <p:cNvPr id="6" name="图片 5"/>
          <p:cNvPicPr>
            <a:picLocks noChangeAspect="1"/>
          </p:cNvPicPr>
          <p:nvPr/>
        </p:nvPicPr>
        <p:blipFill>
          <a:blip r:embed="rId3"/>
          <a:srcRect l="14286" t="-3745" r="3319" b="4065"/>
          <a:stretch>
            <a:fillRect/>
          </a:stretch>
        </p:blipFill>
        <p:spPr>
          <a:xfrm>
            <a:off x="3938270" y="1337310"/>
            <a:ext cx="5666740" cy="535368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a:latin typeface="+mj-ea"/>
                <a:ea typeface="+mj-ea"/>
              </a:rPr>
              <a:t>NO.1</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lstStyle/>
          <a:p>
            <a:pPr algn="ctr"/>
            <a:r>
              <a:rPr lang="zh-CN" altLang="en-US" sz="4800">
                <a:latin typeface="+mj-ea"/>
                <a:ea typeface="+mj-ea"/>
              </a:rPr>
              <a:t>软件维护的定义</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1.库存目录分析</a:t>
            </a:r>
          </a:p>
        </p:txBody>
      </p:sp>
      <p:sp>
        <p:nvSpPr>
          <p:cNvPr id="3" name="内容占位符 2"/>
          <p:cNvSpPr>
            <a:spLocks noGrp="1"/>
          </p:cNvSpPr>
          <p:nvPr>
            <p:ph idx="1"/>
          </p:nvPr>
        </p:nvSpPr>
        <p:spPr/>
        <p:txBody>
          <a:bodyPr/>
          <a:lstStyle/>
          <a:p>
            <a:r>
              <a:rPr lang="zh-CN" altLang="en-US"/>
              <a:t>每个软件组织都应该保存其拥有所有应用系统的库存目录。该目录包含关于每个应用系统的基本信息。</a:t>
            </a:r>
          </a:p>
          <a:p>
            <a:r>
              <a:rPr lang="zh-CN" altLang="en-US"/>
              <a:t>对库中每个程序都做逆向工程或再工程是不现实的。下述3类程序有可能成为预防性维护的对象：</a:t>
            </a:r>
          </a:p>
          <a:p>
            <a:r>
              <a:rPr lang="zh-CN" altLang="en-US"/>
              <a:t>（</a:t>
            </a:r>
            <a:r>
              <a:rPr lang="en-US" altLang="zh-CN"/>
              <a:t>1</a:t>
            </a:r>
            <a:r>
              <a:rPr lang="zh-CN" altLang="en-US"/>
              <a:t>）预定将使用多年的程序。</a:t>
            </a:r>
          </a:p>
          <a:p>
            <a:r>
              <a:rPr lang="zh-CN" altLang="en-US"/>
              <a:t>（</a:t>
            </a:r>
            <a:r>
              <a:rPr lang="en-US" altLang="zh-CN"/>
              <a:t>2</a:t>
            </a:r>
            <a:r>
              <a:rPr lang="zh-CN" altLang="en-US"/>
              <a:t>）当前正在成功地使用着的程序。</a:t>
            </a:r>
          </a:p>
          <a:p>
            <a:r>
              <a:rPr lang="zh-CN" altLang="en-US"/>
              <a:t>（</a:t>
            </a:r>
            <a:r>
              <a:rPr lang="en-US" altLang="zh-CN"/>
              <a:t>3</a:t>
            </a:r>
            <a:r>
              <a:rPr lang="zh-CN" altLang="en-US"/>
              <a:t>）在最近的将来可能要做重大修改或增强的程序。</a:t>
            </a:r>
          </a:p>
          <a:p>
            <a:r>
              <a:rPr lang="zh-CN" altLang="en-US"/>
              <a:t>应该仔细分析库存目录按照业务重要程度、寿命、当前可维护性、预期的修改次数等标准，把库中的应用系统排序，从中选出再工程的候选者，然后明智地分配再工程所需要的资源。</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2.文档重构</a:t>
            </a:r>
          </a:p>
        </p:txBody>
      </p:sp>
      <p:sp>
        <p:nvSpPr>
          <p:cNvPr id="3" name="内容占位符 2"/>
          <p:cNvSpPr>
            <a:spLocks noGrp="1"/>
          </p:cNvSpPr>
          <p:nvPr>
            <p:ph idx="1"/>
          </p:nvPr>
        </p:nvSpPr>
        <p:spPr/>
        <p:txBody>
          <a:bodyPr>
            <a:normAutofit/>
          </a:bodyPr>
          <a:lstStyle/>
          <a:p>
            <a:r>
              <a:rPr lang="zh-CN" altLang="en-US"/>
              <a:t>老程序固有的特点是缺乏文档。具体情况不同,处理这个问题的方法也不同：</a:t>
            </a:r>
          </a:p>
          <a:p>
            <a:r>
              <a:rPr lang="zh-CN" altLang="en-US"/>
              <a:t>（</a:t>
            </a:r>
            <a:r>
              <a:rPr lang="en-US" altLang="zh-CN"/>
              <a:t>1</a:t>
            </a:r>
            <a:r>
              <a:rPr lang="zh-CN" altLang="en-US"/>
              <a:t>）建立文档非常耗费时间，不可能为数百个程序都重新建立文档。如果个程序是相对稳定的，正在走向其有用生命的终点，而且可能不会再经历什么变化，那么，让它保持现状是一个明智的选择。</a:t>
            </a:r>
          </a:p>
          <a:p>
            <a:r>
              <a:rPr lang="zh-CN" altLang="en-US"/>
              <a:t>（</a:t>
            </a:r>
            <a:r>
              <a:rPr lang="en-US" altLang="zh-CN"/>
              <a:t>2</a:t>
            </a:r>
            <a:r>
              <a:rPr lang="zh-CN" altLang="en-US"/>
              <a:t>）为了便于今后的维 护，必须更新文 档，但是由于资源有限，应采用“使用时建文档”的方法，也就是说，不是一下子把某应用系统的文档全部都重建起来，而是只针对系统中当前正在修改的那些部分建立完整文档。随着时间流逝，将得到一组有用的和相关的文档。</a:t>
            </a:r>
          </a:p>
          <a:p>
            <a:r>
              <a:rPr lang="zh-CN" altLang="en-US"/>
              <a:t>（</a:t>
            </a:r>
            <a:r>
              <a:rPr lang="en-US" altLang="zh-CN"/>
              <a:t>3</a:t>
            </a:r>
            <a:r>
              <a:rPr lang="zh-CN" altLang="en-US"/>
              <a:t>）如果某应用系统是完成业务工作的关键，而且必须重构全部文档，则仍然应该设法把文档工作减少到必需的最小量。</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3.逆向工程</a:t>
            </a:r>
          </a:p>
        </p:txBody>
      </p:sp>
      <p:sp>
        <p:nvSpPr>
          <p:cNvPr id="3" name="内容占位符 2"/>
          <p:cNvSpPr>
            <a:spLocks noGrp="1"/>
          </p:cNvSpPr>
          <p:nvPr>
            <p:ph idx="1"/>
          </p:nvPr>
        </p:nvSpPr>
        <p:spPr/>
        <p:txBody>
          <a:bodyPr>
            <a:normAutofit/>
          </a:bodyPr>
          <a:lstStyle/>
          <a:p>
            <a:r>
              <a:rPr lang="zh-CN" altLang="en-US"/>
              <a:t>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4.代码重构</a:t>
            </a:r>
          </a:p>
        </p:txBody>
      </p:sp>
      <p:sp>
        <p:nvSpPr>
          <p:cNvPr id="3" name="内容占位符 2"/>
          <p:cNvSpPr>
            <a:spLocks noGrp="1"/>
          </p:cNvSpPr>
          <p:nvPr>
            <p:ph idx="1"/>
          </p:nvPr>
        </p:nvSpPr>
        <p:spPr/>
        <p:txBody>
          <a:bodyPr/>
          <a:lstStyle/>
          <a:p>
            <a:r>
              <a:rPr lang="zh-CN" altLang="en-US"/>
              <a:t>代码重构是最常见的再工程活动。某些老程序具有比较完整、合理的体系结构。但是，个体模块的编码方式却是难于理解、测试和维护的。在这种情况下，可以重构可疑模块的代码。</a:t>
            </a:r>
          </a:p>
          <a:p>
            <a:r>
              <a:rPr lang="zh-CN" altLang="en-US"/>
              <a:t>为了完成代码重构活动，首先用重构工具分析源代码,标注出和结构化程序设计概念相违背的部分。然后重构有问题的代码（此项工作可自动进行）。最后，复审和测试生成的重构代码（以保证没有引入异常）并更新代码文档。</a:t>
            </a:r>
          </a:p>
          <a:p>
            <a:r>
              <a:rPr lang="zh-CN" altLang="en-US"/>
              <a:t>通常，重构并不修改整体的程序体系结构，它仅关注个体模块的设计细节以及在模块中定义的局部数据结构。如果重构扩展到模块边界之外并涉及软件体系结构,则重构变成了正向工程。</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5.数据重构</a:t>
            </a:r>
          </a:p>
        </p:txBody>
      </p:sp>
      <p:sp>
        <p:nvSpPr>
          <p:cNvPr id="3" name="内容占位符 2"/>
          <p:cNvSpPr>
            <a:spLocks noGrp="1"/>
          </p:cNvSpPr>
          <p:nvPr>
            <p:ph idx="1"/>
          </p:nvPr>
        </p:nvSpPr>
        <p:spPr/>
        <p:txBody>
          <a:bodyPr>
            <a:normAutofit/>
          </a:bodyPr>
          <a:lstStyle/>
          <a:p>
            <a:r>
              <a:rPr lang="zh-CN" altLang="en-US"/>
              <a:t>对数据休系结构差的程序很难进行适应性修改和增强,事实上，对许多应用系统来说，数据体系结构比源代码本身对程序的长期生存力有更大影响。</a:t>
            </a:r>
          </a:p>
          <a:p>
            <a:r>
              <a:rPr lang="zh-CN" altLang="en-US"/>
              <a:t>数据重构发生在相当低的抽象层次上,它是一种全范围的再工程活动。在大多数情况下，数据重构始于逆向工程活动，分解当前使用的数据体系结构，必要时定义数据模型，标识数据对象和属性，并从软件质量的角度复审现存的数据结构。</a:t>
            </a:r>
          </a:p>
          <a:p>
            <a:r>
              <a:rPr lang="zh-CN" altLang="en-US"/>
              <a:t>这当数据结构较差时，应该对数据进行再工程。</a:t>
            </a:r>
          </a:p>
          <a:p>
            <a:r>
              <a:rPr lang="zh-CN" altLang="en-US"/>
              <a:t>由于数据体系结构对程序体系结构及程序中的算法有很大影响，对数据的修改必然会导致体系结构或代码层的改变。</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6.正向工程</a:t>
            </a:r>
          </a:p>
        </p:txBody>
      </p:sp>
      <p:sp>
        <p:nvSpPr>
          <p:cNvPr id="3" name="内容占位符 2"/>
          <p:cNvSpPr>
            <a:spLocks noGrp="1"/>
          </p:cNvSpPr>
          <p:nvPr>
            <p:ph idx="1"/>
          </p:nvPr>
        </p:nvSpPr>
        <p:spPr/>
        <p:txBody>
          <a:bodyPr/>
          <a:lstStyle/>
          <a:p>
            <a:r>
              <a:rPr lang="zh-CN" altLang="en-US"/>
              <a:t>正向工程也称为革新或改造,这项活动不仅从现有程序中恢复设计信息，而且使用该信息去改变或重构现有系统，以提高其整体质量。</a:t>
            </a:r>
          </a:p>
          <a:p>
            <a:r>
              <a:rPr lang="zh-CN" altLang="en-US"/>
              <a:t>正向工程过程应用软件工程的原理、概念、技术和方法来重新开发某个现有的应用系统。在大多数情况下，被再工程的软件不仅重新实现现有系统的功能，而且加入了新功能和提高了整体性能。</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dirty="0">
                <a:latin typeface="+mj-ea"/>
                <a:ea typeface="+mj-ea"/>
              </a:rPr>
              <a:t>NO.7</a:t>
            </a:r>
            <a:endParaRPr lang="zh-CN" altLang="en-US" sz="4800" dirty="0">
              <a:latin typeface="+mj-ea"/>
              <a:ea typeface="+mj-ea"/>
            </a:endParaRPr>
          </a:p>
        </p:txBody>
      </p:sp>
      <p:sp>
        <p:nvSpPr>
          <p:cNvPr id="19" name="文本框 18"/>
          <p:cNvSpPr txBox="1"/>
          <p:nvPr/>
        </p:nvSpPr>
        <p:spPr>
          <a:xfrm>
            <a:off x="6093000" y="2384928"/>
            <a:ext cx="4769485" cy="1569660"/>
          </a:xfrm>
          <a:prstGeom prst="rect">
            <a:avLst/>
          </a:prstGeom>
          <a:noFill/>
        </p:spPr>
        <p:txBody>
          <a:bodyPr wrap="square" rtlCol="0">
            <a:spAutoFit/>
          </a:bodyPr>
          <a:lstStyle/>
          <a:p>
            <a:pPr algn="ctr"/>
            <a:r>
              <a:rPr lang="zh-CN" altLang="en-US" sz="4800" dirty="0">
                <a:latin typeface="+mj-ea"/>
                <a:ea typeface="+mj-ea"/>
              </a:rPr>
              <a:t>参考资料与小组分工</a:t>
            </a:r>
          </a:p>
        </p:txBody>
      </p:sp>
    </p:spTree>
    <p:custDataLst>
      <p:tags r:id="rId1"/>
    </p:custDataLst>
    <p:extLst>
      <p:ext uri="{BB962C8B-B14F-4D97-AF65-F5344CB8AC3E}">
        <p14:creationId xmlns:p14="http://schemas.microsoft.com/office/powerpoint/2010/main" val="505976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参考资料</a:t>
            </a:r>
            <a:endParaRPr lang="en-US" altLang="zh-CN" dirty="0"/>
          </a:p>
        </p:txBody>
      </p:sp>
      <p:sp>
        <p:nvSpPr>
          <p:cNvPr id="3" name="内容占位符 2"/>
          <p:cNvSpPr>
            <a:spLocks noGrp="1"/>
          </p:cNvSpPr>
          <p:nvPr>
            <p:ph idx="1"/>
          </p:nvPr>
        </p:nvSpPr>
        <p:spPr/>
        <p:txBody>
          <a:bodyPr/>
          <a:lstStyle/>
          <a:p>
            <a:r>
              <a:rPr lang="zh-CN" altLang="en-US" dirty="0"/>
              <a:t>张海藩</a:t>
            </a:r>
            <a:r>
              <a:rPr lang="en-US" altLang="zh-CN" dirty="0"/>
              <a:t>,</a:t>
            </a:r>
            <a:r>
              <a:rPr lang="zh-CN" altLang="en-US" dirty="0"/>
              <a:t>牟永敏</a:t>
            </a:r>
            <a:r>
              <a:rPr lang="en-US" altLang="zh-CN" dirty="0"/>
              <a:t>.</a:t>
            </a:r>
            <a:r>
              <a:rPr lang="zh-CN" altLang="en-US" dirty="0"/>
              <a:t>软件工程导论（第</a:t>
            </a:r>
            <a:r>
              <a:rPr lang="en-US" altLang="zh-CN" dirty="0"/>
              <a:t>6</a:t>
            </a:r>
            <a:r>
              <a:rPr lang="zh-CN" altLang="en-US" dirty="0"/>
              <a:t>版）</a:t>
            </a:r>
            <a:r>
              <a:rPr lang="en-US" altLang="zh-CN" dirty="0"/>
              <a:t>.</a:t>
            </a:r>
            <a:r>
              <a:rPr lang="zh-CN" altLang="en-US" dirty="0"/>
              <a:t>北京：清华大学出版社</a:t>
            </a:r>
            <a:r>
              <a:rPr lang="en-US" altLang="zh-CN" dirty="0"/>
              <a:t>,2013</a:t>
            </a:r>
            <a:endParaRPr lang="zh-CN" altLang="en-US" dirty="0"/>
          </a:p>
        </p:txBody>
      </p:sp>
    </p:spTree>
    <p:custDataLst>
      <p:tags r:id="rId1"/>
    </p:custDataLst>
    <p:extLst>
      <p:ext uri="{BB962C8B-B14F-4D97-AF65-F5344CB8AC3E}">
        <p14:creationId xmlns:p14="http://schemas.microsoft.com/office/powerpoint/2010/main" val="3715772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2.小组分工</a:t>
            </a:r>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文本框 3">
            <a:extLst>
              <a:ext uri="{FF2B5EF4-FFF2-40B4-BE49-F238E27FC236}">
                <a16:creationId xmlns:a16="http://schemas.microsoft.com/office/drawing/2014/main" id="{9B5A5485-D872-443B-91C7-69332D8D7572}"/>
              </a:ext>
            </a:extLst>
          </p:cNvPr>
          <p:cNvSpPr txBox="1"/>
          <p:nvPr/>
        </p:nvSpPr>
        <p:spPr>
          <a:xfrm>
            <a:off x="2279214" y="4836327"/>
            <a:ext cx="906780" cy="337185"/>
          </a:xfrm>
          <a:prstGeom prst="rect">
            <a:avLst/>
          </a:prstGeom>
          <a:noFill/>
        </p:spPr>
        <p:txBody>
          <a:bodyPr wrap="none" rtlCol="0">
            <a:spAutoFit/>
          </a:bodyPr>
          <a:lstStyle/>
          <a:p>
            <a:r>
              <a:rPr kumimoji="1" lang="zh-CN" altLang="en-US" sz="1600" spc="3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汪芷汀</a:t>
            </a:r>
          </a:p>
        </p:txBody>
      </p:sp>
      <p:sp>
        <p:nvSpPr>
          <p:cNvPr id="5" name="文本框 4">
            <a:extLst>
              <a:ext uri="{FF2B5EF4-FFF2-40B4-BE49-F238E27FC236}">
                <a16:creationId xmlns:a16="http://schemas.microsoft.com/office/drawing/2014/main" id="{4832E738-9A7C-4109-9B8C-664AAD8068CD}"/>
              </a:ext>
            </a:extLst>
          </p:cNvPr>
          <p:cNvSpPr txBox="1"/>
          <p:nvPr/>
        </p:nvSpPr>
        <p:spPr>
          <a:xfrm>
            <a:off x="1485635" y="5174881"/>
            <a:ext cx="2492991" cy="646331"/>
          </a:xfrm>
          <a:prstGeom prst="rect">
            <a:avLst/>
          </a:prstGeom>
          <a:noFill/>
        </p:spPr>
        <p:txBody>
          <a:bodyPr wrap="none" rtlCol="0">
            <a:spAutoFit/>
          </a:bodyPr>
          <a:lstStyle/>
          <a:p>
            <a:pPr algn="ctr"/>
            <a:r>
              <a:rPr kumimoji="1" lang="zh-CN" altLang="en-US" sz="1200" dirty="0">
                <a:solidFill>
                  <a:schemeClr val="tx1">
                    <a:lumMod val="50000"/>
                    <a:lumOff val="50000"/>
                  </a:schemeClr>
                </a:solidFill>
              </a:rPr>
              <a:t>项目管理与更新、项目接口设计、</a:t>
            </a:r>
            <a:endParaRPr kumimoji="1" lang="en-US" altLang="zh-CN" sz="1200" dirty="0">
              <a:solidFill>
                <a:schemeClr val="tx1">
                  <a:lumMod val="50000"/>
                  <a:lumOff val="50000"/>
                </a:schemeClr>
              </a:solidFill>
            </a:endParaRPr>
          </a:p>
          <a:p>
            <a:pPr algn="ctr"/>
            <a:r>
              <a:rPr kumimoji="1" lang="zh-CN" altLang="en-US" sz="1200" dirty="0">
                <a:solidFill>
                  <a:schemeClr val="tx1">
                    <a:lumMod val="50000"/>
                    <a:lumOff val="50000"/>
                  </a:schemeClr>
                </a:solidFill>
              </a:rPr>
              <a:t>前端设计与制作</a:t>
            </a:r>
            <a:endParaRPr kumimoji="1" lang="en-US" altLang="zh-CN" sz="1200" dirty="0">
              <a:solidFill>
                <a:schemeClr val="tx1">
                  <a:lumMod val="50000"/>
                  <a:lumOff val="50000"/>
                </a:schemeClr>
              </a:solidFill>
            </a:endParaRPr>
          </a:p>
          <a:p>
            <a:pPr algn="ctr"/>
            <a:r>
              <a:rPr kumimoji="1" lang="en-US" altLang="zh-CN" sz="1200" dirty="0">
                <a:solidFill>
                  <a:schemeClr val="tx1">
                    <a:lumMod val="50000"/>
                    <a:lumOff val="50000"/>
                  </a:schemeClr>
                </a:solidFill>
              </a:rPr>
              <a:t>88</a:t>
            </a:r>
            <a:endParaRPr kumimoji="1" lang="zh-CN" altLang="en-US" sz="1200" dirty="0">
              <a:solidFill>
                <a:schemeClr val="tx1">
                  <a:lumMod val="50000"/>
                  <a:lumOff val="50000"/>
                </a:schemeClr>
              </a:solidFill>
            </a:endParaRPr>
          </a:p>
        </p:txBody>
      </p:sp>
      <p:sp>
        <p:nvSpPr>
          <p:cNvPr id="6" name="文本框 5">
            <a:extLst>
              <a:ext uri="{FF2B5EF4-FFF2-40B4-BE49-F238E27FC236}">
                <a16:creationId xmlns:a16="http://schemas.microsoft.com/office/drawing/2014/main" id="{8DB762E0-19DB-4C7D-A4DA-7153D61D87F6}"/>
              </a:ext>
            </a:extLst>
          </p:cNvPr>
          <p:cNvSpPr txBox="1"/>
          <p:nvPr/>
        </p:nvSpPr>
        <p:spPr>
          <a:xfrm>
            <a:off x="5669511" y="4837597"/>
            <a:ext cx="906780" cy="337185"/>
          </a:xfrm>
          <a:prstGeom prst="rect">
            <a:avLst/>
          </a:prstGeom>
          <a:noFill/>
        </p:spPr>
        <p:txBody>
          <a:bodyPr wrap="none" rtlCol="0">
            <a:spAutoFit/>
          </a:bodyPr>
          <a:lstStyle/>
          <a:p>
            <a:r>
              <a:rPr kumimoji="1" lang="zh-CN" altLang="en-US" sz="1600" spc="3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黄雨昊</a:t>
            </a:r>
          </a:p>
        </p:txBody>
      </p:sp>
      <p:sp>
        <p:nvSpPr>
          <p:cNvPr id="7" name="文本框 6">
            <a:extLst>
              <a:ext uri="{FF2B5EF4-FFF2-40B4-BE49-F238E27FC236}">
                <a16:creationId xmlns:a16="http://schemas.microsoft.com/office/drawing/2014/main" id="{8D875E56-1C8E-4B01-B94D-7B694E3567F2}"/>
              </a:ext>
            </a:extLst>
          </p:cNvPr>
          <p:cNvSpPr txBox="1"/>
          <p:nvPr/>
        </p:nvSpPr>
        <p:spPr>
          <a:xfrm>
            <a:off x="5097241" y="5174881"/>
            <a:ext cx="2031325" cy="646331"/>
          </a:xfrm>
          <a:prstGeom prst="rect">
            <a:avLst/>
          </a:prstGeom>
          <a:noFill/>
        </p:spPr>
        <p:txBody>
          <a:bodyPr wrap="none" rtlCol="0">
            <a:spAutoFit/>
          </a:bodyPr>
          <a:lstStyle/>
          <a:p>
            <a:pPr algn="ctr"/>
            <a:r>
              <a:rPr kumimoji="1" lang="zh-CN" altLang="en-US" sz="1200" dirty="0">
                <a:solidFill>
                  <a:schemeClr val="tx1">
                    <a:lumMod val="50000"/>
                    <a:lumOff val="50000"/>
                  </a:schemeClr>
                </a:solidFill>
              </a:rPr>
              <a:t>后端用户管理、商品发布、</a:t>
            </a:r>
            <a:endParaRPr kumimoji="1" lang="en-US" altLang="zh-CN" sz="1200" dirty="0">
              <a:solidFill>
                <a:schemeClr val="tx1">
                  <a:lumMod val="50000"/>
                  <a:lumOff val="50000"/>
                </a:schemeClr>
              </a:solidFill>
            </a:endParaRPr>
          </a:p>
          <a:p>
            <a:pPr algn="ctr"/>
            <a:r>
              <a:rPr kumimoji="1" lang="zh-CN" altLang="en-US" sz="1200" dirty="0">
                <a:solidFill>
                  <a:schemeClr val="tx1">
                    <a:lumMod val="50000"/>
                    <a:lumOff val="50000"/>
                  </a:schemeClr>
                </a:solidFill>
              </a:rPr>
              <a:t>服务器配置、测试报告</a:t>
            </a:r>
            <a:endParaRPr kumimoji="1" lang="en-US" altLang="zh-CN" sz="1200" dirty="0">
              <a:solidFill>
                <a:schemeClr val="tx1">
                  <a:lumMod val="50000"/>
                  <a:lumOff val="50000"/>
                </a:schemeClr>
              </a:solidFill>
            </a:endParaRPr>
          </a:p>
          <a:p>
            <a:pPr algn="ctr"/>
            <a:r>
              <a:rPr kumimoji="1" lang="en-US" altLang="zh-CN" sz="1200" dirty="0">
                <a:solidFill>
                  <a:schemeClr val="tx1">
                    <a:lumMod val="50000"/>
                    <a:lumOff val="50000"/>
                  </a:schemeClr>
                </a:solidFill>
              </a:rPr>
              <a:t>85</a:t>
            </a:r>
            <a:endParaRPr kumimoji="1" lang="zh-CN" altLang="en-US" sz="1200" dirty="0">
              <a:solidFill>
                <a:schemeClr val="tx1">
                  <a:lumMod val="50000"/>
                  <a:lumOff val="50000"/>
                </a:schemeClr>
              </a:solidFill>
            </a:endParaRPr>
          </a:p>
        </p:txBody>
      </p:sp>
      <p:sp>
        <p:nvSpPr>
          <p:cNvPr id="8" name="文本框 7">
            <a:extLst>
              <a:ext uri="{FF2B5EF4-FFF2-40B4-BE49-F238E27FC236}">
                <a16:creationId xmlns:a16="http://schemas.microsoft.com/office/drawing/2014/main" id="{0F277486-69A9-4F00-8518-C76A811BF6E3}"/>
              </a:ext>
            </a:extLst>
          </p:cNvPr>
          <p:cNvSpPr txBox="1"/>
          <p:nvPr/>
        </p:nvSpPr>
        <p:spPr>
          <a:xfrm>
            <a:off x="9059230" y="4836327"/>
            <a:ext cx="906780" cy="337185"/>
          </a:xfrm>
          <a:prstGeom prst="rect">
            <a:avLst/>
          </a:prstGeom>
          <a:noFill/>
        </p:spPr>
        <p:txBody>
          <a:bodyPr wrap="none" rtlCol="0">
            <a:spAutoFit/>
          </a:bodyPr>
          <a:lstStyle/>
          <a:p>
            <a:r>
              <a:rPr kumimoji="1" lang="zh-CN" altLang="en-US" sz="1600" spc="3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陈逸昊</a:t>
            </a:r>
          </a:p>
        </p:txBody>
      </p:sp>
      <p:sp>
        <p:nvSpPr>
          <p:cNvPr id="9" name="文本框 8">
            <a:extLst>
              <a:ext uri="{FF2B5EF4-FFF2-40B4-BE49-F238E27FC236}">
                <a16:creationId xmlns:a16="http://schemas.microsoft.com/office/drawing/2014/main" id="{9DBF4792-09D6-4FBF-8691-8A590CC14E72}"/>
              </a:ext>
            </a:extLst>
          </p:cNvPr>
          <p:cNvSpPr txBox="1"/>
          <p:nvPr/>
        </p:nvSpPr>
        <p:spPr>
          <a:xfrm>
            <a:off x="8424816" y="5174881"/>
            <a:ext cx="2177199" cy="646331"/>
          </a:xfrm>
          <a:prstGeom prst="rect">
            <a:avLst/>
          </a:prstGeom>
          <a:noFill/>
        </p:spPr>
        <p:txBody>
          <a:bodyPr wrap="none" rtlCol="0">
            <a:spAutoFit/>
          </a:bodyPr>
          <a:lstStyle/>
          <a:p>
            <a:pPr algn="ctr"/>
            <a:r>
              <a:rPr kumimoji="1" lang="zh-CN" altLang="en-US" sz="1200" dirty="0">
                <a:solidFill>
                  <a:schemeClr val="tx1">
                    <a:lumMod val="50000"/>
                    <a:lumOff val="50000"/>
                  </a:schemeClr>
                </a:solidFill>
              </a:rPr>
              <a:t>翻转</a:t>
            </a:r>
            <a:r>
              <a:rPr kumimoji="1" lang="en-US" altLang="zh-CN" sz="1200" dirty="0">
                <a:solidFill>
                  <a:schemeClr val="tx1">
                    <a:lumMod val="50000"/>
                    <a:lumOff val="50000"/>
                  </a:schemeClr>
                </a:solidFill>
              </a:rPr>
              <a:t>PPT</a:t>
            </a:r>
            <a:r>
              <a:rPr kumimoji="1" lang="zh-CN" altLang="en-US" sz="1200" dirty="0">
                <a:solidFill>
                  <a:schemeClr val="tx1">
                    <a:lumMod val="50000"/>
                    <a:lumOff val="50000"/>
                  </a:schemeClr>
                </a:solidFill>
              </a:rPr>
              <a:t>制作、数据库配置、</a:t>
            </a:r>
          </a:p>
          <a:p>
            <a:pPr algn="ctr"/>
            <a:r>
              <a:rPr kumimoji="1" lang="zh-CN" altLang="en-US" sz="1200" dirty="0">
                <a:solidFill>
                  <a:schemeClr val="tx1">
                    <a:lumMod val="50000"/>
                    <a:lumOff val="50000"/>
                  </a:schemeClr>
                </a:solidFill>
              </a:rPr>
              <a:t>会议纪要、后端借入商品</a:t>
            </a:r>
            <a:endParaRPr kumimoji="1" lang="en-US" altLang="zh-CN" sz="1200" dirty="0">
              <a:solidFill>
                <a:schemeClr val="tx1">
                  <a:lumMod val="50000"/>
                  <a:lumOff val="50000"/>
                </a:schemeClr>
              </a:solidFill>
            </a:endParaRPr>
          </a:p>
          <a:p>
            <a:pPr algn="ctr"/>
            <a:r>
              <a:rPr kumimoji="1" lang="en-US" altLang="zh-CN" sz="1200" dirty="0">
                <a:solidFill>
                  <a:schemeClr val="tx1">
                    <a:lumMod val="50000"/>
                    <a:lumOff val="50000"/>
                  </a:schemeClr>
                </a:solidFill>
              </a:rPr>
              <a:t>82</a:t>
            </a:r>
            <a:endParaRPr kumimoji="1" lang="zh-CN" altLang="en-US" sz="1200" dirty="0">
              <a:solidFill>
                <a:schemeClr val="tx1">
                  <a:lumMod val="50000"/>
                  <a:lumOff val="50000"/>
                </a:schemeClr>
              </a:solidFill>
            </a:endParaRPr>
          </a:p>
        </p:txBody>
      </p:sp>
      <p:sp>
        <p:nvSpPr>
          <p:cNvPr id="10" name="椭圆 9">
            <a:extLst>
              <a:ext uri="{FF2B5EF4-FFF2-40B4-BE49-F238E27FC236}">
                <a16:creationId xmlns:a16="http://schemas.microsoft.com/office/drawing/2014/main" id="{64ABD776-490C-4CDD-9301-99A410962B49}"/>
              </a:ext>
            </a:extLst>
          </p:cNvPr>
          <p:cNvSpPr/>
          <p:nvPr/>
        </p:nvSpPr>
        <p:spPr>
          <a:xfrm>
            <a:off x="1539240" y="1811020"/>
            <a:ext cx="2397125" cy="2382520"/>
          </a:xfrm>
          <a:prstGeom prst="ellipse">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文本框 10">
            <a:extLst>
              <a:ext uri="{FF2B5EF4-FFF2-40B4-BE49-F238E27FC236}">
                <a16:creationId xmlns:a16="http://schemas.microsoft.com/office/drawing/2014/main" id="{40967BDB-195C-48DB-B4C2-372865C92A31}"/>
              </a:ext>
            </a:extLst>
          </p:cNvPr>
          <p:cNvSpPr txBox="1"/>
          <p:nvPr/>
        </p:nvSpPr>
        <p:spPr>
          <a:xfrm>
            <a:off x="2279650" y="2578100"/>
            <a:ext cx="916940" cy="829945"/>
          </a:xfrm>
          <a:prstGeom prst="rect">
            <a:avLst/>
          </a:prstGeom>
          <a:noFill/>
        </p:spPr>
        <p:txBody>
          <a:bodyPr wrap="square" rtlCol="0">
            <a:spAutoFit/>
          </a:bodyPr>
          <a:lstStyle/>
          <a:p>
            <a:r>
              <a:rPr lang="zh-CN" altLang="en-US" sz="4800" dirty="0">
                <a:solidFill>
                  <a:schemeClr val="bg1"/>
                </a:solidFill>
              </a:rPr>
              <a:t>汪</a:t>
            </a:r>
          </a:p>
        </p:txBody>
      </p:sp>
      <p:sp>
        <p:nvSpPr>
          <p:cNvPr id="12" name="椭圆 11">
            <a:extLst>
              <a:ext uri="{FF2B5EF4-FFF2-40B4-BE49-F238E27FC236}">
                <a16:creationId xmlns:a16="http://schemas.microsoft.com/office/drawing/2014/main" id="{0B54B138-2FB3-42DA-BFC5-7FC387EBF883}"/>
              </a:ext>
            </a:extLst>
          </p:cNvPr>
          <p:cNvSpPr/>
          <p:nvPr/>
        </p:nvSpPr>
        <p:spPr>
          <a:xfrm>
            <a:off x="4924425" y="1811020"/>
            <a:ext cx="2397125" cy="2414270"/>
          </a:xfrm>
          <a:prstGeom prst="ellipse">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文本框 12">
            <a:extLst>
              <a:ext uri="{FF2B5EF4-FFF2-40B4-BE49-F238E27FC236}">
                <a16:creationId xmlns:a16="http://schemas.microsoft.com/office/drawing/2014/main" id="{5DED539F-B8F6-4CB7-8820-E2836F8DCD21}"/>
              </a:ext>
            </a:extLst>
          </p:cNvPr>
          <p:cNvSpPr txBox="1"/>
          <p:nvPr/>
        </p:nvSpPr>
        <p:spPr>
          <a:xfrm>
            <a:off x="5685155" y="2603500"/>
            <a:ext cx="916940" cy="829945"/>
          </a:xfrm>
          <a:prstGeom prst="rect">
            <a:avLst/>
          </a:prstGeom>
          <a:noFill/>
        </p:spPr>
        <p:txBody>
          <a:bodyPr wrap="square" rtlCol="0">
            <a:spAutoFit/>
          </a:bodyPr>
          <a:lstStyle/>
          <a:p>
            <a:r>
              <a:rPr lang="zh-CN" altLang="en-US" sz="4800">
                <a:solidFill>
                  <a:schemeClr val="bg1"/>
                </a:solidFill>
              </a:rPr>
              <a:t>黄</a:t>
            </a:r>
          </a:p>
        </p:txBody>
      </p:sp>
      <p:sp>
        <p:nvSpPr>
          <p:cNvPr id="14" name="椭圆 13">
            <a:extLst>
              <a:ext uri="{FF2B5EF4-FFF2-40B4-BE49-F238E27FC236}">
                <a16:creationId xmlns:a16="http://schemas.microsoft.com/office/drawing/2014/main" id="{BDD09A8D-3C8B-4250-AD9D-D6EBF9372647}"/>
              </a:ext>
            </a:extLst>
          </p:cNvPr>
          <p:cNvSpPr/>
          <p:nvPr/>
        </p:nvSpPr>
        <p:spPr>
          <a:xfrm>
            <a:off x="8309610" y="1820545"/>
            <a:ext cx="2397125" cy="2405380"/>
          </a:xfrm>
          <a:prstGeom prst="ellipse">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文本框 14">
            <a:extLst>
              <a:ext uri="{FF2B5EF4-FFF2-40B4-BE49-F238E27FC236}">
                <a16:creationId xmlns:a16="http://schemas.microsoft.com/office/drawing/2014/main" id="{9D36D0D7-ED14-4384-9725-72AB98965AD5}"/>
              </a:ext>
            </a:extLst>
          </p:cNvPr>
          <p:cNvSpPr txBox="1"/>
          <p:nvPr/>
        </p:nvSpPr>
        <p:spPr>
          <a:xfrm>
            <a:off x="9050655" y="2578100"/>
            <a:ext cx="916940" cy="829945"/>
          </a:xfrm>
          <a:prstGeom prst="rect">
            <a:avLst/>
          </a:prstGeom>
          <a:noFill/>
        </p:spPr>
        <p:txBody>
          <a:bodyPr wrap="square" rtlCol="0">
            <a:spAutoFit/>
          </a:bodyPr>
          <a:lstStyle/>
          <a:p>
            <a:r>
              <a:rPr lang="zh-CN" altLang="en-US" sz="4800">
                <a:solidFill>
                  <a:schemeClr val="bg1"/>
                </a:solidFill>
              </a:rPr>
              <a:t>陈</a:t>
            </a:r>
          </a:p>
        </p:txBody>
      </p:sp>
    </p:spTree>
    <p:custDataLst>
      <p:tags r:id="rId1"/>
    </p:custDataLst>
    <p:extLst>
      <p:ext uri="{BB962C8B-B14F-4D97-AF65-F5344CB8AC3E}">
        <p14:creationId xmlns:p14="http://schemas.microsoft.com/office/powerpoint/2010/main" val="318527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600075"/>
            <a:ext cx="10968990" cy="5629275"/>
          </a:xfrm>
        </p:spPr>
        <p:txBody>
          <a:bodyPr>
            <a:normAutofit fontScale="92500"/>
          </a:bodyPr>
          <a:lstStyle/>
          <a:p>
            <a:r>
              <a:rPr lang="zh-CN" altLang="en-US">
                <a:sym typeface="+mn-ea"/>
              </a:rPr>
              <a:t>所谓软件维护就是在软件已经交付使用之后，为了改正错误或满足新的需要而修改软件的过程。可以通过描述软件交付使用后可能进行的4项活动,具体地定义软件维护：</a:t>
            </a:r>
            <a:endParaRPr lang="en-US" altLang="zh-CN">
              <a:sym typeface="+mn-ea"/>
            </a:endParaRPr>
          </a:p>
          <a:p>
            <a:r>
              <a:rPr lang="en-US" altLang="zh-CN">
                <a:sym typeface="+mn-ea"/>
              </a:rPr>
              <a:t>1.改正性维护:在程序的使用期间</a:t>
            </a:r>
            <a:r>
              <a:rPr lang="zh-CN" altLang="en-US">
                <a:sym typeface="+mn-ea"/>
              </a:rPr>
              <a:t>，</a:t>
            </a:r>
            <a:r>
              <a:rPr lang="en-US" altLang="zh-CN">
                <a:sym typeface="+mn-ea"/>
              </a:rPr>
              <a:t>用户会发现程序错误</a:t>
            </a:r>
            <a:r>
              <a:rPr lang="zh-CN" altLang="en-US">
                <a:sym typeface="+mn-ea"/>
              </a:rPr>
              <a:t>，</a:t>
            </a:r>
            <a:r>
              <a:rPr lang="en-US" altLang="zh-CN">
                <a:sym typeface="+mn-ea"/>
              </a:rPr>
              <a:t>并且把他们遇到的问题报告给维护人员</a:t>
            </a:r>
            <a:r>
              <a:rPr lang="zh-CN" altLang="en-US">
                <a:sym typeface="+mn-ea"/>
              </a:rPr>
              <a:t>。这一诊断和改正错误的过程称为改正性维护。</a:t>
            </a:r>
          </a:p>
          <a:p>
            <a:r>
              <a:rPr lang="en-US" altLang="zh-CN">
                <a:sym typeface="+mn-ea"/>
              </a:rPr>
              <a:t>2.适应性维护</a:t>
            </a:r>
            <a:r>
              <a:rPr lang="zh-CN" altLang="en-US">
                <a:sym typeface="+mn-ea"/>
              </a:rPr>
              <a:t>：计算机科学技术领域的各个方面都在迅速进步，而且软件的使用寿命一般远长于最初开发这个软件时的运行环境的寿命。因此，为了和变化了的环境适当地配合而进行的修改软件的活动，是既必要又经常的维护活动。</a:t>
            </a:r>
          </a:p>
          <a:p>
            <a:r>
              <a:rPr lang="en-US" altLang="zh-CN">
                <a:sym typeface="+mn-ea"/>
              </a:rPr>
              <a:t>3.</a:t>
            </a:r>
            <a:r>
              <a:rPr lang="zh-CN" altLang="en-US">
                <a:sym typeface="+mn-ea"/>
              </a:rPr>
              <a:t>完善性维护：在使用软件的过程中用户往往提出增加新功能或修改已有功能的建议,还可能提出一般性的改进意见。这项维护活动通常占软件维护工作的大部分。</a:t>
            </a:r>
          </a:p>
          <a:p>
            <a:r>
              <a:rPr lang="en-US" altLang="zh-CN">
                <a:sym typeface="+mn-ea"/>
              </a:rPr>
              <a:t>4.</a:t>
            </a:r>
            <a:r>
              <a:rPr lang="zh-CN" altLang="en-US">
                <a:sym typeface="+mn-ea"/>
              </a:rPr>
              <a:t>预防性维护：为了改进未来的可维护性或可靠性,或为了给未来的改进奠定更好的基础而修改软件。</a:t>
            </a:r>
          </a:p>
          <a:p>
            <a:r>
              <a:rPr lang="zh-CN" altLang="en-US">
                <a:sym typeface="+mn-ea"/>
              </a:rPr>
              <a:t>调查数字表明,完善性维护占全部维护活动的50%～66%,改正性维护占17%～21%,适应性维护占18%～25%,其他维护活动只占4%左右。</a:t>
            </a:r>
          </a:p>
          <a:p>
            <a:r>
              <a:rPr lang="zh-CN" altLang="en-US">
                <a:sym typeface="+mn-ea"/>
              </a:rPr>
              <a:t>应该注意,上述4类维护活动都必须应用于整个软件配置,维护软件文档和维护软件的可执行</a:t>
            </a:r>
          </a:p>
          <a:p>
            <a:pPr marL="0" indent="0">
              <a:buNone/>
            </a:pPr>
            <a:r>
              <a:rPr lang="zh-CN" altLang="en-US">
                <a:sym typeface="+mn-ea"/>
              </a:rPr>
              <a:t>代码是同样重要的。</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3"/>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4"/>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lstStyle/>
          <a:p>
            <a:pPr algn="ctr"/>
            <a:r>
              <a:rPr lang="en-US" altLang="zh-CN" sz="4800">
                <a:latin typeface="+mj-ea"/>
                <a:ea typeface="+mj-ea"/>
              </a:rPr>
              <a:t>NO.2</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lstStyle/>
          <a:p>
            <a:pPr algn="ctr"/>
            <a:r>
              <a:rPr lang="zh-CN" altLang="en-US" sz="4800">
                <a:latin typeface="+mj-ea"/>
                <a:ea typeface="+mj-ea"/>
              </a:rPr>
              <a:t>软件维护的特点</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a:t>
            </a:r>
            <a:r>
              <a:rPr lang="en-US" altLang="zh-CN"/>
              <a:t>.</a:t>
            </a:r>
            <a:r>
              <a:rPr lang="zh-CN" altLang="en-US"/>
              <a:t>结构化维护与非结构化维护差别巨大</a:t>
            </a:r>
          </a:p>
        </p:txBody>
      </p:sp>
      <p:sp>
        <p:nvSpPr>
          <p:cNvPr id="3" name="内容占位符 2"/>
          <p:cNvSpPr>
            <a:spLocks noGrp="1"/>
          </p:cNvSpPr>
          <p:nvPr>
            <p:ph idx="1"/>
          </p:nvPr>
        </p:nvSpPr>
        <p:spPr/>
        <p:txBody>
          <a:bodyPr>
            <a:normAutofit/>
          </a:bodyPr>
          <a:lstStyle/>
          <a:p>
            <a:r>
              <a:rPr lang="zh-CN" altLang="en-US">
                <a:sym typeface="+mn-ea"/>
              </a:rPr>
              <a:t>（</a:t>
            </a:r>
            <a:r>
              <a:rPr lang="en-US" altLang="zh-CN">
                <a:sym typeface="+mn-ea"/>
              </a:rPr>
              <a:t>1</a:t>
            </a:r>
            <a:r>
              <a:rPr lang="zh-CN" altLang="en-US">
                <a:sym typeface="+mn-ea"/>
              </a:rPr>
              <a:t>）非结构化维护</a:t>
            </a:r>
          </a:p>
          <a:p>
            <a:r>
              <a:rPr lang="zh-CN" altLang="en-US">
                <a:sym typeface="+mn-ea"/>
              </a:rPr>
              <a:t>非结构化维护是没有使用良好定义的方法学开发出来的软件的必然结果，即软件配置的唯一成分是程序代码，其需要付出很大代价：</a:t>
            </a:r>
          </a:p>
          <a:p>
            <a:r>
              <a:rPr lang="en-US" altLang="zh-CN">
                <a:sym typeface="+mn-ea"/>
              </a:rPr>
              <a:t>1</a:t>
            </a:r>
            <a:r>
              <a:rPr lang="zh-CN" altLang="en-US">
                <a:sym typeface="+mn-ea"/>
              </a:rPr>
              <a:t>）维护活动从艰苦地评价程序代码开始而且常常由于程序内部文档不足而使评价更困难,对于软件结构、全程数据结构、系统接口、性能和(或)设计约束等经常会产生误解</a:t>
            </a:r>
          </a:p>
          <a:p>
            <a:r>
              <a:rPr lang="en-US" altLang="zh-CN">
                <a:sym typeface="+mn-ea"/>
              </a:rPr>
              <a:t>2</a:t>
            </a:r>
            <a:r>
              <a:rPr lang="zh-CN" altLang="en-US">
                <a:sym typeface="+mn-ea"/>
              </a:rPr>
              <a:t>）而且对程序代码所做的改动的后果也是难于估量的:因为没有测试方面的文档,所以不可能进行回归测试(即指量的:因为没有测试方面的文档,所以不可能进行回归测试。</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608330"/>
            <a:ext cx="10968990" cy="5641340"/>
          </a:xfrm>
        </p:spPr>
        <p:txBody>
          <a:bodyPr>
            <a:normAutofit/>
          </a:bodyPr>
          <a:lstStyle/>
          <a:p>
            <a:pPr algn="l">
              <a:buClrTx/>
              <a:buSzTx/>
            </a:pPr>
            <a:r>
              <a:rPr lang="zh-CN" altLang="en-US"/>
              <a:t>（2）结构化维护</a:t>
            </a:r>
          </a:p>
          <a:p>
            <a:pPr algn="l">
              <a:buClrTx/>
              <a:buSzTx/>
            </a:pPr>
            <a:r>
              <a:rPr lang="zh-CN" altLang="en-US"/>
              <a:t>如果有一个完整的软件配置存在,那么维护工作从评价设计文档开始：</a:t>
            </a:r>
          </a:p>
          <a:p>
            <a:pPr algn="l">
              <a:buClrTx/>
              <a:buSzTx/>
            </a:pPr>
            <a:r>
              <a:rPr lang="en-US" altLang="zh-CN"/>
              <a:t>1</a:t>
            </a:r>
            <a:r>
              <a:rPr lang="zh-CN" altLang="en-US"/>
              <a:t>）确定软件重要的结构特点、性能特点以及接口特点;</a:t>
            </a:r>
          </a:p>
          <a:p>
            <a:pPr algn="l">
              <a:buClrTx/>
              <a:buSzTx/>
            </a:pPr>
            <a:r>
              <a:rPr lang="en-US" altLang="zh-CN"/>
              <a:t>2</a:t>
            </a:r>
            <a:r>
              <a:rPr lang="zh-CN" altLang="en-US"/>
              <a:t>）估量要求的改动将带来的影响,并且计划实施途径。</a:t>
            </a:r>
          </a:p>
          <a:p>
            <a:pPr algn="l">
              <a:buClrTx/>
              <a:buSzTx/>
            </a:pPr>
            <a:r>
              <a:rPr lang="en-US" altLang="zh-CN"/>
              <a:t>3</a:t>
            </a:r>
            <a:r>
              <a:rPr lang="zh-CN" altLang="en-US"/>
              <a:t>）然后首先修改设计并且对所做的修改进行仔细复查。</a:t>
            </a:r>
          </a:p>
          <a:p>
            <a:pPr algn="l">
              <a:buClrTx/>
              <a:buSzTx/>
            </a:pPr>
            <a:r>
              <a:rPr lang="en-US" altLang="zh-CN"/>
              <a:t>4</a:t>
            </a:r>
            <a:r>
              <a:rPr lang="zh-CN" altLang="en-US"/>
              <a:t>）接下来编写相应的源程序代码;使用在测试说明书中包含的信息进行回归测试;</a:t>
            </a:r>
          </a:p>
          <a:p>
            <a:pPr algn="l">
              <a:buClrTx/>
              <a:buSzTx/>
            </a:pPr>
            <a:r>
              <a:rPr lang="en-US" altLang="zh-CN"/>
              <a:t>5</a:t>
            </a:r>
            <a:r>
              <a:rPr lang="zh-CN" altLang="en-US"/>
              <a:t>）最后，把修改后的软件再次交付使用。</a:t>
            </a:r>
          </a:p>
          <a:p>
            <a:pPr algn="l">
              <a:buClrTx/>
              <a:buSzTx/>
            </a:pPr>
            <a:r>
              <a:rPr lang="zh-CN" altLang="en-US"/>
              <a:t>这是在软件开发的早期应用软件工程方法学的结果。虽然有了软件的完整配置并不能保证维护中没有问题,但是确实能减少精力的浪费并且能提高维护的总体质量。</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2.维护的代价</a:t>
            </a:r>
            <a:r>
              <a:rPr lang="zh-CN" altLang="en-US"/>
              <a:t>高昂</a:t>
            </a:r>
          </a:p>
        </p:txBody>
      </p:sp>
      <p:sp>
        <p:nvSpPr>
          <p:cNvPr id="3" name="内容占位符 2"/>
          <p:cNvSpPr>
            <a:spLocks noGrp="1"/>
          </p:cNvSpPr>
          <p:nvPr>
            <p:ph idx="1"/>
          </p:nvPr>
        </p:nvSpPr>
        <p:spPr>
          <a:xfrm>
            <a:off x="608400" y="1395150"/>
            <a:ext cx="10969200" cy="4759200"/>
          </a:xfrm>
        </p:spPr>
        <p:txBody>
          <a:bodyPr/>
          <a:lstStyle/>
          <a:p>
            <a:r>
              <a:rPr lang="zh-CN" altLang="en-US"/>
              <a:t>在过去的几十年中软件维护的费用占比稳步上升。而且维护费用只不过是软件维护的最明显的代价,其他一些现在还不明显的代价将来可能更为人们所关注：</a:t>
            </a:r>
          </a:p>
          <a:p>
            <a:r>
              <a:rPr lang="en-US" altLang="zh-CN"/>
              <a:t>1</a:t>
            </a:r>
            <a:r>
              <a:rPr lang="zh-CN" altLang="en-US"/>
              <a:t>）因为可用的资源必须供维护任务使用，以致耽误甚至丧失了开发的良机。</a:t>
            </a:r>
          </a:p>
          <a:p>
            <a:r>
              <a:rPr lang="en-US" altLang="zh-CN"/>
              <a:t>2</a:t>
            </a:r>
            <a:r>
              <a:rPr lang="zh-CN" altLang="en-US"/>
              <a:t>）当看来合理的有关改错或修改的要求不能及时满足时将引起用户不满。</a:t>
            </a:r>
          </a:p>
          <a:p>
            <a:r>
              <a:rPr lang="en-US" altLang="zh-CN"/>
              <a:t>3</a:t>
            </a:r>
            <a:r>
              <a:rPr lang="zh-CN" altLang="en-US"/>
              <a:t>）由于维护时的改动，在软件中引入了潜伏的错误从而降低了软件的质量。</a:t>
            </a:r>
          </a:p>
          <a:p>
            <a:r>
              <a:rPr lang="en-US" altLang="zh-CN"/>
              <a:t>4</a:t>
            </a:r>
            <a:r>
              <a:rPr lang="zh-CN" altLang="en-US"/>
              <a:t>）当必须把软件工程师调去从事维护工作时，将在开发过程中造成混乱。</a:t>
            </a:r>
          </a:p>
          <a:p>
            <a:r>
              <a:rPr lang="en-US" altLang="zh-CN"/>
              <a:t>5</a:t>
            </a:r>
            <a:r>
              <a:rPr lang="zh-CN" altLang="en-US"/>
              <a:t>）生产率的大幅度下降。</a:t>
            </a:r>
          </a:p>
          <a:p>
            <a:pPr lvl="8"/>
            <a:r>
              <a:rPr lang="zh-CN" altLang="en-US"/>
              <a:t>M= P+K× exp(c-d)</a:t>
            </a:r>
          </a:p>
          <a:p>
            <a:pPr marL="228600" lvl="8" algn="l">
              <a:lnSpc>
                <a:spcPct val="130000"/>
              </a:lnSpc>
              <a:spcBef>
                <a:spcPts val="0"/>
              </a:spcBef>
              <a:spcAft>
                <a:spcPts val="1000"/>
              </a:spcAft>
              <a:buClrTx/>
              <a:buSzTx/>
              <a:buChar char="●"/>
            </a:pPr>
            <a:r>
              <a:rPr lang="en-US" altLang="zh-CN" spc="150">
                <a:solidFill>
                  <a:schemeClr val="tx1">
                    <a:lumMod val="65000"/>
                    <a:lumOff val="35000"/>
                  </a:schemeClr>
                </a:solidFill>
                <a:uFillTx/>
                <a:latin typeface="Arial" panose="020B0604020202020204" pitchFamily="34" charset="0"/>
                <a:ea typeface="微软雅黑" panose="020B0503020204020204" pitchFamily="34" charset="-122"/>
              </a:rPr>
              <a:t>其中.M是维护用的总工作量,P是生产性工作量，K是经验常数</a:t>
            </a:r>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a:t>
            </a:r>
            <a:r>
              <a:rPr lang="en-US" altLang="zh-CN" spc="150">
                <a:solidFill>
                  <a:schemeClr val="tx1">
                    <a:lumMod val="65000"/>
                    <a:lumOff val="35000"/>
                  </a:schemeClr>
                </a:solidFill>
                <a:uFillTx/>
                <a:latin typeface="Arial" panose="020B0604020202020204" pitchFamily="34" charset="0"/>
                <a:ea typeface="微软雅黑" panose="020B0503020204020204" pitchFamily="34" charset="-122"/>
              </a:rPr>
              <a:t>c是复杂程度(非结构化设计和缺少文档都会增加软件的复杂程度),d是维护人员对软件的</a:t>
            </a:r>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熟悉</a:t>
            </a:r>
            <a:r>
              <a:rPr lang="en-US" altLang="zh-CN" spc="150">
                <a:solidFill>
                  <a:schemeClr val="tx1">
                    <a:lumMod val="65000"/>
                    <a:lumOff val="35000"/>
                  </a:schemeClr>
                </a:solidFill>
                <a:uFillTx/>
                <a:latin typeface="Arial" panose="020B0604020202020204" pitchFamily="34" charset="0"/>
                <a:ea typeface="微软雅黑" panose="020B0503020204020204" pitchFamily="34" charset="-122"/>
              </a:rPr>
              <a:t>程度。</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3.</a:t>
            </a:r>
            <a:r>
              <a:t>维护的问题很多</a:t>
            </a:r>
          </a:p>
        </p:txBody>
      </p:sp>
      <p:sp>
        <p:nvSpPr>
          <p:cNvPr id="3" name="内容占位符 2"/>
          <p:cNvSpPr>
            <a:spLocks noGrp="1"/>
          </p:cNvSpPr>
          <p:nvPr>
            <p:ph idx="1"/>
          </p:nvPr>
        </p:nvSpPr>
        <p:spPr/>
        <p:txBody>
          <a:bodyPr>
            <a:normAutofit lnSpcReduction="10000"/>
          </a:bodyPr>
          <a:lstStyle/>
          <a:p>
            <a:r>
              <a:rPr lang="zh-CN" altLang="en-US"/>
              <a:t>与软件维护有关的绝大多数问题，都可归因于软件定义和软件开发的方法有缺点。在软件生命周期的头两个时期没有严格而又科学的管理和规划,几乎必然会导致在最后阶段出现问题。以下是软件维护有关的部分问题：</a:t>
            </a:r>
          </a:p>
          <a:p>
            <a:r>
              <a:rPr lang="en-US" altLang="zh-CN"/>
              <a:t>1</a:t>
            </a:r>
            <a:r>
              <a:rPr lang="zh-CN" altLang="en-US"/>
              <a:t>）理解别人写的程序通常非常困难，而且困难程度随着软件配置成分的减少而迅速增加。如果仅有程序代码没有说明文档，则会出现严重的问题。</a:t>
            </a:r>
          </a:p>
          <a:p>
            <a:r>
              <a:rPr lang="en-US" altLang="zh-CN"/>
              <a:t>2</a:t>
            </a:r>
            <a:r>
              <a:rPr lang="zh-CN" altLang="en-US"/>
              <a:t>）需要维护的软件往往没有合格的文档，或者文档资料显著不足。认识到软件必须有文档仅仅是第一步，容易理解的并且和程序代码完全一致的文档才真正有价值。</a:t>
            </a:r>
          </a:p>
          <a:p>
            <a:r>
              <a:rPr lang="en-US" altLang="zh-CN"/>
              <a:t>3</a:t>
            </a:r>
            <a:r>
              <a:rPr lang="zh-CN" altLang="en-US"/>
              <a:t>）当要求对软件进行维护时,不能指望由开发人员给人们仔细说明软件。由于维护阶段持续的时间很长,因此，当需要解释软件时,往往原来写程序的人已经不在附近了。</a:t>
            </a:r>
          </a:p>
          <a:p>
            <a:r>
              <a:rPr lang="en-US" altLang="zh-CN"/>
              <a:t>4</a:t>
            </a:r>
            <a:r>
              <a:rPr lang="zh-CN" altLang="en-US"/>
              <a:t>）绝大多数软件在设计时没有考虑将来的修改。除非使用强调模块独立原理的设计方法学,否则修改软件既困难又容易发生差错。</a:t>
            </a:r>
          </a:p>
          <a:p>
            <a:pPr marL="0" indent="0">
              <a:buNone/>
            </a:pPr>
            <a:r>
              <a:rPr lang="zh-CN" altLang="en-US"/>
              <a:t>(5)软件维护不是一项吸引人的工作。形成这种观念很大程度上是因为维护工作经常遭受挫折。。</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4611</Words>
  <Application>Microsoft Office PowerPoint</Application>
  <PresentationFormat>宽屏</PresentationFormat>
  <Paragraphs>217</Paragraphs>
  <Slides>38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38</vt:i4>
      </vt:variant>
    </vt:vector>
  </HeadingPairs>
  <TitlesOfParts>
    <vt:vector size="42" baseType="lpstr">
      <vt:lpstr>微软雅黑</vt:lpstr>
      <vt:lpstr>Arial</vt:lpstr>
      <vt:lpstr>Wingdings</vt:lpstr>
      <vt:lpstr>Office 主题​​</vt:lpstr>
      <vt:lpstr>翻转课堂——《维护》</vt:lpstr>
      <vt:lpstr>PowerPoint 演示文稿</vt:lpstr>
      <vt:lpstr>PowerPoint 演示文稿</vt:lpstr>
      <vt:lpstr>PowerPoint 演示文稿</vt:lpstr>
      <vt:lpstr>PowerPoint 演示文稿</vt:lpstr>
      <vt:lpstr>1.结构化维护与非结构化维护差别巨大</vt:lpstr>
      <vt:lpstr>PowerPoint 演示文稿</vt:lpstr>
      <vt:lpstr>2.维护的代价高昂</vt:lpstr>
      <vt:lpstr>3.维护的问题很多</vt:lpstr>
      <vt:lpstr>PowerPoint 演示文稿</vt:lpstr>
      <vt:lpstr>1.维护组织</vt:lpstr>
      <vt:lpstr>2. 维护报告</vt:lpstr>
      <vt:lpstr>3.维护的事件流</vt:lpstr>
      <vt:lpstr>PowerPoint 演示文稿</vt:lpstr>
      <vt:lpstr>4.保存维护记录</vt:lpstr>
      <vt:lpstr>5.评价维护活动</vt:lpstr>
      <vt:lpstr>PowerPoint 演示文稿</vt:lpstr>
      <vt:lpstr>1.决定软件可维护性的因素</vt:lpstr>
      <vt:lpstr>PowerPoint 演示文稿</vt:lpstr>
      <vt:lpstr>2.文档</vt:lpstr>
      <vt:lpstr>PowerPoint 演示文稿</vt:lpstr>
      <vt:lpstr>PowerPoint 演示文稿</vt:lpstr>
      <vt:lpstr>3.可维护性复审</vt:lpstr>
      <vt:lpstr>PowerPoint 演示文稿</vt:lpstr>
      <vt:lpstr>PowerPoint 演示文稿</vt:lpstr>
      <vt:lpstr>PowerPoint 演示文稿</vt:lpstr>
      <vt:lpstr>PowerPoint 演示文稿</vt:lpstr>
      <vt:lpstr>PowerPoint 演示文稿</vt:lpstr>
      <vt:lpstr>PowerPoint 演示文稿</vt:lpstr>
      <vt:lpstr>1.库存目录分析</vt:lpstr>
      <vt:lpstr>2.文档重构</vt:lpstr>
      <vt:lpstr>3.逆向工程</vt:lpstr>
      <vt:lpstr>4.代码重构</vt:lpstr>
      <vt:lpstr>5.数据重构</vt:lpstr>
      <vt:lpstr>6.正向工程</vt:lpstr>
      <vt:lpstr>PowerPoint 演示文稿</vt:lpstr>
      <vt:lpstr>1.参考资料</vt:lpstr>
      <vt:lpstr>2.小组分工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翻转课堂——《维护》</dc:title>
  <dc:creator/>
  <cp:lastModifiedBy>ms202</cp:lastModifiedBy>
  <cp:revision>196</cp:revision>
  <dcterms:created xsi:type="dcterms:W3CDTF">2019-06-19T02:08:00Z</dcterms:created>
  <dcterms:modified xsi:type="dcterms:W3CDTF">2021-12-08T07:53:25Z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566127C905C64C02B998F1107730F780</vt:lpwstr>
  </property>
</Properties>
</file>