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91" r:id="rId6"/>
    <p:sldId id="260" r:id="rId7"/>
    <p:sldId id="261" r:id="rId8"/>
    <p:sldId id="262" r:id="rId9"/>
    <p:sldId id="263" r:id="rId10"/>
    <p:sldId id="264" r:id="rId11"/>
    <p:sldId id="303" r:id="rId12"/>
    <p:sldId id="304" r:id="rId13"/>
    <p:sldId id="265" r:id="rId14"/>
    <p:sldId id="275" r:id="rId15"/>
    <p:sldId id="266" r:id="rId16"/>
    <p:sldId id="295" r:id="rId17"/>
    <p:sldId id="296" r:id="rId18"/>
    <p:sldId id="299" r:id="rId19"/>
    <p:sldId id="268" r:id="rId20"/>
    <p:sldId id="298" r:id="rId21"/>
    <p:sldId id="302" r:id="rId22"/>
    <p:sldId id="301" r:id="rId23"/>
    <p:sldId id="276" r:id="rId24"/>
    <p:sldId id="300" r:id="rId25"/>
  </p:sldIdLst>
  <p:sldSz cx="12192000" cy="6858000"/>
  <p:notesSz cx="6858000" cy="9144000"/>
  <p:embeddedFontLst>
    <p:embeddedFont>
      <p:font typeface="等线" panose="02010600030101010101" pitchFamily="2" charset="-122"/>
      <p:regular r:id="rId27"/>
      <p:bold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0CB"/>
    <a:srgbClr val="6B6889"/>
    <a:srgbClr val="F76D68"/>
    <a:srgbClr val="FDC170"/>
    <a:srgbClr val="84C8AE"/>
    <a:srgbClr val="B06E93"/>
    <a:srgbClr val="7DD1CA"/>
    <a:srgbClr val="585057"/>
    <a:srgbClr val="F3F0E6"/>
    <a:srgbClr val="FD6B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14" d="100"/>
          <a:sy n="114"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dPt>
            <c:idx val="0"/>
            <c:bubble3D val="0"/>
            <c:spPr>
              <a:solidFill>
                <a:srgbClr val="6B6889"/>
              </a:solidFill>
              <a:ln w="19050">
                <a:solidFill>
                  <a:schemeClr val="lt1"/>
                </a:solidFill>
              </a:ln>
              <a:effectLst/>
            </c:spPr>
            <c:extLst>
              <c:ext xmlns:c16="http://schemas.microsoft.com/office/drawing/2014/chart" uri="{C3380CC4-5D6E-409C-BE32-E72D297353CC}">
                <c16:uniqueId val="{00000001-D946-4B39-92C6-506D3FC21995}"/>
              </c:ext>
            </c:extLst>
          </c:dPt>
          <c:dPt>
            <c:idx val="1"/>
            <c:bubble3D val="0"/>
            <c:spPr>
              <a:solidFill>
                <a:srgbClr val="AFB0CB"/>
              </a:solidFill>
              <a:ln w="19050">
                <a:solidFill>
                  <a:schemeClr val="lt1"/>
                </a:solidFill>
              </a:ln>
              <a:effectLst/>
            </c:spPr>
            <c:extLst>
              <c:ext xmlns:c16="http://schemas.microsoft.com/office/drawing/2014/chart" uri="{C3380CC4-5D6E-409C-BE32-E72D297353CC}">
                <c16:uniqueId val="{00000003-D946-4B39-92C6-506D3FC219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46-4B39-92C6-506D3FC219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46-4B39-92C6-506D3FC21995}"/>
              </c:ext>
            </c:extLst>
          </c:dPt>
          <c:cat>
            <c:strRef>
              <c:f>工作表1!$A$2:$A$5</c:f>
              <c:strCache>
                <c:ptCount val="2"/>
                <c:pt idx="0">
                  <c:v>第一季度</c:v>
                </c:pt>
                <c:pt idx="1">
                  <c:v>第二季度</c:v>
                </c:pt>
              </c:strCache>
            </c:strRef>
          </c:cat>
          <c:val>
            <c:numRef>
              <c:f>工作表1!$B$2:$B$5</c:f>
              <c:numCache>
                <c:formatCode>General</c:formatCode>
                <c:ptCount val="4"/>
                <c:pt idx="0">
                  <c:v>9</c:v>
                </c:pt>
                <c:pt idx="1">
                  <c:v>1</c:v>
                </c:pt>
              </c:numCache>
            </c:numRef>
          </c:val>
          <c:extLst>
            <c:ext xmlns:c16="http://schemas.microsoft.com/office/drawing/2014/chart" uri="{C3380CC4-5D6E-409C-BE32-E72D297353CC}">
              <c16:uniqueId val="{00000008-D946-4B39-92C6-506D3FC2199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latin typeface="思源黑体 CN Regular" panose="020B0500000000000000" pitchFamily="34" charset="-122"/>
          <a:ea typeface="思源黑体 CN Regular" panose="020B0500000000000000" pitchFamily="34" charset="-122"/>
          <a:sym typeface="思源黑体 CN Regular" panose="020B0500000000000000"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spPr>
            <a:solidFill>
              <a:srgbClr val="FDC170"/>
            </a:solidFill>
          </c:spPr>
          <c:dPt>
            <c:idx val="0"/>
            <c:bubble3D val="0"/>
            <c:spPr>
              <a:solidFill>
                <a:srgbClr val="F76D68"/>
              </a:solidFill>
              <a:ln w="19050">
                <a:solidFill>
                  <a:schemeClr val="lt1"/>
                </a:solidFill>
              </a:ln>
              <a:effectLst/>
            </c:spPr>
            <c:extLst>
              <c:ext xmlns:c16="http://schemas.microsoft.com/office/drawing/2014/chart" uri="{C3380CC4-5D6E-409C-BE32-E72D297353CC}">
                <c16:uniqueId val="{00000001-4BE1-454C-8E47-6159EB83BAB5}"/>
              </c:ext>
            </c:extLst>
          </c:dPt>
          <c:dPt>
            <c:idx val="1"/>
            <c:bubble3D val="0"/>
            <c:spPr>
              <a:solidFill>
                <a:srgbClr val="FDC170"/>
              </a:solidFill>
              <a:ln w="19050">
                <a:solidFill>
                  <a:schemeClr val="lt1"/>
                </a:solidFill>
              </a:ln>
              <a:effectLst/>
            </c:spPr>
            <c:extLst>
              <c:ext xmlns:c16="http://schemas.microsoft.com/office/drawing/2014/chart" uri="{C3380CC4-5D6E-409C-BE32-E72D297353CC}">
                <c16:uniqueId val="{00000003-4BE1-454C-8E47-6159EB83BAB5}"/>
              </c:ext>
            </c:extLst>
          </c:dPt>
          <c:dPt>
            <c:idx val="2"/>
            <c:bubble3D val="0"/>
            <c:spPr>
              <a:solidFill>
                <a:srgbClr val="FDC170"/>
              </a:solidFill>
              <a:ln w="19050">
                <a:solidFill>
                  <a:schemeClr val="lt1"/>
                </a:solidFill>
              </a:ln>
              <a:effectLst/>
            </c:spPr>
            <c:extLst>
              <c:ext xmlns:c16="http://schemas.microsoft.com/office/drawing/2014/chart" uri="{C3380CC4-5D6E-409C-BE32-E72D297353CC}">
                <c16:uniqueId val="{00000005-4BE1-454C-8E47-6159EB83BAB5}"/>
              </c:ext>
            </c:extLst>
          </c:dPt>
          <c:dPt>
            <c:idx val="3"/>
            <c:bubble3D val="0"/>
            <c:spPr>
              <a:solidFill>
                <a:srgbClr val="FDC170"/>
              </a:solidFill>
              <a:ln w="19050">
                <a:solidFill>
                  <a:schemeClr val="lt1"/>
                </a:solidFill>
              </a:ln>
              <a:effectLst/>
            </c:spPr>
            <c:extLst>
              <c:ext xmlns:c16="http://schemas.microsoft.com/office/drawing/2014/chart" uri="{C3380CC4-5D6E-409C-BE32-E72D297353CC}">
                <c16:uniqueId val="{00000007-4BE1-454C-8E47-6159EB83BAB5}"/>
              </c:ext>
            </c:extLst>
          </c:dPt>
          <c:cat>
            <c:strRef>
              <c:f>工作表1!$A$2:$A$5</c:f>
              <c:strCache>
                <c:ptCount val="2"/>
                <c:pt idx="0">
                  <c:v>第一季度</c:v>
                </c:pt>
                <c:pt idx="1">
                  <c:v>第二季度</c:v>
                </c:pt>
              </c:strCache>
            </c:strRef>
          </c:cat>
          <c:val>
            <c:numRef>
              <c:f>工作表1!$B$2:$B$5</c:f>
              <c:numCache>
                <c:formatCode>General</c:formatCode>
                <c:ptCount val="4"/>
                <c:pt idx="0">
                  <c:v>6</c:v>
                </c:pt>
                <c:pt idx="1">
                  <c:v>4</c:v>
                </c:pt>
              </c:numCache>
            </c:numRef>
          </c:val>
          <c:extLst>
            <c:ext xmlns:c16="http://schemas.microsoft.com/office/drawing/2014/chart" uri="{C3380CC4-5D6E-409C-BE32-E72D297353CC}">
              <c16:uniqueId val="{00000008-4BE1-454C-8E47-6159EB83BA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latin typeface="思源黑体 CN Regular" panose="020B0500000000000000" pitchFamily="34" charset="-122"/>
          <a:ea typeface="思源黑体 CN Regular" panose="020B0500000000000000" pitchFamily="34" charset="-122"/>
          <a:sym typeface="思源黑体 CN Regular" panose="020B0500000000000000"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89-41E6-9179-5D9E8C6EEE2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89-41E6-9179-5D9E8C6EEE2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89-41E6-9179-5D9E8C6EEE2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89-41E6-9179-5D9E8C6EEE2F}"/>
              </c:ext>
            </c:extLst>
          </c:dPt>
          <c:cat>
            <c:strRef>
              <c:f>工作表1!$A$2:$A$5</c:f>
              <c:strCache>
                <c:ptCount val="2"/>
                <c:pt idx="0">
                  <c:v>第一季度</c:v>
                </c:pt>
                <c:pt idx="1">
                  <c:v>第二季度</c:v>
                </c:pt>
              </c:strCache>
            </c:strRef>
          </c:cat>
          <c:val>
            <c:numRef>
              <c:f>工作表1!$B$2:$B$5</c:f>
              <c:numCache>
                <c:formatCode>General</c:formatCode>
                <c:ptCount val="4"/>
                <c:pt idx="0">
                  <c:v>7</c:v>
                </c:pt>
                <c:pt idx="1">
                  <c:v>3</c:v>
                </c:pt>
              </c:numCache>
            </c:numRef>
          </c:val>
          <c:extLst>
            <c:ext xmlns:c16="http://schemas.microsoft.com/office/drawing/2014/chart" uri="{C3380CC4-5D6E-409C-BE32-E72D297353CC}">
              <c16:uniqueId val="{00000008-3E89-41E6-9179-5D9E8C6EEE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latin typeface="思源黑体 CN Regular" panose="020B0500000000000000" pitchFamily="34" charset="-122"/>
          <a:ea typeface="思源黑体 CN Regular" panose="020B0500000000000000" pitchFamily="34" charset="-122"/>
          <a:sym typeface="思源黑体 CN Regular" panose="020B0500000000000000"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4239F-7DB4-4828-85FD-DC6746A3A1E4}"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86677-9115-40FE-A61D-5B5E00826C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11</a:t>
            </a:fld>
            <a:endParaRPr lang="zh-CN" altLang="en-US"/>
          </a:p>
        </p:txBody>
      </p:sp>
    </p:spTree>
    <p:extLst>
      <p:ext uri="{BB962C8B-B14F-4D97-AF65-F5344CB8AC3E}">
        <p14:creationId xmlns:p14="http://schemas.microsoft.com/office/powerpoint/2010/main" val="499199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12</a:t>
            </a:fld>
            <a:endParaRPr lang="zh-CN" altLang="en-US"/>
          </a:p>
        </p:txBody>
      </p:sp>
    </p:spTree>
    <p:extLst>
      <p:ext uri="{BB962C8B-B14F-4D97-AF65-F5344CB8AC3E}">
        <p14:creationId xmlns:p14="http://schemas.microsoft.com/office/powerpoint/2010/main" val="129705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slow">
    <p:pull dir="l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p:pull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3.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0E6">
            <a:alpha val="0"/>
          </a:srgbClr>
        </a:solidFill>
        <a:effectLst/>
      </p:bgPr>
    </p:bg>
    <p:spTree>
      <p:nvGrpSpPr>
        <p:cNvPr id="1" name=""/>
        <p:cNvGrpSpPr/>
        <p:nvPr/>
      </p:nvGrpSpPr>
      <p:grpSpPr>
        <a:xfrm>
          <a:off x="0" y="0"/>
          <a:ext cx="0" cy="0"/>
          <a:chOff x="0" y="0"/>
          <a:chExt cx="0" cy="0"/>
        </a:xfrm>
      </p:grpSpPr>
      <p:grpSp>
        <p:nvGrpSpPr>
          <p:cNvPr id="40" name="组合 39"/>
          <p:cNvGrpSpPr/>
          <p:nvPr/>
        </p:nvGrpSpPr>
        <p:grpSpPr>
          <a:xfrm>
            <a:off x="0" y="2470049"/>
            <a:ext cx="1847851" cy="2609850"/>
            <a:chOff x="0" y="2470049"/>
            <a:chExt cx="1847851" cy="2609850"/>
          </a:xfrm>
        </p:grpSpPr>
        <p:sp>
          <p:nvSpPr>
            <p:cNvPr id="14" name="任意多边形: 形状 13"/>
            <p:cNvSpPr/>
            <p:nvPr/>
          </p:nvSpPr>
          <p:spPr>
            <a:xfrm>
              <a:off x="0" y="2470049"/>
              <a:ext cx="1190625" cy="2609850"/>
            </a:xfrm>
            <a:custGeom>
              <a:avLst/>
              <a:gdLst>
                <a:gd name="connsiteX0" fmla="*/ 0 w 1190625"/>
                <a:gd name="connsiteY0" fmla="*/ 0 h 2609850"/>
                <a:gd name="connsiteX1" fmla="*/ 209550 w 1190625"/>
                <a:gd name="connsiteY1" fmla="*/ 0 h 2609850"/>
                <a:gd name="connsiteX2" fmla="*/ 447674 w 1190625"/>
                <a:gd name="connsiteY2" fmla="*/ 0 h 2609850"/>
                <a:gd name="connsiteX3" fmla="*/ 503696 w 1190625"/>
                <a:gd name="connsiteY3" fmla="*/ 0 h 2609850"/>
                <a:gd name="connsiteX4" fmla="*/ 1190625 w 1190625"/>
                <a:gd name="connsiteY4" fmla="*/ 1304925 h 2609850"/>
                <a:gd name="connsiteX5" fmla="*/ 503696 w 1190625"/>
                <a:gd name="connsiteY5" fmla="*/ 2609850 h 2609850"/>
                <a:gd name="connsiteX6" fmla="*/ 447674 w 1190625"/>
                <a:gd name="connsiteY6" fmla="*/ 2609850 h 2609850"/>
                <a:gd name="connsiteX7" fmla="*/ 209550 w 1190625"/>
                <a:gd name="connsiteY7" fmla="*/ 2609850 h 2609850"/>
                <a:gd name="connsiteX8" fmla="*/ 0 w 1190625"/>
                <a:gd name="connsiteY8" fmla="*/ 2609850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625" h="2609850">
                  <a:moveTo>
                    <a:pt x="0" y="0"/>
                  </a:moveTo>
                  <a:lnTo>
                    <a:pt x="209550" y="0"/>
                  </a:lnTo>
                  <a:lnTo>
                    <a:pt x="447674" y="0"/>
                  </a:lnTo>
                  <a:lnTo>
                    <a:pt x="503696" y="0"/>
                  </a:lnTo>
                  <a:lnTo>
                    <a:pt x="1190625" y="1304925"/>
                  </a:lnTo>
                  <a:lnTo>
                    <a:pt x="503696" y="2609850"/>
                  </a:lnTo>
                  <a:lnTo>
                    <a:pt x="447674" y="2609850"/>
                  </a:lnTo>
                  <a:lnTo>
                    <a:pt x="209550" y="2609850"/>
                  </a:lnTo>
                  <a:lnTo>
                    <a:pt x="0" y="2609850"/>
                  </a:lnTo>
                  <a:close/>
                </a:path>
              </a:pathLst>
            </a:cu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571500"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104901" y="2470049"/>
              <a:ext cx="742950" cy="2609850"/>
            </a:xfrm>
            <a:prstGeom prst="chevron">
              <a:avLst>
                <a:gd name="adj" fmla="val 90441"/>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41" name="组合 40"/>
          <p:cNvGrpSpPr/>
          <p:nvPr/>
        </p:nvGrpSpPr>
        <p:grpSpPr>
          <a:xfrm>
            <a:off x="9071488" y="2470049"/>
            <a:ext cx="3121126" cy="2617224"/>
            <a:chOff x="9071488" y="2470049"/>
            <a:chExt cx="3121126" cy="2617224"/>
          </a:xfrm>
        </p:grpSpPr>
        <p:sp>
          <p:nvSpPr>
            <p:cNvPr id="16" name="箭头: V 形 15"/>
            <p:cNvSpPr/>
            <p:nvPr/>
          </p:nvSpPr>
          <p:spPr>
            <a:xfrm flipH="1">
              <a:off x="9071488"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箭头: V 形 16"/>
            <p:cNvSpPr/>
            <p:nvPr/>
          </p:nvSpPr>
          <p:spPr>
            <a:xfrm flipH="1">
              <a:off x="10462604" y="2477423"/>
              <a:ext cx="1003345" cy="2609850"/>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箭头: V 形 17"/>
            <p:cNvSpPr/>
            <p:nvPr/>
          </p:nvSpPr>
          <p:spPr>
            <a:xfrm flipH="1">
              <a:off x="9609191" y="2470049"/>
              <a:ext cx="1486510" cy="2609850"/>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箭头: V 形 18"/>
            <p:cNvSpPr/>
            <p:nvPr/>
          </p:nvSpPr>
          <p:spPr>
            <a:xfrm flipH="1">
              <a:off x="10833452" y="2477423"/>
              <a:ext cx="819616" cy="2609850"/>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任意多边形: 形状 21"/>
            <p:cNvSpPr/>
            <p:nvPr/>
          </p:nvSpPr>
          <p:spPr>
            <a:xfrm flipH="1">
              <a:off x="11039474" y="2470049"/>
              <a:ext cx="1153140" cy="2617224"/>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9" name="任意多边形: 形状 28"/>
          <p:cNvSpPr/>
          <p:nvPr/>
        </p:nvSpPr>
        <p:spPr>
          <a:xfrm>
            <a:off x="0" y="1"/>
            <a:ext cx="12192000" cy="1257045"/>
          </a:xfrm>
          <a:custGeom>
            <a:avLst/>
            <a:gdLst>
              <a:gd name="connsiteX0" fmla="*/ 0 w 12192000"/>
              <a:gd name="connsiteY0" fmla="*/ 0 h 1406013"/>
              <a:gd name="connsiteX1" fmla="*/ 12192000 w 12192000"/>
              <a:gd name="connsiteY1" fmla="*/ 0 h 1406013"/>
              <a:gd name="connsiteX2" fmla="*/ 12192000 w 12192000"/>
              <a:gd name="connsiteY2" fmla="*/ 491613 h 1406013"/>
              <a:gd name="connsiteX3" fmla="*/ 0 w 12192000"/>
              <a:gd name="connsiteY3" fmla="*/ 1406013 h 1406013"/>
              <a:gd name="connsiteX4" fmla="*/ 0 w 12192000"/>
              <a:gd name="connsiteY4" fmla="*/ 491613 h 1406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06013">
                <a:moveTo>
                  <a:pt x="0" y="0"/>
                </a:moveTo>
                <a:lnTo>
                  <a:pt x="12192000" y="0"/>
                </a:lnTo>
                <a:lnTo>
                  <a:pt x="12192000" y="491613"/>
                </a:lnTo>
                <a:lnTo>
                  <a:pt x="0" y="1406013"/>
                </a:lnTo>
                <a:lnTo>
                  <a:pt x="0" y="491613"/>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9" name="组合 38"/>
          <p:cNvGrpSpPr/>
          <p:nvPr/>
        </p:nvGrpSpPr>
        <p:grpSpPr>
          <a:xfrm>
            <a:off x="4152265" y="2470153"/>
            <a:ext cx="4780280" cy="1690127"/>
            <a:chOff x="2062549" y="1980263"/>
            <a:chExt cx="7099811" cy="685691"/>
          </a:xfrm>
        </p:grpSpPr>
        <p:sp>
          <p:nvSpPr>
            <p:cNvPr id="15" name="矩形 14"/>
            <p:cNvSpPr/>
            <p:nvPr/>
          </p:nvSpPr>
          <p:spPr>
            <a:xfrm>
              <a:off x="2062549" y="2129585"/>
              <a:ext cx="7099811" cy="536369"/>
            </a:xfrm>
            <a:prstGeom prst="rect">
              <a:avLst/>
            </a:prstGeom>
          </p:spPr>
          <p:txBody>
            <a:bodyPr wrap="square">
              <a:spAutoFit/>
            </a:bodyPr>
            <a:lstStyle/>
            <a:p>
              <a:pPr algn="dist"/>
              <a:r>
                <a:rPr kumimoji="1" lang="zh-CN" altLang="en-US" sz="4000" b="1" dirty="0">
                  <a:solidFill>
                    <a:srgbClr val="FFC000"/>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十二因缘图书馆</a:t>
              </a:r>
            </a:p>
            <a:p>
              <a:pPr algn="dist"/>
              <a:r>
                <a:rPr kumimoji="1" lang="zh-CN" altLang="en-US" sz="4000" b="1" dirty="0">
                  <a:solidFill>
                    <a:srgbClr val="6B6889"/>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项目计划书</a:t>
              </a:r>
            </a:p>
          </p:txBody>
        </p:sp>
        <p:sp>
          <p:nvSpPr>
            <p:cNvPr id="30" name="矩形 29"/>
            <p:cNvSpPr/>
            <p:nvPr/>
          </p:nvSpPr>
          <p:spPr>
            <a:xfrm>
              <a:off x="2412447" y="1980263"/>
              <a:ext cx="6687667" cy="149421"/>
            </a:xfrm>
            <a:prstGeom prst="rect">
              <a:avLst/>
            </a:prstGeom>
          </p:spPr>
          <p:txBody>
            <a:bodyPr wrap="square">
              <a:spAutoFit/>
            </a:bodyPr>
            <a:lstStyle/>
            <a:p>
              <a:pPr algn="dist"/>
              <a:r>
                <a:rPr lang="en-US" altLang="zh-CN"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PROJECT PLANNING PAPER TEMPLATE</a:t>
              </a:r>
              <a:endParaRPr lang="zh-CN" altLang="en-US"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42" name="组合 41"/>
          <p:cNvGrpSpPr/>
          <p:nvPr/>
        </p:nvGrpSpPr>
        <p:grpSpPr>
          <a:xfrm>
            <a:off x="2746022" y="4582272"/>
            <a:ext cx="1977847" cy="453458"/>
            <a:chOff x="1930047" y="4093322"/>
            <a:chExt cx="1977847" cy="453458"/>
          </a:xfrm>
        </p:grpSpPr>
        <p:sp>
          <p:nvSpPr>
            <p:cNvPr id="32" name="矩形 31"/>
            <p:cNvSpPr/>
            <p:nvPr/>
          </p:nvSpPr>
          <p:spPr>
            <a:xfrm>
              <a:off x="2909001" y="4093322"/>
              <a:ext cx="998893" cy="453458"/>
            </a:xfrm>
            <a:prstGeom prst="rect">
              <a:avLst/>
            </a:prstGeom>
            <a:solidFill>
              <a:srgbClr val="6B6889">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rgbClr val="B06E9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3" name="文本框 32"/>
            <p:cNvSpPr txBox="1"/>
            <p:nvPr/>
          </p:nvSpPr>
          <p:spPr>
            <a:xfrm>
              <a:off x="1930047" y="4150774"/>
              <a:ext cx="1921706" cy="337185"/>
            </a:xfrm>
            <a:prstGeom prst="rect">
              <a:avLst/>
            </a:prstGeom>
            <a:noFill/>
          </p:spPr>
          <p:txBody>
            <a:bodyPr wrap="square" rtlCol="0">
              <a:spAutoFit/>
            </a:bodyPr>
            <a:lstStyle/>
            <a:p>
              <a:pPr algn="dist"/>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汇报人  汪芷汀</a:t>
              </a:r>
              <a:endParaRPr lang="zh-CN" altLang="en-US" sz="16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34" name="文本框 33"/>
          <p:cNvSpPr txBox="1"/>
          <p:nvPr/>
        </p:nvSpPr>
        <p:spPr>
          <a:xfrm>
            <a:off x="5908956" y="4639699"/>
            <a:ext cx="1977847" cy="337185"/>
          </a:xfrm>
          <a:prstGeom prst="rect">
            <a:avLst/>
          </a:prstGeom>
          <a:noFill/>
        </p:spPr>
        <p:txBody>
          <a:bodyPr wrap="square" rtlCol="0">
            <a:spAutoFit/>
          </a:bodyPr>
          <a:lstStyle/>
          <a:p>
            <a:pPr algn="dist"/>
            <a:r>
              <a:rPr lang="en-US" altLang="zh-CN"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2021</a:t>
            </a:r>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年</a:t>
            </a:r>
            <a:r>
              <a:rPr lang="en-US" altLang="zh-CN"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10</a:t>
            </a:r>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月</a:t>
            </a:r>
            <a:r>
              <a:rPr lang="en-US" altLang="zh-CN"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13</a:t>
            </a:r>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日</a:t>
            </a:r>
          </a:p>
        </p:txBody>
      </p:sp>
      <p:sp>
        <p:nvSpPr>
          <p:cNvPr id="37" name="任意多边形: 形状 36"/>
          <p:cNvSpPr/>
          <p:nvPr/>
        </p:nvSpPr>
        <p:spPr>
          <a:xfrm flipH="1" flipV="1">
            <a:off x="0" y="5911837"/>
            <a:ext cx="12192000" cy="970256"/>
          </a:xfrm>
          <a:custGeom>
            <a:avLst/>
            <a:gdLst>
              <a:gd name="connsiteX0" fmla="*/ 0 w 12192000"/>
              <a:gd name="connsiteY0" fmla="*/ 1164012 h 1164012"/>
              <a:gd name="connsiteX1" fmla="*/ 0 w 12192000"/>
              <a:gd name="connsiteY1" fmla="*/ 217640 h 1164012"/>
              <a:gd name="connsiteX2" fmla="*/ 0 w 12192000"/>
              <a:gd name="connsiteY2" fmla="*/ 0 h 1164012"/>
              <a:gd name="connsiteX3" fmla="*/ 12192000 w 12192000"/>
              <a:gd name="connsiteY3" fmla="*/ 0 h 1164012"/>
              <a:gd name="connsiteX4" fmla="*/ 12192000 w 12192000"/>
              <a:gd name="connsiteY4" fmla="*/ 217640 h 116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64012">
                <a:moveTo>
                  <a:pt x="0" y="1164012"/>
                </a:moveTo>
                <a:lnTo>
                  <a:pt x="0" y="217640"/>
                </a:lnTo>
                <a:lnTo>
                  <a:pt x="0" y="0"/>
                </a:lnTo>
                <a:lnTo>
                  <a:pt x="12192000" y="0"/>
                </a:lnTo>
                <a:lnTo>
                  <a:pt x="12192000" y="217640"/>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 name="图片 1"/>
          <p:cNvPicPr>
            <a:picLocks noChangeAspect="1"/>
          </p:cNvPicPr>
          <p:nvPr/>
        </p:nvPicPr>
        <p:blipFill>
          <a:blip r:embed="rId4"/>
          <a:stretch>
            <a:fillRect/>
          </a:stretch>
        </p:blipFill>
        <p:spPr>
          <a:xfrm>
            <a:off x="2165985" y="2342515"/>
            <a:ext cx="1680845" cy="1748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4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decel="64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p:tgtEl>
                                          <p:spTgt spid="39"/>
                                        </p:tgtEl>
                                        <p:attrNameLst>
                                          <p:attrName>ppt_y</p:attrName>
                                        </p:attrNameLst>
                                      </p:cBhvr>
                                      <p:tavLst>
                                        <p:tav tm="0">
                                          <p:val>
                                            <p:strVal val="#ppt_y+#ppt_h*1.125000"/>
                                          </p:val>
                                        </p:tav>
                                        <p:tav tm="100000">
                                          <p:val>
                                            <p:strVal val="#ppt_y"/>
                                          </p:val>
                                        </p:tav>
                                      </p:tavLst>
                                    </p:anim>
                                    <p:animEffect transition="in" filter="wipe(up)">
                                      <p:cBhvr>
                                        <p:cTn id="17" dur="500"/>
                                        <p:tgtEl>
                                          <p:spTgt spid="39"/>
                                        </p:tgtEl>
                                      </p:cBhvr>
                                    </p:animEffect>
                                  </p:childTnLst>
                                </p:cTn>
                              </p:par>
                            </p:childTnLst>
                          </p:cTn>
                        </p:par>
                        <p:par>
                          <p:cTn id="18" fill="hold">
                            <p:stCondLst>
                              <p:cond delay="1000"/>
                            </p:stCondLst>
                            <p:childTnLst>
                              <p:par>
                                <p:cTn id="19" presetID="12" presetClass="entr" presetSubtype="4"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childTnLst>
                          </p:cTn>
                        </p:par>
                        <p:par>
                          <p:cTn id="23" fill="hold">
                            <p:stCondLst>
                              <p:cond delay="1500"/>
                            </p:stCondLst>
                            <p:childTnLst>
                              <p:par>
                                <p:cTn id="24" presetID="12" presetClass="entr" presetSubtype="4"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p:tgtEl>
                                          <p:spTgt spid="34"/>
                                        </p:tgtEl>
                                        <p:attrNameLst>
                                          <p:attrName>ppt_y</p:attrName>
                                        </p:attrNameLst>
                                      </p:cBhvr>
                                      <p:tavLst>
                                        <p:tav tm="0">
                                          <p:val>
                                            <p:strVal val="#ppt_y+#ppt_h*1.125000"/>
                                          </p:val>
                                        </p:tav>
                                        <p:tav tm="100000">
                                          <p:val>
                                            <p:strVal val="#ppt_y"/>
                                          </p:val>
                                        </p:tav>
                                      </p:tavLst>
                                    </p:anim>
                                    <p:animEffect transition="in" filter="wipe(up)">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2" name="组合 1"/>
          <p:cNvGrpSpPr/>
          <p:nvPr/>
        </p:nvGrpSpPr>
        <p:grpSpPr>
          <a:xfrm>
            <a:off x="106325" y="1559202"/>
            <a:ext cx="9787031" cy="4363691"/>
            <a:chOff x="106325" y="1559202"/>
            <a:chExt cx="9787031" cy="4363691"/>
          </a:xfrm>
        </p:grpSpPr>
        <p:sp>
          <p:nvSpPr>
            <p:cNvPr id="39" name="手杖形箭头 29"/>
            <p:cNvSpPr/>
            <p:nvPr/>
          </p:nvSpPr>
          <p:spPr>
            <a:xfrm rot="16200000">
              <a:off x="4121835" y="106139"/>
              <a:ext cx="1440000" cy="4346126"/>
            </a:xfrm>
            <a:prstGeom prst="uturnArrow">
              <a:avLst/>
            </a:prstGeom>
            <a:solidFill>
              <a:srgbClr val="AFB0CB"/>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7" name="手杖形箭头 30"/>
            <p:cNvSpPr/>
            <p:nvPr/>
          </p:nvSpPr>
          <p:spPr>
            <a:xfrm rot="5400000" flipH="1">
              <a:off x="7000293" y="1007725"/>
              <a:ext cx="1440000" cy="4346126"/>
            </a:xfrm>
            <a:prstGeom prst="uturnArrow">
              <a:avLst/>
            </a:prstGeom>
            <a:solidFill>
              <a:srgbClr val="F76D68"/>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8" name="手杖形箭头 31"/>
            <p:cNvSpPr/>
            <p:nvPr/>
          </p:nvSpPr>
          <p:spPr>
            <a:xfrm rot="16200000">
              <a:off x="4068048" y="1872399"/>
              <a:ext cx="1440000" cy="4453700"/>
            </a:xfrm>
            <a:prstGeom prst="uturnArrow">
              <a:avLst/>
            </a:prstGeom>
            <a:solidFill>
              <a:srgbClr val="FDC170"/>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9" name="手杖形箭头 32"/>
            <p:cNvSpPr/>
            <p:nvPr/>
          </p:nvSpPr>
          <p:spPr>
            <a:xfrm rot="5400000" flipH="1">
              <a:off x="6994413" y="2808843"/>
              <a:ext cx="1440000" cy="4357886"/>
            </a:xfrm>
            <a:prstGeom prst="uturnArrow">
              <a:avLst/>
            </a:prstGeom>
            <a:solidFill>
              <a:srgbClr val="6B6889"/>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0" name="右箭头 33"/>
            <p:cNvSpPr/>
            <p:nvPr/>
          </p:nvSpPr>
          <p:spPr>
            <a:xfrm>
              <a:off x="106325" y="5202893"/>
              <a:ext cx="5714310" cy="720000"/>
            </a:xfrm>
            <a:prstGeom prst="rightArrow">
              <a:avLst/>
            </a:prstGeom>
            <a:solidFill>
              <a:srgbClr val="AFB0CB"/>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91" name="矩形 90"/>
          <p:cNvSpPr/>
          <p:nvPr/>
        </p:nvSpPr>
        <p:spPr>
          <a:xfrm>
            <a:off x="3108960" y="1521460"/>
            <a:ext cx="2356485" cy="460375"/>
          </a:xfrm>
          <a:prstGeom prst="rect">
            <a:avLst/>
          </a:prstGeom>
        </p:spPr>
        <p:txBody>
          <a:bodyPr wrap="square">
            <a:spAutoFit/>
          </a:bodyPr>
          <a:lstStyle/>
          <a:p>
            <a:r>
              <a:rPr lang="zh-CN" altLang="en-US" sz="2400" dirty="0">
                <a:gradFill flip="none" rotWithShape="1">
                  <a:gsLst>
                    <a:gs pos="50000">
                      <a:schemeClr val="bg1"/>
                    </a:gs>
                    <a:gs pos="51000">
                      <a:srgbClr val="AFB0CB"/>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代码实现及测试</a:t>
            </a:r>
          </a:p>
        </p:txBody>
      </p:sp>
      <p:sp>
        <p:nvSpPr>
          <p:cNvPr id="92" name="矩形 91"/>
          <p:cNvSpPr/>
          <p:nvPr/>
        </p:nvSpPr>
        <p:spPr>
          <a:xfrm>
            <a:off x="7298159" y="2403611"/>
            <a:ext cx="2084076" cy="460375"/>
          </a:xfrm>
          <a:prstGeom prst="rect">
            <a:avLst/>
          </a:prstGeom>
        </p:spPr>
        <p:txBody>
          <a:bodyPr wrap="square">
            <a:spAutoFit/>
          </a:bodyPr>
          <a:lstStyle/>
          <a:p>
            <a:r>
              <a:rPr lang="zh-CN" altLang="en-US" sz="2400" dirty="0">
                <a:gradFill flip="none" rotWithShape="1">
                  <a:gsLst>
                    <a:gs pos="50000">
                      <a:schemeClr val="bg1"/>
                    </a:gs>
                    <a:gs pos="51000">
                      <a:srgbClr val="F76D68"/>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总体设计报告</a:t>
            </a:r>
          </a:p>
        </p:txBody>
      </p:sp>
      <p:sp>
        <p:nvSpPr>
          <p:cNvPr id="93" name="矩形 92"/>
          <p:cNvSpPr/>
          <p:nvPr/>
        </p:nvSpPr>
        <p:spPr>
          <a:xfrm>
            <a:off x="3108931" y="3343039"/>
            <a:ext cx="2084076" cy="460375"/>
          </a:xfrm>
          <a:prstGeom prst="rect">
            <a:avLst/>
          </a:prstGeom>
        </p:spPr>
        <p:txBody>
          <a:bodyPr wrap="square">
            <a:spAutoFit/>
          </a:bodyPr>
          <a:lstStyle/>
          <a:p>
            <a:r>
              <a:rPr lang="en-US" altLang="zh-CN" sz="2400" dirty="0">
                <a:gradFill flip="none" rotWithShape="1">
                  <a:gsLst>
                    <a:gs pos="50000">
                      <a:schemeClr val="bg1"/>
                    </a:gs>
                    <a:gs pos="51000">
                      <a:srgbClr val="FDC170"/>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r>
              <a:rPr lang="zh-CN" altLang="en-US" sz="2400" dirty="0">
                <a:gradFill flip="none" rotWithShape="1">
                  <a:gsLst>
                    <a:gs pos="50000">
                      <a:schemeClr val="bg1"/>
                    </a:gs>
                    <a:gs pos="51000">
                      <a:srgbClr val="FDC170"/>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需求评审</a:t>
            </a:r>
          </a:p>
        </p:txBody>
      </p:sp>
      <p:sp>
        <p:nvSpPr>
          <p:cNvPr id="94" name="矩形 93"/>
          <p:cNvSpPr/>
          <p:nvPr/>
        </p:nvSpPr>
        <p:spPr>
          <a:xfrm>
            <a:off x="7298159" y="4224449"/>
            <a:ext cx="2084076" cy="460375"/>
          </a:xfrm>
          <a:prstGeom prst="rect">
            <a:avLst/>
          </a:prstGeom>
        </p:spPr>
        <p:txBody>
          <a:bodyPr wrap="square">
            <a:spAutoFit/>
          </a:bodyPr>
          <a:lstStyle/>
          <a:p>
            <a:r>
              <a:rPr lang="en-US" altLang="zh-CN" sz="2400" dirty="0">
                <a:gradFill flip="none" rotWithShape="1">
                  <a:gsLst>
                    <a:gs pos="50000">
                      <a:schemeClr val="bg1"/>
                    </a:gs>
                    <a:gs pos="51000">
                      <a:srgbClr val="6B6889"/>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2400" dirty="0">
                <a:gradFill flip="none" rotWithShape="1">
                  <a:gsLst>
                    <a:gs pos="50000">
                      <a:schemeClr val="bg1"/>
                    </a:gs>
                    <a:gs pos="51000">
                      <a:srgbClr val="6B6889"/>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可行性分析</a:t>
            </a:r>
          </a:p>
        </p:txBody>
      </p:sp>
      <p:sp>
        <p:nvSpPr>
          <p:cNvPr id="95" name="矩形 94"/>
          <p:cNvSpPr/>
          <p:nvPr/>
        </p:nvSpPr>
        <p:spPr>
          <a:xfrm>
            <a:off x="798465" y="1570145"/>
            <a:ext cx="1516084" cy="232791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首先，在三周的时间里，我们将首先对项目进行可行性分析，初步制定出</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，完成需求评审，最终完成可行性分析和</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p>
        </p:txBody>
      </p:sp>
      <p:sp>
        <p:nvSpPr>
          <p:cNvPr id="3" name="矩形 2"/>
          <p:cNvSpPr/>
          <p:nvPr/>
        </p:nvSpPr>
        <p:spPr>
          <a:xfrm>
            <a:off x="10091690" y="2587415"/>
            <a:ext cx="1516084" cy="3166745"/>
          </a:xfrm>
          <a:prstGeom prst="rect">
            <a:avLst/>
          </a:prstGeom>
        </p:spPr>
        <p:txBody>
          <a:bodyPr wrap="square">
            <a:spAutoFit/>
          </a:bodyPr>
          <a:lstStyle/>
          <a:p>
            <a:pPr>
              <a:lnSpc>
                <a:spcPct val="130000"/>
              </a:lnSpc>
            </a:pPr>
            <a:r>
              <a:rPr 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之后，大约有两周时间，我们将制作完整详细的总体设计报告。之后的一个多月中，我们将根据设计进行代码实现和测试，逐步实现我们想要的功能模块，最终完成项目。</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down)">
                                      <p:cBhvr>
                                        <p:cTn id="11" dur="250"/>
                                        <p:tgtEl>
                                          <p:spTgt spid="9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down)">
                                      <p:cBhvr>
                                        <p:cTn id="15" dur="250"/>
                                        <p:tgtEl>
                                          <p:spTgt spid="9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down)">
                                      <p:cBhvr>
                                        <p:cTn id="19" dur="250"/>
                                        <p:tgtEl>
                                          <p:spTgt spid="9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down)">
                                      <p:cBhvr>
                                        <p:cTn id="23" dur="250"/>
                                        <p:tgtEl>
                                          <p:spTgt spid="91"/>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anim calcmode="lin" valueType="num">
                                      <p:cBhvr>
                                        <p:cTn id="28" dur="500" fill="hold"/>
                                        <p:tgtEl>
                                          <p:spTgt spid="95"/>
                                        </p:tgtEl>
                                        <p:attrNameLst>
                                          <p:attrName>ppt_x</p:attrName>
                                        </p:attrNameLst>
                                      </p:cBhvr>
                                      <p:tavLst>
                                        <p:tav tm="0">
                                          <p:val>
                                            <p:strVal val="#ppt_x"/>
                                          </p:val>
                                        </p:tav>
                                        <p:tav tm="100000">
                                          <p:val>
                                            <p:strVal val="#ppt_x"/>
                                          </p:val>
                                        </p:tav>
                                      </p:tavLst>
                                    </p:anim>
                                    <p:anim calcmode="lin" valueType="num">
                                      <p:cBhvr>
                                        <p:cTn id="29" dur="500" fill="hold"/>
                                        <p:tgtEl>
                                          <p:spTgt spid="9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anim calcmode="lin" valueType="num">
                                      <p:cBhvr>
                                        <p:cTn id="34" dur="500" fill="hold"/>
                                        <p:tgtEl>
                                          <p:spTgt spid="3"/>
                                        </p:tgtEl>
                                        <p:attrNameLst>
                                          <p:attrName>ppt_x</p:attrName>
                                        </p:attrNameLst>
                                      </p:cBhvr>
                                      <p:tavLst>
                                        <p:tav tm="0">
                                          <p:val>
                                            <p:strVal val="#ppt_x"/>
                                          </p:val>
                                        </p:tav>
                                        <p:tav tm="100000">
                                          <p:val>
                                            <p:strVal val="#ppt_x"/>
                                          </p:val>
                                        </p:tav>
                                      </p:tavLst>
                                    </p:anim>
                                    <p:anim calcmode="lin" valueType="num">
                                      <p:cBhvr>
                                        <p:cTn id="3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4" grpId="0"/>
      <p:bldP spid="9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9" name="文本框 8"/>
          <p:cNvSpPr txBox="1"/>
          <p:nvPr/>
        </p:nvSpPr>
        <p:spPr>
          <a:xfrm>
            <a:off x="4696871" y="230449"/>
            <a:ext cx="2798258" cy="521970"/>
          </a:xfrm>
          <a:prstGeom prst="rect">
            <a:avLst/>
          </a:prstGeom>
          <a:noFill/>
        </p:spPr>
        <p:txBody>
          <a:bodyPr wrap="square" rtlCol="0">
            <a:spAutoFit/>
          </a:bodyPr>
          <a:lstStyle/>
          <a:p>
            <a:r>
              <a:rPr lang="zh-CN" altLang="en-US" sz="2800" dirty="0">
                <a:solidFill>
                  <a:schemeClr val="accent6"/>
                </a:solidFill>
              </a:rPr>
              <a:t>项目甘特图初稿</a:t>
            </a:r>
          </a:p>
        </p:txBody>
      </p:sp>
      <p:pic>
        <p:nvPicPr>
          <p:cNvPr id="4" name="图片 3">
            <a:extLst>
              <a:ext uri="{FF2B5EF4-FFF2-40B4-BE49-F238E27FC236}">
                <a16:creationId xmlns:a16="http://schemas.microsoft.com/office/drawing/2014/main" id="{17AD59A8-4929-455D-BAE5-1B51D94A292B}"/>
              </a:ext>
            </a:extLst>
          </p:cNvPr>
          <p:cNvPicPr>
            <a:picLocks noChangeAspect="1"/>
          </p:cNvPicPr>
          <p:nvPr/>
        </p:nvPicPr>
        <p:blipFill>
          <a:blip r:embed="rId3"/>
          <a:stretch>
            <a:fillRect/>
          </a:stretch>
        </p:blipFill>
        <p:spPr>
          <a:xfrm>
            <a:off x="0" y="813463"/>
            <a:ext cx="12192000" cy="6049107"/>
          </a:xfrm>
          <a:prstGeom prst="rect">
            <a:avLst/>
          </a:prstGeom>
        </p:spPr>
      </p:pic>
    </p:spTree>
    <p:extLst>
      <p:ext uri="{BB962C8B-B14F-4D97-AF65-F5344CB8AC3E}">
        <p14:creationId xmlns:p14="http://schemas.microsoft.com/office/powerpoint/2010/main" val="3774079278"/>
      </p:ext>
    </p:extLst>
  </p:cSld>
  <p:clrMapOvr>
    <a:masterClrMapping/>
  </p:clrMapOvr>
  <p:transition spd="slow">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3" name="图片 2">
            <a:extLst>
              <a:ext uri="{FF2B5EF4-FFF2-40B4-BE49-F238E27FC236}">
                <a16:creationId xmlns:a16="http://schemas.microsoft.com/office/drawing/2014/main" id="{C7951DE7-37CB-46C0-9F85-4162FCEBB819}"/>
              </a:ext>
            </a:extLst>
          </p:cNvPr>
          <p:cNvPicPr>
            <a:picLocks noChangeAspect="1"/>
          </p:cNvPicPr>
          <p:nvPr/>
        </p:nvPicPr>
        <p:blipFill>
          <a:blip r:embed="rId3"/>
          <a:stretch>
            <a:fillRect/>
          </a:stretch>
        </p:blipFill>
        <p:spPr>
          <a:xfrm>
            <a:off x="5569696" y="0"/>
            <a:ext cx="6622304" cy="6858000"/>
          </a:xfrm>
          <a:prstGeom prst="rect">
            <a:avLst/>
          </a:prstGeom>
        </p:spPr>
      </p:pic>
      <p:sp>
        <p:nvSpPr>
          <p:cNvPr id="13" name="文本框 12">
            <a:extLst>
              <a:ext uri="{FF2B5EF4-FFF2-40B4-BE49-F238E27FC236}">
                <a16:creationId xmlns:a16="http://schemas.microsoft.com/office/drawing/2014/main" id="{6B2B6BCC-40A7-4B68-ADEB-18240980F25C}"/>
              </a:ext>
            </a:extLst>
          </p:cNvPr>
          <p:cNvSpPr txBox="1"/>
          <p:nvPr/>
        </p:nvSpPr>
        <p:spPr>
          <a:xfrm>
            <a:off x="2644070" y="1444307"/>
            <a:ext cx="607695" cy="3970318"/>
          </a:xfrm>
          <a:prstGeom prst="rect">
            <a:avLst/>
          </a:prstGeom>
          <a:noFill/>
        </p:spPr>
        <p:txBody>
          <a:bodyPr wrap="square" rtlCol="0">
            <a:spAutoFit/>
          </a:bodyPr>
          <a:lstStyle/>
          <a:p>
            <a:r>
              <a:rPr lang="zh-CN" altLang="en-US" sz="2800" dirty="0">
                <a:solidFill>
                  <a:schemeClr val="accent6"/>
                </a:solidFill>
              </a:rPr>
              <a:t>项目进度计划构初稿</a:t>
            </a:r>
          </a:p>
        </p:txBody>
      </p:sp>
    </p:spTree>
    <p:extLst>
      <p:ext uri="{BB962C8B-B14F-4D97-AF65-F5344CB8AC3E}">
        <p14:creationId xmlns:p14="http://schemas.microsoft.com/office/powerpoint/2010/main" val="461701235"/>
      </p:ext>
    </p:extLst>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3" name="组合 2"/>
          <p:cNvGrpSpPr/>
          <p:nvPr/>
        </p:nvGrpSpPr>
        <p:grpSpPr>
          <a:xfrm>
            <a:off x="1748297" y="2347629"/>
            <a:ext cx="1968500" cy="1980094"/>
            <a:chOff x="1748297" y="2347629"/>
            <a:chExt cx="1968500" cy="1980094"/>
          </a:xfrm>
        </p:grpSpPr>
        <p:sp>
          <p:nvSpPr>
            <p:cNvPr id="67" name="矩形 66"/>
            <p:cNvSpPr/>
            <p:nvPr/>
          </p:nvSpPr>
          <p:spPr>
            <a:xfrm>
              <a:off x="1748297" y="2347629"/>
              <a:ext cx="1968500"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可行性分析</a:t>
              </a:r>
            </a:p>
          </p:txBody>
        </p:sp>
        <p:cxnSp>
          <p:nvCxnSpPr>
            <p:cNvPr id="93" name="直接箭头连接符21"/>
            <p:cNvCxnSpPr/>
            <p:nvPr/>
          </p:nvCxnSpPr>
          <p:spPr>
            <a:xfrm>
              <a:off x="2602239" y="2959368"/>
              <a:ext cx="0" cy="1368355"/>
            </a:xfrm>
            <a:prstGeom prst="line">
              <a:avLst/>
            </a:prstGeom>
            <a:noFill/>
            <a:ln w="12700" cap="flat" cmpd="sng" algn="ctr">
              <a:solidFill>
                <a:srgbClr val="6B6889"/>
              </a:solidFill>
              <a:prstDash val="solid"/>
              <a:miter lim="800000"/>
              <a:headEnd type="triangle" w="lg" len="lg"/>
            </a:ln>
            <a:effectLst/>
          </p:spPr>
        </p:cxnSp>
      </p:grpSp>
      <p:grpSp>
        <p:nvGrpSpPr>
          <p:cNvPr id="4" name="组合 3"/>
          <p:cNvGrpSpPr/>
          <p:nvPr/>
        </p:nvGrpSpPr>
        <p:grpSpPr>
          <a:xfrm>
            <a:off x="2877750" y="3260950"/>
            <a:ext cx="2351850" cy="2356979"/>
            <a:chOff x="2877750" y="3260950"/>
            <a:chExt cx="2351850" cy="2356979"/>
          </a:xfrm>
        </p:grpSpPr>
        <p:grpSp>
          <p:nvGrpSpPr>
            <p:cNvPr id="83" name="组合 82"/>
            <p:cNvGrpSpPr/>
            <p:nvPr/>
          </p:nvGrpSpPr>
          <p:grpSpPr>
            <a:xfrm>
              <a:off x="2877750" y="4755661"/>
              <a:ext cx="2351850" cy="862268"/>
              <a:chOff x="1053809" y="1522815"/>
              <a:chExt cx="2351850" cy="862268"/>
            </a:xfrm>
          </p:grpSpPr>
          <p:sp>
            <p:nvSpPr>
              <p:cNvPr id="84" name="矩形 83"/>
              <p:cNvSpPr/>
              <p:nvPr/>
            </p:nvSpPr>
            <p:spPr>
              <a:xfrm>
                <a:off x="1487619" y="1522815"/>
                <a:ext cx="1449574"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制作</a:t>
                </a:r>
                <a:r>
                  <a:rPr lang="en-US" altLang="zh-CN"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5" name="矩形 84"/>
              <p:cNvSpPr/>
              <p:nvPr/>
            </p:nvSpPr>
            <p:spPr>
              <a:xfrm>
                <a:off x="1053809" y="2014243"/>
                <a:ext cx="2351850" cy="370840"/>
              </a:xfrm>
              <a:prstGeom prst="rect">
                <a:avLst/>
              </a:prstGeom>
            </p:spPr>
            <p:txBody>
              <a:bodyPr wrap="square">
                <a:spAutoFit/>
              </a:bodyPr>
              <a:lstStyle/>
              <a:p>
                <a:pPr algn="ctr">
                  <a:lnSpc>
                    <a:spcPct val="130000"/>
                  </a:lnSpc>
                </a:pPr>
                <a:endPar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cxnSp>
          <p:nvCxnSpPr>
            <p:cNvPr id="94" name="直接箭头连接符139"/>
            <p:cNvCxnSpPr/>
            <p:nvPr/>
          </p:nvCxnSpPr>
          <p:spPr>
            <a:xfrm flipV="1">
              <a:off x="3982458" y="3260950"/>
              <a:ext cx="0" cy="1368355"/>
            </a:xfrm>
            <a:prstGeom prst="line">
              <a:avLst/>
            </a:prstGeom>
            <a:noFill/>
            <a:ln w="12700" cap="flat" cmpd="sng" algn="ctr">
              <a:solidFill>
                <a:srgbClr val="F76D68"/>
              </a:solidFill>
              <a:prstDash val="solid"/>
              <a:miter lim="800000"/>
              <a:headEnd type="triangle" w="lg" len="lg"/>
            </a:ln>
            <a:effectLst/>
          </p:spPr>
        </p:cxnSp>
      </p:grpSp>
      <p:grpSp>
        <p:nvGrpSpPr>
          <p:cNvPr id="5" name="组合 4"/>
          <p:cNvGrpSpPr/>
          <p:nvPr/>
        </p:nvGrpSpPr>
        <p:grpSpPr>
          <a:xfrm>
            <a:off x="4672502" y="1934244"/>
            <a:ext cx="1680845" cy="2393479"/>
            <a:chOff x="4672502" y="1934244"/>
            <a:chExt cx="1680845" cy="2393479"/>
          </a:xfrm>
        </p:grpSpPr>
        <p:sp>
          <p:nvSpPr>
            <p:cNvPr id="70" name="矩形 69"/>
            <p:cNvSpPr/>
            <p:nvPr/>
          </p:nvSpPr>
          <p:spPr>
            <a:xfrm>
              <a:off x="4672502" y="1934244"/>
              <a:ext cx="1680845" cy="1050290"/>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需求审核及修订</a:t>
              </a:r>
              <a:r>
                <a:rPr lang="en-US" altLang="zh-CN"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p>
          </p:txBody>
        </p:sp>
        <p:cxnSp>
          <p:nvCxnSpPr>
            <p:cNvPr id="95" name="直接箭头连接符58"/>
            <p:cNvCxnSpPr/>
            <p:nvPr/>
          </p:nvCxnSpPr>
          <p:spPr>
            <a:xfrm>
              <a:off x="5400773" y="2959368"/>
              <a:ext cx="0" cy="1368355"/>
            </a:xfrm>
            <a:prstGeom prst="line">
              <a:avLst/>
            </a:prstGeom>
            <a:noFill/>
            <a:ln w="12700" cap="flat" cmpd="sng" algn="ctr">
              <a:solidFill>
                <a:srgbClr val="6B6889"/>
              </a:solidFill>
              <a:prstDash val="solid"/>
              <a:miter lim="800000"/>
              <a:headEnd type="triangle" w="lg" len="lg"/>
            </a:ln>
            <a:effectLst/>
          </p:spPr>
        </p:cxnSp>
      </p:grpSp>
      <p:grpSp>
        <p:nvGrpSpPr>
          <p:cNvPr id="7" name="组合 6"/>
          <p:cNvGrpSpPr/>
          <p:nvPr/>
        </p:nvGrpSpPr>
        <p:grpSpPr>
          <a:xfrm>
            <a:off x="7237735" y="2173639"/>
            <a:ext cx="2049145" cy="2154084"/>
            <a:chOff x="7237735" y="2173639"/>
            <a:chExt cx="2049145" cy="2154084"/>
          </a:xfrm>
        </p:grpSpPr>
        <p:sp>
          <p:nvSpPr>
            <p:cNvPr id="81" name="矩形 80"/>
            <p:cNvSpPr/>
            <p:nvPr/>
          </p:nvSpPr>
          <p:spPr>
            <a:xfrm>
              <a:off x="7237735" y="2173639"/>
              <a:ext cx="2049145"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详细设计报告</a:t>
              </a:r>
            </a:p>
          </p:txBody>
        </p:sp>
        <p:cxnSp>
          <p:nvCxnSpPr>
            <p:cNvPr id="96" name="直接箭头连接符61"/>
            <p:cNvCxnSpPr/>
            <p:nvPr/>
          </p:nvCxnSpPr>
          <p:spPr>
            <a:xfrm>
              <a:off x="8168600" y="2959368"/>
              <a:ext cx="0" cy="1368355"/>
            </a:xfrm>
            <a:prstGeom prst="line">
              <a:avLst/>
            </a:prstGeom>
            <a:noFill/>
            <a:ln w="12700" cap="flat" cmpd="sng" algn="ctr">
              <a:solidFill>
                <a:srgbClr val="6B6889"/>
              </a:solidFill>
              <a:prstDash val="solid"/>
              <a:miter lim="800000"/>
              <a:headEnd type="triangle" w="lg" len="lg"/>
            </a:ln>
            <a:effectLst/>
          </p:spPr>
        </p:cxnSp>
      </p:grpSp>
      <p:grpSp>
        <p:nvGrpSpPr>
          <p:cNvPr id="6" name="组合 5"/>
          <p:cNvGrpSpPr/>
          <p:nvPr/>
        </p:nvGrpSpPr>
        <p:grpSpPr>
          <a:xfrm>
            <a:off x="5658445" y="3260950"/>
            <a:ext cx="2351850" cy="2915779"/>
            <a:chOff x="5658445" y="3260950"/>
            <a:chExt cx="2351850" cy="2915779"/>
          </a:xfrm>
        </p:grpSpPr>
        <p:grpSp>
          <p:nvGrpSpPr>
            <p:cNvPr id="86" name="组合 85"/>
            <p:cNvGrpSpPr/>
            <p:nvPr/>
          </p:nvGrpSpPr>
          <p:grpSpPr>
            <a:xfrm>
              <a:off x="5658445" y="4755661"/>
              <a:ext cx="2351850" cy="1421068"/>
              <a:chOff x="1053809" y="1522815"/>
              <a:chExt cx="2351850" cy="1421068"/>
            </a:xfrm>
          </p:grpSpPr>
          <p:sp>
            <p:nvSpPr>
              <p:cNvPr id="87" name="矩形 86"/>
              <p:cNvSpPr/>
              <p:nvPr/>
            </p:nvSpPr>
            <p:spPr>
              <a:xfrm>
                <a:off x="1154139" y="1522815"/>
                <a:ext cx="2162810"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总体设计报告</a:t>
                </a:r>
              </a:p>
            </p:txBody>
          </p:sp>
          <p:sp>
            <p:nvSpPr>
              <p:cNvPr id="88" name="矩形 87"/>
              <p:cNvSpPr/>
              <p:nvPr/>
            </p:nvSpPr>
            <p:spPr>
              <a:xfrm>
                <a:off x="1053809" y="2014243"/>
                <a:ext cx="2351850" cy="929640"/>
              </a:xfrm>
              <a:prstGeom prst="rect">
                <a:avLst/>
              </a:prstGeom>
            </p:spPr>
            <p:txBody>
              <a:bodyPr wrap="square">
                <a:spAutoFit/>
              </a:bodyPr>
              <a:lstStyle/>
              <a:p>
                <a:pPr algn="ct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包括各项模块和数据库的设计，以及潜在的</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UI</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和网络结构设计。</a:t>
                </a:r>
              </a:p>
            </p:txBody>
          </p:sp>
        </p:grpSp>
        <p:cxnSp>
          <p:nvCxnSpPr>
            <p:cNvPr id="97" name="直接箭头连接符64"/>
            <p:cNvCxnSpPr/>
            <p:nvPr/>
          </p:nvCxnSpPr>
          <p:spPr>
            <a:xfrm flipV="1">
              <a:off x="6794193" y="3260950"/>
              <a:ext cx="0" cy="1368355"/>
            </a:xfrm>
            <a:prstGeom prst="line">
              <a:avLst/>
            </a:prstGeom>
            <a:noFill/>
            <a:ln w="12700" cap="flat" cmpd="sng" algn="ctr">
              <a:solidFill>
                <a:srgbClr val="F76D68"/>
              </a:solidFill>
              <a:prstDash val="solid"/>
              <a:miter lim="800000"/>
              <a:headEnd type="triangle" w="lg" len="lg"/>
            </a:ln>
            <a:effectLst/>
          </p:spPr>
        </p:cxnSp>
      </p:grpSp>
      <p:grpSp>
        <p:nvGrpSpPr>
          <p:cNvPr id="8" name="组合 7"/>
          <p:cNvGrpSpPr/>
          <p:nvPr/>
        </p:nvGrpSpPr>
        <p:grpSpPr>
          <a:xfrm>
            <a:off x="8756443" y="3260950"/>
            <a:ext cx="2008505" cy="2545080"/>
            <a:chOff x="8756443" y="3260950"/>
            <a:chExt cx="2008505" cy="2545080"/>
          </a:xfrm>
        </p:grpSpPr>
        <p:sp>
          <p:nvSpPr>
            <p:cNvPr id="90" name="矩形 89"/>
            <p:cNvSpPr/>
            <p:nvPr/>
          </p:nvSpPr>
          <p:spPr>
            <a:xfrm>
              <a:off x="8756443" y="4755740"/>
              <a:ext cx="2008505" cy="1050290"/>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代码实现及测试运行</a:t>
              </a:r>
            </a:p>
          </p:txBody>
        </p:sp>
        <p:cxnSp>
          <p:nvCxnSpPr>
            <p:cNvPr id="98" name="直接箭头连接符 67"/>
            <p:cNvCxnSpPr/>
            <p:nvPr/>
          </p:nvCxnSpPr>
          <p:spPr>
            <a:xfrm flipV="1">
              <a:off x="9586883" y="3260950"/>
              <a:ext cx="0" cy="1368355"/>
            </a:xfrm>
            <a:prstGeom prst="line">
              <a:avLst/>
            </a:prstGeom>
            <a:noFill/>
            <a:ln w="12700" cap="flat" cmpd="sng" algn="ctr">
              <a:solidFill>
                <a:srgbClr val="F76D68"/>
              </a:solidFill>
              <a:prstDash val="solid"/>
              <a:miter lim="800000"/>
              <a:headEnd type="triangle" w="lg" len="lg"/>
            </a:ln>
            <a:effectLst/>
          </p:spPr>
        </p:cxnSp>
      </p:grpSp>
      <p:grpSp>
        <p:nvGrpSpPr>
          <p:cNvPr id="2" name="组合 1"/>
          <p:cNvGrpSpPr/>
          <p:nvPr/>
        </p:nvGrpSpPr>
        <p:grpSpPr>
          <a:xfrm>
            <a:off x="2168813" y="2918581"/>
            <a:ext cx="7854375" cy="1768884"/>
            <a:chOff x="2168813" y="2918581"/>
            <a:chExt cx="7854375" cy="1768884"/>
          </a:xfrm>
        </p:grpSpPr>
        <p:sp>
          <p:nvSpPr>
            <p:cNvPr id="99" name="矩形44"/>
            <p:cNvSpPr/>
            <p:nvPr/>
          </p:nvSpPr>
          <p:spPr>
            <a:xfrm rot="3455767">
              <a:off x="8431792"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0" name="矩形35"/>
            <p:cNvSpPr/>
            <p:nvPr/>
          </p:nvSpPr>
          <p:spPr>
            <a:xfrm rot="18144233" flipH="1">
              <a:off x="4275034"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1" name="矩形39"/>
            <p:cNvSpPr/>
            <p:nvPr/>
          </p:nvSpPr>
          <p:spPr>
            <a:xfrm rot="3455767">
              <a:off x="5646459"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2" name="矩形42"/>
            <p:cNvSpPr/>
            <p:nvPr/>
          </p:nvSpPr>
          <p:spPr>
            <a:xfrm rot="18144233" flipH="1">
              <a:off x="7060367"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3" name="矩形17"/>
            <p:cNvSpPr/>
            <p:nvPr/>
          </p:nvSpPr>
          <p:spPr>
            <a:xfrm rot="3455767">
              <a:off x="2861126"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4" name="椭圆36"/>
            <p:cNvSpPr/>
            <p:nvPr/>
          </p:nvSpPr>
          <p:spPr>
            <a:xfrm flipH="1">
              <a:off x="4967346" y="3803023"/>
              <a:ext cx="884442" cy="884442"/>
            </a:xfrm>
            <a:prstGeom prst="ellipse">
              <a:avLst/>
            </a:prstGeom>
            <a:solidFill>
              <a:srgbClr val="6B68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5" name="椭圆22"/>
            <p:cNvSpPr/>
            <p:nvPr/>
          </p:nvSpPr>
          <p:spPr>
            <a:xfrm>
              <a:off x="3568080" y="2918581"/>
              <a:ext cx="884442" cy="884442"/>
            </a:xfrm>
            <a:prstGeom prst="ellipse">
              <a:avLst/>
            </a:prstGeom>
            <a:solidFill>
              <a:srgbClr val="F76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6" name="椭圆16"/>
            <p:cNvSpPr/>
            <p:nvPr/>
          </p:nvSpPr>
          <p:spPr>
            <a:xfrm>
              <a:off x="2168813" y="3803023"/>
              <a:ext cx="884442" cy="884442"/>
            </a:xfrm>
            <a:prstGeom prst="ellipse">
              <a:avLst/>
            </a:prstGeom>
            <a:solidFill>
              <a:srgbClr val="6B68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7" name="椭圆41"/>
            <p:cNvSpPr/>
            <p:nvPr/>
          </p:nvSpPr>
          <p:spPr>
            <a:xfrm>
              <a:off x="6353413" y="2918581"/>
              <a:ext cx="884442" cy="884442"/>
            </a:xfrm>
            <a:prstGeom prst="ellipse">
              <a:avLst/>
            </a:prstGeom>
            <a:solidFill>
              <a:srgbClr val="F76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8" name="椭圆 46"/>
            <p:cNvSpPr/>
            <p:nvPr/>
          </p:nvSpPr>
          <p:spPr>
            <a:xfrm>
              <a:off x="9138746" y="2918581"/>
              <a:ext cx="884442" cy="884442"/>
            </a:xfrm>
            <a:prstGeom prst="ellipse">
              <a:avLst/>
            </a:prstGeom>
            <a:solidFill>
              <a:srgbClr val="F76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9" name="椭圆43"/>
            <p:cNvSpPr/>
            <p:nvPr/>
          </p:nvSpPr>
          <p:spPr>
            <a:xfrm flipH="1">
              <a:off x="7752680" y="3803023"/>
              <a:ext cx="884442" cy="884442"/>
            </a:xfrm>
            <a:prstGeom prst="ellipse">
              <a:avLst/>
            </a:prstGeom>
            <a:solidFill>
              <a:srgbClr val="6B68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10" name="图形45"/>
            <p:cNvSpPr/>
            <p:nvPr/>
          </p:nvSpPr>
          <p:spPr bwMode="auto">
            <a:xfrm>
              <a:off x="2364173" y="4057724"/>
              <a:ext cx="493722" cy="375040"/>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bg1"/>
            </a:solidFill>
            <a:ln>
              <a:noFill/>
            </a:ln>
          </p:spPr>
          <p:txBody>
            <a:bodyPr/>
            <a:lstStyle/>
            <a:p>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1" name="图形763"/>
            <p:cNvSpPr>
              <a:spLocks noChangeAspect="1"/>
            </p:cNvSpPr>
            <p:nvPr/>
          </p:nvSpPr>
          <p:spPr bwMode="auto">
            <a:xfrm>
              <a:off x="3816783" y="3166125"/>
              <a:ext cx="416349" cy="416423"/>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2" name="图形97"/>
            <p:cNvSpPr>
              <a:spLocks noChangeAspect="1"/>
            </p:cNvSpPr>
            <p:nvPr/>
          </p:nvSpPr>
          <p:spPr bwMode="auto">
            <a:xfrm>
              <a:off x="5200845" y="4052529"/>
              <a:ext cx="416423" cy="374814"/>
            </a:xfrm>
            <a:custGeom>
              <a:avLst/>
              <a:gdLst>
                <a:gd name="T0" fmla="*/ 56 w 12800"/>
                <a:gd name="T1" fmla="*/ 0 h 11520"/>
                <a:gd name="T2" fmla="*/ 0 w 12800"/>
                <a:gd name="T3" fmla="*/ 11464 h 11520"/>
                <a:gd name="T4" fmla="*/ 2337 w 12800"/>
                <a:gd name="T5" fmla="*/ 11520 h 11520"/>
                <a:gd name="T6" fmla="*/ 4424 w 12800"/>
                <a:gd name="T7" fmla="*/ 9322 h 11520"/>
                <a:gd name="T8" fmla="*/ 6706 w 12800"/>
                <a:gd name="T9" fmla="*/ 11520 h 11520"/>
                <a:gd name="T10" fmla="*/ 6762 w 12800"/>
                <a:gd name="T11" fmla="*/ 83 h 11520"/>
                <a:gd name="T12" fmla="*/ 2894 w 12800"/>
                <a:gd name="T13" fmla="*/ 7652 h 11520"/>
                <a:gd name="T14" fmla="*/ 1280 w 12800"/>
                <a:gd name="T15" fmla="*/ 6066 h 11520"/>
                <a:gd name="T16" fmla="*/ 2894 w 12800"/>
                <a:gd name="T17" fmla="*/ 7652 h 11520"/>
                <a:gd name="T18" fmla="*/ 1280 w 12800"/>
                <a:gd name="T19" fmla="*/ 5287 h 11520"/>
                <a:gd name="T20" fmla="*/ 2894 w 12800"/>
                <a:gd name="T21" fmla="*/ 3701 h 11520"/>
                <a:gd name="T22" fmla="*/ 2894 w 12800"/>
                <a:gd name="T23" fmla="*/ 2922 h 11520"/>
                <a:gd name="T24" fmla="*/ 1280 w 12800"/>
                <a:gd name="T25" fmla="*/ 1336 h 11520"/>
                <a:gd name="T26" fmla="*/ 2894 w 12800"/>
                <a:gd name="T27" fmla="*/ 2922 h 11520"/>
                <a:gd name="T28" fmla="*/ 3840 w 12800"/>
                <a:gd name="T29" fmla="*/ 7652 h 11520"/>
                <a:gd name="T30" fmla="*/ 5454 w 12800"/>
                <a:gd name="T31" fmla="*/ 6066 h 11520"/>
                <a:gd name="T32" fmla="*/ 5454 w 12800"/>
                <a:gd name="T33" fmla="*/ 5287 h 11520"/>
                <a:gd name="T34" fmla="*/ 3840 w 12800"/>
                <a:gd name="T35" fmla="*/ 3701 h 11520"/>
                <a:gd name="T36" fmla="*/ 5454 w 12800"/>
                <a:gd name="T37" fmla="*/ 5287 h 11520"/>
                <a:gd name="T38" fmla="*/ 3840 w 12800"/>
                <a:gd name="T39" fmla="*/ 2922 h 11520"/>
                <a:gd name="T40" fmla="*/ 5454 w 12800"/>
                <a:gd name="T41" fmla="*/ 1336 h 11520"/>
                <a:gd name="T42" fmla="*/ 12466 w 12800"/>
                <a:gd name="T43" fmla="*/ 3701 h 11520"/>
                <a:gd name="T44" fmla="*/ 7763 w 12800"/>
                <a:gd name="T45" fmla="*/ 4035 h 11520"/>
                <a:gd name="T46" fmla="*/ 7791 w 12800"/>
                <a:gd name="T47" fmla="*/ 11492 h 11520"/>
                <a:gd name="T48" fmla="*/ 9544 w 12800"/>
                <a:gd name="T49" fmla="*/ 10045 h 11520"/>
                <a:gd name="T50" fmla="*/ 11019 w 12800"/>
                <a:gd name="T51" fmla="*/ 11492 h 11520"/>
                <a:gd name="T52" fmla="*/ 12772 w 12800"/>
                <a:gd name="T53" fmla="*/ 11464 h 11520"/>
                <a:gd name="T54" fmla="*/ 12466 w 12800"/>
                <a:gd name="T55" fmla="*/ 3701 h 11520"/>
                <a:gd name="T56" fmla="*/ 8403 w 12800"/>
                <a:gd name="T57" fmla="*/ 8821 h 11520"/>
                <a:gd name="T58" fmla="*/ 12104 w 12800"/>
                <a:gd name="T59" fmla="*/ 8042 h 11520"/>
                <a:gd name="T60" fmla="*/ 12104 w 12800"/>
                <a:gd name="T61" fmla="*/ 7263 h 11520"/>
                <a:gd name="T62" fmla="*/ 8403 w 12800"/>
                <a:gd name="T63" fmla="*/ 6483 h 11520"/>
                <a:gd name="T64" fmla="*/ 12104 w 12800"/>
                <a:gd name="T65" fmla="*/ 7263 h 11520"/>
                <a:gd name="T66" fmla="*/ 8403 w 12800"/>
                <a:gd name="T67" fmla="*/ 5677 h 11520"/>
                <a:gd name="T68" fmla="*/ 12104 w 12800"/>
                <a:gd name="T69" fmla="*/ 4897 h 11520"/>
                <a:gd name="T70" fmla="*/ 12104 w 12800"/>
                <a:gd name="T71" fmla="*/ 5677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00" h="11520">
                  <a:moveTo>
                    <a:pt x="6706" y="0"/>
                  </a:moveTo>
                  <a:lnTo>
                    <a:pt x="56" y="0"/>
                  </a:lnTo>
                  <a:cubicBezTo>
                    <a:pt x="28" y="0"/>
                    <a:pt x="0" y="28"/>
                    <a:pt x="0" y="83"/>
                  </a:cubicBezTo>
                  <a:lnTo>
                    <a:pt x="0" y="11464"/>
                  </a:lnTo>
                  <a:cubicBezTo>
                    <a:pt x="0" y="11492"/>
                    <a:pt x="28" y="11520"/>
                    <a:pt x="56" y="11520"/>
                  </a:cubicBezTo>
                  <a:lnTo>
                    <a:pt x="2337" y="11520"/>
                  </a:lnTo>
                  <a:lnTo>
                    <a:pt x="2337" y="9322"/>
                  </a:lnTo>
                  <a:lnTo>
                    <a:pt x="4424" y="9322"/>
                  </a:lnTo>
                  <a:lnTo>
                    <a:pt x="4424" y="11520"/>
                  </a:lnTo>
                  <a:lnTo>
                    <a:pt x="6706" y="11520"/>
                  </a:lnTo>
                  <a:cubicBezTo>
                    <a:pt x="6734" y="11520"/>
                    <a:pt x="6762" y="11492"/>
                    <a:pt x="6762" y="11464"/>
                  </a:cubicBezTo>
                  <a:lnTo>
                    <a:pt x="6762" y="83"/>
                  </a:lnTo>
                  <a:cubicBezTo>
                    <a:pt x="6762" y="28"/>
                    <a:pt x="6734" y="0"/>
                    <a:pt x="6706" y="0"/>
                  </a:cubicBezTo>
                  <a:close/>
                  <a:moveTo>
                    <a:pt x="2894" y="7652"/>
                  </a:moveTo>
                  <a:lnTo>
                    <a:pt x="1280" y="7652"/>
                  </a:lnTo>
                  <a:lnTo>
                    <a:pt x="1280" y="6066"/>
                  </a:lnTo>
                  <a:lnTo>
                    <a:pt x="2894" y="6066"/>
                  </a:lnTo>
                  <a:lnTo>
                    <a:pt x="2894" y="7652"/>
                  </a:lnTo>
                  <a:close/>
                  <a:moveTo>
                    <a:pt x="2894" y="5287"/>
                  </a:moveTo>
                  <a:lnTo>
                    <a:pt x="1280" y="5287"/>
                  </a:lnTo>
                  <a:lnTo>
                    <a:pt x="1280" y="3701"/>
                  </a:lnTo>
                  <a:lnTo>
                    <a:pt x="2894" y="3701"/>
                  </a:lnTo>
                  <a:lnTo>
                    <a:pt x="2894" y="5287"/>
                  </a:lnTo>
                  <a:close/>
                  <a:moveTo>
                    <a:pt x="2894" y="2922"/>
                  </a:moveTo>
                  <a:lnTo>
                    <a:pt x="1280" y="2922"/>
                  </a:lnTo>
                  <a:lnTo>
                    <a:pt x="1280" y="1336"/>
                  </a:lnTo>
                  <a:lnTo>
                    <a:pt x="2894" y="1336"/>
                  </a:lnTo>
                  <a:lnTo>
                    <a:pt x="2894" y="2922"/>
                  </a:lnTo>
                  <a:close/>
                  <a:moveTo>
                    <a:pt x="5454" y="7652"/>
                  </a:moveTo>
                  <a:lnTo>
                    <a:pt x="3840" y="7652"/>
                  </a:lnTo>
                  <a:lnTo>
                    <a:pt x="3840" y="6066"/>
                  </a:lnTo>
                  <a:lnTo>
                    <a:pt x="5454" y="6066"/>
                  </a:lnTo>
                  <a:lnTo>
                    <a:pt x="5454" y="7652"/>
                  </a:lnTo>
                  <a:close/>
                  <a:moveTo>
                    <a:pt x="5454" y="5287"/>
                  </a:moveTo>
                  <a:lnTo>
                    <a:pt x="3840" y="5287"/>
                  </a:lnTo>
                  <a:lnTo>
                    <a:pt x="3840" y="3701"/>
                  </a:lnTo>
                  <a:lnTo>
                    <a:pt x="5454" y="3701"/>
                  </a:lnTo>
                  <a:lnTo>
                    <a:pt x="5454" y="5287"/>
                  </a:lnTo>
                  <a:close/>
                  <a:moveTo>
                    <a:pt x="5454" y="2922"/>
                  </a:moveTo>
                  <a:lnTo>
                    <a:pt x="3840" y="2922"/>
                  </a:lnTo>
                  <a:lnTo>
                    <a:pt x="3840" y="1336"/>
                  </a:lnTo>
                  <a:lnTo>
                    <a:pt x="5454" y="1336"/>
                  </a:lnTo>
                  <a:lnTo>
                    <a:pt x="5454" y="2922"/>
                  </a:lnTo>
                  <a:close/>
                  <a:moveTo>
                    <a:pt x="12466" y="3701"/>
                  </a:moveTo>
                  <a:lnTo>
                    <a:pt x="8097" y="3701"/>
                  </a:lnTo>
                  <a:cubicBezTo>
                    <a:pt x="7903" y="3701"/>
                    <a:pt x="7763" y="3840"/>
                    <a:pt x="7763" y="4035"/>
                  </a:cubicBezTo>
                  <a:lnTo>
                    <a:pt x="7763" y="11464"/>
                  </a:lnTo>
                  <a:cubicBezTo>
                    <a:pt x="7763" y="11492"/>
                    <a:pt x="7791" y="11492"/>
                    <a:pt x="7791" y="11492"/>
                  </a:cubicBezTo>
                  <a:lnTo>
                    <a:pt x="9544" y="11492"/>
                  </a:lnTo>
                  <a:lnTo>
                    <a:pt x="9544" y="10045"/>
                  </a:lnTo>
                  <a:lnTo>
                    <a:pt x="11019" y="10045"/>
                  </a:lnTo>
                  <a:lnTo>
                    <a:pt x="11019" y="11492"/>
                  </a:lnTo>
                  <a:lnTo>
                    <a:pt x="12744" y="11492"/>
                  </a:lnTo>
                  <a:cubicBezTo>
                    <a:pt x="12772" y="11492"/>
                    <a:pt x="12772" y="11464"/>
                    <a:pt x="12772" y="11464"/>
                  </a:cubicBezTo>
                  <a:lnTo>
                    <a:pt x="12772" y="4035"/>
                  </a:lnTo>
                  <a:cubicBezTo>
                    <a:pt x="12800" y="3868"/>
                    <a:pt x="12633" y="3701"/>
                    <a:pt x="12466" y="3701"/>
                  </a:cubicBezTo>
                  <a:close/>
                  <a:moveTo>
                    <a:pt x="12104" y="8821"/>
                  </a:moveTo>
                  <a:lnTo>
                    <a:pt x="8403" y="8821"/>
                  </a:lnTo>
                  <a:lnTo>
                    <a:pt x="8403" y="8042"/>
                  </a:lnTo>
                  <a:lnTo>
                    <a:pt x="12104" y="8042"/>
                  </a:lnTo>
                  <a:lnTo>
                    <a:pt x="12104" y="8821"/>
                  </a:lnTo>
                  <a:close/>
                  <a:moveTo>
                    <a:pt x="12104" y="7263"/>
                  </a:moveTo>
                  <a:lnTo>
                    <a:pt x="8403" y="7263"/>
                  </a:lnTo>
                  <a:lnTo>
                    <a:pt x="8403" y="6483"/>
                  </a:lnTo>
                  <a:lnTo>
                    <a:pt x="12104" y="6483"/>
                  </a:lnTo>
                  <a:lnTo>
                    <a:pt x="12104" y="7263"/>
                  </a:lnTo>
                  <a:close/>
                  <a:moveTo>
                    <a:pt x="12104" y="5677"/>
                  </a:moveTo>
                  <a:lnTo>
                    <a:pt x="8403" y="5677"/>
                  </a:lnTo>
                  <a:lnTo>
                    <a:pt x="8403" y="4897"/>
                  </a:lnTo>
                  <a:lnTo>
                    <a:pt x="12104" y="4897"/>
                  </a:lnTo>
                  <a:lnTo>
                    <a:pt x="12104" y="5677"/>
                  </a:lnTo>
                  <a:close/>
                  <a:moveTo>
                    <a:pt x="12104" y="5677"/>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3" name="图形45"/>
            <p:cNvSpPr/>
            <p:nvPr/>
          </p:nvSpPr>
          <p:spPr bwMode="auto">
            <a:xfrm>
              <a:off x="6581481" y="3145039"/>
              <a:ext cx="421159" cy="359170"/>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solidFill>
                <a:schemeClr val="bg1"/>
              </a:solidFill>
            </a:ln>
            <a:effectLst/>
          </p:spPr>
          <p:txBody>
            <a:bodyPr wrap="square" lIns="91440" tIns="45720" rIns="91440" bIns="45720" anchor="ctr">
              <a:normAutofit lnSpcReduction="10000"/>
            </a:bodyPr>
            <a:lstStyle/>
            <a:p>
              <a:pPr algn="ctr"/>
              <a:endParaRPr>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14" name="组合 113"/>
            <p:cNvGrpSpPr/>
            <p:nvPr/>
          </p:nvGrpSpPr>
          <p:grpSpPr>
            <a:xfrm>
              <a:off x="7962598" y="4017213"/>
              <a:ext cx="430132" cy="415551"/>
              <a:chOff x="6621924" y="2729353"/>
              <a:chExt cx="561888" cy="542841"/>
            </a:xfrm>
            <a:solidFill>
              <a:schemeClr val="bg1"/>
            </a:solidFill>
          </p:grpSpPr>
          <p:sp>
            <p:nvSpPr>
              <p:cNvPr id="119" name="图形393"/>
              <p:cNvSpPr>
                <a:spLocks noEditPoints="1"/>
              </p:cNvSpPr>
              <p:nvPr/>
            </p:nvSpPr>
            <p:spPr bwMode="auto">
              <a:xfrm>
                <a:off x="6621924" y="2729353"/>
                <a:ext cx="561888" cy="542841"/>
              </a:xfrm>
              <a:custGeom>
                <a:avLst/>
                <a:gdLst>
                  <a:gd name="T0" fmla="*/ 217 w 245"/>
                  <a:gd name="T1" fmla="*/ 20 h 236"/>
                  <a:gd name="T2" fmla="*/ 203 w 245"/>
                  <a:gd name="T3" fmla="*/ 20 h 236"/>
                  <a:gd name="T4" fmla="*/ 203 w 245"/>
                  <a:gd name="T5" fmla="*/ 6 h 236"/>
                  <a:gd name="T6" fmla="*/ 197 w 245"/>
                  <a:gd name="T7" fmla="*/ 0 h 236"/>
                  <a:gd name="T8" fmla="*/ 180 w 245"/>
                  <a:gd name="T9" fmla="*/ 0 h 236"/>
                  <a:gd name="T10" fmla="*/ 174 w 245"/>
                  <a:gd name="T11" fmla="*/ 6 h 236"/>
                  <a:gd name="T12" fmla="*/ 174 w 245"/>
                  <a:gd name="T13" fmla="*/ 20 h 236"/>
                  <a:gd name="T14" fmla="*/ 71 w 245"/>
                  <a:gd name="T15" fmla="*/ 20 h 236"/>
                  <a:gd name="T16" fmla="*/ 71 w 245"/>
                  <a:gd name="T17" fmla="*/ 6 h 236"/>
                  <a:gd name="T18" fmla="*/ 64 w 245"/>
                  <a:gd name="T19" fmla="*/ 0 h 236"/>
                  <a:gd name="T20" fmla="*/ 48 w 245"/>
                  <a:gd name="T21" fmla="*/ 0 h 236"/>
                  <a:gd name="T22" fmla="*/ 42 w 245"/>
                  <a:gd name="T23" fmla="*/ 6 h 236"/>
                  <a:gd name="T24" fmla="*/ 42 w 245"/>
                  <a:gd name="T25" fmla="*/ 20 h 236"/>
                  <a:gd name="T26" fmla="*/ 29 w 245"/>
                  <a:gd name="T27" fmla="*/ 20 h 236"/>
                  <a:gd name="T28" fmla="*/ 0 w 245"/>
                  <a:gd name="T29" fmla="*/ 49 h 236"/>
                  <a:gd name="T30" fmla="*/ 0 w 245"/>
                  <a:gd name="T31" fmla="*/ 208 h 236"/>
                  <a:gd name="T32" fmla="*/ 29 w 245"/>
                  <a:gd name="T33" fmla="*/ 236 h 236"/>
                  <a:gd name="T34" fmla="*/ 217 w 245"/>
                  <a:gd name="T35" fmla="*/ 236 h 236"/>
                  <a:gd name="T36" fmla="*/ 245 w 245"/>
                  <a:gd name="T37" fmla="*/ 208 h 236"/>
                  <a:gd name="T38" fmla="*/ 245 w 245"/>
                  <a:gd name="T39" fmla="*/ 49 h 236"/>
                  <a:gd name="T40" fmla="*/ 217 w 245"/>
                  <a:gd name="T41" fmla="*/ 20 h 236"/>
                  <a:gd name="T42" fmla="*/ 228 w 245"/>
                  <a:gd name="T43" fmla="*/ 208 h 236"/>
                  <a:gd name="T44" fmla="*/ 217 w 245"/>
                  <a:gd name="T45" fmla="*/ 219 h 236"/>
                  <a:gd name="T46" fmla="*/ 29 w 245"/>
                  <a:gd name="T47" fmla="*/ 219 h 236"/>
                  <a:gd name="T48" fmla="*/ 18 w 245"/>
                  <a:gd name="T49" fmla="*/ 208 h 236"/>
                  <a:gd name="T50" fmla="*/ 18 w 245"/>
                  <a:gd name="T51" fmla="*/ 68 h 236"/>
                  <a:gd name="T52" fmla="*/ 228 w 245"/>
                  <a:gd name="T53" fmla="*/ 68 h 236"/>
                  <a:gd name="T54" fmla="*/ 228 w 245"/>
                  <a:gd name="T55" fmla="*/ 20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36">
                    <a:moveTo>
                      <a:pt x="217" y="20"/>
                    </a:moveTo>
                    <a:cubicBezTo>
                      <a:pt x="203" y="20"/>
                      <a:pt x="203" y="20"/>
                      <a:pt x="203" y="20"/>
                    </a:cubicBezTo>
                    <a:cubicBezTo>
                      <a:pt x="203" y="6"/>
                      <a:pt x="203" y="6"/>
                      <a:pt x="203" y="6"/>
                    </a:cubicBezTo>
                    <a:cubicBezTo>
                      <a:pt x="203" y="3"/>
                      <a:pt x="200" y="0"/>
                      <a:pt x="197" y="0"/>
                    </a:cubicBezTo>
                    <a:cubicBezTo>
                      <a:pt x="180" y="0"/>
                      <a:pt x="180" y="0"/>
                      <a:pt x="180" y="0"/>
                    </a:cubicBezTo>
                    <a:cubicBezTo>
                      <a:pt x="177" y="0"/>
                      <a:pt x="174" y="3"/>
                      <a:pt x="174" y="6"/>
                    </a:cubicBezTo>
                    <a:cubicBezTo>
                      <a:pt x="174" y="20"/>
                      <a:pt x="174" y="20"/>
                      <a:pt x="174" y="20"/>
                    </a:cubicBezTo>
                    <a:cubicBezTo>
                      <a:pt x="71" y="20"/>
                      <a:pt x="71" y="20"/>
                      <a:pt x="71" y="20"/>
                    </a:cubicBezTo>
                    <a:cubicBezTo>
                      <a:pt x="71" y="6"/>
                      <a:pt x="71" y="6"/>
                      <a:pt x="71" y="6"/>
                    </a:cubicBezTo>
                    <a:cubicBezTo>
                      <a:pt x="71" y="3"/>
                      <a:pt x="68" y="0"/>
                      <a:pt x="64" y="0"/>
                    </a:cubicBezTo>
                    <a:cubicBezTo>
                      <a:pt x="48" y="0"/>
                      <a:pt x="48" y="0"/>
                      <a:pt x="48" y="0"/>
                    </a:cubicBezTo>
                    <a:cubicBezTo>
                      <a:pt x="44" y="0"/>
                      <a:pt x="42" y="3"/>
                      <a:pt x="42" y="6"/>
                    </a:cubicBezTo>
                    <a:cubicBezTo>
                      <a:pt x="42" y="20"/>
                      <a:pt x="42" y="20"/>
                      <a:pt x="42" y="20"/>
                    </a:cubicBezTo>
                    <a:cubicBezTo>
                      <a:pt x="29" y="20"/>
                      <a:pt x="29" y="20"/>
                      <a:pt x="29" y="20"/>
                    </a:cubicBezTo>
                    <a:cubicBezTo>
                      <a:pt x="13" y="20"/>
                      <a:pt x="0" y="33"/>
                      <a:pt x="0" y="49"/>
                    </a:cubicBezTo>
                    <a:cubicBezTo>
                      <a:pt x="0" y="208"/>
                      <a:pt x="0" y="208"/>
                      <a:pt x="0" y="208"/>
                    </a:cubicBezTo>
                    <a:cubicBezTo>
                      <a:pt x="0" y="223"/>
                      <a:pt x="13" y="236"/>
                      <a:pt x="29" y="236"/>
                    </a:cubicBezTo>
                    <a:cubicBezTo>
                      <a:pt x="217" y="236"/>
                      <a:pt x="217" y="236"/>
                      <a:pt x="217" y="236"/>
                    </a:cubicBezTo>
                    <a:cubicBezTo>
                      <a:pt x="232" y="236"/>
                      <a:pt x="245" y="223"/>
                      <a:pt x="245" y="208"/>
                    </a:cubicBezTo>
                    <a:cubicBezTo>
                      <a:pt x="245" y="49"/>
                      <a:pt x="245" y="49"/>
                      <a:pt x="245" y="49"/>
                    </a:cubicBezTo>
                    <a:cubicBezTo>
                      <a:pt x="245" y="33"/>
                      <a:pt x="232" y="20"/>
                      <a:pt x="217" y="20"/>
                    </a:cubicBezTo>
                    <a:close/>
                    <a:moveTo>
                      <a:pt x="228" y="208"/>
                    </a:moveTo>
                    <a:cubicBezTo>
                      <a:pt x="228" y="214"/>
                      <a:pt x="223" y="219"/>
                      <a:pt x="217" y="219"/>
                    </a:cubicBezTo>
                    <a:cubicBezTo>
                      <a:pt x="29" y="219"/>
                      <a:pt x="29" y="219"/>
                      <a:pt x="29" y="219"/>
                    </a:cubicBezTo>
                    <a:cubicBezTo>
                      <a:pt x="23" y="219"/>
                      <a:pt x="18" y="214"/>
                      <a:pt x="18" y="208"/>
                    </a:cubicBezTo>
                    <a:cubicBezTo>
                      <a:pt x="18" y="68"/>
                      <a:pt x="18" y="68"/>
                      <a:pt x="18" y="68"/>
                    </a:cubicBezTo>
                    <a:cubicBezTo>
                      <a:pt x="228" y="68"/>
                      <a:pt x="228" y="68"/>
                      <a:pt x="228" y="68"/>
                    </a:cubicBezTo>
                    <a:lnTo>
                      <a:pt x="228" y="208"/>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0" name="图形 394"/>
              <p:cNvSpPr/>
              <p:nvPr/>
            </p:nvSpPr>
            <p:spPr bwMode="auto">
              <a:xfrm>
                <a:off x="6793347" y="2961093"/>
                <a:ext cx="244438" cy="190470"/>
              </a:xfrm>
              <a:custGeom>
                <a:avLst/>
                <a:gdLst>
                  <a:gd name="T0" fmla="*/ 17 w 77"/>
                  <a:gd name="T1" fmla="*/ 48 h 60"/>
                  <a:gd name="T2" fmla="*/ 30 w 77"/>
                  <a:gd name="T3" fmla="*/ 60 h 60"/>
                  <a:gd name="T4" fmla="*/ 77 w 77"/>
                  <a:gd name="T5" fmla="*/ 13 h 60"/>
                  <a:gd name="T6" fmla="*/ 64 w 77"/>
                  <a:gd name="T7" fmla="*/ 0 h 60"/>
                  <a:gd name="T8" fmla="*/ 30 w 77"/>
                  <a:gd name="T9" fmla="*/ 35 h 60"/>
                  <a:gd name="T10" fmla="*/ 12 w 77"/>
                  <a:gd name="T11" fmla="*/ 18 h 60"/>
                  <a:gd name="T12" fmla="*/ 0 w 77"/>
                  <a:gd name="T13" fmla="*/ 30 h 60"/>
                  <a:gd name="T14" fmla="*/ 17 w 77"/>
                  <a:gd name="T15" fmla="*/ 47 h 60"/>
                  <a:gd name="T16" fmla="*/ 17 w 77"/>
                  <a:gd name="T1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0">
                    <a:moveTo>
                      <a:pt x="17" y="48"/>
                    </a:moveTo>
                    <a:lnTo>
                      <a:pt x="30" y="60"/>
                    </a:lnTo>
                    <a:lnTo>
                      <a:pt x="77" y="13"/>
                    </a:lnTo>
                    <a:lnTo>
                      <a:pt x="64" y="0"/>
                    </a:lnTo>
                    <a:lnTo>
                      <a:pt x="30" y="35"/>
                    </a:lnTo>
                    <a:lnTo>
                      <a:pt x="12" y="18"/>
                    </a:lnTo>
                    <a:lnTo>
                      <a:pt x="0" y="30"/>
                    </a:lnTo>
                    <a:lnTo>
                      <a:pt x="17" y="47"/>
                    </a:lnTo>
                    <a:lnTo>
                      <a:pt x="1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5" name="组合 114"/>
            <p:cNvGrpSpPr/>
            <p:nvPr/>
          </p:nvGrpSpPr>
          <p:grpSpPr>
            <a:xfrm>
              <a:off x="9354699" y="3141216"/>
              <a:ext cx="471983" cy="439172"/>
              <a:chOff x="3092832" y="2719366"/>
              <a:chExt cx="593632" cy="552364"/>
            </a:xfrm>
            <a:solidFill>
              <a:schemeClr val="bg1"/>
            </a:solidFill>
          </p:grpSpPr>
          <p:sp>
            <p:nvSpPr>
              <p:cNvPr id="116" name="图形 262"/>
              <p:cNvSpPr>
                <a:spLocks noEditPoints="1"/>
              </p:cNvSpPr>
              <p:nvPr/>
            </p:nvSpPr>
            <p:spPr bwMode="auto">
              <a:xfrm>
                <a:off x="3092832" y="2719366"/>
                <a:ext cx="342847" cy="342847"/>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7" name="图形263"/>
              <p:cNvSpPr>
                <a:spLocks noEditPoints="1"/>
              </p:cNvSpPr>
              <p:nvPr/>
            </p:nvSpPr>
            <p:spPr bwMode="auto">
              <a:xfrm>
                <a:off x="3343617" y="2928883"/>
                <a:ext cx="342847" cy="342847"/>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8" name="图形264"/>
              <p:cNvSpPr>
                <a:spLocks noEditPoints="1"/>
              </p:cNvSpPr>
              <p:nvPr/>
            </p:nvSpPr>
            <p:spPr bwMode="auto">
              <a:xfrm>
                <a:off x="3159496" y="3068562"/>
                <a:ext cx="203169" cy="199995"/>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09" name="组合 108"/>
          <p:cNvGrpSpPr/>
          <p:nvPr/>
        </p:nvGrpSpPr>
        <p:grpSpPr>
          <a:xfrm>
            <a:off x="106325" y="108246"/>
            <a:ext cx="655437" cy="584776"/>
            <a:chOff x="0" y="0"/>
            <a:chExt cx="3158094" cy="2817628"/>
          </a:xfrm>
        </p:grpSpPr>
        <p:sp>
          <p:nvSpPr>
            <p:cNvPr id="110" name="箭头: V 形 109"/>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1" name="箭头: V 形 110"/>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2" name="箭头: V 形 111"/>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3" name="任意多边形: 形状 112"/>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5" name="组合 14"/>
          <p:cNvGrpSpPr/>
          <p:nvPr/>
        </p:nvGrpSpPr>
        <p:grpSpPr>
          <a:xfrm>
            <a:off x="4226624" y="2424226"/>
            <a:ext cx="3738752" cy="2968974"/>
            <a:chOff x="4226624" y="2200940"/>
            <a:chExt cx="3738752" cy="2968974"/>
          </a:xfrm>
        </p:grpSpPr>
        <p:pic>
          <p:nvPicPr>
            <p:cNvPr id="7" name="图片 6"/>
            <p:cNvPicPr>
              <a:picLocks noChangeAspect="1"/>
            </p:cNvPicPr>
            <p:nvPr/>
          </p:nvPicPr>
          <p:blipFill rotWithShape="1">
            <a:blip r:embed="rId3" cstate="hqprint"/>
            <a:srcRect/>
            <a:stretch>
              <a:fillRect/>
            </a:stretch>
          </p:blipFill>
          <p:spPr>
            <a:xfrm>
              <a:off x="4226624" y="2200940"/>
              <a:ext cx="3738752" cy="2968974"/>
            </a:xfrm>
            <a:prstGeom prst="rect">
              <a:avLst/>
            </a:prstGeom>
          </p:spPr>
        </p:pic>
        <p:sp>
          <p:nvSpPr>
            <p:cNvPr id="45" name="矩形 44"/>
            <p:cNvSpPr/>
            <p:nvPr/>
          </p:nvSpPr>
          <p:spPr>
            <a:xfrm>
              <a:off x="4351081" y="2308624"/>
              <a:ext cx="3283095" cy="1880604"/>
            </a:xfrm>
            <a:prstGeom prst="rect">
              <a:avLst/>
            </a:prstGeom>
            <a:blipFill>
              <a:blip r:embed="rId4" cstate="hqprint">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3" name="任意多边形: 形状 12"/>
          <p:cNvSpPr/>
          <p:nvPr/>
        </p:nvSpPr>
        <p:spPr>
          <a:xfrm>
            <a:off x="3115340" y="1743740"/>
            <a:ext cx="1967023" cy="1095153"/>
          </a:xfrm>
          <a:custGeom>
            <a:avLst/>
            <a:gdLst>
              <a:gd name="connsiteX0" fmla="*/ 1967023 w 1967023"/>
              <a:gd name="connsiteY0" fmla="*/ 1095153 h 1095153"/>
              <a:gd name="connsiteX1" fmla="*/ 701748 w 1967023"/>
              <a:gd name="connsiteY1" fmla="*/ 31897 h 1095153"/>
              <a:gd name="connsiteX2" fmla="*/ 0 w 1967023"/>
              <a:gd name="connsiteY2" fmla="*/ 31897 h 1095153"/>
              <a:gd name="connsiteX3" fmla="*/ 0 w 1967023"/>
              <a:gd name="connsiteY3" fmla="*/ 0 h 1095153"/>
              <a:gd name="connsiteX4" fmla="*/ 0 w 1967023"/>
              <a:gd name="connsiteY4" fmla="*/ 53162 h 1095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7023" h="1095153">
                <a:moveTo>
                  <a:pt x="1967023" y="1095153"/>
                </a:moveTo>
                <a:lnTo>
                  <a:pt x="701748" y="31897"/>
                </a:lnTo>
                <a:lnTo>
                  <a:pt x="0" y="31897"/>
                </a:lnTo>
                <a:lnTo>
                  <a:pt x="0" y="0"/>
                </a:lnTo>
                <a:lnTo>
                  <a:pt x="0" y="53162"/>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6" name="组合 15"/>
          <p:cNvGrpSpPr/>
          <p:nvPr/>
        </p:nvGrpSpPr>
        <p:grpSpPr>
          <a:xfrm>
            <a:off x="941165" y="1272294"/>
            <a:ext cx="4034872" cy="1428376"/>
            <a:chOff x="941165" y="1272294"/>
            <a:chExt cx="4034872" cy="1428376"/>
          </a:xfrm>
        </p:grpSpPr>
        <p:sp>
          <p:nvSpPr>
            <p:cNvPr id="14" name="任意多边形: 形状 13"/>
            <p:cNvSpPr/>
            <p:nvPr/>
          </p:nvSpPr>
          <p:spPr>
            <a:xfrm>
              <a:off x="3179135" y="1669312"/>
              <a:ext cx="1796902" cy="1031358"/>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6B6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4" name="矩形 53"/>
            <p:cNvSpPr/>
            <p:nvPr/>
          </p:nvSpPr>
          <p:spPr>
            <a:xfrm>
              <a:off x="1712996" y="1272294"/>
              <a:ext cx="1466139"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运营维护</a:t>
              </a:r>
            </a:p>
          </p:txBody>
        </p:sp>
        <p:sp>
          <p:nvSpPr>
            <p:cNvPr id="55" name="矩形 54"/>
            <p:cNvSpPr/>
            <p:nvPr/>
          </p:nvSpPr>
          <p:spPr>
            <a:xfrm>
              <a:off x="941165" y="1712582"/>
              <a:ext cx="2294068" cy="370840"/>
            </a:xfrm>
            <a:prstGeom prst="rect">
              <a:avLst/>
            </a:prstGeom>
          </p:spPr>
          <p:txBody>
            <a:bodyPr wrap="square">
              <a:spAutoFit/>
            </a:bodyPr>
            <a:lstStyle/>
            <a:p>
              <a:pPr>
                <a:lnSpc>
                  <a:spcPct val="130000"/>
                </a:lnSpc>
              </a:pPr>
              <a:endPar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8" name="组合 17"/>
          <p:cNvGrpSpPr/>
          <p:nvPr/>
        </p:nvGrpSpPr>
        <p:grpSpPr>
          <a:xfrm>
            <a:off x="941165" y="3358744"/>
            <a:ext cx="4034872" cy="2208763"/>
            <a:chOff x="941165" y="3844519"/>
            <a:chExt cx="4034872" cy="2208763"/>
          </a:xfrm>
        </p:grpSpPr>
        <p:sp>
          <p:nvSpPr>
            <p:cNvPr id="52" name="任意多边形: 形状 51"/>
            <p:cNvSpPr/>
            <p:nvPr/>
          </p:nvSpPr>
          <p:spPr>
            <a:xfrm flipV="1">
              <a:off x="3179135" y="4228638"/>
              <a:ext cx="1796902" cy="669853"/>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FDC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8" name="矩形 57"/>
            <p:cNvSpPr/>
            <p:nvPr/>
          </p:nvSpPr>
          <p:spPr>
            <a:xfrm>
              <a:off x="1712996" y="3844519"/>
              <a:ext cx="1466139"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收益</a:t>
              </a:r>
            </a:p>
          </p:txBody>
        </p:sp>
        <p:sp>
          <p:nvSpPr>
            <p:cNvPr id="59" name="矩形 58"/>
            <p:cNvSpPr/>
            <p:nvPr/>
          </p:nvSpPr>
          <p:spPr>
            <a:xfrm>
              <a:off x="941165" y="4284807"/>
              <a:ext cx="2294068" cy="17684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这一项目的经济成本并不高，可以无偿提供服务。同时若浏览使用人次多，使服务器压力增大成本增加，可以承接一些精准投放的广告或是发起赞助。</a:t>
              </a:r>
            </a:p>
          </p:txBody>
        </p:sp>
      </p:grpSp>
      <p:grpSp>
        <p:nvGrpSpPr>
          <p:cNvPr id="17" name="组合 16"/>
          <p:cNvGrpSpPr/>
          <p:nvPr/>
        </p:nvGrpSpPr>
        <p:grpSpPr>
          <a:xfrm>
            <a:off x="7109639" y="1272294"/>
            <a:ext cx="4197294" cy="1428376"/>
            <a:chOff x="7109639" y="1272294"/>
            <a:chExt cx="4197294" cy="1428376"/>
          </a:xfrm>
        </p:grpSpPr>
        <p:sp>
          <p:nvSpPr>
            <p:cNvPr id="51" name="任意多边形: 形状 50"/>
            <p:cNvSpPr/>
            <p:nvPr/>
          </p:nvSpPr>
          <p:spPr>
            <a:xfrm flipH="1">
              <a:off x="7109639" y="1669312"/>
              <a:ext cx="1796902" cy="1031358"/>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6B6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0" name="矩形 59"/>
            <p:cNvSpPr/>
            <p:nvPr/>
          </p:nvSpPr>
          <p:spPr>
            <a:xfrm>
              <a:off x="9012865" y="1272294"/>
              <a:ext cx="1466139"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推广</a:t>
              </a:r>
            </a:p>
          </p:txBody>
        </p:sp>
        <p:sp>
          <p:nvSpPr>
            <p:cNvPr id="61" name="矩形 60"/>
            <p:cNvSpPr/>
            <p:nvPr/>
          </p:nvSpPr>
          <p:spPr>
            <a:xfrm>
              <a:off x="9012865" y="1712582"/>
              <a:ext cx="2294068"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口耳相传。好用便捷的功能自然会带来用户和流量，我们相信用户的眼光。</a:t>
              </a:r>
            </a:p>
          </p:txBody>
        </p:sp>
      </p:grpSp>
      <p:grpSp>
        <p:nvGrpSpPr>
          <p:cNvPr id="20" name="组合 19"/>
          <p:cNvGrpSpPr/>
          <p:nvPr/>
        </p:nvGrpSpPr>
        <p:grpSpPr>
          <a:xfrm>
            <a:off x="7215963" y="3500349"/>
            <a:ext cx="4035090" cy="832083"/>
            <a:chOff x="7215963" y="3500349"/>
            <a:chExt cx="4035090" cy="832083"/>
          </a:xfrm>
        </p:grpSpPr>
        <p:sp>
          <p:nvSpPr>
            <p:cNvPr id="53" name="任意多边形: 形状 52"/>
            <p:cNvSpPr/>
            <p:nvPr/>
          </p:nvSpPr>
          <p:spPr>
            <a:xfrm flipH="1" flipV="1">
              <a:off x="7215963" y="3604433"/>
              <a:ext cx="1796902" cy="669853"/>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FDC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2" name="矩形 61"/>
            <p:cNvSpPr/>
            <p:nvPr/>
          </p:nvSpPr>
          <p:spPr>
            <a:xfrm>
              <a:off x="9084133" y="3500349"/>
              <a:ext cx="1891030"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点赞及评价</a:t>
              </a:r>
            </a:p>
          </p:txBody>
        </p:sp>
        <p:sp>
          <p:nvSpPr>
            <p:cNvPr id="63" name="矩形 62"/>
            <p:cNvSpPr/>
            <p:nvPr/>
          </p:nvSpPr>
          <p:spPr>
            <a:xfrm>
              <a:off x="8956985" y="3961592"/>
              <a:ext cx="2294068" cy="3708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暂定功能。</a:t>
              </a:r>
            </a:p>
          </p:txBody>
        </p:sp>
      </p:grpSp>
      <p:sp>
        <p:nvSpPr>
          <p:cNvPr id="3" name="矩形 2"/>
          <p:cNvSpPr/>
          <p:nvPr/>
        </p:nvSpPr>
        <p:spPr>
          <a:xfrm>
            <a:off x="941165" y="1800687"/>
            <a:ext cx="2294068" cy="14890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日常运营只需要一个服务器并对其进行维护，同时我们还考虑备用服务器定期对数据进行备份，以防服务器崩溃之类的问题。</a:t>
            </a:r>
          </a:p>
        </p:txBody>
      </p:sp>
      <p:sp>
        <p:nvSpPr>
          <p:cNvPr id="4" name="矩形 3"/>
          <p:cNvSpPr/>
          <p:nvPr/>
        </p:nvSpPr>
        <p:spPr>
          <a:xfrm>
            <a:off x="4698365" y="551180"/>
            <a:ext cx="2823210"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关于软件的一些其他规划</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333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3" name="图片 2"/>
          <p:cNvPicPr>
            <a:picLocks noChangeAspect="1"/>
          </p:cNvPicPr>
          <p:nvPr>
            <p:custDataLst>
              <p:tags r:id="rId1"/>
            </p:custDataLst>
          </p:nvPr>
        </p:nvPicPr>
        <p:blipFill>
          <a:blip r:embed="rId4"/>
          <a:stretch>
            <a:fillRect/>
          </a:stretch>
        </p:blipFill>
        <p:spPr>
          <a:xfrm>
            <a:off x="123190" y="2026920"/>
            <a:ext cx="11946255" cy="4460875"/>
          </a:xfrm>
          <a:prstGeom prst="rect">
            <a:avLst/>
          </a:prstGeom>
        </p:spPr>
      </p:pic>
      <p:sp>
        <p:nvSpPr>
          <p:cNvPr id="9" name="文本框 8"/>
          <p:cNvSpPr txBox="1"/>
          <p:nvPr/>
        </p:nvSpPr>
        <p:spPr>
          <a:xfrm>
            <a:off x="4643120" y="1000760"/>
            <a:ext cx="3956685" cy="521970"/>
          </a:xfrm>
          <a:prstGeom prst="rect">
            <a:avLst/>
          </a:prstGeom>
          <a:noFill/>
        </p:spPr>
        <p:txBody>
          <a:bodyPr wrap="square" rtlCol="0">
            <a:spAutoFit/>
          </a:bodyPr>
          <a:lstStyle/>
          <a:p>
            <a:r>
              <a:rPr lang="zh-CN" altLang="en-US" sz="2800">
                <a:solidFill>
                  <a:schemeClr val="accent6"/>
                </a:solidFill>
              </a:rPr>
              <a:t>用户流程结构初稿</a:t>
            </a:r>
          </a:p>
        </p:txBody>
      </p:sp>
    </p:spTree>
  </p:cSld>
  <p:clrMapOvr>
    <a:masterClrMapping/>
  </p:clrMapOvr>
  <p:transition spd="slow">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9" name="图片 9" descr="lQLPDhrCTGcwdJ7NAvTNBTSwZ2PGiyym1ZrGeJ-pBhnCyw_1332_756"/>
          <p:cNvPicPr/>
          <p:nvPr/>
        </p:nvPicPr>
        <p:blipFill>
          <a:blip r:embed="rId3"/>
          <a:stretch>
            <a:fillRect/>
          </a:stretch>
        </p:blipFill>
        <p:spPr>
          <a:xfrm>
            <a:off x="363855" y="1732280"/>
            <a:ext cx="6161405" cy="4902200"/>
          </a:xfrm>
          <a:prstGeom prst="rect">
            <a:avLst/>
          </a:prstGeom>
        </p:spPr>
      </p:pic>
      <p:sp>
        <p:nvSpPr>
          <p:cNvPr id="13" name="文本框 12"/>
          <p:cNvSpPr txBox="1"/>
          <p:nvPr/>
        </p:nvSpPr>
        <p:spPr>
          <a:xfrm>
            <a:off x="11445548" y="406731"/>
            <a:ext cx="607695" cy="3969385"/>
          </a:xfrm>
          <a:prstGeom prst="rect">
            <a:avLst/>
          </a:prstGeom>
          <a:noFill/>
        </p:spPr>
        <p:txBody>
          <a:bodyPr wrap="square" rtlCol="0">
            <a:spAutoFit/>
          </a:bodyPr>
          <a:lstStyle/>
          <a:p>
            <a:r>
              <a:rPr lang="zh-CN" altLang="en-US" sz="2800" dirty="0">
                <a:solidFill>
                  <a:schemeClr val="accent6"/>
                </a:solidFill>
              </a:rPr>
              <a:t>管理员流程结构初稿</a:t>
            </a:r>
          </a:p>
        </p:txBody>
      </p:sp>
      <p:sp>
        <p:nvSpPr>
          <p:cNvPr id="14" name="文本框 13"/>
          <p:cNvSpPr txBox="1"/>
          <p:nvPr/>
        </p:nvSpPr>
        <p:spPr>
          <a:xfrm>
            <a:off x="1671546" y="1209060"/>
            <a:ext cx="3051525" cy="523220"/>
          </a:xfrm>
          <a:prstGeom prst="rect">
            <a:avLst/>
          </a:prstGeom>
          <a:noFill/>
        </p:spPr>
        <p:txBody>
          <a:bodyPr wrap="square" rtlCol="0">
            <a:spAutoFit/>
          </a:bodyPr>
          <a:lstStyle/>
          <a:p>
            <a:r>
              <a:rPr lang="zh-CN" altLang="en-US" sz="2800" dirty="0">
                <a:solidFill>
                  <a:schemeClr val="accent6"/>
                </a:solidFill>
              </a:rPr>
              <a:t>系统功能结构初稿</a:t>
            </a:r>
          </a:p>
        </p:txBody>
      </p:sp>
      <p:pic>
        <p:nvPicPr>
          <p:cNvPr id="6" name="图片 5">
            <a:extLst>
              <a:ext uri="{FF2B5EF4-FFF2-40B4-BE49-F238E27FC236}">
                <a16:creationId xmlns:a16="http://schemas.microsoft.com/office/drawing/2014/main" id="{4A2C903C-FBA7-42D6-B372-FE305E542B6B}"/>
              </a:ext>
            </a:extLst>
          </p:cNvPr>
          <p:cNvPicPr>
            <a:picLocks noChangeAspect="1"/>
          </p:cNvPicPr>
          <p:nvPr/>
        </p:nvPicPr>
        <p:blipFill>
          <a:blip r:embed="rId4"/>
          <a:stretch>
            <a:fillRect/>
          </a:stretch>
        </p:blipFill>
        <p:spPr>
          <a:xfrm>
            <a:off x="5696411" y="0"/>
            <a:ext cx="5749137" cy="6858000"/>
          </a:xfrm>
          <a:prstGeom prst="rect">
            <a:avLst/>
          </a:prstGeom>
        </p:spPr>
      </p:pic>
    </p:spTree>
  </p:cSld>
  <p:clrMapOvr>
    <a:masterClrMapping/>
  </p:clrMapOvr>
  <p:transition spd="slow">
    <p:pull dir="l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风险评估</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202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04</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风险评估</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5" name="组合 4"/>
          <p:cNvGrpSpPr/>
          <p:nvPr/>
        </p:nvGrpSpPr>
        <p:grpSpPr>
          <a:xfrm>
            <a:off x="3989388" y="1079753"/>
            <a:ext cx="2828925" cy="4927600"/>
            <a:chOff x="3989388" y="1079753"/>
            <a:chExt cx="2828925" cy="4927600"/>
          </a:xfrm>
        </p:grpSpPr>
        <p:cxnSp>
          <p:nvCxnSpPr>
            <p:cNvPr id="34" name="直线5"/>
            <p:cNvCxnSpPr>
              <a:cxnSpLocks noChangeShapeType="1"/>
            </p:cNvCxnSpPr>
            <p:nvPr/>
          </p:nvCxnSpPr>
          <p:spPr bwMode="auto">
            <a:xfrm>
              <a:off x="3989388" y="3619753"/>
              <a:ext cx="1374775" cy="0"/>
            </a:xfrm>
            <a:prstGeom prst="line">
              <a:avLst/>
            </a:prstGeom>
            <a:noFill/>
            <a:ln w="12700">
              <a:solidFill>
                <a:srgbClr val="6B6889"/>
              </a:solidFill>
              <a:round/>
            </a:ln>
            <a:extLst>
              <a:ext uri="{909E8E84-426E-40DD-AFC4-6F175D3DCCD1}">
                <a14:hiddenFill xmlns:a14="http://schemas.microsoft.com/office/drawing/2010/main">
                  <a:noFill/>
                </a14:hiddenFill>
              </a:ext>
            </a:extLst>
          </p:spPr>
        </p:cxnSp>
        <p:cxnSp>
          <p:nvCxnSpPr>
            <p:cNvPr id="35" name="直线4"/>
            <p:cNvCxnSpPr>
              <a:cxnSpLocks noChangeShapeType="1"/>
            </p:cNvCxnSpPr>
            <p:nvPr/>
          </p:nvCxnSpPr>
          <p:spPr bwMode="auto">
            <a:xfrm flipV="1">
              <a:off x="5364163" y="1603628"/>
              <a:ext cx="0" cy="4030662"/>
            </a:xfrm>
            <a:prstGeom prst="line">
              <a:avLst/>
            </a:prstGeom>
            <a:noFill/>
            <a:ln w="12700">
              <a:solidFill>
                <a:srgbClr val="6B6889"/>
              </a:solidFill>
              <a:round/>
            </a:ln>
            <a:extLst>
              <a:ext uri="{909E8E84-426E-40DD-AFC4-6F175D3DCCD1}">
                <a14:hiddenFill xmlns:a14="http://schemas.microsoft.com/office/drawing/2010/main">
                  <a:noFill/>
                </a14:hiddenFill>
              </a:ext>
            </a:extLst>
          </p:spPr>
        </p:cxnSp>
        <p:sp>
          <p:nvSpPr>
            <p:cNvPr id="36" name="椭圆3"/>
            <p:cNvSpPr>
              <a:spLocks noChangeArrowheads="1"/>
            </p:cNvSpPr>
            <p:nvPr/>
          </p:nvSpPr>
          <p:spPr bwMode="auto">
            <a:xfrm>
              <a:off x="5910263" y="2391028"/>
              <a:ext cx="908050" cy="909637"/>
            </a:xfrm>
            <a:prstGeom prst="ellipse">
              <a:avLst/>
            </a:prstGeom>
            <a:solidFill>
              <a:srgbClr val="AFB0CB"/>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7" name="直线3"/>
            <p:cNvSpPr>
              <a:spLocks noEditPoints="1"/>
            </p:cNvSpPr>
            <p:nvPr/>
          </p:nvSpPr>
          <p:spPr bwMode="auto">
            <a:xfrm>
              <a:off x="6097588" y="2597403"/>
              <a:ext cx="528637" cy="527050"/>
            </a:xfrm>
            <a:custGeom>
              <a:avLst/>
              <a:gdLst>
                <a:gd name="T0" fmla="*/ 2147483647 w 393"/>
                <a:gd name="T1" fmla="*/ 2147483647 h 391"/>
                <a:gd name="T2" fmla="*/ 2147483647 w 393"/>
                <a:gd name="T3" fmla="*/ 2147483647 h 391"/>
                <a:gd name="T4" fmla="*/ 2147483647 w 393"/>
                <a:gd name="T5" fmla="*/ 2147483647 h 391"/>
                <a:gd name="T6" fmla="*/ 2147483647 w 393"/>
                <a:gd name="T7" fmla="*/ 2147483647 h 391"/>
                <a:gd name="T8" fmla="*/ 2147483647 w 393"/>
                <a:gd name="T9" fmla="*/ 2147483647 h 391"/>
                <a:gd name="T10" fmla="*/ 2147483647 w 393"/>
                <a:gd name="T11" fmla="*/ 2147483647 h 391"/>
                <a:gd name="T12" fmla="*/ 2147483647 w 393"/>
                <a:gd name="T13" fmla="*/ 2147483647 h 391"/>
                <a:gd name="T14" fmla="*/ 2147483647 w 393"/>
                <a:gd name="T15" fmla="*/ 2147483647 h 391"/>
                <a:gd name="T16" fmla="*/ 2147483647 w 393"/>
                <a:gd name="T17" fmla="*/ 2147483647 h 391"/>
                <a:gd name="T18" fmla="*/ 2147483647 w 393"/>
                <a:gd name="T19" fmla="*/ 2147483647 h 391"/>
                <a:gd name="T20" fmla="*/ 2147483647 w 393"/>
                <a:gd name="T21" fmla="*/ 2147483647 h 391"/>
                <a:gd name="T22" fmla="*/ 2147483647 w 393"/>
                <a:gd name="T23" fmla="*/ 2147483647 h 391"/>
                <a:gd name="T24" fmla="*/ 2147483647 w 393"/>
                <a:gd name="T25" fmla="*/ 2147483647 h 391"/>
                <a:gd name="T26" fmla="*/ 2147483647 w 393"/>
                <a:gd name="T27" fmla="*/ 2147483647 h 391"/>
                <a:gd name="T28" fmla="*/ 2147483647 w 393"/>
                <a:gd name="T29" fmla="*/ 2147483647 h 391"/>
                <a:gd name="T30" fmla="*/ 2147483647 w 393"/>
                <a:gd name="T31" fmla="*/ 2147483647 h 391"/>
                <a:gd name="T32" fmla="*/ 2147483647 w 393"/>
                <a:gd name="T33" fmla="*/ 2147483647 h 391"/>
                <a:gd name="T34" fmla="*/ 2147483647 w 393"/>
                <a:gd name="T35" fmla="*/ 2147483647 h 391"/>
                <a:gd name="T36" fmla="*/ 2147483647 w 393"/>
                <a:gd name="T37" fmla="*/ 2147483647 h 391"/>
                <a:gd name="T38" fmla="*/ 2147483647 w 393"/>
                <a:gd name="T39" fmla="*/ 2147483647 h 391"/>
                <a:gd name="T40" fmla="*/ 2147483647 w 393"/>
                <a:gd name="T41" fmla="*/ 2147483647 h 391"/>
                <a:gd name="T42" fmla="*/ 2147483647 w 393"/>
                <a:gd name="T43" fmla="*/ 2147483647 h 391"/>
                <a:gd name="T44" fmla="*/ 2147483647 w 393"/>
                <a:gd name="T45" fmla="*/ 2147483647 h 391"/>
                <a:gd name="T46" fmla="*/ 2147483647 w 393"/>
                <a:gd name="T47" fmla="*/ 2147483647 h 391"/>
                <a:gd name="T48" fmla="*/ 2147483647 w 393"/>
                <a:gd name="T49" fmla="*/ 2147483647 h 391"/>
                <a:gd name="T50" fmla="*/ 2147483647 w 393"/>
                <a:gd name="T51" fmla="*/ 2147483647 h 391"/>
                <a:gd name="T52" fmla="*/ 2147483647 w 393"/>
                <a:gd name="T53" fmla="*/ 2147483647 h 391"/>
                <a:gd name="T54" fmla="*/ 2147483647 w 393"/>
                <a:gd name="T55" fmla="*/ 2147483647 h 391"/>
                <a:gd name="T56" fmla="*/ 2147483647 w 393"/>
                <a:gd name="T57" fmla="*/ 2147483647 h 391"/>
                <a:gd name="T58" fmla="*/ 2147483647 w 393"/>
                <a:gd name="T59" fmla="*/ 2147483647 h 391"/>
                <a:gd name="T60" fmla="*/ 2147483647 w 393"/>
                <a:gd name="T61" fmla="*/ 2147483647 h 391"/>
                <a:gd name="T62" fmla="*/ 2147483647 w 393"/>
                <a:gd name="T63" fmla="*/ 2147483647 h 391"/>
                <a:gd name="T64" fmla="*/ 2147483647 w 393"/>
                <a:gd name="T65" fmla="*/ 2147483647 h 391"/>
                <a:gd name="T66" fmla="*/ 2147483647 w 393"/>
                <a:gd name="T67" fmla="*/ 2147483647 h 391"/>
                <a:gd name="T68" fmla="*/ 2147483647 w 393"/>
                <a:gd name="T69" fmla="*/ 2147483647 h 391"/>
                <a:gd name="T70" fmla="*/ 2147483647 w 393"/>
                <a:gd name="T71" fmla="*/ 2147483647 h 391"/>
                <a:gd name="T72" fmla="*/ 2147483647 w 393"/>
                <a:gd name="T73" fmla="*/ 2147483647 h 391"/>
                <a:gd name="T74" fmla="*/ 2147483647 w 393"/>
                <a:gd name="T75" fmla="*/ 2147483647 h 391"/>
                <a:gd name="T76" fmla="*/ 2147483647 w 393"/>
                <a:gd name="T77" fmla="*/ 2147483647 h 391"/>
                <a:gd name="T78" fmla="*/ 2147483647 w 393"/>
                <a:gd name="T79" fmla="*/ 2147483647 h 391"/>
                <a:gd name="T80" fmla="*/ 2147483647 w 393"/>
                <a:gd name="T81" fmla="*/ 2147483647 h 391"/>
                <a:gd name="T82" fmla="*/ 2147483647 w 393"/>
                <a:gd name="T83" fmla="*/ 2147483647 h 391"/>
                <a:gd name="T84" fmla="*/ 2147483647 w 393"/>
                <a:gd name="T85" fmla="*/ 2147483647 h 391"/>
                <a:gd name="T86" fmla="*/ 2147483647 w 393"/>
                <a:gd name="T87" fmla="*/ 2147483647 h 391"/>
                <a:gd name="T88" fmla="*/ 2147483647 w 393"/>
                <a:gd name="T89" fmla="*/ 2147483647 h 391"/>
                <a:gd name="T90" fmla="*/ 2147483647 w 393"/>
                <a:gd name="T91" fmla="*/ 2147483647 h 391"/>
                <a:gd name="T92" fmla="*/ 2147483647 w 393"/>
                <a:gd name="T93" fmla="*/ 2147483647 h 391"/>
                <a:gd name="T94" fmla="*/ 2147483647 w 393"/>
                <a:gd name="T95" fmla="*/ 2147483647 h 391"/>
                <a:gd name="T96" fmla="*/ 2147483647 w 393"/>
                <a:gd name="T97" fmla="*/ 2147483647 h 391"/>
                <a:gd name="T98" fmla="*/ 2147483647 w 393"/>
                <a:gd name="T99" fmla="*/ 2147483647 h 391"/>
                <a:gd name="T100" fmla="*/ 2147483647 w 393"/>
                <a:gd name="T101" fmla="*/ 2147483647 h 391"/>
                <a:gd name="T102" fmla="*/ 2147483647 w 393"/>
                <a:gd name="T103" fmla="*/ 2147483647 h 391"/>
                <a:gd name="T104" fmla="*/ 2147483647 w 393"/>
                <a:gd name="T105" fmla="*/ 2147483647 h 391"/>
                <a:gd name="T106" fmla="*/ 2147483647 w 393"/>
                <a:gd name="T107" fmla="*/ 2147483647 h 391"/>
                <a:gd name="T108" fmla="*/ 2147483647 w 393"/>
                <a:gd name="T109" fmla="*/ 2147483647 h 391"/>
                <a:gd name="T110" fmla="*/ 2147483647 w 393"/>
                <a:gd name="T111" fmla="*/ 2147483647 h 391"/>
                <a:gd name="T112" fmla="*/ 2147483647 w 393"/>
                <a:gd name="T113" fmla="*/ 2147483647 h 391"/>
                <a:gd name="T114" fmla="*/ 2147483647 w 393"/>
                <a:gd name="T115" fmla="*/ 2147483647 h 391"/>
                <a:gd name="T116" fmla="*/ 2147483647 w 393"/>
                <a:gd name="T117" fmla="*/ 2147483647 h 391"/>
                <a:gd name="T118" fmla="*/ 2147483647 w 393"/>
                <a:gd name="T119" fmla="*/ 2147483647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3"/>
                <a:gd name="T181" fmla="*/ 0 h 391"/>
                <a:gd name="T182" fmla="*/ 393 w 393"/>
                <a:gd name="T183" fmla="*/ 391 h 3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cxnSp>
          <p:nvCxnSpPr>
            <p:cNvPr id="43" name="直线3"/>
            <p:cNvCxnSpPr>
              <a:cxnSpLocks noChangeShapeType="1"/>
            </p:cNvCxnSpPr>
            <p:nvPr/>
          </p:nvCxnSpPr>
          <p:spPr bwMode="auto">
            <a:xfrm>
              <a:off x="5364163" y="2905378"/>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cxnSp>
          <p:nvCxnSpPr>
            <p:cNvPr id="44" name="直线3"/>
            <p:cNvCxnSpPr>
              <a:cxnSpLocks noChangeShapeType="1"/>
            </p:cNvCxnSpPr>
            <p:nvPr/>
          </p:nvCxnSpPr>
          <p:spPr bwMode="auto">
            <a:xfrm>
              <a:off x="5364163" y="4307140"/>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cxnSp>
          <p:nvCxnSpPr>
            <p:cNvPr id="46" name="直线3"/>
            <p:cNvCxnSpPr>
              <a:cxnSpLocks noChangeShapeType="1"/>
            </p:cNvCxnSpPr>
            <p:nvPr/>
          </p:nvCxnSpPr>
          <p:spPr bwMode="auto">
            <a:xfrm>
              <a:off x="5364163" y="1603628"/>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cxnSp>
          <p:nvCxnSpPr>
            <p:cNvPr id="47" name="直线3"/>
            <p:cNvCxnSpPr>
              <a:cxnSpLocks noChangeShapeType="1"/>
            </p:cNvCxnSpPr>
            <p:nvPr/>
          </p:nvCxnSpPr>
          <p:spPr bwMode="auto">
            <a:xfrm flipV="1">
              <a:off x="5364163" y="5634290"/>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sp>
          <p:nvSpPr>
            <p:cNvPr id="48" name="椭圆5"/>
            <p:cNvSpPr>
              <a:spLocks noChangeArrowheads="1"/>
            </p:cNvSpPr>
            <p:nvPr/>
          </p:nvSpPr>
          <p:spPr bwMode="auto">
            <a:xfrm>
              <a:off x="5910263" y="3743578"/>
              <a:ext cx="908050" cy="909637"/>
            </a:xfrm>
            <a:prstGeom prst="ellipse">
              <a:avLst/>
            </a:prstGeom>
            <a:solidFill>
              <a:srgbClr val="6B6889"/>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9" name="图形14"/>
            <p:cNvSpPr>
              <a:spLocks noEditPoints="1"/>
            </p:cNvSpPr>
            <p:nvPr/>
          </p:nvSpPr>
          <p:spPr bwMode="auto">
            <a:xfrm>
              <a:off x="6100763" y="3992815"/>
              <a:ext cx="522287" cy="411163"/>
            </a:xfrm>
            <a:custGeom>
              <a:avLst/>
              <a:gdLst>
                <a:gd name="T0" fmla="*/ 2147483647 w 1152"/>
                <a:gd name="T1" fmla="*/ 2147483647 h 908"/>
                <a:gd name="T2" fmla="*/ 2147483647 w 1152"/>
                <a:gd name="T3" fmla="*/ 2147483647 h 908"/>
                <a:gd name="T4" fmla="*/ 2147483647 w 1152"/>
                <a:gd name="T5" fmla="*/ 2147483647 h 908"/>
                <a:gd name="T6" fmla="*/ 2147483647 w 1152"/>
                <a:gd name="T7" fmla="*/ 2147483647 h 908"/>
                <a:gd name="T8" fmla="*/ 652409406 w 1152"/>
                <a:gd name="T9" fmla="*/ 2147483647 h 908"/>
                <a:gd name="T10" fmla="*/ 2147483647 w 1152"/>
                <a:gd name="T11" fmla="*/ 2147483647 h 908"/>
                <a:gd name="T12" fmla="*/ 2147483647 w 1152"/>
                <a:gd name="T13" fmla="*/ 2147483647 h 908"/>
                <a:gd name="T14" fmla="*/ 2147483647 w 1152"/>
                <a:gd name="T15" fmla="*/ 2147483647 h 908"/>
                <a:gd name="T16" fmla="*/ 2147483647 w 1152"/>
                <a:gd name="T17" fmla="*/ 2147483647 h 908"/>
                <a:gd name="T18" fmla="*/ 2147483647 w 1152"/>
                <a:gd name="T19" fmla="*/ 2147483647 h 908"/>
                <a:gd name="T20" fmla="*/ 2147483647 w 1152"/>
                <a:gd name="T21" fmla="*/ 2147483647 h 908"/>
                <a:gd name="T22" fmla="*/ 2147483647 w 1152"/>
                <a:gd name="T23" fmla="*/ 2147483647 h 908"/>
                <a:gd name="T24" fmla="*/ 2147483647 w 1152"/>
                <a:gd name="T25" fmla="*/ 2147483647 h 908"/>
                <a:gd name="T26" fmla="*/ 2147483647 w 1152"/>
                <a:gd name="T27" fmla="*/ 2147483647 h 908"/>
                <a:gd name="T28" fmla="*/ 2147483647 w 1152"/>
                <a:gd name="T29" fmla="*/ 2147483647 h 908"/>
                <a:gd name="T30" fmla="*/ 2147483647 w 1152"/>
                <a:gd name="T31" fmla="*/ 2147483647 h 908"/>
                <a:gd name="T32" fmla="*/ 2147483647 w 1152"/>
                <a:gd name="T33" fmla="*/ 2147483647 h 908"/>
                <a:gd name="T34" fmla="*/ 2147483647 w 1152"/>
                <a:gd name="T35" fmla="*/ 2147483647 h 908"/>
                <a:gd name="T36" fmla="*/ 2147483647 w 1152"/>
                <a:gd name="T37" fmla="*/ 2147483647 h 908"/>
                <a:gd name="T38" fmla="*/ 2147483647 w 1152"/>
                <a:gd name="T39" fmla="*/ 2147483647 h 908"/>
                <a:gd name="T40" fmla="*/ 2147483647 w 1152"/>
                <a:gd name="T41" fmla="*/ 2147483647 h 908"/>
                <a:gd name="T42" fmla="*/ 2147483647 w 1152"/>
                <a:gd name="T43" fmla="*/ 2147483647 h 908"/>
                <a:gd name="T44" fmla="*/ 2147483647 w 1152"/>
                <a:gd name="T45" fmla="*/ 2147483647 h 908"/>
                <a:gd name="T46" fmla="*/ 2147483647 w 1152"/>
                <a:gd name="T47" fmla="*/ 2147483647 h 908"/>
                <a:gd name="T48" fmla="*/ 2147483647 w 1152"/>
                <a:gd name="T49" fmla="*/ 2147483647 h 908"/>
                <a:gd name="T50" fmla="*/ 2147483647 w 1152"/>
                <a:gd name="T51" fmla="*/ 2147483647 h 908"/>
                <a:gd name="T52" fmla="*/ 2147483647 w 1152"/>
                <a:gd name="T53" fmla="*/ 2147483647 h 908"/>
                <a:gd name="T54" fmla="*/ 2147483647 w 1152"/>
                <a:gd name="T55" fmla="*/ 1392688856 h 908"/>
                <a:gd name="T56" fmla="*/ 2147483647 w 1152"/>
                <a:gd name="T57" fmla="*/ 2147483647 h 908"/>
                <a:gd name="T58" fmla="*/ 2147483647 w 1152"/>
                <a:gd name="T59" fmla="*/ 2147483647 h 908"/>
                <a:gd name="T60" fmla="*/ 2147483647 w 1152"/>
                <a:gd name="T61" fmla="*/ 2147483647 h 908"/>
                <a:gd name="T62" fmla="*/ 2147483647 w 1152"/>
                <a:gd name="T63" fmla="*/ 2147483647 h 908"/>
                <a:gd name="T64" fmla="*/ 2147483647 w 1152"/>
                <a:gd name="T65" fmla="*/ 2147483647 h 908"/>
                <a:gd name="T66" fmla="*/ 2147483647 w 1152"/>
                <a:gd name="T67" fmla="*/ 2147483647 h 908"/>
                <a:gd name="T68" fmla="*/ 2147483647 w 1152"/>
                <a:gd name="T69" fmla="*/ 2147483647 h 908"/>
                <a:gd name="T70" fmla="*/ 2147483647 w 1152"/>
                <a:gd name="T71" fmla="*/ 2147483647 h 9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52"/>
                <a:gd name="T109" fmla="*/ 0 h 908"/>
                <a:gd name="T110" fmla="*/ 1152 w 1152"/>
                <a:gd name="T111" fmla="*/ 908 h 9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0" name="椭圆5"/>
            <p:cNvSpPr>
              <a:spLocks noChangeArrowheads="1"/>
            </p:cNvSpPr>
            <p:nvPr/>
          </p:nvSpPr>
          <p:spPr bwMode="auto">
            <a:xfrm>
              <a:off x="5910263" y="5097715"/>
              <a:ext cx="908050" cy="909638"/>
            </a:xfrm>
            <a:prstGeom prst="ellipse">
              <a:avLst/>
            </a:prstGeom>
            <a:solidFill>
              <a:srgbClr val="AFB0CB"/>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1" name="图形13"/>
            <p:cNvSpPr>
              <a:spLocks noEditPoints="1"/>
            </p:cNvSpPr>
            <p:nvPr/>
          </p:nvSpPr>
          <p:spPr bwMode="auto">
            <a:xfrm>
              <a:off x="6132513" y="5304090"/>
              <a:ext cx="458787" cy="417513"/>
            </a:xfrm>
            <a:custGeom>
              <a:avLst/>
              <a:gdLst>
                <a:gd name="T0" fmla="*/ 2147483647 w 929"/>
                <a:gd name="T1" fmla="*/ 2147483647 h 850"/>
                <a:gd name="T2" fmla="*/ 2147483647 w 929"/>
                <a:gd name="T3" fmla="*/ 2147483647 h 850"/>
                <a:gd name="T4" fmla="*/ 2147483647 w 929"/>
                <a:gd name="T5" fmla="*/ 2147483647 h 850"/>
                <a:gd name="T6" fmla="*/ 2147483647 w 929"/>
                <a:gd name="T7" fmla="*/ 2147483647 h 850"/>
                <a:gd name="T8" fmla="*/ 2147483647 w 929"/>
                <a:gd name="T9" fmla="*/ 2147483647 h 850"/>
                <a:gd name="T10" fmla="*/ 2147483647 w 929"/>
                <a:gd name="T11" fmla="*/ 2147483647 h 850"/>
                <a:gd name="T12" fmla="*/ 2147483647 w 929"/>
                <a:gd name="T13" fmla="*/ 2147483647 h 850"/>
                <a:gd name="T14" fmla="*/ 2147483647 w 929"/>
                <a:gd name="T15" fmla="*/ 2147483647 h 850"/>
                <a:gd name="T16" fmla="*/ 2147483647 w 929"/>
                <a:gd name="T17" fmla="*/ 2147483647 h 850"/>
                <a:gd name="T18" fmla="*/ 2047441393 w 929"/>
                <a:gd name="T19" fmla="*/ 2147483647 h 850"/>
                <a:gd name="T20" fmla="*/ 1806723967 w 929"/>
                <a:gd name="T21" fmla="*/ 2147483647 h 850"/>
                <a:gd name="T22" fmla="*/ 2147483647 w 929"/>
                <a:gd name="T23" fmla="*/ 2147483647 h 850"/>
                <a:gd name="T24" fmla="*/ 2147483647 w 929"/>
                <a:gd name="T25" fmla="*/ 2147483647 h 850"/>
                <a:gd name="T26" fmla="*/ 2147483647 w 929"/>
                <a:gd name="T27" fmla="*/ 2147483647 h 850"/>
                <a:gd name="T28" fmla="*/ 2147483647 w 929"/>
                <a:gd name="T29" fmla="*/ 2147483647 h 850"/>
                <a:gd name="T30" fmla="*/ 2147483647 w 929"/>
                <a:gd name="T31" fmla="*/ 2147483647 h 850"/>
                <a:gd name="T32" fmla="*/ 2147483647 w 929"/>
                <a:gd name="T33" fmla="*/ 2147483647 h 850"/>
                <a:gd name="T34" fmla="*/ 2147483647 w 929"/>
                <a:gd name="T35" fmla="*/ 2147483647 h 850"/>
                <a:gd name="T36" fmla="*/ 2147483647 w 929"/>
                <a:gd name="T37" fmla="*/ 0 h 850"/>
                <a:gd name="T38" fmla="*/ 2147483647 w 929"/>
                <a:gd name="T39" fmla="*/ 2147483647 h 850"/>
                <a:gd name="T40" fmla="*/ 2147483647 w 929"/>
                <a:gd name="T41" fmla="*/ 2147483647 h 850"/>
                <a:gd name="T42" fmla="*/ 2147483647 w 929"/>
                <a:gd name="T43" fmla="*/ 2147483647 h 850"/>
                <a:gd name="T44" fmla="*/ 2147483647 w 929"/>
                <a:gd name="T45" fmla="*/ 2147483647 h 850"/>
                <a:gd name="T46" fmla="*/ 2147483647 w 929"/>
                <a:gd name="T47" fmla="*/ 2147483647 h 850"/>
                <a:gd name="T48" fmla="*/ 2147483647 w 929"/>
                <a:gd name="T49" fmla="*/ 2147483647 h 850"/>
                <a:gd name="T50" fmla="*/ 2147483647 w 929"/>
                <a:gd name="T51" fmla="*/ 2147483647 h 850"/>
                <a:gd name="T52" fmla="*/ 2147483647 w 929"/>
                <a:gd name="T53" fmla="*/ 2147483647 h 850"/>
                <a:gd name="T54" fmla="*/ 2147483647 w 929"/>
                <a:gd name="T55" fmla="*/ 2147483647 h 850"/>
                <a:gd name="T56" fmla="*/ 2147483647 w 929"/>
                <a:gd name="T57" fmla="*/ 2147483647 h 850"/>
                <a:gd name="T58" fmla="*/ 2147483647 w 929"/>
                <a:gd name="T59" fmla="*/ 2147483647 h 850"/>
                <a:gd name="T60" fmla="*/ 2147483647 w 929"/>
                <a:gd name="T61" fmla="*/ 2147483647 h 850"/>
                <a:gd name="T62" fmla="*/ 2147483647 w 929"/>
                <a:gd name="T63" fmla="*/ 2147483647 h 850"/>
                <a:gd name="T64" fmla="*/ 2147483647 w 929"/>
                <a:gd name="T65" fmla="*/ 2147483647 h 850"/>
                <a:gd name="T66" fmla="*/ 2147483647 w 929"/>
                <a:gd name="T67" fmla="*/ 2147483647 h 850"/>
                <a:gd name="T68" fmla="*/ 2147483647 w 929"/>
                <a:gd name="T69" fmla="*/ 2147483647 h 850"/>
                <a:gd name="T70" fmla="*/ 2147483647 w 929"/>
                <a:gd name="T71" fmla="*/ 2147483647 h 850"/>
                <a:gd name="T72" fmla="*/ 2147483647 w 929"/>
                <a:gd name="T73" fmla="*/ 2147483647 h 850"/>
                <a:gd name="T74" fmla="*/ 2147483647 w 929"/>
                <a:gd name="T75" fmla="*/ 2147483647 h 850"/>
                <a:gd name="T76" fmla="*/ 2147483647 w 929"/>
                <a:gd name="T77" fmla="*/ 2147483647 h 850"/>
                <a:gd name="T78" fmla="*/ 2147483647 w 929"/>
                <a:gd name="T79" fmla="*/ 2147483647 h 850"/>
                <a:gd name="T80" fmla="*/ 2147483647 w 929"/>
                <a:gd name="T81" fmla="*/ 2147483647 h 850"/>
                <a:gd name="T82" fmla="*/ 2147483647 w 929"/>
                <a:gd name="T83" fmla="*/ 2147483647 h 850"/>
                <a:gd name="T84" fmla="*/ 2147483647 w 929"/>
                <a:gd name="T85" fmla="*/ 2147483647 h 850"/>
                <a:gd name="T86" fmla="*/ 2147483647 w 929"/>
                <a:gd name="T87" fmla="*/ 2147483647 h 850"/>
                <a:gd name="T88" fmla="*/ 2147483647 w 929"/>
                <a:gd name="T89" fmla="*/ 2147483647 h 850"/>
                <a:gd name="T90" fmla="*/ 2147483647 w 929"/>
                <a:gd name="T91" fmla="*/ 2147483647 h 850"/>
                <a:gd name="T92" fmla="*/ 2147483647 w 929"/>
                <a:gd name="T93" fmla="*/ 2147483647 h 850"/>
                <a:gd name="T94" fmla="*/ 2147483647 w 929"/>
                <a:gd name="T95" fmla="*/ 2147483647 h 850"/>
                <a:gd name="T96" fmla="*/ 2147483647 w 929"/>
                <a:gd name="T97" fmla="*/ 2147483647 h 850"/>
                <a:gd name="T98" fmla="*/ 2147483647 w 929"/>
                <a:gd name="T99" fmla="*/ 2147483647 h 850"/>
                <a:gd name="T100" fmla="*/ 2147483647 w 929"/>
                <a:gd name="T101" fmla="*/ 2147483647 h 850"/>
                <a:gd name="T102" fmla="*/ 2147483647 w 929"/>
                <a:gd name="T103" fmla="*/ 2147483647 h 850"/>
                <a:gd name="T104" fmla="*/ 2147483647 w 929"/>
                <a:gd name="T105" fmla="*/ 2147483647 h 850"/>
                <a:gd name="T106" fmla="*/ 2147483647 w 929"/>
                <a:gd name="T107" fmla="*/ 2147483647 h 850"/>
                <a:gd name="T108" fmla="*/ 2147483647 w 929"/>
                <a:gd name="T109" fmla="*/ 2147483647 h 850"/>
                <a:gd name="T110" fmla="*/ 2147483647 w 929"/>
                <a:gd name="T111" fmla="*/ 2147483647 h 850"/>
                <a:gd name="T112" fmla="*/ 2147483647 w 929"/>
                <a:gd name="T113" fmla="*/ 2147483647 h 850"/>
                <a:gd name="T114" fmla="*/ 2147483647 w 929"/>
                <a:gd name="T115" fmla="*/ 214748364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29"/>
                <a:gd name="T175" fmla="*/ 0 h 850"/>
                <a:gd name="T176" fmla="*/ 929 w 929"/>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29" h="850">
                  <a:moveTo>
                    <a:pt x="872" y="232"/>
                  </a:moveTo>
                  <a:cubicBezTo>
                    <a:pt x="814" y="177"/>
                    <a:pt x="814" y="177"/>
                    <a:pt x="814" y="177"/>
                  </a:cubicBezTo>
                  <a:cubicBezTo>
                    <a:pt x="512" y="491"/>
                    <a:pt x="512" y="491"/>
                    <a:pt x="512" y="491"/>
                  </a:cubicBezTo>
                  <a:cubicBezTo>
                    <a:pt x="505" y="499"/>
                    <a:pt x="494" y="504"/>
                    <a:pt x="484" y="504"/>
                  </a:cubicBezTo>
                  <a:cubicBezTo>
                    <a:pt x="484" y="504"/>
                    <a:pt x="484" y="504"/>
                    <a:pt x="484" y="504"/>
                  </a:cubicBezTo>
                  <a:cubicBezTo>
                    <a:pt x="473" y="504"/>
                    <a:pt x="462" y="499"/>
                    <a:pt x="455" y="491"/>
                  </a:cubicBezTo>
                  <a:cubicBezTo>
                    <a:pt x="297" y="328"/>
                    <a:pt x="297" y="328"/>
                    <a:pt x="297" y="328"/>
                  </a:cubicBezTo>
                  <a:cubicBezTo>
                    <a:pt x="73" y="564"/>
                    <a:pt x="73" y="564"/>
                    <a:pt x="73" y="564"/>
                  </a:cubicBezTo>
                  <a:cubicBezTo>
                    <a:pt x="65" y="573"/>
                    <a:pt x="55" y="577"/>
                    <a:pt x="44" y="577"/>
                  </a:cubicBezTo>
                  <a:cubicBezTo>
                    <a:pt x="34" y="577"/>
                    <a:pt x="25" y="573"/>
                    <a:pt x="17" y="566"/>
                  </a:cubicBezTo>
                  <a:cubicBezTo>
                    <a:pt x="1" y="551"/>
                    <a:pt x="0" y="525"/>
                    <a:pt x="15" y="509"/>
                  </a:cubicBezTo>
                  <a:cubicBezTo>
                    <a:pt x="268" y="243"/>
                    <a:pt x="268" y="243"/>
                    <a:pt x="268" y="243"/>
                  </a:cubicBezTo>
                  <a:cubicBezTo>
                    <a:pt x="276" y="235"/>
                    <a:pt x="286" y="231"/>
                    <a:pt x="297" y="231"/>
                  </a:cubicBezTo>
                  <a:cubicBezTo>
                    <a:pt x="297" y="231"/>
                    <a:pt x="297" y="231"/>
                    <a:pt x="297" y="231"/>
                  </a:cubicBezTo>
                  <a:cubicBezTo>
                    <a:pt x="308" y="231"/>
                    <a:pt x="318" y="235"/>
                    <a:pt x="326" y="243"/>
                  </a:cubicBezTo>
                  <a:cubicBezTo>
                    <a:pt x="484" y="406"/>
                    <a:pt x="484" y="406"/>
                    <a:pt x="484" y="406"/>
                  </a:cubicBezTo>
                  <a:cubicBezTo>
                    <a:pt x="757" y="122"/>
                    <a:pt x="757" y="122"/>
                    <a:pt x="757" y="122"/>
                  </a:cubicBezTo>
                  <a:cubicBezTo>
                    <a:pt x="699" y="67"/>
                    <a:pt x="699" y="67"/>
                    <a:pt x="699" y="67"/>
                  </a:cubicBezTo>
                  <a:cubicBezTo>
                    <a:pt x="929" y="0"/>
                    <a:pt x="929" y="0"/>
                    <a:pt x="929" y="0"/>
                  </a:cubicBezTo>
                  <a:lnTo>
                    <a:pt x="872" y="232"/>
                  </a:lnTo>
                  <a:close/>
                  <a:moveTo>
                    <a:pt x="44" y="630"/>
                  </a:moveTo>
                  <a:cubicBezTo>
                    <a:pt x="35" y="630"/>
                    <a:pt x="26" y="629"/>
                    <a:pt x="18" y="626"/>
                  </a:cubicBezTo>
                  <a:cubicBezTo>
                    <a:pt x="18" y="850"/>
                    <a:pt x="18" y="850"/>
                    <a:pt x="18" y="850"/>
                  </a:cubicBezTo>
                  <a:cubicBezTo>
                    <a:pt x="138" y="850"/>
                    <a:pt x="138" y="850"/>
                    <a:pt x="138" y="850"/>
                  </a:cubicBezTo>
                  <a:cubicBezTo>
                    <a:pt x="138" y="574"/>
                    <a:pt x="138" y="574"/>
                    <a:pt x="138" y="574"/>
                  </a:cubicBezTo>
                  <a:cubicBezTo>
                    <a:pt x="112" y="601"/>
                    <a:pt x="112" y="601"/>
                    <a:pt x="112" y="601"/>
                  </a:cubicBezTo>
                  <a:cubicBezTo>
                    <a:pt x="94" y="619"/>
                    <a:pt x="70" y="630"/>
                    <a:pt x="44" y="630"/>
                  </a:cubicBezTo>
                  <a:close/>
                  <a:moveTo>
                    <a:pt x="164" y="850"/>
                  </a:moveTo>
                  <a:cubicBezTo>
                    <a:pt x="284" y="850"/>
                    <a:pt x="284" y="850"/>
                    <a:pt x="284" y="850"/>
                  </a:cubicBezTo>
                  <a:cubicBezTo>
                    <a:pt x="284" y="420"/>
                    <a:pt x="284" y="420"/>
                    <a:pt x="284" y="420"/>
                  </a:cubicBezTo>
                  <a:cubicBezTo>
                    <a:pt x="164" y="546"/>
                    <a:pt x="164" y="546"/>
                    <a:pt x="164" y="546"/>
                  </a:cubicBezTo>
                  <a:lnTo>
                    <a:pt x="164" y="850"/>
                  </a:lnTo>
                  <a:close/>
                  <a:moveTo>
                    <a:pt x="417" y="528"/>
                  </a:moveTo>
                  <a:cubicBezTo>
                    <a:pt x="311" y="418"/>
                    <a:pt x="311" y="418"/>
                    <a:pt x="311" y="418"/>
                  </a:cubicBezTo>
                  <a:cubicBezTo>
                    <a:pt x="311" y="850"/>
                    <a:pt x="311" y="850"/>
                    <a:pt x="311" y="850"/>
                  </a:cubicBezTo>
                  <a:cubicBezTo>
                    <a:pt x="430" y="850"/>
                    <a:pt x="430" y="850"/>
                    <a:pt x="430" y="850"/>
                  </a:cubicBezTo>
                  <a:cubicBezTo>
                    <a:pt x="430" y="540"/>
                    <a:pt x="430" y="540"/>
                    <a:pt x="430" y="540"/>
                  </a:cubicBezTo>
                  <a:cubicBezTo>
                    <a:pt x="425" y="537"/>
                    <a:pt x="421" y="533"/>
                    <a:pt x="417" y="528"/>
                  </a:cubicBezTo>
                  <a:close/>
                  <a:moveTo>
                    <a:pt x="484" y="557"/>
                  </a:moveTo>
                  <a:cubicBezTo>
                    <a:pt x="474" y="557"/>
                    <a:pt x="466" y="555"/>
                    <a:pt x="457" y="553"/>
                  </a:cubicBezTo>
                  <a:cubicBezTo>
                    <a:pt x="457" y="850"/>
                    <a:pt x="457" y="850"/>
                    <a:pt x="457" y="850"/>
                  </a:cubicBezTo>
                  <a:cubicBezTo>
                    <a:pt x="577" y="850"/>
                    <a:pt x="577" y="850"/>
                    <a:pt x="577" y="850"/>
                  </a:cubicBezTo>
                  <a:cubicBezTo>
                    <a:pt x="577" y="501"/>
                    <a:pt x="577" y="501"/>
                    <a:pt x="577" y="501"/>
                  </a:cubicBezTo>
                  <a:cubicBezTo>
                    <a:pt x="551" y="528"/>
                    <a:pt x="551" y="528"/>
                    <a:pt x="551" y="528"/>
                  </a:cubicBezTo>
                  <a:cubicBezTo>
                    <a:pt x="533" y="546"/>
                    <a:pt x="509" y="557"/>
                    <a:pt x="484" y="557"/>
                  </a:cubicBezTo>
                  <a:close/>
                  <a:moveTo>
                    <a:pt x="603" y="473"/>
                  </a:moveTo>
                  <a:cubicBezTo>
                    <a:pt x="603" y="850"/>
                    <a:pt x="603" y="850"/>
                    <a:pt x="603" y="850"/>
                  </a:cubicBezTo>
                  <a:cubicBezTo>
                    <a:pt x="723" y="850"/>
                    <a:pt x="723" y="850"/>
                    <a:pt x="723" y="850"/>
                  </a:cubicBezTo>
                  <a:cubicBezTo>
                    <a:pt x="723" y="349"/>
                    <a:pt x="723" y="349"/>
                    <a:pt x="723" y="349"/>
                  </a:cubicBezTo>
                  <a:lnTo>
                    <a:pt x="603" y="473"/>
                  </a:lnTo>
                  <a:close/>
                  <a:moveTo>
                    <a:pt x="816" y="252"/>
                  </a:moveTo>
                  <a:cubicBezTo>
                    <a:pt x="750" y="321"/>
                    <a:pt x="750" y="321"/>
                    <a:pt x="750" y="321"/>
                  </a:cubicBezTo>
                  <a:cubicBezTo>
                    <a:pt x="750" y="850"/>
                    <a:pt x="750" y="850"/>
                    <a:pt x="750" y="850"/>
                  </a:cubicBezTo>
                  <a:cubicBezTo>
                    <a:pt x="870" y="850"/>
                    <a:pt x="870" y="850"/>
                    <a:pt x="870" y="850"/>
                  </a:cubicBezTo>
                  <a:cubicBezTo>
                    <a:pt x="870" y="304"/>
                    <a:pt x="870" y="304"/>
                    <a:pt x="870" y="304"/>
                  </a:cubicBezTo>
                  <a:lnTo>
                    <a:pt x="816" y="252"/>
                  </a:lnTo>
                  <a:close/>
                  <a:moveTo>
                    <a:pt x="816" y="252"/>
                  </a:moveTo>
                  <a:cubicBezTo>
                    <a:pt x="816" y="252"/>
                    <a:pt x="816" y="252"/>
                    <a:pt x="816" y="2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2" name="椭圆5"/>
            <p:cNvSpPr>
              <a:spLocks noChangeArrowheads="1"/>
            </p:cNvSpPr>
            <p:nvPr/>
          </p:nvSpPr>
          <p:spPr bwMode="auto">
            <a:xfrm>
              <a:off x="5910263" y="1079753"/>
              <a:ext cx="908050" cy="908050"/>
            </a:xfrm>
            <a:prstGeom prst="ellipse">
              <a:avLst/>
            </a:prstGeom>
            <a:solidFill>
              <a:srgbClr val="6B6889"/>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3" name="图形12"/>
            <p:cNvSpPr/>
            <p:nvPr/>
          </p:nvSpPr>
          <p:spPr bwMode="auto">
            <a:xfrm>
              <a:off x="6138863" y="1327403"/>
              <a:ext cx="452437" cy="412750"/>
            </a:xfrm>
            <a:custGeom>
              <a:avLst/>
              <a:gdLst>
                <a:gd name="T0" fmla="*/ 2147483647 w 84"/>
                <a:gd name="T1" fmla="*/ 2147483647 h 76"/>
                <a:gd name="T2" fmla="*/ 2147483647 w 84"/>
                <a:gd name="T3" fmla="*/ 2147483647 h 76"/>
                <a:gd name="T4" fmla="*/ 2147483647 w 84"/>
                <a:gd name="T5" fmla="*/ 2147483647 h 76"/>
                <a:gd name="T6" fmla="*/ 2147483647 w 84"/>
                <a:gd name="T7" fmla="*/ 2147483647 h 76"/>
                <a:gd name="T8" fmla="*/ 2147483647 w 84"/>
                <a:gd name="T9" fmla="*/ 2147483647 h 76"/>
                <a:gd name="T10" fmla="*/ 2147483647 w 84"/>
                <a:gd name="T11" fmla="*/ 2147483647 h 76"/>
                <a:gd name="T12" fmla="*/ 2147483647 w 84"/>
                <a:gd name="T13" fmla="*/ 2147483647 h 76"/>
                <a:gd name="T14" fmla="*/ 2147483647 w 84"/>
                <a:gd name="T15" fmla="*/ 2147483647 h 76"/>
                <a:gd name="T16" fmla="*/ 2147483647 w 84"/>
                <a:gd name="T17" fmla="*/ 2147483647 h 76"/>
                <a:gd name="T18" fmla="*/ 2147483647 w 84"/>
                <a:gd name="T19" fmla="*/ 2147483647 h 76"/>
                <a:gd name="T20" fmla="*/ 2147483647 w 84"/>
                <a:gd name="T21" fmla="*/ 2147483647 h 76"/>
                <a:gd name="T22" fmla="*/ 2147483647 w 84"/>
                <a:gd name="T23" fmla="*/ 2147483647 h 76"/>
                <a:gd name="T24" fmla="*/ 2147483647 w 84"/>
                <a:gd name="T25" fmla="*/ 2147483647 h 76"/>
                <a:gd name="T26" fmla="*/ 2147483647 w 84"/>
                <a:gd name="T27" fmla="*/ 2147483647 h 76"/>
                <a:gd name="T28" fmla="*/ 2147483647 w 84"/>
                <a:gd name="T29" fmla="*/ 2147483647 h 76"/>
                <a:gd name="T30" fmla="*/ 0 w 84"/>
                <a:gd name="T31" fmla="*/ 2147483647 h 76"/>
                <a:gd name="T32" fmla="*/ 2147483647 w 84"/>
                <a:gd name="T33" fmla="*/ 2147483647 h 76"/>
                <a:gd name="T34" fmla="*/ 2147483647 w 84"/>
                <a:gd name="T35" fmla="*/ 2147483647 h 76"/>
                <a:gd name="T36" fmla="*/ 2147483647 w 84"/>
                <a:gd name="T37" fmla="*/ 2147483647 h 76"/>
                <a:gd name="T38" fmla="*/ 2147483647 w 84"/>
                <a:gd name="T39" fmla="*/ 2147483647 h 76"/>
                <a:gd name="T40" fmla="*/ 2147483647 w 84"/>
                <a:gd name="T41" fmla="*/ 2147483647 h 76"/>
                <a:gd name="T42" fmla="*/ 2147483647 w 84"/>
                <a:gd name="T43" fmla="*/ 2147483647 h 76"/>
                <a:gd name="T44" fmla="*/ 2147483647 w 84"/>
                <a:gd name="T45" fmla="*/ 2147483647 h 76"/>
                <a:gd name="T46" fmla="*/ 2147483647 w 84"/>
                <a:gd name="T47" fmla="*/ 2147483647 h 76"/>
                <a:gd name="T48" fmla="*/ 2147483647 w 84"/>
                <a:gd name="T49" fmla="*/ 2147483647 h 76"/>
                <a:gd name="T50" fmla="*/ 2147483647 w 84"/>
                <a:gd name="T51" fmla="*/ 2147483647 h 76"/>
                <a:gd name="T52" fmla="*/ 2147483647 w 84"/>
                <a:gd name="T53" fmla="*/ 2147483647 h 76"/>
                <a:gd name="T54" fmla="*/ 2147483647 w 84"/>
                <a:gd name="T55" fmla="*/ 2147483647 h 76"/>
                <a:gd name="T56" fmla="*/ 2147483647 w 84"/>
                <a:gd name="T57" fmla="*/ 2147483647 h 76"/>
                <a:gd name="T58" fmla="*/ 2147483647 w 84"/>
                <a:gd name="T59" fmla="*/ 2147483647 h 76"/>
                <a:gd name="T60" fmla="*/ 2147483647 w 84"/>
                <a:gd name="T61" fmla="*/ 2147483647 h 76"/>
                <a:gd name="T62" fmla="*/ 2147483647 w 84"/>
                <a:gd name="T63" fmla="*/ 2147483647 h 76"/>
                <a:gd name="T64" fmla="*/ 2147483647 w 84"/>
                <a:gd name="T65" fmla="*/ 2147483647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54" name="组合 53"/>
          <p:cNvGrpSpPr/>
          <p:nvPr/>
        </p:nvGrpSpPr>
        <p:grpSpPr>
          <a:xfrm>
            <a:off x="6940250" y="1003714"/>
            <a:ext cx="4177857" cy="1198880"/>
            <a:chOff x="6940250" y="1290799"/>
            <a:chExt cx="4177857" cy="1198880"/>
          </a:xfrm>
        </p:grpSpPr>
        <p:sp>
          <p:nvSpPr>
            <p:cNvPr id="55" name="矩形 54"/>
            <p:cNvSpPr/>
            <p:nvPr/>
          </p:nvSpPr>
          <p:spPr>
            <a:xfrm>
              <a:off x="6940250" y="1290799"/>
              <a:ext cx="831813" cy="1198880"/>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人员协作风险</a:t>
              </a:r>
            </a:p>
          </p:txBody>
        </p:sp>
        <p:sp>
          <p:nvSpPr>
            <p:cNvPr id="62" name="矩形 61"/>
            <p:cNvSpPr/>
            <p:nvPr/>
          </p:nvSpPr>
          <p:spPr>
            <a:xfrm>
              <a:off x="7769867" y="1331037"/>
              <a:ext cx="3348240"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小组成员可能因为个人的学习任务或事务而因故缺席使协作链出现断裂，导致误工延期。</a:t>
              </a:r>
            </a:p>
          </p:txBody>
        </p:sp>
      </p:grpSp>
      <p:grpSp>
        <p:nvGrpSpPr>
          <p:cNvPr id="63" name="组合 62"/>
          <p:cNvGrpSpPr/>
          <p:nvPr/>
        </p:nvGrpSpPr>
        <p:grpSpPr>
          <a:xfrm>
            <a:off x="6948505" y="2390864"/>
            <a:ext cx="4169602" cy="872257"/>
            <a:chOff x="6948505" y="1331037"/>
            <a:chExt cx="4169602" cy="872257"/>
          </a:xfrm>
        </p:grpSpPr>
        <p:sp>
          <p:nvSpPr>
            <p:cNvPr id="64" name="矩形 63"/>
            <p:cNvSpPr/>
            <p:nvPr/>
          </p:nvSpPr>
          <p:spPr>
            <a:xfrm>
              <a:off x="6948505" y="1373349"/>
              <a:ext cx="831813"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风险对策</a:t>
              </a:r>
            </a:p>
          </p:txBody>
        </p:sp>
        <p:sp>
          <p:nvSpPr>
            <p:cNvPr id="65" name="矩形 64"/>
            <p:cNvSpPr/>
            <p:nvPr/>
          </p:nvSpPr>
          <p:spPr>
            <a:xfrm>
              <a:off x="7769867" y="1331037"/>
              <a:ext cx="3348240"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做好文档和交接，保证组员对项目都有整体性的认知，出现情况可以应急交替。</a:t>
              </a:r>
            </a:p>
          </p:txBody>
        </p:sp>
      </p:grpSp>
      <p:grpSp>
        <p:nvGrpSpPr>
          <p:cNvPr id="66" name="组合 65"/>
          <p:cNvGrpSpPr/>
          <p:nvPr/>
        </p:nvGrpSpPr>
        <p:grpSpPr>
          <a:xfrm>
            <a:off x="6948505" y="3743414"/>
            <a:ext cx="4169602" cy="929640"/>
            <a:chOff x="6948505" y="1331037"/>
            <a:chExt cx="4169602" cy="929640"/>
          </a:xfrm>
        </p:grpSpPr>
        <p:sp>
          <p:nvSpPr>
            <p:cNvPr id="67" name="矩形 66"/>
            <p:cNvSpPr/>
            <p:nvPr/>
          </p:nvSpPr>
          <p:spPr>
            <a:xfrm>
              <a:off x="6948505" y="1373349"/>
              <a:ext cx="831813"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技术风险</a:t>
              </a:r>
            </a:p>
          </p:txBody>
        </p:sp>
        <p:sp>
          <p:nvSpPr>
            <p:cNvPr id="68" name="矩形 67"/>
            <p:cNvSpPr/>
            <p:nvPr/>
          </p:nvSpPr>
          <p:spPr>
            <a:xfrm>
              <a:off x="7769867" y="1331037"/>
              <a:ext cx="3348240"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由于水平有限等原因可能在部分重要节点失去推进能力，而学习的时间成本高而导致进度出现拖延。</a:t>
              </a:r>
            </a:p>
          </p:txBody>
        </p:sp>
      </p:grpSp>
      <p:grpSp>
        <p:nvGrpSpPr>
          <p:cNvPr id="69" name="组合 68"/>
          <p:cNvGrpSpPr/>
          <p:nvPr/>
        </p:nvGrpSpPr>
        <p:grpSpPr>
          <a:xfrm>
            <a:off x="6948505" y="5102404"/>
            <a:ext cx="4169602" cy="872257"/>
            <a:chOff x="6948505" y="1331037"/>
            <a:chExt cx="4169602" cy="872257"/>
          </a:xfrm>
        </p:grpSpPr>
        <p:sp>
          <p:nvSpPr>
            <p:cNvPr id="70" name="矩形 69"/>
            <p:cNvSpPr/>
            <p:nvPr/>
          </p:nvSpPr>
          <p:spPr>
            <a:xfrm>
              <a:off x="6948505" y="1373349"/>
              <a:ext cx="831813"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风险对策</a:t>
              </a:r>
            </a:p>
          </p:txBody>
        </p:sp>
        <p:sp>
          <p:nvSpPr>
            <p:cNvPr id="71" name="矩形 70"/>
            <p:cNvSpPr/>
            <p:nvPr/>
          </p:nvSpPr>
          <p:spPr>
            <a:xfrm>
              <a:off x="7769867" y="1331037"/>
              <a:ext cx="3348240"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询问老师、提早学习相关知识、给时间表预留一定的调整空间。</a:t>
              </a:r>
            </a:p>
          </p:txBody>
        </p:sp>
      </p:grpSp>
      <p:grpSp>
        <p:nvGrpSpPr>
          <p:cNvPr id="3" name="组合 2"/>
          <p:cNvGrpSpPr/>
          <p:nvPr/>
        </p:nvGrpSpPr>
        <p:grpSpPr>
          <a:xfrm>
            <a:off x="1111250" y="1498853"/>
            <a:ext cx="3509963" cy="3805237"/>
            <a:chOff x="1111250" y="1498853"/>
            <a:chExt cx="3509963" cy="3805237"/>
          </a:xfrm>
        </p:grpSpPr>
        <p:sp>
          <p:nvSpPr>
            <p:cNvPr id="38" name="椭圆12"/>
            <p:cNvSpPr>
              <a:spLocks noChangeArrowheads="1"/>
            </p:cNvSpPr>
            <p:nvPr/>
          </p:nvSpPr>
          <p:spPr bwMode="auto">
            <a:xfrm>
              <a:off x="2305050" y="3549903"/>
              <a:ext cx="560388" cy="560387"/>
            </a:xfrm>
            <a:prstGeom prst="ellipse">
              <a:avLst/>
            </a:prstGeom>
            <a:solidFill>
              <a:srgbClr val="F76D68"/>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0" name="椭圆12"/>
            <p:cNvSpPr/>
            <p:nvPr/>
          </p:nvSpPr>
          <p:spPr bwMode="auto">
            <a:xfrm>
              <a:off x="1874838" y="3121278"/>
              <a:ext cx="1422400" cy="1420812"/>
            </a:xfrm>
            <a:custGeom>
              <a:avLst/>
              <a:gdLst>
                <a:gd name="T0" fmla="*/ 2147483647 w 500"/>
                <a:gd name="T1" fmla="*/ 2147483647 h 500"/>
                <a:gd name="T2" fmla="*/ 0 w 500"/>
                <a:gd name="T3" fmla="*/ 2147483647 h 500"/>
                <a:gd name="T4" fmla="*/ 2147483647 w 500"/>
                <a:gd name="T5" fmla="*/ 0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500"/>
                <a:gd name="T41" fmla="*/ 500 w 500"/>
                <a:gd name="T42" fmla="*/ 500 h 5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FDC170"/>
            </a:solidFill>
            <a:ln>
              <a:noFill/>
            </a:ln>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1" name="椭圆12"/>
            <p:cNvSpPr/>
            <p:nvPr/>
          </p:nvSpPr>
          <p:spPr bwMode="auto">
            <a:xfrm>
              <a:off x="1497013" y="2743453"/>
              <a:ext cx="2176462" cy="2174875"/>
            </a:xfrm>
            <a:custGeom>
              <a:avLst/>
              <a:gdLst>
                <a:gd name="T0" fmla="*/ 2147483647 w 765"/>
                <a:gd name="T1" fmla="*/ 2147483647 h 765"/>
                <a:gd name="T2" fmla="*/ 0 w 765"/>
                <a:gd name="T3" fmla="*/ 2147483647 h 765"/>
                <a:gd name="T4" fmla="*/ 2147483647 w 765"/>
                <a:gd name="T5" fmla="*/ 0 h 765"/>
                <a:gd name="T6" fmla="*/ 2147483647 w 765"/>
                <a:gd name="T7" fmla="*/ 2147483647 h 765"/>
                <a:gd name="T8" fmla="*/ 2147483647 w 765"/>
                <a:gd name="T9" fmla="*/ 2147483647 h 765"/>
                <a:gd name="T10" fmla="*/ 2147483647 w 765"/>
                <a:gd name="T11" fmla="*/ 2147483647 h 765"/>
                <a:gd name="T12" fmla="*/ 2147483647 w 765"/>
                <a:gd name="T13" fmla="*/ 2147483647 h 765"/>
                <a:gd name="T14" fmla="*/ 2147483647 w 765"/>
                <a:gd name="T15" fmla="*/ 2147483647 h 765"/>
                <a:gd name="T16" fmla="*/ 2147483647 w 765"/>
                <a:gd name="T17" fmla="*/ 2147483647 h 765"/>
                <a:gd name="T18" fmla="*/ 2147483647 w 765"/>
                <a:gd name="T19" fmla="*/ 2147483647 h 765"/>
                <a:gd name="T20" fmla="*/ 2147483647 w 765"/>
                <a:gd name="T21" fmla="*/ 2147483647 h 765"/>
                <a:gd name="T22" fmla="*/ 2147483647 w 765"/>
                <a:gd name="T23" fmla="*/ 2147483647 h 765"/>
                <a:gd name="T24" fmla="*/ 2147483647 w 765"/>
                <a:gd name="T25" fmla="*/ 2147483647 h 765"/>
                <a:gd name="T26" fmla="*/ 2147483647 w 765"/>
                <a:gd name="T27" fmla="*/ 2147483647 h 765"/>
                <a:gd name="T28" fmla="*/ 2147483647 w 765"/>
                <a:gd name="T29" fmla="*/ 2147483647 h 765"/>
                <a:gd name="T30" fmla="*/ 2147483647 w 765"/>
                <a:gd name="T31" fmla="*/ 2147483647 h 7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5"/>
                <a:gd name="T49" fmla="*/ 0 h 765"/>
                <a:gd name="T50" fmla="*/ 765 w 765"/>
                <a:gd name="T51" fmla="*/ 765 h 7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DC170"/>
            </a:solidFill>
            <a:ln>
              <a:noFill/>
            </a:ln>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 name="组合 1"/>
            <p:cNvGrpSpPr/>
            <p:nvPr/>
          </p:nvGrpSpPr>
          <p:grpSpPr>
            <a:xfrm>
              <a:off x="1111250" y="1498853"/>
              <a:ext cx="3509963" cy="3805237"/>
              <a:chOff x="1111250" y="1498853"/>
              <a:chExt cx="3509963" cy="3805237"/>
            </a:xfrm>
          </p:grpSpPr>
          <p:pic>
            <p:nvPicPr>
              <p:cNvPr id="39" name="图形23"/>
              <p:cNvPicPr>
                <a:picLocks noChangeArrowheads="1"/>
              </p:cNvPicPr>
              <p:nvPr/>
            </p:nvPicPr>
            <p:blipFill>
              <a:blip r:embed="rId3">
                <a:grayscl/>
                <a:extLst>
                  <a:ext uri="{BEBA8EAE-BF5A-486C-A8C5-ECC9F3942E4B}">
                    <a14:imgProps xmlns:a14="http://schemas.microsoft.com/office/drawing/2010/main">
                      <a14:imgLayer r:embed="rId4">
                        <a14:imgEffect>
                          <a14:saturation sat="300000"/>
                        </a14:imgEffect>
                      </a14:imgLayer>
                    </a14:imgProps>
                  </a:ext>
                </a:extLst>
              </a:blip>
              <a:srcRect/>
              <a:stretch>
                <a:fillRect/>
              </a:stretch>
            </p:blipFill>
            <p:spPr bwMode="auto">
              <a:xfrm>
                <a:off x="2584450" y="1498853"/>
                <a:ext cx="2036763"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12"/>
              <p:cNvSpPr/>
              <p:nvPr/>
            </p:nvSpPr>
            <p:spPr bwMode="auto">
              <a:xfrm>
                <a:off x="1111250" y="2356103"/>
                <a:ext cx="2951163" cy="2947987"/>
              </a:xfrm>
              <a:custGeom>
                <a:avLst/>
                <a:gdLst>
                  <a:gd name="T0" fmla="*/ 2147483647 w 1038"/>
                  <a:gd name="T1" fmla="*/ 0 h 1037"/>
                  <a:gd name="T2" fmla="*/ 2147483647 w 1038"/>
                  <a:gd name="T3" fmla="*/ 2147483647 h 1037"/>
                  <a:gd name="T4" fmla="*/ 2147483647 w 1038"/>
                  <a:gd name="T5" fmla="*/ 2147483647 h 1037"/>
                  <a:gd name="T6" fmla="*/ 2147483647 w 1038"/>
                  <a:gd name="T7" fmla="*/ 2147483647 h 1037"/>
                  <a:gd name="T8" fmla="*/ 2147483647 w 1038"/>
                  <a:gd name="T9" fmla="*/ 2147483647 h 1037"/>
                  <a:gd name="T10" fmla="*/ 2147483647 w 1038"/>
                  <a:gd name="T11" fmla="*/ 2147483647 h 1037"/>
                  <a:gd name="T12" fmla="*/ 2147483647 w 1038"/>
                  <a:gd name="T13" fmla="*/ 2147483647 h 1037"/>
                  <a:gd name="T14" fmla="*/ 2147483647 w 1038"/>
                  <a:gd name="T15" fmla="*/ 2147483647 h 1037"/>
                  <a:gd name="T16" fmla="*/ 2147483647 w 1038"/>
                  <a:gd name="T17" fmla="*/ 2147483647 h 1037"/>
                  <a:gd name="T18" fmla="*/ 2147483647 w 1038"/>
                  <a:gd name="T19" fmla="*/ 2147483647 h 1037"/>
                  <a:gd name="T20" fmla="*/ 2147483647 w 1038"/>
                  <a:gd name="T21" fmla="*/ 2147483647 h 1037"/>
                  <a:gd name="T22" fmla="*/ 2147483647 w 1038"/>
                  <a:gd name="T23" fmla="*/ 2147483647 h 1037"/>
                  <a:gd name="T24" fmla="*/ 2147483647 w 1038"/>
                  <a:gd name="T25" fmla="*/ 2147483647 h 1037"/>
                  <a:gd name="T26" fmla="*/ 2147483647 w 1038"/>
                  <a:gd name="T27" fmla="*/ 2147483647 h 1037"/>
                  <a:gd name="T28" fmla="*/ 0 w 1038"/>
                  <a:gd name="T29" fmla="*/ 2147483647 h 1037"/>
                  <a:gd name="T30" fmla="*/ 2147483647 w 1038"/>
                  <a:gd name="T31" fmla="*/ 0 h 10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8"/>
                  <a:gd name="T49" fmla="*/ 0 h 1037"/>
                  <a:gd name="T50" fmla="*/ 1038 w 1038"/>
                  <a:gd name="T51" fmla="*/ 1037 h 10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rgbClr val="FDC170"/>
              </a:solidFill>
              <a:ln>
                <a:noFill/>
              </a:ln>
            </p:spPr>
            <p:txBody>
              <a:bodyPr/>
              <a:lstStyle/>
              <a:p>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750"/>
                                        <p:tgtEl>
                                          <p:spTgt spid="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12" presetClass="entr" presetSubtype="4"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p:tgtEl>
                                          <p:spTgt spid="54"/>
                                        </p:tgtEl>
                                        <p:attrNameLst>
                                          <p:attrName>ppt_y</p:attrName>
                                        </p:attrNameLst>
                                      </p:cBhvr>
                                      <p:tavLst>
                                        <p:tav tm="0">
                                          <p:val>
                                            <p:strVal val="#ppt_y+#ppt_h*1.125000"/>
                                          </p:val>
                                        </p:tav>
                                        <p:tav tm="100000">
                                          <p:val>
                                            <p:strVal val="#ppt_y"/>
                                          </p:val>
                                        </p:tav>
                                      </p:tavLst>
                                    </p:anim>
                                    <p:animEffect transition="in" filter="wipe(up)">
                                      <p:cBhvr>
                                        <p:cTn id="16" dur="500"/>
                                        <p:tgtEl>
                                          <p:spTgt spid="54"/>
                                        </p:tgtEl>
                                      </p:cBhvr>
                                    </p:animEffect>
                                  </p:childTnLst>
                                </p:cTn>
                              </p:par>
                            </p:childTnLst>
                          </p:cTn>
                        </p:par>
                        <p:par>
                          <p:cTn id="17" fill="hold">
                            <p:stCondLst>
                              <p:cond delay="2000"/>
                            </p:stCondLst>
                            <p:childTnLst>
                              <p:par>
                                <p:cTn id="18" presetID="12" presetClass="entr" presetSubtype="4" fill="hold"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p:tgtEl>
                                          <p:spTgt spid="63"/>
                                        </p:tgtEl>
                                        <p:attrNameLst>
                                          <p:attrName>ppt_y</p:attrName>
                                        </p:attrNameLst>
                                      </p:cBhvr>
                                      <p:tavLst>
                                        <p:tav tm="0">
                                          <p:val>
                                            <p:strVal val="#ppt_y+#ppt_h*1.125000"/>
                                          </p:val>
                                        </p:tav>
                                        <p:tav tm="100000">
                                          <p:val>
                                            <p:strVal val="#ppt_y"/>
                                          </p:val>
                                        </p:tav>
                                      </p:tavLst>
                                    </p:anim>
                                    <p:animEffect transition="in" filter="wipe(up)">
                                      <p:cBhvr>
                                        <p:cTn id="21" dur="500"/>
                                        <p:tgtEl>
                                          <p:spTgt spid="63"/>
                                        </p:tgtEl>
                                      </p:cBhvr>
                                    </p:animEffect>
                                  </p:childTnLst>
                                </p:cTn>
                              </p:par>
                            </p:childTnLst>
                          </p:cTn>
                        </p:par>
                        <p:par>
                          <p:cTn id="22" fill="hold">
                            <p:stCondLst>
                              <p:cond delay="2500"/>
                            </p:stCondLst>
                            <p:childTnLst>
                              <p:par>
                                <p:cTn id="23" presetID="1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p:tgtEl>
                                          <p:spTgt spid="66"/>
                                        </p:tgtEl>
                                        <p:attrNameLst>
                                          <p:attrName>ppt_y</p:attrName>
                                        </p:attrNameLst>
                                      </p:cBhvr>
                                      <p:tavLst>
                                        <p:tav tm="0">
                                          <p:val>
                                            <p:strVal val="#ppt_y+#ppt_h*1.125000"/>
                                          </p:val>
                                        </p:tav>
                                        <p:tav tm="100000">
                                          <p:val>
                                            <p:strVal val="#ppt_y"/>
                                          </p:val>
                                        </p:tav>
                                      </p:tavLst>
                                    </p:anim>
                                    <p:animEffect transition="in" filter="wipe(up)">
                                      <p:cBhvr>
                                        <p:cTn id="26" dur="500"/>
                                        <p:tgtEl>
                                          <p:spTgt spid="66"/>
                                        </p:tgtEl>
                                      </p:cBhvr>
                                    </p:animEffect>
                                  </p:childTnLst>
                                </p:cTn>
                              </p:par>
                            </p:childTnLst>
                          </p:cTn>
                        </p:par>
                        <p:par>
                          <p:cTn id="27" fill="hold">
                            <p:stCondLst>
                              <p:cond delay="3000"/>
                            </p:stCondLst>
                            <p:childTnLst>
                              <p:par>
                                <p:cTn id="28" presetID="12" presetClass="entr" presetSubtype="4"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additive="base">
                                        <p:cTn id="30" dur="500"/>
                                        <p:tgtEl>
                                          <p:spTgt spid="69"/>
                                        </p:tgtEl>
                                        <p:attrNameLst>
                                          <p:attrName>ppt_y</p:attrName>
                                        </p:attrNameLst>
                                      </p:cBhvr>
                                      <p:tavLst>
                                        <p:tav tm="0">
                                          <p:val>
                                            <p:strVal val="#ppt_y+#ppt_h*1.125000"/>
                                          </p:val>
                                        </p:tav>
                                        <p:tav tm="100000">
                                          <p:val>
                                            <p:strVal val="#ppt_y"/>
                                          </p:val>
                                        </p:tav>
                                      </p:tavLst>
                                    </p:anim>
                                    <p:animEffect transition="in" filter="wipe(up)">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形12"/>
          <p:cNvSpPr>
            <a:spLocks noEditPoints="1"/>
          </p:cNvSpPr>
          <p:nvPr/>
        </p:nvSpPr>
        <p:spPr bwMode="auto">
          <a:xfrm>
            <a:off x="6258870" y="1061407"/>
            <a:ext cx="4616816" cy="4602956"/>
          </a:xfrm>
          <a:custGeom>
            <a:avLst/>
            <a:gdLst>
              <a:gd name="T0" fmla="*/ 2147483647 w 393"/>
              <a:gd name="T1" fmla="*/ 2147483647 h 391"/>
              <a:gd name="T2" fmla="*/ 2147483647 w 393"/>
              <a:gd name="T3" fmla="*/ 2147483647 h 391"/>
              <a:gd name="T4" fmla="*/ 2147483647 w 393"/>
              <a:gd name="T5" fmla="*/ 2147483647 h 391"/>
              <a:gd name="T6" fmla="*/ 2147483647 w 393"/>
              <a:gd name="T7" fmla="*/ 2147483647 h 391"/>
              <a:gd name="T8" fmla="*/ 2147483647 w 393"/>
              <a:gd name="T9" fmla="*/ 2147483647 h 391"/>
              <a:gd name="T10" fmla="*/ 2147483647 w 393"/>
              <a:gd name="T11" fmla="*/ 2147483647 h 391"/>
              <a:gd name="T12" fmla="*/ 2147483647 w 393"/>
              <a:gd name="T13" fmla="*/ 2147483647 h 391"/>
              <a:gd name="T14" fmla="*/ 2147483647 w 393"/>
              <a:gd name="T15" fmla="*/ 2147483647 h 391"/>
              <a:gd name="T16" fmla="*/ 2147483647 w 393"/>
              <a:gd name="T17" fmla="*/ 2147483647 h 391"/>
              <a:gd name="T18" fmla="*/ 2147483647 w 393"/>
              <a:gd name="T19" fmla="*/ 2147483647 h 391"/>
              <a:gd name="T20" fmla="*/ 2147483647 w 393"/>
              <a:gd name="T21" fmla="*/ 2147483647 h 391"/>
              <a:gd name="T22" fmla="*/ 2147483647 w 393"/>
              <a:gd name="T23" fmla="*/ 2147483647 h 391"/>
              <a:gd name="T24" fmla="*/ 2147483647 w 393"/>
              <a:gd name="T25" fmla="*/ 2147483647 h 391"/>
              <a:gd name="T26" fmla="*/ 2147483647 w 393"/>
              <a:gd name="T27" fmla="*/ 2147483647 h 391"/>
              <a:gd name="T28" fmla="*/ 2147483647 w 393"/>
              <a:gd name="T29" fmla="*/ 2147483647 h 391"/>
              <a:gd name="T30" fmla="*/ 2147483647 w 393"/>
              <a:gd name="T31" fmla="*/ 2147483647 h 391"/>
              <a:gd name="T32" fmla="*/ 2147483647 w 393"/>
              <a:gd name="T33" fmla="*/ 2147483647 h 391"/>
              <a:gd name="T34" fmla="*/ 2147483647 w 393"/>
              <a:gd name="T35" fmla="*/ 2147483647 h 391"/>
              <a:gd name="T36" fmla="*/ 2147483647 w 393"/>
              <a:gd name="T37" fmla="*/ 2147483647 h 391"/>
              <a:gd name="T38" fmla="*/ 2147483647 w 393"/>
              <a:gd name="T39" fmla="*/ 2147483647 h 391"/>
              <a:gd name="T40" fmla="*/ 2147483647 w 393"/>
              <a:gd name="T41" fmla="*/ 2147483647 h 391"/>
              <a:gd name="T42" fmla="*/ 2147483647 w 393"/>
              <a:gd name="T43" fmla="*/ 2147483647 h 391"/>
              <a:gd name="T44" fmla="*/ 2147483647 w 393"/>
              <a:gd name="T45" fmla="*/ 2147483647 h 391"/>
              <a:gd name="T46" fmla="*/ 2147483647 w 393"/>
              <a:gd name="T47" fmla="*/ 2147483647 h 391"/>
              <a:gd name="T48" fmla="*/ 2147483647 w 393"/>
              <a:gd name="T49" fmla="*/ 2147483647 h 391"/>
              <a:gd name="T50" fmla="*/ 2147483647 w 393"/>
              <a:gd name="T51" fmla="*/ 2147483647 h 391"/>
              <a:gd name="T52" fmla="*/ 2147483647 w 393"/>
              <a:gd name="T53" fmla="*/ 2147483647 h 391"/>
              <a:gd name="T54" fmla="*/ 2147483647 w 393"/>
              <a:gd name="T55" fmla="*/ 2147483647 h 391"/>
              <a:gd name="T56" fmla="*/ 2147483647 w 393"/>
              <a:gd name="T57" fmla="*/ 2147483647 h 391"/>
              <a:gd name="T58" fmla="*/ 2147483647 w 393"/>
              <a:gd name="T59" fmla="*/ 2147483647 h 391"/>
              <a:gd name="T60" fmla="*/ 2147483647 w 393"/>
              <a:gd name="T61" fmla="*/ 2147483647 h 391"/>
              <a:gd name="T62" fmla="*/ 2147483647 w 393"/>
              <a:gd name="T63" fmla="*/ 2147483647 h 391"/>
              <a:gd name="T64" fmla="*/ 2147483647 w 393"/>
              <a:gd name="T65" fmla="*/ 2147483647 h 391"/>
              <a:gd name="T66" fmla="*/ 2147483647 w 393"/>
              <a:gd name="T67" fmla="*/ 2147483647 h 391"/>
              <a:gd name="T68" fmla="*/ 2147483647 w 393"/>
              <a:gd name="T69" fmla="*/ 2147483647 h 391"/>
              <a:gd name="T70" fmla="*/ 2147483647 w 393"/>
              <a:gd name="T71" fmla="*/ 2147483647 h 391"/>
              <a:gd name="T72" fmla="*/ 2147483647 w 393"/>
              <a:gd name="T73" fmla="*/ 2147483647 h 391"/>
              <a:gd name="T74" fmla="*/ 2147483647 w 393"/>
              <a:gd name="T75" fmla="*/ 2147483647 h 391"/>
              <a:gd name="T76" fmla="*/ 2147483647 w 393"/>
              <a:gd name="T77" fmla="*/ 2147483647 h 391"/>
              <a:gd name="T78" fmla="*/ 2147483647 w 393"/>
              <a:gd name="T79" fmla="*/ 2147483647 h 391"/>
              <a:gd name="T80" fmla="*/ 2147483647 w 393"/>
              <a:gd name="T81" fmla="*/ 2147483647 h 391"/>
              <a:gd name="T82" fmla="*/ 2147483647 w 393"/>
              <a:gd name="T83" fmla="*/ 2147483647 h 391"/>
              <a:gd name="T84" fmla="*/ 2147483647 w 393"/>
              <a:gd name="T85" fmla="*/ 2147483647 h 391"/>
              <a:gd name="T86" fmla="*/ 2147483647 w 393"/>
              <a:gd name="T87" fmla="*/ 2147483647 h 391"/>
              <a:gd name="T88" fmla="*/ 2147483647 w 393"/>
              <a:gd name="T89" fmla="*/ 2147483647 h 391"/>
              <a:gd name="T90" fmla="*/ 2147483647 w 393"/>
              <a:gd name="T91" fmla="*/ 2147483647 h 391"/>
              <a:gd name="T92" fmla="*/ 2147483647 w 393"/>
              <a:gd name="T93" fmla="*/ 2147483647 h 391"/>
              <a:gd name="T94" fmla="*/ 2147483647 w 393"/>
              <a:gd name="T95" fmla="*/ 2147483647 h 391"/>
              <a:gd name="T96" fmla="*/ 2147483647 w 393"/>
              <a:gd name="T97" fmla="*/ 2147483647 h 391"/>
              <a:gd name="T98" fmla="*/ 2147483647 w 393"/>
              <a:gd name="T99" fmla="*/ 2147483647 h 391"/>
              <a:gd name="T100" fmla="*/ 2147483647 w 393"/>
              <a:gd name="T101" fmla="*/ 2147483647 h 391"/>
              <a:gd name="T102" fmla="*/ 2147483647 w 393"/>
              <a:gd name="T103" fmla="*/ 2147483647 h 391"/>
              <a:gd name="T104" fmla="*/ 2147483647 w 393"/>
              <a:gd name="T105" fmla="*/ 2147483647 h 391"/>
              <a:gd name="T106" fmla="*/ 2147483647 w 393"/>
              <a:gd name="T107" fmla="*/ 2147483647 h 391"/>
              <a:gd name="T108" fmla="*/ 2147483647 w 393"/>
              <a:gd name="T109" fmla="*/ 2147483647 h 391"/>
              <a:gd name="T110" fmla="*/ 2147483647 w 393"/>
              <a:gd name="T111" fmla="*/ 2147483647 h 391"/>
              <a:gd name="T112" fmla="*/ 2147483647 w 393"/>
              <a:gd name="T113" fmla="*/ 2147483647 h 391"/>
              <a:gd name="T114" fmla="*/ 2147483647 w 393"/>
              <a:gd name="T115" fmla="*/ 2147483647 h 391"/>
              <a:gd name="T116" fmla="*/ 2147483647 w 393"/>
              <a:gd name="T117" fmla="*/ 2147483647 h 391"/>
              <a:gd name="T118" fmla="*/ 2147483647 w 393"/>
              <a:gd name="T119" fmla="*/ 2147483647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3"/>
              <a:gd name="T181" fmla="*/ 0 h 391"/>
              <a:gd name="T182" fmla="*/ 393 w 393"/>
              <a:gd name="T183" fmla="*/ 391 h 3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3F0E6">
              <a:alpha val="45000"/>
            </a:srgbClr>
          </a:solidFill>
          <a:ln>
            <a:noFill/>
          </a:ln>
        </p:spPr>
        <p:txBody>
          <a:bodyPr/>
          <a:lstStyle/>
          <a:p>
            <a:endParaRPr lang="zh-CN" altLang="en-US">
              <a:solidFill>
                <a:srgbClr val="F3F0E6"/>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8" name="组合 37"/>
          <p:cNvGrpSpPr/>
          <p:nvPr/>
        </p:nvGrpSpPr>
        <p:grpSpPr>
          <a:xfrm>
            <a:off x="0" y="0"/>
            <a:ext cx="4728464" cy="6858000"/>
            <a:chOff x="0" y="0"/>
            <a:chExt cx="4728464" cy="6858000"/>
          </a:xfrm>
        </p:grpSpPr>
        <p:sp>
          <p:nvSpPr>
            <p:cNvPr id="4" name="矩形 3"/>
            <p:cNvSpPr/>
            <p:nvPr/>
          </p:nvSpPr>
          <p:spPr>
            <a:xfrm>
              <a:off x="0" y="0"/>
              <a:ext cx="4109884" cy="6858000"/>
            </a:xfrm>
            <a:prstGeom prst="rect">
              <a:avLst/>
            </a:prstGeom>
            <a:solidFill>
              <a:srgbClr val="AFB0CB"/>
            </a:solidFill>
            <a:ln>
              <a:noFill/>
            </a:ln>
            <a:effectLst>
              <a:innerShdw blurRad="152400" dist="50800" dir="5400000">
                <a:srgbClr val="585057">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矩形 4"/>
            <p:cNvSpPr/>
            <p:nvPr/>
          </p:nvSpPr>
          <p:spPr>
            <a:xfrm>
              <a:off x="4178711" y="0"/>
              <a:ext cx="98322" cy="6858000"/>
            </a:xfrm>
            <a:prstGeom prst="rect">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矩形 5"/>
            <p:cNvSpPr/>
            <p:nvPr/>
          </p:nvSpPr>
          <p:spPr>
            <a:xfrm>
              <a:off x="4345859" y="0"/>
              <a:ext cx="176979" cy="685800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矩形 6"/>
            <p:cNvSpPr/>
            <p:nvPr/>
          </p:nvSpPr>
          <p:spPr>
            <a:xfrm>
              <a:off x="4591664" y="0"/>
              <a:ext cx="136800" cy="6858000"/>
            </a:xfrm>
            <a:prstGeom prst="rect">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0" name="组合 9"/>
          <p:cNvGrpSpPr/>
          <p:nvPr/>
        </p:nvGrpSpPr>
        <p:grpSpPr>
          <a:xfrm>
            <a:off x="763865" y="2582615"/>
            <a:ext cx="2576932" cy="1692771"/>
            <a:chOff x="763865" y="2409494"/>
            <a:chExt cx="2576932" cy="1692771"/>
          </a:xfrm>
        </p:grpSpPr>
        <p:sp>
          <p:nvSpPr>
            <p:cNvPr id="8" name="矩形 7"/>
            <p:cNvSpPr/>
            <p:nvPr/>
          </p:nvSpPr>
          <p:spPr>
            <a:xfrm>
              <a:off x="1006349" y="2409494"/>
              <a:ext cx="2091965" cy="1107996"/>
            </a:xfrm>
            <a:prstGeom prst="rect">
              <a:avLst/>
            </a:prstGeom>
          </p:spPr>
          <p:txBody>
            <a:bodyPr wrap="square">
              <a:spAutoFit/>
            </a:bodyPr>
            <a:lstStyle/>
            <a:p>
              <a:pPr algn="dist"/>
              <a:r>
                <a:rPr kumimoji="1" lang="zh-CN" altLang="en-US" sz="6600" b="1" dirty="0">
                  <a:solidFill>
                    <a:schemeClr val="bg1"/>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目录</a:t>
              </a:r>
            </a:p>
          </p:txBody>
        </p:sp>
        <p:sp>
          <p:nvSpPr>
            <p:cNvPr id="9" name="矩形 8"/>
            <p:cNvSpPr/>
            <p:nvPr/>
          </p:nvSpPr>
          <p:spPr>
            <a:xfrm>
              <a:off x="763865" y="3517490"/>
              <a:ext cx="2576932" cy="584775"/>
            </a:xfrm>
            <a:prstGeom prst="rect">
              <a:avLst/>
            </a:prstGeom>
          </p:spPr>
          <p:txBody>
            <a:bodyPr wrap="square">
              <a:spAutoFit/>
            </a:bodyPr>
            <a:lstStyle/>
            <a:p>
              <a:pPr algn="dist"/>
              <a:r>
                <a:rPr kumimoji="1" lang="en-US" altLang="zh-CN" sz="3200" b="1" dirty="0">
                  <a:solidFill>
                    <a:schemeClr val="bg1"/>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CONTENTS</a:t>
              </a:r>
              <a:endParaRPr kumimoji="1" lang="zh-CN" altLang="en-US" sz="3200" b="1" dirty="0">
                <a:solidFill>
                  <a:schemeClr val="bg1"/>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endParaRPr>
            </a:p>
          </p:txBody>
        </p:sp>
      </p:grpSp>
      <p:grpSp>
        <p:nvGrpSpPr>
          <p:cNvPr id="34" name="组合 33"/>
          <p:cNvGrpSpPr/>
          <p:nvPr/>
        </p:nvGrpSpPr>
        <p:grpSpPr>
          <a:xfrm>
            <a:off x="5993954" y="920717"/>
            <a:ext cx="4140871" cy="1015663"/>
            <a:chOff x="5993954" y="1233383"/>
            <a:chExt cx="4140871" cy="1015663"/>
          </a:xfrm>
        </p:grpSpPr>
        <p:sp>
          <p:nvSpPr>
            <p:cNvPr id="13" name="文本框 12"/>
            <p:cNvSpPr txBox="1"/>
            <p:nvPr/>
          </p:nvSpPr>
          <p:spPr>
            <a:xfrm>
              <a:off x="5993954" y="1233383"/>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7" name="组合 16"/>
            <p:cNvGrpSpPr/>
            <p:nvPr/>
          </p:nvGrpSpPr>
          <p:grpSpPr>
            <a:xfrm>
              <a:off x="6999731" y="1304249"/>
              <a:ext cx="3135094" cy="794438"/>
              <a:chOff x="6753557" y="1271070"/>
              <a:chExt cx="3135094" cy="794438"/>
            </a:xfrm>
          </p:grpSpPr>
          <p:sp>
            <p:nvSpPr>
              <p:cNvPr id="15" name="文本框 14"/>
              <p:cNvSpPr txBox="1"/>
              <p:nvPr/>
            </p:nvSpPr>
            <p:spPr>
              <a:xfrm>
                <a:off x="6753557" y="1271070"/>
                <a:ext cx="3135094" cy="58477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矩形 15"/>
              <p:cNvSpPr/>
              <p:nvPr/>
            </p:nvSpPr>
            <p:spPr>
              <a:xfrm>
                <a:off x="6840652" y="1757731"/>
                <a:ext cx="3047999" cy="307777"/>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Project Description</a:t>
                </a:r>
              </a:p>
            </p:txBody>
          </p:sp>
        </p:grpSp>
      </p:grpSp>
      <p:grpSp>
        <p:nvGrpSpPr>
          <p:cNvPr id="35" name="组合 34"/>
          <p:cNvGrpSpPr/>
          <p:nvPr/>
        </p:nvGrpSpPr>
        <p:grpSpPr>
          <a:xfrm>
            <a:off x="6999731" y="2021505"/>
            <a:ext cx="4182396" cy="1015663"/>
            <a:chOff x="6999731" y="2241909"/>
            <a:chExt cx="4182396" cy="1015663"/>
          </a:xfrm>
        </p:grpSpPr>
        <p:sp>
          <p:nvSpPr>
            <p:cNvPr id="18" name="文本框 17"/>
            <p:cNvSpPr txBox="1"/>
            <p:nvPr/>
          </p:nvSpPr>
          <p:spPr>
            <a:xfrm>
              <a:off x="10102985" y="2241909"/>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9" name="组合 18"/>
            <p:cNvGrpSpPr/>
            <p:nvPr/>
          </p:nvGrpSpPr>
          <p:grpSpPr>
            <a:xfrm>
              <a:off x="6999731" y="2320853"/>
              <a:ext cx="3135094" cy="794438"/>
              <a:chOff x="6753557" y="1271070"/>
              <a:chExt cx="3135094" cy="794438"/>
            </a:xfrm>
          </p:grpSpPr>
          <p:sp>
            <p:nvSpPr>
              <p:cNvPr id="20" name="文本框 19"/>
              <p:cNvSpPr txBox="1"/>
              <p:nvPr/>
            </p:nvSpPr>
            <p:spPr>
              <a:xfrm>
                <a:off x="6753557" y="1271070"/>
                <a:ext cx="3135094" cy="58477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p>
            </p:txBody>
          </p:sp>
          <p:sp>
            <p:nvSpPr>
              <p:cNvPr id="21" name="矩形 20"/>
              <p:cNvSpPr/>
              <p:nvPr/>
            </p:nvSpPr>
            <p:spPr>
              <a:xfrm>
                <a:off x="6840652" y="1757731"/>
                <a:ext cx="3047999" cy="307777"/>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Project Plan</a:t>
                </a:r>
              </a:p>
            </p:txBody>
          </p:sp>
        </p:grpSp>
      </p:grpSp>
      <p:grpSp>
        <p:nvGrpSpPr>
          <p:cNvPr id="36" name="组合 35"/>
          <p:cNvGrpSpPr/>
          <p:nvPr/>
        </p:nvGrpSpPr>
        <p:grpSpPr>
          <a:xfrm>
            <a:off x="6004114" y="3095623"/>
            <a:ext cx="4140871" cy="1015663"/>
            <a:chOff x="5993954" y="3327508"/>
            <a:chExt cx="4140871" cy="1015663"/>
          </a:xfrm>
        </p:grpSpPr>
        <p:sp>
          <p:nvSpPr>
            <p:cNvPr id="26" name="文本框 25"/>
            <p:cNvSpPr txBox="1"/>
            <p:nvPr/>
          </p:nvSpPr>
          <p:spPr>
            <a:xfrm>
              <a:off x="5993954" y="3327508"/>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7" name="组合 26"/>
            <p:cNvGrpSpPr/>
            <p:nvPr/>
          </p:nvGrpSpPr>
          <p:grpSpPr>
            <a:xfrm>
              <a:off x="6999731" y="3398374"/>
              <a:ext cx="3135094" cy="793366"/>
              <a:chOff x="6753557" y="1271070"/>
              <a:chExt cx="3135094" cy="793366"/>
            </a:xfrm>
          </p:grpSpPr>
          <p:sp>
            <p:nvSpPr>
              <p:cNvPr id="28" name="文本框 27"/>
              <p:cNvSpPr txBox="1"/>
              <p:nvPr/>
            </p:nvSpPr>
            <p:spPr>
              <a:xfrm>
                <a:off x="6753557" y="1271070"/>
                <a:ext cx="3135094" cy="58356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p>
            </p:txBody>
          </p:sp>
          <p:sp>
            <p:nvSpPr>
              <p:cNvPr id="29" name="矩形 28"/>
              <p:cNvSpPr/>
              <p:nvPr/>
            </p:nvSpPr>
            <p:spPr>
              <a:xfrm>
                <a:off x="6840652" y="1757731"/>
                <a:ext cx="3047999" cy="306705"/>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Project Image</a:t>
                </a:r>
              </a:p>
            </p:txBody>
          </p:sp>
        </p:grpSp>
      </p:grpSp>
      <p:grpSp>
        <p:nvGrpSpPr>
          <p:cNvPr id="37" name="组合 36"/>
          <p:cNvGrpSpPr/>
          <p:nvPr/>
        </p:nvGrpSpPr>
        <p:grpSpPr>
          <a:xfrm>
            <a:off x="7009891" y="4207206"/>
            <a:ext cx="4182396" cy="1015663"/>
            <a:chOff x="6999731" y="4359130"/>
            <a:chExt cx="4182396" cy="1015663"/>
          </a:xfrm>
        </p:grpSpPr>
        <p:sp>
          <p:nvSpPr>
            <p:cNvPr id="30" name="文本框 29"/>
            <p:cNvSpPr txBox="1"/>
            <p:nvPr/>
          </p:nvSpPr>
          <p:spPr>
            <a:xfrm>
              <a:off x="10102985" y="4359130"/>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04</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1" name="组合 30"/>
            <p:cNvGrpSpPr/>
            <p:nvPr/>
          </p:nvGrpSpPr>
          <p:grpSpPr>
            <a:xfrm>
              <a:off x="6999731" y="4438074"/>
              <a:ext cx="3135094" cy="793366"/>
              <a:chOff x="6753557" y="1271070"/>
              <a:chExt cx="3135094" cy="793366"/>
            </a:xfrm>
          </p:grpSpPr>
          <p:sp>
            <p:nvSpPr>
              <p:cNvPr id="32" name="文本框 31"/>
              <p:cNvSpPr txBox="1"/>
              <p:nvPr/>
            </p:nvSpPr>
            <p:spPr>
              <a:xfrm>
                <a:off x="6753557" y="1271070"/>
                <a:ext cx="3135094" cy="58356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风险评估</a:t>
                </a:r>
              </a:p>
            </p:txBody>
          </p:sp>
          <p:sp>
            <p:nvSpPr>
              <p:cNvPr id="33" name="矩形 32"/>
              <p:cNvSpPr/>
              <p:nvPr/>
            </p:nvSpPr>
            <p:spPr>
              <a:xfrm>
                <a:off x="6840652" y="1757731"/>
                <a:ext cx="3047999" cy="306705"/>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Risk Assessment</a:t>
                </a:r>
              </a:p>
            </p:txBody>
          </p:sp>
        </p:grpSp>
      </p:grpSp>
      <p:grpSp>
        <p:nvGrpSpPr>
          <p:cNvPr id="23" name="组合 22"/>
          <p:cNvGrpSpPr/>
          <p:nvPr/>
        </p:nvGrpSpPr>
        <p:grpSpPr>
          <a:xfrm>
            <a:off x="5979349" y="5270498"/>
            <a:ext cx="4140871" cy="1014730"/>
            <a:chOff x="5993954" y="3327508"/>
            <a:chExt cx="4140871" cy="1014730"/>
          </a:xfrm>
        </p:grpSpPr>
        <p:sp>
          <p:nvSpPr>
            <p:cNvPr id="24" name="文本框 23"/>
            <p:cNvSpPr txBox="1"/>
            <p:nvPr/>
          </p:nvSpPr>
          <p:spPr>
            <a:xfrm>
              <a:off x="5993954" y="3327508"/>
              <a:ext cx="1031240" cy="1014730"/>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05</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5" name="组合 24"/>
            <p:cNvGrpSpPr/>
            <p:nvPr/>
          </p:nvGrpSpPr>
          <p:grpSpPr>
            <a:xfrm>
              <a:off x="6999731" y="3398374"/>
              <a:ext cx="3135094" cy="793366"/>
              <a:chOff x="6753557" y="1271070"/>
              <a:chExt cx="3135094" cy="793366"/>
            </a:xfrm>
          </p:grpSpPr>
          <p:sp>
            <p:nvSpPr>
              <p:cNvPr id="39" name="文本框 38"/>
              <p:cNvSpPr txBox="1"/>
              <p:nvPr/>
            </p:nvSpPr>
            <p:spPr>
              <a:xfrm>
                <a:off x="6753557" y="1271070"/>
                <a:ext cx="3135094" cy="58356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参考文献</a:t>
                </a:r>
              </a:p>
            </p:txBody>
          </p:sp>
          <p:sp>
            <p:nvSpPr>
              <p:cNvPr id="40" name="矩形 39"/>
              <p:cNvSpPr/>
              <p:nvPr/>
            </p:nvSpPr>
            <p:spPr>
              <a:xfrm>
                <a:off x="6840652" y="1757731"/>
                <a:ext cx="3047999" cy="306705"/>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References</a:t>
                </a:r>
              </a:p>
            </p:txBody>
          </p:sp>
        </p:gr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参考文献</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202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05</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参考文献</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44295"/>
            <a:ext cx="4020820" cy="463423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8050" y="318770"/>
            <a:ext cx="2351405" cy="1484630"/>
          </a:xfrm>
          <a:prstGeom prst="rect">
            <a:avLst/>
          </a:prstGeom>
        </p:spPr>
      </p:pic>
      <p:sp>
        <p:nvSpPr>
          <p:cNvPr id="10" name="椭圆 9"/>
          <p:cNvSpPr/>
          <p:nvPr/>
        </p:nvSpPr>
        <p:spPr>
          <a:xfrm>
            <a:off x="6687185" y="128333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文本框 12"/>
          <p:cNvSpPr txBox="1"/>
          <p:nvPr/>
        </p:nvSpPr>
        <p:spPr>
          <a:xfrm>
            <a:off x="7284085" y="1158240"/>
            <a:ext cx="3440430" cy="645160"/>
          </a:xfrm>
          <a:prstGeom prst="rect">
            <a:avLst/>
          </a:prstGeom>
          <a:noFill/>
        </p:spPr>
        <p:txBody>
          <a:bodyPr wrap="square" rtlCol="0">
            <a:spAutoFit/>
          </a:bodyPr>
          <a:lstStyle/>
          <a:p>
            <a:r>
              <a:rPr lang="zh-CN" altLang="en-US"/>
              <a:t>《软件项目计划书范例》</a:t>
            </a:r>
            <a:r>
              <a:rPr lang="en-US" altLang="zh-CN"/>
              <a:t>--------</a:t>
            </a:r>
            <a:r>
              <a:rPr lang="zh-CN" altLang="en-US"/>
              <a:t>百度文库，</a:t>
            </a:r>
            <a:r>
              <a:rPr lang="en-US" altLang="zh-CN"/>
              <a:t>2017.10.29</a:t>
            </a:r>
          </a:p>
        </p:txBody>
      </p:sp>
      <p:sp>
        <p:nvSpPr>
          <p:cNvPr id="14" name="椭圆 13"/>
          <p:cNvSpPr/>
          <p:nvPr/>
        </p:nvSpPr>
        <p:spPr>
          <a:xfrm>
            <a:off x="6696710" y="222186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文本框 14"/>
          <p:cNvSpPr txBox="1"/>
          <p:nvPr/>
        </p:nvSpPr>
        <p:spPr>
          <a:xfrm>
            <a:off x="7293610" y="2096770"/>
            <a:ext cx="3440430" cy="645160"/>
          </a:xfrm>
          <a:prstGeom prst="rect">
            <a:avLst/>
          </a:prstGeom>
          <a:noFill/>
        </p:spPr>
        <p:txBody>
          <a:bodyPr wrap="square" rtlCol="0">
            <a:spAutoFit/>
          </a:bodyPr>
          <a:lstStyle/>
          <a:p>
            <a:r>
              <a:rPr lang="zh-CN" altLang="en-US"/>
              <a:t>《软件项目管理计划书案例》</a:t>
            </a:r>
            <a:r>
              <a:rPr lang="en-US" altLang="zh-CN"/>
              <a:t>--------</a:t>
            </a:r>
            <a:r>
              <a:rPr lang="zh-CN" altLang="en-US"/>
              <a:t>豆丁网，</a:t>
            </a:r>
            <a:r>
              <a:rPr lang="en-US" altLang="zh-CN"/>
              <a:t>2013.02.02</a:t>
            </a:r>
          </a:p>
        </p:txBody>
      </p:sp>
      <p:sp>
        <p:nvSpPr>
          <p:cNvPr id="16" name="椭圆 15"/>
          <p:cNvSpPr/>
          <p:nvPr/>
        </p:nvSpPr>
        <p:spPr>
          <a:xfrm>
            <a:off x="6706235" y="310959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nvSpPr>
        <p:spPr>
          <a:xfrm>
            <a:off x="7303135" y="2984500"/>
            <a:ext cx="3440430" cy="645160"/>
          </a:xfrm>
          <a:prstGeom prst="rect">
            <a:avLst/>
          </a:prstGeom>
          <a:noFill/>
        </p:spPr>
        <p:txBody>
          <a:bodyPr wrap="square" rtlCol="0">
            <a:spAutoFit/>
          </a:bodyPr>
          <a:lstStyle/>
          <a:p>
            <a:r>
              <a:rPr lang="zh-CN" altLang="en-US"/>
              <a:t>《微软项目策划书》</a:t>
            </a:r>
            <a:r>
              <a:rPr lang="en-US" altLang="zh-CN"/>
              <a:t>--------</a:t>
            </a:r>
            <a:r>
              <a:rPr lang="zh-CN" altLang="en-US"/>
              <a:t>无忧考网，</a:t>
            </a:r>
            <a:r>
              <a:rPr lang="en-US" altLang="zh-CN"/>
              <a:t>2019.11.14  16:22:00</a:t>
            </a:r>
            <a:endParaRPr lang="zh-CN" altLang="en-US"/>
          </a:p>
        </p:txBody>
      </p:sp>
      <p:sp>
        <p:nvSpPr>
          <p:cNvPr id="18" name="椭圆 17"/>
          <p:cNvSpPr/>
          <p:nvPr/>
        </p:nvSpPr>
        <p:spPr>
          <a:xfrm>
            <a:off x="6687185" y="399732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7284085" y="3872230"/>
            <a:ext cx="3632200" cy="645160"/>
          </a:xfrm>
          <a:prstGeom prst="rect">
            <a:avLst/>
          </a:prstGeom>
          <a:noFill/>
        </p:spPr>
        <p:txBody>
          <a:bodyPr wrap="square" rtlCol="0">
            <a:spAutoFit/>
          </a:bodyPr>
          <a:lstStyle/>
          <a:p>
            <a:r>
              <a:rPr lang="zh-CN" altLang="en-US"/>
              <a:t>《图书管理系统项目实施计划书》</a:t>
            </a:r>
            <a:r>
              <a:rPr lang="en-US" altLang="zh-CN"/>
              <a:t>--------</a:t>
            </a:r>
            <a:r>
              <a:rPr lang="zh-CN" altLang="en-US"/>
              <a:t>原创力文档网，</a:t>
            </a:r>
            <a:r>
              <a:rPr lang="en-US" altLang="zh-CN"/>
              <a:t>2019.06.17</a:t>
            </a:r>
          </a:p>
        </p:txBody>
      </p:sp>
      <p:sp>
        <p:nvSpPr>
          <p:cNvPr id="20" name="椭圆 19"/>
          <p:cNvSpPr/>
          <p:nvPr/>
        </p:nvSpPr>
        <p:spPr>
          <a:xfrm>
            <a:off x="6687185" y="491680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文本框 20"/>
          <p:cNvSpPr txBox="1"/>
          <p:nvPr/>
        </p:nvSpPr>
        <p:spPr>
          <a:xfrm>
            <a:off x="7284085" y="4791710"/>
            <a:ext cx="3440430" cy="922020"/>
          </a:xfrm>
          <a:prstGeom prst="rect">
            <a:avLst/>
          </a:prstGeom>
          <a:noFill/>
        </p:spPr>
        <p:txBody>
          <a:bodyPr wrap="square" rtlCol="0">
            <a:spAutoFit/>
          </a:bodyPr>
          <a:lstStyle/>
          <a:p>
            <a:r>
              <a:rPr lang="zh-CN" altLang="en-US"/>
              <a:t>《计算机软件产品开发文件编制指南》</a:t>
            </a:r>
            <a:r>
              <a:rPr lang="en-US" altLang="zh-CN"/>
              <a:t>--------</a:t>
            </a:r>
            <a:r>
              <a:rPr lang="zh-CN" altLang="en-US"/>
              <a:t>中华人民共和国国家标准，文件编号</a:t>
            </a:r>
            <a:r>
              <a:rPr lang="zh-CN" altLang="en-US">
                <a:sym typeface="+mn-ea"/>
              </a:rPr>
              <a:t>GB 8567-88</a:t>
            </a:r>
            <a:endParaRPr lang="en-US" altLang="zh-CN"/>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本周分工</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202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06</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本周分工</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aphicFrame>
        <p:nvGraphicFramePr>
          <p:cNvPr id="56" name="图表 55"/>
          <p:cNvGraphicFramePr/>
          <p:nvPr>
            <p:extLst>
              <p:ext uri="{D42A27DB-BD31-4B8C-83A1-F6EECF244321}">
                <p14:modId xmlns:p14="http://schemas.microsoft.com/office/powerpoint/2010/main" val="1218962355"/>
              </p:ext>
            </p:extLst>
          </p:nvPr>
        </p:nvGraphicFramePr>
        <p:xfrm>
          <a:off x="1317932" y="1213980"/>
          <a:ext cx="2787038" cy="2752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图表 58"/>
          <p:cNvGraphicFramePr/>
          <p:nvPr>
            <p:extLst>
              <p:ext uri="{D42A27DB-BD31-4B8C-83A1-F6EECF244321}">
                <p14:modId xmlns:p14="http://schemas.microsoft.com/office/powerpoint/2010/main" val="3982454107"/>
              </p:ext>
            </p:extLst>
          </p:nvPr>
        </p:nvGraphicFramePr>
        <p:xfrm>
          <a:off x="4702482" y="1213980"/>
          <a:ext cx="2787038" cy="27528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图表 61"/>
          <p:cNvGraphicFramePr/>
          <p:nvPr>
            <p:extLst>
              <p:ext uri="{D42A27DB-BD31-4B8C-83A1-F6EECF244321}">
                <p14:modId xmlns:p14="http://schemas.microsoft.com/office/powerpoint/2010/main" val="1513562607"/>
              </p:ext>
            </p:extLst>
          </p:nvPr>
        </p:nvGraphicFramePr>
        <p:xfrm>
          <a:off x="8087032" y="1213980"/>
          <a:ext cx="2787038" cy="2752852"/>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组合 1"/>
          <p:cNvGrpSpPr/>
          <p:nvPr/>
        </p:nvGrpSpPr>
        <p:grpSpPr>
          <a:xfrm>
            <a:off x="1317933" y="4052784"/>
            <a:ext cx="2787037" cy="1346535"/>
            <a:chOff x="1317933" y="4052784"/>
            <a:chExt cx="2787037" cy="1346535"/>
          </a:xfrm>
        </p:grpSpPr>
        <p:sp>
          <p:nvSpPr>
            <p:cNvPr id="65" name="矩形 64"/>
            <p:cNvSpPr/>
            <p:nvPr/>
          </p:nvSpPr>
          <p:spPr>
            <a:xfrm>
              <a:off x="1691697" y="4052784"/>
              <a:ext cx="2039507" cy="46166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汪芷汀</a:t>
              </a:r>
            </a:p>
          </p:txBody>
        </p:sp>
        <p:sp>
          <p:nvSpPr>
            <p:cNvPr id="66" name="矩形 65"/>
            <p:cNvSpPr/>
            <p:nvPr/>
          </p:nvSpPr>
          <p:spPr>
            <a:xfrm>
              <a:off x="1317933" y="4494071"/>
              <a:ext cx="2787037" cy="905248"/>
            </a:xfrm>
            <a:prstGeom prst="rect">
              <a:avLst/>
            </a:prstGeom>
          </p:spPr>
          <p:txBody>
            <a:bodyPr wrap="square">
              <a:spAutoFit/>
            </a:bodyPr>
            <a:lstStyle/>
            <a:p>
              <a:pPr>
                <a:lnSpc>
                  <a:spcPct val="130000"/>
                </a:lnSpc>
              </a:pPr>
              <a:r>
                <a:rPr lang="zh-CN" altLang="en-US" sz="1400" kern="100" dirty="0">
                  <a:effectLst/>
                  <a:ea typeface="宋体" panose="02010600030101010101" pitchFamily="2" charset="-122"/>
                  <a:cs typeface="Times New Roman" panose="02020603050405020304" pitchFamily="18" charset="0"/>
                </a:rPr>
                <a:t>设计并制作</a:t>
              </a:r>
              <a:r>
                <a:rPr lang="zh-CN" altLang="zh-CN" sz="1400" kern="100" dirty="0">
                  <a:effectLst/>
                  <a:ea typeface="宋体" panose="02010600030101010101" pitchFamily="2" charset="-122"/>
                  <a:cs typeface="Times New Roman" panose="02020603050405020304" pitchFamily="18" charset="0"/>
                </a:rPr>
                <a:t>各</a:t>
              </a:r>
              <a:r>
                <a:rPr lang="zh-CN" altLang="en-US" sz="1400" kern="100" dirty="0">
                  <a:effectLst/>
                  <a:ea typeface="宋体" panose="02010600030101010101" pitchFamily="2" charset="-122"/>
                  <a:cs typeface="Times New Roman" panose="02020603050405020304" pitchFamily="18" charset="0"/>
                </a:rPr>
                <a:t>项</a:t>
              </a:r>
              <a:r>
                <a:rPr lang="zh-CN" altLang="zh-CN" sz="1400" kern="100" dirty="0">
                  <a:effectLst/>
                  <a:ea typeface="宋体" panose="02010600030101010101" pitchFamily="2" charset="-122"/>
                  <a:cs typeface="Times New Roman" panose="02020603050405020304" pitchFamily="18" charset="0"/>
                </a:rPr>
                <a:t>计划图</a:t>
              </a:r>
              <a:r>
                <a:rPr lang="zh-CN" altLang="en-US" sz="1400" kern="100" dirty="0">
                  <a:effectLst/>
                  <a:ea typeface="宋体" panose="02010600030101010101" pitchFamily="2" charset="-122"/>
                  <a:cs typeface="Times New Roman" panose="02020603050405020304" pitchFamily="18" charset="0"/>
                </a:rPr>
                <a:t>以及制订时间表、主持小组讨论</a:t>
              </a:r>
              <a:endParaRPr lang="en-US" altLang="zh-CN" sz="1400" kern="100" dirty="0">
                <a:effectLst/>
                <a:ea typeface="宋体" panose="02010600030101010101" pitchFamily="2" charset="-122"/>
                <a:cs typeface="Times New Roman" panose="02020603050405020304" pitchFamily="18" charset="0"/>
              </a:endParaRPr>
            </a:p>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但是计划还没设计完整</a:t>
              </a:r>
            </a:p>
          </p:txBody>
        </p:sp>
      </p:grpSp>
      <p:grpSp>
        <p:nvGrpSpPr>
          <p:cNvPr id="72" name="组合 71"/>
          <p:cNvGrpSpPr/>
          <p:nvPr/>
        </p:nvGrpSpPr>
        <p:grpSpPr>
          <a:xfrm>
            <a:off x="5076245" y="4052784"/>
            <a:ext cx="2039507" cy="1085823"/>
            <a:chOff x="1691697" y="4052784"/>
            <a:chExt cx="2039507" cy="1085823"/>
          </a:xfrm>
        </p:grpSpPr>
        <p:sp>
          <p:nvSpPr>
            <p:cNvPr id="73" name="矩形 72"/>
            <p:cNvSpPr/>
            <p:nvPr/>
          </p:nvSpPr>
          <p:spPr>
            <a:xfrm>
              <a:off x="1691697" y="4052784"/>
              <a:ext cx="2039507" cy="46166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黄雨昊</a:t>
              </a:r>
            </a:p>
          </p:txBody>
        </p:sp>
        <p:sp>
          <p:nvSpPr>
            <p:cNvPr id="74" name="矩形 73"/>
            <p:cNvSpPr/>
            <p:nvPr/>
          </p:nvSpPr>
          <p:spPr>
            <a:xfrm>
              <a:off x="1829965" y="4513436"/>
              <a:ext cx="1762974" cy="625171"/>
            </a:xfrm>
            <a:prstGeom prst="rect">
              <a:avLst/>
            </a:prstGeom>
          </p:spPr>
          <p:txBody>
            <a:bodyPr wrap="square">
              <a:spAutoFit/>
            </a:bodyPr>
            <a:lstStyle/>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制作</a:t>
              </a:r>
              <a:r>
                <a:rPr lang="en-US" altLang="zh-CN" sz="1400" kern="100" dirty="0">
                  <a:ea typeface="宋体" panose="02010600030101010101" pitchFamily="2" charset="-122"/>
                  <a:cs typeface="Times New Roman" panose="02020603050405020304" pitchFamily="18" charset="0"/>
                  <a:sym typeface="思源黑体 CN Regular" panose="020B0500000000000000" pitchFamily="34" charset="-122"/>
                </a:rPr>
                <a:t>ppt</a:t>
              </a: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、小组讨论</a:t>
              </a:r>
              <a:endParaRPr lang="en-US" altLang="zh-CN" sz="1400" kern="100" dirty="0">
                <a:ea typeface="宋体" panose="02010600030101010101" pitchFamily="2" charset="-122"/>
                <a:cs typeface="Times New Roman" panose="02020603050405020304" pitchFamily="18" charset="0"/>
                <a:sym typeface="思源黑体 CN Regular" panose="020B0500000000000000" pitchFamily="34" charset="-122"/>
              </a:endParaRPr>
            </a:p>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但是造成项目拖延</a:t>
              </a:r>
            </a:p>
          </p:txBody>
        </p:sp>
      </p:grpSp>
      <p:grpSp>
        <p:nvGrpSpPr>
          <p:cNvPr id="121" name="组合 120"/>
          <p:cNvGrpSpPr/>
          <p:nvPr/>
        </p:nvGrpSpPr>
        <p:grpSpPr>
          <a:xfrm>
            <a:off x="8460793" y="4052784"/>
            <a:ext cx="2787037" cy="1066458"/>
            <a:chOff x="1691696" y="4052784"/>
            <a:chExt cx="2787037" cy="1066458"/>
          </a:xfrm>
        </p:grpSpPr>
        <p:sp>
          <p:nvSpPr>
            <p:cNvPr id="122" name="矩形 121"/>
            <p:cNvSpPr/>
            <p:nvPr/>
          </p:nvSpPr>
          <p:spPr>
            <a:xfrm>
              <a:off x="1691697" y="4052784"/>
              <a:ext cx="2039507" cy="46166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陈逸浩</a:t>
              </a:r>
            </a:p>
          </p:txBody>
        </p:sp>
        <p:sp>
          <p:nvSpPr>
            <p:cNvPr id="123" name="矩形 122"/>
            <p:cNvSpPr/>
            <p:nvPr/>
          </p:nvSpPr>
          <p:spPr>
            <a:xfrm>
              <a:off x="1691696" y="4494071"/>
              <a:ext cx="2787037" cy="625171"/>
            </a:xfrm>
            <a:prstGeom prst="rect">
              <a:avLst/>
            </a:prstGeom>
          </p:spPr>
          <p:txBody>
            <a:bodyPr wrap="square">
              <a:spAutoFit/>
            </a:bodyPr>
            <a:lstStyle/>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编写项目计划书、小组讨论</a:t>
              </a:r>
              <a:endParaRPr lang="en-US" altLang="zh-CN" sz="1400" kern="100" dirty="0">
                <a:ea typeface="宋体" panose="02010600030101010101" pitchFamily="2" charset="-122"/>
                <a:cs typeface="Times New Roman" panose="02020603050405020304" pitchFamily="18" charset="0"/>
                <a:sym typeface="思源黑体 CN Regular" panose="020B0500000000000000" pitchFamily="34" charset="-122"/>
              </a:endParaRPr>
            </a:p>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但是项目计划编写不详细</a:t>
              </a:r>
            </a:p>
          </p:txBody>
        </p:sp>
      </p:grpSp>
      <p:sp>
        <p:nvSpPr>
          <p:cNvPr id="124" name="文本框 123"/>
          <p:cNvSpPr txBox="1"/>
          <p:nvPr/>
        </p:nvSpPr>
        <p:spPr>
          <a:xfrm>
            <a:off x="2788750" y="2359573"/>
            <a:ext cx="1076651" cy="460375"/>
          </a:xfrm>
          <a:prstGeom prst="rect">
            <a:avLst/>
          </a:prstGeom>
          <a:noFill/>
        </p:spPr>
        <p:txBody>
          <a:bodyPr wrap="square" rtlCol="0">
            <a:spAutoFit/>
          </a:bodyPr>
          <a:lstStyle/>
          <a:p>
            <a:r>
              <a:rPr lang="en-US" altLang="zh-CN"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85%</a:t>
            </a:r>
            <a:endParaRPr lang="zh-CN" altLang="en-US"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25" name="文本框 124"/>
          <p:cNvSpPr txBox="1"/>
          <p:nvPr/>
        </p:nvSpPr>
        <p:spPr>
          <a:xfrm>
            <a:off x="6095998" y="2359573"/>
            <a:ext cx="1076651" cy="461665"/>
          </a:xfrm>
          <a:prstGeom prst="rect">
            <a:avLst/>
          </a:prstGeom>
          <a:noFill/>
        </p:spPr>
        <p:txBody>
          <a:bodyPr wrap="square" rtlCol="0">
            <a:spAutoFit/>
          </a:bodyPr>
          <a:lstStyle/>
          <a:p>
            <a:r>
              <a:rPr lang="en-US" altLang="zh-CN"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70%</a:t>
            </a:r>
            <a:endParaRPr lang="zh-CN" altLang="en-US"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26" name="文本框 125"/>
          <p:cNvSpPr txBox="1"/>
          <p:nvPr/>
        </p:nvSpPr>
        <p:spPr>
          <a:xfrm>
            <a:off x="9480547" y="2359573"/>
            <a:ext cx="1076651" cy="461665"/>
          </a:xfrm>
          <a:prstGeom prst="rect">
            <a:avLst/>
          </a:prstGeom>
          <a:noFill/>
        </p:spPr>
        <p:txBody>
          <a:bodyPr wrap="square" rtlCol="0">
            <a:spAutoFit/>
          </a:bodyPr>
          <a:lstStyle/>
          <a:p>
            <a:r>
              <a:rPr lang="en-US" altLang="zh-CN"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70%</a:t>
            </a:r>
            <a:endParaRPr lang="zh-CN" altLang="en-US"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heel(1)">
                                      <p:cBhvr>
                                        <p:cTn id="7" dur="1000"/>
                                        <p:tgtEl>
                                          <p:spTgt spid="56"/>
                                        </p:tgtEl>
                                      </p:cBhvr>
                                    </p:animEffect>
                                  </p:childTnLst>
                                </p:cTn>
                              </p:par>
                              <p:par>
                                <p:cTn id="8" presetID="21" presetClass="entr" presetSubtype="1" fill="hold" grpId="0" nodeType="withEffect">
                                  <p:stCondLst>
                                    <p:cond delay="250"/>
                                  </p:stCondLst>
                                  <p:childTnLst>
                                    <p:set>
                                      <p:cBhvr>
                                        <p:cTn id="9" dur="1" fill="hold">
                                          <p:stCondLst>
                                            <p:cond delay="0"/>
                                          </p:stCondLst>
                                        </p:cTn>
                                        <p:tgtEl>
                                          <p:spTgt spid="59"/>
                                        </p:tgtEl>
                                        <p:attrNameLst>
                                          <p:attrName>style.visibility</p:attrName>
                                        </p:attrNameLst>
                                      </p:cBhvr>
                                      <p:to>
                                        <p:strVal val="visible"/>
                                      </p:to>
                                    </p:set>
                                    <p:animEffect transition="in" filter="wheel(1)">
                                      <p:cBhvr>
                                        <p:cTn id="10" dur="1000"/>
                                        <p:tgtEl>
                                          <p:spTgt spid="59"/>
                                        </p:tgtEl>
                                      </p:cBhvr>
                                    </p:animEffect>
                                  </p:childTnLst>
                                </p:cTn>
                              </p:par>
                              <p:par>
                                <p:cTn id="11" presetID="21" presetClass="entr" presetSubtype="1" fill="hold" grpId="0"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wheel(1)">
                                      <p:cBhvr>
                                        <p:cTn id="13" dur="1000"/>
                                        <p:tgtEl>
                                          <p:spTgt spid="62"/>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p:tgtEl>
                                          <p:spTgt spid="72"/>
                                        </p:tgtEl>
                                        <p:attrNameLst>
                                          <p:attrName>ppt_y</p:attrName>
                                        </p:attrNameLst>
                                      </p:cBhvr>
                                      <p:tavLst>
                                        <p:tav tm="0">
                                          <p:val>
                                            <p:strVal val="#ppt_y+#ppt_h*1.125000"/>
                                          </p:val>
                                        </p:tav>
                                        <p:tav tm="100000">
                                          <p:val>
                                            <p:strVal val="#ppt_y"/>
                                          </p:val>
                                        </p:tav>
                                      </p:tavLst>
                                    </p:anim>
                                    <p:animEffect transition="in" filter="wipe(up)">
                                      <p:cBhvr>
                                        <p:cTn id="23" dur="500"/>
                                        <p:tgtEl>
                                          <p:spTgt spid="72"/>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500"/>
                                        <p:tgtEl>
                                          <p:spTgt spid="121"/>
                                        </p:tgtEl>
                                        <p:attrNameLst>
                                          <p:attrName>ppt_y</p:attrName>
                                        </p:attrNameLst>
                                      </p:cBhvr>
                                      <p:tavLst>
                                        <p:tav tm="0">
                                          <p:val>
                                            <p:strVal val="#ppt_y+#ppt_h*1.125000"/>
                                          </p:val>
                                        </p:tav>
                                        <p:tav tm="100000">
                                          <p:val>
                                            <p:strVal val="#ppt_y"/>
                                          </p:val>
                                        </p:tav>
                                      </p:tavLst>
                                    </p:anim>
                                    <p:animEffect transition="in" filter="wipe(up)">
                                      <p:cBhvr>
                                        <p:cTn id="28"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6" grpId="0">
        <p:bldAsOne/>
      </p:bldGraphic>
      <p:bldGraphic spid="59" grpId="0">
        <p:bldAsOne/>
      </p:bldGraphic>
      <p:bldGraphic spid="6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0E6">
            <a:alpha val="0"/>
          </a:srgbClr>
        </a:solidFill>
        <a:effectLst/>
      </p:bgPr>
    </p:bg>
    <p:spTree>
      <p:nvGrpSpPr>
        <p:cNvPr id="1" name=""/>
        <p:cNvGrpSpPr/>
        <p:nvPr/>
      </p:nvGrpSpPr>
      <p:grpSpPr>
        <a:xfrm>
          <a:off x="0" y="0"/>
          <a:ext cx="0" cy="0"/>
          <a:chOff x="0" y="0"/>
          <a:chExt cx="0" cy="0"/>
        </a:xfrm>
      </p:grpSpPr>
      <p:grpSp>
        <p:nvGrpSpPr>
          <p:cNvPr id="2" name="组合 1"/>
          <p:cNvGrpSpPr/>
          <p:nvPr/>
        </p:nvGrpSpPr>
        <p:grpSpPr>
          <a:xfrm rot="21365685">
            <a:off x="9240994" y="1912364"/>
            <a:ext cx="3121126" cy="2617224"/>
            <a:chOff x="9071488" y="2470049"/>
            <a:chExt cx="3121126" cy="2617224"/>
          </a:xfrm>
        </p:grpSpPr>
        <p:sp>
          <p:nvSpPr>
            <p:cNvPr id="16" name="箭头: V 形 15"/>
            <p:cNvSpPr/>
            <p:nvPr/>
          </p:nvSpPr>
          <p:spPr>
            <a:xfrm flipH="1">
              <a:off x="9071488"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箭头: V 形 16"/>
            <p:cNvSpPr/>
            <p:nvPr/>
          </p:nvSpPr>
          <p:spPr>
            <a:xfrm flipH="1">
              <a:off x="10462604" y="2477423"/>
              <a:ext cx="1003345" cy="2609850"/>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箭头: V 形 17"/>
            <p:cNvSpPr/>
            <p:nvPr/>
          </p:nvSpPr>
          <p:spPr>
            <a:xfrm flipH="1">
              <a:off x="9609191" y="2470049"/>
              <a:ext cx="1486510" cy="2609850"/>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箭头: V 形 18"/>
            <p:cNvSpPr/>
            <p:nvPr/>
          </p:nvSpPr>
          <p:spPr>
            <a:xfrm flipH="1">
              <a:off x="10833452" y="2477423"/>
              <a:ext cx="819616" cy="2609850"/>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任意多边形: 形状 21"/>
            <p:cNvSpPr/>
            <p:nvPr/>
          </p:nvSpPr>
          <p:spPr>
            <a:xfrm flipH="1">
              <a:off x="11039474" y="2470049"/>
              <a:ext cx="1153140" cy="2617224"/>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9" name="任意多边形: 形状 28"/>
          <p:cNvSpPr/>
          <p:nvPr/>
        </p:nvSpPr>
        <p:spPr>
          <a:xfrm>
            <a:off x="0" y="1"/>
            <a:ext cx="12192000" cy="1257045"/>
          </a:xfrm>
          <a:custGeom>
            <a:avLst/>
            <a:gdLst>
              <a:gd name="connsiteX0" fmla="*/ 0 w 12192000"/>
              <a:gd name="connsiteY0" fmla="*/ 0 h 1406013"/>
              <a:gd name="connsiteX1" fmla="*/ 12192000 w 12192000"/>
              <a:gd name="connsiteY1" fmla="*/ 0 h 1406013"/>
              <a:gd name="connsiteX2" fmla="*/ 12192000 w 12192000"/>
              <a:gd name="connsiteY2" fmla="*/ 491613 h 1406013"/>
              <a:gd name="connsiteX3" fmla="*/ 0 w 12192000"/>
              <a:gd name="connsiteY3" fmla="*/ 1406013 h 1406013"/>
              <a:gd name="connsiteX4" fmla="*/ 0 w 12192000"/>
              <a:gd name="connsiteY4" fmla="*/ 491613 h 1406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06013">
                <a:moveTo>
                  <a:pt x="0" y="0"/>
                </a:moveTo>
                <a:lnTo>
                  <a:pt x="12192000" y="0"/>
                </a:lnTo>
                <a:lnTo>
                  <a:pt x="12192000" y="491613"/>
                </a:lnTo>
                <a:lnTo>
                  <a:pt x="0" y="1406013"/>
                </a:lnTo>
                <a:lnTo>
                  <a:pt x="0" y="491613"/>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7" name="任意多边形: 形状 36"/>
          <p:cNvSpPr/>
          <p:nvPr/>
        </p:nvSpPr>
        <p:spPr>
          <a:xfrm flipH="1" flipV="1">
            <a:off x="0" y="5911837"/>
            <a:ext cx="12192000" cy="970256"/>
          </a:xfrm>
          <a:custGeom>
            <a:avLst/>
            <a:gdLst>
              <a:gd name="connsiteX0" fmla="*/ 0 w 12192000"/>
              <a:gd name="connsiteY0" fmla="*/ 1164012 h 1164012"/>
              <a:gd name="connsiteX1" fmla="*/ 0 w 12192000"/>
              <a:gd name="connsiteY1" fmla="*/ 217640 h 1164012"/>
              <a:gd name="connsiteX2" fmla="*/ 0 w 12192000"/>
              <a:gd name="connsiteY2" fmla="*/ 0 h 1164012"/>
              <a:gd name="connsiteX3" fmla="*/ 12192000 w 12192000"/>
              <a:gd name="connsiteY3" fmla="*/ 0 h 1164012"/>
              <a:gd name="connsiteX4" fmla="*/ 12192000 w 12192000"/>
              <a:gd name="connsiteY4" fmla="*/ 217640 h 116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64012">
                <a:moveTo>
                  <a:pt x="0" y="1164012"/>
                </a:moveTo>
                <a:lnTo>
                  <a:pt x="0" y="217640"/>
                </a:lnTo>
                <a:lnTo>
                  <a:pt x="0" y="0"/>
                </a:lnTo>
                <a:lnTo>
                  <a:pt x="12192000" y="0"/>
                </a:lnTo>
                <a:lnTo>
                  <a:pt x="12192000" y="217640"/>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0" name="组合 19"/>
          <p:cNvGrpSpPr/>
          <p:nvPr/>
        </p:nvGrpSpPr>
        <p:grpSpPr>
          <a:xfrm rot="21336795" flipH="1">
            <a:off x="-152429" y="2658936"/>
            <a:ext cx="3121126" cy="2617224"/>
            <a:chOff x="9071488" y="2470049"/>
            <a:chExt cx="3121126" cy="2617224"/>
          </a:xfrm>
        </p:grpSpPr>
        <p:sp>
          <p:nvSpPr>
            <p:cNvPr id="21" name="箭头: V 形 20"/>
            <p:cNvSpPr/>
            <p:nvPr/>
          </p:nvSpPr>
          <p:spPr>
            <a:xfrm flipH="1">
              <a:off x="9071488"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箭头: V 形 22"/>
            <p:cNvSpPr/>
            <p:nvPr/>
          </p:nvSpPr>
          <p:spPr>
            <a:xfrm flipH="1">
              <a:off x="10462604" y="2477423"/>
              <a:ext cx="1003345" cy="2609850"/>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4" name="箭头: V 形 23"/>
            <p:cNvSpPr/>
            <p:nvPr/>
          </p:nvSpPr>
          <p:spPr>
            <a:xfrm flipH="1">
              <a:off x="9609191" y="2470049"/>
              <a:ext cx="1486510" cy="2609850"/>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5" name="箭头: V 形 24"/>
            <p:cNvSpPr/>
            <p:nvPr/>
          </p:nvSpPr>
          <p:spPr>
            <a:xfrm flipH="1">
              <a:off x="10833452" y="2477423"/>
              <a:ext cx="819616" cy="2609850"/>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任意多边形: 形状 25"/>
            <p:cNvSpPr/>
            <p:nvPr/>
          </p:nvSpPr>
          <p:spPr>
            <a:xfrm flipH="1">
              <a:off x="11039474" y="2470049"/>
              <a:ext cx="1153140" cy="2617224"/>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3" name="组合 2"/>
          <p:cNvGrpSpPr/>
          <p:nvPr/>
        </p:nvGrpSpPr>
        <p:grpSpPr>
          <a:xfrm>
            <a:off x="3581313" y="2875002"/>
            <a:ext cx="5005124" cy="1487892"/>
            <a:chOff x="3581313" y="2875002"/>
            <a:chExt cx="5005124" cy="1487892"/>
          </a:xfrm>
        </p:grpSpPr>
        <p:sp>
          <p:nvSpPr>
            <p:cNvPr id="15" name="矩形 14"/>
            <p:cNvSpPr/>
            <p:nvPr/>
          </p:nvSpPr>
          <p:spPr>
            <a:xfrm rot="21376004">
              <a:off x="3581313" y="2875002"/>
              <a:ext cx="5005124" cy="1107996"/>
            </a:xfrm>
            <a:prstGeom prst="rect">
              <a:avLst/>
            </a:prstGeom>
          </p:spPr>
          <p:txBody>
            <a:bodyPr wrap="square">
              <a:spAutoFit/>
            </a:bodyPr>
            <a:lstStyle/>
            <a:p>
              <a:pPr algn="dist"/>
              <a:r>
                <a:rPr kumimoji="1" lang="zh-CN" altLang="en-US" sz="6600" b="1" dirty="0">
                  <a:solidFill>
                    <a:srgbClr val="6B6889"/>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感谢聆听</a:t>
              </a:r>
            </a:p>
          </p:txBody>
        </p:sp>
        <p:sp>
          <p:nvSpPr>
            <p:cNvPr id="27" name="矩形 26"/>
            <p:cNvSpPr/>
            <p:nvPr/>
          </p:nvSpPr>
          <p:spPr>
            <a:xfrm rot="21348938">
              <a:off x="3701744" y="3993562"/>
              <a:ext cx="4815657" cy="369332"/>
            </a:xfrm>
            <a:prstGeom prst="rect">
              <a:avLst/>
            </a:prstGeom>
          </p:spPr>
          <p:txBody>
            <a:bodyPr wrap="square">
              <a:spAutoFit/>
            </a:bodyPr>
            <a:lstStyle/>
            <a:p>
              <a:pPr algn="dist"/>
              <a:r>
                <a:rPr lang="en-US" altLang="zh-CN"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Thank Your Listening</a:t>
              </a:r>
              <a:endParaRPr lang="zh-CN" altLang="en-US"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500"/>
                                        <p:tgtEl>
                                          <p:spTgt spid="2"/>
                                        </p:tgtEl>
                                      </p:cBhvr>
                                    </p:animEffect>
                                  </p:childTnLst>
                                </p:cTn>
                              </p:par>
                            </p:childTnLst>
                          </p:cTn>
                        </p:par>
                        <p:par>
                          <p:cTn id="11" fill="hold">
                            <p:stCondLst>
                              <p:cond delay="500"/>
                            </p:stCondLst>
                            <p:childTnLst>
                              <p:par>
                                <p:cTn id="12" presetID="1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195071"/>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30" name="组合 29"/>
          <p:cNvGrpSpPr/>
          <p:nvPr/>
        </p:nvGrpSpPr>
        <p:grpSpPr>
          <a:xfrm>
            <a:off x="636010" y="876815"/>
            <a:ext cx="10821857" cy="4930836"/>
            <a:chOff x="636010" y="876815"/>
            <a:chExt cx="10821857" cy="4930836"/>
          </a:xfrm>
        </p:grpSpPr>
        <p:sp>
          <p:nvSpPr>
            <p:cNvPr id="26" name="文本框 25"/>
            <p:cNvSpPr txBox="1"/>
            <p:nvPr/>
          </p:nvSpPr>
          <p:spPr>
            <a:xfrm>
              <a:off x="7484262"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ONE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9" name="组合 28"/>
            <p:cNvGrpSpPr/>
            <p:nvPr/>
          </p:nvGrpSpPr>
          <p:grpSpPr>
            <a:xfrm>
              <a:off x="636010" y="876815"/>
              <a:ext cx="2319842" cy="923330"/>
              <a:chOff x="636010" y="876815"/>
              <a:chExt cx="2319842" cy="923330"/>
            </a:xfrm>
          </p:grpSpPr>
          <p:sp>
            <p:nvSpPr>
              <p:cNvPr id="25" name="文本框 24"/>
              <p:cNvSpPr txBox="1"/>
              <p:nvPr/>
            </p:nvSpPr>
            <p:spPr>
              <a:xfrm>
                <a:off x="1689354" y="876815"/>
                <a:ext cx="1266498" cy="92333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010" y="876815"/>
                <a:ext cx="958913" cy="819866"/>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51300" y="1105535"/>
            <a:ext cx="3893185" cy="5039995"/>
          </a:xfrm>
          <a:prstGeom prst="rect">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矩形 25"/>
          <p:cNvSpPr/>
          <p:nvPr/>
        </p:nvSpPr>
        <p:spPr>
          <a:xfrm>
            <a:off x="8246745" y="1105535"/>
            <a:ext cx="2960370" cy="507619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矩形 13"/>
          <p:cNvSpPr/>
          <p:nvPr/>
        </p:nvSpPr>
        <p:spPr>
          <a:xfrm>
            <a:off x="1005205" y="1105535"/>
            <a:ext cx="2697480" cy="5039995"/>
          </a:xfrm>
          <a:prstGeom prst="rect">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2" name="组合 71"/>
          <p:cNvGrpSpPr/>
          <p:nvPr/>
        </p:nvGrpSpPr>
        <p:grpSpPr>
          <a:xfrm>
            <a:off x="1260475" y="3022600"/>
            <a:ext cx="2255520" cy="2869565"/>
            <a:chOff x="1260535" y="3022431"/>
            <a:chExt cx="2601323" cy="2869707"/>
          </a:xfrm>
        </p:grpSpPr>
        <p:sp>
          <p:nvSpPr>
            <p:cNvPr id="18" name="矩形 17"/>
            <p:cNvSpPr/>
            <p:nvPr/>
          </p:nvSpPr>
          <p:spPr>
            <a:xfrm>
              <a:off x="1341826" y="3022431"/>
              <a:ext cx="2457782" cy="570893"/>
            </a:xfrm>
            <a:prstGeom prst="rect">
              <a:avLst/>
            </a:prstGeom>
          </p:spPr>
          <p:txBody>
            <a:bodyPr wrap="square">
              <a:spAutoFit/>
            </a:bodyPr>
            <a:lstStyle/>
            <a:p>
              <a:pPr>
                <a:lnSpc>
                  <a:spcPct val="130000"/>
                </a:lnSpc>
              </a:pP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我们要做什么</a:t>
              </a:r>
            </a:p>
          </p:txBody>
        </p:sp>
        <p:sp>
          <p:nvSpPr>
            <p:cNvPr id="35" name="矩形 34"/>
            <p:cNvSpPr/>
            <p:nvPr/>
          </p:nvSpPr>
          <p:spPr>
            <a:xfrm>
              <a:off x="1260535" y="3732957"/>
              <a:ext cx="2601323" cy="1489149"/>
            </a:xfrm>
            <a:prstGeom prst="rect">
              <a:avLst/>
            </a:prstGeom>
          </p:spPr>
          <p:txBody>
            <a:bodyPr wrap="square">
              <a:spAutoFit/>
            </a:bodyPr>
            <a:lstStyle/>
            <a:p>
              <a:pPr>
                <a:lnSpc>
                  <a:spcPct val="130000"/>
                </a:lnSpc>
              </a:pPr>
              <a:r>
                <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面向同校大学生的图书互借系统。实现同学间书籍的借与还。同时线下借书与书中笔记可以促进同学之间的交流。</a:t>
              </a:r>
            </a:p>
          </p:txBody>
        </p:sp>
        <p:sp>
          <p:nvSpPr>
            <p:cNvPr id="39" name="图形379"/>
            <p:cNvSpPr/>
            <p:nvPr/>
          </p:nvSpPr>
          <p:spPr bwMode="auto">
            <a:xfrm>
              <a:off x="2291364" y="5393740"/>
              <a:ext cx="558713" cy="498398"/>
            </a:xfrm>
            <a:custGeom>
              <a:avLst/>
              <a:gdLst>
                <a:gd name="T0" fmla="*/ 227 w 242"/>
                <a:gd name="T1" fmla="*/ 171 h 216"/>
                <a:gd name="T2" fmla="*/ 147 w 242"/>
                <a:gd name="T3" fmla="*/ 153 h 216"/>
                <a:gd name="T4" fmla="*/ 147 w 242"/>
                <a:gd name="T5" fmla="*/ 137 h 216"/>
                <a:gd name="T6" fmla="*/ 159 w 242"/>
                <a:gd name="T7" fmla="*/ 117 h 216"/>
                <a:gd name="T8" fmla="*/ 163 w 242"/>
                <a:gd name="T9" fmla="*/ 113 h 216"/>
                <a:gd name="T10" fmla="*/ 163 w 242"/>
                <a:gd name="T11" fmla="*/ 113 h 216"/>
                <a:gd name="T12" fmla="*/ 164 w 242"/>
                <a:gd name="T13" fmla="*/ 113 h 216"/>
                <a:gd name="T14" fmla="*/ 165 w 242"/>
                <a:gd name="T15" fmla="*/ 113 h 216"/>
                <a:gd name="T16" fmla="*/ 166 w 242"/>
                <a:gd name="T17" fmla="*/ 112 h 216"/>
                <a:gd name="T18" fmla="*/ 168 w 242"/>
                <a:gd name="T19" fmla="*/ 111 h 216"/>
                <a:gd name="T20" fmla="*/ 169 w 242"/>
                <a:gd name="T21" fmla="*/ 110 h 216"/>
                <a:gd name="T22" fmla="*/ 178 w 242"/>
                <a:gd name="T23" fmla="*/ 76 h 216"/>
                <a:gd name="T24" fmla="*/ 170 w 242"/>
                <a:gd name="T25" fmla="*/ 71 h 216"/>
                <a:gd name="T26" fmla="*/ 166 w 242"/>
                <a:gd name="T27" fmla="*/ 17 h 216"/>
                <a:gd name="T28" fmla="*/ 135 w 242"/>
                <a:gd name="T29" fmla="*/ 5 h 216"/>
                <a:gd name="T30" fmla="*/ 133 w 242"/>
                <a:gd name="T31" fmla="*/ 5 h 216"/>
                <a:gd name="T32" fmla="*/ 94 w 242"/>
                <a:gd name="T33" fmla="*/ 3 h 216"/>
                <a:gd name="T34" fmla="*/ 93 w 242"/>
                <a:gd name="T35" fmla="*/ 4 h 216"/>
                <a:gd name="T36" fmla="*/ 92 w 242"/>
                <a:gd name="T37" fmla="*/ 4 h 216"/>
                <a:gd name="T38" fmla="*/ 79 w 242"/>
                <a:gd name="T39" fmla="*/ 14 h 216"/>
                <a:gd name="T40" fmla="*/ 66 w 242"/>
                <a:gd name="T41" fmla="*/ 33 h 216"/>
                <a:gd name="T42" fmla="*/ 67 w 242"/>
                <a:gd name="T43" fmla="*/ 71 h 216"/>
                <a:gd name="T44" fmla="*/ 59 w 242"/>
                <a:gd name="T45" fmla="*/ 72 h 216"/>
                <a:gd name="T46" fmla="*/ 58 w 242"/>
                <a:gd name="T47" fmla="*/ 75 h 216"/>
                <a:gd name="T48" fmla="*/ 71 w 242"/>
                <a:gd name="T49" fmla="*/ 111 h 216"/>
                <a:gd name="T50" fmla="*/ 76 w 242"/>
                <a:gd name="T51" fmla="*/ 115 h 216"/>
                <a:gd name="T52" fmla="*/ 83 w 242"/>
                <a:gd name="T53" fmla="*/ 134 h 216"/>
                <a:gd name="T54" fmla="*/ 84 w 242"/>
                <a:gd name="T55" fmla="*/ 135 h 216"/>
                <a:gd name="T56" fmla="*/ 87 w 242"/>
                <a:gd name="T57" fmla="*/ 137 h 216"/>
                <a:gd name="T58" fmla="*/ 83 w 242"/>
                <a:gd name="T59" fmla="*/ 154 h 216"/>
                <a:gd name="T60" fmla="*/ 14 w 242"/>
                <a:gd name="T61" fmla="*/ 171 h 216"/>
                <a:gd name="T62" fmla="*/ 0 w 242"/>
                <a:gd name="T63" fmla="*/ 216 h 216"/>
                <a:gd name="T64" fmla="*/ 242 w 242"/>
                <a:gd name="T65" fmla="*/ 20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16">
                  <a:moveTo>
                    <a:pt x="240" y="189"/>
                  </a:moveTo>
                  <a:cubicBezTo>
                    <a:pt x="237" y="176"/>
                    <a:pt x="233" y="173"/>
                    <a:pt x="227" y="171"/>
                  </a:cubicBezTo>
                  <a:cubicBezTo>
                    <a:pt x="226" y="171"/>
                    <a:pt x="195" y="160"/>
                    <a:pt x="151" y="154"/>
                  </a:cubicBezTo>
                  <a:cubicBezTo>
                    <a:pt x="147" y="153"/>
                    <a:pt x="147" y="153"/>
                    <a:pt x="147" y="153"/>
                  </a:cubicBezTo>
                  <a:cubicBezTo>
                    <a:pt x="147" y="138"/>
                    <a:pt x="147" y="138"/>
                    <a:pt x="147" y="138"/>
                  </a:cubicBezTo>
                  <a:cubicBezTo>
                    <a:pt x="147" y="137"/>
                    <a:pt x="147" y="137"/>
                    <a:pt x="147" y="137"/>
                  </a:cubicBezTo>
                  <a:cubicBezTo>
                    <a:pt x="148" y="136"/>
                    <a:pt x="148" y="136"/>
                    <a:pt x="148" y="136"/>
                  </a:cubicBezTo>
                  <a:cubicBezTo>
                    <a:pt x="148" y="136"/>
                    <a:pt x="157" y="127"/>
                    <a:pt x="159" y="117"/>
                  </a:cubicBezTo>
                  <a:cubicBezTo>
                    <a:pt x="159" y="114"/>
                    <a:pt x="159" y="114"/>
                    <a:pt x="159" y="114"/>
                  </a:cubicBezTo>
                  <a:cubicBezTo>
                    <a:pt x="163" y="113"/>
                    <a:pt x="163" y="113"/>
                    <a:pt x="163" y="113"/>
                  </a:cubicBezTo>
                  <a:cubicBezTo>
                    <a:pt x="163" y="113"/>
                    <a:pt x="163" y="113"/>
                    <a:pt x="163" y="113"/>
                  </a:cubicBezTo>
                  <a:cubicBezTo>
                    <a:pt x="163" y="113"/>
                    <a:pt x="163" y="113"/>
                    <a:pt x="163" y="113"/>
                  </a:cubicBezTo>
                  <a:cubicBezTo>
                    <a:pt x="164" y="113"/>
                    <a:pt x="164" y="113"/>
                    <a:pt x="164" y="113"/>
                  </a:cubicBezTo>
                  <a:cubicBezTo>
                    <a:pt x="164" y="113"/>
                    <a:pt x="164" y="113"/>
                    <a:pt x="164" y="113"/>
                  </a:cubicBezTo>
                  <a:cubicBezTo>
                    <a:pt x="164" y="113"/>
                    <a:pt x="164" y="113"/>
                    <a:pt x="164" y="113"/>
                  </a:cubicBezTo>
                  <a:cubicBezTo>
                    <a:pt x="165" y="113"/>
                    <a:pt x="165" y="113"/>
                    <a:pt x="165" y="113"/>
                  </a:cubicBezTo>
                  <a:cubicBezTo>
                    <a:pt x="166" y="112"/>
                    <a:pt x="166" y="112"/>
                    <a:pt x="166" y="112"/>
                  </a:cubicBezTo>
                  <a:cubicBezTo>
                    <a:pt x="166" y="112"/>
                    <a:pt x="166" y="112"/>
                    <a:pt x="166" y="112"/>
                  </a:cubicBezTo>
                  <a:cubicBezTo>
                    <a:pt x="167" y="111"/>
                    <a:pt x="167" y="111"/>
                    <a:pt x="167" y="111"/>
                  </a:cubicBezTo>
                  <a:cubicBezTo>
                    <a:pt x="168" y="111"/>
                    <a:pt x="168" y="111"/>
                    <a:pt x="168" y="111"/>
                  </a:cubicBezTo>
                  <a:cubicBezTo>
                    <a:pt x="168" y="110"/>
                    <a:pt x="168" y="110"/>
                    <a:pt x="168" y="110"/>
                  </a:cubicBezTo>
                  <a:cubicBezTo>
                    <a:pt x="169" y="110"/>
                    <a:pt x="169" y="110"/>
                    <a:pt x="169" y="110"/>
                  </a:cubicBezTo>
                  <a:cubicBezTo>
                    <a:pt x="170" y="108"/>
                    <a:pt x="170" y="107"/>
                    <a:pt x="171" y="105"/>
                  </a:cubicBezTo>
                  <a:cubicBezTo>
                    <a:pt x="176" y="93"/>
                    <a:pt x="180" y="79"/>
                    <a:pt x="178" y="76"/>
                  </a:cubicBezTo>
                  <a:cubicBezTo>
                    <a:pt x="167" y="78"/>
                    <a:pt x="167" y="78"/>
                    <a:pt x="167" y="78"/>
                  </a:cubicBezTo>
                  <a:cubicBezTo>
                    <a:pt x="170" y="71"/>
                    <a:pt x="170" y="71"/>
                    <a:pt x="170" y="71"/>
                  </a:cubicBezTo>
                  <a:cubicBezTo>
                    <a:pt x="170" y="70"/>
                    <a:pt x="180" y="43"/>
                    <a:pt x="167" y="19"/>
                  </a:cubicBezTo>
                  <a:cubicBezTo>
                    <a:pt x="166" y="18"/>
                    <a:pt x="166" y="18"/>
                    <a:pt x="166" y="17"/>
                  </a:cubicBezTo>
                  <a:cubicBezTo>
                    <a:pt x="165" y="16"/>
                    <a:pt x="164" y="14"/>
                    <a:pt x="163" y="13"/>
                  </a:cubicBezTo>
                  <a:cubicBezTo>
                    <a:pt x="163" y="13"/>
                    <a:pt x="155" y="4"/>
                    <a:pt x="135" y="5"/>
                  </a:cubicBezTo>
                  <a:cubicBezTo>
                    <a:pt x="134" y="5"/>
                    <a:pt x="134" y="5"/>
                    <a:pt x="134" y="5"/>
                  </a:cubicBezTo>
                  <a:cubicBezTo>
                    <a:pt x="133" y="5"/>
                    <a:pt x="133" y="5"/>
                    <a:pt x="133" y="5"/>
                  </a:cubicBezTo>
                  <a:cubicBezTo>
                    <a:pt x="133" y="5"/>
                    <a:pt x="122" y="0"/>
                    <a:pt x="110" y="0"/>
                  </a:cubicBezTo>
                  <a:cubicBezTo>
                    <a:pt x="104" y="0"/>
                    <a:pt x="98" y="1"/>
                    <a:pt x="94" y="3"/>
                  </a:cubicBezTo>
                  <a:cubicBezTo>
                    <a:pt x="93" y="4"/>
                    <a:pt x="93" y="4"/>
                    <a:pt x="93" y="4"/>
                  </a:cubicBezTo>
                  <a:cubicBezTo>
                    <a:pt x="93" y="4"/>
                    <a:pt x="93" y="4"/>
                    <a:pt x="93" y="4"/>
                  </a:cubicBezTo>
                  <a:cubicBezTo>
                    <a:pt x="93" y="4"/>
                    <a:pt x="92" y="4"/>
                    <a:pt x="92" y="4"/>
                  </a:cubicBezTo>
                  <a:cubicBezTo>
                    <a:pt x="92" y="4"/>
                    <a:pt x="92" y="4"/>
                    <a:pt x="92" y="4"/>
                  </a:cubicBezTo>
                  <a:cubicBezTo>
                    <a:pt x="89" y="6"/>
                    <a:pt x="84" y="9"/>
                    <a:pt x="79" y="13"/>
                  </a:cubicBezTo>
                  <a:cubicBezTo>
                    <a:pt x="79" y="14"/>
                    <a:pt x="79" y="14"/>
                    <a:pt x="79" y="14"/>
                  </a:cubicBezTo>
                  <a:cubicBezTo>
                    <a:pt x="78" y="14"/>
                    <a:pt x="77" y="15"/>
                    <a:pt x="76" y="17"/>
                  </a:cubicBezTo>
                  <a:cubicBezTo>
                    <a:pt x="72" y="21"/>
                    <a:pt x="68" y="26"/>
                    <a:pt x="66" y="33"/>
                  </a:cubicBezTo>
                  <a:cubicBezTo>
                    <a:pt x="65" y="40"/>
                    <a:pt x="63" y="58"/>
                    <a:pt x="66" y="65"/>
                  </a:cubicBezTo>
                  <a:cubicBezTo>
                    <a:pt x="67" y="71"/>
                    <a:pt x="67" y="71"/>
                    <a:pt x="67" y="71"/>
                  </a:cubicBezTo>
                  <a:cubicBezTo>
                    <a:pt x="61" y="71"/>
                    <a:pt x="61" y="71"/>
                    <a:pt x="61" y="71"/>
                  </a:cubicBezTo>
                  <a:cubicBezTo>
                    <a:pt x="61" y="71"/>
                    <a:pt x="59" y="72"/>
                    <a:pt x="59" y="72"/>
                  </a:cubicBezTo>
                  <a:cubicBezTo>
                    <a:pt x="58" y="73"/>
                    <a:pt x="58" y="74"/>
                    <a:pt x="58" y="75"/>
                  </a:cubicBezTo>
                  <a:cubicBezTo>
                    <a:pt x="58" y="75"/>
                    <a:pt x="58" y="75"/>
                    <a:pt x="58" y="75"/>
                  </a:cubicBezTo>
                  <a:cubicBezTo>
                    <a:pt x="58" y="75"/>
                    <a:pt x="58" y="75"/>
                    <a:pt x="58" y="75"/>
                  </a:cubicBezTo>
                  <a:cubicBezTo>
                    <a:pt x="58" y="84"/>
                    <a:pt x="60" y="106"/>
                    <a:pt x="71" y="111"/>
                  </a:cubicBezTo>
                  <a:cubicBezTo>
                    <a:pt x="76" y="113"/>
                    <a:pt x="76" y="113"/>
                    <a:pt x="76" y="113"/>
                  </a:cubicBezTo>
                  <a:cubicBezTo>
                    <a:pt x="76" y="115"/>
                    <a:pt x="76" y="115"/>
                    <a:pt x="76" y="115"/>
                  </a:cubicBezTo>
                  <a:cubicBezTo>
                    <a:pt x="77" y="121"/>
                    <a:pt x="79" y="127"/>
                    <a:pt x="81" y="131"/>
                  </a:cubicBezTo>
                  <a:cubicBezTo>
                    <a:pt x="82" y="132"/>
                    <a:pt x="82" y="133"/>
                    <a:pt x="83" y="134"/>
                  </a:cubicBezTo>
                  <a:cubicBezTo>
                    <a:pt x="83" y="134"/>
                    <a:pt x="83" y="134"/>
                    <a:pt x="83" y="134"/>
                  </a:cubicBezTo>
                  <a:cubicBezTo>
                    <a:pt x="84" y="135"/>
                    <a:pt x="84" y="135"/>
                    <a:pt x="84" y="135"/>
                  </a:cubicBezTo>
                  <a:cubicBezTo>
                    <a:pt x="85" y="136"/>
                    <a:pt x="85" y="136"/>
                    <a:pt x="85" y="136"/>
                  </a:cubicBezTo>
                  <a:cubicBezTo>
                    <a:pt x="87" y="137"/>
                    <a:pt x="87" y="137"/>
                    <a:pt x="87" y="137"/>
                  </a:cubicBezTo>
                  <a:cubicBezTo>
                    <a:pt x="87" y="153"/>
                    <a:pt x="87" y="153"/>
                    <a:pt x="87" y="153"/>
                  </a:cubicBezTo>
                  <a:cubicBezTo>
                    <a:pt x="83" y="154"/>
                    <a:pt x="83" y="154"/>
                    <a:pt x="83" y="154"/>
                  </a:cubicBezTo>
                  <a:cubicBezTo>
                    <a:pt x="82" y="154"/>
                    <a:pt x="42" y="158"/>
                    <a:pt x="14" y="171"/>
                  </a:cubicBezTo>
                  <a:cubicBezTo>
                    <a:pt x="14" y="171"/>
                    <a:pt x="14" y="171"/>
                    <a:pt x="14" y="171"/>
                  </a:cubicBezTo>
                  <a:cubicBezTo>
                    <a:pt x="12" y="171"/>
                    <a:pt x="1" y="175"/>
                    <a:pt x="2" y="189"/>
                  </a:cubicBezTo>
                  <a:cubicBezTo>
                    <a:pt x="0" y="216"/>
                    <a:pt x="0" y="216"/>
                    <a:pt x="0" y="216"/>
                  </a:cubicBezTo>
                  <a:cubicBezTo>
                    <a:pt x="242" y="216"/>
                    <a:pt x="242" y="216"/>
                    <a:pt x="242" y="216"/>
                  </a:cubicBezTo>
                  <a:cubicBezTo>
                    <a:pt x="242" y="213"/>
                    <a:pt x="242" y="209"/>
                    <a:pt x="242" y="205"/>
                  </a:cubicBezTo>
                  <a:cubicBezTo>
                    <a:pt x="241" y="200"/>
                    <a:pt x="241" y="194"/>
                    <a:pt x="240" y="1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0" name="图形380"/>
            <p:cNvSpPr/>
            <p:nvPr/>
          </p:nvSpPr>
          <p:spPr bwMode="auto">
            <a:xfrm>
              <a:off x="2650082" y="5409612"/>
              <a:ext cx="304752" cy="457128"/>
            </a:xfrm>
            <a:custGeom>
              <a:avLst/>
              <a:gdLst>
                <a:gd name="T0" fmla="*/ 18 w 132"/>
                <a:gd name="T1" fmla="*/ 7 h 198"/>
                <a:gd name="T2" fmla="*/ 24 w 132"/>
                <a:gd name="T3" fmla="*/ 60 h 198"/>
                <a:gd name="T4" fmla="*/ 30 w 132"/>
                <a:gd name="T5" fmla="*/ 65 h 198"/>
                <a:gd name="T6" fmla="*/ 23 w 132"/>
                <a:gd name="T7" fmla="*/ 101 h 198"/>
                <a:gd name="T8" fmla="*/ 13 w 132"/>
                <a:gd name="T9" fmla="*/ 114 h 198"/>
                <a:gd name="T10" fmla="*/ 13 w 132"/>
                <a:gd name="T11" fmla="*/ 114 h 198"/>
                <a:gd name="T12" fmla="*/ 9 w 132"/>
                <a:gd name="T13" fmla="*/ 119 h 198"/>
                <a:gd name="T14" fmla="*/ 0 w 132"/>
                <a:gd name="T15" fmla="*/ 134 h 198"/>
                <a:gd name="T16" fmla="*/ 0 w 132"/>
                <a:gd name="T17" fmla="*/ 138 h 198"/>
                <a:gd name="T18" fmla="*/ 74 w 132"/>
                <a:gd name="T19" fmla="*/ 156 h 198"/>
                <a:gd name="T20" fmla="*/ 92 w 132"/>
                <a:gd name="T21" fmla="*/ 180 h 198"/>
                <a:gd name="T22" fmla="*/ 94 w 132"/>
                <a:gd name="T23" fmla="*/ 198 h 198"/>
                <a:gd name="T24" fmla="*/ 132 w 132"/>
                <a:gd name="T25" fmla="*/ 198 h 198"/>
                <a:gd name="T26" fmla="*/ 127 w 132"/>
                <a:gd name="T27" fmla="*/ 157 h 198"/>
                <a:gd name="T28" fmla="*/ 119 w 132"/>
                <a:gd name="T29" fmla="*/ 145 h 198"/>
                <a:gd name="T30" fmla="*/ 67 w 132"/>
                <a:gd name="T31" fmla="*/ 125 h 198"/>
                <a:gd name="T32" fmla="*/ 58 w 132"/>
                <a:gd name="T33" fmla="*/ 117 h 198"/>
                <a:gd name="T34" fmla="*/ 58 w 132"/>
                <a:gd name="T35" fmla="*/ 105 h 198"/>
                <a:gd name="T36" fmla="*/ 66 w 132"/>
                <a:gd name="T37" fmla="*/ 91 h 198"/>
                <a:gd name="T38" fmla="*/ 69 w 132"/>
                <a:gd name="T39" fmla="*/ 82 h 198"/>
                <a:gd name="T40" fmla="*/ 79 w 132"/>
                <a:gd name="T41" fmla="*/ 68 h 198"/>
                <a:gd name="T42" fmla="*/ 79 w 132"/>
                <a:gd name="T43" fmla="*/ 55 h 198"/>
                <a:gd name="T44" fmla="*/ 76 w 132"/>
                <a:gd name="T45" fmla="*/ 53 h 198"/>
                <a:gd name="T46" fmla="*/ 76 w 132"/>
                <a:gd name="T47" fmla="*/ 50 h 198"/>
                <a:gd name="T48" fmla="*/ 77 w 132"/>
                <a:gd name="T49" fmla="*/ 44 h 198"/>
                <a:gd name="T50" fmla="*/ 77 w 132"/>
                <a:gd name="T51" fmla="*/ 35 h 198"/>
                <a:gd name="T52" fmla="*/ 75 w 132"/>
                <a:gd name="T53" fmla="*/ 34 h 198"/>
                <a:gd name="T54" fmla="*/ 74 w 132"/>
                <a:gd name="T55" fmla="*/ 21 h 198"/>
                <a:gd name="T56" fmla="*/ 71 w 132"/>
                <a:gd name="T57" fmla="*/ 21 h 198"/>
                <a:gd name="T58" fmla="*/ 58 w 132"/>
                <a:gd name="T59" fmla="*/ 7 h 198"/>
                <a:gd name="T60" fmla="*/ 58 w 132"/>
                <a:gd name="T61" fmla="*/ 10 h 198"/>
                <a:gd name="T62" fmla="*/ 37 w 132"/>
                <a:gd name="T63" fmla="*/ 0 h 198"/>
                <a:gd name="T64" fmla="*/ 34 w 132"/>
                <a:gd name="T65" fmla="*/ 4 h 198"/>
                <a:gd name="T66" fmla="*/ 27 w 132"/>
                <a:gd name="T67" fmla="*/ 0 h 198"/>
                <a:gd name="T68" fmla="*/ 24 w 132"/>
                <a:gd name="T69" fmla="*/ 0 h 198"/>
                <a:gd name="T70" fmla="*/ 27 w 132"/>
                <a:gd name="T71" fmla="*/ 3 h 198"/>
                <a:gd name="T72" fmla="*/ 18 w 132"/>
                <a:gd name="T73"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98">
                  <a:moveTo>
                    <a:pt x="18" y="7"/>
                  </a:moveTo>
                  <a:cubicBezTo>
                    <a:pt x="30" y="28"/>
                    <a:pt x="27" y="50"/>
                    <a:pt x="24" y="60"/>
                  </a:cubicBezTo>
                  <a:cubicBezTo>
                    <a:pt x="26" y="61"/>
                    <a:pt x="28" y="63"/>
                    <a:pt x="30" y="65"/>
                  </a:cubicBezTo>
                  <a:cubicBezTo>
                    <a:pt x="35" y="74"/>
                    <a:pt x="26" y="95"/>
                    <a:pt x="23" y="101"/>
                  </a:cubicBezTo>
                  <a:cubicBezTo>
                    <a:pt x="21" y="108"/>
                    <a:pt x="16" y="112"/>
                    <a:pt x="13" y="114"/>
                  </a:cubicBezTo>
                  <a:cubicBezTo>
                    <a:pt x="13" y="114"/>
                    <a:pt x="13" y="114"/>
                    <a:pt x="13" y="114"/>
                  </a:cubicBezTo>
                  <a:cubicBezTo>
                    <a:pt x="13" y="114"/>
                    <a:pt x="11" y="117"/>
                    <a:pt x="9" y="119"/>
                  </a:cubicBezTo>
                  <a:cubicBezTo>
                    <a:pt x="6" y="126"/>
                    <a:pt x="2" y="131"/>
                    <a:pt x="0" y="134"/>
                  </a:cubicBezTo>
                  <a:cubicBezTo>
                    <a:pt x="0" y="138"/>
                    <a:pt x="0" y="138"/>
                    <a:pt x="0" y="138"/>
                  </a:cubicBezTo>
                  <a:cubicBezTo>
                    <a:pt x="43" y="145"/>
                    <a:pt x="72" y="155"/>
                    <a:pt x="74" y="156"/>
                  </a:cubicBezTo>
                  <a:cubicBezTo>
                    <a:pt x="84" y="159"/>
                    <a:pt x="89" y="165"/>
                    <a:pt x="92" y="180"/>
                  </a:cubicBezTo>
                  <a:cubicBezTo>
                    <a:pt x="93" y="186"/>
                    <a:pt x="94" y="192"/>
                    <a:pt x="94" y="198"/>
                  </a:cubicBezTo>
                  <a:cubicBezTo>
                    <a:pt x="132" y="198"/>
                    <a:pt x="132" y="198"/>
                    <a:pt x="132" y="198"/>
                  </a:cubicBezTo>
                  <a:cubicBezTo>
                    <a:pt x="127" y="157"/>
                    <a:pt x="127" y="157"/>
                    <a:pt x="127" y="157"/>
                  </a:cubicBezTo>
                  <a:cubicBezTo>
                    <a:pt x="127" y="157"/>
                    <a:pt x="124" y="148"/>
                    <a:pt x="119" y="145"/>
                  </a:cubicBezTo>
                  <a:cubicBezTo>
                    <a:pt x="119" y="145"/>
                    <a:pt x="75" y="127"/>
                    <a:pt x="67" y="125"/>
                  </a:cubicBezTo>
                  <a:cubicBezTo>
                    <a:pt x="67" y="125"/>
                    <a:pt x="62" y="116"/>
                    <a:pt x="58" y="117"/>
                  </a:cubicBezTo>
                  <a:cubicBezTo>
                    <a:pt x="58" y="105"/>
                    <a:pt x="58" y="105"/>
                    <a:pt x="58" y="105"/>
                  </a:cubicBezTo>
                  <a:cubicBezTo>
                    <a:pt x="58" y="105"/>
                    <a:pt x="65" y="97"/>
                    <a:pt x="66" y="91"/>
                  </a:cubicBezTo>
                  <a:cubicBezTo>
                    <a:pt x="69" y="82"/>
                    <a:pt x="69" y="82"/>
                    <a:pt x="69" y="82"/>
                  </a:cubicBezTo>
                  <a:cubicBezTo>
                    <a:pt x="69" y="82"/>
                    <a:pt x="77" y="77"/>
                    <a:pt x="79" y="68"/>
                  </a:cubicBezTo>
                  <a:cubicBezTo>
                    <a:pt x="79" y="55"/>
                    <a:pt x="79" y="55"/>
                    <a:pt x="79" y="55"/>
                  </a:cubicBezTo>
                  <a:cubicBezTo>
                    <a:pt x="79" y="55"/>
                    <a:pt x="76" y="53"/>
                    <a:pt x="76" y="53"/>
                  </a:cubicBezTo>
                  <a:cubicBezTo>
                    <a:pt x="76" y="50"/>
                    <a:pt x="76" y="50"/>
                    <a:pt x="76" y="50"/>
                  </a:cubicBezTo>
                  <a:cubicBezTo>
                    <a:pt x="76" y="50"/>
                    <a:pt x="78" y="44"/>
                    <a:pt x="77" y="44"/>
                  </a:cubicBezTo>
                  <a:cubicBezTo>
                    <a:pt x="77" y="35"/>
                    <a:pt x="77" y="35"/>
                    <a:pt x="77" y="35"/>
                  </a:cubicBezTo>
                  <a:cubicBezTo>
                    <a:pt x="75" y="34"/>
                    <a:pt x="75" y="34"/>
                    <a:pt x="75" y="34"/>
                  </a:cubicBezTo>
                  <a:cubicBezTo>
                    <a:pt x="74" y="21"/>
                    <a:pt x="74" y="21"/>
                    <a:pt x="74" y="21"/>
                  </a:cubicBezTo>
                  <a:cubicBezTo>
                    <a:pt x="71" y="21"/>
                    <a:pt x="71" y="21"/>
                    <a:pt x="71" y="21"/>
                  </a:cubicBezTo>
                  <a:cubicBezTo>
                    <a:pt x="58" y="7"/>
                    <a:pt x="58" y="7"/>
                    <a:pt x="58" y="7"/>
                  </a:cubicBezTo>
                  <a:cubicBezTo>
                    <a:pt x="58" y="10"/>
                    <a:pt x="58" y="10"/>
                    <a:pt x="58" y="10"/>
                  </a:cubicBezTo>
                  <a:cubicBezTo>
                    <a:pt x="58" y="10"/>
                    <a:pt x="43" y="0"/>
                    <a:pt x="37" y="0"/>
                  </a:cubicBezTo>
                  <a:cubicBezTo>
                    <a:pt x="34" y="4"/>
                    <a:pt x="34" y="4"/>
                    <a:pt x="34" y="4"/>
                  </a:cubicBezTo>
                  <a:cubicBezTo>
                    <a:pt x="27" y="0"/>
                    <a:pt x="27" y="0"/>
                    <a:pt x="27" y="0"/>
                  </a:cubicBezTo>
                  <a:cubicBezTo>
                    <a:pt x="24" y="0"/>
                    <a:pt x="24" y="0"/>
                    <a:pt x="24" y="0"/>
                  </a:cubicBezTo>
                  <a:cubicBezTo>
                    <a:pt x="27" y="3"/>
                    <a:pt x="27" y="3"/>
                    <a:pt x="27" y="3"/>
                  </a:cubicBezTo>
                  <a:cubicBezTo>
                    <a:pt x="18" y="7"/>
                    <a:pt x="18" y="7"/>
                    <a:pt x="18" y="7"/>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1" name="图形381"/>
            <p:cNvSpPr/>
            <p:nvPr/>
          </p:nvSpPr>
          <p:spPr bwMode="auto">
            <a:xfrm>
              <a:off x="2167557" y="5409612"/>
              <a:ext cx="304752" cy="453955"/>
            </a:xfrm>
            <a:custGeom>
              <a:avLst/>
              <a:gdLst>
                <a:gd name="T0" fmla="*/ 48 w 133"/>
                <a:gd name="T1" fmla="*/ 182 h 197"/>
                <a:gd name="T2" fmla="*/ 66 w 133"/>
                <a:gd name="T3" fmla="*/ 156 h 197"/>
                <a:gd name="T4" fmla="*/ 133 w 133"/>
                <a:gd name="T5" fmla="*/ 138 h 197"/>
                <a:gd name="T6" fmla="*/ 133 w 133"/>
                <a:gd name="T7" fmla="*/ 135 h 197"/>
                <a:gd name="T8" fmla="*/ 123 w 133"/>
                <a:gd name="T9" fmla="*/ 112 h 197"/>
                <a:gd name="T10" fmla="*/ 123 w 133"/>
                <a:gd name="T11" fmla="*/ 112 h 197"/>
                <a:gd name="T12" fmla="*/ 105 w 133"/>
                <a:gd name="T13" fmla="*/ 69 h 197"/>
                <a:gd name="T14" fmla="*/ 107 w 133"/>
                <a:gd name="T15" fmla="*/ 60 h 197"/>
                <a:gd name="T16" fmla="*/ 111 w 133"/>
                <a:gd name="T17" fmla="*/ 57 h 197"/>
                <a:gd name="T18" fmla="*/ 112 w 133"/>
                <a:gd name="T19" fmla="*/ 24 h 197"/>
                <a:gd name="T20" fmla="*/ 112 w 133"/>
                <a:gd name="T21" fmla="*/ 23 h 197"/>
                <a:gd name="T22" fmla="*/ 120 w 133"/>
                <a:gd name="T23" fmla="*/ 9 h 197"/>
                <a:gd name="T24" fmla="*/ 83 w 133"/>
                <a:gd name="T25" fmla="*/ 8 h 197"/>
                <a:gd name="T26" fmla="*/ 57 w 133"/>
                <a:gd name="T27" fmla="*/ 36 h 197"/>
                <a:gd name="T28" fmla="*/ 56 w 133"/>
                <a:gd name="T29" fmla="*/ 39 h 197"/>
                <a:gd name="T30" fmla="*/ 30 w 133"/>
                <a:gd name="T31" fmla="*/ 111 h 197"/>
                <a:gd name="T32" fmla="*/ 31 w 133"/>
                <a:gd name="T33" fmla="*/ 119 h 197"/>
                <a:gd name="T34" fmla="*/ 71 w 133"/>
                <a:gd name="T35" fmla="*/ 124 h 197"/>
                <a:gd name="T36" fmla="*/ 75 w 133"/>
                <a:gd name="T37" fmla="*/ 128 h 197"/>
                <a:gd name="T38" fmla="*/ 75 w 133"/>
                <a:gd name="T39" fmla="*/ 136 h 197"/>
                <a:gd name="T40" fmla="*/ 15 w 133"/>
                <a:gd name="T41" fmla="*/ 151 h 197"/>
                <a:gd name="T42" fmla="*/ 2 w 133"/>
                <a:gd name="T43" fmla="*/ 170 h 197"/>
                <a:gd name="T44" fmla="*/ 0 w 133"/>
                <a:gd name="T45" fmla="*/ 197 h 197"/>
                <a:gd name="T46" fmla="*/ 47 w 133"/>
                <a:gd name="T47" fmla="*/ 197 h 197"/>
                <a:gd name="T48" fmla="*/ 48 w 133"/>
                <a:gd name="T49" fmla="*/ 18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97">
                  <a:moveTo>
                    <a:pt x="48" y="182"/>
                  </a:moveTo>
                  <a:cubicBezTo>
                    <a:pt x="48" y="165"/>
                    <a:pt x="59" y="157"/>
                    <a:pt x="66" y="156"/>
                  </a:cubicBezTo>
                  <a:cubicBezTo>
                    <a:pt x="90" y="145"/>
                    <a:pt x="122" y="140"/>
                    <a:pt x="133" y="138"/>
                  </a:cubicBezTo>
                  <a:cubicBezTo>
                    <a:pt x="133" y="135"/>
                    <a:pt x="133" y="135"/>
                    <a:pt x="133" y="135"/>
                  </a:cubicBezTo>
                  <a:cubicBezTo>
                    <a:pt x="127" y="129"/>
                    <a:pt x="124" y="118"/>
                    <a:pt x="123" y="112"/>
                  </a:cubicBezTo>
                  <a:cubicBezTo>
                    <a:pt x="123" y="112"/>
                    <a:pt x="123" y="112"/>
                    <a:pt x="123" y="112"/>
                  </a:cubicBezTo>
                  <a:cubicBezTo>
                    <a:pt x="105" y="104"/>
                    <a:pt x="105" y="73"/>
                    <a:pt x="105" y="69"/>
                  </a:cubicBezTo>
                  <a:cubicBezTo>
                    <a:pt x="104" y="64"/>
                    <a:pt x="106" y="61"/>
                    <a:pt x="107" y="60"/>
                  </a:cubicBezTo>
                  <a:cubicBezTo>
                    <a:pt x="108" y="58"/>
                    <a:pt x="110" y="57"/>
                    <a:pt x="111" y="57"/>
                  </a:cubicBezTo>
                  <a:cubicBezTo>
                    <a:pt x="110" y="45"/>
                    <a:pt x="112" y="27"/>
                    <a:pt x="112" y="24"/>
                  </a:cubicBezTo>
                  <a:cubicBezTo>
                    <a:pt x="112" y="23"/>
                    <a:pt x="112" y="23"/>
                    <a:pt x="112" y="23"/>
                  </a:cubicBezTo>
                  <a:cubicBezTo>
                    <a:pt x="114" y="18"/>
                    <a:pt x="117" y="13"/>
                    <a:pt x="120" y="9"/>
                  </a:cubicBezTo>
                  <a:cubicBezTo>
                    <a:pt x="119" y="9"/>
                    <a:pt x="99" y="0"/>
                    <a:pt x="83" y="8"/>
                  </a:cubicBezTo>
                  <a:cubicBezTo>
                    <a:pt x="83" y="8"/>
                    <a:pt x="63" y="16"/>
                    <a:pt x="57" y="36"/>
                  </a:cubicBezTo>
                  <a:cubicBezTo>
                    <a:pt x="57" y="36"/>
                    <a:pt x="57" y="37"/>
                    <a:pt x="56" y="39"/>
                  </a:cubicBezTo>
                  <a:cubicBezTo>
                    <a:pt x="54" y="52"/>
                    <a:pt x="46" y="100"/>
                    <a:pt x="30" y="111"/>
                  </a:cubicBezTo>
                  <a:cubicBezTo>
                    <a:pt x="30" y="111"/>
                    <a:pt x="26" y="113"/>
                    <a:pt x="31" y="119"/>
                  </a:cubicBezTo>
                  <a:cubicBezTo>
                    <a:pt x="31" y="119"/>
                    <a:pt x="46" y="134"/>
                    <a:pt x="71" y="124"/>
                  </a:cubicBezTo>
                  <a:cubicBezTo>
                    <a:pt x="72" y="126"/>
                    <a:pt x="73" y="127"/>
                    <a:pt x="75" y="128"/>
                  </a:cubicBezTo>
                  <a:cubicBezTo>
                    <a:pt x="75" y="136"/>
                    <a:pt x="75" y="136"/>
                    <a:pt x="75" y="136"/>
                  </a:cubicBezTo>
                  <a:cubicBezTo>
                    <a:pt x="75" y="136"/>
                    <a:pt x="40" y="140"/>
                    <a:pt x="15" y="151"/>
                  </a:cubicBezTo>
                  <a:cubicBezTo>
                    <a:pt x="15" y="151"/>
                    <a:pt x="1" y="155"/>
                    <a:pt x="2" y="170"/>
                  </a:cubicBezTo>
                  <a:cubicBezTo>
                    <a:pt x="0" y="197"/>
                    <a:pt x="0" y="197"/>
                    <a:pt x="0" y="197"/>
                  </a:cubicBezTo>
                  <a:cubicBezTo>
                    <a:pt x="47" y="197"/>
                    <a:pt x="47" y="197"/>
                    <a:pt x="47" y="197"/>
                  </a:cubicBezTo>
                  <a:lnTo>
                    <a:pt x="48" y="182"/>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73" name="组合 72"/>
          <p:cNvGrpSpPr/>
          <p:nvPr/>
        </p:nvGrpSpPr>
        <p:grpSpPr>
          <a:xfrm>
            <a:off x="4300220" y="3022600"/>
            <a:ext cx="3435985" cy="2875915"/>
            <a:chOff x="4808991" y="3022431"/>
            <a:chExt cx="2601323" cy="2875696"/>
          </a:xfrm>
        </p:grpSpPr>
        <p:sp>
          <p:nvSpPr>
            <p:cNvPr id="24" name="矩形 23"/>
            <p:cNvSpPr/>
            <p:nvPr/>
          </p:nvSpPr>
          <p:spPr>
            <a:xfrm>
              <a:off x="5068595" y="3022431"/>
              <a:ext cx="2199418" cy="570822"/>
            </a:xfrm>
            <a:prstGeom prst="rect">
              <a:avLst/>
            </a:prstGeom>
          </p:spPr>
          <p:txBody>
            <a:bodyPr wrap="square">
              <a:spAutoFit/>
            </a:bodyPr>
            <a:lstStyle/>
            <a:p>
              <a:pPr>
                <a:lnSpc>
                  <a:spcPct val="130000"/>
                </a:lnSpc>
              </a:pPr>
              <a:r>
                <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我们为什么做</a:t>
              </a:r>
              <a:endPar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6" name="矩形 35"/>
            <p:cNvSpPr/>
            <p:nvPr/>
          </p:nvSpPr>
          <p:spPr>
            <a:xfrm>
              <a:off x="4808991" y="3595172"/>
              <a:ext cx="2601323" cy="2047719"/>
            </a:xfrm>
            <a:prstGeom prst="rect">
              <a:avLst/>
            </a:prstGeom>
          </p:spPr>
          <p:txBody>
            <a:bodyPr wrap="square">
              <a:spAutoFit/>
            </a:bodyPr>
            <a:lstStyle/>
            <a:p>
              <a:pPr>
                <a:lnSpc>
                  <a:spcPct val="130000"/>
                </a:lnSpc>
              </a:pPr>
              <a:r>
                <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作为计算机专业的大学生，大量技术书籍的阅读必不可少。图书馆的书籍虽然种类繁多，但没有笔记，一些考研用书价值低。而大多数学生不想花太多钱买书于是有必要建立一个大学生间的图书互借系统，用来满足一些学生，尤其是考研党的借书需求。</a:t>
              </a:r>
            </a:p>
          </p:txBody>
        </p:sp>
        <p:sp>
          <p:nvSpPr>
            <p:cNvPr id="43" name="图形262"/>
            <p:cNvSpPr>
              <a:spLocks noEditPoints="1"/>
            </p:cNvSpPr>
            <p:nvPr/>
          </p:nvSpPr>
          <p:spPr bwMode="auto">
            <a:xfrm>
              <a:off x="5797933" y="5345763"/>
              <a:ext cx="342847" cy="342847"/>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4" name="图形263"/>
            <p:cNvSpPr>
              <a:spLocks noEditPoints="1"/>
            </p:cNvSpPr>
            <p:nvPr/>
          </p:nvSpPr>
          <p:spPr bwMode="auto">
            <a:xfrm>
              <a:off x="6048718" y="5555280"/>
              <a:ext cx="342847" cy="342847"/>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5" name="图形264"/>
            <p:cNvSpPr>
              <a:spLocks noEditPoints="1"/>
            </p:cNvSpPr>
            <p:nvPr/>
          </p:nvSpPr>
          <p:spPr bwMode="auto">
            <a:xfrm>
              <a:off x="5864597" y="5694959"/>
              <a:ext cx="203169" cy="199995"/>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74" name="组合 73"/>
          <p:cNvGrpSpPr/>
          <p:nvPr/>
        </p:nvGrpSpPr>
        <p:grpSpPr>
          <a:xfrm>
            <a:off x="8412912" y="3025606"/>
            <a:ext cx="2601323" cy="2869348"/>
            <a:chOff x="8334172" y="3019256"/>
            <a:chExt cx="2601323" cy="2869348"/>
          </a:xfrm>
        </p:grpSpPr>
        <p:sp>
          <p:nvSpPr>
            <p:cNvPr id="30" name="矩形 29"/>
            <p:cNvSpPr/>
            <p:nvPr/>
          </p:nvSpPr>
          <p:spPr>
            <a:xfrm>
              <a:off x="8479971" y="3019256"/>
              <a:ext cx="2148840" cy="570865"/>
            </a:xfrm>
            <a:prstGeom prst="rect">
              <a:avLst/>
            </a:prstGeom>
            <a:noFill/>
          </p:spPr>
          <p:txBody>
            <a:bodyPr wrap="none">
              <a:spAutoFit/>
            </a:bodyPr>
            <a:lstStyle/>
            <a:p>
              <a:pPr>
                <a:lnSpc>
                  <a:spcPct val="130000"/>
                </a:lnSpc>
              </a:pPr>
              <a:r>
                <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我们要怎么做</a:t>
              </a:r>
              <a:endPar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7" name="矩形 36"/>
            <p:cNvSpPr/>
            <p:nvPr/>
          </p:nvSpPr>
          <p:spPr>
            <a:xfrm>
              <a:off x="8334172" y="3732957"/>
              <a:ext cx="2601323" cy="370840"/>
            </a:xfrm>
            <a:prstGeom prst="rect">
              <a:avLst/>
            </a:prstGeom>
          </p:spPr>
          <p:txBody>
            <a:bodyPr wrap="square">
              <a:spAutoFit/>
            </a:bodyPr>
            <a:lstStyle/>
            <a:p>
              <a:pPr>
                <a:lnSpc>
                  <a:spcPct val="130000"/>
                </a:lnSpc>
              </a:pPr>
              <a:endPar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7" name="图形393"/>
            <p:cNvSpPr>
              <a:spLocks noEditPoints="1"/>
            </p:cNvSpPr>
            <p:nvPr/>
          </p:nvSpPr>
          <p:spPr bwMode="auto">
            <a:xfrm>
              <a:off x="9355810" y="5345763"/>
              <a:ext cx="561888" cy="542841"/>
            </a:xfrm>
            <a:custGeom>
              <a:avLst/>
              <a:gdLst>
                <a:gd name="T0" fmla="*/ 217 w 245"/>
                <a:gd name="T1" fmla="*/ 20 h 236"/>
                <a:gd name="T2" fmla="*/ 203 w 245"/>
                <a:gd name="T3" fmla="*/ 20 h 236"/>
                <a:gd name="T4" fmla="*/ 203 w 245"/>
                <a:gd name="T5" fmla="*/ 6 h 236"/>
                <a:gd name="T6" fmla="*/ 197 w 245"/>
                <a:gd name="T7" fmla="*/ 0 h 236"/>
                <a:gd name="T8" fmla="*/ 180 w 245"/>
                <a:gd name="T9" fmla="*/ 0 h 236"/>
                <a:gd name="T10" fmla="*/ 174 w 245"/>
                <a:gd name="T11" fmla="*/ 6 h 236"/>
                <a:gd name="T12" fmla="*/ 174 w 245"/>
                <a:gd name="T13" fmla="*/ 20 h 236"/>
                <a:gd name="T14" fmla="*/ 71 w 245"/>
                <a:gd name="T15" fmla="*/ 20 h 236"/>
                <a:gd name="T16" fmla="*/ 71 w 245"/>
                <a:gd name="T17" fmla="*/ 6 h 236"/>
                <a:gd name="T18" fmla="*/ 64 w 245"/>
                <a:gd name="T19" fmla="*/ 0 h 236"/>
                <a:gd name="T20" fmla="*/ 48 w 245"/>
                <a:gd name="T21" fmla="*/ 0 h 236"/>
                <a:gd name="T22" fmla="*/ 42 w 245"/>
                <a:gd name="T23" fmla="*/ 6 h 236"/>
                <a:gd name="T24" fmla="*/ 42 w 245"/>
                <a:gd name="T25" fmla="*/ 20 h 236"/>
                <a:gd name="T26" fmla="*/ 29 w 245"/>
                <a:gd name="T27" fmla="*/ 20 h 236"/>
                <a:gd name="T28" fmla="*/ 0 w 245"/>
                <a:gd name="T29" fmla="*/ 49 h 236"/>
                <a:gd name="T30" fmla="*/ 0 w 245"/>
                <a:gd name="T31" fmla="*/ 208 h 236"/>
                <a:gd name="T32" fmla="*/ 29 w 245"/>
                <a:gd name="T33" fmla="*/ 236 h 236"/>
                <a:gd name="T34" fmla="*/ 217 w 245"/>
                <a:gd name="T35" fmla="*/ 236 h 236"/>
                <a:gd name="T36" fmla="*/ 245 w 245"/>
                <a:gd name="T37" fmla="*/ 208 h 236"/>
                <a:gd name="T38" fmla="*/ 245 w 245"/>
                <a:gd name="T39" fmla="*/ 49 h 236"/>
                <a:gd name="T40" fmla="*/ 217 w 245"/>
                <a:gd name="T41" fmla="*/ 20 h 236"/>
                <a:gd name="T42" fmla="*/ 228 w 245"/>
                <a:gd name="T43" fmla="*/ 208 h 236"/>
                <a:gd name="T44" fmla="*/ 217 w 245"/>
                <a:gd name="T45" fmla="*/ 219 h 236"/>
                <a:gd name="T46" fmla="*/ 29 w 245"/>
                <a:gd name="T47" fmla="*/ 219 h 236"/>
                <a:gd name="T48" fmla="*/ 18 w 245"/>
                <a:gd name="T49" fmla="*/ 208 h 236"/>
                <a:gd name="T50" fmla="*/ 18 w 245"/>
                <a:gd name="T51" fmla="*/ 68 h 236"/>
                <a:gd name="T52" fmla="*/ 228 w 245"/>
                <a:gd name="T53" fmla="*/ 68 h 236"/>
                <a:gd name="T54" fmla="*/ 228 w 245"/>
                <a:gd name="T55" fmla="*/ 20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36">
                  <a:moveTo>
                    <a:pt x="217" y="20"/>
                  </a:moveTo>
                  <a:cubicBezTo>
                    <a:pt x="203" y="20"/>
                    <a:pt x="203" y="20"/>
                    <a:pt x="203" y="20"/>
                  </a:cubicBezTo>
                  <a:cubicBezTo>
                    <a:pt x="203" y="6"/>
                    <a:pt x="203" y="6"/>
                    <a:pt x="203" y="6"/>
                  </a:cubicBezTo>
                  <a:cubicBezTo>
                    <a:pt x="203" y="3"/>
                    <a:pt x="200" y="0"/>
                    <a:pt x="197" y="0"/>
                  </a:cubicBezTo>
                  <a:cubicBezTo>
                    <a:pt x="180" y="0"/>
                    <a:pt x="180" y="0"/>
                    <a:pt x="180" y="0"/>
                  </a:cubicBezTo>
                  <a:cubicBezTo>
                    <a:pt x="177" y="0"/>
                    <a:pt x="174" y="3"/>
                    <a:pt x="174" y="6"/>
                  </a:cubicBezTo>
                  <a:cubicBezTo>
                    <a:pt x="174" y="20"/>
                    <a:pt x="174" y="20"/>
                    <a:pt x="174" y="20"/>
                  </a:cubicBezTo>
                  <a:cubicBezTo>
                    <a:pt x="71" y="20"/>
                    <a:pt x="71" y="20"/>
                    <a:pt x="71" y="20"/>
                  </a:cubicBezTo>
                  <a:cubicBezTo>
                    <a:pt x="71" y="6"/>
                    <a:pt x="71" y="6"/>
                    <a:pt x="71" y="6"/>
                  </a:cubicBezTo>
                  <a:cubicBezTo>
                    <a:pt x="71" y="3"/>
                    <a:pt x="68" y="0"/>
                    <a:pt x="64" y="0"/>
                  </a:cubicBezTo>
                  <a:cubicBezTo>
                    <a:pt x="48" y="0"/>
                    <a:pt x="48" y="0"/>
                    <a:pt x="48" y="0"/>
                  </a:cubicBezTo>
                  <a:cubicBezTo>
                    <a:pt x="44" y="0"/>
                    <a:pt x="42" y="3"/>
                    <a:pt x="42" y="6"/>
                  </a:cubicBezTo>
                  <a:cubicBezTo>
                    <a:pt x="42" y="20"/>
                    <a:pt x="42" y="20"/>
                    <a:pt x="42" y="20"/>
                  </a:cubicBezTo>
                  <a:cubicBezTo>
                    <a:pt x="29" y="20"/>
                    <a:pt x="29" y="20"/>
                    <a:pt x="29" y="20"/>
                  </a:cubicBezTo>
                  <a:cubicBezTo>
                    <a:pt x="13" y="20"/>
                    <a:pt x="0" y="33"/>
                    <a:pt x="0" y="49"/>
                  </a:cubicBezTo>
                  <a:cubicBezTo>
                    <a:pt x="0" y="208"/>
                    <a:pt x="0" y="208"/>
                    <a:pt x="0" y="208"/>
                  </a:cubicBezTo>
                  <a:cubicBezTo>
                    <a:pt x="0" y="223"/>
                    <a:pt x="13" y="236"/>
                    <a:pt x="29" y="236"/>
                  </a:cubicBezTo>
                  <a:cubicBezTo>
                    <a:pt x="217" y="236"/>
                    <a:pt x="217" y="236"/>
                    <a:pt x="217" y="236"/>
                  </a:cubicBezTo>
                  <a:cubicBezTo>
                    <a:pt x="232" y="236"/>
                    <a:pt x="245" y="223"/>
                    <a:pt x="245" y="208"/>
                  </a:cubicBezTo>
                  <a:cubicBezTo>
                    <a:pt x="245" y="49"/>
                    <a:pt x="245" y="49"/>
                    <a:pt x="245" y="49"/>
                  </a:cubicBezTo>
                  <a:cubicBezTo>
                    <a:pt x="245" y="33"/>
                    <a:pt x="232" y="20"/>
                    <a:pt x="217" y="20"/>
                  </a:cubicBezTo>
                  <a:close/>
                  <a:moveTo>
                    <a:pt x="228" y="208"/>
                  </a:moveTo>
                  <a:cubicBezTo>
                    <a:pt x="228" y="214"/>
                    <a:pt x="223" y="219"/>
                    <a:pt x="217" y="219"/>
                  </a:cubicBezTo>
                  <a:cubicBezTo>
                    <a:pt x="29" y="219"/>
                    <a:pt x="29" y="219"/>
                    <a:pt x="29" y="219"/>
                  </a:cubicBezTo>
                  <a:cubicBezTo>
                    <a:pt x="23" y="219"/>
                    <a:pt x="18" y="214"/>
                    <a:pt x="18" y="208"/>
                  </a:cubicBezTo>
                  <a:cubicBezTo>
                    <a:pt x="18" y="68"/>
                    <a:pt x="18" y="68"/>
                    <a:pt x="18" y="68"/>
                  </a:cubicBezTo>
                  <a:cubicBezTo>
                    <a:pt x="228" y="68"/>
                    <a:pt x="228" y="68"/>
                    <a:pt x="228" y="68"/>
                  </a:cubicBezTo>
                  <a:lnTo>
                    <a:pt x="228" y="208"/>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8" name="图形394"/>
            <p:cNvSpPr/>
            <p:nvPr/>
          </p:nvSpPr>
          <p:spPr bwMode="auto">
            <a:xfrm>
              <a:off x="9527233" y="5577503"/>
              <a:ext cx="244438" cy="190470"/>
            </a:xfrm>
            <a:custGeom>
              <a:avLst/>
              <a:gdLst>
                <a:gd name="T0" fmla="*/ 17 w 77"/>
                <a:gd name="T1" fmla="*/ 48 h 60"/>
                <a:gd name="T2" fmla="*/ 30 w 77"/>
                <a:gd name="T3" fmla="*/ 60 h 60"/>
                <a:gd name="T4" fmla="*/ 77 w 77"/>
                <a:gd name="T5" fmla="*/ 13 h 60"/>
                <a:gd name="T6" fmla="*/ 64 w 77"/>
                <a:gd name="T7" fmla="*/ 0 h 60"/>
                <a:gd name="T8" fmla="*/ 30 w 77"/>
                <a:gd name="T9" fmla="*/ 35 h 60"/>
                <a:gd name="T10" fmla="*/ 12 w 77"/>
                <a:gd name="T11" fmla="*/ 18 h 60"/>
                <a:gd name="T12" fmla="*/ 0 w 77"/>
                <a:gd name="T13" fmla="*/ 30 h 60"/>
                <a:gd name="T14" fmla="*/ 17 w 77"/>
                <a:gd name="T15" fmla="*/ 47 h 60"/>
                <a:gd name="T16" fmla="*/ 17 w 77"/>
                <a:gd name="T1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0">
                  <a:moveTo>
                    <a:pt x="17" y="48"/>
                  </a:moveTo>
                  <a:lnTo>
                    <a:pt x="30" y="60"/>
                  </a:lnTo>
                  <a:lnTo>
                    <a:pt x="77" y="13"/>
                  </a:lnTo>
                  <a:lnTo>
                    <a:pt x="64" y="0"/>
                  </a:lnTo>
                  <a:lnTo>
                    <a:pt x="30" y="35"/>
                  </a:lnTo>
                  <a:lnTo>
                    <a:pt x="12" y="18"/>
                  </a:lnTo>
                  <a:lnTo>
                    <a:pt x="0" y="30"/>
                  </a:lnTo>
                  <a:lnTo>
                    <a:pt x="17" y="47"/>
                  </a:lnTo>
                  <a:lnTo>
                    <a:pt x="17"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49" name="组合 48"/>
          <p:cNvGrpSpPr/>
          <p:nvPr/>
        </p:nvGrpSpPr>
        <p:grpSpPr>
          <a:xfrm>
            <a:off x="106325" y="108246"/>
            <a:ext cx="655437" cy="584776"/>
            <a:chOff x="0" y="0"/>
            <a:chExt cx="3158094" cy="2817628"/>
          </a:xfrm>
        </p:grpSpPr>
        <p:sp>
          <p:nvSpPr>
            <p:cNvPr id="50" name="箭头: V 形 49"/>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1" name="箭头: V 形 50"/>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2" name="箭头: V 形 51"/>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3" name="任意多边形: 形状 52"/>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2" name="图片 1"/>
          <p:cNvPicPr>
            <a:picLocks noChangeAspect="1"/>
          </p:cNvPicPr>
          <p:nvPr/>
        </p:nvPicPr>
        <p:blipFill>
          <a:blip r:embed="rId3"/>
          <a:stretch>
            <a:fillRect/>
          </a:stretch>
        </p:blipFill>
        <p:spPr>
          <a:xfrm>
            <a:off x="1185545" y="1275080"/>
            <a:ext cx="2427605" cy="1551305"/>
          </a:xfrm>
          <a:prstGeom prst="rect">
            <a:avLst/>
          </a:prstGeom>
        </p:spPr>
      </p:pic>
      <p:pic>
        <p:nvPicPr>
          <p:cNvPr id="100" name="图片 99"/>
          <p:cNvPicPr/>
          <p:nvPr/>
        </p:nvPicPr>
        <p:blipFill>
          <a:blip r:embed="rId4"/>
          <a:stretch>
            <a:fillRect/>
          </a:stretch>
        </p:blipFill>
        <p:spPr>
          <a:xfrm>
            <a:off x="8382635" y="1270000"/>
            <a:ext cx="2707005" cy="1556385"/>
          </a:xfrm>
          <a:prstGeom prst="rect">
            <a:avLst/>
          </a:prstGeom>
          <a:noFill/>
          <a:ln w="9525">
            <a:noFill/>
          </a:ln>
        </p:spPr>
      </p:pic>
      <p:pic>
        <p:nvPicPr>
          <p:cNvPr id="4" name="图片 3" descr="[MSL((@}7G2MN@RWJD[PUOU"/>
          <p:cNvPicPr>
            <a:picLocks noChangeAspect="1"/>
          </p:cNvPicPr>
          <p:nvPr/>
        </p:nvPicPr>
        <p:blipFill>
          <a:blip r:embed="rId5"/>
          <a:stretch>
            <a:fillRect/>
          </a:stretch>
        </p:blipFill>
        <p:spPr>
          <a:xfrm>
            <a:off x="4306570" y="1264920"/>
            <a:ext cx="3480435" cy="1562100"/>
          </a:xfrm>
          <a:prstGeom prst="rect">
            <a:avLst/>
          </a:prstGeom>
        </p:spPr>
      </p:pic>
      <p:sp>
        <p:nvSpPr>
          <p:cNvPr id="6" name="文本框 5"/>
          <p:cNvSpPr txBox="1"/>
          <p:nvPr/>
        </p:nvSpPr>
        <p:spPr>
          <a:xfrm>
            <a:off x="8520430" y="3733165"/>
            <a:ext cx="2480310" cy="1168400"/>
          </a:xfrm>
          <a:prstGeom prst="rect">
            <a:avLst/>
          </a:prstGeom>
          <a:noFill/>
        </p:spPr>
        <p:txBody>
          <a:bodyPr wrap="square" rtlCol="0">
            <a:spAutoFit/>
          </a:bodyPr>
          <a:lstStyle/>
          <a:p>
            <a:r>
              <a:rPr lang="en-US" altLang="zh-CN" sz="1400">
                <a:solidFill>
                  <a:schemeClr val="bg1"/>
                </a:solidFill>
              </a:rPr>
              <a:t>         </a:t>
            </a:r>
            <a:r>
              <a:rPr lang="zh-CN" altLang="en-US" sz="1400">
                <a:solidFill>
                  <a:schemeClr val="bg1"/>
                </a:solidFill>
              </a:rPr>
              <a:t>使用软件工程的知识，根据瀑布模型制作项目计划和甘特图。并结合HTML、JS、CSS、数据库等技术，实现我们的目的。</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up)">
                                      <p:cBhvr>
                                        <p:cTn id="11" dur="500"/>
                                        <p:tgtEl>
                                          <p:spTgt spid="7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up)">
                                      <p:cBhvr>
                                        <p:cTn id="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平行四边形 10"/>
          <p:cNvSpPr/>
          <p:nvPr>
            <p:custDataLst>
              <p:tags r:id="rId2"/>
            </p:custDataLst>
          </p:nvPr>
        </p:nvSpPr>
        <p:spPr>
          <a:xfrm>
            <a:off x="6578600" y="0"/>
            <a:ext cx="3218689" cy="6858000"/>
          </a:xfrm>
          <a:prstGeom prst="parallelogram">
            <a:avLst>
              <a:gd name="adj" fmla="val 93597"/>
            </a:avLst>
          </a:prstGeom>
          <a:solidFill>
            <a:srgbClr val="BDC7D3">
              <a:alpha val="42000"/>
            </a:srgb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sp>
        <p:nvSpPr>
          <p:cNvPr id="12" name="平行四边形 11"/>
          <p:cNvSpPr/>
          <p:nvPr>
            <p:custDataLst>
              <p:tags r:id="rId3"/>
            </p:custDataLst>
          </p:nvPr>
        </p:nvSpPr>
        <p:spPr>
          <a:xfrm>
            <a:off x="7183372" y="0"/>
            <a:ext cx="4495800" cy="6858000"/>
          </a:xfrm>
          <a:prstGeom prst="parallelogram">
            <a:avLst>
              <a:gd name="adj" fmla="val 65395"/>
            </a:avLst>
          </a:prstGeom>
          <a:solidFill>
            <a:srgbClr val="BBC5D2">
              <a:alpha val="80000"/>
            </a:srgb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sp>
        <p:nvSpPr>
          <p:cNvPr id="13" name="任意多边形: 形状 12"/>
          <p:cNvSpPr/>
          <p:nvPr>
            <p:custDataLst>
              <p:tags r:id="rId4"/>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rgbClr val="BBC5D2">
              <a:alpha val="80000"/>
            </a:srgb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grpSp>
        <p:nvGrpSpPr>
          <p:cNvPr id="2" name="组合 1"/>
          <p:cNvGrpSpPr/>
          <p:nvPr>
            <p:custDataLst>
              <p:tags r:id="rId5"/>
            </p:custDataLst>
          </p:nvPr>
        </p:nvGrpSpPr>
        <p:grpSpPr>
          <a:xfrm>
            <a:off x="357022" y="1968616"/>
            <a:ext cx="11523355" cy="4458405"/>
            <a:chOff x="357022" y="2235683"/>
            <a:chExt cx="11523355" cy="4025140"/>
          </a:xfrm>
        </p:grpSpPr>
        <p:sp>
          <p:nvSpPr>
            <p:cNvPr id="3" name="矩形 2"/>
            <p:cNvSpPr/>
            <p:nvPr>
              <p:custDataLst>
                <p:tags r:id="rId9"/>
              </p:custDataLst>
            </p:nvPr>
          </p:nvSpPr>
          <p:spPr>
            <a:xfrm>
              <a:off x="383774" y="2260457"/>
              <a:ext cx="11462493" cy="3947885"/>
            </a:xfrm>
            <a:prstGeom prst="rect">
              <a:avLst/>
            </a:prstGeom>
            <a:solidFill>
              <a:srgbClr val="FFFFFF"/>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a:solidFill>
                  <a:sysClr val="window" lastClr="FFFFFF"/>
                </a:solidFill>
                <a:latin typeface="微软雅黑" panose="020B0503020204020204" charset="-122"/>
              </a:endParaRPr>
            </a:p>
          </p:txBody>
        </p:sp>
        <p:sp>
          <p:nvSpPr>
            <p:cNvPr id="5" name="任意多边形: 形状 4"/>
            <p:cNvSpPr/>
            <p:nvPr>
              <p:custDataLst>
                <p:tags r:id="rId10"/>
              </p:custDataLst>
            </p:nvPr>
          </p:nvSpPr>
          <p:spPr>
            <a:xfrm>
              <a:off x="357022" y="2235683"/>
              <a:ext cx="11523355" cy="654488"/>
            </a:xfrm>
            <a:custGeom>
              <a:avLst/>
              <a:gdLst>
                <a:gd name="connsiteX0" fmla="*/ 0 w 8575304"/>
                <a:gd name="connsiteY0" fmla="*/ 0 h 497113"/>
                <a:gd name="connsiteX1" fmla="*/ 8575304 w 8575304"/>
                <a:gd name="connsiteY1" fmla="*/ 0 h 497113"/>
                <a:gd name="connsiteX2" fmla="*/ 8575304 w 8575304"/>
                <a:gd name="connsiteY2" fmla="*/ 497113 h 497113"/>
                <a:gd name="connsiteX3" fmla="*/ 8505371 w 8575304"/>
                <a:gd name="connsiteY3" fmla="*/ 497113 h 497113"/>
                <a:gd name="connsiteX4" fmla="*/ 8505371 w 8575304"/>
                <a:gd name="connsiteY4" fmla="*/ 72983 h 497113"/>
                <a:gd name="connsiteX5" fmla="*/ 81177 w 8575304"/>
                <a:gd name="connsiteY5" fmla="*/ 72983 h 497113"/>
                <a:gd name="connsiteX6" fmla="*/ 81177 w 8575304"/>
                <a:gd name="connsiteY6" fmla="*/ 73656 h 497113"/>
                <a:gd name="connsiteX7" fmla="*/ 76555 w 8575304"/>
                <a:gd name="connsiteY7" fmla="*/ 73656 h 497113"/>
                <a:gd name="connsiteX8" fmla="*/ 76555 w 8575304"/>
                <a:gd name="connsiteY8" fmla="*/ 497113 h 497113"/>
                <a:gd name="connsiteX9" fmla="*/ 0 w 8575304"/>
                <a:gd name="connsiteY9" fmla="*/ 497113 h 49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5304" h="497113">
                  <a:moveTo>
                    <a:pt x="0" y="0"/>
                  </a:moveTo>
                  <a:lnTo>
                    <a:pt x="8575304" y="0"/>
                  </a:lnTo>
                  <a:lnTo>
                    <a:pt x="8575304" y="497113"/>
                  </a:lnTo>
                  <a:lnTo>
                    <a:pt x="8505371" y="497113"/>
                  </a:lnTo>
                  <a:lnTo>
                    <a:pt x="8505371" y="72983"/>
                  </a:lnTo>
                  <a:lnTo>
                    <a:pt x="81177" y="72983"/>
                  </a:lnTo>
                  <a:lnTo>
                    <a:pt x="81177" y="73656"/>
                  </a:lnTo>
                  <a:lnTo>
                    <a:pt x="76555" y="73656"/>
                  </a:lnTo>
                  <a:lnTo>
                    <a:pt x="76555" y="497113"/>
                  </a:lnTo>
                  <a:lnTo>
                    <a:pt x="0" y="497113"/>
                  </a:lnTo>
                  <a:close/>
                </a:path>
              </a:pathLst>
            </a:custGeom>
            <a:solidFill>
              <a:sysClr val="window" lastClr="FFFFFF">
                <a:lumMod val="85000"/>
              </a:sys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sp>
          <p:nvSpPr>
            <p:cNvPr id="6" name="任意多边形: 形状 5"/>
            <p:cNvSpPr/>
            <p:nvPr>
              <p:custDataLst>
                <p:tags r:id="rId11"/>
              </p:custDataLst>
            </p:nvPr>
          </p:nvSpPr>
          <p:spPr>
            <a:xfrm flipV="1">
              <a:off x="357022" y="5606335"/>
              <a:ext cx="11523355" cy="654488"/>
            </a:xfrm>
            <a:custGeom>
              <a:avLst/>
              <a:gdLst>
                <a:gd name="connsiteX0" fmla="*/ 0 w 8575304"/>
                <a:gd name="connsiteY0" fmla="*/ 497113 h 497113"/>
                <a:gd name="connsiteX1" fmla="*/ 76555 w 8575304"/>
                <a:gd name="connsiteY1" fmla="*/ 497113 h 497113"/>
                <a:gd name="connsiteX2" fmla="*/ 76555 w 8575304"/>
                <a:gd name="connsiteY2" fmla="*/ 74415 h 497113"/>
                <a:gd name="connsiteX3" fmla="*/ 81177 w 8575304"/>
                <a:gd name="connsiteY3" fmla="*/ 74415 h 497113"/>
                <a:gd name="connsiteX4" fmla="*/ 81177 w 8575304"/>
                <a:gd name="connsiteY4" fmla="*/ 72983 h 497113"/>
                <a:gd name="connsiteX5" fmla="*/ 8505371 w 8575304"/>
                <a:gd name="connsiteY5" fmla="*/ 72983 h 497113"/>
                <a:gd name="connsiteX6" fmla="*/ 8505371 w 8575304"/>
                <a:gd name="connsiteY6" fmla="*/ 497113 h 497113"/>
                <a:gd name="connsiteX7" fmla="*/ 8575304 w 8575304"/>
                <a:gd name="connsiteY7" fmla="*/ 497113 h 497113"/>
                <a:gd name="connsiteX8" fmla="*/ 8575304 w 8575304"/>
                <a:gd name="connsiteY8" fmla="*/ 0 h 497113"/>
                <a:gd name="connsiteX9" fmla="*/ 0 w 8575304"/>
                <a:gd name="connsiteY9" fmla="*/ 0 h 49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5304" h="497113">
                  <a:moveTo>
                    <a:pt x="0" y="497113"/>
                  </a:moveTo>
                  <a:lnTo>
                    <a:pt x="76555" y="497113"/>
                  </a:lnTo>
                  <a:lnTo>
                    <a:pt x="76555" y="74415"/>
                  </a:lnTo>
                  <a:lnTo>
                    <a:pt x="81177" y="74415"/>
                  </a:lnTo>
                  <a:lnTo>
                    <a:pt x="81177" y="72983"/>
                  </a:lnTo>
                  <a:lnTo>
                    <a:pt x="8505371" y="72983"/>
                  </a:lnTo>
                  <a:lnTo>
                    <a:pt x="8505371" y="497113"/>
                  </a:lnTo>
                  <a:lnTo>
                    <a:pt x="8575304" y="497113"/>
                  </a:lnTo>
                  <a:lnTo>
                    <a:pt x="8575304" y="0"/>
                  </a:lnTo>
                  <a:lnTo>
                    <a:pt x="0" y="0"/>
                  </a:lnTo>
                  <a:close/>
                </a:path>
              </a:pathLst>
            </a:custGeom>
            <a:solidFill>
              <a:sysClr val="window" lastClr="FFFFFF">
                <a:lumMod val="85000"/>
              </a:sys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grpSp>
          <p:nvGrpSpPr>
            <p:cNvPr id="16" name="组合 15"/>
            <p:cNvGrpSpPr/>
            <p:nvPr>
              <p:custDataLst>
                <p:tags r:id="rId12"/>
              </p:custDataLst>
            </p:nvPr>
          </p:nvGrpSpPr>
          <p:grpSpPr>
            <a:xfrm>
              <a:off x="395520" y="2595470"/>
              <a:ext cx="11425224" cy="3277861"/>
              <a:chOff x="305985" y="1705916"/>
              <a:chExt cx="11425224" cy="4266806"/>
            </a:xfrm>
          </p:grpSpPr>
          <p:cxnSp>
            <p:nvCxnSpPr>
              <p:cNvPr id="7" name="直接连接符 6"/>
              <p:cNvCxnSpPr/>
              <p:nvPr>
                <p:custDataLst>
                  <p:tags r:id="rId13"/>
                </p:custDataLst>
              </p:nvPr>
            </p:nvCxnSpPr>
            <p:spPr>
              <a:xfrm>
                <a:off x="305985" y="1705916"/>
                <a:ext cx="0" cy="4266806"/>
              </a:xfrm>
              <a:prstGeom prst="line">
                <a:avLst/>
              </a:prstGeom>
              <a:solidFill>
                <a:sysClr val="window" lastClr="FFFFFF">
                  <a:lumMod val="65000"/>
                </a:sysClr>
              </a:solidFill>
              <a:ln w="6350">
                <a:solidFill>
                  <a:sysClr val="window" lastClr="FFFFFF">
                    <a:lumMod val="75000"/>
                  </a:sysClr>
                </a:solidFill>
                <a:prstDash val="dash"/>
              </a:ln>
            </p:spPr>
            <p:style>
              <a:lnRef idx="1">
                <a:srgbClr val="BBC5D2"/>
              </a:lnRef>
              <a:fillRef idx="0">
                <a:srgbClr val="BBC5D2"/>
              </a:fillRef>
              <a:effectRef idx="0">
                <a:srgbClr val="BBC5D2"/>
              </a:effectRef>
              <a:fontRef idx="minor">
                <a:sysClr val="windowText" lastClr="000000"/>
              </a:fontRef>
            </p:style>
          </p:cxnSp>
          <p:cxnSp>
            <p:nvCxnSpPr>
              <p:cNvPr id="8" name="直接连接符 7"/>
              <p:cNvCxnSpPr/>
              <p:nvPr>
                <p:custDataLst>
                  <p:tags r:id="rId14"/>
                </p:custDataLst>
              </p:nvPr>
            </p:nvCxnSpPr>
            <p:spPr>
              <a:xfrm>
                <a:off x="11731209" y="1705916"/>
                <a:ext cx="0" cy="4266806"/>
              </a:xfrm>
              <a:prstGeom prst="line">
                <a:avLst/>
              </a:prstGeom>
              <a:solidFill>
                <a:sysClr val="window" lastClr="FFFFFF">
                  <a:lumMod val="65000"/>
                </a:sysClr>
              </a:solidFill>
              <a:ln w="6350">
                <a:solidFill>
                  <a:sysClr val="window" lastClr="FFFFFF">
                    <a:lumMod val="75000"/>
                  </a:sysClr>
                </a:solidFill>
                <a:prstDash val="dash"/>
              </a:ln>
            </p:spPr>
            <p:style>
              <a:lnRef idx="1">
                <a:srgbClr val="BBC5D2"/>
              </a:lnRef>
              <a:fillRef idx="0">
                <a:srgbClr val="BBC5D2"/>
              </a:fillRef>
              <a:effectRef idx="0">
                <a:srgbClr val="BBC5D2"/>
              </a:effectRef>
              <a:fontRef idx="minor">
                <a:sysClr val="windowText" lastClr="000000"/>
              </a:fontRef>
            </p:style>
          </p:cxnSp>
        </p:grpSp>
      </p:grpSp>
      <p:sp>
        <p:nvSpPr>
          <p:cNvPr id="17" name="文本框 16"/>
          <p:cNvSpPr txBox="1"/>
          <p:nvPr>
            <p:custDataLst>
              <p:tags r:id="rId6"/>
            </p:custDataLst>
          </p:nvPr>
        </p:nvSpPr>
        <p:spPr>
          <a:xfrm>
            <a:off x="1092200" y="728980"/>
            <a:ext cx="10008235" cy="739140"/>
          </a:xfrm>
          <a:prstGeom prst="rect">
            <a:avLst/>
          </a:prstGeom>
          <a:noFill/>
        </p:spPr>
        <p:txBody>
          <a:bodyPr wrap="square" lIns="91440" tIns="45720" rIns="91440" bIns="45720" rtlCol="0">
            <a:normAutofit/>
          </a:bodyPr>
          <a:lstStyle/>
          <a:p>
            <a:r>
              <a:rPr lang="zh-CN" altLang="en-US" sz="3500" b="1" spc="300" dirty="0">
                <a:solidFill>
                  <a:sysClr val="windowText" lastClr="000000">
                    <a:lumMod val="85000"/>
                    <a:lumOff val="15000"/>
                  </a:sysClr>
                </a:solidFill>
                <a:uFillTx/>
                <a:latin typeface="Arial" panose="020B0604020202020204" pitchFamily="34" charset="0"/>
                <a:ea typeface="微软雅黑" panose="020B0503020204020204" charset="-122"/>
                <a:sym typeface="+mn-ea"/>
              </a:rPr>
              <a:t>要实现的功能</a:t>
            </a:r>
          </a:p>
        </p:txBody>
      </p:sp>
      <p:sp>
        <p:nvSpPr>
          <p:cNvPr id="15" name="文本框 14"/>
          <p:cNvSpPr txBox="1"/>
          <p:nvPr>
            <p:custDataLst>
              <p:tags r:id="rId7"/>
            </p:custDataLst>
          </p:nvPr>
        </p:nvSpPr>
        <p:spPr>
          <a:xfrm>
            <a:off x="6470918" y="2297149"/>
            <a:ext cx="4629187" cy="344320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借书与还书。借书人可以通过操作系统向出借人发出借书请求与还书提醒，由双方线下借书与还书。系统可以判断还书是否出现违规行为如超时、遗失等。</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信用点系统。以信用点作为对用户行为的衡量。</a:t>
            </a:r>
            <a:endParaRPr lang="zh-CN" altLang="en-US" sz="140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endParaRP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邮箱提醒。系统对用户的通知将采用自动发送邮件的方式来实现。</a:t>
            </a:r>
          </a:p>
        </p:txBody>
      </p:sp>
      <p:sp>
        <p:nvSpPr>
          <p:cNvPr id="19" name="文本框 18"/>
          <p:cNvSpPr txBox="1"/>
          <p:nvPr>
            <p:custDataLst>
              <p:tags r:id="rId8"/>
            </p:custDataLst>
          </p:nvPr>
        </p:nvSpPr>
        <p:spPr>
          <a:xfrm>
            <a:off x="1120470" y="2366999"/>
            <a:ext cx="4629187" cy="344320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图书的录用与修改。出借人可以通过“十二因缘图书互借馆”将书籍录入目录或是对自己的书所录入的内容进行修改。管理员拥有最高修改权限。</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图书分类。能够由图书标签，图书基本简介等信息实现分类，便于查询和管理。</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图书信息查询。所有人都可以对图书进行图书信息、租赁信息的查询。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67" name="组合 66"/>
          <p:cNvGrpSpPr/>
          <p:nvPr/>
        </p:nvGrpSpPr>
        <p:grpSpPr>
          <a:xfrm>
            <a:off x="106325" y="108246"/>
            <a:ext cx="655437" cy="584776"/>
            <a:chOff x="0" y="0"/>
            <a:chExt cx="3158094" cy="2817628"/>
          </a:xfrm>
        </p:grpSpPr>
        <p:sp>
          <p:nvSpPr>
            <p:cNvPr id="68" name="箭头: V 形 67"/>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9" name="箭头: V 形 68"/>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0" name="箭头: V 形 69"/>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1" name="任意多边形: 形状 70"/>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3" name="组合 2"/>
          <p:cNvGrpSpPr/>
          <p:nvPr/>
        </p:nvGrpSpPr>
        <p:grpSpPr>
          <a:xfrm>
            <a:off x="5964865" y="1565732"/>
            <a:ext cx="5016573" cy="1105529"/>
            <a:chOff x="5964865" y="1286332"/>
            <a:chExt cx="5016573" cy="1105529"/>
          </a:xfrm>
        </p:grpSpPr>
        <p:sp>
          <p:nvSpPr>
            <p:cNvPr id="75" name="矩形 74"/>
            <p:cNvSpPr/>
            <p:nvPr/>
          </p:nvSpPr>
          <p:spPr>
            <a:xfrm>
              <a:off x="6500805" y="1286332"/>
              <a:ext cx="2438400" cy="460375"/>
            </a:xfrm>
            <a:prstGeom prst="rect">
              <a:avLst/>
            </a:prstGeom>
          </p:spPr>
          <p:txBody>
            <a:bodyPr wrap="square">
              <a:spAutoFit/>
            </a:bodyPr>
            <a:lstStyle/>
            <a:p>
              <a:r>
                <a:rPr lang="zh-CN" altLang="en-US" sz="2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准确性和及时性</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6" name="矩形 75"/>
            <p:cNvSpPr/>
            <p:nvPr/>
          </p:nvSpPr>
          <p:spPr>
            <a:xfrm>
              <a:off x="5964865" y="1741621"/>
              <a:ext cx="5016573"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在系统开发和设计中，要充分考虑到当前和将来可能承受的负荷，使系统处理能力和响应时间能够满足用户的需求。</a:t>
              </a:r>
            </a:p>
          </p:txBody>
        </p:sp>
        <p:sp>
          <p:nvSpPr>
            <p:cNvPr id="77" name="图形23"/>
            <p:cNvSpPr/>
            <p:nvPr/>
          </p:nvSpPr>
          <p:spPr>
            <a:xfrm>
              <a:off x="6120809" y="1314454"/>
              <a:ext cx="306860" cy="368310"/>
            </a:xfrm>
            <a:custGeom>
              <a:avLst/>
              <a:gdLst>
                <a:gd name="T0" fmla="*/ 8332 w 8332"/>
                <a:gd name="T1" fmla="*/ 8275 h 10000"/>
                <a:gd name="T2" fmla="*/ 7926 w 8332"/>
                <a:gd name="T3" fmla="*/ 9493 h 10000"/>
                <a:gd name="T4" fmla="*/ 6946 w 8332"/>
                <a:gd name="T5" fmla="*/ 10000 h 10000"/>
                <a:gd name="T6" fmla="*/ 1386 w 8332"/>
                <a:gd name="T7" fmla="*/ 10000 h 10000"/>
                <a:gd name="T8" fmla="*/ 406 w 8332"/>
                <a:gd name="T9" fmla="*/ 9493 h 10000"/>
                <a:gd name="T10" fmla="*/ 0 w 8332"/>
                <a:gd name="T11" fmla="*/ 8275 h 10000"/>
                <a:gd name="T12" fmla="*/ 55 w 8332"/>
                <a:gd name="T13" fmla="*/ 7230 h 10000"/>
                <a:gd name="T14" fmla="*/ 260 w 8332"/>
                <a:gd name="T15" fmla="*/ 6240 h 10000"/>
                <a:gd name="T16" fmla="*/ 641 w 8332"/>
                <a:gd name="T17" fmla="*/ 5387 h 10000"/>
                <a:gd name="T18" fmla="*/ 1254 w 8332"/>
                <a:gd name="T19" fmla="*/ 4809 h 10000"/>
                <a:gd name="T20" fmla="*/ 2130 w 8332"/>
                <a:gd name="T21" fmla="*/ 4584 h 10000"/>
                <a:gd name="T22" fmla="*/ 4167 w 8332"/>
                <a:gd name="T23" fmla="*/ 5417 h 10000"/>
                <a:gd name="T24" fmla="*/ 6205 w 8332"/>
                <a:gd name="T25" fmla="*/ 4584 h 10000"/>
                <a:gd name="T26" fmla="*/ 7081 w 8332"/>
                <a:gd name="T27" fmla="*/ 4809 h 10000"/>
                <a:gd name="T28" fmla="*/ 7694 w 8332"/>
                <a:gd name="T29" fmla="*/ 5387 h 10000"/>
                <a:gd name="T30" fmla="*/ 8075 w 8332"/>
                <a:gd name="T31" fmla="*/ 6240 h 10000"/>
                <a:gd name="T32" fmla="*/ 8280 w 8332"/>
                <a:gd name="T33" fmla="*/ 7230 h 10000"/>
                <a:gd name="T34" fmla="*/ 8332 w 8332"/>
                <a:gd name="T35" fmla="*/ 8275 h 10000"/>
                <a:gd name="T36" fmla="*/ 5934 w 8332"/>
                <a:gd name="T37" fmla="*/ 733 h 10000"/>
                <a:gd name="T38" fmla="*/ 6666 w 8332"/>
                <a:gd name="T39" fmla="*/ 2500 h 10000"/>
                <a:gd name="T40" fmla="*/ 5934 w 8332"/>
                <a:gd name="T41" fmla="*/ 4268 h 10000"/>
                <a:gd name="T42" fmla="*/ 4166 w 8332"/>
                <a:gd name="T43" fmla="*/ 5000 h 10000"/>
                <a:gd name="T44" fmla="*/ 2399 w 8332"/>
                <a:gd name="T45" fmla="*/ 4268 h 10000"/>
                <a:gd name="T46" fmla="*/ 1666 w 8332"/>
                <a:gd name="T47" fmla="*/ 2500 h 10000"/>
                <a:gd name="T48" fmla="*/ 2399 w 8332"/>
                <a:gd name="T49" fmla="*/ 733 h 10000"/>
                <a:gd name="T50" fmla="*/ 4166 w 8332"/>
                <a:gd name="T51" fmla="*/ 0 h 10000"/>
                <a:gd name="T52" fmla="*/ 5934 w 8332"/>
                <a:gd name="T53" fmla="*/ 733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32" h="10000">
                  <a:moveTo>
                    <a:pt x="8332" y="8275"/>
                  </a:moveTo>
                  <a:cubicBezTo>
                    <a:pt x="8332" y="8749"/>
                    <a:pt x="8197" y="9154"/>
                    <a:pt x="7926" y="9493"/>
                  </a:cubicBezTo>
                  <a:cubicBezTo>
                    <a:pt x="7655" y="9831"/>
                    <a:pt x="7327" y="10000"/>
                    <a:pt x="6946" y="10000"/>
                  </a:cubicBezTo>
                  <a:lnTo>
                    <a:pt x="1386" y="10000"/>
                  </a:lnTo>
                  <a:cubicBezTo>
                    <a:pt x="1004" y="10000"/>
                    <a:pt x="677" y="9830"/>
                    <a:pt x="406" y="9493"/>
                  </a:cubicBezTo>
                  <a:cubicBezTo>
                    <a:pt x="135" y="9154"/>
                    <a:pt x="0" y="8748"/>
                    <a:pt x="0" y="8275"/>
                  </a:cubicBezTo>
                  <a:cubicBezTo>
                    <a:pt x="0" y="7906"/>
                    <a:pt x="17" y="7558"/>
                    <a:pt x="55" y="7230"/>
                  </a:cubicBezTo>
                  <a:cubicBezTo>
                    <a:pt x="92" y="6903"/>
                    <a:pt x="160" y="6572"/>
                    <a:pt x="260" y="6240"/>
                  </a:cubicBezTo>
                  <a:cubicBezTo>
                    <a:pt x="360" y="5909"/>
                    <a:pt x="487" y="5624"/>
                    <a:pt x="641" y="5387"/>
                  </a:cubicBezTo>
                  <a:cubicBezTo>
                    <a:pt x="795" y="5151"/>
                    <a:pt x="1000" y="4957"/>
                    <a:pt x="1254" y="4809"/>
                  </a:cubicBezTo>
                  <a:cubicBezTo>
                    <a:pt x="1507" y="4660"/>
                    <a:pt x="1800" y="4584"/>
                    <a:pt x="2130" y="4584"/>
                  </a:cubicBezTo>
                  <a:cubicBezTo>
                    <a:pt x="2699" y="5140"/>
                    <a:pt x="3377" y="5417"/>
                    <a:pt x="4167" y="5417"/>
                  </a:cubicBezTo>
                  <a:cubicBezTo>
                    <a:pt x="4957" y="5417"/>
                    <a:pt x="5636" y="5140"/>
                    <a:pt x="6205" y="4584"/>
                  </a:cubicBezTo>
                  <a:cubicBezTo>
                    <a:pt x="6535" y="4584"/>
                    <a:pt x="6826" y="4659"/>
                    <a:pt x="7081" y="4809"/>
                  </a:cubicBezTo>
                  <a:cubicBezTo>
                    <a:pt x="7335" y="4957"/>
                    <a:pt x="7539" y="5151"/>
                    <a:pt x="7694" y="5387"/>
                  </a:cubicBezTo>
                  <a:cubicBezTo>
                    <a:pt x="7847" y="5625"/>
                    <a:pt x="7975" y="5907"/>
                    <a:pt x="8075" y="6240"/>
                  </a:cubicBezTo>
                  <a:cubicBezTo>
                    <a:pt x="8175" y="6571"/>
                    <a:pt x="8244" y="6901"/>
                    <a:pt x="8280" y="7230"/>
                  </a:cubicBezTo>
                  <a:cubicBezTo>
                    <a:pt x="8315" y="7558"/>
                    <a:pt x="8332" y="7906"/>
                    <a:pt x="8332" y="8275"/>
                  </a:cubicBezTo>
                  <a:close/>
                  <a:moveTo>
                    <a:pt x="5934" y="733"/>
                  </a:moveTo>
                  <a:cubicBezTo>
                    <a:pt x="6422" y="1221"/>
                    <a:pt x="6666" y="1810"/>
                    <a:pt x="6666" y="2500"/>
                  </a:cubicBezTo>
                  <a:cubicBezTo>
                    <a:pt x="6666" y="3190"/>
                    <a:pt x="6422" y="3779"/>
                    <a:pt x="5934" y="4268"/>
                  </a:cubicBezTo>
                  <a:cubicBezTo>
                    <a:pt x="5445" y="4756"/>
                    <a:pt x="4856" y="5000"/>
                    <a:pt x="4166" y="5000"/>
                  </a:cubicBezTo>
                  <a:cubicBezTo>
                    <a:pt x="3476" y="5000"/>
                    <a:pt x="2887" y="4756"/>
                    <a:pt x="2399" y="4268"/>
                  </a:cubicBezTo>
                  <a:cubicBezTo>
                    <a:pt x="1910" y="3779"/>
                    <a:pt x="1666" y="3190"/>
                    <a:pt x="1666" y="2500"/>
                  </a:cubicBezTo>
                  <a:cubicBezTo>
                    <a:pt x="1666" y="1810"/>
                    <a:pt x="1910" y="1221"/>
                    <a:pt x="2399" y="733"/>
                  </a:cubicBezTo>
                  <a:cubicBezTo>
                    <a:pt x="2887" y="244"/>
                    <a:pt x="3476" y="0"/>
                    <a:pt x="4166" y="0"/>
                  </a:cubicBezTo>
                  <a:cubicBezTo>
                    <a:pt x="4856" y="0"/>
                    <a:pt x="5445" y="244"/>
                    <a:pt x="5934" y="733"/>
                  </a:cubicBezTo>
                  <a:close/>
                </a:path>
              </a:pathLst>
            </a:cu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7" name="组合 6"/>
          <p:cNvGrpSpPr/>
          <p:nvPr/>
        </p:nvGrpSpPr>
        <p:grpSpPr>
          <a:xfrm>
            <a:off x="5964865" y="2927893"/>
            <a:ext cx="5016573" cy="1384929"/>
            <a:chOff x="5964865" y="3041521"/>
            <a:chExt cx="5016573" cy="1384929"/>
          </a:xfrm>
        </p:grpSpPr>
        <p:sp>
          <p:nvSpPr>
            <p:cNvPr id="78" name="矩形 77"/>
            <p:cNvSpPr/>
            <p:nvPr/>
          </p:nvSpPr>
          <p:spPr>
            <a:xfrm>
              <a:off x="6500805" y="3041521"/>
              <a:ext cx="3499485" cy="460375"/>
            </a:xfrm>
            <a:prstGeom prst="rect">
              <a:avLst/>
            </a:prstGeom>
          </p:spPr>
          <p:txBody>
            <a:bodyPr wrap="square">
              <a:spAutoFit/>
            </a:bodyPr>
            <a:lstStyle/>
            <a:p>
              <a:r>
                <a:rPr lang="zh-CN" altLang="en-US" sz="2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系统开放性和可扩充性</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矩形 78"/>
            <p:cNvSpPr/>
            <p:nvPr/>
          </p:nvSpPr>
          <p:spPr>
            <a:xfrm>
              <a:off x="5964865" y="3496810"/>
              <a:ext cx="5016573"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在系统开发过程中应充分考虑到以后的可扩充性，要求系统提供足够的手段来进行功能的调整和扩充。而这要求系统是一个开放系统，可通过软件的修补和替换来完成系统的升级和更新。</a:t>
              </a:r>
            </a:p>
          </p:txBody>
        </p:sp>
        <p:pic>
          <p:nvPicPr>
            <p:cNvPr id="84" name="图形 83"/>
            <p:cNvPicPr>
              <a:picLocks noChangeAspect="1"/>
            </p:cNvPicPr>
            <p:nvPr/>
          </p:nvPicPr>
          <p:blipFill>
            <a:blip r:embed="rId3" cstate="hqprint">
              <a:extLst>
                <a:ext uri="{96DAC541-7B7A-43D3-8B79-37D633B846F1}">
                  <asvg:svgBlip xmlns:asvg="http://schemas.microsoft.com/office/drawing/2016/SVG/main" r:embed="rId4"/>
                </a:ext>
              </a:extLst>
            </a:blip>
            <a:stretch>
              <a:fillRect/>
            </a:stretch>
          </p:blipFill>
          <p:spPr>
            <a:xfrm>
              <a:off x="6102606" y="3085735"/>
              <a:ext cx="343265" cy="343265"/>
            </a:xfrm>
            <a:prstGeom prst="rect">
              <a:avLst/>
            </a:prstGeom>
          </p:spPr>
        </p:pic>
      </p:grpSp>
      <p:grpSp>
        <p:nvGrpSpPr>
          <p:cNvPr id="9" name="组合 8"/>
          <p:cNvGrpSpPr/>
          <p:nvPr/>
        </p:nvGrpSpPr>
        <p:grpSpPr>
          <a:xfrm>
            <a:off x="5964865" y="4569454"/>
            <a:ext cx="5016573" cy="1384929"/>
            <a:chOff x="5964865" y="4714416"/>
            <a:chExt cx="5016573" cy="1384929"/>
          </a:xfrm>
        </p:grpSpPr>
        <p:sp>
          <p:nvSpPr>
            <p:cNvPr id="81" name="矩形 80"/>
            <p:cNvSpPr/>
            <p:nvPr/>
          </p:nvSpPr>
          <p:spPr>
            <a:xfrm>
              <a:off x="6500805" y="4714416"/>
              <a:ext cx="3701415" cy="460375"/>
            </a:xfrm>
            <a:prstGeom prst="rect">
              <a:avLst/>
            </a:prstGeom>
          </p:spPr>
          <p:txBody>
            <a:bodyPr wrap="square">
              <a:spAutoFit/>
            </a:bodyPr>
            <a:lstStyle/>
            <a:p>
              <a:r>
                <a:rPr lang="zh-CN" altLang="en-US" sz="2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系统的易用性和易维护性</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2" name="矩形 81"/>
            <p:cNvSpPr/>
            <p:nvPr/>
          </p:nvSpPr>
          <p:spPr>
            <a:xfrm>
              <a:off x="5964865" y="5169705"/>
              <a:ext cx="5016573"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系统是面对用户的，面对不熟悉计算机的用户，最好也能够按照界面完成一套操作流程。而且系统需要能够对用户提出的问题做出响应。</a:t>
              </a:r>
            </a:p>
          </p:txBody>
        </p:sp>
        <p:pic>
          <p:nvPicPr>
            <p:cNvPr id="85" name="图形 84"/>
            <p:cNvPicPr>
              <a:picLocks noChangeAspect="1"/>
            </p:cNvPicPr>
            <p:nvPr/>
          </p:nvPicPr>
          <p:blipFill>
            <a:blip r:embed="rId5" cstate="hqprint">
              <a:extLst>
                <a:ext uri="{96DAC541-7B7A-43D3-8B79-37D633B846F1}">
                  <asvg:svgBlip xmlns:asvg="http://schemas.microsoft.com/office/drawing/2016/SVG/main" r:embed="rId6"/>
                </a:ext>
              </a:extLst>
            </a:blip>
            <a:stretch>
              <a:fillRect/>
            </a:stretch>
          </p:blipFill>
          <p:spPr>
            <a:xfrm>
              <a:off x="6092617" y="4725049"/>
              <a:ext cx="408101" cy="404060"/>
            </a:xfrm>
            <a:prstGeom prst="rect">
              <a:avLst/>
            </a:prstGeom>
          </p:spPr>
        </p:pic>
      </p:grpSp>
      <p:pic>
        <p:nvPicPr>
          <p:cNvPr id="2" name="图片 1"/>
          <p:cNvPicPr>
            <a:picLocks noChangeAspect="1"/>
          </p:cNvPicPr>
          <p:nvPr/>
        </p:nvPicPr>
        <p:blipFill>
          <a:blip r:embed="rId7"/>
          <a:stretch>
            <a:fillRect/>
          </a:stretch>
        </p:blipFill>
        <p:spPr>
          <a:xfrm>
            <a:off x="1010285" y="1195705"/>
            <a:ext cx="3981450" cy="4928870"/>
          </a:xfrm>
          <a:prstGeom prst="rect">
            <a:avLst/>
          </a:prstGeom>
        </p:spPr>
      </p:pic>
      <p:sp>
        <p:nvSpPr>
          <p:cNvPr id="20" name="文本框 19"/>
          <p:cNvSpPr txBox="1"/>
          <p:nvPr/>
        </p:nvSpPr>
        <p:spPr>
          <a:xfrm>
            <a:off x="6092825" y="612140"/>
            <a:ext cx="3147060" cy="583565"/>
          </a:xfrm>
          <a:prstGeom prst="rect">
            <a:avLst/>
          </a:prstGeom>
          <a:noFill/>
        </p:spPr>
        <p:txBody>
          <a:bodyPr wrap="square" rtlCol="0">
            <a:spAutoFit/>
          </a:bodyPr>
          <a:lstStyle/>
          <a:p>
            <a:r>
              <a:rPr lang="zh-CN" altLang="en-US" sz="32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对系统的要求</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4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64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64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3" name="组合 22"/>
          <p:cNvGrpSpPr/>
          <p:nvPr/>
        </p:nvGrpSpPr>
        <p:grpSpPr>
          <a:xfrm>
            <a:off x="1604959" y="2138933"/>
            <a:ext cx="3571475" cy="1809259"/>
            <a:chOff x="1604959" y="2138933"/>
            <a:chExt cx="3571475" cy="1809259"/>
          </a:xfrm>
        </p:grpSpPr>
        <p:cxnSp>
          <p:nvCxnSpPr>
            <p:cNvPr id="83" name="直接箭头连接符 82"/>
            <p:cNvCxnSpPr/>
            <p:nvPr/>
          </p:nvCxnSpPr>
          <p:spPr>
            <a:xfrm flipH="1">
              <a:off x="2094032" y="2138933"/>
              <a:ext cx="3082402" cy="731861"/>
            </a:xfrm>
            <a:prstGeom prst="straightConnector1">
              <a:avLst/>
            </a:prstGeom>
            <a:ln w="12700">
              <a:solidFill>
                <a:srgbClr val="6B6889"/>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04959" y="3012192"/>
              <a:ext cx="936000" cy="936000"/>
              <a:chOff x="2092271" y="3108195"/>
              <a:chExt cx="936000" cy="936000"/>
            </a:xfrm>
          </p:grpSpPr>
          <p:sp>
            <p:nvSpPr>
              <p:cNvPr id="89" name="矩形 88"/>
              <p:cNvSpPr/>
              <p:nvPr/>
            </p:nvSpPr>
            <p:spPr>
              <a:xfrm>
                <a:off x="2092271" y="3108195"/>
                <a:ext cx="936000" cy="936000"/>
              </a:xfrm>
              <a:prstGeom prst="rect">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3" name="图形35"/>
              <p:cNvSpPr/>
              <p:nvPr/>
            </p:nvSpPr>
            <p:spPr>
              <a:xfrm>
                <a:off x="2232546" y="3300049"/>
                <a:ext cx="655450" cy="551670"/>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4" name="组合 23"/>
          <p:cNvGrpSpPr/>
          <p:nvPr/>
        </p:nvGrpSpPr>
        <p:grpSpPr>
          <a:xfrm>
            <a:off x="4286986" y="2138933"/>
            <a:ext cx="1439639" cy="1766680"/>
            <a:chOff x="4286986" y="2138933"/>
            <a:chExt cx="1439639" cy="1766680"/>
          </a:xfrm>
        </p:grpSpPr>
        <p:cxnSp>
          <p:nvCxnSpPr>
            <p:cNvPr id="87" name="直接箭头连接符 86"/>
            <p:cNvCxnSpPr/>
            <p:nvPr/>
          </p:nvCxnSpPr>
          <p:spPr>
            <a:xfrm flipH="1">
              <a:off x="4975251" y="2138933"/>
              <a:ext cx="751374" cy="698348"/>
            </a:xfrm>
            <a:prstGeom prst="straightConnector1">
              <a:avLst/>
            </a:prstGeom>
            <a:ln w="12700">
              <a:solidFill>
                <a:srgbClr val="AFB0CB"/>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286986" y="2969613"/>
              <a:ext cx="936000" cy="936000"/>
              <a:chOff x="4521396" y="3065305"/>
              <a:chExt cx="936000" cy="936000"/>
            </a:xfrm>
          </p:grpSpPr>
          <p:sp>
            <p:nvSpPr>
              <p:cNvPr id="90" name="矩形 89"/>
              <p:cNvSpPr/>
              <p:nvPr/>
            </p:nvSpPr>
            <p:spPr>
              <a:xfrm>
                <a:off x="4521396" y="3065305"/>
                <a:ext cx="936000" cy="93600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4" name="图形35"/>
              <p:cNvSpPr/>
              <p:nvPr/>
            </p:nvSpPr>
            <p:spPr>
              <a:xfrm>
                <a:off x="4769130" y="3167213"/>
                <a:ext cx="440531" cy="73218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5" name="组合 24"/>
          <p:cNvGrpSpPr/>
          <p:nvPr/>
        </p:nvGrpSpPr>
        <p:grpSpPr>
          <a:xfrm>
            <a:off x="6811504" y="2138933"/>
            <a:ext cx="1093509" cy="1809570"/>
            <a:chOff x="6811504" y="2138933"/>
            <a:chExt cx="1093509" cy="1809570"/>
          </a:xfrm>
        </p:grpSpPr>
        <p:cxnSp>
          <p:nvCxnSpPr>
            <p:cNvPr id="88" name="直接箭头连接符 87"/>
            <p:cNvCxnSpPr/>
            <p:nvPr/>
          </p:nvCxnSpPr>
          <p:spPr>
            <a:xfrm>
              <a:off x="6811504" y="2138933"/>
              <a:ext cx="572965" cy="731861"/>
            </a:xfrm>
            <a:prstGeom prst="straightConnector1">
              <a:avLst/>
            </a:prstGeom>
            <a:ln w="12700">
              <a:solidFill>
                <a:srgbClr val="6B6889"/>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969013" y="3012503"/>
              <a:ext cx="936000" cy="936000"/>
              <a:chOff x="6950521" y="3108195"/>
              <a:chExt cx="936000" cy="936000"/>
            </a:xfrm>
          </p:grpSpPr>
          <p:sp>
            <p:nvSpPr>
              <p:cNvPr id="91" name="矩形 90"/>
              <p:cNvSpPr/>
              <p:nvPr/>
            </p:nvSpPr>
            <p:spPr>
              <a:xfrm>
                <a:off x="6950521" y="3108195"/>
                <a:ext cx="936000" cy="936000"/>
              </a:xfrm>
              <a:prstGeom prst="rect">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5" name="图形34"/>
              <p:cNvSpPr/>
              <p:nvPr/>
            </p:nvSpPr>
            <p:spPr bwMode="auto">
              <a:xfrm>
                <a:off x="7219717" y="3198209"/>
                <a:ext cx="428604" cy="749745"/>
              </a:xfrm>
              <a:custGeom>
                <a:avLst/>
                <a:gdLst>
                  <a:gd name="T0" fmla="*/ 703687 w 3045"/>
                  <a:gd name="T1" fmla="*/ 439836 h 5323"/>
                  <a:gd name="T2" fmla="*/ 699037 w 3045"/>
                  <a:gd name="T3" fmla="*/ 471687 h 5323"/>
                  <a:gd name="T4" fmla="*/ 688304 w 3045"/>
                  <a:gd name="T5" fmla="*/ 501033 h 5323"/>
                  <a:gd name="T6" fmla="*/ 672206 w 3045"/>
                  <a:gd name="T7" fmla="*/ 527159 h 5323"/>
                  <a:gd name="T8" fmla="*/ 651814 w 3045"/>
                  <a:gd name="T9" fmla="*/ 549705 h 5323"/>
                  <a:gd name="T10" fmla="*/ 627487 w 3045"/>
                  <a:gd name="T11" fmla="*/ 568315 h 5323"/>
                  <a:gd name="T12" fmla="*/ 599583 w 3045"/>
                  <a:gd name="T13" fmla="*/ 581914 h 5323"/>
                  <a:gd name="T14" fmla="*/ 568817 w 3045"/>
                  <a:gd name="T15" fmla="*/ 589788 h 5323"/>
                  <a:gd name="T16" fmla="*/ 544848 w 3045"/>
                  <a:gd name="T17" fmla="*/ 591577 h 5323"/>
                  <a:gd name="T18" fmla="*/ 512293 w 3045"/>
                  <a:gd name="T19" fmla="*/ 588356 h 5323"/>
                  <a:gd name="T20" fmla="*/ 482600 w 3045"/>
                  <a:gd name="T21" fmla="*/ 578693 h 5323"/>
                  <a:gd name="T22" fmla="*/ 455769 w 3045"/>
                  <a:gd name="T23" fmla="*/ 564020 h 5323"/>
                  <a:gd name="T24" fmla="*/ 431800 w 3045"/>
                  <a:gd name="T25" fmla="*/ 544695 h 5323"/>
                  <a:gd name="T26" fmla="*/ 412482 w 3045"/>
                  <a:gd name="T27" fmla="*/ 520717 h 5323"/>
                  <a:gd name="T28" fmla="*/ 397814 w 3045"/>
                  <a:gd name="T29" fmla="*/ 493876 h 5323"/>
                  <a:gd name="T30" fmla="*/ 388870 w 3045"/>
                  <a:gd name="T31" fmla="*/ 464172 h 5323"/>
                  <a:gd name="T32" fmla="*/ 385293 w 3045"/>
                  <a:gd name="T33" fmla="*/ 431604 h 5323"/>
                  <a:gd name="T34" fmla="*/ 344510 w 3045"/>
                  <a:gd name="T35" fmla="*/ 14673 h 5323"/>
                  <a:gd name="T36" fmla="*/ 266879 w 3045"/>
                  <a:gd name="T37" fmla="*/ 52608 h 5323"/>
                  <a:gd name="T38" fmla="*/ 196761 w 3045"/>
                  <a:gd name="T39" fmla="*/ 101996 h 5323"/>
                  <a:gd name="T40" fmla="*/ 135944 w 3045"/>
                  <a:gd name="T41" fmla="*/ 161046 h 5323"/>
                  <a:gd name="T42" fmla="*/ 84428 w 3045"/>
                  <a:gd name="T43" fmla="*/ 229402 h 5323"/>
                  <a:gd name="T44" fmla="*/ 44361 w 3045"/>
                  <a:gd name="T45" fmla="*/ 305272 h 5323"/>
                  <a:gd name="T46" fmla="*/ 16456 w 3045"/>
                  <a:gd name="T47" fmla="*/ 387585 h 5323"/>
                  <a:gd name="T48" fmla="*/ 5366 w 3045"/>
                  <a:gd name="T49" fmla="*/ 442341 h 5323"/>
                  <a:gd name="T50" fmla="*/ 1073 w 3045"/>
                  <a:gd name="T51" fmla="*/ 487076 h 5323"/>
                  <a:gd name="T52" fmla="*/ 0 w 3045"/>
                  <a:gd name="T53" fmla="*/ 521432 h 5323"/>
                  <a:gd name="T54" fmla="*/ 1789 w 3045"/>
                  <a:gd name="T55" fmla="*/ 567599 h 5323"/>
                  <a:gd name="T56" fmla="*/ 7870 w 3045"/>
                  <a:gd name="T57" fmla="*/ 612692 h 5323"/>
                  <a:gd name="T58" fmla="*/ 17172 w 3045"/>
                  <a:gd name="T59" fmla="*/ 656711 h 5323"/>
                  <a:gd name="T60" fmla="*/ 30051 w 3045"/>
                  <a:gd name="T61" fmla="*/ 699299 h 5323"/>
                  <a:gd name="T62" fmla="*/ 46149 w 3045"/>
                  <a:gd name="T63" fmla="*/ 740098 h 5323"/>
                  <a:gd name="T64" fmla="*/ 88006 w 3045"/>
                  <a:gd name="T65" fmla="*/ 817042 h 5323"/>
                  <a:gd name="T66" fmla="*/ 141310 w 3045"/>
                  <a:gd name="T67" fmla="*/ 885397 h 5323"/>
                  <a:gd name="T68" fmla="*/ 204631 w 3045"/>
                  <a:gd name="T69" fmla="*/ 944448 h 5323"/>
                  <a:gd name="T70" fmla="*/ 276538 w 3045"/>
                  <a:gd name="T71" fmla="*/ 993119 h 5323"/>
                  <a:gd name="T72" fmla="*/ 356315 w 3045"/>
                  <a:gd name="T73" fmla="*/ 1029981 h 5323"/>
                  <a:gd name="T74" fmla="*/ 398530 w 3045"/>
                  <a:gd name="T75" fmla="*/ 1905000 h 5323"/>
                  <a:gd name="T76" fmla="*/ 701541 w 3045"/>
                  <a:gd name="T77" fmla="*/ 1040718 h 5323"/>
                  <a:gd name="T78" fmla="*/ 773806 w 3045"/>
                  <a:gd name="T79" fmla="*/ 1012803 h 5323"/>
                  <a:gd name="T80" fmla="*/ 850006 w 3045"/>
                  <a:gd name="T81" fmla="*/ 969857 h 5323"/>
                  <a:gd name="T82" fmla="*/ 917977 w 3045"/>
                  <a:gd name="T83" fmla="*/ 916175 h 5323"/>
                  <a:gd name="T84" fmla="*/ 976290 w 3045"/>
                  <a:gd name="T85" fmla="*/ 852114 h 5323"/>
                  <a:gd name="T86" fmla="*/ 1023870 w 3045"/>
                  <a:gd name="T87" fmla="*/ 779465 h 5323"/>
                  <a:gd name="T88" fmla="*/ 1051775 w 3045"/>
                  <a:gd name="T89" fmla="*/ 719698 h 5323"/>
                  <a:gd name="T90" fmla="*/ 1066442 w 3045"/>
                  <a:gd name="T91" fmla="*/ 678184 h 5323"/>
                  <a:gd name="T92" fmla="*/ 1077532 w 3045"/>
                  <a:gd name="T93" fmla="*/ 634881 h 5323"/>
                  <a:gd name="T94" fmla="*/ 1085045 w 3045"/>
                  <a:gd name="T95" fmla="*/ 590503 h 5323"/>
                  <a:gd name="T96" fmla="*/ 1088980 w 3045"/>
                  <a:gd name="T97" fmla="*/ 544695 h 5323"/>
                  <a:gd name="T98" fmla="*/ 1089338 w 3045"/>
                  <a:gd name="T99" fmla="*/ 509622 h 5323"/>
                  <a:gd name="T100" fmla="*/ 1086834 w 3045"/>
                  <a:gd name="T101" fmla="*/ 464529 h 5323"/>
                  <a:gd name="T102" fmla="*/ 1080394 w 3045"/>
                  <a:gd name="T103" fmla="*/ 420152 h 5323"/>
                  <a:gd name="T104" fmla="*/ 1060718 w 3045"/>
                  <a:gd name="T105" fmla="*/ 346071 h 5323"/>
                  <a:gd name="T106" fmla="*/ 1026375 w 3045"/>
                  <a:gd name="T107" fmla="*/ 266621 h 5323"/>
                  <a:gd name="T108" fmla="*/ 980225 w 3045"/>
                  <a:gd name="T109" fmla="*/ 193971 h 5323"/>
                  <a:gd name="T110" fmla="*/ 924059 w 3045"/>
                  <a:gd name="T111" fmla="*/ 129911 h 5323"/>
                  <a:gd name="T112" fmla="*/ 858592 w 3045"/>
                  <a:gd name="T113" fmla="*/ 75871 h 5323"/>
                  <a:gd name="T114" fmla="*/ 784538 w 3045"/>
                  <a:gd name="T115" fmla="*/ 31851 h 5323"/>
                  <a:gd name="T116" fmla="*/ 704403 w 3045"/>
                  <a:gd name="T117" fmla="*/ 0 h 5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5" h="5323">
                    <a:moveTo>
                      <a:pt x="1969" y="0"/>
                    </a:moveTo>
                    <a:lnTo>
                      <a:pt x="1969" y="1206"/>
                    </a:lnTo>
                    <a:lnTo>
                      <a:pt x="1967" y="1229"/>
                    </a:lnTo>
                    <a:lnTo>
                      <a:pt x="1965" y="1253"/>
                    </a:lnTo>
                    <a:lnTo>
                      <a:pt x="1963" y="1275"/>
                    </a:lnTo>
                    <a:lnTo>
                      <a:pt x="1959" y="1297"/>
                    </a:lnTo>
                    <a:lnTo>
                      <a:pt x="1954" y="1318"/>
                    </a:lnTo>
                    <a:lnTo>
                      <a:pt x="1949" y="1339"/>
                    </a:lnTo>
                    <a:lnTo>
                      <a:pt x="1941" y="1360"/>
                    </a:lnTo>
                    <a:lnTo>
                      <a:pt x="1933" y="1380"/>
                    </a:lnTo>
                    <a:lnTo>
                      <a:pt x="1924" y="1400"/>
                    </a:lnTo>
                    <a:lnTo>
                      <a:pt x="1915" y="1420"/>
                    </a:lnTo>
                    <a:lnTo>
                      <a:pt x="1903" y="1438"/>
                    </a:lnTo>
                    <a:lnTo>
                      <a:pt x="1892" y="1455"/>
                    </a:lnTo>
                    <a:lnTo>
                      <a:pt x="1879" y="1473"/>
                    </a:lnTo>
                    <a:lnTo>
                      <a:pt x="1867" y="1490"/>
                    </a:lnTo>
                    <a:lnTo>
                      <a:pt x="1853" y="1507"/>
                    </a:lnTo>
                    <a:lnTo>
                      <a:pt x="1838" y="1522"/>
                    </a:lnTo>
                    <a:lnTo>
                      <a:pt x="1822" y="1536"/>
                    </a:lnTo>
                    <a:lnTo>
                      <a:pt x="1806" y="1551"/>
                    </a:lnTo>
                    <a:lnTo>
                      <a:pt x="1789" y="1564"/>
                    </a:lnTo>
                    <a:lnTo>
                      <a:pt x="1772" y="1576"/>
                    </a:lnTo>
                    <a:lnTo>
                      <a:pt x="1754" y="1588"/>
                    </a:lnTo>
                    <a:lnTo>
                      <a:pt x="1735" y="1598"/>
                    </a:lnTo>
                    <a:lnTo>
                      <a:pt x="1716" y="1609"/>
                    </a:lnTo>
                    <a:lnTo>
                      <a:pt x="1696" y="1617"/>
                    </a:lnTo>
                    <a:lnTo>
                      <a:pt x="1676" y="1626"/>
                    </a:lnTo>
                    <a:lnTo>
                      <a:pt x="1655" y="1632"/>
                    </a:lnTo>
                    <a:lnTo>
                      <a:pt x="1634" y="1638"/>
                    </a:lnTo>
                    <a:lnTo>
                      <a:pt x="1612" y="1644"/>
                    </a:lnTo>
                    <a:lnTo>
                      <a:pt x="1590" y="1648"/>
                    </a:lnTo>
                    <a:lnTo>
                      <a:pt x="1568" y="1650"/>
                    </a:lnTo>
                    <a:lnTo>
                      <a:pt x="1546" y="1652"/>
                    </a:lnTo>
                    <a:lnTo>
                      <a:pt x="1523" y="1653"/>
                    </a:lnTo>
                    <a:lnTo>
                      <a:pt x="1500" y="1652"/>
                    </a:lnTo>
                    <a:lnTo>
                      <a:pt x="1477" y="1650"/>
                    </a:lnTo>
                    <a:lnTo>
                      <a:pt x="1455" y="1648"/>
                    </a:lnTo>
                    <a:lnTo>
                      <a:pt x="1432" y="1644"/>
                    </a:lnTo>
                    <a:lnTo>
                      <a:pt x="1411" y="1638"/>
                    </a:lnTo>
                    <a:lnTo>
                      <a:pt x="1390" y="1632"/>
                    </a:lnTo>
                    <a:lnTo>
                      <a:pt x="1369" y="1626"/>
                    </a:lnTo>
                    <a:lnTo>
                      <a:pt x="1349" y="1617"/>
                    </a:lnTo>
                    <a:lnTo>
                      <a:pt x="1329" y="1609"/>
                    </a:lnTo>
                    <a:lnTo>
                      <a:pt x="1310" y="1598"/>
                    </a:lnTo>
                    <a:lnTo>
                      <a:pt x="1292" y="1588"/>
                    </a:lnTo>
                    <a:lnTo>
                      <a:pt x="1274" y="1576"/>
                    </a:lnTo>
                    <a:lnTo>
                      <a:pt x="1256" y="1564"/>
                    </a:lnTo>
                    <a:lnTo>
                      <a:pt x="1239" y="1551"/>
                    </a:lnTo>
                    <a:lnTo>
                      <a:pt x="1223" y="1536"/>
                    </a:lnTo>
                    <a:lnTo>
                      <a:pt x="1207" y="1522"/>
                    </a:lnTo>
                    <a:lnTo>
                      <a:pt x="1193" y="1507"/>
                    </a:lnTo>
                    <a:lnTo>
                      <a:pt x="1179" y="1490"/>
                    </a:lnTo>
                    <a:lnTo>
                      <a:pt x="1165" y="1473"/>
                    </a:lnTo>
                    <a:lnTo>
                      <a:pt x="1153" y="1455"/>
                    </a:lnTo>
                    <a:lnTo>
                      <a:pt x="1141" y="1438"/>
                    </a:lnTo>
                    <a:lnTo>
                      <a:pt x="1131" y="1420"/>
                    </a:lnTo>
                    <a:lnTo>
                      <a:pt x="1121" y="1400"/>
                    </a:lnTo>
                    <a:lnTo>
                      <a:pt x="1112" y="1380"/>
                    </a:lnTo>
                    <a:lnTo>
                      <a:pt x="1104" y="1360"/>
                    </a:lnTo>
                    <a:lnTo>
                      <a:pt x="1097" y="1339"/>
                    </a:lnTo>
                    <a:lnTo>
                      <a:pt x="1091" y="1318"/>
                    </a:lnTo>
                    <a:lnTo>
                      <a:pt x="1087" y="1297"/>
                    </a:lnTo>
                    <a:lnTo>
                      <a:pt x="1082" y="1275"/>
                    </a:lnTo>
                    <a:lnTo>
                      <a:pt x="1079" y="1253"/>
                    </a:lnTo>
                    <a:lnTo>
                      <a:pt x="1077" y="1229"/>
                    </a:lnTo>
                    <a:lnTo>
                      <a:pt x="1077" y="1206"/>
                    </a:lnTo>
                    <a:lnTo>
                      <a:pt x="1077" y="0"/>
                    </a:lnTo>
                    <a:lnTo>
                      <a:pt x="1019" y="19"/>
                    </a:lnTo>
                    <a:lnTo>
                      <a:pt x="963" y="41"/>
                    </a:lnTo>
                    <a:lnTo>
                      <a:pt x="907" y="64"/>
                    </a:lnTo>
                    <a:lnTo>
                      <a:pt x="852" y="89"/>
                    </a:lnTo>
                    <a:lnTo>
                      <a:pt x="799" y="116"/>
                    </a:lnTo>
                    <a:lnTo>
                      <a:pt x="746" y="147"/>
                    </a:lnTo>
                    <a:lnTo>
                      <a:pt x="696" y="178"/>
                    </a:lnTo>
                    <a:lnTo>
                      <a:pt x="646" y="212"/>
                    </a:lnTo>
                    <a:lnTo>
                      <a:pt x="598" y="247"/>
                    </a:lnTo>
                    <a:lnTo>
                      <a:pt x="550" y="285"/>
                    </a:lnTo>
                    <a:lnTo>
                      <a:pt x="505" y="323"/>
                    </a:lnTo>
                    <a:lnTo>
                      <a:pt x="462" y="363"/>
                    </a:lnTo>
                    <a:lnTo>
                      <a:pt x="420" y="407"/>
                    </a:lnTo>
                    <a:lnTo>
                      <a:pt x="380" y="450"/>
                    </a:lnTo>
                    <a:lnTo>
                      <a:pt x="341" y="496"/>
                    </a:lnTo>
                    <a:lnTo>
                      <a:pt x="305" y="542"/>
                    </a:lnTo>
                    <a:lnTo>
                      <a:pt x="270" y="591"/>
                    </a:lnTo>
                    <a:lnTo>
                      <a:pt x="236" y="641"/>
                    </a:lnTo>
                    <a:lnTo>
                      <a:pt x="206" y="692"/>
                    </a:lnTo>
                    <a:lnTo>
                      <a:pt x="176" y="745"/>
                    </a:lnTo>
                    <a:lnTo>
                      <a:pt x="149" y="799"/>
                    </a:lnTo>
                    <a:lnTo>
                      <a:pt x="124" y="853"/>
                    </a:lnTo>
                    <a:lnTo>
                      <a:pt x="102" y="909"/>
                    </a:lnTo>
                    <a:lnTo>
                      <a:pt x="81" y="967"/>
                    </a:lnTo>
                    <a:lnTo>
                      <a:pt x="62" y="1025"/>
                    </a:lnTo>
                    <a:lnTo>
                      <a:pt x="46" y="1083"/>
                    </a:lnTo>
                    <a:lnTo>
                      <a:pt x="32" y="1143"/>
                    </a:lnTo>
                    <a:lnTo>
                      <a:pt x="26" y="1174"/>
                    </a:lnTo>
                    <a:lnTo>
                      <a:pt x="21" y="1204"/>
                    </a:lnTo>
                    <a:lnTo>
                      <a:pt x="15" y="1236"/>
                    </a:lnTo>
                    <a:lnTo>
                      <a:pt x="11" y="1266"/>
                    </a:lnTo>
                    <a:lnTo>
                      <a:pt x="8" y="1298"/>
                    </a:lnTo>
                    <a:lnTo>
                      <a:pt x="5" y="1329"/>
                    </a:lnTo>
                    <a:lnTo>
                      <a:pt x="3" y="1361"/>
                    </a:lnTo>
                    <a:lnTo>
                      <a:pt x="1" y="1392"/>
                    </a:lnTo>
                    <a:lnTo>
                      <a:pt x="0" y="1424"/>
                    </a:lnTo>
                    <a:lnTo>
                      <a:pt x="0" y="1457"/>
                    </a:lnTo>
                    <a:lnTo>
                      <a:pt x="0" y="1489"/>
                    </a:lnTo>
                    <a:lnTo>
                      <a:pt x="1" y="1522"/>
                    </a:lnTo>
                    <a:lnTo>
                      <a:pt x="3" y="1553"/>
                    </a:lnTo>
                    <a:lnTo>
                      <a:pt x="5" y="1586"/>
                    </a:lnTo>
                    <a:lnTo>
                      <a:pt x="8" y="1617"/>
                    </a:lnTo>
                    <a:lnTo>
                      <a:pt x="12" y="1650"/>
                    </a:lnTo>
                    <a:lnTo>
                      <a:pt x="16" y="1681"/>
                    </a:lnTo>
                    <a:lnTo>
                      <a:pt x="22" y="1712"/>
                    </a:lnTo>
                    <a:lnTo>
                      <a:pt x="27" y="1743"/>
                    </a:lnTo>
                    <a:lnTo>
                      <a:pt x="33" y="1774"/>
                    </a:lnTo>
                    <a:lnTo>
                      <a:pt x="41" y="1804"/>
                    </a:lnTo>
                    <a:lnTo>
                      <a:pt x="48" y="1835"/>
                    </a:lnTo>
                    <a:lnTo>
                      <a:pt x="55" y="1865"/>
                    </a:lnTo>
                    <a:lnTo>
                      <a:pt x="65" y="1895"/>
                    </a:lnTo>
                    <a:lnTo>
                      <a:pt x="74" y="1924"/>
                    </a:lnTo>
                    <a:lnTo>
                      <a:pt x="84" y="1954"/>
                    </a:lnTo>
                    <a:lnTo>
                      <a:pt x="94" y="1983"/>
                    </a:lnTo>
                    <a:lnTo>
                      <a:pt x="106" y="2011"/>
                    </a:lnTo>
                    <a:lnTo>
                      <a:pt x="117" y="2040"/>
                    </a:lnTo>
                    <a:lnTo>
                      <a:pt x="129" y="2068"/>
                    </a:lnTo>
                    <a:lnTo>
                      <a:pt x="155" y="2124"/>
                    </a:lnTo>
                    <a:lnTo>
                      <a:pt x="184" y="2178"/>
                    </a:lnTo>
                    <a:lnTo>
                      <a:pt x="214" y="2231"/>
                    </a:lnTo>
                    <a:lnTo>
                      <a:pt x="246" y="2283"/>
                    </a:lnTo>
                    <a:lnTo>
                      <a:pt x="280" y="2332"/>
                    </a:lnTo>
                    <a:lnTo>
                      <a:pt x="316" y="2381"/>
                    </a:lnTo>
                    <a:lnTo>
                      <a:pt x="355" y="2428"/>
                    </a:lnTo>
                    <a:lnTo>
                      <a:pt x="395" y="2474"/>
                    </a:lnTo>
                    <a:lnTo>
                      <a:pt x="436" y="2517"/>
                    </a:lnTo>
                    <a:lnTo>
                      <a:pt x="480" y="2560"/>
                    </a:lnTo>
                    <a:lnTo>
                      <a:pt x="525" y="2600"/>
                    </a:lnTo>
                    <a:lnTo>
                      <a:pt x="572" y="2639"/>
                    </a:lnTo>
                    <a:lnTo>
                      <a:pt x="620" y="2676"/>
                    </a:lnTo>
                    <a:lnTo>
                      <a:pt x="669" y="2710"/>
                    </a:lnTo>
                    <a:lnTo>
                      <a:pt x="721" y="2744"/>
                    </a:lnTo>
                    <a:lnTo>
                      <a:pt x="773" y="2775"/>
                    </a:lnTo>
                    <a:lnTo>
                      <a:pt x="827" y="2804"/>
                    </a:lnTo>
                    <a:lnTo>
                      <a:pt x="883" y="2830"/>
                    </a:lnTo>
                    <a:lnTo>
                      <a:pt x="938" y="2855"/>
                    </a:lnTo>
                    <a:lnTo>
                      <a:pt x="996" y="2878"/>
                    </a:lnTo>
                    <a:lnTo>
                      <a:pt x="1054" y="2899"/>
                    </a:lnTo>
                    <a:lnTo>
                      <a:pt x="1084" y="2908"/>
                    </a:lnTo>
                    <a:lnTo>
                      <a:pt x="1114" y="2916"/>
                    </a:lnTo>
                    <a:lnTo>
                      <a:pt x="1114" y="5323"/>
                    </a:lnTo>
                    <a:lnTo>
                      <a:pt x="1931" y="5323"/>
                    </a:lnTo>
                    <a:lnTo>
                      <a:pt x="1931" y="2916"/>
                    </a:lnTo>
                    <a:lnTo>
                      <a:pt x="1961" y="2908"/>
                    </a:lnTo>
                    <a:lnTo>
                      <a:pt x="1991" y="2899"/>
                    </a:lnTo>
                    <a:lnTo>
                      <a:pt x="2049" y="2878"/>
                    </a:lnTo>
                    <a:lnTo>
                      <a:pt x="2107" y="2855"/>
                    </a:lnTo>
                    <a:lnTo>
                      <a:pt x="2163" y="2830"/>
                    </a:lnTo>
                    <a:lnTo>
                      <a:pt x="2219" y="2804"/>
                    </a:lnTo>
                    <a:lnTo>
                      <a:pt x="2272" y="2775"/>
                    </a:lnTo>
                    <a:lnTo>
                      <a:pt x="2325" y="2744"/>
                    </a:lnTo>
                    <a:lnTo>
                      <a:pt x="2376" y="2710"/>
                    </a:lnTo>
                    <a:lnTo>
                      <a:pt x="2426" y="2676"/>
                    </a:lnTo>
                    <a:lnTo>
                      <a:pt x="2474" y="2639"/>
                    </a:lnTo>
                    <a:lnTo>
                      <a:pt x="2520" y="2600"/>
                    </a:lnTo>
                    <a:lnTo>
                      <a:pt x="2566" y="2560"/>
                    </a:lnTo>
                    <a:lnTo>
                      <a:pt x="2609" y="2517"/>
                    </a:lnTo>
                    <a:lnTo>
                      <a:pt x="2651" y="2474"/>
                    </a:lnTo>
                    <a:lnTo>
                      <a:pt x="2691" y="2428"/>
                    </a:lnTo>
                    <a:lnTo>
                      <a:pt x="2729" y="2381"/>
                    </a:lnTo>
                    <a:lnTo>
                      <a:pt x="2765" y="2332"/>
                    </a:lnTo>
                    <a:lnTo>
                      <a:pt x="2799" y="2283"/>
                    </a:lnTo>
                    <a:lnTo>
                      <a:pt x="2832" y="2231"/>
                    </a:lnTo>
                    <a:lnTo>
                      <a:pt x="2862" y="2178"/>
                    </a:lnTo>
                    <a:lnTo>
                      <a:pt x="2890" y="2124"/>
                    </a:lnTo>
                    <a:lnTo>
                      <a:pt x="2917" y="2068"/>
                    </a:lnTo>
                    <a:lnTo>
                      <a:pt x="2928" y="2040"/>
                    </a:lnTo>
                    <a:lnTo>
                      <a:pt x="2940" y="2011"/>
                    </a:lnTo>
                    <a:lnTo>
                      <a:pt x="2951" y="1983"/>
                    </a:lnTo>
                    <a:lnTo>
                      <a:pt x="2962" y="1954"/>
                    </a:lnTo>
                    <a:lnTo>
                      <a:pt x="2971" y="1924"/>
                    </a:lnTo>
                    <a:lnTo>
                      <a:pt x="2981" y="1895"/>
                    </a:lnTo>
                    <a:lnTo>
                      <a:pt x="2989" y="1865"/>
                    </a:lnTo>
                    <a:lnTo>
                      <a:pt x="2998" y="1835"/>
                    </a:lnTo>
                    <a:lnTo>
                      <a:pt x="3005" y="1804"/>
                    </a:lnTo>
                    <a:lnTo>
                      <a:pt x="3012" y="1774"/>
                    </a:lnTo>
                    <a:lnTo>
                      <a:pt x="3019" y="1743"/>
                    </a:lnTo>
                    <a:lnTo>
                      <a:pt x="3024" y="1712"/>
                    </a:lnTo>
                    <a:lnTo>
                      <a:pt x="3029" y="1681"/>
                    </a:lnTo>
                    <a:lnTo>
                      <a:pt x="3033" y="1650"/>
                    </a:lnTo>
                    <a:lnTo>
                      <a:pt x="3037" y="1617"/>
                    </a:lnTo>
                    <a:lnTo>
                      <a:pt x="3040" y="1586"/>
                    </a:lnTo>
                    <a:lnTo>
                      <a:pt x="3042" y="1553"/>
                    </a:lnTo>
                    <a:lnTo>
                      <a:pt x="3044" y="1522"/>
                    </a:lnTo>
                    <a:lnTo>
                      <a:pt x="3045" y="1489"/>
                    </a:lnTo>
                    <a:lnTo>
                      <a:pt x="3045" y="1457"/>
                    </a:lnTo>
                    <a:lnTo>
                      <a:pt x="3045" y="1424"/>
                    </a:lnTo>
                    <a:lnTo>
                      <a:pt x="3044" y="1392"/>
                    </a:lnTo>
                    <a:lnTo>
                      <a:pt x="3043" y="1361"/>
                    </a:lnTo>
                    <a:lnTo>
                      <a:pt x="3040" y="1329"/>
                    </a:lnTo>
                    <a:lnTo>
                      <a:pt x="3038" y="1298"/>
                    </a:lnTo>
                    <a:lnTo>
                      <a:pt x="3033" y="1266"/>
                    </a:lnTo>
                    <a:lnTo>
                      <a:pt x="3029" y="1236"/>
                    </a:lnTo>
                    <a:lnTo>
                      <a:pt x="3025" y="1204"/>
                    </a:lnTo>
                    <a:lnTo>
                      <a:pt x="3020" y="1174"/>
                    </a:lnTo>
                    <a:lnTo>
                      <a:pt x="3013" y="1143"/>
                    </a:lnTo>
                    <a:lnTo>
                      <a:pt x="3000" y="1083"/>
                    </a:lnTo>
                    <a:lnTo>
                      <a:pt x="2983" y="1025"/>
                    </a:lnTo>
                    <a:lnTo>
                      <a:pt x="2965" y="967"/>
                    </a:lnTo>
                    <a:lnTo>
                      <a:pt x="2944" y="909"/>
                    </a:lnTo>
                    <a:lnTo>
                      <a:pt x="2921" y="853"/>
                    </a:lnTo>
                    <a:lnTo>
                      <a:pt x="2896" y="799"/>
                    </a:lnTo>
                    <a:lnTo>
                      <a:pt x="2869" y="745"/>
                    </a:lnTo>
                    <a:lnTo>
                      <a:pt x="2840" y="692"/>
                    </a:lnTo>
                    <a:lnTo>
                      <a:pt x="2808" y="641"/>
                    </a:lnTo>
                    <a:lnTo>
                      <a:pt x="2776" y="591"/>
                    </a:lnTo>
                    <a:lnTo>
                      <a:pt x="2740" y="542"/>
                    </a:lnTo>
                    <a:lnTo>
                      <a:pt x="2703" y="496"/>
                    </a:lnTo>
                    <a:lnTo>
                      <a:pt x="2665" y="450"/>
                    </a:lnTo>
                    <a:lnTo>
                      <a:pt x="2624" y="407"/>
                    </a:lnTo>
                    <a:lnTo>
                      <a:pt x="2583" y="363"/>
                    </a:lnTo>
                    <a:lnTo>
                      <a:pt x="2539" y="323"/>
                    </a:lnTo>
                    <a:lnTo>
                      <a:pt x="2494" y="285"/>
                    </a:lnTo>
                    <a:lnTo>
                      <a:pt x="2448" y="247"/>
                    </a:lnTo>
                    <a:lnTo>
                      <a:pt x="2400" y="212"/>
                    </a:lnTo>
                    <a:lnTo>
                      <a:pt x="2350" y="178"/>
                    </a:lnTo>
                    <a:lnTo>
                      <a:pt x="2299" y="147"/>
                    </a:lnTo>
                    <a:lnTo>
                      <a:pt x="2247" y="116"/>
                    </a:lnTo>
                    <a:lnTo>
                      <a:pt x="2193" y="89"/>
                    </a:lnTo>
                    <a:lnTo>
                      <a:pt x="2139" y="64"/>
                    </a:lnTo>
                    <a:lnTo>
                      <a:pt x="2083" y="41"/>
                    </a:lnTo>
                    <a:lnTo>
                      <a:pt x="2026" y="19"/>
                    </a:lnTo>
                    <a:lnTo>
                      <a:pt x="196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6" name="组合 25"/>
          <p:cNvGrpSpPr/>
          <p:nvPr/>
        </p:nvGrpSpPr>
        <p:grpSpPr>
          <a:xfrm>
            <a:off x="7418521" y="2123435"/>
            <a:ext cx="3168520" cy="1824757"/>
            <a:chOff x="7418521" y="2123435"/>
            <a:chExt cx="3168520" cy="1824757"/>
          </a:xfrm>
        </p:grpSpPr>
        <p:cxnSp>
          <p:nvCxnSpPr>
            <p:cNvPr id="86" name="直接箭头连接符 85"/>
            <p:cNvCxnSpPr/>
            <p:nvPr/>
          </p:nvCxnSpPr>
          <p:spPr>
            <a:xfrm>
              <a:off x="7418521" y="2123435"/>
              <a:ext cx="2630698" cy="713846"/>
            </a:xfrm>
            <a:prstGeom prst="straightConnector1">
              <a:avLst/>
            </a:prstGeom>
            <a:ln w="12700">
              <a:solidFill>
                <a:srgbClr val="AFB0CB"/>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9651041" y="3012192"/>
              <a:ext cx="936000" cy="936000"/>
              <a:chOff x="9148698" y="3107884"/>
              <a:chExt cx="936000" cy="936000"/>
            </a:xfrm>
          </p:grpSpPr>
          <p:sp>
            <p:nvSpPr>
              <p:cNvPr id="92" name="矩形 91"/>
              <p:cNvSpPr/>
              <p:nvPr/>
            </p:nvSpPr>
            <p:spPr>
              <a:xfrm>
                <a:off x="9148698" y="3107884"/>
                <a:ext cx="936000" cy="93600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6" name="图形33"/>
              <p:cNvSpPr/>
              <p:nvPr/>
            </p:nvSpPr>
            <p:spPr bwMode="auto">
              <a:xfrm>
                <a:off x="9434908" y="3253555"/>
                <a:ext cx="360020" cy="615418"/>
              </a:xfrm>
              <a:custGeom>
                <a:avLst/>
                <a:gdLst>
                  <a:gd name="T0" fmla="*/ 2147483646 w 2991"/>
                  <a:gd name="T1" fmla="*/ 2147483646 h 5101"/>
                  <a:gd name="T2" fmla="*/ 2147483646 w 2991"/>
                  <a:gd name="T3" fmla="*/ 0 h 5101"/>
                  <a:gd name="T4" fmla="*/ 2147483646 w 2991"/>
                  <a:gd name="T5" fmla="*/ 0 h 5101"/>
                  <a:gd name="T6" fmla="*/ 2147483646 w 2991"/>
                  <a:gd name="T7" fmla="*/ 2147483646 h 5101"/>
                  <a:gd name="T8" fmla="*/ 0 w 2991"/>
                  <a:gd name="T9" fmla="*/ 2147483646 h 5101"/>
                  <a:gd name="T10" fmla="*/ 0 w 2991"/>
                  <a:gd name="T11" fmla="*/ 2147483646 h 5101"/>
                  <a:gd name="T12" fmla="*/ 2147483646 w 2991"/>
                  <a:gd name="T13" fmla="*/ 2147483646 h 5101"/>
                  <a:gd name="T14" fmla="*/ 2147483646 w 2991"/>
                  <a:gd name="T15" fmla="*/ 2147483646 h 5101"/>
                  <a:gd name="T16" fmla="*/ 2147483646 w 2991"/>
                  <a:gd name="T17" fmla="*/ 2147483646 h 5101"/>
                  <a:gd name="T18" fmla="*/ 2147483646 w 2991"/>
                  <a:gd name="T19" fmla="*/ 2147483646 h 5101"/>
                  <a:gd name="T20" fmla="*/ 2147483646 w 2991"/>
                  <a:gd name="T21" fmla="*/ 2147483646 h 5101"/>
                  <a:gd name="T22" fmla="*/ 2147483646 w 2991"/>
                  <a:gd name="T23" fmla="*/ 2147483646 h 5101"/>
                  <a:gd name="T24" fmla="*/ 2147483646 w 2991"/>
                  <a:gd name="T25" fmla="*/ 2147483646 h 5101"/>
                  <a:gd name="T26" fmla="*/ 2147483646 w 2991"/>
                  <a:gd name="T27" fmla="*/ 2147483646 h 5101"/>
                  <a:gd name="T28" fmla="*/ 2147483646 w 2991"/>
                  <a:gd name="T29" fmla="*/ 2147483646 h 5101"/>
                  <a:gd name="T30" fmla="*/ 2147483646 w 2991"/>
                  <a:gd name="T31" fmla="*/ 2147483646 h 5101"/>
                  <a:gd name="T32" fmla="*/ 2147483646 w 2991"/>
                  <a:gd name="T33" fmla="*/ 2147483646 h 5101"/>
                  <a:gd name="T34" fmla="*/ 2147483646 w 2991"/>
                  <a:gd name="T35" fmla="*/ 2147483646 h 51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991" h="5101">
                    <a:moveTo>
                      <a:pt x="2200" y="527"/>
                    </a:moveTo>
                    <a:lnTo>
                      <a:pt x="2200" y="0"/>
                    </a:lnTo>
                    <a:lnTo>
                      <a:pt x="792" y="0"/>
                    </a:lnTo>
                    <a:lnTo>
                      <a:pt x="792" y="527"/>
                    </a:lnTo>
                    <a:lnTo>
                      <a:pt x="0" y="527"/>
                    </a:lnTo>
                    <a:lnTo>
                      <a:pt x="0" y="5101"/>
                    </a:lnTo>
                    <a:lnTo>
                      <a:pt x="2991" y="5101"/>
                    </a:lnTo>
                    <a:lnTo>
                      <a:pt x="2991" y="527"/>
                    </a:lnTo>
                    <a:lnTo>
                      <a:pt x="2200" y="527"/>
                    </a:lnTo>
                    <a:close/>
                    <a:moveTo>
                      <a:pt x="352" y="2022"/>
                    </a:moveTo>
                    <a:lnTo>
                      <a:pt x="352" y="879"/>
                    </a:lnTo>
                    <a:lnTo>
                      <a:pt x="1144" y="879"/>
                    </a:lnTo>
                    <a:lnTo>
                      <a:pt x="1144" y="352"/>
                    </a:lnTo>
                    <a:lnTo>
                      <a:pt x="1848" y="352"/>
                    </a:lnTo>
                    <a:lnTo>
                      <a:pt x="1848" y="879"/>
                    </a:lnTo>
                    <a:lnTo>
                      <a:pt x="2639" y="879"/>
                    </a:lnTo>
                    <a:lnTo>
                      <a:pt x="2639" y="2022"/>
                    </a:lnTo>
                    <a:lnTo>
                      <a:pt x="352" y="2022"/>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2" name="组合 21"/>
          <p:cNvGrpSpPr/>
          <p:nvPr/>
        </p:nvGrpSpPr>
        <p:grpSpPr>
          <a:xfrm>
            <a:off x="5176434" y="1258261"/>
            <a:ext cx="2257585" cy="880671"/>
            <a:chOff x="5176434" y="1258261"/>
            <a:chExt cx="2257585" cy="880671"/>
          </a:xfrm>
        </p:grpSpPr>
        <p:sp>
          <p:nvSpPr>
            <p:cNvPr id="80" name="矩形 79"/>
            <p:cNvSpPr/>
            <p:nvPr/>
          </p:nvSpPr>
          <p:spPr>
            <a:xfrm>
              <a:off x="5176434" y="1258261"/>
              <a:ext cx="2257585" cy="880671"/>
            </a:xfrm>
            <a:prstGeom prst="rect">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D1F10"/>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7" name="文本框 4"/>
            <p:cNvSpPr txBox="1">
              <a:spLocks noChangeArrowheads="1"/>
            </p:cNvSpPr>
            <p:nvPr/>
          </p:nvSpPr>
          <p:spPr bwMode="auto">
            <a:xfrm>
              <a:off x="5176434" y="1346361"/>
              <a:ext cx="220130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可行性简析</a:t>
              </a:r>
              <a:endPar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21" name="组合 20"/>
          <p:cNvGrpSpPr/>
          <p:nvPr/>
        </p:nvGrpSpPr>
        <p:grpSpPr>
          <a:xfrm>
            <a:off x="978109" y="4190180"/>
            <a:ext cx="2189700" cy="1671340"/>
            <a:chOff x="978109" y="4051953"/>
            <a:chExt cx="2189700" cy="1671340"/>
          </a:xfrm>
        </p:grpSpPr>
        <p:sp>
          <p:nvSpPr>
            <p:cNvPr id="98" name="矩形 97"/>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经济成本</a:t>
              </a:r>
            </a:p>
          </p:txBody>
        </p:sp>
        <p:sp>
          <p:nvSpPr>
            <p:cNvPr id="99" name="矩形 98"/>
            <p:cNvSpPr/>
            <p:nvPr/>
          </p:nvSpPr>
          <p:spPr>
            <a:xfrm>
              <a:off x="978109" y="4513618"/>
              <a:ext cx="2189700" cy="12096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前期的制作成本主要是参考资料、制作素材的费用以及搭建服务器的费用。在我们的承受范围之内。</a:t>
              </a:r>
            </a:p>
          </p:txBody>
        </p:sp>
      </p:grpSp>
      <p:grpSp>
        <p:nvGrpSpPr>
          <p:cNvPr id="100" name="组合 99"/>
          <p:cNvGrpSpPr/>
          <p:nvPr/>
        </p:nvGrpSpPr>
        <p:grpSpPr>
          <a:xfrm>
            <a:off x="3660135" y="4190180"/>
            <a:ext cx="2189700" cy="1111905"/>
            <a:chOff x="978109" y="4051953"/>
            <a:chExt cx="2189700" cy="1111905"/>
          </a:xfrm>
        </p:grpSpPr>
        <p:sp>
          <p:nvSpPr>
            <p:cNvPr id="101" name="矩形 100"/>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项目周期</a:t>
              </a:r>
            </a:p>
          </p:txBody>
        </p:sp>
        <p:sp>
          <p:nvSpPr>
            <p:cNvPr id="102" name="矩形 101"/>
            <p:cNvSpPr/>
            <p:nvPr/>
          </p:nvSpPr>
          <p:spPr>
            <a:xfrm>
              <a:off x="978109" y="4513618"/>
              <a:ext cx="2189700"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预估在三个月教学期间内可以完成开发。</a:t>
              </a:r>
            </a:p>
          </p:txBody>
        </p:sp>
      </p:grpSp>
      <p:grpSp>
        <p:nvGrpSpPr>
          <p:cNvPr id="103" name="组合 102"/>
          <p:cNvGrpSpPr/>
          <p:nvPr/>
        </p:nvGrpSpPr>
        <p:grpSpPr>
          <a:xfrm>
            <a:off x="6323671" y="4190180"/>
            <a:ext cx="2189700" cy="1671340"/>
            <a:chOff x="978109" y="4051953"/>
            <a:chExt cx="2189700" cy="1671340"/>
          </a:xfrm>
        </p:grpSpPr>
        <p:sp>
          <p:nvSpPr>
            <p:cNvPr id="104" name="矩形 103"/>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技术要求</a:t>
              </a:r>
            </a:p>
          </p:txBody>
        </p:sp>
        <p:sp>
          <p:nvSpPr>
            <p:cNvPr id="105" name="矩形 104"/>
            <p:cNvSpPr/>
            <p:nvPr/>
          </p:nvSpPr>
          <p:spPr>
            <a:xfrm>
              <a:off x="978109" y="4513618"/>
              <a:ext cx="2189700" cy="12096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需要用到HTML、JS、CSS、数据库等技术，在我们的能力范围内可以实现。</a:t>
              </a:r>
            </a:p>
          </p:txBody>
        </p:sp>
      </p:grpSp>
      <p:grpSp>
        <p:nvGrpSpPr>
          <p:cNvPr id="106" name="组合 105"/>
          <p:cNvGrpSpPr/>
          <p:nvPr/>
        </p:nvGrpSpPr>
        <p:grpSpPr>
          <a:xfrm>
            <a:off x="9022411" y="4190180"/>
            <a:ext cx="2189700" cy="2230140"/>
            <a:chOff x="978109" y="4051953"/>
            <a:chExt cx="2189700" cy="2230140"/>
          </a:xfrm>
        </p:grpSpPr>
        <p:sp>
          <p:nvSpPr>
            <p:cNvPr id="107" name="矩形 106"/>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市场需求</a:t>
              </a:r>
            </a:p>
          </p:txBody>
        </p:sp>
        <p:sp>
          <p:nvSpPr>
            <p:cNvPr id="108" name="矩形 107"/>
            <p:cNvSpPr/>
            <p:nvPr/>
          </p:nvSpPr>
          <p:spPr>
            <a:xfrm>
              <a:off x="978109" y="4513618"/>
              <a:ext cx="2189700" cy="17684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我们目前的主要目标用户是本校师生。就目前的简单口头调查而言，有上述烦恼或需求的人不在少数，故我们认为此项目计划具有市场可行性。</a:t>
              </a:r>
            </a:p>
          </p:txBody>
        </p:sp>
      </p:grpSp>
      <p:grpSp>
        <p:nvGrpSpPr>
          <p:cNvPr id="109" name="组合 108"/>
          <p:cNvGrpSpPr/>
          <p:nvPr/>
        </p:nvGrpSpPr>
        <p:grpSpPr>
          <a:xfrm>
            <a:off x="106325" y="108246"/>
            <a:ext cx="655437" cy="584776"/>
            <a:chOff x="0" y="0"/>
            <a:chExt cx="3158094" cy="2817628"/>
          </a:xfrm>
        </p:grpSpPr>
        <p:sp>
          <p:nvSpPr>
            <p:cNvPr id="110" name="箭头: V 形 109"/>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1" name="箭头: V 形 110"/>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2" name="箭头: V 形 111"/>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3" name="任意多边形: 形状 112"/>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par>
                                <p:cTn id="9" presetID="22" presetClass="entr" presetSubtype="1"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par>
                                <p:cTn id="12" presetID="22" presetClass="entr" presetSubtype="1" fill="hold" nodeType="withEffect">
                                  <p:stCondLst>
                                    <p:cond delay="75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par>
                                <p:cTn id="15" presetID="22" presetClass="entr" presetSubtype="1" fill="hold" nodeType="withEffect">
                                  <p:stCondLst>
                                    <p:cond delay="10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par>
                                <p:cTn id="18" presetID="22" presetClass="entr" presetSubtype="1" fill="hold" nodeType="withEffect">
                                  <p:stCondLst>
                                    <p:cond delay="125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p:tgtEl>
                                          <p:spTgt spid="21"/>
                                        </p:tgtEl>
                                        <p:attrNameLst>
                                          <p:attrName>ppt_y</p:attrName>
                                        </p:attrNameLst>
                                      </p:cBhvr>
                                      <p:tavLst>
                                        <p:tav tm="0">
                                          <p:val>
                                            <p:strVal val="#ppt_y+#ppt_h*1.125000"/>
                                          </p:val>
                                        </p:tav>
                                        <p:tav tm="100000">
                                          <p:val>
                                            <p:strVal val="#ppt_y"/>
                                          </p:val>
                                        </p:tav>
                                      </p:tavLst>
                                    </p:anim>
                                    <p:animEffect transition="in" filter="wipe(up)">
                                      <p:cBhvr>
                                        <p:cTn id="25" dur="500"/>
                                        <p:tgtEl>
                                          <p:spTgt spid="21"/>
                                        </p:tgtEl>
                                      </p:cBhvr>
                                    </p:animEffect>
                                  </p:childTnLst>
                                </p:cTn>
                              </p:par>
                            </p:childTnLst>
                          </p:cTn>
                        </p:par>
                        <p:par>
                          <p:cTn id="26" fill="hold">
                            <p:stCondLst>
                              <p:cond delay="1000"/>
                            </p:stCondLst>
                            <p:childTnLst>
                              <p:par>
                                <p:cTn id="27" presetID="12" presetClass="entr" presetSubtype="4"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anim calcmode="lin" valueType="num">
                                      <p:cBhvr additive="base">
                                        <p:cTn id="29" dur="500"/>
                                        <p:tgtEl>
                                          <p:spTgt spid="100"/>
                                        </p:tgtEl>
                                        <p:attrNameLst>
                                          <p:attrName>ppt_y</p:attrName>
                                        </p:attrNameLst>
                                      </p:cBhvr>
                                      <p:tavLst>
                                        <p:tav tm="0">
                                          <p:val>
                                            <p:strVal val="#ppt_y+#ppt_h*1.125000"/>
                                          </p:val>
                                        </p:tav>
                                        <p:tav tm="100000">
                                          <p:val>
                                            <p:strVal val="#ppt_y"/>
                                          </p:val>
                                        </p:tav>
                                      </p:tavLst>
                                    </p:anim>
                                    <p:animEffect transition="in" filter="wipe(up)">
                                      <p:cBhvr>
                                        <p:cTn id="30" dur="500"/>
                                        <p:tgtEl>
                                          <p:spTgt spid="100"/>
                                        </p:tgtEl>
                                      </p:cBhvr>
                                    </p:animEffect>
                                  </p:childTnLst>
                                </p:cTn>
                              </p:par>
                            </p:childTnLst>
                          </p:cTn>
                        </p:par>
                        <p:par>
                          <p:cTn id="31" fill="hold">
                            <p:stCondLst>
                              <p:cond delay="1500"/>
                            </p:stCondLst>
                            <p:childTnLst>
                              <p:par>
                                <p:cTn id="32" presetID="12" presetClass="entr" presetSubtype="4"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 calcmode="lin" valueType="num">
                                      <p:cBhvr additive="base">
                                        <p:cTn id="34" dur="500"/>
                                        <p:tgtEl>
                                          <p:spTgt spid="103"/>
                                        </p:tgtEl>
                                        <p:attrNameLst>
                                          <p:attrName>ppt_y</p:attrName>
                                        </p:attrNameLst>
                                      </p:cBhvr>
                                      <p:tavLst>
                                        <p:tav tm="0">
                                          <p:val>
                                            <p:strVal val="#ppt_y+#ppt_h*1.125000"/>
                                          </p:val>
                                        </p:tav>
                                        <p:tav tm="100000">
                                          <p:val>
                                            <p:strVal val="#ppt_y"/>
                                          </p:val>
                                        </p:tav>
                                      </p:tavLst>
                                    </p:anim>
                                    <p:animEffect transition="in" filter="wipe(up)">
                                      <p:cBhvr>
                                        <p:cTn id="35" dur="500"/>
                                        <p:tgtEl>
                                          <p:spTgt spid="103"/>
                                        </p:tgtEl>
                                      </p:cBhvr>
                                    </p:animEffect>
                                  </p:childTnLst>
                                </p:cTn>
                              </p:par>
                            </p:childTnLst>
                          </p:cTn>
                        </p:par>
                        <p:par>
                          <p:cTn id="36" fill="hold">
                            <p:stCondLst>
                              <p:cond delay="2000"/>
                            </p:stCondLst>
                            <p:childTnLst>
                              <p:par>
                                <p:cTn id="37" presetID="12" presetClass="entr" presetSubtype="4" fill="hold" nodeType="after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p:tgtEl>
                                          <p:spTgt spid="106"/>
                                        </p:tgtEl>
                                        <p:attrNameLst>
                                          <p:attrName>ppt_y</p:attrName>
                                        </p:attrNameLst>
                                      </p:cBhvr>
                                      <p:tavLst>
                                        <p:tav tm="0">
                                          <p:val>
                                            <p:strVal val="#ppt_y+#ppt_h*1.125000"/>
                                          </p:val>
                                        </p:tav>
                                        <p:tav tm="100000">
                                          <p:val>
                                            <p:strVal val="#ppt_y"/>
                                          </p:val>
                                        </p:tav>
                                      </p:tavLst>
                                    </p:anim>
                                    <p:animEffect transition="in" filter="wipe(up)">
                                      <p:cBhvr>
                                        <p:cTn id="4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195071"/>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333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TWO</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 name="组合 2"/>
          <p:cNvGrpSpPr/>
          <p:nvPr/>
        </p:nvGrpSpPr>
        <p:grpSpPr>
          <a:xfrm>
            <a:off x="1003094" y="1469625"/>
            <a:ext cx="2076098" cy="4495059"/>
            <a:chOff x="1003094" y="1469625"/>
            <a:chExt cx="2076098" cy="4495059"/>
          </a:xfrm>
        </p:grpSpPr>
        <p:sp>
          <p:nvSpPr>
            <p:cNvPr id="40" name="椭圆 6"/>
            <p:cNvSpPr/>
            <p:nvPr/>
          </p:nvSpPr>
          <p:spPr bwMode="auto">
            <a:xfrm rot="5400000">
              <a:off x="1321143"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41" name="组合 40"/>
            <p:cNvGrpSpPr/>
            <p:nvPr/>
          </p:nvGrpSpPr>
          <p:grpSpPr>
            <a:xfrm>
              <a:off x="1754292" y="1914284"/>
              <a:ext cx="593632" cy="552364"/>
              <a:chOff x="3092832" y="2719366"/>
              <a:chExt cx="593632" cy="552364"/>
            </a:xfrm>
            <a:solidFill>
              <a:srgbClr val="6B6889"/>
            </a:solidFill>
          </p:grpSpPr>
          <p:sp>
            <p:nvSpPr>
              <p:cNvPr id="42" name="图形262"/>
              <p:cNvSpPr>
                <a:spLocks noEditPoints="1"/>
              </p:cNvSpPr>
              <p:nvPr/>
            </p:nvSpPr>
            <p:spPr bwMode="auto">
              <a:xfrm>
                <a:off x="3092832" y="2719366"/>
                <a:ext cx="342847" cy="342847"/>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3" name="图形 263"/>
              <p:cNvSpPr>
                <a:spLocks noEditPoints="1"/>
              </p:cNvSpPr>
              <p:nvPr/>
            </p:nvSpPr>
            <p:spPr bwMode="auto">
              <a:xfrm>
                <a:off x="3343617" y="2928883"/>
                <a:ext cx="342847" cy="342847"/>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4" name="图形264"/>
              <p:cNvSpPr>
                <a:spLocks noEditPoints="1"/>
              </p:cNvSpPr>
              <p:nvPr/>
            </p:nvSpPr>
            <p:spPr bwMode="auto">
              <a:xfrm>
                <a:off x="3159496" y="3068562"/>
                <a:ext cx="203169" cy="199995"/>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58" name="矩形 57"/>
            <p:cNvSpPr/>
            <p:nvPr/>
          </p:nvSpPr>
          <p:spPr>
            <a:xfrm>
              <a:off x="1167559" y="3165710"/>
              <a:ext cx="1767205"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小组构成</a:t>
              </a:r>
            </a:p>
          </p:txBody>
        </p:sp>
        <p:sp>
          <p:nvSpPr>
            <p:cNvPr id="59" name="矩形 58"/>
            <p:cNvSpPr/>
            <p:nvPr/>
          </p:nvSpPr>
          <p:spPr>
            <a:xfrm>
              <a:off x="1003094" y="3670181"/>
              <a:ext cx="2076098" cy="14890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鉴于我们的能力水平和项目的教学属性。我们主要采用了民主制程序员组的方式来进行人员的组织和项目的构建。</a:t>
              </a:r>
            </a:p>
          </p:txBody>
        </p:sp>
        <p:cxnSp>
          <p:nvCxnSpPr>
            <p:cNvPr id="60" name="直接连接符 59"/>
            <p:cNvCxnSpPr/>
            <p:nvPr/>
          </p:nvCxnSpPr>
          <p:spPr>
            <a:xfrm>
              <a:off x="1091392"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3702987" y="1469625"/>
            <a:ext cx="2076098" cy="4528466"/>
            <a:chOff x="3702987" y="1469625"/>
            <a:chExt cx="2076098" cy="4528466"/>
          </a:xfrm>
        </p:grpSpPr>
        <p:sp useBgFill="1">
          <p:nvSpPr>
            <p:cNvPr id="45" name="椭圆 6"/>
            <p:cNvSpPr/>
            <p:nvPr/>
          </p:nvSpPr>
          <p:spPr bwMode="auto">
            <a:xfrm rot="5400000">
              <a:off x="4017737"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endParaRPr lang="zh-CN" altLang="en-US" kern="0">
                <a:solidFill>
                  <a:prstClr val="black"/>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46" name="组合 45"/>
            <p:cNvGrpSpPr/>
            <p:nvPr/>
          </p:nvGrpSpPr>
          <p:grpSpPr>
            <a:xfrm>
              <a:off x="4354063" y="1941267"/>
              <a:ext cx="787277" cy="498398"/>
              <a:chOff x="4752619" y="2746349"/>
              <a:chExt cx="787277" cy="498398"/>
            </a:xfrm>
            <a:solidFill>
              <a:srgbClr val="6B6889"/>
            </a:solidFill>
          </p:grpSpPr>
          <p:sp>
            <p:nvSpPr>
              <p:cNvPr id="47" name="图形379"/>
              <p:cNvSpPr/>
              <p:nvPr/>
            </p:nvSpPr>
            <p:spPr bwMode="auto">
              <a:xfrm>
                <a:off x="4876426" y="2746349"/>
                <a:ext cx="558713" cy="498398"/>
              </a:xfrm>
              <a:custGeom>
                <a:avLst/>
                <a:gdLst>
                  <a:gd name="T0" fmla="*/ 227 w 242"/>
                  <a:gd name="T1" fmla="*/ 171 h 216"/>
                  <a:gd name="T2" fmla="*/ 147 w 242"/>
                  <a:gd name="T3" fmla="*/ 153 h 216"/>
                  <a:gd name="T4" fmla="*/ 147 w 242"/>
                  <a:gd name="T5" fmla="*/ 137 h 216"/>
                  <a:gd name="T6" fmla="*/ 159 w 242"/>
                  <a:gd name="T7" fmla="*/ 117 h 216"/>
                  <a:gd name="T8" fmla="*/ 163 w 242"/>
                  <a:gd name="T9" fmla="*/ 113 h 216"/>
                  <a:gd name="T10" fmla="*/ 163 w 242"/>
                  <a:gd name="T11" fmla="*/ 113 h 216"/>
                  <a:gd name="T12" fmla="*/ 164 w 242"/>
                  <a:gd name="T13" fmla="*/ 113 h 216"/>
                  <a:gd name="T14" fmla="*/ 165 w 242"/>
                  <a:gd name="T15" fmla="*/ 113 h 216"/>
                  <a:gd name="T16" fmla="*/ 166 w 242"/>
                  <a:gd name="T17" fmla="*/ 112 h 216"/>
                  <a:gd name="T18" fmla="*/ 168 w 242"/>
                  <a:gd name="T19" fmla="*/ 111 h 216"/>
                  <a:gd name="T20" fmla="*/ 169 w 242"/>
                  <a:gd name="T21" fmla="*/ 110 h 216"/>
                  <a:gd name="T22" fmla="*/ 178 w 242"/>
                  <a:gd name="T23" fmla="*/ 76 h 216"/>
                  <a:gd name="T24" fmla="*/ 170 w 242"/>
                  <a:gd name="T25" fmla="*/ 71 h 216"/>
                  <a:gd name="T26" fmla="*/ 166 w 242"/>
                  <a:gd name="T27" fmla="*/ 17 h 216"/>
                  <a:gd name="T28" fmla="*/ 135 w 242"/>
                  <a:gd name="T29" fmla="*/ 5 h 216"/>
                  <a:gd name="T30" fmla="*/ 133 w 242"/>
                  <a:gd name="T31" fmla="*/ 5 h 216"/>
                  <a:gd name="T32" fmla="*/ 94 w 242"/>
                  <a:gd name="T33" fmla="*/ 3 h 216"/>
                  <a:gd name="T34" fmla="*/ 93 w 242"/>
                  <a:gd name="T35" fmla="*/ 4 h 216"/>
                  <a:gd name="T36" fmla="*/ 92 w 242"/>
                  <a:gd name="T37" fmla="*/ 4 h 216"/>
                  <a:gd name="T38" fmla="*/ 79 w 242"/>
                  <a:gd name="T39" fmla="*/ 14 h 216"/>
                  <a:gd name="T40" fmla="*/ 66 w 242"/>
                  <a:gd name="T41" fmla="*/ 33 h 216"/>
                  <a:gd name="T42" fmla="*/ 67 w 242"/>
                  <a:gd name="T43" fmla="*/ 71 h 216"/>
                  <a:gd name="T44" fmla="*/ 59 w 242"/>
                  <a:gd name="T45" fmla="*/ 72 h 216"/>
                  <a:gd name="T46" fmla="*/ 58 w 242"/>
                  <a:gd name="T47" fmla="*/ 75 h 216"/>
                  <a:gd name="T48" fmla="*/ 71 w 242"/>
                  <a:gd name="T49" fmla="*/ 111 h 216"/>
                  <a:gd name="T50" fmla="*/ 76 w 242"/>
                  <a:gd name="T51" fmla="*/ 115 h 216"/>
                  <a:gd name="T52" fmla="*/ 83 w 242"/>
                  <a:gd name="T53" fmla="*/ 134 h 216"/>
                  <a:gd name="T54" fmla="*/ 84 w 242"/>
                  <a:gd name="T55" fmla="*/ 135 h 216"/>
                  <a:gd name="T56" fmla="*/ 87 w 242"/>
                  <a:gd name="T57" fmla="*/ 137 h 216"/>
                  <a:gd name="T58" fmla="*/ 83 w 242"/>
                  <a:gd name="T59" fmla="*/ 154 h 216"/>
                  <a:gd name="T60" fmla="*/ 14 w 242"/>
                  <a:gd name="T61" fmla="*/ 171 h 216"/>
                  <a:gd name="T62" fmla="*/ 0 w 242"/>
                  <a:gd name="T63" fmla="*/ 216 h 216"/>
                  <a:gd name="T64" fmla="*/ 242 w 242"/>
                  <a:gd name="T65" fmla="*/ 20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16">
                    <a:moveTo>
                      <a:pt x="240" y="189"/>
                    </a:moveTo>
                    <a:cubicBezTo>
                      <a:pt x="237" y="176"/>
                      <a:pt x="233" y="173"/>
                      <a:pt x="227" y="171"/>
                    </a:cubicBezTo>
                    <a:cubicBezTo>
                      <a:pt x="226" y="171"/>
                      <a:pt x="195" y="160"/>
                      <a:pt x="151" y="154"/>
                    </a:cubicBezTo>
                    <a:cubicBezTo>
                      <a:pt x="147" y="153"/>
                      <a:pt x="147" y="153"/>
                      <a:pt x="147" y="153"/>
                    </a:cubicBezTo>
                    <a:cubicBezTo>
                      <a:pt x="147" y="138"/>
                      <a:pt x="147" y="138"/>
                      <a:pt x="147" y="138"/>
                    </a:cubicBezTo>
                    <a:cubicBezTo>
                      <a:pt x="147" y="137"/>
                      <a:pt x="147" y="137"/>
                      <a:pt x="147" y="137"/>
                    </a:cubicBezTo>
                    <a:cubicBezTo>
                      <a:pt x="148" y="136"/>
                      <a:pt x="148" y="136"/>
                      <a:pt x="148" y="136"/>
                    </a:cubicBezTo>
                    <a:cubicBezTo>
                      <a:pt x="148" y="136"/>
                      <a:pt x="157" y="127"/>
                      <a:pt x="159" y="117"/>
                    </a:cubicBezTo>
                    <a:cubicBezTo>
                      <a:pt x="159" y="114"/>
                      <a:pt x="159" y="114"/>
                      <a:pt x="159" y="114"/>
                    </a:cubicBezTo>
                    <a:cubicBezTo>
                      <a:pt x="163" y="113"/>
                      <a:pt x="163" y="113"/>
                      <a:pt x="163" y="113"/>
                    </a:cubicBezTo>
                    <a:cubicBezTo>
                      <a:pt x="163" y="113"/>
                      <a:pt x="163" y="113"/>
                      <a:pt x="163" y="113"/>
                    </a:cubicBezTo>
                    <a:cubicBezTo>
                      <a:pt x="163" y="113"/>
                      <a:pt x="163" y="113"/>
                      <a:pt x="163" y="113"/>
                    </a:cubicBezTo>
                    <a:cubicBezTo>
                      <a:pt x="164" y="113"/>
                      <a:pt x="164" y="113"/>
                      <a:pt x="164" y="113"/>
                    </a:cubicBezTo>
                    <a:cubicBezTo>
                      <a:pt x="164" y="113"/>
                      <a:pt x="164" y="113"/>
                      <a:pt x="164" y="113"/>
                    </a:cubicBezTo>
                    <a:cubicBezTo>
                      <a:pt x="164" y="113"/>
                      <a:pt x="164" y="113"/>
                      <a:pt x="164" y="113"/>
                    </a:cubicBezTo>
                    <a:cubicBezTo>
                      <a:pt x="165" y="113"/>
                      <a:pt x="165" y="113"/>
                      <a:pt x="165" y="113"/>
                    </a:cubicBezTo>
                    <a:cubicBezTo>
                      <a:pt x="166" y="112"/>
                      <a:pt x="166" y="112"/>
                      <a:pt x="166" y="112"/>
                    </a:cubicBezTo>
                    <a:cubicBezTo>
                      <a:pt x="166" y="112"/>
                      <a:pt x="166" y="112"/>
                      <a:pt x="166" y="112"/>
                    </a:cubicBezTo>
                    <a:cubicBezTo>
                      <a:pt x="167" y="111"/>
                      <a:pt x="167" y="111"/>
                      <a:pt x="167" y="111"/>
                    </a:cubicBezTo>
                    <a:cubicBezTo>
                      <a:pt x="168" y="111"/>
                      <a:pt x="168" y="111"/>
                      <a:pt x="168" y="111"/>
                    </a:cubicBezTo>
                    <a:cubicBezTo>
                      <a:pt x="168" y="110"/>
                      <a:pt x="168" y="110"/>
                      <a:pt x="168" y="110"/>
                    </a:cubicBezTo>
                    <a:cubicBezTo>
                      <a:pt x="169" y="110"/>
                      <a:pt x="169" y="110"/>
                      <a:pt x="169" y="110"/>
                    </a:cubicBezTo>
                    <a:cubicBezTo>
                      <a:pt x="170" y="108"/>
                      <a:pt x="170" y="107"/>
                      <a:pt x="171" y="105"/>
                    </a:cubicBezTo>
                    <a:cubicBezTo>
                      <a:pt x="176" y="93"/>
                      <a:pt x="180" y="79"/>
                      <a:pt x="178" y="76"/>
                    </a:cubicBezTo>
                    <a:cubicBezTo>
                      <a:pt x="167" y="78"/>
                      <a:pt x="167" y="78"/>
                      <a:pt x="167" y="78"/>
                    </a:cubicBezTo>
                    <a:cubicBezTo>
                      <a:pt x="170" y="71"/>
                      <a:pt x="170" y="71"/>
                      <a:pt x="170" y="71"/>
                    </a:cubicBezTo>
                    <a:cubicBezTo>
                      <a:pt x="170" y="70"/>
                      <a:pt x="180" y="43"/>
                      <a:pt x="167" y="19"/>
                    </a:cubicBezTo>
                    <a:cubicBezTo>
                      <a:pt x="166" y="18"/>
                      <a:pt x="166" y="18"/>
                      <a:pt x="166" y="17"/>
                    </a:cubicBezTo>
                    <a:cubicBezTo>
                      <a:pt x="165" y="16"/>
                      <a:pt x="164" y="14"/>
                      <a:pt x="163" y="13"/>
                    </a:cubicBezTo>
                    <a:cubicBezTo>
                      <a:pt x="163" y="13"/>
                      <a:pt x="155" y="4"/>
                      <a:pt x="135" y="5"/>
                    </a:cubicBezTo>
                    <a:cubicBezTo>
                      <a:pt x="134" y="5"/>
                      <a:pt x="134" y="5"/>
                      <a:pt x="134" y="5"/>
                    </a:cubicBezTo>
                    <a:cubicBezTo>
                      <a:pt x="133" y="5"/>
                      <a:pt x="133" y="5"/>
                      <a:pt x="133" y="5"/>
                    </a:cubicBezTo>
                    <a:cubicBezTo>
                      <a:pt x="133" y="5"/>
                      <a:pt x="122" y="0"/>
                      <a:pt x="110" y="0"/>
                    </a:cubicBezTo>
                    <a:cubicBezTo>
                      <a:pt x="104" y="0"/>
                      <a:pt x="98" y="1"/>
                      <a:pt x="94" y="3"/>
                    </a:cubicBezTo>
                    <a:cubicBezTo>
                      <a:pt x="93" y="4"/>
                      <a:pt x="93" y="4"/>
                      <a:pt x="93" y="4"/>
                    </a:cubicBezTo>
                    <a:cubicBezTo>
                      <a:pt x="93" y="4"/>
                      <a:pt x="93" y="4"/>
                      <a:pt x="93" y="4"/>
                    </a:cubicBezTo>
                    <a:cubicBezTo>
                      <a:pt x="93" y="4"/>
                      <a:pt x="92" y="4"/>
                      <a:pt x="92" y="4"/>
                    </a:cubicBezTo>
                    <a:cubicBezTo>
                      <a:pt x="92" y="4"/>
                      <a:pt x="92" y="4"/>
                      <a:pt x="92" y="4"/>
                    </a:cubicBezTo>
                    <a:cubicBezTo>
                      <a:pt x="89" y="6"/>
                      <a:pt x="84" y="9"/>
                      <a:pt x="79" y="13"/>
                    </a:cubicBezTo>
                    <a:cubicBezTo>
                      <a:pt x="79" y="14"/>
                      <a:pt x="79" y="14"/>
                      <a:pt x="79" y="14"/>
                    </a:cubicBezTo>
                    <a:cubicBezTo>
                      <a:pt x="78" y="14"/>
                      <a:pt x="77" y="15"/>
                      <a:pt x="76" y="17"/>
                    </a:cubicBezTo>
                    <a:cubicBezTo>
                      <a:pt x="72" y="21"/>
                      <a:pt x="68" y="26"/>
                      <a:pt x="66" y="33"/>
                    </a:cubicBezTo>
                    <a:cubicBezTo>
                      <a:pt x="65" y="40"/>
                      <a:pt x="63" y="58"/>
                      <a:pt x="66" y="65"/>
                    </a:cubicBezTo>
                    <a:cubicBezTo>
                      <a:pt x="67" y="71"/>
                      <a:pt x="67" y="71"/>
                      <a:pt x="67" y="71"/>
                    </a:cubicBezTo>
                    <a:cubicBezTo>
                      <a:pt x="61" y="71"/>
                      <a:pt x="61" y="71"/>
                      <a:pt x="61" y="71"/>
                    </a:cubicBezTo>
                    <a:cubicBezTo>
                      <a:pt x="61" y="71"/>
                      <a:pt x="59" y="72"/>
                      <a:pt x="59" y="72"/>
                    </a:cubicBezTo>
                    <a:cubicBezTo>
                      <a:pt x="58" y="73"/>
                      <a:pt x="58" y="74"/>
                      <a:pt x="58" y="75"/>
                    </a:cubicBezTo>
                    <a:cubicBezTo>
                      <a:pt x="58" y="75"/>
                      <a:pt x="58" y="75"/>
                      <a:pt x="58" y="75"/>
                    </a:cubicBezTo>
                    <a:cubicBezTo>
                      <a:pt x="58" y="75"/>
                      <a:pt x="58" y="75"/>
                      <a:pt x="58" y="75"/>
                    </a:cubicBezTo>
                    <a:cubicBezTo>
                      <a:pt x="58" y="84"/>
                      <a:pt x="60" y="106"/>
                      <a:pt x="71" y="111"/>
                    </a:cubicBezTo>
                    <a:cubicBezTo>
                      <a:pt x="76" y="113"/>
                      <a:pt x="76" y="113"/>
                      <a:pt x="76" y="113"/>
                    </a:cubicBezTo>
                    <a:cubicBezTo>
                      <a:pt x="76" y="115"/>
                      <a:pt x="76" y="115"/>
                      <a:pt x="76" y="115"/>
                    </a:cubicBezTo>
                    <a:cubicBezTo>
                      <a:pt x="77" y="121"/>
                      <a:pt x="79" y="127"/>
                      <a:pt x="81" y="131"/>
                    </a:cubicBezTo>
                    <a:cubicBezTo>
                      <a:pt x="82" y="132"/>
                      <a:pt x="82" y="133"/>
                      <a:pt x="83" y="134"/>
                    </a:cubicBezTo>
                    <a:cubicBezTo>
                      <a:pt x="83" y="134"/>
                      <a:pt x="83" y="134"/>
                      <a:pt x="83" y="134"/>
                    </a:cubicBezTo>
                    <a:cubicBezTo>
                      <a:pt x="84" y="135"/>
                      <a:pt x="84" y="135"/>
                      <a:pt x="84" y="135"/>
                    </a:cubicBezTo>
                    <a:cubicBezTo>
                      <a:pt x="85" y="136"/>
                      <a:pt x="85" y="136"/>
                      <a:pt x="85" y="136"/>
                    </a:cubicBezTo>
                    <a:cubicBezTo>
                      <a:pt x="87" y="137"/>
                      <a:pt x="87" y="137"/>
                      <a:pt x="87" y="137"/>
                    </a:cubicBezTo>
                    <a:cubicBezTo>
                      <a:pt x="87" y="153"/>
                      <a:pt x="87" y="153"/>
                      <a:pt x="87" y="153"/>
                    </a:cubicBezTo>
                    <a:cubicBezTo>
                      <a:pt x="83" y="154"/>
                      <a:pt x="83" y="154"/>
                      <a:pt x="83" y="154"/>
                    </a:cubicBezTo>
                    <a:cubicBezTo>
                      <a:pt x="82" y="154"/>
                      <a:pt x="42" y="158"/>
                      <a:pt x="14" y="171"/>
                    </a:cubicBezTo>
                    <a:cubicBezTo>
                      <a:pt x="14" y="171"/>
                      <a:pt x="14" y="171"/>
                      <a:pt x="14" y="171"/>
                    </a:cubicBezTo>
                    <a:cubicBezTo>
                      <a:pt x="12" y="171"/>
                      <a:pt x="1" y="175"/>
                      <a:pt x="2" y="189"/>
                    </a:cubicBezTo>
                    <a:cubicBezTo>
                      <a:pt x="0" y="216"/>
                      <a:pt x="0" y="216"/>
                      <a:pt x="0" y="216"/>
                    </a:cubicBezTo>
                    <a:cubicBezTo>
                      <a:pt x="242" y="216"/>
                      <a:pt x="242" y="216"/>
                      <a:pt x="242" y="216"/>
                    </a:cubicBezTo>
                    <a:cubicBezTo>
                      <a:pt x="242" y="213"/>
                      <a:pt x="242" y="209"/>
                      <a:pt x="242" y="205"/>
                    </a:cubicBezTo>
                    <a:cubicBezTo>
                      <a:pt x="241" y="200"/>
                      <a:pt x="241" y="194"/>
                      <a:pt x="240" y="1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8" name="图形380"/>
              <p:cNvSpPr/>
              <p:nvPr/>
            </p:nvSpPr>
            <p:spPr bwMode="auto">
              <a:xfrm>
                <a:off x="5235144" y="2762221"/>
                <a:ext cx="304752" cy="457128"/>
              </a:xfrm>
              <a:custGeom>
                <a:avLst/>
                <a:gdLst>
                  <a:gd name="T0" fmla="*/ 18 w 132"/>
                  <a:gd name="T1" fmla="*/ 7 h 198"/>
                  <a:gd name="T2" fmla="*/ 24 w 132"/>
                  <a:gd name="T3" fmla="*/ 60 h 198"/>
                  <a:gd name="T4" fmla="*/ 30 w 132"/>
                  <a:gd name="T5" fmla="*/ 65 h 198"/>
                  <a:gd name="T6" fmla="*/ 23 w 132"/>
                  <a:gd name="T7" fmla="*/ 101 h 198"/>
                  <a:gd name="T8" fmla="*/ 13 w 132"/>
                  <a:gd name="T9" fmla="*/ 114 h 198"/>
                  <a:gd name="T10" fmla="*/ 13 w 132"/>
                  <a:gd name="T11" fmla="*/ 114 h 198"/>
                  <a:gd name="T12" fmla="*/ 9 w 132"/>
                  <a:gd name="T13" fmla="*/ 119 h 198"/>
                  <a:gd name="T14" fmla="*/ 0 w 132"/>
                  <a:gd name="T15" fmla="*/ 134 h 198"/>
                  <a:gd name="T16" fmla="*/ 0 w 132"/>
                  <a:gd name="T17" fmla="*/ 138 h 198"/>
                  <a:gd name="T18" fmla="*/ 74 w 132"/>
                  <a:gd name="T19" fmla="*/ 156 h 198"/>
                  <a:gd name="T20" fmla="*/ 92 w 132"/>
                  <a:gd name="T21" fmla="*/ 180 h 198"/>
                  <a:gd name="T22" fmla="*/ 94 w 132"/>
                  <a:gd name="T23" fmla="*/ 198 h 198"/>
                  <a:gd name="T24" fmla="*/ 132 w 132"/>
                  <a:gd name="T25" fmla="*/ 198 h 198"/>
                  <a:gd name="T26" fmla="*/ 127 w 132"/>
                  <a:gd name="T27" fmla="*/ 157 h 198"/>
                  <a:gd name="T28" fmla="*/ 119 w 132"/>
                  <a:gd name="T29" fmla="*/ 145 h 198"/>
                  <a:gd name="T30" fmla="*/ 67 w 132"/>
                  <a:gd name="T31" fmla="*/ 125 h 198"/>
                  <a:gd name="T32" fmla="*/ 58 w 132"/>
                  <a:gd name="T33" fmla="*/ 117 h 198"/>
                  <a:gd name="T34" fmla="*/ 58 w 132"/>
                  <a:gd name="T35" fmla="*/ 105 h 198"/>
                  <a:gd name="T36" fmla="*/ 66 w 132"/>
                  <a:gd name="T37" fmla="*/ 91 h 198"/>
                  <a:gd name="T38" fmla="*/ 69 w 132"/>
                  <a:gd name="T39" fmla="*/ 82 h 198"/>
                  <a:gd name="T40" fmla="*/ 79 w 132"/>
                  <a:gd name="T41" fmla="*/ 68 h 198"/>
                  <a:gd name="T42" fmla="*/ 79 w 132"/>
                  <a:gd name="T43" fmla="*/ 55 h 198"/>
                  <a:gd name="T44" fmla="*/ 76 w 132"/>
                  <a:gd name="T45" fmla="*/ 53 h 198"/>
                  <a:gd name="T46" fmla="*/ 76 w 132"/>
                  <a:gd name="T47" fmla="*/ 50 h 198"/>
                  <a:gd name="T48" fmla="*/ 77 w 132"/>
                  <a:gd name="T49" fmla="*/ 44 h 198"/>
                  <a:gd name="T50" fmla="*/ 77 w 132"/>
                  <a:gd name="T51" fmla="*/ 35 h 198"/>
                  <a:gd name="T52" fmla="*/ 75 w 132"/>
                  <a:gd name="T53" fmla="*/ 34 h 198"/>
                  <a:gd name="T54" fmla="*/ 74 w 132"/>
                  <a:gd name="T55" fmla="*/ 21 h 198"/>
                  <a:gd name="T56" fmla="*/ 71 w 132"/>
                  <a:gd name="T57" fmla="*/ 21 h 198"/>
                  <a:gd name="T58" fmla="*/ 58 w 132"/>
                  <a:gd name="T59" fmla="*/ 7 h 198"/>
                  <a:gd name="T60" fmla="*/ 58 w 132"/>
                  <a:gd name="T61" fmla="*/ 10 h 198"/>
                  <a:gd name="T62" fmla="*/ 37 w 132"/>
                  <a:gd name="T63" fmla="*/ 0 h 198"/>
                  <a:gd name="T64" fmla="*/ 34 w 132"/>
                  <a:gd name="T65" fmla="*/ 4 h 198"/>
                  <a:gd name="T66" fmla="*/ 27 w 132"/>
                  <a:gd name="T67" fmla="*/ 0 h 198"/>
                  <a:gd name="T68" fmla="*/ 24 w 132"/>
                  <a:gd name="T69" fmla="*/ 0 h 198"/>
                  <a:gd name="T70" fmla="*/ 27 w 132"/>
                  <a:gd name="T71" fmla="*/ 3 h 198"/>
                  <a:gd name="T72" fmla="*/ 18 w 132"/>
                  <a:gd name="T73"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98">
                    <a:moveTo>
                      <a:pt x="18" y="7"/>
                    </a:moveTo>
                    <a:cubicBezTo>
                      <a:pt x="30" y="28"/>
                      <a:pt x="27" y="50"/>
                      <a:pt x="24" y="60"/>
                    </a:cubicBezTo>
                    <a:cubicBezTo>
                      <a:pt x="26" y="61"/>
                      <a:pt x="28" y="63"/>
                      <a:pt x="30" y="65"/>
                    </a:cubicBezTo>
                    <a:cubicBezTo>
                      <a:pt x="35" y="74"/>
                      <a:pt x="26" y="95"/>
                      <a:pt x="23" y="101"/>
                    </a:cubicBezTo>
                    <a:cubicBezTo>
                      <a:pt x="21" y="108"/>
                      <a:pt x="16" y="112"/>
                      <a:pt x="13" y="114"/>
                    </a:cubicBezTo>
                    <a:cubicBezTo>
                      <a:pt x="13" y="114"/>
                      <a:pt x="13" y="114"/>
                      <a:pt x="13" y="114"/>
                    </a:cubicBezTo>
                    <a:cubicBezTo>
                      <a:pt x="13" y="114"/>
                      <a:pt x="11" y="117"/>
                      <a:pt x="9" y="119"/>
                    </a:cubicBezTo>
                    <a:cubicBezTo>
                      <a:pt x="6" y="126"/>
                      <a:pt x="2" y="131"/>
                      <a:pt x="0" y="134"/>
                    </a:cubicBezTo>
                    <a:cubicBezTo>
                      <a:pt x="0" y="138"/>
                      <a:pt x="0" y="138"/>
                      <a:pt x="0" y="138"/>
                    </a:cubicBezTo>
                    <a:cubicBezTo>
                      <a:pt x="43" y="145"/>
                      <a:pt x="72" y="155"/>
                      <a:pt x="74" y="156"/>
                    </a:cubicBezTo>
                    <a:cubicBezTo>
                      <a:pt x="84" y="159"/>
                      <a:pt x="89" y="165"/>
                      <a:pt x="92" y="180"/>
                    </a:cubicBezTo>
                    <a:cubicBezTo>
                      <a:pt x="93" y="186"/>
                      <a:pt x="94" y="192"/>
                      <a:pt x="94" y="198"/>
                    </a:cubicBezTo>
                    <a:cubicBezTo>
                      <a:pt x="132" y="198"/>
                      <a:pt x="132" y="198"/>
                      <a:pt x="132" y="198"/>
                    </a:cubicBezTo>
                    <a:cubicBezTo>
                      <a:pt x="127" y="157"/>
                      <a:pt x="127" y="157"/>
                      <a:pt x="127" y="157"/>
                    </a:cubicBezTo>
                    <a:cubicBezTo>
                      <a:pt x="127" y="157"/>
                      <a:pt x="124" y="148"/>
                      <a:pt x="119" y="145"/>
                    </a:cubicBezTo>
                    <a:cubicBezTo>
                      <a:pt x="119" y="145"/>
                      <a:pt x="75" y="127"/>
                      <a:pt x="67" y="125"/>
                    </a:cubicBezTo>
                    <a:cubicBezTo>
                      <a:pt x="67" y="125"/>
                      <a:pt x="62" y="116"/>
                      <a:pt x="58" y="117"/>
                    </a:cubicBezTo>
                    <a:cubicBezTo>
                      <a:pt x="58" y="105"/>
                      <a:pt x="58" y="105"/>
                      <a:pt x="58" y="105"/>
                    </a:cubicBezTo>
                    <a:cubicBezTo>
                      <a:pt x="58" y="105"/>
                      <a:pt x="65" y="97"/>
                      <a:pt x="66" y="91"/>
                    </a:cubicBezTo>
                    <a:cubicBezTo>
                      <a:pt x="69" y="82"/>
                      <a:pt x="69" y="82"/>
                      <a:pt x="69" y="82"/>
                    </a:cubicBezTo>
                    <a:cubicBezTo>
                      <a:pt x="69" y="82"/>
                      <a:pt x="77" y="77"/>
                      <a:pt x="79" y="68"/>
                    </a:cubicBezTo>
                    <a:cubicBezTo>
                      <a:pt x="79" y="55"/>
                      <a:pt x="79" y="55"/>
                      <a:pt x="79" y="55"/>
                    </a:cubicBezTo>
                    <a:cubicBezTo>
                      <a:pt x="79" y="55"/>
                      <a:pt x="76" y="53"/>
                      <a:pt x="76" y="53"/>
                    </a:cubicBezTo>
                    <a:cubicBezTo>
                      <a:pt x="76" y="50"/>
                      <a:pt x="76" y="50"/>
                      <a:pt x="76" y="50"/>
                    </a:cubicBezTo>
                    <a:cubicBezTo>
                      <a:pt x="76" y="50"/>
                      <a:pt x="78" y="44"/>
                      <a:pt x="77" y="44"/>
                    </a:cubicBezTo>
                    <a:cubicBezTo>
                      <a:pt x="77" y="35"/>
                      <a:pt x="77" y="35"/>
                      <a:pt x="77" y="35"/>
                    </a:cubicBezTo>
                    <a:cubicBezTo>
                      <a:pt x="75" y="34"/>
                      <a:pt x="75" y="34"/>
                      <a:pt x="75" y="34"/>
                    </a:cubicBezTo>
                    <a:cubicBezTo>
                      <a:pt x="74" y="21"/>
                      <a:pt x="74" y="21"/>
                      <a:pt x="74" y="21"/>
                    </a:cubicBezTo>
                    <a:cubicBezTo>
                      <a:pt x="71" y="21"/>
                      <a:pt x="71" y="21"/>
                      <a:pt x="71" y="21"/>
                    </a:cubicBezTo>
                    <a:cubicBezTo>
                      <a:pt x="58" y="7"/>
                      <a:pt x="58" y="7"/>
                      <a:pt x="58" y="7"/>
                    </a:cubicBezTo>
                    <a:cubicBezTo>
                      <a:pt x="58" y="10"/>
                      <a:pt x="58" y="10"/>
                      <a:pt x="58" y="10"/>
                    </a:cubicBezTo>
                    <a:cubicBezTo>
                      <a:pt x="58" y="10"/>
                      <a:pt x="43" y="0"/>
                      <a:pt x="37" y="0"/>
                    </a:cubicBezTo>
                    <a:cubicBezTo>
                      <a:pt x="34" y="4"/>
                      <a:pt x="34" y="4"/>
                      <a:pt x="34" y="4"/>
                    </a:cubicBezTo>
                    <a:cubicBezTo>
                      <a:pt x="27" y="0"/>
                      <a:pt x="27" y="0"/>
                      <a:pt x="27" y="0"/>
                    </a:cubicBezTo>
                    <a:cubicBezTo>
                      <a:pt x="24" y="0"/>
                      <a:pt x="24" y="0"/>
                      <a:pt x="24" y="0"/>
                    </a:cubicBezTo>
                    <a:cubicBezTo>
                      <a:pt x="27" y="3"/>
                      <a:pt x="27" y="3"/>
                      <a:pt x="27" y="3"/>
                    </a:cubicBezTo>
                    <a:cubicBezTo>
                      <a:pt x="18" y="7"/>
                      <a:pt x="18" y="7"/>
                      <a:pt x="18" y="7"/>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9" name="图形381"/>
              <p:cNvSpPr/>
              <p:nvPr/>
            </p:nvSpPr>
            <p:spPr bwMode="auto">
              <a:xfrm>
                <a:off x="4752619" y="2762221"/>
                <a:ext cx="304752" cy="453955"/>
              </a:xfrm>
              <a:custGeom>
                <a:avLst/>
                <a:gdLst>
                  <a:gd name="T0" fmla="*/ 48 w 133"/>
                  <a:gd name="T1" fmla="*/ 182 h 197"/>
                  <a:gd name="T2" fmla="*/ 66 w 133"/>
                  <a:gd name="T3" fmla="*/ 156 h 197"/>
                  <a:gd name="T4" fmla="*/ 133 w 133"/>
                  <a:gd name="T5" fmla="*/ 138 h 197"/>
                  <a:gd name="T6" fmla="*/ 133 w 133"/>
                  <a:gd name="T7" fmla="*/ 135 h 197"/>
                  <a:gd name="T8" fmla="*/ 123 w 133"/>
                  <a:gd name="T9" fmla="*/ 112 h 197"/>
                  <a:gd name="T10" fmla="*/ 123 w 133"/>
                  <a:gd name="T11" fmla="*/ 112 h 197"/>
                  <a:gd name="T12" fmla="*/ 105 w 133"/>
                  <a:gd name="T13" fmla="*/ 69 h 197"/>
                  <a:gd name="T14" fmla="*/ 107 w 133"/>
                  <a:gd name="T15" fmla="*/ 60 h 197"/>
                  <a:gd name="T16" fmla="*/ 111 w 133"/>
                  <a:gd name="T17" fmla="*/ 57 h 197"/>
                  <a:gd name="T18" fmla="*/ 112 w 133"/>
                  <a:gd name="T19" fmla="*/ 24 h 197"/>
                  <a:gd name="T20" fmla="*/ 112 w 133"/>
                  <a:gd name="T21" fmla="*/ 23 h 197"/>
                  <a:gd name="T22" fmla="*/ 120 w 133"/>
                  <a:gd name="T23" fmla="*/ 9 h 197"/>
                  <a:gd name="T24" fmla="*/ 83 w 133"/>
                  <a:gd name="T25" fmla="*/ 8 h 197"/>
                  <a:gd name="T26" fmla="*/ 57 w 133"/>
                  <a:gd name="T27" fmla="*/ 36 h 197"/>
                  <a:gd name="T28" fmla="*/ 56 w 133"/>
                  <a:gd name="T29" fmla="*/ 39 h 197"/>
                  <a:gd name="T30" fmla="*/ 30 w 133"/>
                  <a:gd name="T31" fmla="*/ 111 h 197"/>
                  <a:gd name="T32" fmla="*/ 31 w 133"/>
                  <a:gd name="T33" fmla="*/ 119 h 197"/>
                  <a:gd name="T34" fmla="*/ 71 w 133"/>
                  <a:gd name="T35" fmla="*/ 124 h 197"/>
                  <a:gd name="T36" fmla="*/ 75 w 133"/>
                  <a:gd name="T37" fmla="*/ 128 h 197"/>
                  <a:gd name="T38" fmla="*/ 75 w 133"/>
                  <a:gd name="T39" fmla="*/ 136 h 197"/>
                  <a:gd name="T40" fmla="*/ 15 w 133"/>
                  <a:gd name="T41" fmla="*/ 151 h 197"/>
                  <a:gd name="T42" fmla="*/ 2 w 133"/>
                  <a:gd name="T43" fmla="*/ 170 h 197"/>
                  <a:gd name="T44" fmla="*/ 0 w 133"/>
                  <a:gd name="T45" fmla="*/ 197 h 197"/>
                  <a:gd name="T46" fmla="*/ 47 w 133"/>
                  <a:gd name="T47" fmla="*/ 197 h 197"/>
                  <a:gd name="T48" fmla="*/ 48 w 133"/>
                  <a:gd name="T49" fmla="*/ 18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97">
                    <a:moveTo>
                      <a:pt x="48" y="182"/>
                    </a:moveTo>
                    <a:cubicBezTo>
                      <a:pt x="48" y="165"/>
                      <a:pt x="59" y="157"/>
                      <a:pt x="66" y="156"/>
                    </a:cubicBezTo>
                    <a:cubicBezTo>
                      <a:pt x="90" y="145"/>
                      <a:pt x="122" y="140"/>
                      <a:pt x="133" y="138"/>
                    </a:cubicBezTo>
                    <a:cubicBezTo>
                      <a:pt x="133" y="135"/>
                      <a:pt x="133" y="135"/>
                      <a:pt x="133" y="135"/>
                    </a:cubicBezTo>
                    <a:cubicBezTo>
                      <a:pt x="127" y="129"/>
                      <a:pt x="124" y="118"/>
                      <a:pt x="123" y="112"/>
                    </a:cubicBezTo>
                    <a:cubicBezTo>
                      <a:pt x="123" y="112"/>
                      <a:pt x="123" y="112"/>
                      <a:pt x="123" y="112"/>
                    </a:cubicBezTo>
                    <a:cubicBezTo>
                      <a:pt x="105" y="104"/>
                      <a:pt x="105" y="73"/>
                      <a:pt x="105" y="69"/>
                    </a:cubicBezTo>
                    <a:cubicBezTo>
                      <a:pt x="104" y="64"/>
                      <a:pt x="106" y="61"/>
                      <a:pt x="107" y="60"/>
                    </a:cubicBezTo>
                    <a:cubicBezTo>
                      <a:pt x="108" y="58"/>
                      <a:pt x="110" y="57"/>
                      <a:pt x="111" y="57"/>
                    </a:cubicBezTo>
                    <a:cubicBezTo>
                      <a:pt x="110" y="45"/>
                      <a:pt x="112" y="27"/>
                      <a:pt x="112" y="24"/>
                    </a:cubicBezTo>
                    <a:cubicBezTo>
                      <a:pt x="112" y="23"/>
                      <a:pt x="112" y="23"/>
                      <a:pt x="112" y="23"/>
                    </a:cubicBezTo>
                    <a:cubicBezTo>
                      <a:pt x="114" y="18"/>
                      <a:pt x="117" y="13"/>
                      <a:pt x="120" y="9"/>
                    </a:cubicBezTo>
                    <a:cubicBezTo>
                      <a:pt x="119" y="9"/>
                      <a:pt x="99" y="0"/>
                      <a:pt x="83" y="8"/>
                    </a:cubicBezTo>
                    <a:cubicBezTo>
                      <a:pt x="83" y="8"/>
                      <a:pt x="63" y="16"/>
                      <a:pt x="57" y="36"/>
                    </a:cubicBezTo>
                    <a:cubicBezTo>
                      <a:pt x="57" y="36"/>
                      <a:pt x="57" y="37"/>
                      <a:pt x="56" y="39"/>
                    </a:cubicBezTo>
                    <a:cubicBezTo>
                      <a:pt x="54" y="52"/>
                      <a:pt x="46" y="100"/>
                      <a:pt x="30" y="111"/>
                    </a:cubicBezTo>
                    <a:cubicBezTo>
                      <a:pt x="30" y="111"/>
                      <a:pt x="26" y="113"/>
                      <a:pt x="31" y="119"/>
                    </a:cubicBezTo>
                    <a:cubicBezTo>
                      <a:pt x="31" y="119"/>
                      <a:pt x="46" y="134"/>
                      <a:pt x="71" y="124"/>
                    </a:cubicBezTo>
                    <a:cubicBezTo>
                      <a:pt x="72" y="126"/>
                      <a:pt x="73" y="127"/>
                      <a:pt x="75" y="128"/>
                    </a:cubicBezTo>
                    <a:cubicBezTo>
                      <a:pt x="75" y="136"/>
                      <a:pt x="75" y="136"/>
                      <a:pt x="75" y="136"/>
                    </a:cubicBezTo>
                    <a:cubicBezTo>
                      <a:pt x="75" y="136"/>
                      <a:pt x="40" y="140"/>
                      <a:pt x="15" y="151"/>
                    </a:cubicBezTo>
                    <a:cubicBezTo>
                      <a:pt x="15" y="151"/>
                      <a:pt x="1" y="155"/>
                      <a:pt x="2" y="170"/>
                    </a:cubicBezTo>
                    <a:cubicBezTo>
                      <a:pt x="0" y="197"/>
                      <a:pt x="0" y="197"/>
                      <a:pt x="0" y="197"/>
                    </a:cubicBezTo>
                    <a:cubicBezTo>
                      <a:pt x="47" y="197"/>
                      <a:pt x="47" y="197"/>
                      <a:pt x="47" y="197"/>
                    </a:cubicBezTo>
                    <a:lnTo>
                      <a:pt x="48" y="182"/>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61" name="矩形 60"/>
            <p:cNvSpPr/>
            <p:nvPr/>
          </p:nvSpPr>
          <p:spPr>
            <a:xfrm>
              <a:off x="3978546" y="3165984"/>
              <a:ext cx="1524980"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人员分工</a:t>
              </a:r>
            </a:p>
          </p:txBody>
        </p:sp>
        <p:sp>
          <p:nvSpPr>
            <p:cNvPr id="62" name="矩形 61"/>
            <p:cNvSpPr/>
            <p:nvPr/>
          </p:nvSpPr>
          <p:spPr>
            <a:xfrm>
              <a:off x="3702987" y="3670181"/>
              <a:ext cx="2076098" cy="232791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项目由小组内</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3</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名成员各司其职共同完成。其中汪芷汀负责总体框架的制定和把握。陈逸浩负责项目文档制作。黄雨昊负责项目文档修订和审核。而代码实现部分由团队成员协作完成。</a:t>
              </a:r>
            </a:p>
          </p:txBody>
        </p:sp>
        <p:cxnSp>
          <p:nvCxnSpPr>
            <p:cNvPr id="63" name="直接连接符 62"/>
            <p:cNvCxnSpPr/>
            <p:nvPr/>
          </p:nvCxnSpPr>
          <p:spPr>
            <a:xfrm>
              <a:off x="3791285"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6402880" y="1469625"/>
            <a:ext cx="2076098" cy="4495059"/>
            <a:chOff x="6402880" y="1469625"/>
            <a:chExt cx="2076098" cy="4495059"/>
          </a:xfrm>
        </p:grpSpPr>
        <p:sp>
          <p:nvSpPr>
            <p:cNvPr id="50" name="椭圆6"/>
            <p:cNvSpPr/>
            <p:nvPr/>
          </p:nvSpPr>
          <p:spPr bwMode="auto">
            <a:xfrm rot="5400000">
              <a:off x="6714331"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endParaRPr lang="zh-CN" altLang="en-US" kern="0">
                <a:solidFill>
                  <a:prstClr val="black"/>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51" name="组合 50"/>
            <p:cNvGrpSpPr/>
            <p:nvPr/>
          </p:nvGrpSpPr>
          <p:grpSpPr>
            <a:xfrm>
              <a:off x="7163352" y="1924271"/>
              <a:ext cx="561888" cy="542841"/>
              <a:chOff x="6621924" y="2729353"/>
              <a:chExt cx="561888" cy="542841"/>
            </a:xfrm>
            <a:solidFill>
              <a:srgbClr val="6B6889"/>
            </a:solidFill>
          </p:grpSpPr>
          <p:sp>
            <p:nvSpPr>
              <p:cNvPr id="52" name="图形393"/>
              <p:cNvSpPr>
                <a:spLocks noEditPoints="1"/>
              </p:cNvSpPr>
              <p:nvPr/>
            </p:nvSpPr>
            <p:spPr bwMode="auto">
              <a:xfrm>
                <a:off x="6621924" y="2729353"/>
                <a:ext cx="561888" cy="542841"/>
              </a:xfrm>
              <a:custGeom>
                <a:avLst/>
                <a:gdLst>
                  <a:gd name="T0" fmla="*/ 217 w 245"/>
                  <a:gd name="T1" fmla="*/ 20 h 236"/>
                  <a:gd name="T2" fmla="*/ 203 w 245"/>
                  <a:gd name="T3" fmla="*/ 20 h 236"/>
                  <a:gd name="T4" fmla="*/ 203 w 245"/>
                  <a:gd name="T5" fmla="*/ 6 h 236"/>
                  <a:gd name="T6" fmla="*/ 197 w 245"/>
                  <a:gd name="T7" fmla="*/ 0 h 236"/>
                  <a:gd name="T8" fmla="*/ 180 w 245"/>
                  <a:gd name="T9" fmla="*/ 0 h 236"/>
                  <a:gd name="T10" fmla="*/ 174 w 245"/>
                  <a:gd name="T11" fmla="*/ 6 h 236"/>
                  <a:gd name="T12" fmla="*/ 174 w 245"/>
                  <a:gd name="T13" fmla="*/ 20 h 236"/>
                  <a:gd name="T14" fmla="*/ 71 w 245"/>
                  <a:gd name="T15" fmla="*/ 20 h 236"/>
                  <a:gd name="T16" fmla="*/ 71 w 245"/>
                  <a:gd name="T17" fmla="*/ 6 h 236"/>
                  <a:gd name="T18" fmla="*/ 64 w 245"/>
                  <a:gd name="T19" fmla="*/ 0 h 236"/>
                  <a:gd name="T20" fmla="*/ 48 w 245"/>
                  <a:gd name="T21" fmla="*/ 0 h 236"/>
                  <a:gd name="T22" fmla="*/ 42 w 245"/>
                  <a:gd name="T23" fmla="*/ 6 h 236"/>
                  <a:gd name="T24" fmla="*/ 42 w 245"/>
                  <a:gd name="T25" fmla="*/ 20 h 236"/>
                  <a:gd name="T26" fmla="*/ 29 w 245"/>
                  <a:gd name="T27" fmla="*/ 20 h 236"/>
                  <a:gd name="T28" fmla="*/ 0 w 245"/>
                  <a:gd name="T29" fmla="*/ 49 h 236"/>
                  <a:gd name="T30" fmla="*/ 0 w 245"/>
                  <a:gd name="T31" fmla="*/ 208 h 236"/>
                  <a:gd name="T32" fmla="*/ 29 w 245"/>
                  <a:gd name="T33" fmla="*/ 236 h 236"/>
                  <a:gd name="T34" fmla="*/ 217 w 245"/>
                  <a:gd name="T35" fmla="*/ 236 h 236"/>
                  <a:gd name="T36" fmla="*/ 245 w 245"/>
                  <a:gd name="T37" fmla="*/ 208 h 236"/>
                  <a:gd name="T38" fmla="*/ 245 w 245"/>
                  <a:gd name="T39" fmla="*/ 49 h 236"/>
                  <a:gd name="T40" fmla="*/ 217 w 245"/>
                  <a:gd name="T41" fmla="*/ 20 h 236"/>
                  <a:gd name="T42" fmla="*/ 228 w 245"/>
                  <a:gd name="T43" fmla="*/ 208 h 236"/>
                  <a:gd name="T44" fmla="*/ 217 w 245"/>
                  <a:gd name="T45" fmla="*/ 219 h 236"/>
                  <a:gd name="T46" fmla="*/ 29 w 245"/>
                  <a:gd name="T47" fmla="*/ 219 h 236"/>
                  <a:gd name="T48" fmla="*/ 18 w 245"/>
                  <a:gd name="T49" fmla="*/ 208 h 236"/>
                  <a:gd name="T50" fmla="*/ 18 w 245"/>
                  <a:gd name="T51" fmla="*/ 68 h 236"/>
                  <a:gd name="T52" fmla="*/ 228 w 245"/>
                  <a:gd name="T53" fmla="*/ 68 h 236"/>
                  <a:gd name="T54" fmla="*/ 228 w 245"/>
                  <a:gd name="T55" fmla="*/ 20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36">
                    <a:moveTo>
                      <a:pt x="217" y="20"/>
                    </a:moveTo>
                    <a:cubicBezTo>
                      <a:pt x="203" y="20"/>
                      <a:pt x="203" y="20"/>
                      <a:pt x="203" y="20"/>
                    </a:cubicBezTo>
                    <a:cubicBezTo>
                      <a:pt x="203" y="6"/>
                      <a:pt x="203" y="6"/>
                      <a:pt x="203" y="6"/>
                    </a:cubicBezTo>
                    <a:cubicBezTo>
                      <a:pt x="203" y="3"/>
                      <a:pt x="200" y="0"/>
                      <a:pt x="197" y="0"/>
                    </a:cubicBezTo>
                    <a:cubicBezTo>
                      <a:pt x="180" y="0"/>
                      <a:pt x="180" y="0"/>
                      <a:pt x="180" y="0"/>
                    </a:cubicBezTo>
                    <a:cubicBezTo>
                      <a:pt x="177" y="0"/>
                      <a:pt x="174" y="3"/>
                      <a:pt x="174" y="6"/>
                    </a:cubicBezTo>
                    <a:cubicBezTo>
                      <a:pt x="174" y="20"/>
                      <a:pt x="174" y="20"/>
                      <a:pt x="174" y="20"/>
                    </a:cubicBezTo>
                    <a:cubicBezTo>
                      <a:pt x="71" y="20"/>
                      <a:pt x="71" y="20"/>
                      <a:pt x="71" y="20"/>
                    </a:cubicBezTo>
                    <a:cubicBezTo>
                      <a:pt x="71" y="6"/>
                      <a:pt x="71" y="6"/>
                      <a:pt x="71" y="6"/>
                    </a:cubicBezTo>
                    <a:cubicBezTo>
                      <a:pt x="71" y="3"/>
                      <a:pt x="68" y="0"/>
                      <a:pt x="64" y="0"/>
                    </a:cubicBezTo>
                    <a:cubicBezTo>
                      <a:pt x="48" y="0"/>
                      <a:pt x="48" y="0"/>
                      <a:pt x="48" y="0"/>
                    </a:cubicBezTo>
                    <a:cubicBezTo>
                      <a:pt x="44" y="0"/>
                      <a:pt x="42" y="3"/>
                      <a:pt x="42" y="6"/>
                    </a:cubicBezTo>
                    <a:cubicBezTo>
                      <a:pt x="42" y="20"/>
                      <a:pt x="42" y="20"/>
                      <a:pt x="42" y="20"/>
                    </a:cubicBezTo>
                    <a:cubicBezTo>
                      <a:pt x="29" y="20"/>
                      <a:pt x="29" y="20"/>
                      <a:pt x="29" y="20"/>
                    </a:cubicBezTo>
                    <a:cubicBezTo>
                      <a:pt x="13" y="20"/>
                      <a:pt x="0" y="33"/>
                      <a:pt x="0" y="49"/>
                    </a:cubicBezTo>
                    <a:cubicBezTo>
                      <a:pt x="0" y="208"/>
                      <a:pt x="0" y="208"/>
                      <a:pt x="0" y="208"/>
                    </a:cubicBezTo>
                    <a:cubicBezTo>
                      <a:pt x="0" y="223"/>
                      <a:pt x="13" y="236"/>
                      <a:pt x="29" y="236"/>
                    </a:cubicBezTo>
                    <a:cubicBezTo>
                      <a:pt x="217" y="236"/>
                      <a:pt x="217" y="236"/>
                      <a:pt x="217" y="236"/>
                    </a:cubicBezTo>
                    <a:cubicBezTo>
                      <a:pt x="232" y="236"/>
                      <a:pt x="245" y="223"/>
                      <a:pt x="245" y="208"/>
                    </a:cubicBezTo>
                    <a:cubicBezTo>
                      <a:pt x="245" y="49"/>
                      <a:pt x="245" y="49"/>
                      <a:pt x="245" y="49"/>
                    </a:cubicBezTo>
                    <a:cubicBezTo>
                      <a:pt x="245" y="33"/>
                      <a:pt x="232" y="20"/>
                      <a:pt x="217" y="20"/>
                    </a:cubicBezTo>
                    <a:close/>
                    <a:moveTo>
                      <a:pt x="228" y="208"/>
                    </a:moveTo>
                    <a:cubicBezTo>
                      <a:pt x="228" y="214"/>
                      <a:pt x="223" y="219"/>
                      <a:pt x="217" y="219"/>
                    </a:cubicBezTo>
                    <a:cubicBezTo>
                      <a:pt x="29" y="219"/>
                      <a:pt x="29" y="219"/>
                      <a:pt x="29" y="219"/>
                    </a:cubicBezTo>
                    <a:cubicBezTo>
                      <a:pt x="23" y="219"/>
                      <a:pt x="18" y="214"/>
                      <a:pt x="18" y="208"/>
                    </a:cubicBezTo>
                    <a:cubicBezTo>
                      <a:pt x="18" y="68"/>
                      <a:pt x="18" y="68"/>
                      <a:pt x="18" y="68"/>
                    </a:cubicBezTo>
                    <a:cubicBezTo>
                      <a:pt x="228" y="68"/>
                      <a:pt x="228" y="68"/>
                      <a:pt x="228" y="68"/>
                    </a:cubicBezTo>
                    <a:lnTo>
                      <a:pt x="228" y="208"/>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3" name="图形394"/>
              <p:cNvSpPr/>
              <p:nvPr/>
            </p:nvSpPr>
            <p:spPr bwMode="auto">
              <a:xfrm>
                <a:off x="6793347" y="2961093"/>
                <a:ext cx="244438" cy="190470"/>
              </a:xfrm>
              <a:custGeom>
                <a:avLst/>
                <a:gdLst>
                  <a:gd name="T0" fmla="*/ 17 w 77"/>
                  <a:gd name="T1" fmla="*/ 48 h 60"/>
                  <a:gd name="T2" fmla="*/ 30 w 77"/>
                  <a:gd name="T3" fmla="*/ 60 h 60"/>
                  <a:gd name="T4" fmla="*/ 77 w 77"/>
                  <a:gd name="T5" fmla="*/ 13 h 60"/>
                  <a:gd name="T6" fmla="*/ 64 w 77"/>
                  <a:gd name="T7" fmla="*/ 0 h 60"/>
                  <a:gd name="T8" fmla="*/ 30 w 77"/>
                  <a:gd name="T9" fmla="*/ 35 h 60"/>
                  <a:gd name="T10" fmla="*/ 12 w 77"/>
                  <a:gd name="T11" fmla="*/ 18 h 60"/>
                  <a:gd name="T12" fmla="*/ 0 w 77"/>
                  <a:gd name="T13" fmla="*/ 30 h 60"/>
                  <a:gd name="T14" fmla="*/ 17 w 77"/>
                  <a:gd name="T15" fmla="*/ 47 h 60"/>
                  <a:gd name="T16" fmla="*/ 17 w 77"/>
                  <a:gd name="T1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0">
                    <a:moveTo>
                      <a:pt x="17" y="48"/>
                    </a:moveTo>
                    <a:lnTo>
                      <a:pt x="30" y="60"/>
                    </a:lnTo>
                    <a:lnTo>
                      <a:pt x="77" y="13"/>
                    </a:lnTo>
                    <a:lnTo>
                      <a:pt x="64" y="0"/>
                    </a:lnTo>
                    <a:lnTo>
                      <a:pt x="30" y="35"/>
                    </a:lnTo>
                    <a:lnTo>
                      <a:pt x="12" y="18"/>
                    </a:lnTo>
                    <a:lnTo>
                      <a:pt x="0" y="30"/>
                    </a:lnTo>
                    <a:lnTo>
                      <a:pt x="17" y="47"/>
                    </a:lnTo>
                    <a:lnTo>
                      <a:pt x="1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64" name="矩形 63"/>
            <p:cNvSpPr/>
            <p:nvPr/>
          </p:nvSpPr>
          <p:spPr>
            <a:xfrm>
              <a:off x="6678439" y="3165984"/>
              <a:ext cx="1524980"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时间表</a:t>
              </a:r>
            </a:p>
          </p:txBody>
        </p:sp>
        <p:sp>
          <p:nvSpPr>
            <p:cNvPr id="65" name="矩形 64"/>
            <p:cNvSpPr/>
            <p:nvPr/>
          </p:nvSpPr>
          <p:spPr>
            <a:xfrm>
              <a:off x="6402880" y="3670181"/>
              <a:ext cx="2076098" cy="20478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根据课程进度，我们规划了到学期结束大约三个月时间项目的进程。在</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中仅对里程碑进行简单描述。制作的甘特图和详细计划表在附件中。</a:t>
              </a:r>
            </a:p>
          </p:txBody>
        </p:sp>
        <p:cxnSp>
          <p:nvCxnSpPr>
            <p:cNvPr id="66" name="直接连接符 65"/>
            <p:cNvCxnSpPr/>
            <p:nvPr/>
          </p:nvCxnSpPr>
          <p:spPr>
            <a:xfrm>
              <a:off x="6491178"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9102773" y="1469625"/>
            <a:ext cx="2076098" cy="4495059"/>
            <a:chOff x="9102773" y="1469625"/>
            <a:chExt cx="2076098" cy="4495059"/>
          </a:xfrm>
        </p:grpSpPr>
        <p:sp>
          <p:nvSpPr>
            <p:cNvPr id="54" name="椭圆6"/>
            <p:cNvSpPr/>
            <p:nvPr/>
          </p:nvSpPr>
          <p:spPr bwMode="auto">
            <a:xfrm rot="5400000">
              <a:off x="9410925"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endParaRPr lang="zh-CN" altLang="en-US" kern="0">
                <a:solidFill>
                  <a:prstClr val="black"/>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55" name="组合 54"/>
            <p:cNvGrpSpPr/>
            <p:nvPr/>
          </p:nvGrpSpPr>
          <p:grpSpPr>
            <a:xfrm>
              <a:off x="9975815" y="1907935"/>
              <a:ext cx="330149" cy="565062"/>
              <a:chOff x="8494403" y="2713017"/>
              <a:chExt cx="330149" cy="565062"/>
            </a:xfrm>
            <a:solidFill>
              <a:srgbClr val="6B6889"/>
            </a:solidFill>
          </p:grpSpPr>
          <p:sp>
            <p:nvSpPr>
              <p:cNvPr id="56" name="图形30"/>
              <p:cNvSpPr/>
              <p:nvPr/>
            </p:nvSpPr>
            <p:spPr bwMode="auto">
              <a:xfrm>
                <a:off x="8542022" y="2713017"/>
                <a:ext cx="231740" cy="384116"/>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7" name="图形31"/>
              <p:cNvSpPr/>
              <p:nvPr/>
            </p:nvSpPr>
            <p:spPr bwMode="auto">
              <a:xfrm>
                <a:off x="8494403" y="2884440"/>
                <a:ext cx="330149" cy="393639"/>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72" name="矩形 71"/>
            <p:cNvSpPr/>
            <p:nvPr/>
          </p:nvSpPr>
          <p:spPr>
            <a:xfrm>
              <a:off x="9378332" y="3165984"/>
              <a:ext cx="1524980"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审核相关</a:t>
              </a:r>
            </a:p>
          </p:txBody>
        </p:sp>
        <p:sp>
          <p:nvSpPr>
            <p:cNvPr id="73" name="矩形 72"/>
            <p:cNvSpPr/>
            <p:nvPr/>
          </p:nvSpPr>
          <p:spPr>
            <a:xfrm>
              <a:off x="9102773" y="3670181"/>
              <a:ext cx="2076098" cy="17684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我们定期对项目相关内容进行走审。以期项目能够拥有可靠的质量和完成度。时间暂定为每个里程碑以及中程随机时间点。</a:t>
              </a:r>
            </a:p>
          </p:txBody>
        </p:sp>
        <p:cxnSp>
          <p:nvCxnSpPr>
            <p:cNvPr id="74" name="直接连接符 73"/>
            <p:cNvCxnSpPr/>
            <p:nvPr/>
          </p:nvCxnSpPr>
          <p:spPr>
            <a:xfrm>
              <a:off x="9191071"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diagram2020257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35*540"/>
  <p:tag name="KSO_WM_SLIDE_POSITION" val="0*0"/>
  <p:tag name="KSO_WM_TAG_VERSION" val="1.0"/>
  <p:tag name="KSO_WM_BEAUTIFY_FLAG" val="#wm#"/>
  <p:tag name="KSO_WM_TEMPLATE_CATEGORY" val="diagram"/>
  <p:tag name="KSO_WM_TEMPLATE_INDEX" val="20202572"/>
  <p:tag name="KSO_WM_SLIDE_LAYOUT" val="a_f"/>
  <p:tag name="KSO_WM_SLIDE_LAYOUT_CNT" val="1_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2_1*i*5"/>
  <p:tag name="KSO_WM_TEMPLATE_CATEGORY" val="diagram"/>
  <p:tag name="KSO_WM_TEMPLATE_INDEX" val="2020257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2_1*i*6"/>
  <p:tag name="KSO_WM_TEMPLATE_CATEGORY" val="diagram"/>
  <p:tag name="KSO_WM_TEMPLATE_INDEX" val="2020257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2_1*i*7"/>
  <p:tag name="KSO_WM_TEMPLATE_CATEGORY" val="diagram"/>
  <p:tag name="KSO_WM_TEMPLATE_INDEX" val="2020257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2_1*i*7"/>
  <p:tag name="KSO_WM_TEMPLATE_CATEGORY" val="diagram"/>
  <p:tag name="KSO_WM_TEMPLATE_INDEX" val="2020257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72_1*i*9"/>
  <p:tag name="KSO_WM_TEMPLATE_CATEGORY" val="diagram"/>
  <p:tag name="KSO_WM_TEMPLATE_INDEX" val="2020257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962,&quot;width&quot;:2132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2_1*i*1"/>
  <p:tag name="KSO_WM_TEMPLATE_CATEGORY" val="diagram"/>
  <p:tag name="KSO_WM_TEMPLATE_INDEX" val="2020257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2_1*i*2"/>
  <p:tag name="KSO_WM_TEMPLATE_CATEGORY" val="diagram"/>
  <p:tag name="KSO_WM_TEMPLATE_INDEX" val="2020257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2_1*i*3"/>
  <p:tag name="KSO_WM_TEMPLATE_CATEGORY" val="diagram"/>
  <p:tag name="KSO_WM_TEMPLATE_INDEX" val="2020257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72_1*i*8"/>
  <p:tag name="KSO_WM_TEMPLATE_CATEGORY" val="diagram"/>
  <p:tag name="KSO_WM_TEMPLATE_INDEX" val="2020257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72_1*a*1"/>
  <p:tag name="KSO_WM_TEMPLATE_CATEGORY" val="diagram"/>
  <p:tag name="KSO_WM_TEMPLATE_INDEX" val="20202572"/>
  <p:tag name="KSO_WM_UNIT_LAYERLEVEL" val="1"/>
  <p:tag name="KSO_WM_TAG_VERSION" val="1.0"/>
  <p:tag name="KSO_WM_BEAUTIFY_FLAG" val="#wm#"/>
  <p:tag name="KSO_WM_UNIT_PRESET_TEXT" val="单击此处可添加您的大标题内容"/>
  <p:tag name="KSO_WM_UNIT_ISNUMDGMTITLE" val="0"/>
</p:tagLst>
</file>

<file path=ppt/tags/tag7.xml><?xml version="1.0" encoding="utf-8"?>
<p:tagLst xmlns:a="http://schemas.openxmlformats.org/drawingml/2006/main" xmlns:r="http://schemas.openxmlformats.org/officeDocument/2006/relationships" xmlns:p="http://schemas.openxmlformats.org/presentationml/2006/main">
  <p:tag name="KSO_WM_UNIT_TEXT_PART_ID_V2" val="d-5-1"/>
  <p:tag name="KSO_WM_UNIT_PRESET_TEXT" val="点击此处添加正文，文字是您思想的提炼，请言简意赅的阐述您的观点。&#10;根据需要您可以酌情增减文字，以便观者可以准确的理解您所传达的完整信息。为了最终演示发布的良好效果，请您尽量提炼思想的精髓。&#10;根据需要您可以酌情增减文字，以便观者可以准确的理解您所传达的完整信息。为了最终演示发布的良好效果，请您尽量提炼思想的精髓。"/>
  <p:tag name="KSO_WM_UNIT_NOCLEAR" val="1"/>
  <p:tag name="KSO_WM_UNIT_VALUE" val="147"/>
  <p:tag name="KSO_WM_UNIT_HIGHLIGHT" val="0"/>
  <p:tag name="KSO_WM_UNIT_COMPATIBLE" val="0"/>
  <p:tag name="KSO_WM_UNIT_DIAGRAM_ISNUMVISUAL" val="0"/>
  <p:tag name="KSO_WM_UNIT_DIAGRAM_ISREFERUNIT" val="0"/>
  <p:tag name="KSO_WM_UNIT_TYPE" val="f"/>
  <p:tag name="KSO_WM_UNIT_INDEX" val="2"/>
  <p:tag name="KSO_WM_UNIT_ID" val="diagram20202572_1*f*2"/>
  <p:tag name="KSO_WM_TEMPLATE_CATEGORY" val="diagram"/>
  <p:tag name="KSO_WM_TEMPLATE_INDEX" val="20202572"/>
  <p:tag name="KSO_WM_UNIT_LAYERLEVEL" val="1"/>
  <p:tag name="KSO_WM_TAG_VERSION" val="1.0"/>
  <p:tag name="KSO_WM_BEAUTIFY_FLAG" val="#wm#"/>
  <p:tag name="KSO_WM_UNIT_SUBTYPE" val="a"/>
</p:tagLst>
</file>

<file path=ppt/tags/tag8.xml><?xml version="1.0" encoding="utf-8"?>
<p:tagLst xmlns:a="http://schemas.openxmlformats.org/drawingml/2006/main" xmlns:r="http://schemas.openxmlformats.org/officeDocument/2006/relationships" xmlns:p="http://schemas.openxmlformats.org/presentationml/2006/main">
  <p:tag name="KSO_WM_UNIT_TEXT_PART_ID_V2" val="d-5-1"/>
  <p:tag name="KSO_WM_UNIT_PRESET_TEXT" val="点击此处添加正文，文字是您思想的提炼，请言简意赅的阐述您的观点。&#10;根据需要您可以酌情增减文字，以便观者可以准确的理解您所传达的完整信息。为了最终演示发布的良好效果，请您尽量提炼思想的精髓。&#10;根据需要您可以酌情增减文字，以便观者可以准确的理解您所传达的完整信息。为了最终演示发布的良好效果，请您尽量提炼思想的精髓。"/>
  <p:tag name="KSO_WM_UNIT_NOCLEAR" val="1"/>
  <p:tag name="KSO_WM_UNIT_VALUE" val="147"/>
  <p:tag name="KSO_WM_UNIT_HIGHLIGHT" val="0"/>
  <p:tag name="KSO_WM_UNIT_COMPATIBLE" val="0"/>
  <p:tag name="KSO_WM_UNIT_DIAGRAM_ISNUMVISUAL" val="0"/>
  <p:tag name="KSO_WM_UNIT_DIAGRAM_ISREFERUNIT" val="0"/>
  <p:tag name="KSO_WM_UNIT_TYPE" val="f"/>
  <p:tag name="KSO_WM_UNIT_INDEX" val="1"/>
  <p:tag name="KSO_WM_UNIT_ID" val="diagram20202572_1*f*1"/>
  <p:tag name="KSO_WM_TEMPLATE_CATEGORY" val="diagram"/>
  <p:tag name="KSO_WM_TEMPLATE_INDEX" val="20202572"/>
  <p:tag name="KSO_WM_UNIT_LAYERLEVEL" val="1"/>
  <p:tag name="KSO_WM_TAG_VERSION" val="1.0"/>
  <p:tag name="KSO_WM_BEAUTIFY_FLAG" val="#wm#"/>
  <p:tag name="KSO_WM_UNIT_SUBTYPE" val="a"/>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2_1*i*4"/>
  <p:tag name="KSO_WM_TEMPLATE_CATEGORY" val="diagram"/>
  <p:tag name="KSO_WM_TEMPLATE_INDEX" val="2020257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思源黑体 CN Regular"/>
        <a:ea typeface="思源黑体 CN Regular"/>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FB0CB"/>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B6FDE"/>
    </a:accent1>
    <a:accent2>
      <a:srgbClr val="FFB000"/>
    </a:accent2>
    <a:accent3>
      <a:srgbClr val="FD6B4D"/>
    </a:accent3>
    <a:accent4>
      <a:srgbClr val="828282"/>
    </a:accent4>
    <a:accent5>
      <a:srgbClr val="A5A5A5"/>
    </a:accent5>
    <a:accent6>
      <a:srgbClr val="C9C9C9"/>
    </a:accent6>
    <a:hlink>
      <a:srgbClr val="4B6FD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B6FDE"/>
    </a:accent1>
    <a:accent2>
      <a:srgbClr val="FFB000"/>
    </a:accent2>
    <a:accent3>
      <a:srgbClr val="FD6B4D"/>
    </a:accent3>
    <a:accent4>
      <a:srgbClr val="828282"/>
    </a:accent4>
    <a:accent5>
      <a:srgbClr val="A5A5A5"/>
    </a:accent5>
    <a:accent6>
      <a:srgbClr val="C9C9C9"/>
    </a:accent6>
    <a:hlink>
      <a:srgbClr val="4B6FD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28</TotalTime>
  <Words>1495</Words>
  <Application>Microsoft Office PowerPoint</Application>
  <PresentationFormat>宽屏</PresentationFormat>
  <Paragraphs>180</Paragraphs>
  <Slides>24</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思源黑体 CN Regular</vt:lpstr>
      <vt:lpstr>Wingdings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Yuffa</dc:creator>
  <cp:lastModifiedBy>ms202</cp:lastModifiedBy>
  <cp:revision>27</cp:revision>
  <dcterms:created xsi:type="dcterms:W3CDTF">2020-06-26T09:23:00Z</dcterms:created>
  <dcterms:modified xsi:type="dcterms:W3CDTF">2021-10-13T02:04:15Z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KSOTemplateUUID">
    <vt:lpwstr>v1.0_mb_oEoVhc8V9fODEuq0DBG9tQ==</vt:lpwstr>
  </property>
  <property fmtid="{D5CDD505-2E9C-101B-9397-08002B2CF9AE}" pid="4" name="ICV">
    <vt:lpwstr>9A93EBD597F243A89FC00E4178242E20</vt:lpwstr>
  </property>
</Properties>
</file>