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59"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8" r:id="rId24"/>
    <p:sldId id="279" r:id="rId25"/>
    <p:sldId id="281" r:id="rId26"/>
    <p:sldId id="283" r:id="rId27"/>
    <p:sldId id="284" r:id="rId28"/>
    <p:sldId id="285" r:id="rId29"/>
    <p:sldId id="286" r:id="rId30"/>
    <p:sldId id="289" r:id="rId31"/>
    <p:sldId id="290" r:id="rId32"/>
    <p:sldId id="291" r:id="rId33"/>
    <p:sldId id="292" r:id="rId34"/>
    <p:sldId id="293" r:id="rId35"/>
    <p:sldId id="294" r:id="rId36"/>
    <p:sldId id="295" r:id="rId37"/>
    <p:sldId id="296" r:id="rId38"/>
    <p:sldId id="299" r:id="rId39"/>
    <p:sldId id="300" r:id="rId40"/>
    <p:sldId id="305" r:id="rId41"/>
    <p:sldId id="306" r:id="rId42"/>
    <p:sldId id="308" r:id="rId43"/>
    <p:sldId id="307" r:id="rId44"/>
    <p:sldId id="309" r:id="rId45"/>
    <p:sldId id="310" r:id="rId46"/>
    <p:sldId id="311" r:id="rId47"/>
    <p:sldId id="312" r:id="rId48"/>
    <p:sldId id="313" r:id="rId49"/>
    <p:sldId id="314" r:id="rId50"/>
    <p:sldId id="315" r:id="rId51"/>
    <p:sldId id="316" r:id="rId52"/>
    <p:sldId id="318" r:id="rId53"/>
    <p:sldId id="321" r:id="rId54"/>
    <p:sldId id="320" r:id="rId55"/>
    <p:sldId id="322" r:id="rId56"/>
    <p:sldId id="323" r:id="rId57"/>
    <p:sldId id="324" r:id="rId58"/>
    <p:sldId id="325" r:id="rId59"/>
    <p:sldId id="326" r:id="rId60"/>
    <p:sldId id="328" r:id="rId61"/>
    <p:sldId id="327" r:id="rId62"/>
    <p:sldId id="330" r:id="rId63"/>
    <p:sldId id="331" r:id="rId64"/>
    <p:sldId id="332" r:id="rId65"/>
    <p:sldId id="333" r:id="rId66"/>
    <p:sldId id="335" r:id="rId67"/>
    <p:sldId id="334" r:id="rId68"/>
    <p:sldId id="336" r:id="rId69"/>
    <p:sldId id="337" r:id="rId70"/>
    <p:sldId id="338" r:id="rId71"/>
    <p:sldId id="339" r:id="rId72"/>
    <p:sldId id="340" r:id="rId73"/>
    <p:sldId id="341" r:id="rId74"/>
    <p:sldId id="342" r:id="rId75"/>
    <p:sldId id="343"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image" Target="../media/image2.png"/><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7" name="图片 6" descr="logo"/>
          <p:cNvPicPr>
            <a:picLocks noChangeAspect="1"/>
          </p:cNvPicPr>
          <p:nvPr userDrawn="1"/>
        </p:nvPicPr>
        <p:blipFill>
          <a:blip r:embed="rId18"/>
          <a:stretch>
            <a:fillRect/>
          </a:stretch>
        </p:blipFill>
        <p:spPr>
          <a:xfrm>
            <a:off x="10222865" y="4888865"/>
            <a:ext cx="1969135" cy="1969135"/>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6.png"/><Relationship Id="rId1" Type="http://schemas.openxmlformats.org/officeDocument/2006/relationships/tags" Target="../tags/tag9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4.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4.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image" Target="../media/image4.png"/><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翻转课堂</a:t>
            </a:r>
            <a:r>
              <a:rPr lang="en-US" altLang="zh-CN"/>
              <a:t>——</a:t>
            </a:r>
            <a:r>
              <a:rPr lang="zh-CN" altLang="en-US"/>
              <a:t>《</a:t>
            </a:r>
            <a:r>
              <a:rPr lang="zh-CN" altLang="zh-CN"/>
              <a:t>实现》</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81685"/>
            <a:ext cx="10968990" cy="5467985"/>
          </a:xfrm>
        </p:spPr>
        <p:txBody>
          <a:bodyPr/>
          <a:p>
            <a:r>
              <a:rPr lang="zh-CN" altLang="en-US"/>
              <a:t>写程序之前先简化算术的和逻辑的表达式。</a:t>
            </a:r>
            <a:endParaRPr lang="zh-CN" altLang="en-US"/>
          </a:p>
          <a:p>
            <a:r>
              <a:rPr lang="zh-CN" altLang="en-US"/>
              <a:t>仔细研究嵌套的循环，以确定是否有语句可以从内层往外移。</a:t>
            </a:r>
            <a:endParaRPr lang="zh-CN" altLang="en-US"/>
          </a:p>
          <a:p>
            <a:r>
              <a:rPr lang="zh-CN" altLang="en-US"/>
              <a:t>尽量避免使用多维数组。</a:t>
            </a:r>
            <a:endParaRPr lang="zh-CN" altLang="en-US"/>
          </a:p>
          <a:p>
            <a:r>
              <a:rPr lang="zh-CN" altLang="en-US"/>
              <a:t>尽量避免使用指针和复杂的表。</a:t>
            </a:r>
            <a:endParaRPr lang="zh-CN" altLang="en-US"/>
          </a:p>
          <a:p>
            <a:r>
              <a:rPr lang="zh-CN" altLang="en-US"/>
              <a:t>使用执行时间短的算术运算。</a:t>
            </a:r>
            <a:endParaRPr lang="zh-CN" altLang="en-US"/>
          </a:p>
          <a:p>
            <a:r>
              <a:rPr lang="zh-CN" altLang="en-US"/>
              <a:t>不要混合使用不同的数据类型。</a:t>
            </a:r>
            <a:endParaRPr lang="zh-CN" altLang="en-US"/>
          </a:p>
          <a:p>
            <a:r>
              <a:rPr lang="zh-CN" altLang="en-US"/>
              <a:t>.尽量使用整数运算和布尔表达式。</a:t>
            </a:r>
            <a:endParaRPr lang="zh-CN" altLang="en-US"/>
          </a:p>
          <a:p>
            <a:r>
              <a:rPr lang="zh-CN" altLang="en-US"/>
              <a:t>在效率是决定性因索的应用领城，尽量使用有良好优化特性的编译程序,以自动生成高效目标代码。</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492760"/>
            <a:ext cx="10968990" cy="5937885"/>
          </a:xfrm>
        </p:spPr>
        <p:txBody>
          <a:bodyPr>
            <a:normAutofit lnSpcReduction="10000"/>
          </a:bodyPr>
          <a:p>
            <a:pPr marL="0" indent="0">
              <a:buNone/>
            </a:pPr>
            <a:r>
              <a:rPr lang="en-US" altLang="zh-CN"/>
              <a:t>(2)存储器效率</a:t>
            </a:r>
            <a:endParaRPr lang="en-US" altLang="zh-CN"/>
          </a:p>
          <a:p>
            <a:r>
              <a:rPr lang="en-US" altLang="zh-CN"/>
              <a:t>在</a:t>
            </a:r>
            <a:r>
              <a:rPr lang="en-US" altLang="zh-CN">
                <a:sym typeface="+mn-ea"/>
              </a:rPr>
              <a:t>必须考虑操作系统页式调度的</a:t>
            </a:r>
            <a:r>
              <a:rPr lang="en-US" altLang="zh-CN"/>
              <a:t>大型计算机中，结构化控制结构，是提高效率的好方法。</a:t>
            </a:r>
            <a:endParaRPr lang="en-US" altLang="zh-CN"/>
          </a:p>
          <a:p>
            <a:r>
              <a:rPr lang="en-US" altLang="zh-CN"/>
              <a:t>在微处理机中如果要求使用最少的存储单元，则应选用有紧缩存储器特性的编译程序，在非常必要时可以使用汇编语言。</a:t>
            </a:r>
            <a:endParaRPr lang="en-US" altLang="zh-CN"/>
          </a:p>
          <a:p>
            <a:r>
              <a:rPr lang="en-US" altLang="zh-CN"/>
              <a:t>提高执行效率的技术通常也能提高存储器效率。提高存储器效率的关键同样是“简单”。</a:t>
            </a:r>
            <a:endParaRPr lang="en-US" altLang="zh-CN"/>
          </a:p>
          <a:p>
            <a:pPr marL="0" indent="0">
              <a:buNone/>
            </a:pPr>
            <a:r>
              <a:rPr lang="en-US" altLang="zh-CN"/>
              <a:t>(3)输人输出的效率</a:t>
            </a:r>
            <a:endParaRPr lang="en-US" altLang="zh-CN"/>
          </a:p>
          <a:p>
            <a:r>
              <a:rPr lang="zh-CN" altLang="en-US"/>
              <a:t>用户用于思考</a:t>
            </a:r>
            <a:r>
              <a:rPr lang="en-US" altLang="zh-CN">
                <a:sym typeface="+mn-ea"/>
              </a:rPr>
              <a:t>输人输出</a:t>
            </a:r>
            <a:r>
              <a:rPr lang="zh-CN" altLang="en-US">
                <a:sym typeface="+mn-ea"/>
              </a:rPr>
              <a:t>信息的脑力劳动量，即可反应人机间通信效率的高低。简单清晰同样是关键。</a:t>
            </a:r>
            <a:endParaRPr lang="zh-CN" altLang="en-US">
              <a:sym typeface="+mn-ea"/>
            </a:endParaRPr>
          </a:p>
          <a:p>
            <a:r>
              <a:rPr lang="zh-CN" altLang="en-US">
                <a:sym typeface="+mn-ea"/>
              </a:rPr>
              <a:t>硬件之间的通信有些简单的原则可以提高输人输出的效率。例如:</a:t>
            </a:r>
            <a:endParaRPr lang="zh-CN" altLang="en-US">
              <a:sym typeface="+mn-ea"/>
            </a:endParaRPr>
          </a:p>
          <a:p>
            <a:r>
              <a:rPr lang="zh-CN" altLang="en-US">
                <a:sym typeface="+mn-ea"/>
              </a:rPr>
              <a:t>所有输人输出都应该有缓冲，以减少用于通信的额外开销。</a:t>
            </a:r>
            <a:endParaRPr lang="zh-CN" altLang="en-US">
              <a:sym typeface="+mn-ea"/>
            </a:endParaRPr>
          </a:p>
          <a:p>
            <a:r>
              <a:rPr lang="zh-CN" altLang="en-US">
                <a:sym typeface="+mn-ea"/>
              </a:rPr>
              <a:t>对二级存储器(如磁盘)应选用最简单的访问方法。</a:t>
            </a:r>
            <a:endParaRPr lang="zh-CN" altLang="en-US">
              <a:sym typeface="+mn-ea"/>
            </a:endParaRPr>
          </a:p>
          <a:p>
            <a:r>
              <a:rPr lang="zh-CN" altLang="en-US">
                <a:sym typeface="+mn-ea"/>
              </a:rPr>
              <a:t>二级存储器的输人输出应该以信息组为单位进行。</a:t>
            </a:r>
            <a:endParaRPr lang="zh-CN" altLang="en-US">
              <a:sym typeface="+mn-ea"/>
            </a:endParaRPr>
          </a:p>
          <a:p>
            <a:r>
              <a:rPr lang="zh-CN" altLang="en-US">
                <a:sym typeface="+mn-ea"/>
              </a:rPr>
              <a:t>如果“超高效的”输入输出很难被人理解,则不应采用这种方法。</a:t>
            </a:r>
            <a:endParaRPr lang="zh-CN" altLang="en-U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NO.2</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测试基础</a:t>
            </a:r>
            <a:endParaRPr lang="zh-CN" altLang="en-US" sz="4800">
              <a:latin typeface="+mj-ea"/>
              <a:ea typeface="+mj-ea"/>
            </a:endParaRPr>
          </a:p>
        </p:txBody>
      </p:sp>
      <p:sp>
        <p:nvSpPr>
          <p:cNvPr id="5" name="文本框 4"/>
          <p:cNvSpPr txBox="1"/>
          <p:nvPr/>
        </p:nvSpPr>
        <p:spPr>
          <a:xfrm>
            <a:off x="2285365" y="4827270"/>
            <a:ext cx="8439785" cy="460375"/>
          </a:xfrm>
          <a:prstGeom prst="rect">
            <a:avLst/>
          </a:prstGeom>
          <a:noFill/>
        </p:spPr>
        <p:txBody>
          <a:bodyPr wrap="square" rtlCol="0">
            <a:spAutoFit/>
          </a:bodyPr>
          <a:p>
            <a:r>
              <a:rPr lang="zh-CN" altLang="zh-CN" sz="2400"/>
              <a:t>测试是试图破坏系统环境，暴露问题，最终目的是解决问题</a:t>
            </a:r>
            <a:endParaRPr lang="zh-CN" altLang="zh-CN" sz="24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a:t>
            </a:r>
            <a:r>
              <a:rPr lang="en-US" altLang="zh-CN"/>
              <a:t>.</a:t>
            </a:r>
            <a:r>
              <a:rPr lang="zh-CN" altLang="en-US"/>
              <a:t>软件测试的目标</a:t>
            </a:r>
            <a:endParaRPr lang="zh-CN" altLang="en-US"/>
          </a:p>
        </p:txBody>
      </p:sp>
      <p:sp>
        <p:nvSpPr>
          <p:cNvPr id="3" name="内容占位符 2"/>
          <p:cNvSpPr>
            <a:spLocks noGrp="1"/>
          </p:cNvSpPr>
          <p:nvPr>
            <p:ph idx="1"/>
          </p:nvPr>
        </p:nvSpPr>
        <p:spPr/>
        <p:txBody>
          <a:bodyPr/>
          <a:p>
            <a:r>
              <a:rPr lang="zh-CN" altLang="en-US"/>
              <a:t>（1）测试是为了发现程序中的错误而执行程序的过程。</a:t>
            </a:r>
            <a:endParaRPr lang="zh-CN" altLang="en-US"/>
          </a:p>
          <a:p>
            <a:r>
              <a:rPr lang="zh-CN" altLang="en-US"/>
              <a:t>（2）好的测试方案是极可能发现讫今为止尚未发现的错误的测试方案。</a:t>
            </a:r>
            <a:endParaRPr lang="zh-CN" altLang="en-US"/>
          </a:p>
          <a:p>
            <a:r>
              <a:rPr lang="zh-CN" altLang="en-US">
                <a:sym typeface="+mn-ea"/>
              </a:rPr>
              <a:t>（</a:t>
            </a:r>
            <a:r>
              <a:rPr lang="en-US" altLang="zh-CN">
                <a:sym typeface="+mn-ea"/>
              </a:rPr>
              <a:t>3</a:t>
            </a:r>
            <a:r>
              <a:rPr lang="zh-CN" altLang="en-US">
                <a:sym typeface="+mn-ea"/>
              </a:rPr>
              <a:t>）</a:t>
            </a:r>
            <a:r>
              <a:rPr lang="zh-CN" altLang="en-US"/>
              <a:t>成功的测试是发现了至今为止尚未发现的错误的测试。</a:t>
            </a:r>
            <a:endParaRPr lang="zh-CN" altLang="en-US"/>
          </a:p>
          <a:p>
            <a:pPr marL="0" indent="0">
              <a:buNone/>
            </a:pPr>
            <a:r>
              <a:rPr lang="zh-CN" altLang="en-US"/>
              <a:t>根据上述目标，或者说是规则，总结，</a:t>
            </a:r>
            <a:r>
              <a:rPr lang="zh-CN" altLang="en-US">
                <a:sym typeface="+mn-ea"/>
              </a:rPr>
              <a:t>测试的目标是证明错误而非证明正确。要设计出最能暴露出程序问题的方案。</a:t>
            </a:r>
            <a:endParaRPr lang="zh-CN" altLang="en-US">
              <a:sym typeface="+mn-ea"/>
            </a:endParaRPr>
          </a:p>
          <a:p>
            <a:pPr marL="0" indent="0">
              <a:buNone/>
            </a:pPr>
            <a:r>
              <a:rPr lang="zh-CN" altLang="en-US">
                <a:sym typeface="+mn-ea"/>
              </a:rPr>
              <a:t>从心理学的角度来说，程序的编写者自己进行测试是不恰当的。因此,在综合测试阶段通常由其他人员组成测试小组来完成测试工作。</a:t>
            </a:r>
            <a:endParaRPr lang="zh-CN" altLang="en-US">
              <a:sym typeface="+mn-ea"/>
            </a:endParaRPr>
          </a:p>
          <a:p>
            <a:pPr marL="0" indent="0">
              <a:buNone/>
            </a:pPr>
            <a:r>
              <a:rPr lang="zh-CN" altLang="en-US">
                <a:sym typeface="+mn-ea"/>
              </a:rPr>
              <a:t>即使是经历过了最严格测试，也不可以说程序就是完全正确的，测试只能证明错误存在，不能证明错误不存在。</a:t>
            </a:r>
            <a:endParaRPr lang="zh-CN" altLang="en-US">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2.软件测试准则</a:t>
            </a:r>
            <a:endParaRPr lang="zh-CN" altLang="en-US"/>
          </a:p>
        </p:txBody>
      </p:sp>
      <p:sp>
        <p:nvSpPr>
          <p:cNvPr id="3" name="内容占位符 2"/>
          <p:cNvSpPr>
            <a:spLocks noGrp="1"/>
          </p:cNvSpPr>
          <p:nvPr>
            <p:ph idx="1"/>
          </p:nvPr>
        </p:nvSpPr>
        <p:spPr>
          <a:xfrm>
            <a:off x="608330" y="1490345"/>
            <a:ext cx="10968990" cy="4759325"/>
          </a:xfrm>
        </p:spPr>
        <p:txBody>
          <a:bodyPr>
            <a:normAutofit lnSpcReduction="10000"/>
          </a:bodyPr>
          <a:p>
            <a:r>
              <a:rPr lang="zh-CN" altLang="en-US"/>
              <a:t>（</a:t>
            </a:r>
            <a:r>
              <a:rPr lang="en-US" altLang="zh-CN"/>
              <a:t>1</a:t>
            </a:r>
            <a:r>
              <a:rPr lang="zh-CN" altLang="en-US"/>
              <a:t>）所有测试都应该能追溯到用户需求。软件的意义是交由用户使用，从用户的角度看,最严重的错误是导致程序不能满足用户需求的那些错误。</a:t>
            </a:r>
            <a:endParaRPr lang="zh-CN" altLang="en-US"/>
          </a:p>
          <a:p>
            <a:r>
              <a:rPr lang="zh-CN" altLang="en-US"/>
              <a:t>（</a:t>
            </a:r>
            <a:r>
              <a:rPr lang="en-US" altLang="zh-CN"/>
              <a:t>2</a:t>
            </a:r>
            <a:r>
              <a:rPr lang="zh-CN" altLang="en-US"/>
              <a:t>）应该远在测试开始之前就制定出测试计划。一旦完成了需求模型就可以着手制定测试计划,在建立了设计模型之后就可以立即开始设计详细的测试方案。因此,在编码之前就可以对所有测试工作进行计划和设计。</a:t>
            </a:r>
            <a:endParaRPr lang="zh-CN" altLang="en-US"/>
          </a:p>
          <a:p>
            <a:r>
              <a:rPr lang="zh-CN" altLang="en-US"/>
              <a:t>（</a:t>
            </a:r>
            <a:r>
              <a:rPr lang="en-US" altLang="zh-CN"/>
              <a:t>3</a:t>
            </a:r>
            <a:r>
              <a:rPr lang="zh-CN" altLang="en-US"/>
              <a:t>）把 Pareto 原理应用到软件测试中。Pareto原理说明,测试发现的错误中的80%很可能是由程序中20%的模块造成的。当然，问题是怎样找出这些可疑的模块并彻底地测试它们。</a:t>
            </a:r>
            <a:endParaRPr lang="zh-CN" altLang="en-US"/>
          </a:p>
          <a:p>
            <a:r>
              <a:rPr lang="zh-CN" altLang="en-US"/>
              <a:t>（</a:t>
            </a:r>
            <a:r>
              <a:rPr lang="en-US" altLang="zh-CN"/>
              <a:t>4</a:t>
            </a:r>
            <a:r>
              <a:rPr lang="zh-CN" altLang="en-US"/>
              <a:t>）应该从“小规模”测试开始,开逐步进行“大规模”测试。通常,首先重点测试单个程序模块，然后把测试重点转回在集成的模块簇中寻找错误，最后在整个系统中寻找错误。</a:t>
            </a:r>
            <a:endParaRPr lang="zh-CN" altLang="en-US" b="1"/>
          </a:p>
          <a:p>
            <a:pPr marL="0" indent="0">
              <a:buNone/>
            </a:pP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144270"/>
            <a:ext cx="10968990" cy="5105400"/>
          </a:xfrm>
        </p:spPr>
        <p:txBody>
          <a:bodyPr/>
          <a:p>
            <a:r>
              <a:rPr lang="zh-CN" altLang="en-US">
                <a:sym typeface="+mn-ea"/>
              </a:rPr>
              <a:t>（</a:t>
            </a:r>
            <a:r>
              <a:rPr lang="en-US" altLang="zh-CN">
                <a:sym typeface="+mn-ea"/>
              </a:rPr>
              <a:t>5</a:t>
            </a:r>
            <a:r>
              <a:rPr lang="zh-CN" altLang="en-US">
                <a:sym typeface="+mn-ea"/>
              </a:rPr>
              <a:t>）穷举测试是不可能的。所谓穷举测试就是把程序所有可能的执行路径都检查一遍的测试。由于受时间、人力以及其他资源的限制,在测试过程中不可能执行每个可能的途径。这也是为什么测试只能证明程序中有错误,不能证明在程序中没有错误。但是,精心地设计测试方案,有可能充分覆盖程序逻辑并使程序达到所要求的可靠性。</a:t>
            </a:r>
            <a:endParaRPr lang="zh-CN" altLang="en-US">
              <a:sym typeface="+mn-ea"/>
            </a:endParaRPr>
          </a:p>
          <a:p>
            <a:r>
              <a:rPr lang="zh-CN" altLang="en-US">
                <a:sym typeface="+mn-ea"/>
              </a:rPr>
              <a:t>（</a:t>
            </a:r>
            <a:r>
              <a:rPr lang="en-US" altLang="zh-CN">
                <a:sym typeface="+mn-ea"/>
              </a:rPr>
              <a:t>6</a:t>
            </a:r>
            <a:r>
              <a:rPr lang="zh-CN" altLang="en-US">
                <a:sym typeface="+mn-ea"/>
              </a:rPr>
              <a:t>）为了达到取得的测试效果,应该由独立的第三方从事测试工作。所谓“最佳效果”是指有最大可能性发现错误的测试。即前面所说的</a:t>
            </a:r>
            <a:r>
              <a:rPr lang="en-US" altLang="zh-CN">
                <a:sym typeface="+mn-ea"/>
              </a:rPr>
              <a:t>“</a:t>
            </a:r>
            <a:r>
              <a:rPr lang="zh-CN" altLang="en-US">
                <a:sym typeface="+mn-ea"/>
              </a:rPr>
              <a:t>程序的编写者自己进行测试是不恰当的</a:t>
            </a:r>
            <a:r>
              <a:rPr lang="en-US" altLang="zh-CN">
                <a:sym typeface="+mn-ea"/>
              </a:rPr>
              <a:t>”“</a:t>
            </a:r>
            <a:r>
              <a:rPr lang="zh-CN" altLang="en-US">
                <a:sym typeface="+mn-ea"/>
              </a:rPr>
              <a:t>在综合测试阶段通常由其他人员组成测试小组来完成测试工作</a:t>
            </a:r>
            <a:r>
              <a:rPr lang="en-US" altLang="zh-CN">
                <a:sym typeface="+mn-ea"/>
              </a:rPr>
              <a:t>”</a:t>
            </a:r>
            <a:r>
              <a:rPr lang="zh-CN" altLang="en-US">
                <a:sym typeface="+mn-ea"/>
              </a:rPr>
              <a:t>。</a:t>
            </a:r>
            <a:endParaRPr lang="zh-CN" altLang="en-US">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测试方法</a:t>
            </a:r>
            <a:endParaRPr lang="zh-CN" altLang="en-US"/>
          </a:p>
        </p:txBody>
      </p:sp>
      <p:sp>
        <p:nvSpPr>
          <p:cNvPr id="3" name="内容占位符 2"/>
          <p:cNvSpPr>
            <a:spLocks noGrp="1"/>
          </p:cNvSpPr>
          <p:nvPr>
            <p:ph idx="1"/>
          </p:nvPr>
        </p:nvSpPr>
        <p:spPr/>
        <p:txBody>
          <a:bodyPr/>
          <a:p>
            <a:r>
              <a:rPr lang="zh-CN" altLang="en-US"/>
              <a:t>对于任何产品，都存在两种测试方法：已经知道了产品应该具有的功能，检测功能能否正常使用的黑盒测试和知道产品的内部工部工作过程，检测产品内部动作是否按照规格说明书的规定正常进行的白盒测试。</a:t>
            </a:r>
            <a:endParaRPr lang="zh-CN" altLang="en-US"/>
          </a:p>
          <a:p>
            <a:r>
              <a:rPr lang="zh-CN" altLang="en-US"/>
              <a:t>对于软件测试而言，黑盒测试完全不考虑程序的内部结构，只是在程序接口进行的测试。它只检查程序功能是否能按照规格说明书的规定正常使用，程序是否能适当地接收输入数据并产生正确的输出信息，程序运行过程中能否保持外部信息(例如数据库或文件)的完整性因此。黑盒测试又称为功能测试。</a:t>
            </a:r>
            <a:endParaRPr lang="zh-CN" altLang="en-US"/>
          </a:p>
          <a:p>
            <a:r>
              <a:rPr lang="zh-CN" altLang="en-US">
                <a:sym typeface="+mn-ea"/>
              </a:rPr>
              <a:t>同样对于软件测试而言，白盒测试里，测试者完全知道程序的结构和处理算法。这种方法按照程序内部的逻辑测试程序，检测程序中的主要执行通路是否都能按预定要求正确工作。因此，白盒测试又称为结构测试。</a:t>
            </a:r>
            <a:endParaRPr lang="zh-CN" altLang="en-US">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测试步骤</a:t>
            </a:r>
            <a:endParaRPr lang="zh-CN" altLang="en-US"/>
          </a:p>
        </p:txBody>
      </p:sp>
      <p:sp>
        <p:nvSpPr>
          <p:cNvPr id="3" name="内容占位符 2"/>
          <p:cNvSpPr>
            <a:spLocks noGrp="1"/>
          </p:cNvSpPr>
          <p:nvPr>
            <p:ph idx="1"/>
          </p:nvPr>
        </p:nvSpPr>
        <p:spPr/>
        <p:txBody>
          <a:bodyPr/>
          <a:p>
            <a:r>
              <a:rPr lang="zh-CN" altLang="en-US"/>
              <a:t>除非是测试一个小程序,否则一开始就把整个系统作为一个单独的实体来测试是不现实的。测试过程必须分步骤进行，后一个步骤在逻辑上是前一个步骤的继续。大型软件系统的测试过程基本上由下述几个步骤组成：</a:t>
            </a:r>
            <a:endParaRPr lang="zh-CN" altLang="en-US"/>
          </a:p>
          <a:p>
            <a:r>
              <a:rPr lang="zh-CN" altLang="en-US"/>
              <a:t>（</a:t>
            </a:r>
            <a:r>
              <a:rPr lang="en-US" altLang="zh-CN"/>
              <a:t>1</a:t>
            </a:r>
            <a:r>
              <a:rPr lang="zh-CN" altLang="en-US"/>
              <a:t>）模块测试</a:t>
            </a:r>
            <a:endParaRPr lang="zh-CN" altLang="en-US"/>
          </a:p>
          <a:p>
            <a:r>
              <a:rPr lang="zh-CN" altLang="en-US"/>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在这个测试步骤中所发现的往往是编码和详细设计的错误。</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a:t>
            </a:r>
            <a:r>
              <a:rPr lang="en-US" altLang="zh-CN"/>
              <a:t>2</a:t>
            </a:r>
            <a:r>
              <a:rPr lang="zh-CN" altLang="en-US"/>
              <a:t>）子系统测试</a:t>
            </a:r>
            <a:endParaRPr lang="zh-CN" altLang="en-US"/>
          </a:p>
          <a:p>
            <a:r>
              <a:rPr lang="zh-CN" altLang="en-US"/>
              <a:t>子系统测试是把经过单元测试的模块放在一起形成一个子系统来测试。模块相互间的协调和通信是这个测试过程中的主要问题，因此,这个步骤着重测试模块的接口。</a:t>
            </a:r>
            <a:endParaRPr lang="zh-CN" altLang="en-US"/>
          </a:p>
          <a:p>
            <a:r>
              <a:rPr lang="zh-CN" altLang="en-US"/>
              <a:t>（</a:t>
            </a:r>
            <a:r>
              <a:rPr lang="en-US" altLang="zh-CN"/>
              <a:t>3</a:t>
            </a:r>
            <a:r>
              <a:rPr lang="zh-CN" altLang="en-US"/>
              <a:t>）系统测试</a:t>
            </a:r>
            <a:endParaRPr lang="zh-CN" altLang="en-US"/>
          </a:p>
          <a:p>
            <a:r>
              <a:rPr lang="zh-CN" altLang="en-US"/>
              <a:t>系统测试是把经过测试的子系统装配成一个完整的系统来测试。在这个过程中不仅应该发现设计和编码的错误，还应该验证系统确实能提供需求说明书中指定的功能，而且系统的动态特性也符合预定要求。在这个测试步骤中发现的往往是软件设计中的错误，也可能发现需求说明中的错误。不论是子系统测试还是系统测试，都兼有检测和组装两重含义,通常称为集成测试。</a:t>
            </a:r>
            <a:endParaRPr lang="zh-CN" altLang="en-US"/>
          </a:p>
          <a:p>
            <a:r>
              <a:rPr lang="zh-CN" altLang="en-US"/>
              <a:t>（</a:t>
            </a:r>
            <a:r>
              <a:rPr lang="en-US" altLang="zh-CN"/>
              <a:t>4</a:t>
            </a:r>
            <a:r>
              <a:rPr lang="zh-CN" altLang="en-US"/>
              <a:t>）验收测试</a:t>
            </a:r>
            <a:endParaRPr lang="zh-CN" altLang="en-US"/>
          </a:p>
          <a:p>
            <a:r>
              <a:rPr lang="zh-CN" altLang="en-US"/>
              <a:t>验收测试把软件系统作为单一的实体进行测试，测试内容与系统测试基本类似,但是它是在用户积极参与下进行的，而且可能主要使用实际数据(系统将来要处理的信息)进行测试。验收测试的目的是验证系统确实能够满足用户的需要,在这个测试步骤中发现的往往是系统需求说明书中</a:t>
            </a:r>
            <a:endParaRPr lang="zh-CN" altLang="en-US"/>
          </a:p>
          <a:p>
            <a:pPr marL="0" indent="0">
              <a:buNone/>
            </a:pPr>
            <a:r>
              <a:rPr lang="en-US" altLang="zh-CN"/>
              <a:t>   </a:t>
            </a:r>
            <a:r>
              <a:rPr lang="zh-CN" altLang="en-US"/>
              <a:t>的错误。验收测试也称为确认测试。</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（5）平行运行</a:t>
            </a:r>
            <a:endParaRPr lang="zh-CN" altLang="en-US"/>
          </a:p>
          <a:p>
            <a:r>
              <a:rPr lang="zh-CN" altLang="en-US"/>
              <a:t>关系重大的软件产品在验收之后往往并不立即投入生产性运行，而是要再经过一段平行运行时间的考验。所谓平行运行就是同时运行新开发出来的系统和将被它取代的旧系统，以便比较新旧两个系统的处理结果。这样做的具体目的有如下几点：</a:t>
            </a:r>
            <a:endParaRPr lang="zh-CN" altLang="en-US"/>
          </a:p>
          <a:p>
            <a:r>
              <a:rPr lang="en-US" altLang="zh-CN"/>
              <a:t>1.可以在准生产环境中运行新系统而又不冒风险。</a:t>
            </a:r>
            <a:endParaRPr lang="en-US" altLang="zh-CN"/>
          </a:p>
          <a:p>
            <a:r>
              <a:rPr lang="en-US" altLang="zh-CN"/>
              <a:t>2.用户能有一段熟悉新系统的时间。</a:t>
            </a:r>
            <a:endParaRPr lang="en-US" altLang="zh-CN"/>
          </a:p>
          <a:p>
            <a:r>
              <a:rPr lang="en-US" altLang="zh-CN"/>
              <a:t>3.可以验证用户指南和使用手册之类的文档。</a:t>
            </a:r>
            <a:endParaRPr lang="en-US" altLang="zh-CN"/>
          </a:p>
          <a:p>
            <a:r>
              <a:rPr lang="en-US" altLang="zh-CN"/>
              <a:t>4.能够以准生产模式对新系统进行全负荷测试，可以用测试结果验证性能指标。</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1305560" y="2533015"/>
            <a:ext cx="1106170" cy="1791970"/>
          </a:xfrm>
          <a:prstGeom prst="rect">
            <a:avLst/>
          </a:prstGeom>
          <a:noFill/>
        </p:spPr>
        <p:txBody>
          <a:bodyPr vert="eaVert" wrap="square" rtlCol="0">
            <a:spAutoFit/>
          </a:bodyPr>
          <a:p>
            <a:r>
              <a:rPr lang="zh-CN" altLang="en-US" sz="6000"/>
              <a:t>目录</a:t>
            </a:r>
            <a:endParaRPr lang="zh-CN" altLang="en-US" sz="6000"/>
          </a:p>
        </p:txBody>
      </p:sp>
      <p:sp>
        <p:nvSpPr>
          <p:cNvPr id="17" name="文本框 16"/>
          <p:cNvSpPr txBox="1"/>
          <p:nvPr/>
        </p:nvSpPr>
        <p:spPr>
          <a:xfrm>
            <a:off x="2411730" y="2052320"/>
            <a:ext cx="459740" cy="2635250"/>
          </a:xfrm>
          <a:prstGeom prst="rect">
            <a:avLst/>
          </a:prstGeom>
          <a:noFill/>
        </p:spPr>
        <p:txBody>
          <a:bodyPr vert="eaVert" wrap="square" rtlCol="0">
            <a:spAutoFit/>
          </a:bodyPr>
          <a:p>
            <a:pPr algn="ctr"/>
            <a:r>
              <a:rPr lang="en-US" altLang="zh-CN" b="1" dirty="0">
                <a:solidFill>
                  <a:schemeClr val="tx1"/>
                </a:solidFill>
                <a:latin typeface="+mj-ea"/>
                <a:ea typeface="+mj-ea"/>
                <a:cs typeface="+mn-ea"/>
                <a:sym typeface="+mn-lt"/>
              </a:rPr>
              <a:t>DIRECTORY</a:t>
            </a:r>
            <a:endParaRPr lang="en-US" altLang="zh-CN" b="1" dirty="0">
              <a:solidFill>
                <a:schemeClr val="tx1"/>
              </a:solidFill>
              <a:latin typeface="+mj-ea"/>
              <a:ea typeface="+mj-ea"/>
              <a:cs typeface="+mn-ea"/>
              <a:sym typeface="+mn-lt"/>
            </a:endParaRPr>
          </a:p>
        </p:txBody>
      </p:sp>
      <p:grpSp>
        <p:nvGrpSpPr>
          <p:cNvPr id="26" name="组合 25"/>
          <p:cNvGrpSpPr/>
          <p:nvPr/>
        </p:nvGrpSpPr>
        <p:grpSpPr>
          <a:xfrm>
            <a:off x="3091180" y="0"/>
            <a:ext cx="3937635" cy="1250315"/>
            <a:chOff x="4868" y="0"/>
            <a:chExt cx="6201" cy="2298"/>
          </a:xfrm>
        </p:grpSpPr>
        <p:pic>
          <p:nvPicPr>
            <p:cNvPr id="15" name="图片 12" descr="2.png"/>
            <p:cNvPicPr>
              <a:picLocks noChangeAspect="1"/>
            </p:cNvPicPr>
            <p:nvPr/>
          </p:nvPicPr>
          <p:blipFill>
            <a:blip r:embed="rId1"/>
            <a:stretch>
              <a:fillRect/>
            </a:stretch>
          </p:blipFill>
          <p:spPr>
            <a:xfrm>
              <a:off x="7103" y="501"/>
              <a:ext cx="3966" cy="1575"/>
            </a:xfrm>
            <a:prstGeom prst="rect">
              <a:avLst/>
            </a:prstGeom>
            <a:noFill/>
            <a:ln w="9525">
              <a:noFill/>
            </a:ln>
          </p:spPr>
        </p:pic>
        <p:pic>
          <p:nvPicPr>
            <p:cNvPr id="16" name="图片 13" descr="1.png"/>
            <p:cNvPicPr>
              <a:picLocks noChangeAspect="1"/>
            </p:cNvPicPr>
            <p:nvPr/>
          </p:nvPicPr>
          <p:blipFill>
            <a:blip r:embed="rId2"/>
            <a:stretch>
              <a:fillRect/>
            </a:stretch>
          </p:blipFill>
          <p:spPr>
            <a:xfrm>
              <a:off x="4868" y="0"/>
              <a:ext cx="3126" cy="2298"/>
            </a:xfrm>
            <a:prstGeom prst="rect">
              <a:avLst/>
            </a:prstGeom>
            <a:noFill/>
            <a:ln w="9525">
              <a:noFill/>
            </a:ln>
          </p:spPr>
        </p:pic>
        <p:sp>
          <p:nvSpPr>
            <p:cNvPr id="20" name="矩形 21"/>
            <p:cNvSpPr/>
            <p:nvPr/>
          </p:nvSpPr>
          <p:spPr>
            <a:xfrm>
              <a:off x="8577" y="998"/>
              <a:ext cx="1292" cy="6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编码</a:t>
              </a:r>
              <a:endParaRPr lang="zh-CN" altLang="en-US" sz="18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169" y="791"/>
              <a:ext cx="1272" cy="1073"/>
            </a:xfrm>
            <a:prstGeom prst="rect">
              <a:avLst/>
            </a:prstGeom>
            <a:noFill/>
          </p:spPr>
          <p:txBody>
            <a:bodyPr wrap="square" rtlCol="0">
              <a:spAutoFit/>
            </a:bodyPr>
            <a:lstStyle/>
            <a:p>
              <a:r>
                <a:rPr lang="zh-CN" altLang="en-US" sz="3200"/>
                <a:t>一、</a:t>
              </a:r>
              <a:endParaRPr lang="zh-CN" altLang="en-US" sz="3200"/>
            </a:p>
          </p:txBody>
        </p:sp>
      </p:grpSp>
      <p:grpSp>
        <p:nvGrpSpPr>
          <p:cNvPr id="32" name="组合 31"/>
          <p:cNvGrpSpPr/>
          <p:nvPr/>
        </p:nvGrpSpPr>
        <p:grpSpPr>
          <a:xfrm>
            <a:off x="3091180" y="1267460"/>
            <a:ext cx="3879850" cy="1185545"/>
            <a:chOff x="4868" y="1996"/>
            <a:chExt cx="6110" cy="2297"/>
          </a:xfrm>
        </p:grpSpPr>
        <p:pic>
          <p:nvPicPr>
            <p:cNvPr id="18" name="图片 14" descr="2.png"/>
            <p:cNvPicPr>
              <a:picLocks noChangeAspect="1"/>
            </p:cNvPicPr>
            <p:nvPr/>
          </p:nvPicPr>
          <p:blipFill>
            <a:blip r:embed="rId1"/>
            <a:stretch>
              <a:fillRect/>
            </a:stretch>
          </p:blipFill>
          <p:spPr>
            <a:xfrm>
              <a:off x="7012" y="2446"/>
              <a:ext cx="3966" cy="1575"/>
            </a:xfrm>
            <a:prstGeom prst="rect">
              <a:avLst/>
            </a:prstGeom>
            <a:noFill/>
            <a:ln w="9525">
              <a:noFill/>
            </a:ln>
          </p:spPr>
        </p:pic>
        <p:pic>
          <p:nvPicPr>
            <p:cNvPr id="19" name="图片 15" descr="1.png"/>
            <p:cNvPicPr>
              <a:picLocks noChangeAspect="1"/>
            </p:cNvPicPr>
            <p:nvPr/>
          </p:nvPicPr>
          <p:blipFill>
            <a:blip r:embed="rId2"/>
            <a:stretch>
              <a:fillRect/>
            </a:stretch>
          </p:blipFill>
          <p:spPr>
            <a:xfrm>
              <a:off x="4868" y="1996"/>
              <a:ext cx="3126" cy="2297"/>
            </a:xfrm>
            <a:prstGeom prst="rect">
              <a:avLst/>
            </a:prstGeom>
            <a:noFill/>
            <a:ln w="9525">
              <a:noFill/>
            </a:ln>
          </p:spPr>
        </p:pic>
        <p:sp>
          <p:nvSpPr>
            <p:cNvPr id="21" name="矩形 22"/>
            <p:cNvSpPr/>
            <p:nvPr/>
          </p:nvSpPr>
          <p:spPr>
            <a:xfrm>
              <a:off x="8375" y="2998"/>
              <a:ext cx="1896" cy="7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测试基础</a:t>
              </a:r>
              <a:endParaRPr lang="zh-CN" altLang="en-US" sz="18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169" y="2836"/>
              <a:ext cx="1272" cy="1131"/>
            </a:xfrm>
            <a:prstGeom prst="rect">
              <a:avLst/>
            </a:prstGeom>
            <a:noFill/>
          </p:spPr>
          <p:txBody>
            <a:bodyPr wrap="square" rtlCol="0">
              <a:spAutoFit/>
            </a:bodyPr>
            <a:lstStyle/>
            <a:p>
              <a:r>
                <a:rPr lang="zh-CN" altLang="en-US" sz="3200"/>
                <a:t>二、</a:t>
              </a:r>
              <a:endParaRPr lang="zh-CN" altLang="en-US" sz="3200"/>
            </a:p>
          </p:txBody>
        </p:sp>
      </p:grpSp>
      <p:grpSp>
        <p:nvGrpSpPr>
          <p:cNvPr id="33" name="组合 32"/>
          <p:cNvGrpSpPr/>
          <p:nvPr/>
        </p:nvGrpSpPr>
        <p:grpSpPr>
          <a:xfrm>
            <a:off x="2341245" y="2383790"/>
            <a:ext cx="4687570" cy="1347470"/>
            <a:chOff x="3687" y="3948"/>
            <a:chExt cx="7382" cy="2717"/>
          </a:xfrm>
        </p:grpSpPr>
        <p:cxnSp>
          <p:nvCxnSpPr>
            <p:cNvPr id="8" name="直接连接符 7"/>
            <p:cNvCxnSpPr/>
            <p:nvPr/>
          </p:nvCxnSpPr>
          <p:spPr>
            <a:xfrm flipH="1">
              <a:off x="3687" y="3948"/>
              <a:ext cx="11" cy="2717"/>
            </a:xfrm>
            <a:prstGeom prst="line">
              <a:avLst/>
            </a:prstGeom>
            <a:ln w="25400">
              <a:solidFill>
                <a:schemeClr val="tx1">
                  <a:alpha val="98000"/>
                </a:schemeClr>
              </a:solidFill>
            </a:ln>
          </p:spPr>
          <p:style>
            <a:lnRef idx="1">
              <a:schemeClr val="accent1"/>
            </a:lnRef>
            <a:fillRef idx="0">
              <a:schemeClr val="accent1"/>
            </a:fillRef>
            <a:effectRef idx="0">
              <a:schemeClr val="accent1"/>
            </a:effectRef>
            <a:fontRef idx="minor">
              <a:schemeClr val="tx1"/>
            </a:fontRef>
          </p:style>
        </p:cxnSp>
        <p:pic>
          <p:nvPicPr>
            <p:cNvPr id="2" name="图片 12" descr="2.png"/>
            <p:cNvPicPr>
              <a:picLocks noChangeAspect="1"/>
            </p:cNvPicPr>
            <p:nvPr/>
          </p:nvPicPr>
          <p:blipFill>
            <a:blip r:embed="rId1"/>
            <a:stretch>
              <a:fillRect/>
            </a:stretch>
          </p:blipFill>
          <p:spPr>
            <a:xfrm>
              <a:off x="7103" y="4623"/>
              <a:ext cx="3966" cy="1575"/>
            </a:xfrm>
            <a:prstGeom prst="rect">
              <a:avLst/>
            </a:prstGeom>
            <a:noFill/>
            <a:ln w="9525">
              <a:noFill/>
            </a:ln>
          </p:spPr>
        </p:pic>
        <p:pic>
          <p:nvPicPr>
            <p:cNvPr id="3" name="图片 13" descr="1.png"/>
            <p:cNvPicPr>
              <a:picLocks noChangeAspect="1"/>
            </p:cNvPicPr>
            <p:nvPr/>
          </p:nvPicPr>
          <p:blipFill>
            <a:blip r:embed="rId2"/>
            <a:stretch>
              <a:fillRect/>
            </a:stretch>
          </p:blipFill>
          <p:spPr>
            <a:xfrm>
              <a:off x="4868" y="4122"/>
              <a:ext cx="3126" cy="2298"/>
            </a:xfrm>
            <a:prstGeom prst="rect">
              <a:avLst/>
            </a:prstGeom>
            <a:noFill/>
            <a:ln w="9525">
              <a:noFill/>
            </a:ln>
          </p:spPr>
        </p:pic>
        <p:sp>
          <p:nvSpPr>
            <p:cNvPr id="4" name="矩形 21"/>
            <p:cNvSpPr/>
            <p:nvPr/>
          </p:nvSpPr>
          <p:spPr>
            <a:xfrm>
              <a:off x="8375" y="5120"/>
              <a:ext cx="1915" cy="7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单元测试</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69" y="4913"/>
              <a:ext cx="1272" cy="1177"/>
            </a:xfrm>
            <a:prstGeom prst="rect">
              <a:avLst/>
            </a:prstGeom>
            <a:noFill/>
          </p:spPr>
          <p:txBody>
            <a:bodyPr wrap="square" rtlCol="0">
              <a:spAutoFit/>
            </a:bodyPr>
            <a:lstStyle/>
            <a:p>
              <a:r>
                <a:rPr lang="zh-CN" altLang="en-US" sz="3200"/>
                <a:t>三、</a:t>
              </a:r>
              <a:endParaRPr lang="zh-CN" altLang="en-US" sz="3200"/>
            </a:p>
          </p:txBody>
        </p:sp>
      </p:grpSp>
      <p:grpSp>
        <p:nvGrpSpPr>
          <p:cNvPr id="34" name="组合 33"/>
          <p:cNvGrpSpPr/>
          <p:nvPr/>
        </p:nvGrpSpPr>
        <p:grpSpPr>
          <a:xfrm>
            <a:off x="3091180" y="3627120"/>
            <a:ext cx="3937635" cy="1179195"/>
            <a:chOff x="4868" y="6380"/>
            <a:chExt cx="6201" cy="2298"/>
          </a:xfrm>
        </p:grpSpPr>
        <p:pic>
          <p:nvPicPr>
            <p:cNvPr id="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9"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集成测试</a:t>
              </a:r>
              <a:endParaRPr lang="zh-CN" altLang="en-US" sz="1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169" y="7171"/>
              <a:ext cx="1272" cy="1137"/>
            </a:xfrm>
            <a:prstGeom prst="rect">
              <a:avLst/>
            </a:prstGeom>
            <a:noFill/>
          </p:spPr>
          <p:txBody>
            <a:bodyPr wrap="square" rtlCol="0">
              <a:spAutoFit/>
            </a:bodyPr>
            <a:lstStyle/>
            <a:p>
              <a:r>
                <a:rPr lang="zh-CN" altLang="en-US" sz="3200"/>
                <a:t>四、</a:t>
              </a:r>
              <a:endParaRPr lang="zh-CN" altLang="en-US" sz="3200"/>
            </a:p>
          </p:txBody>
        </p:sp>
      </p:grpSp>
      <p:grpSp>
        <p:nvGrpSpPr>
          <p:cNvPr id="35" name="组合 34"/>
          <p:cNvGrpSpPr/>
          <p:nvPr/>
        </p:nvGrpSpPr>
        <p:grpSpPr>
          <a:xfrm>
            <a:off x="3091180" y="4823460"/>
            <a:ext cx="3937635" cy="1179195"/>
            <a:chOff x="4868" y="6380"/>
            <a:chExt cx="6201" cy="2298"/>
          </a:xfrm>
        </p:grpSpPr>
        <p:pic>
          <p:nvPicPr>
            <p:cNvPr id="3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3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38"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确认测试</a:t>
              </a:r>
              <a:endParaRPr lang="zh-CN" altLang="en-US" sz="1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169" y="7171"/>
              <a:ext cx="1272" cy="1137"/>
            </a:xfrm>
            <a:prstGeom prst="rect">
              <a:avLst/>
            </a:prstGeom>
            <a:noFill/>
          </p:spPr>
          <p:txBody>
            <a:bodyPr wrap="square" rtlCol="0">
              <a:spAutoFit/>
            </a:bodyPr>
            <a:lstStyle/>
            <a:p>
              <a:r>
                <a:rPr lang="zh-CN" altLang="en-US" sz="3200"/>
                <a:t>五、</a:t>
              </a:r>
              <a:endParaRPr lang="zh-CN" altLang="en-US" sz="3200"/>
            </a:p>
          </p:txBody>
        </p:sp>
      </p:grpSp>
      <p:grpSp>
        <p:nvGrpSpPr>
          <p:cNvPr id="40" name="组合 39"/>
          <p:cNvGrpSpPr/>
          <p:nvPr/>
        </p:nvGrpSpPr>
        <p:grpSpPr>
          <a:xfrm>
            <a:off x="7272655" y="88265"/>
            <a:ext cx="3937635" cy="1179195"/>
            <a:chOff x="4868" y="6380"/>
            <a:chExt cx="6201" cy="2298"/>
          </a:xfrm>
        </p:grpSpPr>
        <p:pic>
          <p:nvPicPr>
            <p:cNvPr id="41"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42"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43"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白盒测试</a:t>
              </a:r>
              <a:endParaRPr lang="zh-CN" altLang="en-US" sz="18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6169" y="7171"/>
              <a:ext cx="1272" cy="1137"/>
            </a:xfrm>
            <a:prstGeom prst="rect">
              <a:avLst/>
            </a:prstGeom>
            <a:noFill/>
          </p:spPr>
          <p:txBody>
            <a:bodyPr wrap="square" rtlCol="0">
              <a:spAutoFit/>
            </a:bodyPr>
            <a:lstStyle/>
            <a:p>
              <a:r>
                <a:rPr lang="zh-CN" altLang="en-US" sz="3200"/>
                <a:t>六、</a:t>
              </a:r>
              <a:endParaRPr lang="zh-CN" altLang="en-US" sz="3200"/>
            </a:p>
          </p:txBody>
        </p:sp>
      </p:grpSp>
      <p:grpSp>
        <p:nvGrpSpPr>
          <p:cNvPr id="45" name="组合 44"/>
          <p:cNvGrpSpPr/>
          <p:nvPr/>
        </p:nvGrpSpPr>
        <p:grpSpPr>
          <a:xfrm>
            <a:off x="7272655" y="1316990"/>
            <a:ext cx="3937635" cy="1179195"/>
            <a:chOff x="4868" y="6380"/>
            <a:chExt cx="6201" cy="2298"/>
          </a:xfrm>
        </p:grpSpPr>
        <p:pic>
          <p:nvPicPr>
            <p:cNvPr id="4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4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48"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黑盒测试</a:t>
              </a:r>
              <a:endParaRPr lang="zh-CN" altLang="en-US" sz="18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6169" y="7171"/>
              <a:ext cx="1272" cy="1137"/>
            </a:xfrm>
            <a:prstGeom prst="rect">
              <a:avLst/>
            </a:prstGeom>
            <a:noFill/>
          </p:spPr>
          <p:txBody>
            <a:bodyPr wrap="square" rtlCol="0">
              <a:spAutoFit/>
            </a:bodyPr>
            <a:lstStyle/>
            <a:p>
              <a:r>
                <a:rPr lang="zh-CN" altLang="en-US" sz="3200"/>
                <a:t>七、</a:t>
              </a:r>
              <a:endParaRPr lang="zh-CN" altLang="en-US" sz="3200"/>
            </a:p>
          </p:txBody>
        </p:sp>
      </p:grpSp>
      <p:grpSp>
        <p:nvGrpSpPr>
          <p:cNvPr id="50" name="组合 49"/>
          <p:cNvGrpSpPr/>
          <p:nvPr/>
        </p:nvGrpSpPr>
        <p:grpSpPr>
          <a:xfrm>
            <a:off x="7272655" y="2545715"/>
            <a:ext cx="3937635" cy="1179195"/>
            <a:chOff x="4868" y="6380"/>
            <a:chExt cx="6201" cy="2298"/>
          </a:xfrm>
        </p:grpSpPr>
        <p:pic>
          <p:nvPicPr>
            <p:cNvPr id="51"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52"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53"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调试</a:t>
              </a:r>
              <a:endParaRPr lang="zh-CN" altLang="en-US" sz="18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6169" y="7171"/>
              <a:ext cx="1272" cy="1137"/>
            </a:xfrm>
            <a:prstGeom prst="rect">
              <a:avLst/>
            </a:prstGeom>
            <a:noFill/>
          </p:spPr>
          <p:txBody>
            <a:bodyPr wrap="square" rtlCol="0">
              <a:spAutoFit/>
            </a:bodyPr>
            <a:lstStyle/>
            <a:p>
              <a:r>
                <a:rPr lang="zh-CN" altLang="en-US" sz="3200"/>
                <a:t>八、</a:t>
              </a:r>
              <a:endParaRPr lang="zh-CN" altLang="en-US" sz="3200"/>
            </a:p>
          </p:txBody>
        </p:sp>
      </p:grpSp>
      <p:grpSp>
        <p:nvGrpSpPr>
          <p:cNvPr id="55" name="组合 54"/>
          <p:cNvGrpSpPr/>
          <p:nvPr/>
        </p:nvGrpSpPr>
        <p:grpSpPr>
          <a:xfrm>
            <a:off x="7272655" y="3774440"/>
            <a:ext cx="3937635" cy="1179195"/>
            <a:chOff x="4868" y="6380"/>
            <a:chExt cx="6201" cy="2298"/>
          </a:xfrm>
        </p:grpSpPr>
        <p:pic>
          <p:nvPicPr>
            <p:cNvPr id="5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5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58" name="矩形 21"/>
            <p:cNvSpPr/>
            <p:nvPr/>
          </p:nvSpPr>
          <p:spPr>
            <a:xfrm>
              <a:off x="8375" y="7377"/>
              <a:ext cx="223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软件可靠性</a:t>
              </a:r>
              <a:endParaRPr lang="zh-CN" altLang="en-US" sz="18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6169" y="7171"/>
              <a:ext cx="1272" cy="1137"/>
            </a:xfrm>
            <a:prstGeom prst="rect">
              <a:avLst/>
            </a:prstGeom>
            <a:noFill/>
          </p:spPr>
          <p:txBody>
            <a:bodyPr wrap="square" rtlCol="0">
              <a:spAutoFit/>
            </a:bodyPr>
            <a:lstStyle/>
            <a:p>
              <a:r>
                <a:rPr lang="zh-CN" altLang="en-US" sz="3200"/>
                <a:t>九、</a:t>
              </a:r>
              <a:endParaRPr lang="zh-CN" altLang="en-US" sz="3200"/>
            </a:p>
          </p:txBody>
        </p:sp>
      </p:gr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5.测试阶段的信息流</a:t>
            </a:r>
            <a:endParaRPr lang="en-US" altLang="zh-CN"/>
          </a:p>
        </p:txBody>
      </p:sp>
      <p:sp>
        <p:nvSpPr>
          <p:cNvPr id="3" name="内容占位符 2"/>
          <p:cNvSpPr>
            <a:spLocks noGrp="1"/>
          </p:cNvSpPr>
          <p:nvPr>
            <p:ph idx="1"/>
          </p:nvPr>
        </p:nvSpPr>
        <p:spPr>
          <a:xfrm>
            <a:off x="608330" y="1727200"/>
            <a:ext cx="10968990" cy="4522470"/>
          </a:xfrm>
        </p:spPr>
        <p:txBody>
          <a:bodyPr>
            <a:normAutofit lnSpcReduction="10000"/>
          </a:bodyPr>
          <a:p>
            <a:r>
              <a:rPr lang="zh-CN" altLang="en-US"/>
              <a:t>测试阶段的信息流,这个阶段的输入信息有两类: </a:t>
            </a:r>
            <a:endParaRPr lang="zh-CN" altLang="en-US"/>
          </a:p>
          <a:p>
            <a:pPr marL="0" indent="0">
              <a:buNone/>
            </a:pPr>
            <a:r>
              <a:rPr lang="zh-CN" altLang="en-US"/>
              <a:t>(1)软件配置,包括需求说明书、设计说明书和源程序清单等; </a:t>
            </a:r>
            <a:endParaRPr lang="zh-CN" altLang="en-US"/>
          </a:p>
          <a:p>
            <a:pPr marL="0" indent="0">
              <a:buNone/>
            </a:pPr>
            <a:r>
              <a:rPr lang="zh-CN" altLang="en-US"/>
              <a:t>(2)测试配置，包括测试计划和测试方案。</a:t>
            </a:r>
            <a:endParaRPr lang="zh-CN" altLang="en-US"/>
          </a:p>
          <a:p>
            <a:r>
              <a:rPr lang="zh-CN" altLang="en-US"/>
              <a:t>比较测试得出的实际结果和预期的结果，如果两者不一致则很可能是程序中有错误。设法确定错误的准确位置并且改正它,这就是调试（又称排错）的任务。与测试不同，通常由程序的编写者负责调试。</a:t>
            </a:r>
            <a:endParaRPr lang="zh-CN" altLang="en-US"/>
          </a:p>
          <a:p>
            <a:r>
              <a:rPr lang="zh-CN" altLang="en-US"/>
              <a:t>如果经常出现要求修改设计的严重错误，那么软件的质量和可靠性是值得怀疑的，应该进一步任细测试。反之如果看起来软件功能完成得很正常，遇到的错误很容易改正，则仍然应该考虑两种可能：</a:t>
            </a:r>
            <a:r>
              <a:rPr lang="en-US" altLang="zh-CN"/>
              <a:t>1.</a:t>
            </a:r>
            <a:r>
              <a:rPr lang="zh-CN" altLang="en-US"/>
              <a:t>软件的可靠性是可以接受的:；</a:t>
            </a:r>
            <a:r>
              <a:rPr lang="en-US" altLang="zh-CN"/>
              <a:t>2.</a:t>
            </a:r>
            <a:r>
              <a:rPr lang="zh-CN" altLang="en-US"/>
              <a:t>所进行的测试尚不足以发现严重的错误。</a:t>
            </a:r>
            <a:endParaRPr lang="zh-CN" altLang="en-US"/>
          </a:p>
          <a:p>
            <a:r>
              <a:rPr lang="zh-CN" altLang="en-US"/>
              <a:t>如果问题在用户使用时发现，再在维护阶段改正它们，需要付出的代价比在开发阶段高出</a:t>
            </a:r>
            <a:endParaRPr lang="zh-CN" altLang="en-US"/>
          </a:p>
          <a:p>
            <a:pPr marL="0" indent="0">
              <a:buNone/>
            </a:pPr>
            <a:r>
              <a:rPr lang="en-US" altLang="zh-CN"/>
              <a:t>   </a:t>
            </a:r>
            <a:r>
              <a:rPr lang="zh-CN" altLang="en-US"/>
              <a:t>许多倍。</a:t>
            </a:r>
            <a:endParaRPr lang="zh-CN" altLang="en-US"/>
          </a:p>
        </p:txBody>
      </p:sp>
      <p:pic>
        <p:nvPicPr>
          <p:cNvPr id="6" name="图片 5"/>
          <p:cNvPicPr>
            <a:picLocks noChangeAspect="1"/>
          </p:cNvPicPr>
          <p:nvPr/>
        </p:nvPicPr>
        <p:blipFill>
          <a:blip r:embed="rId1"/>
          <a:stretch>
            <a:fillRect/>
          </a:stretch>
        </p:blipFill>
        <p:spPr>
          <a:xfrm>
            <a:off x="6042025" y="194310"/>
            <a:ext cx="4619625" cy="15335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NO.3</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单元测试</a:t>
            </a:r>
            <a:endParaRPr lang="zh-CN" altLang="en-US" sz="4800">
              <a:latin typeface="+mj-ea"/>
              <a:ea typeface="+mj-ea"/>
            </a:endParaRPr>
          </a:p>
        </p:txBody>
      </p:sp>
      <p:sp>
        <p:nvSpPr>
          <p:cNvPr id="5" name="文本框 4"/>
          <p:cNvSpPr txBox="1"/>
          <p:nvPr/>
        </p:nvSpPr>
        <p:spPr>
          <a:xfrm>
            <a:off x="1671320" y="4827270"/>
            <a:ext cx="8105140" cy="460375"/>
          </a:xfrm>
          <a:prstGeom prst="rect">
            <a:avLst/>
          </a:prstGeom>
          <a:noFill/>
        </p:spPr>
        <p:txBody>
          <a:bodyPr wrap="square" rtlCol="0">
            <a:spAutoFit/>
          </a:bodyPr>
          <a:p>
            <a:r>
              <a:rPr lang="zh-CN" altLang="en-US" sz="2400"/>
              <a:t>通常使用白盒测试，在编码过程中对模块进行测试</a:t>
            </a:r>
            <a:endParaRPr lang="zh-CN" altLang="en-US" sz="240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NO.3</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单元测试</a:t>
            </a:r>
            <a:endParaRPr lang="zh-CN" altLang="en-US" sz="4800">
              <a:latin typeface="+mj-ea"/>
              <a:ea typeface="+mj-ea"/>
            </a:endParaRPr>
          </a:p>
        </p:txBody>
      </p:sp>
      <p:sp>
        <p:nvSpPr>
          <p:cNvPr id="5" name="文本框 4"/>
          <p:cNvSpPr txBox="1"/>
          <p:nvPr/>
        </p:nvSpPr>
        <p:spPr>
          <a:xfrm>
            <a:off x="1671320" y="4827270"/>
            <a:ext cx="8105140" cy="460375"/>
          </a:xfrm>
          <a:prstGeom prst="rect">
            <a:avLst/>
          </a:prstGeom>
          <a:noFill/>
        </p:spPr>
        <p:txBody>
          <a:bodyPr wrap="square" rtlCol="0">
            <a:spAutoFit/>
          </a:bodyPr>
          <a:p>
            <a:r>
              <a:rPr lang="zh-CN" altLang="en-US" sz="2400"/>
              <a:t>通常使用白盒测试，在编码过程中对模块进行测试</a:t>
            </a:r>
            <a:endParaRPr lang="zh-CN" altLang="en-US" sz="24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测试重点</a:t>
            </a:r>
            <a:endParaRPr lang="zh-CN" altLang="en-US"/>
          </a:p>
        </p:txBody>
      </p:sp>
      <p:sp>
        <p:nvSpPr>
          <p:cNvPr id="3" name="内容占位符 2"/>
          <p:cNvSpPr>
            <a:spLocks noGrp="1"/>
          </p:cNvSpPr>
          <p:nvPr>
            <p:ph idx="1"/>
          </p:nvPr>
        </p:nvSpPr>
        <p:spPr/>
        <p:txBody>
          <a:bodyPr>
            <a:normAutofit lnSpcReduction="20000"/>
          </a:bodyPr>
          <a:p>
            <a:r>
              <a:rPr lang="zh-CN" altLang="en-US"/>
              <a:t>（1）模块接口</a:t>
            </a:r>
            <a:endParaRPr lang="zh-CN" altLang="en-US"/>
          </a:p>
          <a:p>
            <a:r>
              <a:rPr lang="zh-CN" altLang="en-US"/>
              <a:t>首先应该对通过模块接口的数据流进行测试,如果数据不能正确地进出,所有其他测试都是不切实际的。</a:t>
            </a:r>
            <a:endParaRPr lang="zh-CN" altLang="en-US"/>
          </a:p>
          <a:p>
            <a:r>
              <a:rPr lang="zh-CN" altLang="en-US">
                <a:sym typeface="+mn-ea"/>
              </a:rPr>
              <a:t>模块接口测</a:t>
            </a:r>
            <a:r>
              <a:rPr lang="zh-CN" altLang="en-US"/>
              <a:t>试时主要检查下述几个方面:参数的数目、次序、属性或单位系统与变元是否一致;是否修改了只作输入用的变元;全局变量的定义和用法在各个模块中是否一致。</a:t>
            </a:r>
            <a:endParaRPr lang="zh-CN" altLang="en-US"/>
          </a:p>
          <a:p>
            <a:r>
              <a:rPr lang="zh-CN" altLang="en-US"/>
              <a:t>（</a:t>
            </a:r>
            <a:r>
              <a:rPr lang="en-US" altLang="zh-CN"/>
              <a:t>2</a:t>
            </a:r>
            <a:r>
              <a:rPr lang="zh-CN" altLang="en-US"/>
              <a:t>）局部数据结构</a:t>
            </a:r>
            <a:endParaRPr lang="zh-CN" altLang="en-US"/>
          </a:p>
          <a:p>
            <a:r>
              <a:rPr lang="zh-CN" altLang="en-US"/>
              <a:t>在模块中常见的错误来源。应仔细设计测试方案，以便发现局部数据说明、初始化、默认值等错误。</a:t>
            </a:r>
            <a:endParaRPr lang="zh-CN" altLang="en-US"/>
          </a:p>
          <a:p>
            <a:r>
              <a:rPr lang="zh-CN" altLang="en-US"/>
              <a:t>（</a:t>
            </a:r>
            <a:r>
              <a:rPr lang="en-US" altLang="zh-CN"/>
              <a:t>3</a:t>
            </a:r>
            <a:r>
              <a:rPr lang="zh-CN" altLang="en-US"/>
              <a:t>）重要的执行通路</a:t>
            </a:r>
            <a:endParaRPr lang="zh-CN" altLang="en-US"/>
          </a:p>
          <a:p>
            <a:r>
              <a:rPr lang="zh-CN" altLang="en-US"/>
              <a:t>由于通常不可能进行穷尽测试,因此,在单元测试期间选择最有代表性、最可能发现错误的执行通路进行测试就是十分关键的。应该设计测试方案用来发现由于错误的计算、不正确的比较</a:t>
            </a:r>
            <a:endParaRPr lang="zh-CN" altLang="en-US"/>
          </a:p>
          <a:p>
            <a:pPr marL="0" indent="0">
              <a:buNone/>
            </a:pPr>
            <a:r>
              <a:rPr lang="en-US" altLang="zh-CN"/>
              <a:t>   </a:t>
            </a:r>
            <a:r>
              <a:rPr lang="zh-CN" altLang="en-US"/>
              <a:t>或不活当的控制流而造成的错误。</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08660"/>
            <a:ext cx="10968990" cy="5541010"/>
          </a:xfrm>
        </p:spPr>
        <p:txBody>
          <a:bodyPr/>
          <a:p>
            <a:r>
              <a:rPr lang="zh-CN" altLang="en-US"/>
              <a:t>（</a:t>
            </a:r>
            <a:r>
              <a:rPr lang="en-US" altLang="zh-CN"/>
              <a:t>4</a:t>
            </a:r>
            <a:r>
              <a:rPr lang="zh-CN" altLang="en-US"/>
              <a:t>）出错处理通路</a:t>
            </a:r>
            <a:endParaRPr lang="zh-CN" altLang="en-US"/>
          </a:p>
          <a:p>
            <a:r>
              <a:rPr lang="zh-CN" altLang="en-US"/>
              <a:t>好的设计应该能预见出现错误的条件，并且设置适当的处理错误的通路,以便在真的出现错误时执行相应的出错外理通路或干净地结束处理。这些通路同样需要测试。当评价出错处理通路时,应该着重测试下述一些可能发生的错误：</a:t>
            </a:r>
            <a:endParaRPr lang="zh-CN" altLang="en-US"/>
          </a:p>
          <a:p>
            <a:r>
              <a:rPr lang="en-US" altLang="zh-CN"/>
              <a:t>1.</a:t>
            </a:r>
            <a:r>
              <a:rPr lang="zh-CN" altLang="en-US"/>
              <a:t>对错误的描述是难以理解的。</a:t>
            </a:r>
            <a:endParaRPr lang="zh-CN" altLang="en-US"/>
          </a:p>
          <a:p>
            <a:r>
              <a:rPr lang="en-US" altLang="zh-CN"/>
              <a:t>2.</a:t>
            </a:r>
            <a:r>
              <a:rPr lang="zh-CN" altLang="en-US"/>
              <a:t>记下的错误与实际遇到的错误不同。</a:t>
            </a:r>
            <a:endParaRPr lang="zh-CN" altLang="en-US"/>
          </a:p>
          <a:p>
            <a:r>
              <a:rPr lang="en-US" altLang="zh-CN"/>
              <a:t>3.</a:t>
            </a:r>
            <a:r>
              <a:rPr lang="zh-CN" altLang="en-US"/>
              <a:t>在对错误进行处理之前，错误条件已经引起系统干预。</a:t>
            </a:r>
            <a:endParaRPr lang="zh-CN" altLang="en-US"/>
          </a:p>
          <a:p>
            <a:r>
              <a:rPr lang="en-US" altLang="zh-CN"/>
              <a:t>4.</a:t>
            </a:r>
            <a:r>
              <a:rPr lang="zh-CN" altLang="en-US"/>
              <a:t>对错误的处理不正确。</a:t>
            </a:r>
            <a:endParaRPr lang="zh-CN" altLang="en-US"/>
          </a:p>
          <a:p>
            <a:r>
              <a:rPr lang="en-US" altLang="zh-CN"/>
              <a:t>5.</a:t>
            </a:r>
            <a:r>
              <a:rPr lang="zh-CN" altLang="en-US"/>
              <a:t>描述错误的信息不足以帮助确定造成错误的位置。</a:t>
            </a:r>
            <a:endParaRPr lang="zh-CN" altLang="en-US"/>
          </a:p>
          <a:p>
            <a:r>
              <a:rPr lang="zh-CN" altLang="en-US"/>
              <a:t>（</a:t>
            </a:r>
            <a:r>
              <a:rPr lang="en-US" altLang="zh-CN"/>
              <a:t>5</a:t>
            </a:r>
            <a:r>
              <a:rPr lang="zh-CN" altLang="en-US"/>
              <a:t>）边界条件</a:t>
            </a:r>
            <a:endParaRPr lang="zh-CN" altLang="en-US"/>
          </a:p>
          <a:p>
            <a:r>
              <a:rPr lang="zh-CN" altLang="en-US"/>
              <a:t>边界测试是单元测试中最后的也可能是最重要的任务。软件常常在它的边界上失效，例如,</a:t>
            </a:r>
            <a:endParaRPr lang="zh-CN" altLang="en-US"/>
          </a:p>
          <a:p>
            <a:pPr marL="0" indent="0">
              <a:buNone/>
            </a:pPr>
            <a:r>
              <a:rPr lang="en-US" altLang="zh-CN"/>
              <a:t>   </a:t>
            </a:r>
            <a:r>
              <a:rPr lang="zh-CN" altLang="en-US"/>
              <a:t>处理n元数组的第n个元素时,或做到i次循环中的第i次重复时，往往会出现错误。</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代码审查</a:t>
            </a:r>
            <a:endParaRPr lang="zh-CN" altLang="en-US"/>
          </a:p>
        </p:txBody>
      </p:sp>
      <p:sp>
        <p:nvSpPr>
          <p:cNvPr id="3" name="内容占位符 2"/>
          <p:cNvSpPr>
            <a:spLocks noGrp="1"/>
          </p:cNvSpPr>
          <p:nvPr>
            <p:ph idx="1"/>
          </p:nvPr>
        </p:nvSpPr>
        <p:spPr/>
        <p:txBody>
          <a:bodyPr/>
          <a:p>
            <a:r>
              <a:rPr lang="zh-CN" altLang="en-US"/>
              <a:t>人工测试源程序可以由程序的编写者本人非正式地进行,也可以由审查小组正式进行，后者称为代码审查。审查小组最好由下述4人组成：</a:t>
            </a:r>
            <a:endParaRPr lang="zh-CN" altLang="en-US"/>
          </a:p>
          <a:p>
            <a:r>
              <a:rPr lang="zh-CN" altLang="en-US"/>
              <a:t>（</a:t>
            </a:r>
            <a:r>
              <a:rPr lang="en-US" altLang="zh-CN"/>
              <a:t>1</a:t>
            </a:r>
            <a:r>
              <a:rPr lang="zh-CN" altLang="en-US"/>
              <a:t>）组长,应该是一个很有能力的程序员，而且没有直接参与这项工程。</a:t>
            </a:r>
            <a:endParaRPr lang="zh-CN" altLang="en-US"/>
          </a:p>
          <a:p>
            <a:r>
              <a:rPr lang="zh-CN" altLang="en-US"/>
              <a:t>（</a:t>
            </a:r>
            <a:r>
              <a:rPr lang="en-US" altLang="zh-CN"/>
              <a:t>2</a:t>
            </a:r>
            <a:r>
              <a:rPr lang="zh-CN" altLang="en-US"/>
              <a:t>）程序的设计者。</a:t>
            </a:r>
            <a:endParaRPr lang="zh-CN" altLang="en-US"/>
          </a:p>
          <a:p>
            <a:r>
              <a:rPr lang="zh-CN" altLang="en-US"/>
              <a:t>（</a:t>
            </a:r>
            <a:r>
              <a:rPr lang="en-US" altLang="zh-CN"/>
              <a:t>3</a:t>
            </a:r>
            <a:r>
              <a:rPr lang="zh-CN" altLang="en-US"/>
              <a:t>）程序的编写者。</a:t>
            </a:r>
            <a:endParaRPr lang="zh-CN" altLang="en-US"/>
          </a:p>
          <a:p>
            <a:r>
              <a:rPr lang="zh-CN" altLang="en-US"/>
              <a:t>（</a:t>
            </a:r>
            <a:r>
              <a:rPr lang="en-US" altLang="zh-CN"/>
              <a:t>4</a:t>
            </a:r>
            <a:r>
              <a:rPr lang="zh-CN" altLang="en-US"/>
              <a:t>）程序的测试者。</a:t>
            </a:r>
            <a:endParaRPr lang="zh-CN" altLang="en-US"/>
          </a:p>
          <a:p>
            <a:r>
              <a:rPr lang="zh-CN" altLang="en-US"/>
              <a:t>如果一个人既是程序的设计者又是编写者,或既是编写者又是测试者,则审查小组中应该再增加一个程序员。</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9455"/>
            <a:ext cx="10968990" cy="5530215"/>
          </a:xfrm>
        </p:spPr>
        <p:txBody>
          <a:bodyPr/>
          <a:p>
            <a:r>
              <a:rPr lang="zh-CN" altLang="en-US"/>
              <a:t>审查的一般流程如下：</a:t>
            </a:r>
            <a:endParaRPr lang="zh-CN" altLang="en-US"/>
          </a:p>
          <a:p>
            <a:r>
              <a:rPr lang="zh-CN" altLang="en-US"/>
              <a:t>审查之前,小组成员应该先研究设计说明书，力求理解这个设计。为了帮助理解,可以先由设计者扼要地介绍他的设计。</a:t>
            </a:r>
            <a:endParaRPr lang="zh-CN" altLang="en-US"/>
          </a:p>
          <a:p>
            <a:r>
              <a:rPr lang="zh-CN" altLang="en-US"/>
              <a:t>在审查会上由程序的编写者解释他是怎样用程序代码实现这个设计的,通常是逐个语句地讲述程序的逻辑，小组其他成员仔细倾听他的讲解，并力图发现其中的错误。</a:t>
            </a:r>
            <a:endParaRPr lang="zh-CN" altLang="en-US"/>
          </a:p>
          <a:p>
            <a:r>
              <a:rPr lang="zh-CN" altLang="en-US"/>
              <a:t>审查会上进行的另外一项工作,是对照类似于上一小节中介绍的程序设计常见错误清单,分析审查这个程序。</a:t>
            </a:r>
            <a:endParaRPr lang="zh-CN" altLang="en-US"/>
          </a:p>
          <a:p>
            <a:r>
              <a:rPr lang="zh-CN" altLang="en-US"/>
              <a:t>当发现错误时由组长记录下来,审查会继续进行(甲耸小组的任务是发现错误而不是改正错误)。</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1520"/>
            <a:ext cx="10968990" cy="5518150"/>
          </a:xfrm>
        </p:spPr>
        <p:txBody>
          <a:bodyPr>
            <a:normAutofit lnSpcReduction="10000"/>
          </a:bodyPr>
          <a:p>
            <a:r>
              <a:rPr lang="zh-CN" altLang="en-US"/>
              <a:t>审查会还有另外一种常见的进行方法,称为预排:</a:t>
            </a:r>
            <a:endParaRPr lang="zh-CN" altLang="en-US"/>
          </a:p>
          <a:p>
            <a:r>
              <a:rPr lang="zh-CN" altLang="en-US"/>
              <a:t>由一个人扮演“测试者”,其他人扮演“计算机”。</a:t>
            </a:r>
            <a:endParaRPr lang="zh-CN" altLang="en-US"/>
          </a:p>
          <a:p>
            <a:r>
              <a:rPr lang="zh-CN" altLang="en-US"/>
              <a:t>会前测试者准备好测试方案,会上由扮演计算机的成员模拟计算机执行被测试的程序。当然,由于人执行程序速度极慢，因此测试数据必须简单,测试方案的数目也不能过多。</a:t>
            </a:r>
            <a:endParaRPr lang="zh-CN" altLang="en-US"/>
          </a:p>
          <a:p>
            <a:r>
              <a:rPr lang="zh-CN" altLang="en-US"/>
              <a:t>但是,测试方案本身并不十分关键,它只起一种促进思考引起讨论的作用。</a:t>
            </a:r>
            <a:endParaRPr lang="zh-CN" altLang="en-US"/>
          </a:p>
          <a:p>
            <a:r>
              <a:rPr lang="zh-CN" altLang="en-US"/>
              <a:t>在大多数情况下,通过向程序员提出关于他的程序的逻辑和他编写程序时所做的假设的疑问,可以发现的错误比由测试方案直接发现的错误还多。</a:t>
            </a:r>
            <a:endParaRPr lang="zh-CN" altLang="en-US"/>
          </a:p>
          <a:p>
            <a:endParaRPr lang="zh-CN" altLang="en-US"/>
          </a:p>
          <a:p>
            <a:r>
              <a:rPr lang="zh-CN" altLang="en-US"/>
              <a:t>代码审查比计算机测试优越的是:一次审查会上可以发现许多错误;用计算机测试的方法发现错误之后,通常需要先改正这个错误才能继续测试，因此错误是一个一个地发现并改正的。也就是说，采用代码审查的方法可以减少系统验证的总工作量。</a:t>
            </a:r>
            <a:endParaRPr lang="zh-CN" altLang="en-US"/>
          </a:p>
          <a:p>
            <a:r>
              <a:rPr lang="zh-CN" altLang="en-US"/>
              <a:t>实践表明,对于查找某些类型的错误来说,人工测试比计算机测试更有效;对于其他类型的错</a:t>
            </a:r>
            <a:endParaRPr lang="zh-CN" altLang="en-US"/>
          </a:p>
          <a:p>
            <a:pPr marL="0" indent="0">
              <a:buNone/>
            </a:pPr>
            <a:r>
              <a:rPr lang="en-US" altLang="zh-CN"/>
              <a:t>   </a:t>
            </a:r>
            <a:r>
              <a:rPr lang="zh-CN" altLang="en-US"/>
              <a:t>误来说则刚好相反。因此,人工测试和计算机测试是互相补充,相辅相成的。</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计算机测试</a:t>
            </a:r>
            <a:endParaRPr lang="zh-CN" altLang="en-US"/>
          </a:p>
        </p:txBody>
      </p:sp>
      <p:sp>
        <p:nvSpPr>
          <p:cNvPr id="3" name="内容占位符 2"/>
          <p:cNvSpPr>
            <a:spLocks noGrp="1"/>
          </p:cNvSpPr>
          <p:nvPr>
            <p:ph idx="1"/>
          </p:nvPr>
        </p:nvSpPr>
        <p:spPr/>
        <p:txBody>
          <a:bodyPr/>
          <a:p>
            <a:r>
              <a:rPr lang="zh-CN" altLang="en-US"/>
              <a:t>模块并不是一个独立的程序,因此必须为每个单元测试开发驱动软件和(或)存根软件。</a:t>
            </a:r>
            <a:endParaRPr lang="zh-CN" altLang="en-US"/>
          </a:p>
          <a:p>
            <a:r>
              <a:rPr lang="zh-CN" altLang="en-US"/>
              <a:t>驱动程序也就是一个“主程序”，它接收测试数据，把这些数据传送给被测试的模块,并且印出有关的结果。</a:t>
            </a:r>
            <a:endParaRPr lang="zh-CN" altLang="en-US"/>
          </a:p>
          <a:p>
            <a:r>
              <a:rPr lang="zh-CN" altLang="en-US"/>
              <a:t>存根程序，又称</a:t>
            </a:r>
            <a:r>
              <a:rPr lang="en-US" altLang="zh-CN"/>
              <a:t>“</a:t>
            </a:r>
            <a:r>
              <a:rPr lang="zh-CN" altLang="en-US"/>
              <a:t>虚拟子程序</a:t>
            </a:r>
            <a:r>
              <a:rPr lang="en-US" altLang="zh-CN"/>
              <a:t>”</a:t>
            </a:r>
            <a:r>
              <a:rPr lang="zh-CN" altLang="en-US"/>
              <a:t>，代替被测试的模块所调用的模块，它使用被它代替的模块的接口,可能做最少量的数据操作,印出对入口的检验或操作结果,并且把控制归还给调用它的模块。</a:t>
            </a:r>
            <a:endParaRPr lang="zh-CN" altLang="en-US"/>
          </a:p>
          <a:p>
            <a:r>
              <a:rPr lang="zh-CN" altLang="en-US"/>
              <a:t>驱动程序和存根程序代表开销，很多模块不能用简单的测试软件充分测试,为了减少开销可以使用渐增式测试方法,在集成测试的过程中同时完成对模块的详尽测试</a:t>
            </a:r>
            <a:endParaRPr lang="zh-CN" altLang="en-US"/>
          </a:p>
          <a:p>
            <a:r>
              <a:rPr lang="zh-CN" altLang="en-US"/>
              <a:t>模块的内聚程度高可以简化单元测试过程。</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NO.4</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集成测试</a:t>
            </a:r>
            <a:endParaRPr lang="zh-CN" altLang="en-US" sz="4800">
              <a:latin typeface="+mj-ea"/>
              <a:ea typeface="+mj-ea"/>
            </a:endParaRPr>
          </a:p>
        </p:txBody>
      </p:sp>
      <p:sp>
        <p:nvSpPr>
          <p:cNvPr id="5" name="文本框 4"/>
          <p:cNvSpPr txBox="1"/>
          <p:nvPr/>
        </p:nvSpPr>
        <p:spPr>
          <a:xfrm>
            <a:off x="1524000" y="4827270"/>
            <a:ext cx="9144000" cy="829945"/>
          </a:xfrm>
          <a:prstGeom prst="rect">
            <a:avLst/>
          </a:prstGeom>
          <a:noFill/>
        </p:spPr>
        <p:txBody>
          <a:bodyPr wrap="square" rtlCol="0">
            <a:spAutoFit/>
          </a:bodyPr>
          <a:p>
            <a:r>
              <a:rPr lang="zh-CN" altLang="en-US" sz="2400"/>
              <a:t>集成测试是测试和组装软件的系统化技术，分为渐增式和非渐增式。</a:t>
            </a:r>
            <a:endParaRPr lang="zh-CN" altLang="en-US" sz="2400"/>
          </a:p>
          <a:p>
            <a:r>
              <a:rPr lang="zh-CN" altLang="en-US" sz="2400"/>
              <a:t>目前普遍采用渐增式的测试方法。</a:t>
            </a:r>
            <a:endParaRPr lang="zh-CN" altLang="en-US" sz="240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NO.1</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编码</a:t>
            </a:r>
            <a:endParaRPr lang="zh-CN" altLang="en-US" sz="4800">
              <a:latin typeface="+mj-ea"/>
              <a:ea typeface="+mj-ea"/>
            </a:endParaRPr>
          </a:p>
        </p:txBody>
      </p:sp>
      <p:sp>
        <p:nvSpPr>
          <p:cNvPr id="5" name="文本框 4"/>
          <p:cNvSpPr txBox="1"/>
          <p:nvPr/>
        </p:nvSpPr>
        <p:spPr>
          <a:xfrm>
            <a:off x="1347470" y="4827270"/>
            <a:ext cx="9490075" cy="460375"/>
          </a:xfrm>
          <a:prstGeom prst="rect">
            <a:avLst/>
          </a:prstGeom>
          <a:noFill/>
        </p:spPr>
        <p:txBody>
          <a:bodyPr wrap="square" rtlCol="0">
            <a:spAutoFit/>
          </a:bodyPr>
          <a:p>
            <a:r>
              <a:rPr lang="zh-CN" altLang="en-US" sz="2400"/>
              <a:t>所谓编码及时把软件设计结果翻译成用某种程序设计语言书写的程序</a:t>
            </a:r>
            <a:endParaRPr lang="zh-CN" altLang="en-US" sz="240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1.自顶向下集成</a:t>
            </a:r>
            <a:endParaRPr lang="en-US" altLang="zh-CN"/>
          </a:p>
        </p:txBody>
      </p:sp>
      <p:sp>
        <p:nvSpPr>
          <p:cNvPr id="3" name="内容占位符 2"/>
          <p:cNvSpPr>
            <a:spLocks noGrp="1"/>
          </p:cNvSpPr>
          <p:nvPr>
            <p:ph idx="1"/>
          </p:nvPr>
        </p:nvSpPr>
        <p:spPr/>
        <p:txBody>
          <a:bodyPr/>
          <a:p>
            <a:r>
              <a:rPr lang="zh-CN" altLang="en-US"/>
              <a:t>从主控制模块开始,沿着程序的控制层次向下移动,逐渐把各个模块结合起来。在把附属于（及最终附属于）主控制模块的那些模块组装到程序结构中去时,或者使用深度优先的策略,或者使用宽度优先的策略。</a:t>
            </a:r>
            <a:endParaRPr lang="zh-CN" altLang="en-US"/>
          </a:p>
          <a:p>
            <a:r>
              <a:rPr lang="zh-CN" altLang="en-US"/>
              <a:t>深度优先：</a:t>
            </a:r>
            <a:r>
              <a:rPr lang="en-US" altLang="zh-CN"/>
              <a:t>M1</a:t>
            </a:r>
            <a:r>
              <a:rPr lang="en-US" altLang="zh-CN">
                <a:sym typeface="+mn-ea"/>
              </a:rPr>
              <a:t> -&gt;</a:t>
            </a:r>
            <a:r>
              <a:rPr lang="en-US" altLang="zh-CN"/>
              <a:t>M2</a:t>
            </a:r>
            <a:r>
              <a:rPr lang="en-US" altLang="zh-CN">
                <a:sym typeface="+mn-ea"/>
              </a:rPr>
              <a:t> -&gt;</a:t>
            </a:r>
            <a:r>
              <a:rPr lang="en-US" altLang="zh-CN"/>
              <a:t>M5 -&gt;M8</a:t>
            </a:r>
            <a:r>
              <a:rPr lang="zh-CN" altLang="en-US"/>
              <a:t>或</a:t>
            </a:r>
            <a:r>
              <a:rPr lang="en-US" altLang="zh-CN"/>
              <a:t>M6</a:t>
            </a:r>
            <a:r>
              <a:rPr lang="zh-CN" altLang="en-US"/>
              <a:t>（</a:t>
            </a:r>
            <a:r>
              <a:rPr lang="en-US" altLang="zh-CN"/>
              <a:t>如果为了使</a:t>
            </a:r>
            <a:endParaRPr lang="en-US" altLang="zh-CN"/>
          </a:p>
          <a:p>
            <a:pPr marL="0" indent="0">
              <a:buNone/>
            </a:pPr>
            <a:r>
              <a:rPr lang="en-US" altLang="zh-CN"/>
              <a:t>   M2具有适当功能需要M6</a:t>
            </a:r>
            <a:r>
              <a:rPr lang="zh-CN" altLang="en-US"/>
              <a:t>）</a:t>
            </a:r>
            <a:r>
              <a:rPr lang="en-US" altLang="zh-CN"/>
              <a:t>-&gt;M6</a:t>
            </a:r>
            <a:r>
              <a:rPr lang="zh-CN" altLang="en-US"/>
              <a:t>或</a:t>
            </a:r>
            <a:r>
              <a:rPr lang="en-US" altLang="zh-CN"/>
              <a:t>M8-&gt;M3-&gt;M7-&gt;M4</a:t>
            </a:r>
            <a:endParaRPr lang="en-US" altLang="zh-CN"/>
          </a:p>
          <a:p>
            <a:pPr algn="l">
              <a:buClrTx/>
              <a:buSzTx/>
            </a:pPr>
            <a:endParaRPr lang="zh-CN" altLang="en-US"/>
          </a:p>
          <a:p>
            <a:pPr algn="l">
              <a:buClrTx/>
              <a:buSzTx/>
            </a:pPr>
            <a:r>
              <a:rPr lang="zh-CN" altLang="en-US"/>
              <a:t>宽度优先：</a:t>
            </a:r>
            <a:r>
              <a:rPr lang="en-US" altLang="zh-CN"/>
              <a:t>M2,M3,M4-&gt;M5,M6,M7-&gt;M8</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920230" y="2456815"/>
            <a:ext cx="4657090" cy="282575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42950"/>
            <a:ext cx="10968990" cy="5506720"/>
          </a:xfrm>
        </p:spPr>
        <p:txBody>
          <a:bodyPr/>
          <a:p>
            <a:r>
              <a:rPr lang="zh-CN" altLang="en-US"/>
              <a:t>把模块结合进软件结构的具体过程由下述4个步骤完成</a:t>
            </a:r>
            <a:r>
              <a:rPr lang="en-US" altLang="zh-CN"/>
              <a:t>:</a:t>
            </a:r>
            <a:endParaRPr lang="en-US" altLang="zh-CN"/>
          </a:p>
          <a:p>
            <a:r>
              <a:rPr lang="zh-CN" altLang="en-US"/>
              <a:t>（</a:t>
            </a:r>
            <a:r>
              <a:rPr lang="en-US" altLang="zh-CN"/>
              <a:t>1</a:t>
            </a:r>
            <a:r>
              <a:rPr lang="zh-CN" altLang="en-US"/>
              <a:t>）</a:t>
            </a:r>
            <a:r>
              <a:rPr lang="en-US" altLang="zh-CN"/>
              <a:t>对主控制模块进行测试,测试时用存根程序代替所有直接附属于主控制模块的模块</a:t>
            </a:r>
            <a:r>
              <a:rPr lang="zh-CN" altLang="en-US"/>
              <a:t>。</a:t>
            </a:r>
            <a:endParaRPr lang="zh-CN" altLang="en-US"/>
          </a:p>
          <a:p>
            <a:r>
              <a:rPr lang="zh-CN" altLang="en-US"/>
              <a:t>（</a:t>
            </a:r>
            <a:r>
              <a:rPr lang="en-US" altLang="zh-CN"/>
              <a:t>2</a:t>
            </a:r>
            <a:r>
              <a:rPr lang="zh-CN" altLang="en-US"/>
              <a:t>）根据选定的结合策略(深度优先或宽度优先),每次用一个实际模块代换一个存根程序(新结合进来的模块往往又需要新的存根程序)。</a:t>
            </a:r>
            <a:endParaRPr lang="zh-CN" altLang="en-US"/>
          </a:p>
          <a:p>
            <a:r>
              <a:rPr lang="zh-CN" altLang="en-US"/>
              <a:t>（</a:t>
            </a:r>
            <a:r>
              <a:rPr lang="en-US" altLang="zh-CN"/>
              <a:t>3</a:t>
            </a:r>
            <a:r>
              <a:rPr lang="zh-CN" altLang="en-US"/>
              <a:t>）在结合进一个模块的同时进行测试。</a:t>
            </a:r>
            <a:endParaRPr lang="zh-CN" altLang="en-US"/>
          </a:p>
          <a:p>
            <a:r>
              <a:rPr lang="zh-CN" altLang="en-US"/>
              <a:t>（</a:t>
            </a:r>
            <a:r>
              <a:rPr lang="en-US" altLang="zh-CN"/>
              <a:t>4</a:t>
            </a:r>
            <a:r>
              <a:rPr lang="zh-CN" altLang="en-US"/>
              <a:t>）为了保证加入模块没有引进新的错误,可能需要进行回归测试(即全部或部分地重复以前做过的测试)。</a:t>
            </a:r>
            <a:endParaRPr lang="zh-CN" altLang="en-US"/>
          </a:p>
          <a:p>
            <a:r>
              <a:rPr lang="zh-CN" altLang="en-US"/>
              <a:t>（</a:t>
            </a:r>
            <a:r>
              <a:rPr lang="en-US" altLang="zh-CN"/>
              <a:t>5</a:t>
            </a:r>
            <a:r>
              <a:rPr lang="zh-CN" altLang="en-US"/>
              <a:t>）证从（2）开始不断地重复进行上述过程,直到构造起完整的软件结构为止。</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9455"/>
            <a:ext cx="10968990" cy="5530215"/>
          </a:xfrm>
        </p:spPr>
        <p:txBody>
          <a:bodyPr/>
          <a:p>
            <a:r>
              <a:rPr lang="zh-CN" altLang="en-US"/>
              <a:t>自顶向下的结合策略能够在测试的早期对主要的控制或关键的抉择进行检验。在一个分解得好的软件结构中，关键的抉择位于层次系统的较上层，因此首先碰到。如果主要控制确实有问题,早期认识到这类问题是很有好处的,可以及早想办法解决。</a:t>
            </a:r>
            <a:endParaRPr lang="zh-CN" altLang="en-US"/>
          </a:p>
          <a:p>
            <a:r>
              <a:rPr lang="zh-CN" altLang="en-US">
                <a:sym typeface="+mn-ea"/>
              </a:rPr>
              <a:t>自顶向下存在一个逻辑问题：</a:t>
            </a:r>
            <a:r>
              <a:rPr lang="zh-CN" altLang="en-US"/>
              <a:t>为了充分地测试软件系统的较高层次，需要在较低层次上的处理。然而在自顶向下测试的初期,存根程序代替了低层次的模块，因此，在软件结构中没有重要的数据自下往上流。</a:t>
            </a:r>
            <a:endParaRPr lang="zh-CN" altLang="en-US"/>
          </a:p>
          <a:p>
            <a:r>
              <a:rPr lang="zh-CN" altLang="en-US"/>
              <a:t>为解决这一问题，测试人员有两种选择:</a:t>
            </a:r>
            <a:endParaRPr lang="zh-CN" altLang="en-US"/>
          </a:p>
          <a:p>
            <a:r>
              <a:rPr lang="zh-CN" altLang="en-US"/>
              <a:t>（</a:t>
            </a:r>
            <a:r>
              <a:rPr lang="en-US" altLang="zh-CN"/>
              <a:t>1</a:t>
            </a:r>
            <a:r>
              <a:rPr lang="zh-CN" altLang="en-US"/>
              <a:t>）把许多测试推迟到用真实模块代替了存根程序以后再进行;</a:t>
            </a:r>
            <a:endParaRPr lang="zh-CN" altLang="en-US"/>
          </a:p>
          <a:p>
            <a:r>
              <a:rPr lang="zh-CN" altLang="en-US"/>
              <a:t>（</a:t>
            </a:r>
            <a:r>
              <a:rPr lang="en-US" altLang="zh-CN"/>
              <a:t>2</a:t>
            </a:r>
            <a:r>
              <a:rPr lang="zh-CN" altLang="en-US"/>
              <a:t>）从层次系统的底部向上组装软件。</a:t>
            </a:r>
            <a:endParaRPr lang="zh-CN" altLang="en-US"/>
          </a:p>
          <a:p>
            <a:r>
              <a:rPr lang="zh-CN" altLang="en-US"/>
              <a:t>方法（</a:t>
            </a:r>
            <a:r>
              <a:rPr lang="en-US" altLang="zh-CN"/>
              <a:t>1</a:t>
            </a:r>
            <a:r>
              <a:rPr lang="zh-CN" altLang="en-US"/>
              <a:t>）失去了在特定的测试和组装特定的模块之间的精确对应关系,这可能导致在确定错误的位置和原因时发生困难。</a:t>
            </a:r>
            <a:endParaRPr lang="zh-CN" altLang="en-US"/>
          </a:p>
          <a:p>
            <a:r>
              <a:rPr lang="zh-CN" altLang="en-US"/>
              <a:t>方法（</a:t>
            </a:r>
            <a:r>
              <a:rPr lang="en-US" altLang="zh-CN"/>
              <a:t>2</a:t>
            </a:r>
            <a:r>
              <a:rPr lang="zh-CN" altLang="en-US"/>
              <a:t>）即下面的自底向上集成。</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sym typeface="+mn-ea"/>
              </a:rPr>
              <a:t>自底向上集成</a:t>
            </a:r>
            <a:endParaRPr lang="en-US" altLang="zh-CN"/>
          </a:p>
        </p:txBody>
      </p:sp>
      <p:sp>
        <p:nvSpPr>
          <p:cNvPr id="3" name="内容占位符 2"/>
          <p:cNvSpPr>
            <a:spLocks noGrp="1"/>
          </p:cNvSpPr>
          <p:nvPr>
            <p:ph idx="1"/>
          </p:nvPr>
        </p:nvSpPr>
        <p:spPr/>
        <p:txBody>
          <a:bodyPr/>
          <a:p>
            <a:r>
              <a:rPr lang="zh-CN" altLang="en-US"/>
              <a:t>自底向上测试从“原子”模块(即在软件结构最低层的模块)开始组装和测试。因为是从底部向上结合模块,总能得到所需的下层模块处理功能,所以不需要存根程序。</a:t>
            </a:r>
            <a:endParaRPr lang="zh-CN" altLang="en-US"/>
          </a:p>
          <a:p>
            <a:r>
              <a:rPr lang="zh-CN" altLang="en-US"/>
              <a:t>用下述步骤可以实现自底向上的结合策略：</a:t>
            </a:r>
            <a:endParaRPr lang="zh-CN" altLang="en-US"/>
          </a:p>
          <a:p>
            <a:r>
              <a:rPr lang="zh-CN" altLang="en-US"/>
              <a:t>（1）把低层模块组合成实现某个特定的软件子功能的族。</a:t>
            </a:r>
            <a:endParaRPr lang="zh-CN" altLang="en-US"/>
          </a:p>
          <a:p>
            <a:r>
              <a:rPr lang="zh-CN" altLang="en-US"/>
              <a:t>（2）写一个驱动程序(用于测试的控制程序）,协调测试数据的输入和输出。</a:t>
            </a:r>
            <a:endParaRPr lang="zh-CN" altLang="en-US"/>
          </a:p>
          <a:p>
            <a:r>
              <a:rPr lang="zh-CN" altLang="en-US"/>
              <a:t>（3）对由模块组成的子功能族进行测试。</a:t>
            </a:r>
            <a:endParaRPr lang="zh-CN" altLang="en-US"/>
          </a:p>
          <a:p>
            <a:r>
              <a:rPr lang="zh-CN" altLang="en-US"/>
              <a:t>（4）去掉驱动程序,沿软件结构自下向上移动,把</a:t>
            </a:r>
            <a:endParaRPr lang="zh-CN" altLang="en-US"/>
          </a:p>
          <a:p>
            <a:pPr marL="0" indent="0">
              <a:buNone/>
            </a:pPr>
            <a:r>
              <a:rPr lang="en-US" altLang="zh-CN"/>
              <a:t>    </a:t>
            </a:r>
            <a:r>
              <a:rPr lang="zh-CN" altLang="en-US"/>
              <a:t>子功能族组合起来形成更大的子功能族。</a:t>
            </a:r>
            <a:endParaRPr lang="zh-CN" altLang="en-US"/>
          </a:p>
        </p:txBody>
      </p:sp>
      <p:pic>
        <p:nvPicPr>
          <p:cNvPr id="4" name="图片 3"/>
          <p:cNvPicPr>
            <a:picLocks noChangeAspect="1"/>
          </p:cNvPicPr>
          <p:nvPr/>
        </p:nvPicPr>
        <p:blipFill>
          <a:blip r:embed="rId1"/>
          <a:stretch>
            <a:fillRect/>
          </a:stretch>
        </p:blipFill>
        <p:spPr>
          <a:xfrm>
            <a:off x="6522085" y="3975735"/>
            <a:ext cx="4150995" cy="261175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不同集成测试策略的比较</a:t>
            </a:r>
            <a:endParaRPr lang="zh-CN" altLang="en-US"/>
          </a:p>
        </p:txBody>
      </p:sp>
      <p:sp>
        <p:nvSpPr>
          <p:cNvPr id="3" name="内容占位符 2"/>
          <p:cNvSpPr>
            <a:spLocks noGrp="1"/>
          </p:cNvSpPr>
          <p:nvPr>
            <p:ph idx="1"/>
          </p:nvPr>
        </p:nvSpPr>
        <p:spPr/>
        <p:txBody>
          <a:bodyPr/>
          <a:p>
            <a:r>
              <a:rPr lang="zh-CN" altLang="en-US"/>
              <a:t>两种集成方法各自的优点正好对应于另一种方法的缺点。根据实际的软件系统，出现了许多更加实用的混合策略：</a:t>
            </a:r>
            <a:endParaRPr lang="zh-CN" altLang="en-US"/>
          </a:p>
          <a:p>
            <a:r>
              <a:rPr lang="zh-CN" altLang="en-US"/>
              <a:t>（1）改进的自顶向下测试方法。基本上使用自顶向下的测试方法,但是在早期使用自底向上的方法测试软件中的少数关键模块。此方法具有一般自顶向下方法所具有的优点，但多了一条缺点,即测试关键模块时需要驱动程序。</a:t>
            </a:r>
            <a:endParaRPr lang="zh-CN" altLang="en-US"/>
          </a:p>
          <a:p>
            <a:r>
              <a:rPr lang="zh-CN" altLang="en-US"/>
              <a:t>（</a:t>
            </a:r>
            <a:r>
              <a:rPr lang="en-US" altLang="zh-CN"/>
              <a:t>2</a:t>
            </a:r>
            <a:r>
              <a:rPr lang="zh-CN" altLang="en-US"/>
              <a:t>）混合法。对软件结构中较上层使用的自顶向下方法与对软件结构中较下层使用的自底向上方法相结合。这种方法兼有两种方法的优点和缺点,当被测试的软件中关键模块比较多时,这种混合法可能是最好的折中方法。</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4.回归测试</a:t>
            </a:r>
            <a:endParaRPr lang="en-US" altLang="zh-CN"/>
          </a:p>
        </p:txBody>
      </p:sp>
      <p:sp>
        <p:nvSpPr>
          <p:cNvPr id="3" name="内容占位符 2"/>
          <p:cNvSpPr>
            <a:spLocks noGrp="1"/>
          </p:cNvSpPr>
          <p:nvPr>
            <p:ph idx="1"/>
          </p:nvPr>
        </p:nvSpPr>
        <p:spPr/>
        <p:txBody>
          <a:bodyPr/>
          <a:p>
            <a:r>
              <a:rPr lang="zh-CN" altLang="en-US"/>
              <a:t>在集成测试过程中每当一个新模块结合进来时,程序就发生了变化。这些变化有可能使原来工作正常的功能出现问题。在集成测试的范畴中,所谓回归测试是指重新执行已经做过的测试的某个子集，以保证上述这些亦化没有带来非预期的副作用。</a:t>
            </a:r>
            <a:endParaRPr lang="zh-CN" altLang="en-US"/>
          </a:p>
          <a:p>
            <a:r>
              <a:rPr lang="zh-CN" altLang="en-US"/>
              <a:t>更广义地说,错误的改正会改变文件的配置，回归测试就是用于保证由于调试或其他原因引起的变化,不会导致非预期的软件行为或额外错误的测试活动。</a:t>
            </a:r>
            <a:endParaRPr lang="zh-CN" altLang="en-US"/>
          </a:p>
          <a:p>
            <a:r>
              <a:rPr lang="zh-CN" altLang="en-US"/>
              <a:t>回归测试可以通过重新执行全部测试用例的一个子集人工地进行,也可以使用自动化的捕获回放工具自动进行。</a:t>
            </a:r>
            <a:endParaRPr lang="zh-CN" altLang="en-US"/>
          </a:p>
          <a:p>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回归测试集(已执行过的测试用例的子集)包括下述3类不司的测试用例：</a:t>
            </a:r>
            <a:endParaRPr lang="zh-CN" altLang="en-US"/>
          </a:p>
          <a:p>
            <a:r>
              <a:rPr lang="zh-CN" altLang="en-US"/>
              <a:t>（1）检测软件全部功能的代表性测试用例。</a:t>
            </a:r>
            <a:endParaRPr lang="zh-CN" altLang="en-US"/>
          </a:p>
          <a:p>
            <a:r>
              <a:rPr lang="zh-CN" altLang="en-US"/>
              <a:t>（2）专门针对可能受修改影响的软件功能的附加测试。</a:t>
            </a:r>
            <a:endParaRPr lang="zh-CN" altLang="en-US"/>
          </a:p>
          <a:p>
            <a:r>
              <a:rPr lang="zh-CN" altLang="en-US">
                <a:sym typeface="+mn-ea"/>
              </a:rPr>
              <a:t>（3）</a:t>
            </a:r>
            <a:r>
              <a:rPr lang="zh-CN" altLang="en-US"/>
              <a:t>针对被修改过的软件成分的测试。</a:t>
            </a:r>
            <a:endParaRPr lang="zh-CN" altLang="en-US"/>
          </a:p>
          <a:p>
            <a:r>
              <a:rPr lang="zh-CN" altLang="en-US"/>
              <a:t>在集成测试过程中,回归测试用例的数量可能变得非常大。因此,应该把回归测试集设计成只包括可以检测程序每个主要功能中的一类或多类错误的那样一些测试用例。</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NO.5</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确认测试</a:t>
            </a:r>
            <a:endParaRPr lang="zh-CN" altLang="en-US" sz="4800">
              <a:latin typeface="+mj-ea"/>
              <a:ea typeface="+mj-ea"/>
            </a:endParaRPr>
          </a:p>
        </p:txBody>
      </p:sp>
      <p:sp>
        <p:nvSpPr>
          <p:cNvPr id="5" name="文本框 4"/>
          <p:cNvSpPr txBox="1"/>
          <p:nvPr/>
        </p:nvSpPr>
        <p:spPr>
          <a:xfrm>
            <a:off x="1524000" y="4827270"/>
            <a:ext cx="9144000" cy="1198880"/>
          </a:xfrm>
          <a:prstGeom prst="rect">
            <a:avLst/>
          </a:prstGeom>
          <a:noFill/>
        </p:spPr>
        <p:txBody>
          <a:bodyPr wrap="square" rtlCol="0">
            <a:spAutoFit/>
          </a:bodyPr>
          <a:p>
            <a:r>
              <a:rPr lang="zh-CN" altLang="en-US" sz="2400"/>
              <a:t>确认测试也称为验收测试，它的目标是验证软件的有效性</a:t>
            </a:r>
            <a:endParaRPr lang="zh-CN" altLang="en-US" sz="2400"/>
          </a:p>
          <a:p>
            <a:r>
              <a:rPr lang="zh-CN" altLang="en-US" sz="2400"/>
              <a:t>验证指的是保证软件正确地实现了某个特定要求的一系列活动</a:t>
            </a:r>
            <a:endParaRPr lang="zh-CN" altLang="en-US" sz="2400"/>
          </a:p>
          <a:p>
            <a:r>
              <a:rPr lang="zh-CN" altLang="en-US" sz="2400"/>
              <a:t>确认指的是为了保证软件确实满足了用户需求而进行的一系列活动。</a:t>
            </a:r>
            <a:endParaRPr lang="zh-CN" altLang="en-US" sz="2400"/>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1.确认测试的范围</a:t>
            </a:r>
            <a:endParaRPr lang="en-US" altLang="zh-CN"/>
          </a:p>
        </p:txBody>
      </p:sp>
      <p:sp>
        <p:nvSpPr>
          <p:cNvPr id="3" name="内容占位符 2"/>
          <p:cNvSpPr>
            <a:spLocks noGrp="1"/>
          </p:cNvSpPr>
          <p:nvPr>
            <p:ph idx="1"/>
          </p:nvPr>
        </p:nvSpPr>
        <p:spPr/>
        <p:txBody>
          <a:bodyPr>
            <a:normAutofit lnSpcReduction="10000"/>
          </a:bodyPr>
          <a:p>
            <a:r>
              <a:rPr lang="zh-CN" altLang="en-US"/>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之前由开发单位对用户进行培训。</a:t>
            </a:r>
            <a:endParaRPr lang="zh-CN" altLang="en-US"/>
          </a:p>
          <a:p>
            <a:r>
              <a:rPr lang="zh-CN" altLang="en-US"/>
              <a:t>确认测试通常使用黑盒测试法。</a:t>
            </a:r>
            <a:endParaRPr lang="zh-CN" altLang="en-US"/>
          </a:p>
          <a:p>
            <a:r>
              <a:rPr lang="zh-CN" altLang="en-US"/>
              <a:t>软件还需满足例如安全性、可移植性、兼容性和可维护性等其他要求。</a:t>
            </a:r>
            <a:endParaRPr lang="zh-CN" altLang="en-US"/>
          </a:p>
          <a:p>
            <a:r>
              <a:rPr lang="zh-CN" altLang="en-US"/>
              <a:t>确认测试有下述两种可能的结果：</a:t>
            </a:r>
            <a:endParaRPr lang="zh-CN" altLang="en-US"/>
          </a:p>
          <a:p>
            <a:r>
              <a:rPr lang="zh-CN" altLang="en-US"/>
              <a:t>（</a:t>
            </a:r>
            <a:r>
              <a:rPr lang="en-US" altLang="zh-CN"/>
              <a:t>1</a:t>
            </a:r>
            <a:r>
              <a:rPr lang="zh-CN" altLang="en-US"/>
              <a:t>）功能和性能与用户要求一致,软件是可以接受的。</a:t>
            </a:r>
            <a:endParaRPr lang="zh-CN" altLang="en-US"/>
          </a:p>
          <a:p>
            <a:r>
              <a:rPr lang="zh-CN" altLang="en-US"/>
              <a:t>（</a:t>
            </a:r>
            <a:r>
              <a:rPr lang="en-US" altLang="zh-CN"/>
              <a:t>2</a:t>
            </a:r>
            <a:r>
              <a:rPr lang="zh-CN" altLang="en-US"/>
              <a:t>）功能和性能与用户要求有差距。</a:t>
            </a:r>
            <a:endParaRPr lang="zh-CN" altLang="en-US"/>
          </a:p>
          <a:p>
            <a:r>
              <a:rPr lang="zh-CN" altLang="en-US"/>
              <a:t>在这个阶段发现的问题往往和需求分析阶段的差错有关,涉及的面通常比较广,因此解决起来</a:t>
            </a:r>
            <a:endParaRPr lang="zh-CN" altLang="en-US"/>
          </a:p>
          <a:p>
            <a:pPr marL="0" indent="0">
              <a:buNone/>
            </a:pPr>
            <a:r>
              <a:rPr lang="en-US" altLang="zh-CN"/>
              <a:t>   </a:t>
            </a:r>
            <a:r>
              <a:rPr lang="zh-CN" altLang="en-US"/>
              <a:t>也比较困难。为了制定解决确认测试过程中发现的软件缺陷或错误的策略,通常需要和用户</a:t>
            </a:r>
            <a:endParaRPr lang="zh-CN" altLang="en-US"/>
          </a:p>
          <a:p>
            <a:pPr marL="0" indent="0">
              <a:buNone/>
            </a:pPr>
            <a:r>
              <a:rPr lang="zh-CN" altLang="en-US"/>
              <a:t> </a:t>
            </a:r>
            <a:r>
              <a:rPr lang="en-US" altLang="zh-CN"/>
              <a:t>  </a:t>
            </a:r>
            <a:r>
              <a:rPr lang="zh-CN" altLang="en-US"/>
              <a:t>充分协商。</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2.软件配置复查</a:t>
            </a:r>
            <a:endParaRPr lang="en-US" altLang="zh-CN"/>
          </a:p>
        </p:txBody>
      </p:sp>
      <p:sp>
        <p:nvSpPr>
          <p:cNvPr id="3" name="内容占位符 2"/>
          <p:cNvSpPr>
            <a:spLocks noGrp="1"/>
          </p:cNvSpPr>
          <p:nvPr>
            <p:ph idx="1"/>
          </p:nvPr>
        </p:nvSpPr>
        <p:spPr/>
        <p:txBody>
          <a:bodyPr/>
          <a:p>
            <a:r>
              <a:rPr lang="zh-CN" altLang="en-US"/>
              <a:t>确认测试的一个重要内容是复查软件配置。复查的目的是保证软件配置的所有成分都齐全,质量符合要求,文档与程序完全一致,具有完成软件维护所必须的细节,而且已经编好目录。</a:t>
            </a:r>
            <a:endParaRPr lang="zh-CN" altLang="en-US"/>
          </a:p>
          <a:p>
            <a:r>
              <a:rPr lang="zh-CN" altLang="en-US"/>
              <a:t>严格遵循用户指南及其他操作程序,以便检验这些使用手册的完整性和正确性。必须仔细记录发现的遗漏或错误，并且适当地补充和改正。</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选择程序设计语言</a:t>
            </a:r>
            <a:endParaRPr lang="zh-CN" altLang="en-US"/>
          </a:p>
        </p:txBody>
      </p:sp>
      <p:sp>
        <p:nvSpPr>
          <p:cNvPr id="3" name="内容占位符 2"/>
          <p:cNvSpPr>
            <a:spLocks noGrp="1"/>
          </p:cNvSpPr>
          <p:nvPr>
            <p:ph idx="1"/>
          </p:nvPr>
        </p:nvSpPr>
        <p:spPr/>
        <p:txBody>
          <a:bodyPr/>
          <a:p>
            <a:r>
              <a:rPr lang="zh-CN" altLang="en-US">
                <a:sym typeface="+mn-ea"/>
              </a:rPr>
              <a:t>程序设计语言是人和计算机通信的最基本的工具，其特点必然会人的思维和解题方式，人机通信的方式和质量，他人阅读与理解的难易程度。</a:t>
            </a:r>
            <a:endParaRPr lang="zh-CN" altLang="en-US">
              <a:sym typeface="+mn-ea"/>
            </a:endParaRPr>
          </a:p>
          <a:p>
            <a:r>
              <a:rPr lang="zh-CN" altLang="en-US"/>
              <a:t>适宜的程序设计语言可以减少编码时的困难，减少需要的测试量，降低阅读与维护的难度。</a:t>
            </a:r>
            <a:endParaRPr lang="zh-CN" altLang="en-US"/>
          </a:p>
          <a:p>
            <a:r>
              <a:rPr lang="zh-CN" altLang="en-US"/>
              <a:t>总体来说，除了在特殊的应用领域，高级语言明显优于语言。</a:t>
            </a:r>
            <a:endParaRPr lang="zh-CN" altLang="en-US"/>
          </a:p>
          <a:p>
            <a:r>
              <a:rPr lang="zh-CN" altLang="en-US"/>
              <a:t>为了使程序更容易测试和维护，所选的高级应有理想的模块化机制，以及可读性好的</a:t>
            </a:r>
            <a:r>
              <a:rPr lang="zh-CN" altLang="en-US">
                <a:solidFill>
                  <a:srgbClr val="FF0000"/>
                </a:solidFill>
              </a:rPr>
              <a:t>控制机构和数据结构</a:t>
            </a:r>
            <a:r>
              <a:rPr lang="zh-CN" altLang="en-US"/>
              <a:t>；为了便于调试和提高软件可靠性，语言特点应该使编译程序能够尽可能更多地</a:t>
            </a:r>
            <a:r>
              <a:rPr lang="zh-CN" altLang="en-US">
                <a:solidFill>
                  <a:srgbClr val="FF0000"/>
                </a:solidFill>
              </a:rPr>
              <a:t>发现程序中的错误</a:t>
            </a:r>
            <a:r>
              <a:rPr lang="zh-CN" altLang="en-US"/>
              <a:t>；为了降低软件开发和维护的成本，选用的高级语言应该有良好的</a:t>
            </a:r>
            <a:r>
              <a:rPr lang="zh-CN" altLang="en-US">
                <a:solidFill>
                  <a:srgbClr val="FF0000"/>
                </a:solidFill>
              </a:rPr>
              <a:t>独立编译机制</a:t>
            </a:r>
            <a:r>
              <a:rPr lang="zh-CN" altLang="en-US"/>
              <a:t>。</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 Alpha和 Bet</a:t>
            </a:r>
            <a:r>
              <a:rPr lang="en-US" altLang="zh-CN"/>
              <a:t>a测试</a:t>
            </a:r>
            <a:endParaRPr lang="en-US" altLang="zh-CN"/>
          </a:p>
        </p:txBody>
      </p:sp>
      <p:sp>
        <p:nvSpPr>
          <p:cNvPr id="3" name="内容占位符 2"/>
          <p:cNvSpPr>
            <a:spLocks noGrp="1"/>
          </p:cNvSpPr>
          <p:nvPr>
            <p:ph idx="1"/>
          </p:nvPr>
        </p:nvSpPr>
        <p:spPr/>
        <p:txBody>
          <a:bodyPr>
            <a:normAutofit lnSpcReduction="10000"/>
          </a:bodyPr>
          <a:p>
            <a:r>
              <a:rPr lang="zh-CN" altLang="en-US"/>
              <a:t>如果软件是专为某个客户开发的，可以进行一系列验收测试，以便用户确认所有需求都得到满足了。验收测试是由最终用户而不是系统的开发者进行的。由于</a:t>
            </a:r>
            <a:r>
              <a:rPr lang="zh-CN" altLang="en-US">
                <a:sym typeface="+mn-ea"/>
              </a:rPr>
              <a:t>验收测试持续时间一般较长，可以发现一些积累错误。</a:t>
            </a:r>
            <a:endParaRPr lang="zh-CN" altLang="en-US">
              <a:sym typeface="+mn-ea"/>
            </a:endParaRPr>
          </a:p>
          <a:p>
            <a:r>
              <a:rPr lang="en-US" altLang="zh-CN"/>
              <a:t>如果一个软件是为许</a:t>
            </a:r>
            <a:r>
              <a:rPr lang="zh-CN" altLang="en-US"/>
              <a:t>多客户开发的，那么，让每个客户都进行正式的验收测试是不现实的。在这种情况下，绝大多数软件开发商都使用被称为 Alpha测试和 Beta测试的过程，来发现那些看起来只有最终用户才能发现的错误。</a:t>
            </a:r>
            <a:endParaRPr lang="zh-CN" altLang="en-US"/>
          </a:p>
          <a:p>
            <a:r>
              <a:rPr lang="zh-CN" altLang="en-US"/>
              <a:t>Alpha测试由用户在开发者的场所进行,并且在开发者对用户的“指导”下进行测试。开发者负青记录发现的错误和使用中遇到的问题。即，Alph</a:t>
            </a:r>
            <a:r>
              <a:rPr lang="en-US" altLang="zh-CN"/>
              <a:t>a测试是在受控的环境中进行的。</a:t>
            </a:r>
            <a:endParaRPr lang="en-US" altLang="zh-CN"/>
          </a:p>
          <a:p>
            <a:r>
              <a:rPr lang="en-US" altLang="zh-CN"/>
              <a:t>Beta测试由软件的最终用</a:t>
            </a:r>
            <a:r>
              <a:rPr lang="zh-CN" altLang="en-US"/>
              <a:t>户们在</a:t>
            </a:r>
            <a:r>
              <a:rPr lang="en-US" altLang="zh-CN"/>
              <a:t>一个</a:t>
            </a:r>
            <a:r>
              <a:rPr lang="zh-CN" altLang="en-US"/>
              <a:t>或</a:t>
            </a:r>
            <a:r>
              <a:rPr lang="en-US" altLang="zh-CN"/>
              <a:t>多个客户场所进行</a:t>
            </a:r>
            <a:r>
              <a:rPr lang="zh-CN" altLang="en-US"/>
              <a:t>。</a:t>
            </a:r>
            <a:r>
              <a:rPr lang="zh-CN" altLang="en-US">
                <a:sym typeface="+mn-ea"/>
              </a:rPr>
              <a:t>即，</a:t>
            </a:r>
            <a:r>
              <a:rPr lang="en-US" altLang="zh-CN">
                <a:sym typeface="+mn-ea"/>
              </a:rPr>
              <a:t>Beta测试</a:t>
            </a:r>
            <a:r>
              <a:rPr lang="zh-CN" altLang="en-US">
                <a:sym typeface="+mn-ea"/>
              </a:rPr>
              <a:t>不</a:t>
            </a:r>
            <a:r>
              <a:rPr lang="en-US" altLang="zh-CN">
                <a:sym typeface="+mn-ea"/>
              </a:rPr>
              <a:t>是在受控的</a:t>
            </a:r>
            <a:r>
              <a:rPr lang="zh-CN" altLang="en-US">
                <a:sym typeface="+mn-ea"/>
              </a:rPr>
              <a:t>真实</a:t>
            </a:r>
            <a:r>
              <a:rPr lang="en-US" altLang="zh-CN">
                <a:sym typeface="+mn-ea"/>
              </a:rPr>
              <a:t>环境中进行的。</a:t>
            </a:r>
            <a:r>
              <a:rPr lang="en-US" altLang="zh-CN"/>
              <a:t>用户记录在 Beta测试过程中遇到的一切问题(真实的或想象的）</a:t>
            </a:r>
            <a:r>
              <a:rPr lang="zh-CN" altLang="en-US"/>
              <a:t>，</a:t>
            </a:r>
            <a:r>
              <a:rPr lang="en-US" altLang="zh-CN"/>
              <a:t>并且定期把这些问题报告给开发者。按收到在 Beta测试期间报告的问题之后，开发者对软件产品进行必要</a:t>
            </a:r>
            <a:endParaRPr lang="en-US" altLang="zh-CN"/>
          </a:p>
          <a:p>
            <a:pPr marL="0" indent="0">
              <a:buNone/>
            </a:pPr>
            <a:r>
              <a:rPr lang="en-US" altLang="zh-CN"/>
              <a:t>   的修改,并准备问全体各</a:t>
            </a:r>
            <a:r>
              <a:rPr lang="zh-CN" altLang="en-US"/>
              <a:t>户</a:t>
            </a:r>
            <a:r>
              <a:rPr lang="en-US" altLang="zh-CN"/>
              <a:t>发布最终的软件产品。</a:t>
            </a:r>
            <a:endParaRPr lang="en-US" altLang="zh-CN"/>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NO.6</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白盒测试技术</a:t>
            </a:r>
            <a:endParaRPr lang="zh-CN" altLang="en-US" sz="4800">
              <a:latin typeface="+mj-ea"/>
              <a:ea typeface="+mj-ea"/>
            </a:endParaRPr>
          </a:p>
        </p:txBody>
      </p:sp>
      <p:sp>
        <p:nvSpPr>
          <p:cNvPr id="5" name="文本框 4"/>
          <p:cNvSpPr txBox="1"/>
          <p:nvPr/>
        </p:nvSpPr>
        <p:spPr>
          <a:xfrm>
            <a:off x="1533525" y="4827270"/>
            <a:ext cx="9144000" cy="829945"/>
          </a:xfrm>
          <a:prstGeom prst="rect">
            <a:avLst/>
          </a:prstGeom>
          <a:noFill/>
        </p:spPr>
        <p:txBody>
          <a:bodyPr wrap="square" rtlCol="0">
            <a:spAutoFit/>
          </a:bodyPr>
          <a:p>
            <a:r>
              <a:rPr lang="zh-CN" altLang="en-US" sz="2400"/>
              <a:t>设计测试方案的基本目标是,确定一组最可能发现某个错误或某类错误的测试数据。</a:t>
            </a:r>
            <a:endParaRPr lang="zh-CN" altLang="en-US" sz="2400"/>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1.逻辑覆盖</a:t>
            </a:r>
            <a:endParaRPr lang="en-US" altLang="zh-CN"/>
          </a:p>
        </p:txBody>
      </p:sp>
      <p:sp>
        <p:nvSpPr>
          <p:cNvPr id="3" name="内容占位符 2"/>
          <p:cNvSpPr>
            <a:spLocks noGrp="1"/>
          </p:cNvSpPr>
          <p:nvPr>
            <p:ph idx="1"/>
          </p:nvPr>
        </p:nvSpPr>
        <p:spPr/>
        <p:txBody>
          <a:bodyPr/>
          <a:p>
            <a:r>
              <a:rPr lang="zh-CN" altLang="en-US"/>
              <a:t>有选择地执行程序中某些最有代表性的通路是对穷尽测试的唯一可行的替代办法。所谓逻辑覆盖是对一系列测试过程的总称,这组测试过程逐渐进行越来越完整的通路测试，大致有以下覆盖标准：</a:t>
            </a:r>
            <a:endParaRPr lang="zh-CN" altLang="en-US"/>
          </a:p>
          <a:p>
            <a:r>
              <a:rPr lang="zh-CN" altLang="en-US"/>
              <a:t>（</a:t>
            </a:r>
            <a:r>
              <a:rPr lang="en-US" altLang="zh-CN"/>
              <a:t>1</a:t>
            </a:r>
            <a:r>
              <a:rPr lang="zh-CN" altLang="en-US"/>
              <a:t>）语句覆盖</a:t>
            </a:r>
            <a:endParaRPr lang="zh-CN" altLang="en-US"/>
          </a:p>
          <a:p>
            <a:r>
              <a:rPr lang="zh-CN" altLang="en-US">
                <a:sym typeface="+mn-ea"/>
              </a:rPr>
              <a:t>语句</a:t>
            </a:r>
            <a:r>
              <a:rPr lang="zh-CN" altLang="en-US"/>
              <a:t>覆盖的含义是，选择足够多的测试数据，使被测程序中每个语句至少执行一次。语句覆盖对程序的逻辑覆盖很少，且语句覆盖只关心判定表达式的值，而没有分别测试判定表达式中每个条件取不同值时的情况。因此，语句覆盖是很弱的逻辑覆盖标准。</a:t>
            </a:r>
            <a:endParaRPr lang="zh-CN" altLang="en-US"/>
          </a:p>
          <a:p>
            <a:r>
              <a:rPr lang="zh-CN" altLang="en-US"/>
              <a:t>（</a:t>
            </a:r>
            <a:r>
              <a:rPr lang="en-US" altLang="zh-CN"/>
              <a:t>2</a:t>
            </a:r>
            <a:r>
              <a:rPr lang="zh-CN" altLang="en-US"/>
              <a:t>）判定覆盖</a:t>
            </a:r>
            <a:endParaRPr lang="zh-CN" altLang="en-US"/>
          </a:p>
          <a:p>
            <a:r>
              <a:rPr lang="zh-CN" altLang="en-US"/>
              <a:t>判定覆盖又叫分支覆盖,它的含义是，不仅每个语句必须至少执行一次,而且每个判定的 每种可能的结果都应该至少执行一次，也就是每个判定的每个分支都至少执行一次。</a:t>
            </a:r>
            <a:endParaRPr lang="zh-CN" altLang="en-US"/>
          </a:p>
          <a:p>
            <a:r>
              <a:rPr lang="zh-CN" altLang="en-US"/>
              <a:t>判定覆盖比语句覆盖强，但是对程序逻辑的覆盖程度仍然不高。</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23265"/>
            <a:ext cx="10968990" cy="5526405"/>
          </a:xfrm>
        </p:spPr>
        <p:txBody>
          <a:bodyPr>
            <a:normAutofit lnSpcReduction="10000"/>
          </a:bodyPr>
          <a:p>
            <a:r>
              <a:rPr lang="zh-CN" altLang="en-US"/>
              <a:t>（3）条件覆盖</a:t>
            </a:r>
            <a:endParaRPr lang="zh-CN" altLang="en-US"/>
          </a:p>
          <a:p>
            <a:r>
              <a:rPr lang="zh-CN" altLang="en-US"/>
              <a:t>条件覆盖的含义是,不仅每个语句至少执行一次，而且使判定表达式中的每个条件都取到各种可能的结果。</a:t>
            </a:r>
            <a:endParaRPr lang="zh-CN" altLang="en-US"/>
          </a:p>
          <a:p>
            <a:r>
              <a:rPr lang="zh-CN" altLang="en-US"/>
              <a:t>条件覆盖通常比判定覆盖强，因为它便判定表达式中每个条件都取到了两个不同的结果,判定覆盖却只关心整个判定表达式的值。</a:t>
            </a:r>
            <a:endParaRPr lang="zh-CN" altLang="en-US"/>
          </a:p>
          <a:p>
            <a:r>
              <a:rPr lang="en-US" altLang="zh-CN"/>
              <a:t>但是，也可能有相反的情</a:t>
            </a:r>
            <a:r>
              <a:rPr lang="zh-CN" altLang="en-US"/>
              <a:t>况：虽然每个条件都取到了两个不同的结果，判定表达式却始终只取一个值。</a:t>
            </a:r>
            <a:endParaRPr lang="zh-CN" altLang="en-US"/>
          </a:p>
          <a:p>
            <a:r>
              <a:rPr lang="zh-CN" altLang="en-US"/>
              <a:t>（</a:t>
            </a:r>
            <a:r>
              <a:rPr lang="en-US" altLang="zh-CN"/>
              <a:t>4</a:t>
            </a:r>
            <a:r>
              <a:rPr lang="zh-CN" altLang="en-US"/>
              <a:t>）判定/条件覆盖</a:t>
            </a:r>
            <a:endParaRPr lang="zh-CN" altLang="en-US"/>
          </a:p>
          <a:p>
            <a:r>
              <a:rPr lang="zh-CN" altLang="en-US"/>
              <a:t>既然判定覆盖不一定包含条件覆盖.条件覆盖也不一定包含判定覆盖，自然会提出一种能同时满足这两种覆盖标准的逻辑覆盖，这就是判定/条件覆盖。它的含义是，选取足够多的测试数据，使得判定表达式中的每个条件都取到各种可能的值，而且每个判定表达式也都取到各种可能的结果。</a:t>
            </a:r>
            <a:endParaRPr lang="zh-CN" altLang="en-US"/>
          </a:p>
          <a:p>
            <a:r>
              <a:rPr lang="zh-CN" altLang="en-US"/>
              <a:t>但是,这两组测试数据也就是为了满足条件覆盖标准最初选取的两组数据，因此，有时判</a:t>
            </a:r>
            <a:endParaRPr lang="zh-CN" altLang="en-US"/>
          </a:p>
          <a:p>
            <a:pPr marL="0" indent="0">
              <a:buNone/>
            </a:pPr>
            <a:r>
              <a:rPr lang="en-US" altLang="zh-CN"/>
              <a:t>   </a:t>
            </a:r>
            <a:r>
              <a:rPr lang="zh-CN" altLang="en-US"/>
              <a:t>定/条件覆盖也并不比条件覆盖更强。</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04850"/>
            <a:ext cx="10968990" cy="5544820"/>
          </a:xfrm>
        </p:spPr>
        <p:txBody>
          <a:bodyPr/>
          <a:p>
            <a:r>
              <a:rPr lang="zh-CN" altLang="en-US"/>
              <a:t>（</a:t>
            </a:r>
            <a:r>
              <a:rPr lang="en-US" altLang="zh-CN"/>
              <a:t>5</a:t>
            </a:r>
            <a:r>
              <a:rPr lang="zh-CN" altLang="en-US"/>
              <a:t>）条件组合覆盖</a:t>
            </a:r>
            <a:endParaRPr lang="zh-CN" altLang="en-US"/>
          </a:p>
          <a:p>
            <a:r>
              <a:rPr lang="zh-CN" altLang="en-US"/>
              <a:t>条件组合覆盖是更强的逻辑覆盖标准，它要求选取足够多的测试数据，使得每个判定表达式中条件的各种可能组合都至少出现一次。</a:t>
            </a:r>
            <a:endParaRPr lang="zh-CN" altLang="en-US"/>
          </a:p>
          <a:p>
            <a:r>
              <a:rPr lang="zh-CN" altLang="en-US"/>
              <a:t>满足条件组合覆盖标准的测试数据，也也一定满足判定覆盖、条件覆盖和判定/条件覆盖标准。因此,条件组合覆盖是前几种覆盖标准中最强的。但是.满足条件组合覆盖标准的测试数据并不一定能使程序中的每条路径都执行到。</a:t>
            </a:r>
            <a:endParaRPr lang="zh-CN" altLang="en-US"/>
          </a:p>
          <a:p>
            <a:r>
              <a:rPr lang="zh-CN" altLang="en-US"/>
              <a:t>（</a:t>
            </a:r>
            <a:r>
              <a:rPr lang="en-US" altLang="zh-CN"/>
              <a:t>6</a:t>
            </a:r>
            <a:r>
              <a:rPr lang="zh-CN" altLang="en-US"/>
              <a:t>）点覆盖</a:t>
            </a:r>
            <a:endParaRPr lang="zh-CN" altLang="en-US"/>
          </a:p>
          <a:p>
            <a:r>
              <a:rPr lang="zh-CN" altLang="en-US"/>
              <a:t>图论中点覆盖的概念定义如下：如果连通图G的子图</a:t>
            </a:r>
            <a:r>
              <a:rPr lang="en-US" altLang="zh-CN"/>
              <a:t>G’</a:t>
            </a:r>
            <a:r>
              <a:rPr lang="zh-CN" altLang="en-US"/>
              <a:t>是连通的，而且包含G的所有结点，则称G'是G的点覆盖。</a:t>
            </a:r>
            <a:endParaRPr lang="zh-CN" altLang="en-US"/>
          </a:p>
          <a:p>
            <a:r>
              <a:rPr lang="zh-CN" altLang="en-US"/>
              <a:t>在正常情况下流图是连通的有向图。满足点覆盖标准要求选取足够多的测试数据，使得程序执行路径至少经过流图的每个结点一次，由于流图的每个结点与条 或多条语句相对应，显然，点覆盖标准和语句覆盖标准是相同的。</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03555"/>
            <a:ext cx="10968990" cy="5746115"/>
          </a:xfrm>
        </p:spPr>
        <p:txBody>
          <a:bodyPr/>
          <a:p>
            <a:r>
              <a:rPr lang="en-US" altLang="zh-CN"/>
              <a:t>(7)</a:t>
            </a:r>
            <a:r>
              <a:rPr lang="zh-CN" altLang="en-US"/>
              <a:t>边覆盖</a:t>
            </a:r>
            <a:endParaRPr lang="en-US" altLang="zh-CN"/>
          </a:p>
          <a:p>
            <a:r>
              <a:rPr lang="en-US" altLang="zh-CN"/>
              <a:t>图论中边覆盖的定义是:如果连通图G的子图G"是连通的，而且包含G的所有边，则称G"是G的边覆盖。为了满足边覆盖的测试标准，要求选取足够多测试数据,使得程序执行路径至少经过流图中每条边一次。通常边覆盖和判定覆盖是一致的。</a:t>
            </a:r>
            <a:endParaRPr lang="en-US" altLang="zh-CN"/>
          </a:p>
          <a:p>
            <a:r>
              <a:rPr lang="en-US" altLang="zh-CN"/>
              <a:t>(8)路径覆盖</a:t>
            </a:r>
            <a:endParaRPr lang="en-US" altLang="zh-CN"/>
          </a:p>
          <a:p>
            <a:r>
              <a:rPr lang="en-US" altLang="zh-CN"/>
              <a:t>路径覆盖的含义是,选取足够多测试数据，使程序的每条可能路径都至少执行一次</a:t>
            </a:r>
            <a:r>
              <a:rPr lang="zh-CN" altLang="en-US"/>
              <a:t>（</a:t>
            </a:r>
            <a:r>
              <a:rPr lang="en-US" altLang="zh-CN"/>
              <a:t>如果程序图中有环,则要求每个环至少经过一次</a:t>
            </a:r>
            <a:r>
              <a:rPr lang="zh-CN" altLang="en-US"/>
              <a:t>）</a:t>
            </a:r>
            <a:r>
              <a:rPr lang="en-US" altLang="zh-CN"/>
              <a:t>。</a:t>
            </a:r>
            <a:endParaRPr lang="en-US" altLang="zh-CN"/>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2控制结构测试</a:t>
            </a:r>
            <a:endParaRPr lang="zh-CN" altLang="en-US"/>
          </a:p>
        </p:txBody>
      </p:sp>
      <p:sp>
        <p:nvSpPr>
          <p:cNvPr id="3" name="内容占位符 2"/>
          <p:cNvSpPr>
            <a:spLocks noGrp="1"/>
          </p:cNvSpPr>
          <p:nvPr>
            <p:ph idx="1"/>
          </p:nvPr>
        </p:nvSpPr>
        <p:spPr/>
        <p:txBody>
          <a:bodyPr>
            <a:normAutofit lnSpcReduction="10000"/>
          </a:bodyPr>
          <a:p>
            <a:r>
              <a:rPr lang="zh-CN" altLang="en-US"/>
              <a:t>现有的很多种白盒测试技术，是根据程序的控制结构设计测试数据的技术，下面介绍几种常用的控制结构测试技术：</a:t>
            </a:r>
            <a:endParaRPr lang="zh-CN" altLang="en-US"/>
          </a:p>
          <a:p>
            <a:r>
              <a:rPr lang="zh-CN" altLang="en-US"/>
              <a:t>（</a:t>
            </a:r>
            <a:r>
              <a:rPr lang="en-US" altLang="zh-CN"/>
              <a:t>1</a:t>
            </a:r>
            <a:r>
              <a:rPr lang="zh-CN" altLang="en-US"/>
              <a:t>）基本路径测试</a:t>
            </a:r>
            <a:endParaRPr lang="zh-CN" altLang="en-US"/>
          </a:p>
          <a:p>
            <a:r>
              <a:rPr lang="zh-CN" altLang="en-US">
                <a:sym typeface="+mn-ea"/>
              </a:rPr>
              <a:t>使用基本路径测试时，</a:t>
            </a:r>
            <a:r>
              <a:rPr lang="zh-CN" altLang="en-US"/>
              <a:t>首先计算程序的环形复杂度,并用该复杂度为指南定义执行路径的基本集合，从该基本集合导出的测试用例可以保证程序中的每条语句至少执行一次，而且每个条件在执行时都将分别取真、假两种值。</a:t>
            </a:r>
            <a:endParaRPr lang="zh-CN" altLang="en-US"/>
          </a:p>
          <a:p>
            <a:r>
              <a:rPr lang="zh-CN" altLang="en-US"/>
              <a:t>使用基本路径测试技术设计测试用例的步骤如下：</a:t>
            </a:r>
            <a:endParaRPr lang="zh-CN" altLang="en-US"/>
          </a:p>
          <a:p>
            <a:r>
              <a:rPr lang="en-US" altLang="zh-CN"/>
              <a:t>1</a:t>
            </a:r>
            <a:r>
              <a:rPr lang="zh-CN" altLang="en-US"/>
              <a:t>）根据过程设计结果画出相应的流图。</a:t>
            </a:r>
            <a:endParaRPr lang="zh-CN" altLang="en-US"/>
          </a:p>
          <a:p>
            <a:r>
              <a:rPr lang="en-US" altLang="zh-CN"/>
              <a:t>2</a:t>
            </a:r>
            <a:r>
              <a:rPr lang="zh-CN" altLang="en-US"/>
              <a:t>）计算流图的环形复杂性。</a:t>
            </a:r>
            <a:endParaRPr lang="zh-CN" altLang="en-US"/>
          </a:p>
          <a:p>
            <a:r>
              <a:rPr lang="en-US" altLang="zh-CN"/>
              <a:t>3</a:t>
            </a:r>
            <a:r>
              <a:rPr lang="zh-CN" altLang="en-US"/>
              <a:t>）确定线性独立路径的基本集</a:t>
            </a:r>
            <a:r>
              <a:rPr lang="zh-CN" altLang="en-US">
                <a:sym typeface="+mn-ea"/>
              </a:rPr>
              <a:t>合</a:t>
            </a:r>
            <a:r>
              <a:rPr lang="zh-CN" altLang="en-US"/>
              <a:t>。</a:t>
            </a:r>
            <a:endParaRPr lang="zh-CN" altLang="en-US"/>
          </a:p>
          <a:p>
            <a:r>
              <a:rPr lang="en-US" altLang="zh-CN"/>
              <a:t>4</a:t>
            </a:r>
            <a:r>
              <a:rPr lang="zh-CN" altLang="en-US"/>
              <a:t>）设计可强制执行基本集合中每条路径的测试用例。</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61340"/>
            <a:ext cx="10968990" cy="5688330"/>
          </a:xfrm>
        </p:spPr>
        <p:txBody>
          <a:bodyPr>
            <a:normAutofit lnSpcReduction="10000"/>
          </a:bodyPr>
          <a:p>
            <a:r>
              <a:rPr lang="zh-CN" altLang="en-US"/>
              <a:t>（</a:t>
            </a:r>
            <a:r>
              <a:rPr lang="en-US" altLang="zh-CN"/>
              <a:t>2</a:t>
            </a:r>
            <a:r>
              <a:rPr lang="zh-CN" altLang="en-US"/>
              <a:t>）条件测试</a:t>
            </a:r>
            <a:endParaRPr lang="zh-CN" altLang="en-US"/>
          </a:p>
          <a:p>
            <a:r>
              <a:rPr lang="zh-CN" altLang="en-US"/>
              <a:t>用条件测试技术设计出的测试用例，能够检查程序模块中包含的逻辑条件。一个简单条件是一个布尔变量或一个关系表达式（可能有一个</a:t>
            </a:r>
            <a:r>
              <a:rPr lang="en-US" altLang="zh-CN"/>
              <a:t>NOT</a:t>
            </a:r>
            <a:r>
              <a:rPr lang="zh-CN" altLang="en-US"/>
              <a:t>算符）。关系表达式的形式如下：</a:t>
            </a:r>
            <a:endParaRPr lang="zh-CN" altLang="en-US"/>
          </a:p>
          <a:p>
            <a:r>
              <a:rPr lang="zh-CN" altLang="en-US"/>
              <a:t>E</a:t>
            </a:r>
            <a:r>
              <a:rPr lang="en-US" altLang="zh-CN"/>
              <a:t>1</a:t>
            </a:r>
            <a:r>
              <a:rPr lang="zh-CN" altLang="en-US"/>
              <a:t>&lt;关系算符&gt; E</a:t>
            </a:r>
            <a:r>
              <a:rPr lang="en-US" altLang="zh-CN"/>
              <a:t>2</a:t>
            </a:r>
            <a:endParaRPr lang="zh-CN" altLang="en-US"/>
          </a:p>
          <a:p>
            <a:r>
              <a:rPr lang="zh-CN" altLang="en-US"/>
              <a:t>其中，E</a:t>
            </a:r>
            <a:r>
              <a:rPr lang="en-US" altLang="zh-CN"/>
              <a:t>1</a:t>
            </a:r>
            <a:r>
              <a:rPr lang="zh-CN" altLang="en-US"/>
              <a:t>和E</a:t>
            </a:r>
            <a:r>
              <a:rPr lang="en-US" altLang="zh-CN"/>
              <a:t>2</a:t>
            </a:r>
            <a:r>
              <a:rPr lang="zh-CN" altLang="en-US"/>
              <a:t>是算术表达式，而&lt;关系算符&gt;是下列算符之一:&lt;，≤,=.≠.&gt;或≥。复合条件由两个或多个简单条件、布尔算符和括弧组成。布尔算符有OR(</a:t>
            </a:r>
            <a:r>
              <a:rPr lang="en-US" altLang="zh-CN"/>
              <a:t>|</a:t>
            </a:r>
            <a:r>
              <a:rPr lang="zh-CN" altLang="en-US"/>
              <a:t>),AND(&amp;)和NOT。不包含关系表达式的条件称为布尔表达式。</a:t>
            </a:r>
            <a:endParaRPr lang="zh-CN" altLang="en-US"/>
          </a:p>
          <a:p>
            <a:r>
              <a:rPr lang="zh-CN" altLang="en-US"/>
              <a:t>因此，条件成分的类型包括布尔算符、布尔变量、布尔括弧(括住简单条件或复合条件)、关系算符及算术表达式。</a:t>
            </a:r>
            <a:endParaRPr lang="zh-CN" altLang="en-US"/>
          </a:p>
          <a:p>
            <a:r>
              <a:rPr lang="zh-CN" altLang="en-US"/>
              <a:t>如果条件不正确，则至少条件的一个成分不因此,条件错误的类型如下:</a:t>
            </a:r>
            <a:endParaRPr lang="zh-CN" altLang="en-US"/>
          </a:p>
          <a:p>
            <a:r>
              <a:rPr lang="en-US" altLang="zh-CN"/>
              <a:t>1</a:t>
            </a:r>
            <a:r>
              <a:rPr lang="zh-CN" altLang="en-US"/>
              <a:t>）布尔算符错(布尔算符不正确，遗漏布尔算符或有多余的布尔算符)</a:t>
            </a:r>
            <a:endParaRPr lang="zh-CN" altLang="en-US"/>
          </a:p>
          <a:p>
            <a:r>
              <a:rPr lang="en-US" altLang="zh-CN"/>
              <a:t>2</a:t>
            </a:r>
            <a:r>
              <a:rPr lang="zh-CN" altLang="en-US"/>
              <a:t>）布尔变量错</a:t>
            </a:r>
            <a:r>
              <a:rPr lang="en-US" altLang="zh-CN"/>
              <a:t>               		3</a:t>
            </a:r>
            <a:r>
              <a:rPr lang="zh-CN" altLang="en-US"/>
              <a:t>）布尔括弧错</a:t>
            </a:r>
            <a:endParaRPr lang="zh-CN" altLang="en-US"/>
          </a:p>
          <a:p>
            <a:r>
              <a:rPr lang="en-US" altLang="zh-CN"/>
              <a:t>4</a:t>
            </a:r>
            <a:r>
              <a:rPr lang="zh-CN" altLang="en-US"/>
              <a:t>）关系算符错</a:t>
            </a:r>
            <a:r>
              <a:rPr lang="en-US" altLang="zh-CN"/>
              <a:t>			5</a:t>
            </a:r>
            <a:r>
              <a:rPr lang="zh-CN" altLang="en-US"/>
              <a:t>）算术表达式错</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4690"/>
            <a:ext cx="10968990" cy="5554980"/>
          </a:xfrm>
        </p:spPr>
        <p:txBody>
          <a:bodyPr/>
          <a:p>
            <a:r>
              <a:rPr lang="zh-CN" altLang="en-US"/>
              <a:t>条件测试方法着重测试程序中的每个条件。</a:t>
            </a:r>
            <a:endParaRPr lang="zh-CN" altLang="en-US"/>
          </a:p>
          <a:p>
            <a:r>
              <a:rPr lang="zh-CN" altLang="en-US"/>
              <a:t>条件测试的目的不仅是检测程序条件中的错误，而且是检测程序中的其他错误。如果程序P的测试集能有效地检测P中条件的错误，则它很可能也可以有效地检测P中的其他错误。此外，如果一个测试策略对检测条件错误是有效的，则很可能该策略对检测程序的其他错误也是有效的。</a:t>
            </a:r>
            <a:endParaRPr lang="zh-CN" altLang="en-US"/>
          </a:p>
          <a:p>
            <a:r>
              <a:rPr lang="zh-CN" altLang="en-US"/>
              <a:t>以下是一些测试策略：</a:t>
            </a:r>
            <a:endParaRPr lang="zh-CN" altLang="en-US"/>
          </a:p>
          <a:p>
            <a:r>
              <a:rPr lang="zh-CN" altLang="en-US"/>
              <a:t>分支测试:对于复合条件C来说,C的真分支和假分支以及C中的每个简单条件，都应该至少执行一次。</a:t>
            </a:r>
            <a:endParaRPr lang="zh-CN" altLang="en-US"/>
          </a:p>
          <a:p>
            <a:r>
              <a:rPr lang="zh-CN" altLang="en-US"/>
              <a:t>域测试：要求对一个关系表达式执行3个或4个测试。对于形式为E</a:t>
            </a:r>
            <a:r>
              <a:rPr lang="en-US" altLang="zh-CN"/>
              <a:t>1</a:t>
            </a:r>
            <a:r>
              <a:rPr lang="zh-CN" altLang="en-US"/>
              <a:t>&lt;关系算符&gt; E</a:t>
            </a:r>
            <a:r>
              <a:rPr lang="en-US" altLang="zh-CN"/>
              <a:t>2的关系表达式来说,需要3个测试分别使E1的值大于等于或小于E2的值。</a:t>
            </a:r>
            <a:endParaRPr lang="en-US" altLang="zh-CN"/>
          </a:p>
          <a:p>
            <a:r>
              <a:rPr lang="en-US" altLang="zh-CN"/>
              <a:t>包含n个变量的布尔表达式需要2^n个(每个变量分别取真或假这两个可能值的组合数)测试。这个策略可以发现布尔算符变量和括弧的错误，但是，该策略仅在n很小时才是实用的。</a:t>
            </a:r>
            <a:endParaRPr lang="en-US" altLang="zh-CN"/>
          </a:p>
          <a:p>
            <a:pPr marL="0" indent="0">
              <a:buNone/>
            </a:pP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47065"/>
            <a:ext cx="10968990" cy="5602605"/>
          </a:xfrm>
        </p:spPr>
        <p:txBody>
          <a:bodyPr>
            <a:normAutofit lnSpcReduction="20000"/>
          </a:bodyPr>
          <a:p>
            <a:r>
              <a:rPr lang="en-US" altLang="zh-CN">
                <a:sym typeface="+mn-ea"/>
              </a:rPr>
              <a:t>BRO</a:t>
            </a:r>
            <a:r>
              <a:rPr lang="zh-CN" altLang="en-US">
                <a:sym typeface="+mn-ea"/>
              </a:rPr>
              <a:t>测</a:t>
            </a:r>
            <a:r>
              <a:rPr lang="en-US" altLang="zh-CN">
                <a:sym typeface="+mn-ea"/>
              </a:rPr>
              <a:t>试</a:t>
            </a:r>
            <a:r>
              <a:rPr lang="zh-CN" altLang="en-US">
                <a:sym typeface="+mn-ea"/>
              </a:rPr>
              <a:t>：如果在条件中所有布尔变量和关系算符都只出现一次而且没有公共变量，则BRO测试保证能发现该条件中的分支错和关系其符错。</a:t>
            </a:r>
            <a:endParaRPr lang="zh-CN" altLang="en-US">
              <a:sym typeface="+mn-ea"/>
            </a:endParaRPr>
          </a:p>
          <a:p>
            <a:r>
              <a:rPr lang="zh-CN" altLang="en-US"/>
              <a:t>BRO测试利用条件C的条件约束来设计测试用例。包含n个简单条件的条件C的条件约束定义为（</a:t>
            </a:r>
            <a:r>
              <a:rPr lang="en-US" altLang="zh-CN"/>
              <a:t>D1,D2,</a:t>
            </a:r>
            <a:r>
              <a:rPr lang="zh-CN" altLang="en-US"/>
              <a:t>...</a:t>
            </a:r>
            <a:r>
              <a:rPr lang="en-US" altLang="zh-CN"/>
              <a:t>,Dn</a:t>
            </a:r>
            <a:r>
              <a:rPr lang="zh-CN" altLang="en-US"/>
              <a:t>).其中D</a:t>
            </a:r>
            <a:r>
              <a:rPr lang="en-US" altLang="zh-CN"/>
              <a:t>i</a:t>
            </a:r>
            <a:r>
              <a:rPr lang="zh-CN" altLang="en-US"/>
              <a:t>(0&lt;i≤n)表示条件C中第</a:t>
            </a:r>
            <a:r>
              <a:rPr lang="en-US" altLang="zh-CN"/>
              <a:t>i</a:t>
            </a:r>
            <a:r>
              <a:rPr lang="zh-CN" altLang="en-US"/>
              <a:t>个简单条件的输出药束。如果在条件C的一次执行过程中.</a:t>
            </a:r>
            <a:r>
              <a:rPr lang="en-US" altLang="zh-CN"/>
              <a:t>C</a:t>
            </a:r>
            <a:r>
              <a:rPr lang="zh-CN" altLang="en-US"/>
              <a:t>中每个简单条件的输出都满足D中对应的约束,则称C的这次执行覆盖了C的条件约束D。</a:t>
            </a:r>
            <a:endParaRPr lang="zh-CN" altLang="en-US"/>
          </a:p>
          <a:p>
            <a:r>
              <a:rPr lang="zh-CN" altLang="en-US"/>
              <a:t>（</a:t>
            </a:r>
            <a:r>
              <a:rPr lang="en-US" altLang="zh-CN"/>
              <a:t>3</a:t>
            </a:r>
            <a:r>
              <a:rPr lang="zh-CN" altLang="en-US"/>
              <a:t>）循环测试</a:t>
            </a:r>
            <a:endParaRPr lang="zh-CN" altLang="en-US"/>
          </a:p>
          <a:p>
            <a:r>
              <a:t>循环测试专注于测试循环结构的有效性。在结构化的程序中通常只有3种循环，即简单循环、串接循环和嵌套循环，下面分别讨论这3种循环的测试方法</a:t>
            </a:r>
            <a:r>
              <a:rPr lang="zh-CN"/>
              <a:t>：</a:t>
            </a:r>
            <a:endParaRPr lang="zh-CN"/>
          </a:p>
          <a:p>
            <a:r>
              <a:rPr lang="en-US" altLang="zh-CN"/>
              <a:t>1</a:t>
            </a:r>
            <a:r>
              <a:rPr lang="zh-CN" altLang="en-US"/>
              <a:t>）(1)简单循环。应该使用下列测试集来测试简单循环,其中n是允许通过循环的最大次数。</a:t>
            </a:r>
            <a:endParaRPr lang="zh-CN" altLang="en-US"/>
          </a:p>
          <a:p>
            <a:r>
              <a:rPr lang="zh-CN" altLang="en-US"/>
              <a:t>跳过循环。</a:t>
            </a:r>
            <a:endParaRPr lang="zh-CN" altLang="en-US"/>
          </a:p>
          <a:p>
            <a:r>
              <a:rPr lang="zh-CN" altLang="en-US"/>
              <a:t>只通过循环一次。</a:t>
            </a:r>
            <a:endParaRPr lang="zh-CN" altLang="en-US"/>
          </a:p>
          <a:p>
            <a:r>
              <a:rPr lang="zh-CN" altLang="en-US"/>
              <a:t>通过循环两次。</a:t>
            </a:r>
            <a:endParaRPr lang="zh-CN" altLang="en-US"/>
          </a:p>
          <a:p>
            <a:r>
              <a:rPr lang="zh-CN" altLang="en-US"/>
              <a:t>通过循环m次,其中m&lt;n-1。</a:t>
            </a:r>
            <a:endParaRPr lang="zh-CN" altLang="en-US"/>
          </a:p>
          <a:p>
            <a:r>
              <a:rPr lang="zh-CN" altLang="en-US"/>
              <a:t>通过循环n- 1,n,n+1次。</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选择程序设计语言的实用标准</a:t>
            </a:r>
            <a:endParaRPr lang="zh-CN" altLang="en-US"/>
          </a:p>
        </p:txBody>
      </p:sp>
      <p:sp>
        <p:nvSpPr>
          <p:cNvPr id="3" name="内容占位符 2"/>
          <p:cNvSpPr>
            <a:spLocks noGrp="1"/>
          </p:cNvSpPr>
          <p:nvPr>
            <p:ph idx="1"/>
          </p:nvPr>
        </p:nvSpPr>
        <p:spPr>
          <a:xfrm>
            <a:off x="608330" y="1490345"/>
            <a:ext cx="10968990" cy="4986655"/>
          </a:xfrm>
        </p:spPr>
        <p:txBody>
          <a:bodyPr>
            <a:normAutofit lnSpcReduction="10000"/>
          </a:bodyPr>
          <a:p>
            <a:r>
              <a:rPr lang="zh-CN" altLang="en-US"/>
              <a:t>系统用户的要求。如果所开发的系统有用户负责维护，通常就使用用户所熟悉的语言。</a:t>
            </a:r>
            <a:endParaRPr lang="zh-CN" altLang="en-US"/>
          </a:p>
          <a:p>
            <a:r>
              <a:rPr lang="zh-CN" altLang="en-US"/>
              <a:t>可以使用的编译程序。系统环境所提供支持的编译程序往往限制了可以使用的语言的范围。</a:t>
            </a:r>
            <a:endParaRPr lang="zh-CN" altLang="en-US"/>
          </a:p>
          <a:p>
            <a:r>
              <a:rPr lang="zh-CN" altLang="en-US"/>
              <a:t>可以得到的软件工具。如果某种语言有支持程序开发的软件工具可以利用，则可以简化目标系统的实现和验证这一过程。</a:t>
            </a:r>
            <a:endParaRPr lang="zh-CN" altLang="en-US"/>
          </a:p>
          <a:p>
            <a:r>
              <a:rPr lang="zh-CN" altLang="en-US"/>
              <a:t>工程规模。如果工程规模很庞大,现有的语言又不完全适用，那么设计并实现一种供这个工程项目专用的程序设计语言，可能是一个正确的选择。</a:t>
            </a:r>
            <a:endParaRPr lang="zh-CN" altLang="en-US"/>
          </a:p>
          <a:p>
            <a:r>
              <a:rPr lang="zh-CN" altLang="en-US"/>
              <a:t>程序员的知识。要完全掌握一种新语言需要大量实践。如果和其他标准不矛盾,那么应该选择一种已经为程序员所熟悉的语言。</a:t>
            </a:r>
            <a:endParaRPr lang="zh-CN" altLang="en-US"/>
          </a:p>
          <a:p>
            <a:r>
              <a:rPr lang="zh-CN" altLang="en-US"/>
              <a:t>软件可移植性要求。如果目标系统将在几台不同的计算机上运行,或者预期的使用寿命很长,那么选择一种标准化程度高、程序可移植性好的语言就是很重要的。</a:t>
            </a:r>
            <a:endParaRPr lang="zh-CN" altLang="en-US"/>
          </a:p>
          <a:p>
            <a:r>
              <a:rPr lang="zh-CN" altLang="en-US"/>
              <a:t>软件的应用领域。所谓的通用程序设计语言实际上并不是对所有应用领域都同样适用。因</a:t>
            </a:r>
            <a:endParaRPr lang="zh-CN" altLang="en-US"/>
          </a:p>
          <a:p>
            <a:pPr marL="0" indent="0">
              <a:buNone/>
            </a:pPr>
            <a:r>
              <a:rPr lang="en-US" altLang="zh-CN"/>
              <a:t>   </a:t>
            </a:r>
            <a:r>
              <a:rPr lang="zh-CN" altLang="en-US"/>
              <a:t>此,选择语言时应该充分考虑目标系统的应用范围。</a:t>
            </a:r>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5010"/>
            <a:ext cx="10968990" cy="5534660"/>
          </a:xfrm>
        </p:spPr>
        <p:txBody>
          <a:bodyPr>
            <a:normAutofit lnSpcReduction="10000"/>
          </a:bodyPr>
          <a:p>
            <a:r>
              <a:rPr lang="zh-CN" altLang="en-US"/>
              <a:t>2）嵌套循环。</a:t>
            </a:r>
            <a:endParaRPr lang="zh-CN" altLang="en-US"/>
          </a:p>
          <a:p>
            <a:r>
              <a:rPr lang="zh-CN" altLang="en-US"/>
              <a:t>如果把简单循环的测试方法直接应用到嵌套循环，可能的测试数就会随嵌套层数的增加按几何级数增长，这会导致不切实际的测试数目。因此有人提出了一种能减少测试数的方法。</a:t>
            </a:r>
            <a:endParaRPr lang="zh-CN" altLang="en-US"/>
          </a:p>
          <a:p>
            <a:r>
              <a:rPr lang="zh-CN" altLang="en-US"/>
              <a:t>从最内层循环开始测试,把所有其他循环都设置为最小值。</a:t>
            </a:r>
            <a:endParaRPr lang="zh-CN" altLang="en-US"/>
          </a:p>
          <a:p>
            <a:r>
              <a:rPr lang="zh-CN" altLang="en-US"/>
              <a:t>对最内层循环使用简单循环测试方法，而使外层循环的迭代参数（例如，循环计数器）取最小值，并为越界值或非法值增加一些额外的测试。</a:t>
            </a:r>
            <a:endParaRPr lang="zh-CN" altLang="en-US"/>
          </a:p>
          <a:p>
            <a:r>
              <a:rPr lang="zh-CN" altLang="en-US"/>
              <a:t>由内向外,对下一个循环进行测试，但保持所有其他外层循环为最小值,其他嵌套循环为“典型”值。</a:t>
            </a:r>
            <a:endParaRPr lang="zh-CN" altLang="en-US"/>
          </a:p>
          <a:p>
            <a:r>
              <a:rPr lang="zh-CN" altLang="en-US"/>
              <a:t>继续进行下去，直到测试完所有循环。</a:t>
            </a:r>
            <a:endParaRPr lang="zh-CN" altLang="en-US"/>
          </a:p>
          <a:p>
            <a:r>
              <a:rPr lang="en-US" altLang="zh-CN"/>
              <a:t>3</a:t>
            </a:r>
            <a:r>
              <a:rPr lang="zh-CN" altLang="en-US"/>
              <a:t>）串接循环。</a:t>
            </a:r>
            <a:endParaRPr lang="zh-CN" altLang="en-US"/>
          </a:p>
          <a:p>
            <a:r>
              <a:rPr lang="zh-CN" altLang="en-US"/>
              <a:t>如果串接循环的各个循环都彼此独立，则可以使用前述的测试简单循环的方法来测试串接循环。但是，如果两个循环串接，而且第一个循环的循环计数器值是第二个循环的初始值,则这</a:t>
            </a:r>
            <a:endParaRPr lang="zh-CN" altLang="en-US"/>
          </a:p>
          <a:p>
            <a:pPr marL="0" indent="0">
              <a:buNone/>
            </a:pPr>
            <a:r>
              <a:rPr lang="en-US" altLang="zh-CN"/>
              <a:t>   </a:t>
            </a:r>
            <a:r>
              <a:rPr lang="zh-CN" altLang="en-US"/>
              <a:t>两个循环并不是独立的。当循环不独立时，建议使用测试嵌套循环的方法来测试串接循环。</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NO.7</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黑盒测试技术</a:t>
            </a:r>
            <a:endParaRPr lang="zh-CN" altLang="en-US" sz="4800">
              <a:latin typeface="+mj-ea"/>
              <a:ea typeface="+mj-ea"/>
            </a:endParaRPr>
          </a:p>
        </p:txBody>
      </p:sp>
      <p:sp>
        <p:nvSpPr>
          <p:cNvPr id="5" name="文本框 4"/>
          <p:cNvSpPr txBox="1"/>
          <p:nvPr/>
        </p:nvSpPr>
        <p:spPr>
          <a:xfrm>
            <a:off x="1533525" y="4827270"/>
            <a:ext cx="9144000" cy="1198880"/>
          </a:xfrm>
          <a:prstGeom prst="rect">
            <a:avLst/>
          </a:prstGeom>
          <a:noFill/>
        </p:spPr>
        <p:txBody>
          <a:bodyPr wrap="square" rtlCol="0">
            <a:spAutoFit/>
          </a:bodyPr>
          <a:p>
            <a:r>
              <a:rPr lang="zh-CN" altLang="en-US" sz="2400"/>
              <a:t>黑盒测试着重测试软件功能。黑盒测试并不能取代白盒测试，它是与白盒测试互补的测试方法,它很可能发现白盒测试不易发现的其他类型的错误。</a:t>
            </a:r>
            <a:endParaRPr lang="zh-CN" altLang="en-US" sz="2400"/>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黑盒测试介绍</a:t>
            </a:r>
            <a:endParaRPr lang="zh-CN" altLang="en-US"/>
          </a:p>
        </p:txBody>
      </p:sp>
      <p:sp>
        <p:nvSpPr>
          <p:cNvPr id="3" name="内容占位符 2"/>
          <p:cNvSpPr>
            <a:spLocks noGrp="1"/>
          </p:cNvSpPr>
          <p:nvPr>
            <p:ph idx="1"/>
          </p:nvPr>
        </p:nvSpPr>
        <p:spPr/>
        <p:txBody>
          <a:bodyPr/>
          <a:p>
            <a:r>
              <a:rPr lang="zh-CN" altLang="zh-CN">
                <a:sym typeface="+mn-ea"/>
              </a:rPr>
              <a:t>黑盒测试力图发现下述类型的错误：</a:t>
            </a:r>
            <a:endParaRPr lang="zh-CN" altLang="zh-CN"/>
          </a:p>
          <a:p>
            <a:r>
              <a:rPr lang="zh-CN" altLang="zh-CN">
                <a:sym typeface="+mn-ea"/>
              </a:rPr>
              <a:t>（</a:t>
            </a:r>
            <a:r>
              <a:rPr lang="en-US" altLang="zh-CN">
                <a:sym typeface="+mn-ea"/>
              </a:rPr>
              <a:t>1</a:t>
            </a:r>
            <a:r>
              <a:rPr lang="zh-CN" altLang="zh-CN">
                <a:sym typeface="+mn-ea"/>
              </a:rPr>
              <a:t>）功能不正确或遗漏了功能。</a:t>
            </a:r>
            <a:endParaRPr lang="zh-CN" altLang="zh-CN"/>
          </a:p>
          <a:p>
            <a:r>
              <a:rPr lang="zh-CN" altLang="zh-CN">
                <a:sym typeface="+mn-ea"/>
              </a:rPr>
              <a:t>（</a:t>
            </a:r>
            <a:r>
              <a:rPr lang="en-US" altLang="zh-CN">
                <a:sym typeface="+mn-ea"/>
              </a:rPr>
              <a:t>2</a:t>
            </a:r>
            <a:r>
              <a:rPr lang="zh-CN" altLang="zh-CN">
                <a:sym typeface="+mn-ea"/>
              </a:rPr>
              <a:t>）界面错误。</a:t>
            </a:r>
            <a:endParaRPr lang="zh-CN" altLang="zh-CN"/>
          </a:p>
          <a:p>
            <a:r>
              <a:rPr lang="zh-CN" altLang="zh-CN">
                <a:sym typeface="+mn-ea"/>
              </a:rPr>
              <a:t>（3）数据结构错误或外部数据库访问错误。</a:t>
            </a:r>
            <a:endParaRPr lang="zh-CN" altLang="zh-CN"/>
          </a:p>
          <a:p>
            <a:r>
              <a:rPr lang="zh-CN" altLang="zh-CN">
                <a:sym typeface="+mn-ea"/>
              </a:rPr>
              <a:t>（4）性能错误。</a:t>
            </a:r>
            <a:endParaRPr lang="zh-CN" altLang="zh-CN"/>
          </a:p>
          <a:p>
            <a:r>
              <a:rPr lang="zh-CN" altLang="zh-CN">
                <a:sym typeface="+mn-ea"/>
              </a:rPr>
              <a:t>（5）初始化和终止错误。</a:t>
            </a:r>
            <a:endParaRPr lang="zh-CN" altLang="zh-CN"/>
          </a:p>
          <a:p>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9775"/>
            <a:ext cx="10968990" cy="5509895"/>
          </a:xfrm>
        </p:spPr>
        <p:txBody>
          <a:bodyPr>
            <a:normAutofit lnSpcReduction="20000"/>
          </a:bodyPr>
          <a:p>
            <a:r>
              <a:rPr lang="zh-CN" altLang="zh-CN">
                <a:sym typeface="+mn-ea"/>
              </a:rPr>
              <a:t>白盒测试在测试过程的早期阶段讲行，而黑盒测试主要用于测试过程的后期。设计黑盒测试方案时,应该考虑下述问题。</a:t>
            </a:r>
            <a:endParaRPr lang="zh-CN" altLang="zh-CN"/>
          </a:p>
          <a:p>
            <a:r>
              <a:rPr lang="zh-CN" altLang="zh-CN">
                <a:sym typeface="+mn-ea"/>
              </a:rPr>
              <a:t>（1）怎样测试功能的有效性?</a:t>
            </a:r>
            <a:endParaRPr lang="zh-CN" altLang="zh-CN"/>
          </a:p>
          <a:p>
            <a:r>
              <a:rPr lang="zh-CN" altLang="zh-CN">
                <a:sym typeface="+mn-ea"/>
              </a:rPr>
              <a:t>（2）哪些类型的输入可构成好测试用例?</a:t>
            </a:r>
            <a:endParaRPr lang="zh-CN" altLang="zh-CN"/>
          </a:p>
          <a:p>
            <a:r>
              <a:rPr lang="zh-CN" altLang="zh-CN">
                <a:sym typeface="+mn-ea"/>
              </a:rPr>
              <a:t>（3）系统是否对特定的输入值特别敏感?</a:t>
            </a:r>
            <a:endParaRPr lang="zh-CN" altLang="zh-CN"/>
          </a:p>
          <a:p>
            <a:r>
              <a:rPr lang="zh-CN" altLang="zh-CN">
                <a:sym typeface="+mn-ea"/>
              </a:rPr>
              <a:t>（4）怎样划定数据类的边界?</a:t>
            </a:r>
            <a:endParaRPr lang="zh-CN" altLang="zh-CN"/>
          </a:p>
          <a:p>
            <a:r>
              <a:rPr lang="zh-CN" altLang="zh-CN">
                <a:sym typeface="+mn-ea"/>
              </a:rPr>
              <a:t>（5）系统能够承受什么样的数据率和数据量?</a:t>
            </a:r>
            <a:endParaRPr lang="zh-CN" altLang="zh-CN"/>
          </a:p>
          <a:p>
            <a:r>
              <a:rPr lang="zh-CN" altLang="zh-CN">
                <a:sym typeface="+mn-ea"/>
              </a:rPr>
              <a:t>（6）数据的特定组合将对系统运行产生什么影响?</a:t>
            </a:r>
            <a:endParaRPr lang="zh-CN" altLang="zh-CN"/>
          </a:p>
          <a:p>
            <a:endParaRPr lang="zh-CN" altLang="en-US"/>
          </a:p>
          <a:p>
            <a:r>
              <a:rPr lang="zh-CN" altLang="en-US"/>
              <a:t>应用黑盒测试技术,能够设计出满足下述标准的测试用例集。</a:t>
            </a:r>
            <a:endParaRPr lang="zh-CN" altLang="en-US"/>
          </a:p>
          <a:p>
            <a:r>
              <a:rPr lang="zh-CN" altLang="en-US"/>
              <a:t>（</a:t>
            </a:r>
            <a:r>
              <a:rPr lang="en-US" altLang="zh-CN"/>
              <a:t>1</a:t>
            </a:r>
            <a:r>
              <a:rPr lang="zh-CN" altLang="en-US"/>
              <a:t>）所设计出的测试用例能够减少为达到合理测试所需要设计的测试用例的总数。</a:t>
            </a:r>
            <a:endParaRPr lang="zh-CN" altLang="en-US"/>
          </a:p>
          <a:p>
            <a:r>
              <a:rPr lang="zh-CN" altLang="en-US"/>
              <a:t>（</a:t>
            </a:r>
            <a:r>
              <a:rPr lang="en-US" altLang="zh-CN"/>
              <a:t>2</a:t>
            </a:r>
            <a:r>
              <a:rPr lang="zh-CN" altLang="en-US"/>
              <a:t>）所设计出的测试用例能够告诉人们,是否存在某些类型的错误,而不是仅仅指出与特定</a:t>
            </a:r>
            <a:endParaRPr lang="zh-CN" altLang="en-US"/>
          </a:p>
          <a:p>
            <a:pPr marL="0" indent="0">
              <a:buNone/>
            </a:pPr>
            <a:r>
              <a:rPr lang="en-US" altLang="zh-CN"/>
              <a:t>    </a:t>
            </a:r>
            <a:r>
              <a:rPr lang="zh-CN" altLang="en-US"/>
              <a:t>测试相关的错误是否存在。</a:t>
            </a:r>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等价划分</a:t>
            </a:r>
            <a:endParaRPr lang="zh-CN" altLang="en-US"/>
          </a:p>
        </p:txBody>
      </p:sp>
      <p:sp>
        <p:nvSpPr>
          <p:cNvPr id="3" name="内容占位符 2"/>
          <p:cNvSpPr>
            <a:spLocks noGrp="1"/>
          </p:cNvSpPr>
          <p:nvPr>
            <p:ph idx="1"/>
          </p:nvPr>
        </p:nvSpPr>
        <p:spPr/>
        <p:txBody>
          <a:bodyPr>
            <a:normAutofit lnSpcReduction="10000"/>
          </a:bodyPr>
          <a:p>
            <a:r>
              <a:rPr lang="zh-CN" altLang="en-US"/>
              <a:t>等价划分是一种黑盒测试技术,这种技术把程序的输入域划分成若干个数据类,据此导出测试用例。一个理想的测试用例能独自发现一类错误。</a:t>
            </a:r>
            <a:endParaRPr lang="zh-CN" altLang="en-US"/>
          </a:p>
          <a:p>
            <a:r>
              <a:rPr lang="zh-CN" altLang="en-US"/>
              <a:t>使用等价划分法设计测试方案首先需要划分输入数据的等价类，为此需要研究程序的功能说明,从而确定输入数据的有效等价类和无效等价类。在确定输入数据的等价类时常常还需要分析输出数据的等价类,以便根据输出数据的等价类导出对应的输入数据等价类。</a:t>
            </a:r>
            <a:endParaRPr lang="zh-CN" altLang="en-US" b="1"/>
          </a:p>
          <a:p>
            <a:r>
              <a:rPr lang="zh-CN" altLang="en-US"/>
              <a:t>划分等价类需要经验，下述几条启发式规则可能有助于等价类的划分：</a:t>
            </a:r>
            <a:endParaRPr lang="zh-CN" altLang="en-US"/>
          </a:p>
          <a:p>
            <a:r>
              <a:rPr lang="zh-CN" altLang="en-US"/>
              <a:t>（</a:t>
            </a:r>
            <a:r>
              <a:rPr lang="en-US" altLang="zh-CN"/>
              <a:t>1</a:t>
            </a:r>
            <a:r>
              <a:rPr lang="zh-CN" altLang="en-US"/>
              <a:t>）如果规定了输入值的范围，则可划分出一个有效的等价类（输入值在此范围内），两个无效的等价类(输入值小于最小值或大于最大值)。</a:t>
            </a:r>
            <a:endParaRPr lang="zh-CN" altLang="en-US"/>
          </a:p>
          <a:p>
            <a:r>
              <a:rPr lang="zh-CN" altLang="en-US"/>
              <a:t>（2）如果规定了输入数据的个数,则类似地也可以划分出一个有效的等价类和两个无效的等价类。</a:t>
            </a:r>
            <a:endParaRPr lang="zh-CN" altLang="en-US"/>
          </a:p>
          <a:p>
            <a:r>
              <a:rPr lang="zh-CN" altLang="en-US"/>
              <a:t>（</a:t>
            </a:r>
            <a:r>
              <a:rPr lang="en-US" altLang="zh-CN"/>
              <a:t>3</a:t>
            </a:r>
            <a:r>
              <a:rPr lang="zh-CN" altLang="en-US"/>
              <a:t>）如果规定了输入数据的一组值，而且程序对不同输入值做不同外理,则每个允许的输</a:t>
            </a:r>
            <a:endParaRPr lang="zh-CN" altLang="en-US"/>
          </a:p>
          <a:p>
            <a:pPr marL="0" indent="0">
              <a:buNone/>
            </a:pPr>
            <a:r>
              <a:rPr lang="en-US" altLang="zh-CN"/>
              <a:t>   </a:t>
            </a:r>
            <a:r>
              <a:rPr lang="zh-CN" altLang="en-US"/>
              <a:t>入值是一个有效的等价类,此外还有一个无效的等价类（任一个不允许的输入值)。</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17855"/>
            <a:ext cx="10968990" cy="5631815"/>
          </a:xfrm>
        </p:spPr>
        <p:txBody>
          <a:bodyPr/>
          <a:p>
            <a:r>
              <a:rPr lang="zh-CN" altLang="en-US"/>
              <a:t>（4）如果规定了输入数据必须遵循的规则,则可以划分出一个有效的等价类（符合规则）和若干个无效的等价类(从各种不同角度违反规则）。</a:t>
            </a:r>
            <a:endParaRPr lang="zh-CN" altLang="en-US"/>
          </a:p>
          <a:p>
            <a:r>
              <a:rPr lang="zh-CN" altLang="en-US"/>
              <a:t>（</a:t>
            </a:r>
            <a:r>
              <a:rPr lang="en-US" altLang="zh-CN"/>
              <a:t>5</a:t>
            </a:r>
            <a:r>
              <a:rPr lang="zh-CN" altLang="en-US"/>
              <a:t>）如果规定了输入数据为整型,则可以划分出正</a:t>
            </a:r>
            <a:r>
              <a:rPr lang="zh-CN" altLang="en-US">
                <a:sym typeface="+mn-ea"/>
              </a:rPr>
              <a:t>整</a:t>
            </a:r>
            <a:r>
              <a:rPr lang="zh-CN" altLang="en-US"/>
              <a:t>数、零和负整数3个有效类。</a:t>
            </a:r>
            <a:endParaRPr lang="zh-CN" altLang="en-US"/>
          </a:p>
          <a:p>
            <a:r>
              <a:rPr lang="zh-CN" altLang="en-US"/>
              <a:t>（6）如果程序的处理对象是表格,则应该使用空表,以及含一项或多项的表。</a:t>
            </a:r>
            <a:endParaRPr lang="zh-CN" altLang="en-US"/>
          </a:p>
          <a:p>
            <a:r>
              <a:rPr lang="zh-CN" altLang="en-US"/>
              <a:t>以上只是实际情况的很小一部分，实际情况千变万化，要正确划分等价类,一是要注意积累经验,二是要正确分析被测程序的功能。</a:t>
            </a:r>
            <a:endParaRPr lang="zh-CN" altLang="en-US"/>
          </a:p>
          <a:p>
            <a:r>
              <a:rPr lang="zh-CN" altLang="en-US"/>
              <a:t>此外,在划分无效的等价类时还必须考虑编译程序的检错功能,一般说来,不需要设计测试数据来暴露编译程序肯定能发现的错误。</a:t>
            </a:r>
            <a:endParaRPr lang="zh-CN" altLang="en-US"/>
          </a:p>
          <a:p>
            <a:r>
              <a:rPr lang="zh-CN" altLang="en-US"/>
              <a:t>最后说明一点,上面列出的启发式规则里然都定针对输入数据说的，但是其中绝大部分也同样适用于输出数据。</a:t>
            </a:r>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0555"/>
            <a:ext cx="10968990" cy="5619115"/>
          </a:xfrm>
        </p:spPr>
        <p:txBody>
          <a:bodyPr/>
          <a:p>
            <a:r>
              <a:rPr lang="zh-CN" altLang="en-US"/>
              <a:t>划分出等价类以后,根据等价类设计测试方案时主要使用下面两个步骤：</a:t>
            </a:r>
            <a:endParaRPr lang="zh-CN" altLang="en-US"/>
          </a:p>
          <a:p>
            <a:r>
              <a:rPr lang="zh-CN" altLang="en-US"/>
              <a:t>（</a:t>
            </a:r>
            <a:r>
              <a:rPr lang="en-US" altLang="zh-CN"/>
              <a:t>1</a:t>
            </a:r>
            <a:r>
              <a:rPr lang="zh-CN" altLang="en-US"/>
              <a:t>）设计一个新的测试方案以尽可能多地覆盖尚未被覆盖的有效等价类,重复这一类,重复这一步骤直到所有无效等价类都被覆盖为止。</a:t>
            </a:r>
            <a:endParaRPr lang="zh-CN" altLang="en-US"/>
          </a:p>
          <a:p>
            <a:r>
              <a:rPr lang="zh-CN" altLang="en-US"/>
              <a:t>（</a:t>
            </a:r>
            <a:r>
              <a:rPr lang="en-US" altLang="zh-CN"/>
              <a:t>2</a:t>
            </a:r>
            <a:r>
              <a:rPr lang="zh-CN" altLang="en-US"/>
              <a:t>）设计一个新的测试方案,使它覆盖一个而且只覆盖一·个尚未被覆盖的无效等价类,重复这一步骤直到所有无效等价类都被覆盖为止。</a:t>
            </a:r>
            <a:endParaRPr lang="zh-CN" altLang="en-US"/>
          </a:p>
          <a:p>
            <a:r>
              <a:rPr lang="zh-CN" altLang="en-US"/>
              <a:t>注意,通常程序发现一类错误后就不再检查是否还有其他错误,因此,应该使每个测试方案只覆盖一个无效的等价类。</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3.边界值分析</a:t>
            </a:r>
            <a:endParaRPr lang="en-US" altLang="zh-CN"/>
          </a:p>
        </p:txBody>
      </p:sp>
      <p:sp>
        <p:nvSpPr>
          <p:cNvPr id="3" name="内容占位符 2"/>
          <p:cNvSpPr>
            <a:spLocks noGrp="1"/>
          </p:cNvSpPr>
          <p:nvPr>
            <p:ph idx="1"/>
          </p:nvPr>
        </p:nvSpPr>
        <p:spPr/>
        <p:txBody>
          <a:bodyPr/>
          <a:p>
            <a:r>
              <a:rPr lang="zh-CN" altLang="en-US"/>
              <a:t>经验表明,处理边界情况时程序最容易发生错误。例如，许多程序错误出现在下标、纯量、数据结构和循环等等的边界附近。因此，设计使程序运行在边界情况附近的测试方案，暴露出程序错误的可能性更大一些。</a:t>
            </a:r>
            <a:endParaRPr lang="zh-CN" altLang="en-US"/>
          </a:p>
          <a:p>
            <a:r>
              <a:rPr lang="zh-CN" altLang="en-US"/>
              <a:t>使用边界值分析方法设计测试方案首先应该确定边界情况，这需要经验和创造性,通常输入等价类和输出等价类的边界，就是应该着重测试的程序边界情况。选取的测试数据应该刚好等于、刚刚小于和刚刚大于边界值。</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4.错误推测</a:t>
            </a:r>
            <a:endParaRPr lang="en-US" altLang="zh-CN"/>
          </a:p>
        </p:txBody>
      </p:sp>
      <p:sp>
        <p:nvSpPr>
          <p:cNvPr id="3" name="内容占位符 2"/>
          <p:cNvSpPr>
            <a:spLocks noGrp="1"/>
          </p:cNvSpPr>
          <p:nvPr>
            <p:ph idx="1"/>
          </p:nvPr>
        </p:nvSpPr>
        <p:spPr/>
        <p:txBody>
          <a:bodyPr>
            <a:normAutofit fontScale="90000" lnSpcReduction="20000"/>
          </a:bodyPr>
          <a:p>
            <a:r>
              <a:rPr lang="zh-CN" altLang="en-US"/>
              <a:t>不同类型不同特点的程序通常</a:t>
            </a:r>
            <a:r>
              <a:rPr lang="zh-CN" altLang="en-US">
                <a:sym typeface="+mn-ea"/>
              </a:rPr>
              <a:t>又有一些特殊的内容易出错的情况。此外，有时分别使用每组测试数据时程序都能正常工作，这些输入数据的组合却可能检测出程序的错误。</a:t>
            </a:r>
            <a:endParaRPr lang="zh-CN" altLang="en-US">
              <a:sym typeface="+mn-ea"/>
            </a:endParaRPr>
          </a:p>
          <a:p>
            <a:r>
              <a:rPr lang="en-US" altLang="zh-CN"/>
              <a:t>  </a:t>
            </a:r>
            <a:r>
              <a:rPr lang="zh-CN" altLang="en-US"/>
              <a:t>一般说来,即使是一个比较小的程序,可能的输入组合数也往往十分巨大，因此必须依靠测试人员的经验和直觉，从各种可能的测试方案中选出一些最可能引起程序出错的方案。对于程序中可能存在那些错误的推测,是挑选测试方案时的一个重要因素。</a:t>
            </a:r>
            <a:endParaRPr lang="zh-CN" altLang="en-US"/>
          </a:p>
          <a:p>
            <a:r>
              <a:rPr lang="zh-CN" altLang="en-US"/>
              <a:t>错误推测法在很大程度上靠直觉和经验进行。它的基本想法是列举出程序中可能有的错误和容易发生错误的特殊情况，并且根据它们选择测试方案。</a:t>
            </a:r>
            <a:endParaRPr lang="zh-CN" altLang="en-US"/>
          </a:p>
          <a:p>
            <a:r>
              <a:rPr lang="zh-CN" altLang="en-US"/>
              <a:t>对于程序中容易出错的情况也有一些经验总结出来，例如：</a:t>
            </a:r>
            <a:endParaRPr lang="zh-CN" altLang="en-US"/>
          </a:p>
          <a:p>
            <a:r>
              <a:rPr lang="zh-CN" altLang="en-US"/>
              <a:t>输入数据为零或输出数据为零往往容易发生错误:</a:t>
            </a:r>
            <a:endParaRPr lang="zh-CN" altLang="en-US"/>
          </a:p>
          <a:p>
            <a:r>
              <a:rPr lang="zh-CN" altLang="en-US"/>
              <a:t>如果输入或输出的数目允许变化(例如，被检索的或生成的表的项数),则输人或输出的数目</a:t>
            </a:r>
            <a:endParaRPr lang="zh-CN" altLang="en-US"/>
          </a:p>
          <a:p>
            <a:pPr marL="0" indent="0">
              <a:buNone/>
            </a:pPr>
            <a:r>
              <a:rPr lang="en-US" altLang="zh-CN"/>
              <a:t>   </a:t>
            </a:r>
            <a:r>
              <a:rPr lang="zh-CN" altLang="en-US"/>
              <a:t>为0和1的情况(例如，表为空或只有一项)是容易出错的情况。</a:t>
            </a:r>
            <a:endParaRPr lang="zh-CN" altLang="en-US"/>
          </a:p>
          <a:p>
            <a:pPr algn="l">
              <a:buClrTx/>
              <a:buSzTx/>
            </a:pPr>
            <a:r>
              <a:rPr lang="zh-CN" altLang="en-US"/>
              <a:t>还应该任细分析程序规格说明格，注意找出其中遗沥或省略的部分.以便设计相应的测试方案.检测程</a:t>
            </a:r>
            <a:endParaRPr lang="zh-CN" altLang="en-US"/>
          </a:p>
          <a:p>
            <a:pPr marL="0" indent="0" algn="l">
              <a:buClrTx/>
              <a:buSzTx/>
              <a:buNone/>
            </a:pPr>
            <a:r>
              <a:rPr lang="en-US" altLang="zh-CN"/>
              <a:t>   </a:t>
            </a:r>
            <a:r>
              <a:rPr lang="zh-CN" altLang="en-US"/>
              <a:t>序员对这些部分的处理是否正确。</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NO.8</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调试</a:t>
            </a:r>
            <a:endParaRPr lang="zh-CN" altLang="en-US" sz="4800">
              <a:latin typeface="+mj-ea"/>
              <a:ea typeface="+mj-ea"/>
            </a:endParaRPr>
          </a:p>
        </p:txBody>
      </p:sp>
      <p:sp>
        <p:nvSpPr>
          <p:cNvPr id="5" name="文本框 4"/>
          <p:cNvSpPr txBox="1"/>
          <p:nvPr/>
        </p:nvSpPr>
        <p:spPr>
          <a:xfrm>
            <a:off x="1533525" y="4827270"/>
            <a:ext cx="9144000" cy="829945"/>
          </a:xfrm>
          <a:prstGeom prst="rect">
            <a:avLst/>
          </a:prstGeom>
          <a:noFill/>
        </p:spPr>
        <p:txBody>
          <a:bodyPr wrap="square" rtlCol="0">
            <a:spAutoFit/>
          </a:bodyPr>
          <a:p>
            <a:r>
              <a:rPr lang="zh-CN" altLang="en-US" sz="2400"/>
              <a:t>调试(也称为纠错)作为成功测试的后果出现，也就是说，调试是在测试发现错误之后排除错误的过程</a:t>
            </a:r>
            <a:endParaRPr lang="zh-CN" altLang="en-US" sz="240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编码风格</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程序内部的文档：</a:t>
            </a:r>
            <a:endParaRPr lang="zh-CN" altLang="en-US"/>
          </a:p>
          <a:p>
            <a:r>
              <a:rPr lang="zh-CN" altLang="en-US">
                <a:sym typeface="+mn-ea"/>
              </a:rPr>
              <a:t>程序内部的文档</a:t>
            </a:r>
            <a:r>
              <a:rPr lang="zh-CN" altLang="en-US"/>
              <a:t>包括恰当的标识符、适当的注解和程序的视觉组织等。</a:t>
            </a:r>
            <a:endParaRPr lang="zh-CN" altLang="en-US"/>
          </a:p>
          <a:p>
            <a:r>
              <a:rPr lang="zh-CN" altLang="en-US"/>
              <a:t>命名是选取含义鲜明的名字。当使用缩写时，应使用相同的缩写规则，并附上注解。</a:t>
            </a:r>
            <a:endParaRPr lang="zh-CN" altLang="en-US"/>
          </a:p>
          <a:p>
            <a:r>
              <a:rPr lang="zh-CN" altLang="en-US">
                <a:sym typeface="+mn-ea"/>
              </a:rPr>
              <a:t>注解十分重要且要求确保准确无误。</a:t>
            </a:r>
            <a:r>
              <a:rPr lang="zh-CN" altLang="en-US"/>
              <a:t>每个模块开始使需要有序言性的注解，简要描述模块的功能、主要算法、接口特点重要数据以及开发简史。应使用空格或是空行来清楚地区分程序和注解。</a:t>
            </a:r>
            <a:endParaRPr lang="zh-CN" altLang="en-US"/>
          </a:p>
          <a:p>
            <a:pPr marL="0" indent="0">
              <a:buNone/>
            </a:pPr>
            <a:r>
              <a:rPr lang="en-US" altLang="zh-CN"/>
              <a:t>2. 数据说明</a:t>
            </a:r>
            <a:endParaRPr lang="en-US" altLang="zh-CN"/>
          </a:p>
          <a:p>
            <a:pPr algn="l">
              <a:buClrTx/>
              <a:buSzTx/>
            </a:pPr>
            <a:r>
              <a:rPr lang="zh-CN" altLang="en-US"/>
              <a:t>数据说明的次序应该标准化(例如按照数据结构或数据类型确定说明的次序）。</a:t>
            </a:r>
            <a:endParaRPr lang="zh-CN" altLang="en-US"/>
          </a:p>
          <a:p>
            <a:pPr algn="l">
              <a:buClrTx/>
              <a:buSzTx/>
            </a:pPr>
            <a:r>
              <a:rPr lang="zh-CN" altLang="en-US"/>
              <a:t>当多个变量名在一个语句中说明时，应该按字母顺序排列这些变量。</a:t>
            </a:r>
            <a:endParaRPr lang="zh-CN" altLang="en-US"/>
          </a:p>
          <a:p>
            <a:pPr algn="l">
              <a:buClrTx/>
              <a:buSzTx/>
            </a:pPr>
            <a:r>
              <a:rPr lang="zh-CN" altLang="en-US"/>
              <a:t>如果设计时使用了一个复杂的数据结构,则应该用注解说明用程序设计语言实现这个数据</a:t>
            </a:r>
            <a:endParaRPr lang="zh-CN" altLang="en-US"/>
          </a:p>
          <a:p>
            <a:pPr marL="0" indent="0" algn="l">
              <a:buClrTx/>
              <a:buSzTx/>
              <a:buNone/>
            </a:pPr>
            <a:r>
              <a:rPr lang="en-US" altLang="zh-CN"/>
              <a:t>   </a:t>
            </a:r>
            <a:r>
              <a:rPr lang="zh-CN" altLang="en-US"/>
              <a:t>结构的方法和特点。</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1.调试过程</a:t>
            </a:r>
            <a:endParaRPr lang="en-US" altLang="zh-CN"/>
          </a:p>
        </p:txBody>
      </p:sp>
      <p:sp>
        <p:nvSpPr>
          <p:cNvPr id="3" name="内容占位符 2"/>
          <p:cNvSpPr>
            <a:spLocks noGrp="1"/>
          </p:cNvSpPr>
          <p:nvPr>
            <p:ph idx="1"/>
          </p:nvPr>
        </p:nvSpPr>
        <p:spPr/>
        <p:txBody>
          <a:bodyPr/>
          <a:p>
            <a:pPr algn="l">
              <a:buClrTx/>
              <a:buSzTx/>
            </a:pPr>
            <a:r>
              <a:rPr lang="zh-CN" altLang="en-US"/>
              <a:t>调试不是测试，但是它总是发生在测试之后。调试过程从执行出个测试用例开始，评估测试结果，如果发现实际结果与预期结果不一致，则这种不一致就是一个症状它表明在软件中存在着隐藏问题。调试过程试图找出产生症状的原因,以便改正错误。</a:t>
            </a:r>
            <a:endParaRPr lang="zh-CN" altLang="en-US"/>
          </a:p>
          <a:p>
            <a:pPr algn="l">
              <a:buClrTx/>
              <a:buSzTx/>
            </a:pPr>
            <a:r>
              <a:rPr lang="zh-CN" altLang="en-US"/>
              <a:t>调试过程总会有以下两种结果之一:</a:t>
            </a:r>
            <a:endParaRPr lang="zh-CN" altLang="en-US"/>
          </a:p>
          <a:p>
            <a:pPr algn="l">
              <a:buClrTx/>
              <a:buSzTx/>
            </a:pPr>
            <a:r>
              <a:rPr lang="zh-CN" altLang="en-US"/>
              <a:t>（</a:t>
            </a:r>
            <a:r>
              <a:rPr lang="en-US" altLang="zh-CN"/>
              <a:t>1</a:t>
            </a:r>
            <a:r>
              <a:rPr lang="zh-CN" altLang="en-US"/>
              <a:t>）找到了问题的原因并把问题改正和排除掉；</a:t>
            </a:r>
            <a:endParaRPr lang="zh-CN" altLang="en-US"/>
          </a:p>
          <a:p>
            <a:pPr algn="l">
              <a:buClrTx/>
              <a:buSzTx/>
            </a:pPr>
            <a:r>
              <a:rPr lang="zh-CN" altLang="en-US"/>
              <a:t>（</a:t>
            </a:r>
            <a:r>
              <a:rPr lang="en-US" altLang="zh-CN"/>
              <a:t>2</a:t>
            </a:r>
            <a:r>
              <a:rPr lang="zh-CN" altLang="en-US"/>
              <a:t>）没找出问题的原因。</a:t>
            </a:r>
            <a:endParaRPr lang="zh-CN" altLang="en-US"/>
          </a:p>
          <a:p>
            <a:pPr algn="l">
              <a:buClrTx/>
              <a:buSzTx/>
            </a:pPr>
            <a:r>
              <a:rPr lang="zh-CN" altLang="en-US"/>
              <a:t>在后一种情况下,调试人员可以猜想一个原因,并设计测试用例来验证这个假设,重复此过程直至找到原因并改正了错误。</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85165"/>
            <a:ext cx="10968990" cy="5564505"/>
          </a:xfrm>
        </p:spPr>
        <p:txBody>
          <a:bodyPr>
            <a:normAutofit lnSpcReduction="10000"/>
          </a:bodyPr>
          <a:p>
            <a:r>
              <a:rPr lang="zh-CN" altLang="en-US"/>
              <a:t>调试是软件开发过程中最艰巨的脑力劳动。软件错误的下述特征也是相当重要的原因：</a:t>
            </a:r>
            <a:endParaRPr lang="zh-CN" altLang="en-US"/>
          </a:p>
          <a:p>
            <a:r>
              <a:rPr lang="zh-CN" altLang="en-US"/>
              <a:t>（1）症状和产生症状的原因可能在程序中相距甚远,也就是说,症状可能出现在程序的一个部分,而实际的原因可能在与之相距很远的另一部分。紧耦合的程序结构更加剧了这种情况。</a:t>
            </a:r>
            <a:endParaRPr lang="zh-CN" altLang="en-US"/>
          </a:p>
          <a:p>
            <a:r>
              <a:rPr lang="zh-CN" altLang="en-US"/>
              <a:t>（2）当改正了另一个错误之后,症状可能暂时消失了。</a:t>
            </a:r>
            <a:endParaRPr lang="zh-CN" altLang="en-US"/>
          </a:p>
          <a:p>
            <a:r>
              <a:rPr lang="zh-CN" altLang="en-US"/>
              <a:t>（3）症状可能实际上并不是由错误引起的(例如,舍入误差）。</a:t>
            </a:r>
            <a:endParaRPr lang="zh-CN" altLang="en-US"/>
          </a:p>
          <a:p>
            <a:r>
              <a:rPr lang="zh-CN" altLang="en-US"/>
              <a:t>（4）症状可能是由不易跟踪的人为错误引起的。</a:t>
            </a:r>
            <a:endParaRPr lang="zh-CN" altLang="en-US"/>
          </a:p>
          <a:p>
            <a:r>
              <a:rPr lang="zh-CN" altLang="en-US"/>
              <a:t>（5）症状可能是由定时问题而不是由处理问题引起的。</a:t>
            </a:r>
            <a:endParaRPr lang="zh-CN" altLang="en-US"/>
          </a:p>
          <a:p>
            <a:r>
              <a:rPr lang="zh-CN" altLang="en-US"/>
              <a:t>（6）可能很难重新产生完全一样的输入条件（例如，输入顺序不确定的实时应用系统）。</a:t>
            </a:r>
            <a:endParaRPr lang="zh-CN" altLang="en-US"/>
          </a:p>
          <a:p>
            <a:r>
              <a:rPr lang="zh-CN" altLang="en-US"/>
              <a:t>（7）症状可能时有时无,这种情况在硬件和软件紧密地耦合在一起的嵌入式系统中特别常见。</a:t>
            </a:r>
            <a:endParaRPr lang="zh-CN" altLang="en-US"/>
          </a:p>
          <a:p>
            <a:r>
              <a:rPr lang="zh-CN" altLang="en-US"/>
              <a:t>（8）症状可能是由分布在许多任务中的原因引起的，这些任务运行在不同的处理机上。</a:t>
            </a:r>
            <a:endParaRPr lang="zh-CN" altLang="en-US"/>
          </a:p>
          <a:p>
            <a:r>
              <a:rPr lang="zh-CN" altLang="en-US"/>
              <a:t>在调试过程中会遇到各种错误，造成压力，导致软件开发人员在改正一个错误的同时引入</a:t>
            </a:r>
            <a:endParaRPr lang="zh-CN" altLang="en-US"/>
          </a:p>
          <a:p>
            <a:pPr marL="0" indent="0">
              <a:buNone/>
            </a:pPr>
            <a:r>
              <a:rPr lang="en-US" altLang="zh-CN"/>
              <a:t>   </a:t>
            </a:r>
            <a:r>
              <a:rPr lang="zh-CN" altLang="en-US"/>
              <a:t>两个甚至更多个错误。</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2调试途径</a:t>
            </a:r>
            <a:endParaRPr lang="zh-CN" altLang="en-US"/>
          </a:p>
        </p:txBody>
      </p:sp>
      <p:sp>
        <p:nvSpPr>
          <p:cNvPr id="3" name="内容占位符 2"/>
          <p:cNvSpPr>
            <a:spLocks noGrp="1"/>
          </p:cNvSpPr>
          <p:nvPr>
            <p:ph idx="1"/>
          </p:nvPr>
        </p:nvSpPr>
        <p:spPr/>
        <p:txBody>
          <a:bodyPr>
            <a:normAutofit lnSpcReduction="10000"/>
          </a:bodyPr>
          <a:p>
            <a:r>
              <a:rPr lang="zh-CN" altLang="en-US"/>
              <a:t>系统地分析、直觉和运气组合起来，才能寻找软件错误的原因并改正错误。一般说来，有下列3种调试途径：</a:t>
            </a:r>
            <a:endParaRPr lang="zh-CN" altLang="en-US"/>
          </a:p>
          <a:p>
            <a:r>
              <a:rPr lang="zh-CN" altLang="en-US"/>
              <a:t>（1）蛮干法</a:t>
            </a:r>
            <a:endParaRPr lang="zh-CN" altLang="en-US"/>
          </a:p>
          <a:p>
            <a:r>
              <a:rPr lang="zh-CN" altLang="en-US"/>
              <a:t>蛮干法可能是寻找软件错误原因的最低效的方法。仅当所有其他方法都失败了的情况下,才应该使用这种方。按照“让计算机自己寻找错误”的策略,这种方法印出内存的内容,激活对运行过程的跟踪,并在程序中到处都写上</a:t>
            </a:r>
            <a:r>
              <a:rPr lang="en-US" altLang="zh-CN"/>
              <a:t>WRITE</a:t>
            </a:r>
            <a:r>
              <a:rPr lang="zh-CN" altLang="en-US"/>
              <a:t>(输出）语句，希望在这样生成的信息海洋的某个地方发现错误原因的线索。</a:t>
            </a:r>
            <a:endParaRPr lang="zh-CN" altLang="en-US"/>
          </a:p>
          <a:p>
            <a:r>
              <a:rPr lang="zh-CN" altLang="en-US"/>
              <a:t>（2）回溯法</a:t>
            </a:r>
            <a:endParaRPr lang="zh-CN" altLang="en-US"/>
          </a:p>
          <a:p>
            <a:r>
              <a:rPr lang="zh-CN" altLang="en-US"/>
              <a:t>回溯是一种相当常用的调试方法,当调试小程序时这种方法是有效的。具体做法是,从发现症状的地方开始,人工沿程序的控制流往回追踪分析源程序代码,直到找出错误原因为止。但是,随</a:t>
            </a:r>
            <a:endParaRPr lang="zh-CN" altLang="en-US"/>
          </a:p>
          <a:p>
            <a:pPr marL="0" indent="0">
              <a:buNone/>
            </a:pPr>
            <a:r>
              <a:rPr lang="en-US" altLang="zh-CN"/>
              <a:t>   </a:t>
            </a:r>
            <a:r>
              <a:rPr lang="zh-CN" altLang="en-US"/>
              <a:t>着程序规模的扩大,应该回溯的路径数目也变得越来越大,以至彻底回溯变成完全不可能了。</a:t>
            </a:r>
            <a:endParaRPr lang="zh-CN" altLang="en-US"/>
          </a:p>
          <a:p>
            <a:endParaRPr lang="zh-CN"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17855"/>
            <a:ext cx="10968990" cy="5631815"/>
          </a:xfrm>
        </p:spPr>
        <p:txBody>
          <a:bodyPr>
            <a:normAutofit lnSpcReduction="10000"/>
          </a:bodyPr>
          <a:p>
            <a:r>
              <a:rPr lang="zh-CN" altLang="en-US"/>
              <a:t>3.原因排除法</a:t>
            </a:r>
            <a:endParaRPr lang="zh-CN" altLang="en-US"/>
          </a:p>
          <a:p>
            <a:r>
              <a:rPr lang="zh-CN" altLang="en-US"/>
              <a:t>对分查找法、归纳法和演绎法都属于原因排除法。</a:t>
            </a:r>
            <a:endParaRPr lang="zh-CN" altLang="en-US"/>
          </a:p>
          <a:p>
            <a:r>
              <a:rPr lang="zh-CN" altLang="en-US"/>
              <a:t>对分查找法的基本思路是,如果已经知道每个变量在程序内若干个关键点的正确值,则可以用赋值语句或输入词语句在程序中点附近“注入”这些变量的正确值,然后运行程序并检查所得到的输出。如果输出结果是正确的,则错误原因在程序的前半部分;反之,错误原因在程序的后半部分。对错误原因所在的那部分再重复使用这个方法,直到把出错范围缩小到容易诊断的程度为止。</a:t>
            </a:r>
            <a:endParaRPr lang="zh-CN" altLang="en-US"/>
          </a:p>
          <a:p>
            <a:r>
              <a:rPr lang="zh-CN" altLang="en-US"/>
              <a:t>归纳法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zh-CN" altLang="en-US"/>
          </a:p>
          <a:p>
            <a:r>
              <a:rPr lang="zh-CN" altLang="en-US"/>
              <a:t>演绎法从一般原理或前提出发,经讨排除和精化的过程推导出结论。采用这种方法调试程序时，首先设想出所有可能的出错原因,然后试图用测试来排除每一个假设的原因。如果测试表明某个假设的原因可能是直的原因,则对数据进行细化以准确定位错误。</a:t>
            </a:r>
            <a:endParaRPr lang="zh-CN" altLang="en-US"/>
          </a:p>
          <a:p>
            <a:r>
              <a:rPr lang="zh-CN" altLang="en-US"/>
              <a:t>上述3种调试涂径都可以使用调试工具辅助完成，但是工具并不能代替对全部设计文档和</a:t>
            </a:r>
            <a:endParaRPr lang="zh-CN" altLang="en-US"/>
          </a:p>
          <a:p>
            <a:pPr marL="0" indent="0">
              <a:buNone/>
            </a:pPr>
            <a:r>
              <a:rPr lang="en-US" altLang="zh-CN"/>
              <a:t>   </a:t>
            </a:r>
            <a:r>
              <a:rPr lang="zh-CN" altLang="en-US"/>
              <a:t>源程序的仔细分析与评估。</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56590"/>
            <a:ext cx="10968990" cy="5593080"/>
          </a:xfrm>
        </p:spPr>
        <p:txBody>
          <a:bodyPr/>
          <a:p>
            <a:r>
              <a:rPr lang="zh-CN" altLang="en-US"/>
              <a:t>如果用遍所有方法都找不出原因，则应该向同行求助。把遇到的问题向同行陈述并一起分析讨论.往往能开阔思路，较快找出错误原因。</a:t>
            </a:r>
            <a:endParaRPr lang="zh-CN" altLang="en-US"/>
          </a:p>
          <a:p>
            <a:r>
              <a:rPr lang="zh-CN" altLang="en-US"/>
              <a:t>一且找到错误就必须改正它，但是，改正一个错误可能引入更多的其他错误.以至“得不偿失”。 因此，在动手改正错误之前，软件工程师应该仔细考虑下述3个问题：</a:t>
            </a:r>
            <a:endParaRPr lang="zh-CN" altLang="en-US"/>
          </a:p>
          <a:p>
            <a:r>
              <a:rPr lang="zh-CN" altLang="en-US"/>
              <a:t>（1）是否同样的错误也在程序其他地方存在?在许多情况下，一个程序错误是由错误的逻辑思维模式造成的，而这种逻辑思维模式也可能用在别的地方。仔细分析这种逻辑模式，有可能发现其他错误。</a:t>
            </a:r>
            <a:endParaRPr lang="zh-CN" altLang="en-US"/>
          </a:p>
          <a:p>
            <a:r>
              <a:rPr lang="zh-CN" altLang="en-US"/>
              <a:t>（2）将要进行的修改可能会引入的“下一个错误"是什么?在改正错误之前应该仔细研究源程序(最好也研究设计文档)，以评估逻辑和数据结构的耦合程度。如果所要做的修改位于程序的高耦合段中，则修改时必须特别小心谨慎。</a:t>
            </a:r>
            <a:endParaRPr lang="zh-CN" altLang="en-US"/>
          </a:p>
          <a:p>
            <a:r>
              <a:rPr lang="zh-CN" altLang="en-US"/>
              <a:t>（</a:t>
            </a:r>
            <a:r>
              <a:rPr lang="en-US" altLang="zh-CN"/>
              <a:t>3</a:t>
            </a:r>
            <a:r>
              <a:rPr lang="zh-CN" altLang="en-US"/>
              <a:t>）为防止今后出现类似的错误，应该做什么?如果不仅修改了软件产品还改进了开发软件产品的软件过程，则不仅排除了现有程序中的错误，还避免了今后在程序中可能出现的错误。</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NO.9</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软件可靠性</a:t>
            </a:r>
            <a:endParaRPr lang="zh-CN" altLang="en-US" sz="4800">
              <a:latin typeface="+mj-ea"/>
              <a:ea typeface="+mj-ea"/>
            </a:endParaRPr>
          </a:p>
        </p:txBody>
      </p:sp>
      <p:sp>
        <p:nvSpPr>
          <p:cNvPr id="5" name="文本框 4"/>
          <p:cNvSpPr txBox="1"/>
          <p:nvPr/>
        </p:nvSpPr>
        <p:spPr>
          <a:xfrm>
            <a:off x="2546350" y="4903470"/>
            <a:ext cx="7092950" cy="460375"/>
          </a:xfrm>
          <a:prstGeom prst="rect">
            <a:avLst/>
          </a:prstGeom>
          <a:noFill/>
        </p:spPr>
        <p:txBody>
          <a:bodyPr wrap="square" rtlCol="0">
            <a:spAutoFit/>
          </a:bodyPr>
          <a:p>
            <a:r>
              <a:rPr lang="zh-CN" altLang="en-US" sz="2400"/>
              <a:t>测试阶段的根本目标是消除错误,保证软件的可靠性</a:t>
            </a:r>
            <a:endParaRPr lang="zh-CN" altLang="en-US" sz="2400"/>
          </a:p>
        </p:txBody>
      </p:sp>
    </p:spTree>
    <p:custDataLst>
      <p:tags r:id="rId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基本概念</a:t>
            </a:r>
            <a:endParaRPr lang="zh-CN" altLang="en-US"/>
          </a:p>
        </p:txBody>
      </p:sp>
      <p:sp>
        <p:nvSpPr>
          <p:cNvPr id="3" name="内容占位符 2"/>
          <p:cNvSpPr>
            <a:spLocks noGrp="1"/>
          </p:cNvSpPr>
          <p:nvPr>
            <p:ph idx="1"/>
          </p:nvPr>
        </p:nvSpPr>
        <p:spPr/>
        <p:txBody>
          <a:bodyPr/>
          <a:p>
            <a:r>
              <a:rPr lang="zh-CN" altLang="en-US"/>
              <a:t>（</a:t>
            </a:r>
            <a:r>
              <a:rPr lang="en-US" altLang="zh-CN"/>
              <a:t>1</a:t>
            </a:r>
            <a:r>
              <a:rPr lang="zh-CN" altLang="en-US"/>
              <a:t>）软件可靠性的定义</a:t>
            </a:r>
            <a:endParaRPr lang="zh-CN" altLang="en-US"/>
          </a:p>
          <a:p>
            <a:r>
              <a:rPr lang="zh-CN" altLang="en-US"/>
              <a:t>对于软件可靠性有许多不同的定义,其中多数人承认的一个定义是:软件可靠性是程序在给定的时间间隔内，按照规格说明书的规定成功地运行的概率。</a:t>
            </a:r>
            <a:endParaRPr lang="zh-CN" altLang="en-US"/>
          </a:p>
          <a:p>
            <a:r>
              <a:rPr lang="zh-CN" altLang="en-US"/>
              <a:t>在上述定义中包含的随机变量是时间间隔。显然，随着运行时间的增加,运行时出现程序故障的概率也将增加，即可靠性随着给定的时间间隔的加大而减少。</a:t>
            </a:r>
            <a:endParaRPr lang="zh-CN" altLang="en-US"/>
          </a:p>
          <a:p>
            <a:r>
              <a:rPr lang="zh-CN" altLang="en-US"/>
              <a:t>按照IEEE的规定,术语“错误"的含义是由开发人员造成的软件差错(bug)，而术语“故障”的含义是由错误引起的软件的不正确行为。在下面的论述中，将按照IEEE规定的含义使用这两个术语。</a:t>
            </a:r>
            <a:endParaRPr lang="zh-CN" altLang="en-US"/>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22605"/>
            <a:ext cx="10968990" cy="5727065"/>
          </a:xfrm>
        </p:spPr>
        <p:txBody>
          <a:bodyPr/>
          <a:p>
            <a:r>
              <a:rPr lang="zh-CN" altLang="en-US"/>
              <a:t>（</a:t>
            </a:r>
            <a:r>
              <a:rPr lang="en-US" altLang="zh-CN"/>
              <a:t>2</a:t>
            </a:r>
            <a:r>
              <a:rPr lang="zh-CN" altLang="en-US"/>
              <a:t>）软件的可用性</a:t>
            </a:r>
            <a:endParaRPr lang="zh-CN" altLang="en-US"/>
          </a:p>
          <a:p>
            <a:r>
              <a:rPr lang="zh-CN" altLang="en-US"/>
              <a:t>通常用户也很关注软件系统可以使用的程度。一般说来,对于任何其故障是可以修复的系统，都应该同时使用可靠性和可用性衡量它的优劣程度。</a:t>
            </a:r>
            <a:endParaRPr lang="zh-CN" altLang="en-US"/>
          </a:p>
          <a:p>
            <a:r>
              <a:rPr lang="zh-CN" altLang="en-US"/>
              <a:t>软件可用性的一个定义是:软件可用性是程序在给定的时间点，按照规格说明书的规定，成功地运行的概率。</a:t>
            </a:r>
            <a:endParaRPr lang="zh-CN" altLang="en-US"/>
          </a:p>
          <a:p>
            <a:r>
              <a:rPr lang="zh-CN" altLang="en-US"/>
              <a:t>可靠性和可用性之间的主要差别是可靠性意味着在0到</a:t>
            </a:r>
            <a:r>
              <a:rPr lang="en-US" altLang="zh-CN"/>
              <a:t>t</a:t>
            </a:r>
            <a:r>
              <a:rPr lang="zh-CN" altLang="en-US"/>
              <a:t>这段时间间隔内系统设有失效，而可用性只意味着在时刻</a:t>
            </a:r>
            <a:r>
              <a:rPr lang="en-US" altLang="zh-CN"/>
              <a:t>t</a:t>
            </a:r>
            <a:r>
              <a:rPr lang="zh-CN" altLang="en-US"/>
              <a:t>，系统是正常运行的。因此，如果在时刻</a:t>
            </a:r>
            <a:r>
              <a:rPr lang="en-US" altLang="zh-CN"/>
              <a:t>t</a:t>
            </a:r>
            <a:r>
              <a:rPr lang="zh-CN" altLang="en-US"/>
              <a:t>系统是可用的，则有下述种种可能:</a:t>
            </a:r>
            <a:endParaRPr lang="zh-CN" altLang="en-US"/>
          </a:p>
          <a:p>
            <a:r>
              <a:rPr lang="en-US" altLang="zh-CN"/>
              <a:t>1</a:t>
            </a:r>
            <a:r>
              <a:rPr lang="zh-CN" altLang="en-US"/>
              <a:t>）在0到</a:t>
            </a:r>
            <a:r>
              <a:rPr lang="en-US" altLang="zh-CN"/>
              <a:t>t</a:t>
            </a:r>
            <a:r>
              <a:rPr lang="zh-CN" altLang="en-US"/>
              <a:t>这段时间内，系统一直没失效(可靠)；</a:t>
            </a:r>
            <a:endParaRPr lang="zh-CN" altLang="en-US"/>
          </a:p>
          <a:p>
            <a:r>
              <a:rPr lang="en-US" altLang="zh-CN"/>
              <a:t>2</a:t>
            </a:r>
            <a:r>
              <a:rPr lang="zh-CN" altLang="en-US"/>
              <a:t>）在这段时间内失效了一次,但是又修复了；</a:t>
            </a:r>
            <a:endParaRPr lang="zh-CN" altLang="en-US"/>
          </a:p>
          <a:p>
            <a:r>
              <a:rPr lang="en-US" altLang="zh-CN"/>
              <a:t>3</a:t>
            </a:r>
            <a:r>
              <a:rPr lang="zh-CN" altLang="en-US"/>
              <a:t>）在这段时间内失效了两次修复了两次</a:t>
            </a:r>
            <a:endParaRPr lang="zh-CN" altLang="en-US"/>
          </a:p>
          <a:p>
            <a:r>
              <a:rPr lang="en-US" altLang="zh-CN">
                <a:sym typeface="+mn-ea"/>
              </a:rPr>
              <a:t>…………</a:t>
            </a:r>
            <a:endParaRPr lang="en-US" altLang="zh-CN"/>
          </a:p>
          <a:p>
            <a:pPr marL="0" indent="0">
              <a:buNone/>
            </a:pPr>
            <a:endParaRPr lang="en-US" altLang="zh-CN"/>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70230"/>
            <a:ext cx="10968990" cy="5679440"/>
          </a:xfrm>
        </p:spPr>
        <p:txBody>
          <a:bodyPr/>
          <a:p>
            <a:r>
              <a:rPr lang="zh-CN" altLang="en-US"/>
              <a:t>如果在一段时间内，软件系统故障停机时间分别为</a:t>
            </a:r>
            <a:r>
              <a:rPr lang="en-US" altLang="zh-CN"/>
              <a:t>Td1</a:t>
            </a:r>
            <a:r>
              <a:rPr lang="zh-CN" altLang="en-US"/>
              <a:t>，</a:t>
            </a:r>
            <a:r>
              <a:rPr lang="en-US" altLang="zh-CN"/>
              <a:t>Td2</a:t>
            </a:r>
            <a:r>
              <a:rPr lang="zh-CN" altLang="en-US"/>
              <a:t>，</a:t>
            </a:r>
            <a:r>
              <a:rPr lang="en-US" altLang="zh-CN"/>
              <a:t>……</a:t>
            </a:r>
            <a:r>
              <a:rPr lang="zh-CN" altLang="en-US"/>
              <a:t>，正常运行时间分别为</a:t>
            </a:r>
            <a:r>
              <a:rPr lang="en-US" altLang="zh-CN"/>
              <a:t>Tu1</a:t>
            </a:r>
            <a:r>
              <a:rPr lang="zh-CN" altLang="en-US"/>
              <a:t>，</a:t>
            </a:r>
            <a:r>
              <a:rPr lang="en-US" altLang="zh-CN"/>
              <a:t>Tu2</a:t>
            </a:r>
            <a:r>
              <a:rPr lang="zh-CN" altLang="en-US"/>
              <a:t>，</a:t>
            </a:r>
            <a:r>
              <a:rPr lang="en-US" altLang="zh-CN"/>
              <a:t>……</a:t>
            </a:r>
            <a:r>
              <a:rPr lang="zh-CN" altLang="en-US"/>
              <a:t>，则系统的稳态可用性为:</a:t>
            </a:r>
            <a:endParaRPr lang="zh-CN" altLang="en-US"/>
          </a:p>
          <a:p>
            <a:r>
              <a:rPr lang="en-US" altLang="zh-CN"/>
              <a:t>Ass=Tup/</a:t>
            </a:r>
            <a:r>
              <a:rPr lang="zh-CN" altLang="en-US"/>
              <a:t>（</a:t>
            </a:r>
            <a:r>
              <a:rPr lang="en-US" altLang="zh-CN"/>
              <a:t>Tup+Tdown</a:t>
            </a:r>
            <a:r>
              <a:rPr lang="zh-CN" altLang="en-US"/>
              <a:t>）</a:t>
            </a:r>
            <a:r>
              <a:rPr lang="en-US" altLang="zh-CN"/>
              <a:t>  Tup=∑Tui</a:t>
            </a:r>
            <a:r>
              <a:rPr lang="zh-CN" altLang="en-US"/>
              <a:t>，</a:t>
            </a:r>
            <a:r>
              <a:rPr lang="en-US" altLang="zh-CN"/>
              <a:t>Tdown=</a:t>
            </a:r>
            <a:r>
              <a:rPr lang="en-US" altLang="zh-CN">
                <a:sym typeface="+mn-ea"/>
              </a:rPr>
              <a:t>∑Tdi</a:t>
            </a:r>
            <a:endParaRPr lang="en-US" altLang="zh-CN">
              <a:sym typeface="+mn-ea"/>
            </a:endParaRPr>
          </a:p>
          <a:p>
            <a:r>
              <a:rPr lang="en-US" altLang="zh-CN"/>
              <a:t>如果引</a:t>
            </a:r>
            <a:r>
              <a:rPr lang="zh-CN" altLang="en-US"/>
              <a:t>入</a:t>
            </a:r>
            <a:r>
              <a:rPr lang="en-US" altLang="zh-CN"/>
              <a:t>系统平均无故障时间MTTF和平均维修时间MTTR的概念。</a:t>
            </a:r>
            <a:endParaRPr lang="en-US" altLang="zh-CN"/>
          </a:p>
          <a:p>
            <a:r>
              <a:rPr lang="en-US" altLang="zh-CN"/>
              <a:t>Ass=MTTF/(MTTF+MTTR)</a:t>
            </a:r>
            <a:endParaRPr lang="en-US" altLang="zh-CN"/>
          </a:p>
          <a:p>
            <a:r>
              <a:rPr lang="en-US" altLang="zh-CN"/>
              <a:t>平均维修时间MTTR是修复一个 故障平均需要用的时间，它取决于维护人员的技术</a:t>
            </a:r>
            <a:r>
              <a:rPr lang="zh-CN" altLang="en-US"/>
              <a:t>水平和对系统的熟悉程度。</a:t>
            </a:r>
            <a:endParaRPr lang="zh-CN" altLang="en-US"/>
          </a:p>
          <a:p>
            <a:r>
              <a:rPr lang="zh-CN" altLang="en-US"/>
              <a:t>平均无故障时间MTTF是系统按规格说明书规定成功地运行的平均时间,它主要取决于系统中潜伏的错误的数目,因此和测试的关系十分密切。</a:t>
            </a:r>
            <a:endParaRPr lang="zh-CN" altLang="en-US"/>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a:t>
            </a:r>
            <a:r>
              <a:rPr lang="en-US" altLang="zh-CN"/>
              <a:t>.</a:t>
            </a:r>
            <a:r>
              <a:rPr lang="zh-CN" altLang="en-US"/>
              <a:t>估算平均无故障时间的方法</a:t>
            </a:r>
            <a:endParaRPr lang="zh-CN" altLang="en-US"/>
          </a:p>
        </p:txBody>
      </p:sp>
      <p:sp>
        <p:nvSpPr>
          <p:cNvPr id="3" name="内容占位符 2"/>
          <p:cNvSpPr>
            <a:spLocks noGrp="1"/>
          </p:cNvSpPr>
          <p:nvPr>
            <p:ph idx="1"/>
          </p:nvPr>
        </p:nvSpPr>
        <p:spPr/>
        <p:txBody>
          <a:bodyPr/>
          <a:p>
            <a:r>
              <a:rPr lang="zh-CN" altLang="en-US"/>
              <a:t>软件的平均无故障时间MTTF是一个重要的质量指标，往往作为对软件的一项要求，由用户提出来。为了估算MTTF,首先引人一些有关的量。</a:t>
            </a:r>
            <a:endParaRPr lang="zh-CN" altLang="en-US"/>
          </a:p>
          <a:p>
            <a:r>
              <a:rPr lang="zh-CN" altLang="en-US"/>
              <a:t>（</a:t>
            </a:r>
            <a:r>
              <a:rPr lang="en-US" altLang="zh-CN"/>
              <a:t>1</a:t>
            </a:r>
            <a:r>
              <a:rPr lang="zh-CN" altLang="en-US"/>
              <a:t>）符号</a:t>
            </a:r>
            <a:endParaRPr lang="zh-CN" altLang="en-US"/>
          </a:p>
          <a:p>
            <a:r>
              <a:rPr lang="en-US" altLang="zh-CN"/>
              <a:t>Et——测试之前程序中错误总数;</a:t>
            </a:r>
            <a:endParaRPr lang="en-US" altLang="zh-CN"/>
          </a:p>
          <a:p>
            <a:r>
              <a:rPr lang="en-US" altLang="zh-CN"/>
              <a:t>It——程序长度(机器指令总数);</a:t>
            </a:r>
            <a:endParaRPr lang="en-US" altLang="zh-CN"/>
          </a:p>
          <a:p>
            <a:r>
              <a:rPr lang="en-US" altLang="zh-CN"/>
              <a:t>t——测试(包括调试)时间;</a:t>
            </a:r>
            <a:endParaRPr lang="en-US" altLang="zh-CN"/>
          </a:p>
          <a:p>
            <a:r>
              <a:rPr lang="en-US" altLang="zh-CN"/>
              <a:t>Ed(t)——在 0至t期间发现的错误数;</a:t>
            </a:r>
            <a:endParaRPr lang="en-US" altLang="zh-CN"/>
          </a:p>
          <a:p>
            <a:r>
              <a:rPr lang="en-US" altLang="zh-CN"/>
              <a:t>Ec(t)-在0至τ期间改正的错误数。</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7540"/>
            <a:ext cx="10968990" cy="5612130"/>
          </a:xfrm>
        </p:spPr>
        <p:txBody>
          <a:bodyPr/>
          <a:p>
            <a:pPr marL="0" indent="0">
              <a:buNone/>
            </a:pPr>
            <a:r>
              <a:rPr lang="zh-CN" altLang="en-US"/>
              <a:t>3.语句构造</a:t>
            </a:r>
            <a:endParaRPr lang="zh-CN" altLang="en-US"/>
          </a:p>
          <a:p>
            <a:pPr algn="l">
              <a:buClrTx/>
              <a:buSzTx/>
            </a:pPr>
            <a:r>
              <a:rPr lang="zh-CN" altLang="en-US"/>
              <a:t>为了使语句简单明了，应遵循下述规则：</a:t>
            </a:r>
            <a:endParaRPr lang="zh-CN" altLang="en-US"/>
          </a:p>
          <a:p>
            <a:pPr algn="l">
              <a:buClrTx/>
              <a:buSzTx/>
            </a:pPr>
            <a:r>
              <a:rPr lang="zh-CN" altLang="en-US"/>
              <a:t>不要为了节省空间而把多个语句写在同一行。</a:t>
            </a:r>
            <a:endParaRPr lang="zh-CN" altLang="en-US"/>
          </a:p>
          <a:p>
            <a:pPr algn="l">
              <a:buClrTx/>
              <a:buSzTx/>
            </a:pPr>
            <a:r>
              <a:rPr lang="zh-CN" altLang="en-US"/>
              <a:t>尽量避免复杂的条件测试。</a:t>
            </a:r>
            <a:endParaRPr lang="zh-CN" altLang="en-US"/>
          </a:p>
          <a:p>
            <a:pPr algn="l">
              <a:buClrTx/>
              <a:buSzTx/>
            </a:pPr>
            <a:r>
              <a:rPr lang="zh-CN" altLang="en-US"/>
              <a:t>尽量减少对“非”条件的测试。</a:t>
            </a:r>
            <a:endParaRPr lang="zh-CN" altLang="en-US"/>
          </a:p>
          <a:p>
            <a:pPr algn="l">
              <a:buClrTx/>
              <a:buSzTx/>
            </a:pPr>
            <a:r>
              <a:rPr lang="zh-CN" altLang="en-US"/>
              <a:t>避免大量使用循环嵌套和条件嵌套。</a:t>
            </a:r>
            <a:endParaRPr lang="zh-CN" altLang="en-US"/>
          </a:p>
          <a:p>
            <a:pPr algn="l">
              <a:buClrTx/>
              <a:buSzTx/>
            </a:pPr>
            <a:r>
              <a:rPr lang="zh-CN" altLang="en-US"/>
              <a:t>利用括号使逻辑表达式或算术表达式的运算次序清晰</a:t>
            </a:r>
            <a:r>
              <a:rPr lang="zh-CN" altLang="en-US">
                <a:sym typeface="+mn-ea"/>
              </a:rPr>
              <a:t>直观。</a:t>
            </a:r>
            <a:endParaRPr lang="zh-CN" altLang="en-US"/>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47065"/>
            <a:ext cx="10968990" cy="5602605"/>
          </a:xfrm>
        </p:spPr>
        <p:txBody>
          <a:bodyPr/>
          <a:p>
            <a:r>
              <a:rPr lang="zh-CN" altLang="en-US"/>
              <a:t>根据经验数据，可以作出下述假定：</a:t>
            </a:r>
            <a:endParaRPr lang="zh-CN" altLang="en-US"/>
          </a:p>
          <a:p>
            <a:r>
              <a:rPr lang="zh-CN" altLang="en-US"/>
              <a:t>（1）在类似的程序中,单位长度里的为错误数E</a:t>
            </a:r>
            <a:r>
              <a:rPr lang="en-US" altLang="zh-CN"/>
              <a:t>t</a:t>
            </a:r>
            <a:r>
              <a:rPr lang="zh-CN" altLang="en-US"/>
              <a:t>/</a:t>
            </a:r>
            <a:r>
              <a:rPr lang="en-US" altLang="zh-CN"/>
              <a:t>It</a:t>
            </a:r>
            <a:r>
              <a:rPr lang="zh-CN" altLang="en-US"/>
              <a:t> 近似为常数。在测试之前每1000条指令中大约有5~</a:t>
            </a:r>
            <a:r>
              <a:rPr lang="en-US" altLang="zh-CN"/>
              <a:t>20</a:t>
            </a:r>
            <a:r>
              <a:rPr lang="zh-CN" altLang="en-US"/>
              <a:t>个错误</a:t>
            </a:r>
            <a:endParaRPr lang="zh-CN" altLang="en-US"/>
          </a:p>
          <a:p>
            <a:r>
              <a:rPr lang="zh-CN" altLang="en-US"/>
              <a:t>（2）失效率正于软件中剩余的(潜藏的))错误数，而平均无故障时间MTTF与剩余的错误数成反比。</a:t>
            </a:r>
            <a:endParaRPr lang="zh-CN" altLang="en-US"/>
          </a:p>
          <a:p>
            <a:r>
              <a:rPr lang="zh-CN" altLang="en-US"/>
              <a:t>（</a:t>
            </a:r>
            <a:r>
              <a:rPr lang="en-US" altLang="zh-CN"/>
              <a:t>3</a:t>
            </a:r>
            <a:r>
              <a:rPr lang="zh-CN" altLang="en-US"/>
              <a:t>）此外，为了简化讨论，假设发现的每一个错误都立即正确地改正了(即调试过程没有引入新的错误)，因此</a:t>
            </a:r>
            <a:endParaRPr lang="zh-CN" altLang="en-US"/>
          </a:p>
          <a:p>
            <a:r>
              <a:rPr lang="zh-CN" altLang="en-US"/>
              <a:t>剩余的错误数为：</a:t>
            </a:r>
            <a:r>
              <a:rPr lang="en-US" altLang="zh-CN"/>
              <a:t>Er(t)=Et-Ec(t)</a:t>
            </a:r>
            <a:endParaRPr lang="en-US" altLang="zh-CN"/>
          </a:p>
          <a:p>
            <a:r>
              <a:rPr lang="en-US" altLang="zh-CN"/>
              <a:t>单位长度程序中剩余的错误数为: εr(t)=Et/It-Ec(t)/It</a:t>
            </a:r>
            <a:endParaRPr lang="en-US" altLang="zh-CN"/>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99440"/>
            <a:ext cx="10968990" cy="5650230"/>
          </a:xfrm>
        </p:spPr>
        <p:txBody>
          <a:bodyPr/>
          <a:p>
            <a:r>
              <a:rPr lang="zh-CN" altLang="en-US"/>
              <a:t>（3）估算平均无故障时间</a:t>
            </a:r>
            <a:endParaRPr lang="zh-CN" altLang="en-US"/>
          </a:p>
          <a:p>
            <a:r>
              <a:rPr lang="zh-CN" altLang="en-US"/>
              <a:t>经验表明，平均无故障时间与单位长度程序中剩余的情误数成反比，即</a:t>
            </a:r>
            <a:endParaRPr lang="zh-CN" altLang="en-US"/>
          </a:p>
          <a:p>
            <a:r>
              <a:rPr lang="zh-CN" altLang="en-US"/>
              <a:t>MTTF </a:t>
            </a:r>
            <a:r>
              <a:rPr lang="en-US" altLang="zh-CN"/>
              <a:t>=1/K(Et/It-Ec(t)/It)</a:t>
            </a:r>
            <a:endParaRPr lang="en-US" altLang="zh-CN"/>
          </a:p>
          <a:p>
            <a:r>
              <a:rPr lang="zh-CN" altLang="en-US"/>
              <a:t>其中K为常数，它的值应该根据经验选取。美国的些统计数字 表明，K的典型值是200。</a:t>
            </a:r>
            <a:endParaRPr lang="zh-CN" altLang="en-US"/>
          </a:p>
          <a:p>
            <a:r>
              <a:rPr lang="zh-CN" altLang="en-US"/>
              <a:t>估算平均无故障时间的公式，可以评价软件测试的进展情况。</a:t>
            </a:r>
            <a:endParaRPr lang="zh-CN" altLang="en-US"/>
          </a:p>
          <a:p>
            <a:r>
              <a:rPr lang="zh-CN" altLang="en-US"/>
              <a:t>因此，也可以根据对软件平均无故障时间的要求，估计需要改正多少个错误之后，测试工作才能结束。</a:t>
            </a:r>
            <a:endParaRPr lang="zh-CN" altLang="en-US"/>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41655"/>
            <a:ext cx="10968990" cy="5708015"/>
          </a:xfrm>
        </p:spPr>
        <p:txBody>
          <a:bodyPr>
            <a:normAutofit lnSpcReduction="10000"/>
          </a:bodyPr>
          <a:p>
            <a:r>
              <a:rPr lang="zh-CN" altLang="en-US"/>
              <a:t>（4）估计错误总数的方法</a:t>
            </a:r>
            <a:endParaRPr lang="zh-CN" altLang="en-US"/>
          </a:p>
          <a:p>
            <a:r>
              <a:rPr lang="zh-CN" altLang="en-US"/>
              <a:t>程序中潜藏的错误的数目是一个十分重要的量，它既直接标志软件的可靠程度，又是计算软件平均无故障时间的重要参数。显然，程序中的错误总数E</a:t>
            </a:r>
            <a:r>
              <a:rPr lang="en-US" altLang="zh-CN"/>
              <a:t>t</a:t>
            </a:r>
            <a:r>
              <a:rPr lang="zh-CN" altLang="en-US"/>
              <a:t>与程序规模、类型、开发环境、开发方法论、开发人员的技术水平和管理水平等都有密切关系。下面介绍估计E</a:t>
            </a:r>
            <a:r>
              <a:rPr lang="en-US" altLang="zh-CN"/>
              <a:t>t</a:t>
            </a:r>
            <a:r>
              <a:rPr lang="zh-CN" altLang="en-US"/>
              <a:t>的两个方法。</a:t>
            </a:r>
            <a:endParaRPr lang="zh-CN" altLang="en-US"/>
          </a:p>
          <a:p>
            <a:r>
              <a:rPr lang="zh-CN" altLang="en-US"/>
              <a:t>1）植入错误法</a:t>
            </a:r>
            <a:endParaRPr lang="zh-CN" altLang="en-US"/>
          </a:p>
          <a:p>
            <a:r>
              <a:rPr lang="zh-CN" altLang="en-US"/>
              <a:t>使用这种估计方法，在测试之前由专人在程序中随机地植人一此错误，测试之后，根据测试小组发现的错误中原有的和植人的两种错误的比例，来估计程序中原有错误的总数E</a:t>
            </a:r>
            <a:r>
              <a:rPr lang="en-US" altLang="zh-CN"/>
              <a:t>t</a:t>
            </a:r>
            <a:r>
              <a:rPr lang="zh-CN" altLang="en-US"/>
              <a:t>。</a:t>
            </a:r>
            <a:endParaRPr lang="zh-CN" altLang="en-US"/>
          </a:p>
          <a:p>
            <a:r>
              <a:rPr lang="zh-CN" altLang="en-US"/>
              <a:t>假设人为地植入的错误数为N</a:t>
            </a:r>
            <a:r>
              <a:rPr lang="en-US" altLang="zh-CN"/>
              <a:t>s</a:t>
            </a:r>
            <a:r>
              <a:rPr lang="zh-CN" altLang="en-US"/>
              <a:t>，经过一段时间的测试之后发现n</a:t>
            </a:r>
            <a:r>
              <a:rPr lang="en-US" altLang="zh-CN"/>
              <a:t>s</a:t>
            </a:r>
            <a:r>
              <a:rPr lang="zh-CN" altLang="en-US"/>
              <a:t>个植入的错误，此外还发现了n个原有的错误。则能够估计出程序中原有错误的总数为</a:t>
            </a:r>
            <a:endParaRPr lang="zh-CN" altLang="en-US"/>
          </a:p>
          <a:p>
            <a:r>
              <a:rPr lang="en-US" altLang="zh-CN"/>
              <a:t>^N=n*Ns/ns</a:t>
            </a:r>
            <a:endParaRPr lang="en-US" altLang="zh-CN"/>
          </a:p>
          <a:p>
            <a:r>
              <a:rPr lang="zh-CN" altLang="en-US">
                <a:sym typeface="+mn-ea"/>
              </a:rPr>
              <a:t>人为地植入的错误和程序中原有的错误可能性质很不相同，发现它们的难易程度自然也不相同,因此，上述基本假定可能有时和事实不完全一致。</a:t>
            </a:r>
            <a:endParaRPr lang="zh-CN" altLang="en-US"/>
          </a:p>
          <a:p>
            <a:endParaRPr lang="en-US" altLang="zh-CN"/>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28015"/>
            <a:ext cx="10968990" cy="5621655"/>
          </a:xfrm>
        </p:spPr>
        <p:txBody>
          <a:bodyPr>
            <a:normAutofit lnSpcReduction="10000"/>
          </a:bodyPr>
          <a:p>
            <a:r>
              <a:rPr lang="en-US" altLang="zh-CN"/>
              <a:t>2</a:t>
            </a:r>
            <a:r>
              <a:rPr lang="zh-CN" altLang="en-US"/>
              <a:t>）分别测试法</a:t>
            </a:r>
            <a:endParaRPr lang="zh-CN" altLang="en-US"/>
          </a:p>
          <a:p>
            <a:r>
              <a:rPr lang="zh-CN" altLang="en-US"/>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a:p>
            <a:r>
              <a:rPr lang="zh-CN" altLang="en-US"/>
              <a:t>为了随机地给一部分错误加标记,分别测试法使用两个测试员(或测试小组)，彼此独立地测试同一个程序的两个副本，把其中一个测试员发现的错误作为有标记的错误。具体做法是：</a:t>
            </a:r>
            <a:endParaRPr lang="zh-CN" altLang="en-US"/>
          </a:p>
          <a:p>
            <a:r>
              <a:rPr lang="zh-CN" altLang="en-US"/>
              <a:t>①在测试过程的早期阶段,由测试员甲和测试员乙分别测试同一个程序的两个副本，由另一名分析员分析他们的测试结果。用</a:t>
            </a:r>
            <a:r>
              <a:rPr lang="en-US" altLang="zh-CN"/>
              <a:t>t</a:t>
            </a:r>
            <a:r>
              <a:rPr lang="zh-CN" altLang="en-US"/>
              <a:t>表示测试时间，假设</a:t>
            </a:r>
            <a:endParaRPr lang="zh-CN" altLang="en-US"/>
          </a:p>
          <a:p>
            <a:r>
              <a:rPr lang="zh-CN" altLang="en-US"/>
              <a:t>t=0时错误总数为B</a:t>
            </a:r>
            <a:r>
              <a:rPr lang="en-US" altLang="zh-CN"/>
              <a:t>0</a:t>
            </a:r>
            <a:r>
              <a:rPr lang="zh-CN" altLang="en-US"/>
              <a:t>;</a:t>
            </a:r>
            <a:endParaRPr lang="zh-CN" altLang="en-US"/>
          </a:p>
          <a:p>
            <a:r>
              <a:rPr lang="en-US" altLang="zh-CN"/>
              <a:t>t</a:t>
            </a:r>
            <a:r>
              <a:rPr lang="zh-CN" altLang="en-US"/>
              <a:t>=t</a:t>
            </a:r>
            <a:r>
              <a:rPr lang="en-US" altLang="zh-CN"/>
              <a:t>1</a:t>
            </a:r>
            <a:r>
              <a:rPr lang="zh-CN" altLang="en-US"/>
              <a:t>时测试员甲发现的错误数为B</a:t>
            </a:r>
            <a:r>
              <a:rPr lang="en-US" altLang="zh-CN"/>
              <a:t>1</a:t>
            </a:r>
            <a:r>
              <a:rPr lang="zh-CN" altLang="en-US"/>
              <a:t>;</a:t>
            </a:r>
            <a:endParaRPr lang="zh-CN" altLang="en-US"/>
          </a:p>
          <a:p>
            <a:r>
              <a:rPr lang="en-US" altLang="zh-CN"/>
              <a:t>t</a:t>
            </a:r>
            <a:r>
              <a:rPr lang="zh-CN" altLang="en-US"/>
              <a:t>=</a:t>
            </a:r>
            <a:r>
              <a:rPr lang="en-US" altLang="zh-CN"/>
              <a:t>t1</a:t>
            </a:r>
            <a:r>
              <a:rPr lang="zh-CN" altLang="en-US"/>
              <a:t>时测试员乙发现的错误数为B2;</a:t>
            </a:r>
            <a:endParaRPr lang="zh-CN" altLang="en-US"/>
          </a:p>
          <a:p>
            <a:r>
              <a:rPr lang="zh-CN" altLang="en-US"/>
              <a:t>t=t1时两个测试员发现的相同错误数为b</a:t>
            </a:r>
            <a:r>
              <a:rPr lang="en-US" altLang="zh-CN"/>
              <a:t>c</a:t>
            </a:r>
            <a:r>
              <a:rPr lang="zh-CN" altLang="en-US"/>
              <a:t>。</a:t>
            </a:r>
            <a:endParaRPr lang="zh-CN" altLang="en-US"/>
          </a:p>
          <a:p>
            <a:pPr marL="0" indent="0">
              <a:buNone/>
            </a:pPr>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99440"/>
            <a:ext cx="10968990" cy="5650230"/>
          </a:xfrm>
        </p:spPr>
        <p:txBody>
          <a:bodyPr/>
          <a:p>
            <a:r>
              <a:rPr lang="zh-CN" altLang="en-US"/>
              <a:t>②如果认为测试员甲发现的错误是有标记的，即程序中有标记的错误总数为B,则测试员乙发现的B2个错误中有b</a:t>
            </a:r>
            <a:r>
              <a:rPr lang="en-US" altLang="zh-CN"/>
              <a:t>c</a:t>
            </a:r>
            <a:r>
              <a:rPr lang="zh-CN" altLang="en-US"/>
              <a:t>个是有标记的。假定测试员乙发现有标记错误和发现无标记错误的概率相同,则可以估计出测试前程序中的错误总数为</a:t>
            </a:r>
            <a:endParaRPr lang="zh-CN" altLang="en-US"/>
          </a:p>
          <a:p>
            <a:r>
              <a:rPr lang="en-US" altLang="zh-CN"/>
              <a:t>^B0=B2/bc*B1</a:t>
            </a:r>
            <a:endParaRPr lang="en-US" altLang="zh-CN"/>
          </a:p>
          <a:p>
            <a:r>
              <a:rPr lang="zh-CN" altLang="en-US"/>
              <a:t>③使用分别测试法,在测试阶段的早期，每隔一段时间分析员分析两名测试员的测试结果,并计算</a:t>
            </a:r>
            <a:r>
              <a:rPr lang="en-US" altLang="zh-CN"/>
              <a:t>^</a:t>
            </a:r>
            <a:r>
              <a:rPr lang="zh-CN" altLang="en-US"/>
              <a:t>B</a:t>
            </a:r>
            <a:r>
              <a:rPr lang="en-US" altLang="zh-CN"/>
              <a:t>0</a:t>
            </a:r>
            <a:r>
              <a:rPr lang="zh-CN" altLang="en-US"/>
              <a:t>。如果几次估算的结果相差不多，则可用</a:t>
            </a:r>
            <a:r>
              <a:rPr lang="en-US" altLang="zh-CN"/>
              <a:t>^</a:t>
            </a:r>
            <a:r>
              <a:rPr lang="zh-CN" altLang="en-US"/>
              <a:t>B</a:t>
            </a:r>
            <a:r>
              <a:rPr lang="en-US" altLang="zh-CN"/>
              <a:t>0</a:t>
            </a:r>
            <a:r>
              <a:rPr lang="zh-CN" altLang="en-US"/>
              <a:t>的平均值作为E</a:t>
            </a:r>
            <a:r>
              <a:rPr lang="en-US" altLang="zh-CN"/>
              <a:t>t的估计值。此后一名测试员可以改做其他工作，由余下的一名测试员继续完成测试工作，因为他可以继承另一名测试员的测试结果，所以分别测试法增加的测试成本并不太多。</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800100"/>
            <a:ext cx="10968990" cy="5449570"/>
          </a:xfrm>
        </p:spPr>
        <p:txBody>
          <a:bodyPr/>
          <a:p>
            <a:pPr marL="0" indent="0">
              <a:buNone/>
            </a:pPr>
            <a:r>
              <a:rPr lang="en-US" altLang="zh-CN"/>
              <a:t>4. </a:t>
            </a:r>
            <a:r>
              <a:rPr lang="zh-CN" altLang="en-US"/>
              <a:t>输入输出</a:t>
            </a:r>
            <a:endParaRPr lang="zh-CN" altLang="en-US"/>
          </a:p>
          <a:p>
            <a:r>
              <a:rPr lang="zh-CN" altLang="en-US"/>
              <a:t>对所有输入数据都进行检验。</a:t>
            </a:r>
            <a:endParaRPr lang="zh-CN" altLang="en-US"/>
          </a:p>
          <a:p>
            <a:r>
              <a:rPr lang="zh-CN" altLang="en-US"/>
              <a:t>检查输入项重要组合的合法性。</a:t>
            </a:r>
            <a:endParaRPr lang="zh-CN" altLang="en-US"/>
          </a:p>
          <a:p>
            <a:r>
              <a:rPr lang="zh-CN" altLang="en-US"/>
              <a:t>保持输入格式简单。</a:t>
            </a:r>
            <a:endParaRPr lang="zh-CN" altLang="en-US"/>
          </a:p>
          <a:p>
            <a:r>
              <a:rPr lang="zh-CN" altLang="en-US"/>
              <a:t>使用数据结束标记，不要要求用户指定数据的数目。</a:t>
            </a:r>
            <a:endParaRPr lang="zh-CN" altLang="en-US"/>
          </a:p>
          <a:p>
            <a:r>
              <a:rPr lang="zh-CN" altLang="en-US"/>
              <a:t>明确提示交互式输入的请求,详细说明可用的选择或边界数值。</a:t>
            </a:r>
            <a:endParaRPr lang="zh-CN" altLang="en-US"/>
          </a:p>
          <a:p>
            <a:r>
              <a:rPr lang="zh-CN" altLang="en-US"/>
              <a:t>当程序设计语言对格式有严格要求时,应保持输人格式一致。</a:t>
            </a:r>
            <a:endParaRPr lang="zh-CN" altLang="en-US"/>
          </a:p>
          <a:p>
            <a:r>
              <a:rPr lang="zh-CN" altLang="en-US"/>
              <a:t>设计良好的输出报表。</a:t>
            </a:r>
            <a:endParaRPr lang="zh-CN" altLang="en-US"/>
          </a:p>
          <a:p>
            <a:r>
              <a:rPr lang="zh-CN" altLang="en-US"/>
              <a:t>给所有输出数据加标志。</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91210"/>
            <a:ext cx="10968990" cy="5458460"/>
          </a:xfrm>
        </p:spPr>
        <p:txBody>
          <a:bodyPr/>
          <a:p>
            <a:r>
              <a:rPr lang="en-US" altLang="zh-CN"/>
              <a:t>5. </a:t>
            </a:r>
            <a:r>
              <a:rPr lang="zh-CN" altLang="en-US"/>
              <a:t>效率</a:t>
            </a:r>
            <a:endParaRPr lang="zh-CN" altLang="en-US"/>
          </a:p>
          <a:p>
            <a:pPr marL="0" indent="0">
              <a:buNone/>
            </a:pPr>
            <a:r>
              <a:rPr lang="zh-CN" altLang="en-US"/>
              <a:t>讨论效率问题前，有</a:t>
            </a:r>
            <a:r>
              <a:rPr lang="en-US" altLang="zh-CN"/>
              <a:t>3</a:t>
            </a:r>
            <a:r>
              <a:rPr lang="zh-CN" altLang="en-US"/>
              <a:t>条原则：</a:t>
            </a:r>
            <a:endParaRPr lang="zh-CN" altLang="en-US"/>
          </a:p>
          <a:p>
            <a:r>
              <a:rPr lang="zh-CN" altLang="en-US"/>
              <a:t>首先，效率是性能要求，因此应该在需求分析阶段确定效率方面的要求。软件应该像对它要求的那样有效，而不应该如同人类可能做到的那样有效。</a:t>
            </a:r>
            <a:endParaRPr lang="zh-CN" altLang="en-US"/>
          </a:p>
          <a:p>
            <a:r>
              <a:rPr lang="zh-CN" altLang="en-US"/>
              <a:t>其次,效率是靠好设计来提高的。</a:t>
            </a:r>
            <a:endParaRPr lang="zh-CN" altLang="en-US"/>
          </a:p>
          <a:p>
            <a:r>
              <a:rPr lang="zh-CN" altLang="en-US"/>
              <a:t>最后,程序的效率和程序的简单程度是一致的，不要牺牲程序的清晰性和可读性来不必要地提高效率。</a:t>
            </a:r>
            <a:endParaRPr lang="zh-CN" altLang="en-US"/>
          </a:p>
          <a:p>
            <a:pPr marL="0" indent="0">
              <a:buNone/>
            </a:pPr>
            <a:r>
              <a:rPr lang="zh-CN" altLang="en-US"/>
              <a:t>下面从3个方面进一步讨论效率问题：</a:t>
            </a:r>
            <a:endParaRPr lang="zh-CN" altLang="en-US"/>
          </a:p>
          <a:p>
            <a:pPr marL="0" indent="0">
              <a:buNone/>
            </a:pPr>
            <a:r>
              <a:rPr lang="zh-CN" altLang="en-US"/>
              <a:t>(1)程序运行时间</a:t>
            </a:r>
            <a:endParaRPr lang="zh-CN" altLang="en-US"/>
          </a:p>
          <a:p>
            <a:r>
              <a:rPr lang="zh-CN" altLang="en-US"/>
              <a:t>算法效率和程序的风格都会影响</a:t>
            </a:r>
            <a:r>
              <a:rPr lang="zh-CN" altLang="en-US">
                <a:sym typeface="+mn-ea"/>
              </a:rPr>
              <a:t>程序运行时间，在把详细设计结果翻译成程序时，可以应用下述规则：</a:t>
            </a:r>
            <a:endParaRPr lang="zh-CN" altLang="en-US">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BEAUTIFY_FLAG" val="#wm#"/>
  <p:tag name="KSO_WM_TEMPLATE_CATEGORY" val="custom"/>
  <p:tag name="KSO_WM_TEMPLATE_INDEX" val="20205176"/>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UNIT_PLACING_PICTURE_USER_VIEWPORT" val="{&quot;height&quot;:6990,&quot;width&quot;:11520}"/>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18099</Words>
  <Application>WPS 演示</Application>
  <PresentationFormat>宽屏</PresentationFormat>
  <Paragraphs>633</Paragraphs>
  <Slides>74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74</vt:i4>
      </vt:variant>
    </vt:vector>
  </HeadingPairs>
  <TitlesOfParts>
    <vt:vector size="82" baseType="lpstr">
      <vt:lpstr>Arial</vt:lpstr>
      <vt:lpstr>宋体</vt:lpstr>
      <vt:lpstr>Wingdings</vt:lpstr>
      <vt:lpstr>微软雅黑</vt:lpstr>
      <vt:lpstr>Wingdings</vt:lpstr>
      <vt:lpstr>Arial Unicode MS</vt:lpstr>
      <vt:lpstr>Calibri</vt:lpstr>
      <vt:lpstr>Office 主题​​</vt:lpstr>
      <vt:lpstr>翻转课堂——《实现》</vt:lpstr>
      <vt:lpstr>PowerPoint 演示文稿</vt:lpstr>
      <vt:lpstr>PowerPoint 演示文稿</vt:lpstr>
      <vt:lpstr>1.选择程序设计语言</vt:lpstr>
      <vt:lpstr>选择程序设计语言的实用标准</vt:lpstr>
      <vt:lpstr>2.编码风格</vt:lpstr>
      <vt:lpstr>PowerPoint 演示文稿</vt:lpstr>
      <vt:lpstr>PowerPoint 演示文稿</vt:lpstr>
      <vt:lpstr>PowerPoint 演示文稿</vt:lpstr>
      <vt:lpstr>PowerPoint 演示文稿</vt:lpstr>
      <vt:lpstr>PowerPoint 演示文稿</vt:lpstr>
      <vt:lpstr>PowerPoint 演示文稿</vt:lpstr>
      <vt:lpstr>1.软件测试的目标</vt:lpstr>
      <vt:lpstr>2.软件测试准则</vt:lpstr>
      <vt:lpstr>PowerPoint 演示文稿</vt:lpstr>
      <vt:lpstr>3.测试方法</vt:lpstr>
      <vt:lpstr>4.测试步骤</vt:lpstr>
      <vt:lpstr>PowerPoint 演示文稿</vt:lpstr>
      <vt:lpstr>PowerPoint 演示文稿</vt:lpstr>
      <vt:lpstr>5.测试阶段的信息流</vt:lpstr>
      <vt:lpstr>PowerPoint 演示文稿</vt:lpstr>
      <vt:lpstr>PowerPoint 演示文稿</vt:lpstr>
      <vt:lpstr>1.测试重点</vt:lpstr>
      <vt:lpstr>PowerPoint 演示文稿</vt:lpstr>
      <vt:lpstr>2.代码审查</vt:lpstr>
      <vt:lpstr>PowerPoint 演示文稿</vt:lpstr>
      <vt:lpstr>PowerPoint 演示文稿</vt:lpstr>
      <vt:lpstr>3.计算机测试</vt:lpstr>
      <vt:lpstr>PowerPoint 演示文稿</vt:lpstr>
      <vt:lpstr>1.自顶向下集成</vt:lpstr>
      <vt:lpstr>PowerPoint 演示文稿</vt:lpstr>
      <vt:lpstr>PowerPoint 演示文稿</vt:lpstr>
      <vt:lpstr>2.自底向上集成</vt:lpstr>
      <vt:lpstr>3.不同集成测试策略的比较</vt:lpstr>
      <vt:lpstr>4.回归测试</vt:lpstr>
      <vt:lpstr>PowerPoint 演示文稿</vt:lpstr>
      <vt:lpstr>PowerPoint 演示文稿</vt:lpstr>
      <vt:lpstr>1.确认测试的范围</vt:lpstr>
      <vt:lpstr>2.软件配置复查</vt:lpstr>
      <vt:lpstr>3. Alpha和 Beta测试</vt:lpstr>
      <vt:lpstr>PowerPoint 演示文稿</vt:lpstr>
      <vt:lpstr>1.逻辑覆盖</vt:lpstr>
      <vt:lpstr>PowerPoint 演示文稿</vt:lpstr>
      <vt:lpstr>PowerPoint 演示文稿</vt:lpstr>
      <vt:lpstr>PowerPoint 演示文稿</vt:lpstr>
      <vt:lpstr>2控制结构测试</vt:lpstr>
      <vt:lpstr>PowerPoint 演示文稿</vt:lpstr>
      <vt:lpstr>PowerPoint 演示文稿</vt:lpstr>
      <vt:lpstr>PowerPoint 演示文稿</vt:lpstr>
      <vt:lpstr>PowerPoint 演示文稿</vt:lpstr>
      <vt:lpstr>PowerPoint 演示文稿</vt:lpstr>
      <vt:lpstr>1.黑盒测试介绍</vt:lpstr>
      <vt:lpstr>PowerPoint 演示文稿</vt:lpstr>
      <vt:lpstr>2.等价划分</vt:lpstr>
      <vt:lpstr>PowerPoint 演示文稿</vt:lpstr>
      <vt:lpstr>PowerPoint 演示文稿</vt:lpstr>
      <vt:lpstr>3.边界值分析</vt:lpstr>
      <vt:lpstr>4.错误推测</vt:lpstr>
      <vt:lpstr>PowerPoint 演示文稿</vt:lpstr>
      <vt:lpstr>1.调试过程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风格浩</cp:lastModifiedBy>
  <cp:revision>191</cp:revision>
  <dcterms:created xsi:type="dcterms:W3CDTF">2019-06-19T02:08:00Z</dcterms:created>
  <dcterms:modified xsi:type="dcterms:W3CDTF">2021-11-24T02:54:41Z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F275D56BE94A4770978E3CA62260C75B</vt:lpwstr>
  </property>
</Properties>
</file>