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1" r:id="rId9"/>
    <p:sldId id="268" r:id="rId10"/>
    <p:sldId id="262" r:id="rId11"/>
    <p:sldId id="270" r:id="rId12"/>
    <p:sldId id="263" r:id="rId13"/>
    <p:sldId id="264" r:id="rId14"/>
    <p:sldId id="265" r:id="rId15"/>
    <p:sldId id="267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DD64-06AD-E64A-8098-BD51A3D5F647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7087-9B73-FF43-B256-68CAC134E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9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Phishing URL Detection Through Top-Level Domain Analysis- A Descriptive Approach</a:t>
            </a:r>
          </a:p>
          <a:p>
            <a:r>
              <a:rPr kumimoji="1" lang="en-US" altLang="zh-CN"/>
              <a:t>PHISHGAN- DATA AUGMENTATION AND IDENTIFICATION OF HOMOGLPYH ATTACKS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7087-9B73-FF43-B256-68CAC134E4B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4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547C-B457-A943-8000-9FA1EC6330E8}" type="datetimeFigureOut">
              <a:rPr kumimoji="1" lang="zh-CN" altLang="en-US" smtClean="0"/>
              <a:t>2020/8/20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anlida/anti-phis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Robust NLP Method For Email Phishing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Lida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Xinyu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without header </a:t>
            </a:r>
            <a:r>
              <a:rPr lang="cs-CZ" altLang="zh-CN" dirty="0"/>
              <a:t>(0.9720524017467249, 0.9720524017467249, 1145)</a:t>
            </a:r>
          </a:p>
          <a:p>
            <a:r>
              <a:rPr kumimoji="1" lang="cs-CZ" altLang="zh-CN" dirty="0" err="1"/>
              <a:t>with</a:t>
            </a:r>
            <a:r>
              <a:rPr kumimoji="1" lang="cs-CZ" altLang="zh-CN" dirty="0"/>
              <a:t> </a:t>
            </a:r>
            <a:r>
              <a:rPr kumimoji="1" lang="cs-CZ" altLang="zh-CN" dirty="0" err="1"/>
              <a:t>header</a:t>
            </a:r>
            <a:r>
              <a:rPr kumimoji="1" lang="cs-CZ" altLang="zh-CN" dirty="0"/>
              <a:t> </a:t>
            </a:r>
            <a:r>
              <a:rPr lang="is-IS" altLang="zh-CN" dirty="0"/>
              <a:t>(0.9967284623773174, 0.9967284623773174, 917)</a:t>
            </a:r>
          </a:p>
          <a:p>
            <a:r>
              <a:rPr kumimoji="1" lang="en-US" altLang="zh-CN" dirty="0"/>
              <a:t>combined model</a:t>
            </a:r>
            <a:r>
              <a:rPr lang="is-IS" altLang="zh-CN" dirty="0"/>
              <a:t> (0.9830261881668283, 0.9830261881668283, 2062)</a:t>
            </a:r>
          </a:p>
          <a:p>
            <a:r>
              <a:rPr lang="en-US" altLang="zh-CN" dirty="0" err="1"/>
              <a:t>result.precision</a:t>
            </a:r>
            <a:r>
              <a:rPr lang="en-US" altLang="zh-CN" dirty="0"/>
              <a:t>, </a:t>
            </a:r>
            <a:r>
              <a:rPr lang="en-US" altLang="zh-CN" dirty="0" err="1"/>
              <a:t>result.recall</a:t>
            </a:r>
            <a:r>
              <a:rPr lang="en-US" altLang="zh-CN" dirty="0"/>
              <a:t>, </a:t>
            </a:r>
            <a:r>
              <a:rPr lang="en-US" altLang="zh-CN" dirty="0" err="1"/>
              <a:t>result.nexamples</a:t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78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Fraudulent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 failure</a:t>
            </a:r>
          </a:p>
          <a:p>
            <a:r>
              <a:rPr kumimoji="1" lang="en-US" altLang="zh-CN" dirty="0"/>
              <a:t>ELMO failure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lang="en-US" altLang="zh-CN" dirty="0"/>
              <a:t>Gradient Boosting:</a:t>
            </a:r>
            <a:r>
              <a:rPr lang="hr-HR" altLang="zh-CN" dirty="0"/>
              <a:t> 0.9833333333333333</a:t>
            </a:r>
          </a:p>
          <a:p>
            <a:pPr lvl="1"/>
            <a:r>
              <a:rPr kumimoji="1" lang="hr-HR" altLang="zh-CN" dirty="0" err="1"/>
              <a:t>RandomTree</a:t>
            </a:r>
            <a:r>
              <a:rPr kumimoji="1" lang="hr-HR" altLang="zh-CN" dirty="0"/>
              <a:t>:</a:t>
            </a:r>
            <a:r>
              <a:rPr lang="hr-HR" altLang="zh-CN" dirty="0"/>
              <a:t> 0.9883333333333333</a:t>
            </a:r>
          </a:p>
          <a:p>
            <a:pPr lvl="1"/>
            <a:r>
              <a:rPr kumimoji="1" lang="hr-HR" altLang="zh-CN" dirty="0"/>
              <a:t>SVM:</a:t>
            </a:r>
            <a:r>
              <a:rPr lang="hr-HR" altLang="zh-CN" dirty="0"/>
              <a:t> 0.8866666666666667</a:t>
            </a:r>
          </a:p>
          <a:p>
            <a:pPr lvl="1"/>
            <a:r>
              <a:rPr kumimoji="1" lang="hr-HR" altLang="zh-CN" dirty="0"/>
              <a:t>LR:</a:t>
            </a:r>
            <a:r>
              <a:rPr lang="hr-HR" altLang="zh-CN" dirty="0"/>
              <a:t> 0.99</a:t>
            </a:r>
          </a:p>
        </p:txBody>
      </p:sp>
    </p:spTree>
    <p:extLst>
      <p:ext uri="{BB962C8B-B14F-4D97-AF65-F5344CB8AC3E}">
        <p14:creationId xmlns:p14="http://schemas.microsoft.com/office/powerpoint/2010/main" val="15228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Similar-looking </a:t>
            </a:r>
            <a:endParaRPr lang="sk-SK" altLang="zh-CN" dirty="0"/>
          </a:p>
          <a:p>
            <a:r>
              <a:rPr lang="en-US" altLang="zh-CN" dirty="0" err="1"/>
              <a:t>Homoglyph</a:t>
            </a:r>
            <a:r>
              <a:rPr lang="en-US" altLang="zh-CN" dirty="0"/>
              <a:t> attack  Homograph spoofing ,</a:t>
            </a:r>
            <a:r>
              <a:rPr lang="en-US" altLang="zh-CN" dirty="0" err="1"/>
              <a:t>Typosquatting</a:t>
            </a:r>
            <a:r>
              <a:rPr lang="en-US" altLang="zh-CN" dirty="0"/>
              <a:t> ,</a:t>
            </a:r>
            <a:r>
              <a:rPr lang="en-US" altLang="zh-CN" dirty="0" err="1"/>
              <a:t>Soundsquatting</a:t>
            </a:r>
            <a:r>
              <a:rPr lang="en-US" altLang="zh-CN" dirty="0"/>
              <a:t> ,</a:t>
            </a:r>
            <a:r>
              <a:rPr lang="en-US" altLang="zh-CN" dirty="0" err="1"/>
              <a:t>Combosquatting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URL Obfuscation</a:t>
            </a:r>
          </a:p>
          <a:p>
            <a:r>
              <a:rPr lang="en-US" altLang="zh-CN" dirty="0"/>
              <a:t>CSS Similarity. </a:t>
            </a:r>
          </a:p>
          <a:p>
            <a:endParaRPr kumimoji="1"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ace4book.com”) = 1 </a:t>
            </a:r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aceb0ok.com”) = </a:t>
            </a:r>
            <a:r>
              <a:rPr lang="en-US" altLang="zh-CN"/>
              <a:t>1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6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Acquisition and cleaning of corpus</a:t>
            </a:r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The fight against malicious websites</a:t>
            </a:r>
          </a:p>
        </p:txBody>
      </p:sp>
    </p:spTree>
    <p:extLst>
      <p:ext uri="{BB962C8B-B14F-4D97-AF65-F5344CB8AC3E}">
        <p14:creationId xmlns:p14="http://schemas.microsoft.com/office/powerpoint/2010/main" val="79256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Text Data Augmentation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4" y="2329324"/>
            <a:ext cx="861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Transplant to mobile</a:t>
            </a:r>
          </a:p>
          <a:p>
            <a:r>
              <a:rPr kumimoji="1" lang="en-US" altLang="zh-CN" dirty="0"/>
              <a:t>Finish more models</a:t>
            </a:r>
          </a:p>
          <a:p>
            <a:r>
              <a:rPr kumimoji="1" lang="en-US" altLang="zh-CN" dirty="0"/>
              <a:t>Ensemble method</a:t>
            </a:r>
          </a:p>
          <a:p>
            <a:r>
              <a:rPr kumimoji="1" lang="en-US" altLang="zh-CN" dirty="0"/>
              <a:t>Get more corpus</a:t>
            </a:r>
          </a:p>
        </p:txBody>
      </p:sp>
    </p:spTree>
    <p:extLst>
      <p:ext uri="{BB962C8B-B14F-4D97-AF65-F5344CB8AC3E}">
        <p14:creationId xmlns:p14="http://schemas.microsoft.com/office/powerpoint/2010/main" val="79123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https://github.com/yuanlida</a:t>
            </a:r>
            <a:r>
              <a:rPr kumimoji="1" lang="en-US" altLang="zh-CN">
                <a:hlinkClick r:id="rId2"/>
              </a:rPr>
              <a:t>/anti-phishing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8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 of email security.</a:t>
            </a:r>
          </a:p>
          <a:p>
            <a:r>
              <a:rPr kumimoji="1" lang="en-US" altLang="zh-CN" dirty="0"/>
              <a:t>How to detect network intrusion.</a:t>
            </a:r>
          </a:p>
          <a:p>
            <a:r>
              <a:rPr kumimoji="1" lang="en-US" altLang="zh-CN" dirty="0"/>
              <a:t>What can NLP do.</a:t>
            </a:r>
          </a:p>
          <a:p>
            <a:r>
              <a:rPr kumimoji="1" lang="en-US" altLang="zh-CN" dirty="0"/>
              <a:t>Dataset</a:t>
            </a:r>
          </a:p>
          <a:p>
            <a:r>
              <a:rPr kumimoji="1" lang="en-US" altLang="zh-CN" dirty="0"/>
              <a:t>How will we do.</a:t>
            </a:r>
          </a:p>
          <a:p>
            <a:r>
              <a:rPr kumimoji="1" lang="en-US" altLang="zh-CN" dirty="0"/>
              <a:t>Challenges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 91% of targeted cyber-attacks start with an email. Email-borne attacks interrupt business operations, cause financial damage, and compromise business integrity.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Ham, Spam, Phishing, fraudulent, spoofed</a:t>
            </a:r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Malicious content</a:t>
            </a:r>
          </a:p>
        </p:txBody>
      </p:sp>
    </p:spTree>
    <p:extLst>
      <p:ext uri="{BB962C8B-B14F-4D97-AF65-F5344CB8AC3E}">
        <p14:creationId xmlns:p14="http://schemas.microsoft.com/office/powerpoint/2010/main" val="15072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URL classification</a:t>
            </a:r>
          </a:p>
          <a:p>
            <a:r>
              <a:rPr kumimoji="1" lang="en-US" altLang="zh-CN" dirty="0"/>
              <a:t>HTML structure</a:t>
            </a:r>
          </a:p>
          <a:p>
            <a:r>
              <a:rPr kumimoji="1" lang="en-US" altLang="zh-CN" dirty="0"/>
              <a:t>Email contents</a:t>
            </a:r>
          </a:p>
          <a:p>
            <a:r>
              <a:rPr kumimoji="1" lang="en-US" altLang="zh-CN" dirty="0"/>
              <a:t>Fraudulent</a:t>
            </a:r>
          </a:p>
          <a:p>
            <a:r>
              <a:rPr kumimoji="1" lang="en-US" altLang="zh-CN" dirty="0"/>
              <a:t>Vision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features</a:t>
            </a:r>
          </a:p>
          <a:p>
            <a:r>
              <a:rPr kumimoji="1" lang="en-US" altLang="zh-CN" dirty="0"/>
              <a:t>Email contents syntactic 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364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Enron emails and Fraudulent emails. Used to distinguish fraudulent emails. Enron emails:</a:t>
            </a:r>
            <a:r>
              <a:rPr lang="uk-UA" altLang="zh-CN" dirty="0"/>
              <a:t> 517401</a:t>
            </a:r>
            <a:r>
              <a:rPr lang="en-US" altLang="zh-CN" dirty="0"/>
              <a:t>, </a:t>
            </a:r>
            <a:r>
              <a:rPr kumimoji="1" lang="en-US" altLang="zh-CN" dirty="0"/>
              <a:t>Fraudulent emails:</a:t>
            </a:r>
            <a:r>
              <a:rPr lang="cs-CZ" altLang="zh-CN" dirty="0"/>
              <a:t> 3978 </a:t>
            </a:r>
            <a:endParaRPr kumimoji="1" lang="en-US" altLang="zh-CN" dirty="0"/>
          </a:p>
          <a:p>
            <a:r>
              <a:rPr kumimoji="1" lang="en-US" altLang="zh-CN" dirty="0"/>
              <a:t>IWSPA. Phishing emails. Full header legit:4082, Full header phish:503. No header legit:5091, Full header phish:628,Test full header:4195,Test no header:4300.</a:t>
            </a:r>
          </a:p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Html features: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40 features, 11503 units.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 1 epochs precision:85%</a:t>
            </a:r>
          </a:p>
          <a:p>
            <a:r>
              <a:rPr kumimoji="1" lang="en-US" altLang="zh-CN" dirty="0"/>
              <a:t>CNN precision:99%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LR:</a:t>
            </a:r>
            <a:r>
              <a:rPr lang="is-IS" altLang="zh-CN" dirty="0"/>
              <a:t> 0.9957127987712774</a:t>
            </a:r>
          </a:p>
          <a:p>
            <a:pPr lvl="1"/>
            <a:r>
              <a:rPr kumimoji="1" lang="is-IS" altLang="zh-CN" dirty="0"/>
              <a:t>RandomForest:</a:t>
            </a:r>
            <a:r>
              <a:rPr lang="is-IS" altLang="zh-CN" dirty="0"/>
              <a:t> 0.9972550488061842</a:t>
            </a:r>
          </a:p>
          <a:p>
            <a:pPr lvl="1"/>
            <a:r>
              <a:rPr lang="en-US" altLang="zh-CN" dirty="0" err="1"/>
              <a:t>DecisionTree</a:t>
            </a:r>
            <a:r>
              <a:rPr lang="en-US" altLang="zh-CN" dirty="0"/>
              <a:t>:</a:t>
            </a:r>
            <a:r>
              <a:rPr lang="is-IS" altLang="zh-CN" dirty="0"/>
              <a:t> 0.9955287442403625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Length Features</a:t>
            </a:r>
            <a:br>
              <a:rPr lang="en-US" altLang="zh-CN" dirty="0"/>
            </a:br>
            <a:r>
              <a:rPr lang="en-US" altLang="zh-CN" dirty="0"/>
              <a:t>Length Of </a:t>
            </a:r>
            <a:r>
              <a:rPr lang="en-US" altLang="zh-CN" dirty="0" err="1"/>
              <a:t>Url</a:t>
            </a:r>
            <a:br>
              <a:rPr lang="en-US" altLang="zh-CN" dirty="0"/>
            </a:br>
            <a:r>
              <a:rPr lang="en-US" altLang="zh-CN" dirty="0"/>
              <a:t>Length of Hostname</a:t>
            </a:r>
            <a:br>
              <a:rPr lang="en-US" altLang="zh-CN" dirty="0"/>
            </a:br>
            <a:r>
              <a:rPr lang="en-US" altLang="zh-CN" dirty="0"/>
              <a:t>Length Of Path</a:t>
            </a:r>
            <a:br>
              <a:rPr lang="en-US" altLang="zh-CN" dirty="0"/>
            </a:br>
            <a:r>
              <a:rPr lang="en-US" altLang="zh-CN" dirty="0"/>
              <a:t>Length Of First Directory</a:t>
            </a:r>
            <a:br>
              <a:rPr lang="en-US" altLang="zh-CN" dirty="0"/>
            </a:br>
            <a:r>
              <a:rPr lang="en-US" altLang="zh-CN" dirty="0"/>
              <a:t>Length Of Top</a:t>
            </a:r>
            <a:r>
              <a:rPr lang="zh-CN" altLang="en-US" dirty="0"/>
              <a:t> </a:t>
            </a:r>
            <a:r>
              <a:rPr lang="en-US" altLang="zh-CN" dirty="0"/>
              <a:t>Level Domain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Count Features</a:t>
            </a:r>
            <a:br>
              <a:rPr lang="en-US" altLang="zh-CN" dirty="0"/>
            </a:br>
            <a:r>
              <a:rPr lang="en-US" altLang="zh-CN" dirty="0"/>
              <a:t>Count Of '-'</a:t>
            </a:r>
            <a:br>
              <a:rPr lang="en-US" altLang="zh-CN" dirty="0"/>
            </a:br>
            <a:r>
              <a:rPr lang="en-US" altLang="zh-CN" dirty="0"/>
              <a:t>Count Of '@'</a:t>
            </a:r>
            <a:br>
              <a:rPr lang="en-US" altLang="zh-CN" dirty="0"/>
            </a:br>
            <a:r>
              <a:rPr lang="en-US" altLang="zh-CN" dirty="0"/>
              <a:t>Count Of '?'</a:t>
            </a:r>
            <a:br>
              <a:rPr lang="en-US" altLang="zh-CN" dirty="0"/>
            </a:br>
            <a:r>
              <a:rPr lang="en-US" altLang="zh-CN" dirty="0"/>
              <a:t>Count Of '%'</a:t>
            </a:r>
            <a:br>
              <a:rPr lang="en-US" altLang="zh-CN" dirty="0"/>
            </a:br>
            <a:r>
              <a:rPr lang="en-US" altLang="zh-CN" dirty="0"/>
              <a:t>Count Of '.'</a:t>
            </a:r>
            <a:br>
              <a:rPr lang="en-US" altLang="zh-CN" dirty="0"/>
            </a:br>
            <a:r>
              <a:rPr lang="en-US" altLang="zh-CN" dirty="0"/>
              <a:t>Count Of '='</a:t>
            </a:r>
            <a:br>
              <a:rPr lang="en-US" altLang="zh-CN" dirty="0"/>
            </a:br>
            <a:r>
              <a:rPr lang="en-US" altLang="zh-CN" dirty="0"/>
              <a:t>Count Of 'http'</a:t>
            </a:r>
            <a:br>
              <a:rPr lang="en-US" altLang="zh-CN" dirty="0"/>
            </a:br>
            <a:r>
              <a:rPr lang="en-US" altLang="zh-CN" dirty="0"/>
              <a:t>Count Of 'www'</a:t>
            </a:r>
            <a:br>
              <a:rPr lang="en-US" altLang="zh-CN" dirty="0"/>
            </a:br>
            <a:r>
              <a:rPr lang="en-US" altLang="zh-CN" dirty="0"/>
              <a:t>Count Of Digits</a:t>
            </a:r>
            <a:br>
              <a:rPr lang="en-US" altLang="zh-CN" dirty="0"/>
            </a:br>
            <a:r>
              <a:rPr lang="en-US" altLang="zh-CN" dirty="0"/>
              <a:t>Count Of Letters</a:t>
            </a:r>
            <a:br>
              <a:rPr lang="en-US" altLang="zh-CN" dirty="0"/>
            </a:br>
            <a:r>
              <a:rPr lang="en-US" altLang="zh-CN" dirty="0"/>
              <a:t>Count Of Number Of Directories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Binary Features</a:t>
            </a:r>
            <a:br>
              <a:rPr lang="en-US" altLang="zh-CN" dirty="0"/>
            </a:br>
            <a:r>
              <a:rPr lang="en-US" altLang="zh-CN" dirty="0"/>
              <a:t>Use of IP or not</a:t>
            </a:r>
            <a:br>
              <a:rPr lang="en-US" altLang="zh-CN" dirty="0"/>
            </a:br>
            <a:r>
              <a:rPr lang="en-US" altLang="zh-CN" dirty="0"/>
              <a:t>Use of Shortening URL or not</a:t>
            </a:r>
            <a:br>
              <a:rPr lang="en-US" altLang="zh-CN" dirty="0"/>
            </a:br>
            <a:r>
              <a:rPr lang="en-US" altLang="zh-CN" dirty="0"/>
              <a:t>Apart from the lexical features, we will use TFID - Term Frequency Inverse Document as well.</a:t>
            </a:r>
            <a:br>
              <a:rPr lang="en-US" altLang="zh-CN" dirty="0"/>
            </a:b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index</a:t>
            </a:r>
            <a:r>
              <a:rPr lang="en-US" altLang="zh-CN" dirty="0"/>
              <a:t>,</a:t>
            </a:r>
            <a:r>
              <a:rPr lang="en-US" altLang="zh-CN" i="1" dirty="0"/>
              <a:t>having_IPhaving_IP_Address</a:t>
            </a:r>
            <a:r>
              <a:rPr lang="en-US" altLang="zh-CN" dirty="0"/>
              <a:t>,</a:t>
            </a:r>
            <a:r>
              <a:rPr lang="en-US" altLang="zh-CN" i="1" dirty="0"/>
              <a:t>URLURL_Length</a:t>
            </a:r>
            <a:r>
              <a:rPr lang="en-US" altLang="zh-CN" dirty="0"/>
              <a:t>,</a:t>
            </a:r>
            <a:r>
              <a:rPr lang="en-US" altLang="zh-CN" i="1" dirty="0"/>
              <a:t>Shortining_Service</a:t>
            </a:r>
            <a:r>
              <a:rPr lang="en-US" altLang="zh-CN" dirty="0"/>
              <a:t>,</a:t>
            </a:r>
            <a:r>
              <a:rPr lang="en-US" altLang="zh-CN" i="1" dirty="0"/>
              <a:t>having_At_Symbol</a:t>
            </a:r>
            <a:r>
              <a:rPr lang="en-US" altLang="zh-CN" dirty="0"/>
              <a:t>,</a:t>
            </a:r>
            <a:r>
              <a:rPr lang="en-US" altLang="zh-CN" i="1" dirty="0"/>
              <a:t>double_slash_redirecting</a:t>
            </a:r>
            <a:r>
              <a:rPr lang="en-US" altLang="zh-CN" dirty="0"/>
              <a:t>,</a:t>
            </a:r>
            <a:r>
              <a:rPr lang="en-US" altLang="zh-CN" i="1" dirty="0"/>
              <a:t>Prefix_Suffix</a:t>
            </a:r>
            <a:r>
              <a:rPr lang="en-US" altLang="zh-CN" dirty="0"/>
              <a:t>,</a:t>
            </a:r>
            <a:r>
              <a:rPr lang="en-US" altLang="zh-CN" i="1" dirty="0"/>
              <a:t>having_Sub_Domain</a:t>
            </a:r>
            <a:r>
              <a:rPr lang="en-US" altLang="zh-CN" dirty="0"/>
              <a:t>,</a:t>
            </a:r>
            <a:r>
              <a:rPr lang="en-US" altLang="zh-CN" i="1" dirty="0"/>
              <a:t>SSLfinal_State</a:t>
            </a:r>
            <a:r>
              <a:rPr lang="en-US" altLang="zh-CN" dirty="0"/>
              <a:t>,</a:t>
            </a:r>
            <a:r>
              <a:rPr lang="en-US" altLang="zh-CN" i="1" dirty="0"/>
              <a:t>Domain_registeration_length</a:t>
            </a:r>
            <a:r>
              <a:rPr lang="en-US" altLang="zh-CN" dirty="0"/>
              <a:t>,</a:t>
            </a:r>
            <a:r>
              <a:rPr lang="en-US" altLang="zh-CN" i="1" dirty="0"/>
              <a:t>Favicon</a:t>
            </a:r>
            <a:r>
              <a:rPr lang="en-US" altLang="zh-CN" dirty="0"/>
              <a:t>,</a:t>
            </a:r>
            <a:r>
              <a:rPr lang="en-US" altLang="zh-CN" i="1" dirty="0"/>
              <a:t>port</a:t>
            </a:r>
            <a:r>
              <a:rPr lang="en-US" altLang="zh-CN" dirty="0"/>
              <a:t>,</a:t>
            </a:r>
            <a:r>
              <a:rPr lang="en-US" altLang="zh-CN" i="1" dirty="0"/>
              <a:t>HTTPS_token</a:t>
            </a:r>
            <a:r>
              <a:rPr lang="en-US" altLang="zh-CN" dirty="0"/>
              <a:t>,</a:t>
            </a:r>
            <a:r>
              <a:rPr lang="en-US" altLang="zh-CN" i="1" dirty="0"/>
              <a:t>Request_URL</a:t>
            </a:r>
            <a:r>
              <a:rPr lang="en-US" altLang="zh-CN" dirty="0"/>
              <a:t>,</a:t>
            </a:r>
            <a:r>
              <a:rPr lang="en-US" altLang="zh-CN" i="1" dirty="0"/>
              <a:t>URL_of_Anchor</a:t>
            </a:r>
            <a:r>
              <a:rPr lang="en-US" altLang="zh-CN" dirty="0"/>
              <a:t>,</a:t>
            </a:r>
            <a:r>
              <a:rPr lang="en-US" altLang="zh-CN" i="1" dirty="0"/>
              <a:t>Links_in_tags</a:t>
            </a:r>
            <a:r>
              <a:rPr lang="en-US" altLang="zh-CN" dirty="0"/>
              <a:t>,</a:t>
            </a:r>
            <a:r>
              <a:rPr lang="en-US" altLang="zh-CN" i="1" dirty="0"/>
              <a:t>SFH</a:t>
            </a:r>
            <a:r>
              <a:rPr lang="en-US" altLang="zh-CN" dirty="0"/>
              <a:t>,</a:t>
            </a:r>
            <a:r>
              <a:rPr lang="en-US" altLang="zh-CN" i="1" dirty="0"/>
              <a:t>Submitting_to_email</a:t>
            </a:r>
            <a:r>
              <a:rPr lang="en-US" altLang="zh-CN" dirty="0"/>
              <a:t>,</a:t>
            </a:r>
            <a:r>
              <a:rPr lang="en-US" altLang="zh-CN" i="1" dirty="0"/>
              <a:t>Abnormal_URL</a:t>
            </a:r>
            <a:r>
              <a:rPr lang="en-US" altLang="zh-CN" dirty="0"/>
              <a:t>,</a:t>
            </a:r>
            <a:r>
              <a:rPr lang="en-US" altLang="zh-CN" i="1" dirty="0"/>
              <a:t>Redirect</a:t>
            </a:r>
            <a:r>
              <a:rPr lang="en-US" altLang="zh-CN" dirty="0"/>
              <a:t>,</a:t>
            </a:r>
            <a:r>
              <a:rPr lang="en-US" altLang="zh-CN" i="1" dirty="0"/>
              <a:t>on_mouseover</a:t>
            </a:r>
            <a:r>
              <a:rPr lang="en-US" altLang="zh-CN" dirty="0"/>
              <a:t>,</a:t>
            </a:r>
            <a:r>
              <a:rPr lang="en-US" altLang="zh-CN" i="1" dirty="0"/>
              <a:t>RightClick</a:t>
            </a:r>
            <a:r>
              <a:rPr lang="en-US" altLang="zh-CN" dirty="0"/>
              <a:t>,</a:t>
            </a:r>
            <a:r>
              <a:rPr lang="en-US" altLang="zh-CN" i="1" dirty="0"/>
              <a:t>popUpWidnow</a:t>
            </a:r>
            <a:r>
              <a:rPr lang="en-US" altLang="zh-CN" dirty="0"/>
              <a:t>,</a:t>
            </a:r>
            <a:r>
              <a:rPr lang="en-US" altLang="zh-CN" i="1" dirty="0"/>
              <a:t>Iframe</a:t>
            </a:r>
            <a:r>
              <a:rPr lang="en-US" altLang="zh-CN" dirty="0"/>
              <a:t>,</a:t>
            </a:r>
            <a:r>
              <a:rPr lang="en-US" altLang="zh-CN" i="1" dirty="0"/>
              <a:t>age_of_domain</a:t>
            </a:r>
            <a:r>
              <a:rPr lang="en-US" altLang="zh-CN" dirty="0"/>
              <a:t>,</a:t>
            </a:r>
            <a:r>
              <a:rPr lang="en-US" altLang="zh-CN" i="1" dirty="0"/>
              <a:t>DNSRecord</a:t>
            </a:r>
            <a:r>
              <a:rPr lang="en-US" altLang="zh-CN" dirty="0"/>
              <a:t>,</a:t>
            </a:r>
            <a:r>
              <a:rPr lang="en-US" altLang="zh-CN" i="1" dirty="0"/>
              <a:t>web_traffic</a:t>
            </a:r>
            <a:r>
              <a:rPr lang="en-US" altLang="zh-CN" dirty="0"/>
              <a:t>,</a:t>
            </a:r>
            <a:r>
              <a:rPr lang="en-US" altLang="zh-CN" i="1" dirty="0"/>
              <a:t>Page_Rank</a:t>
            </a:r>
            <a:r>
              <a:rPr lang="en-US" altLang="zh-CN" dirty="0"/>
              <a:t>,</a:t>
            </a:r>
            <a:r>
              <a:rPr lang="en-US" altLang="zh-CN" i="1" dirty="0"/>
              <a:t>Google_Index</a:t>
            </a:r>
            <a:r>
              <a:rPr lang="en-US" altLang="zh-CN" dirty="0"/>
              <a:t>,</a:t>
            </a:r>
            <a:r>
              <a:rPr lang="en-US" altLang="zh-CN" i="1" dirty="0"/>
              <a:t>Links_pointing_to_page</a:t>
            </a:r>
            <a:r>
              <a:rPr lang="en-US" altLang="zh-CN" dirty="0"/>
              <a:t>,</a:t>
            </a:r>
            <a:r>
              <a:rPr lang="en-US" altLang="zh-CN" i="1" dirty="0"/>
              <a:t>Statistical_report</a:t>
            </a:r>
            <a:r>
              <a:rPr lang="en-US" altLang="zh-CN" dirty="0"/>
              <a:t>,</a:t>
            </a:r>
            <a:r>
              <a:rPr lang="en-US" altLang="zh-CN" i="1" dirty="0"/>
              <a:t>Result</a:t>
            </a:r>
            <a:br>
              <a:rPr lang="en-US" altLang="zh-CN" i="1" dirty="0"/>
            </a:b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203103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LR:</a:t>
            </a:r>
            <a:r>
              <a:rPr lang="cs-CZ" altLang="zh-CN" dirty="0"/>
              <a:t> 0.8411214953271028</a:t>
            </a:r>
          </a:p>
          <a:p>
            <a:r>
              <a:rPr kumimoji="1" lang="cs-CZ" altLang="zh-CN" dirty="0"/>
              <a:t>XGBOOST:</a:t>
            </a:r>
            <a:r>
              <a:rPr lang="is-IS" altLang="zh-CN" dirty="0"/>
              <a:t> 0.9472414832680133</a:t>
            </a:r>
          </a:p>
          <a:p>
            <a:r>
              <a:rPr kumimoji="1" lang="is-IS" altLang="zh-CN" dirty="0"/>
              <a:t>ADABOOST:</a:t>
            </a:r>
            <a:r>
              <a:rPr lang="tr-TR" altLang="zh-CN" dirty="0"/>
              <a:t> 0.9104612601748568</a:t>
            </a:r>
          </a:p>
          <a:p>
            <a:r>
              <a:rPr kumimoji="1" lang="tr-TR" altLang="zh-CN" dirty="0"/>
              <a:t>SVM:</a:t>
            </a:r>
            <a:r>
              <a:rPr lang="pt-BR" altLang="zh-CN" dirty="0"/>
              <a:t> 0.5604461863129334</a:t>
            </a:r>
          </a:p>
          <a:p>
            <a:r>
              <a:rPr kumimoji="1" lang="pt-BR" altLang="zh-CN" dirty="0" err="1"/>
              <a:t>RandomForest</a:t>
            </a:r>
            <a:r>
              <a:rPr kumimoji="1" lang="pt-BR" altLang="zh-CN" dirty="0"/>
              <a:t>:</a:t>
            </a:r>
            <a:r>
              <a:rPr lang="is-IS" altLang="zh-CN" dirty="0"/>
              <a:t> 0.9710581851070245</a:t>
            </a:r>
          </a:p>
          <a:p>
            <a:r>
              <a:rPr lang="is-IS" altLang="zh-CN" dirty="0"/>
              <a:t>DesicionTree: 0.9469400060295448</a:t>
            </a:r>
          </a:p>
        </p:txBody>
      </p:sp>
    </p:spTree>
    <p:extLst>
      <p:ext uri="{BB962C8B-B14F-4D97-AF65-F5344CB8AC3E}">
        <p14:creationId xmlns:p14="http://schemas.microsoft.com/office/powerpoint/2010/main" val="16584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635</Words>
  <Application>Microsoft Macintosh PowerPoint</Application>
  <PresentationFormat>宽屏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DengXian</vt:lpstr>
      <vt:lpstr>DengXian Light</vt:lpstr>
      <vt:lpstr>Arial</vt:lpstr>
      <vt:lpstr>Office 主题</vt:lpstr>
      <vt:lpstr>Robust NLP Method For Email Phishing Detection</vt:lpstr>
      <vt:lpstr>Content</vt:lpstr>
      <vt:lpstr>Email Security Problems</vt:lpstr>
      <vt:lpstr>NLP Methods</vt:lpstr>
      <vt:lpstr>Dataset</vt:lpstr>
      <vt:lpstr>URL</vt:lpstr>
      <vt:lpstr>Features</vt:lpstr>
      <vt:lpstr>HTML Structure</vt:lpstr>
      <vt:lpstr>HTML Structure</vt:lpstr>
      <vt:lpstr>Email Contents</vt:lpstr>
      <vt:lpstr>Fraudulent</vt:lpstr>
      <vt:lpstr>Vision</vt:lpstr>
      <vt:lpstr>Challenges</vt:lpstr>
      <vt:lpstr>Text Data Augmentation </vt:lpstr>
      <vt:lpstr>Next Step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Method of Email Anti-phishing</dc:title>
  <dc:creator>Microsoft Office 用户</dc:creator>
  <cp:lastModifiedBy>Xinyu Wang</cp:lastModifiedBy>
  <cp:revision>162</cp:revision>
  <dcterms:created xsi:type="dcterms:W3CDTF">2020-08-18T10:47:16Z</dcterms:created>
  <dcterms:modified xsi:type="dcterms:W3CDTF">2020-08-20T13:34:14Z</dcterms:modified>
</cp:coreProperties>
</file>