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4" r:id="rId5"/>
    <p:sldId id="276" r:id="rId6"/>
    <p:sldId id="286" r:id="rId7"/>
    <p:sldId id="262" r:id="rId8"/>
    <p:sldId id="290" r:id="rId9"/>
    <p:sldId id="291" r:id="rId10"/>
    <p:sldId id="292" r:id="rId11"/>
    <p:sldId id="260" r:id="rId12"/>
    <p:sldId id="308" r:id="rId13"/>
    <p:sldId id="258" r:id="rId14"/>
    <p:sldId id="307" r:id="rId15"/>
    <p:sldId id="294" r:id="rId16"/>
    <p:sldId id="298" r:id="rId17"/>
    <p:sldId id="296" r:id="rId18"/>
    <p:sldId id="297" r:id="rId19"/>
    <p:sldId id="299" r:id="rId20"/>
    <p:sldId id="267" r:id="rId21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4BA"/>
    <a:srgbClr val="3D3464"/>
    <a:srgbClr val="A19ABB"/>
    <a:srgbClr val="7972D8"/>
    <a:srgbClr val="9C8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94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D2E7-FF17-40A9-B93C-95310B16FB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6347-49F7-4D02-B5BC-4956E167A9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image" Target="../media/image11.png"/><Relationship Id="rId4" Type="http://schemas.openxmlformats.org/officeDocument/2006/relationships/tags" Target="../tags/tag66.xml"/><Relationship Id="rId3" Type="http://schemas.openxmlformats.org/officeDocument/2006/relationships/image" Target="../media/image10.png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1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../media/image15.png"/><Relationship Id="rId7" Type="http://schemas.openxmlformats.org/officeDocument/2006/relationships/tags" Target="../tags/tag81.xml"/><Relationship Id="rId6" Type="http://schemas.openxmlformats.org/officeDocument/2006/relationships/image" Target="../media/image14.png"/><Relationship Id="rId5" Type="http://schemas.openxmlformats.org/officeDocument/2006/relationships/tags" Target="../tags/tag80.xml"/><Relationship Id="rId4" Type="http://schemas.openxmlformats.org/officeDocument/2006/relationships/image" Target="../media/image13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4.png"/><Relationship Id="rId6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5.jpeg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tags" Target="../tags/tag61.xml"/><Relationship Id="rId7" Type="http://schemas.openxmlformats.org/officeDocument/2006/relationships/image" Target="../media/image8.jpeg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tags" Target="../tags/tag5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670" y="2615565"/>
            <a:ext cx="596328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8000" b="1" dirty="0">
                <a:solidFill>
                  <a:srgbClr val="3D3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在线轻问诊</a:t>
            </a:r>
            <a:endParaRPr lang="zh-CN" altLang="en-US" sz="8000" b="1" dirty="0">
              <a:solidFill>
                <a:srgbClr val="3D34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38106" y="4017349"/>
            <a:ext cx="2461823" cy="548270"/>
          </a:xfrm>
          <a:prstGeom prst="roundRect">
            <a:avLst>
              <a:gd name="adj" fmla="val 50000"/>
            </a:avLst>
          </a:prstGeom>
          <a:solidFill>
            <a:srgbClr val="E53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9947" y="4106818"/>
            <a:ext cx="177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上医疗项目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277970" y="1272654"/>
            <a:ext cx="4312692" cy="4312692"/>
          </a:xfrm>
          <a:prstGeom prst="ellipse">
            <a:avLst/>
          </a:prstGeom>
          <a:solidFill>
            <a:srgbClr val="9C8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96000" y="1272654"/>
            <a:ext cx="4312692" cy="4312692"/>
          </a:xfrm>
          <a:prstGeom prst="ellipse">
            <a:avLst/>
          </a:prstGeom>
          <a:solidFill>
            <a:srgbClr val="79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7970" y="2249825"/>
            <a:ext cx="403409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3859" y="3778630"/>
            <a:ext cx="22823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用户痛点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5205" r="25205"/>
          <a:stretch>
            <a:fillRect/>
          </a:stretch>
        </p:blipFill>
        <p:spPr>
          <a:xfrm>
            <a:off x="609605" y="762006"/>
            <a:ext cx="3810025" cy="50292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0" h="7920">
                <a:moveTo>
                  <a:pt x="0" y="0"/>
                </a:moveTo>
                <a:lnTo>
                  <a:pt x="6000" y="0"/>
                </a:lnTo>
                <a:lnTo>
                  <a:pt x="600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9375" r="9375"/>
          <a:stretch>
            <a:fillRect/>
          </a:stretch>
        </p:blipFill>
        <p:spPr>
          <a:xfrm>
            <a:off x="3657629" y="3657629"/>
            <a:ext cx="1981200" cy="24384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20" h="3840">
                <a:moveTo>
                  <a:pt x="0" y="0"/>
                </a:moveTo>
                <a:lnTo>
                  <a:pt x="3120" y="0"/>
                </a:lnTo>
                <a:lnTo>
                  <a:pt x="3120" y="3840"/>
                </a:lnTo>
                <a:lnTo>
                  <a:pt x="0" y="38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6044614" y="762006"/>
            <a:ext cx="54864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4000" b="1" spc="24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7"/>
            </p:custDataLst>
          </p:nvPr>
        </p:nvSpPr>
        <p:spPr>
          <a:xfrm>
            <a:off x="6096049" y="1828815"/>
            <a:ext cx="5486438" cy="4267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现有的导医是先输入病情后选择就诊者，给用户造成困扰。</a:t>
            </a:r>
            <a:endParaRPr lang="zh-CN" altLang="en-US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输入病情时，提示信息会消失，部分用户输入的病情描述缺失关键信息。</a:t>
            </a:r>
            <a:endParaRPr lang="zh-CN" altLang="en-US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医生诊前获得的用户信息不全，与患者的交流成本高。</a:t>
            </a:r>
            <a:endParaRPr lang="zh-CN" altLang="en-US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图文问诊界面已发送消息不能删除和撤回，这使得用户消息发送错误或者截屏分享时造成不便。</a:t>
            </a:r>
            <a:endParaRPr lang="zh-CN" altLang="en-US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在问诊48小时的服务时限内，遇到医生临时有事离开或有多名用户就诊回复不及时，导致用户对问诊服务不满。</a:t>
            </a:r>
            <a:endParaRPr lang="zh-CN" altLang="en-US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用户对医生的咨询服务可以在服务中途就可以评价，使得因为医生因临时有事回复不及时，得到差评，据调研这一情况普遍存在。</a:t>
            </a:r>
            <a:endParaRPr lang="zh-CN" altLang="en-US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对医生而言，单次服务中对话次数上限普遍过高，是其他产品的5-10倍。</a:t>
            </a:r>
            <a:endParaRPr lang="zh-CN" altLang="en-US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277970" y="1272654"/>
            <a:ext cx="4312692" cy="4312692"/>
          </a:xfrm>
          <a:prstGeom prst="ellipse">
            <a:avLst/>
          </a:prstGeom>
          <a:solidFill>
            <a:srgbClr val="9C8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96000" y="1272654"/>
            <a:ext cx="4312692" cy="4312692"/>
          </a:xfrm>
          <a:prstGeom prst="ellipse">
            <a:avLst/>
          </a:prstGeom>
          <a:solidFill>
            <a:srgbClr val="79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7970" y="2249825"/>
            <a:ext cx="403409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3859" y="3779265"/>
            <a:ext cx="22823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234300" y="735188"/>
            <a:ext cx="4080605" cy="6102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9162" r="9162"/>
          <a:stretch>
            <a:fillRect/>
          </a:stretch>
        </p:blipFill>
        <p:spPr bwMode="auto">
          <a:xfrm>
            <a:off x="622784" y="21083"/>
            <a:ext cx="4232196" cy="6395696"/>
          </a:xfrm>
          <a:custGeom>
            <a:avLst/>
            <a:gdLst>
              <a:gd name="connsiteX0" fmla="*/ 0 w 4257983"/>
              <a:gd name="connsiteY0" fmla="*/ 0 h 6434666"/>
              <a:gd name="connsiteX1" fmla="*/ 4257983 w 4257983"/>
              <a:gd name="connsiteY1" fmla="*/ 0 h 6434666"/>
              <a:gd name="connsiteX2" fmla="*/ 4257983 w 4257983"/>
              <a:gd name="connsiteY2" fmla="*/ 5449607 h 6434666"/>
              <a:gd name="connsiteX3" fmla="*/ 3272924 w 4257983"/>
              <a:gd name="connsiteY3" fmla="*/ 6434666 h 6434666"/>
              <a:gd name="connsiteX4" fmla="*/ 0 w 4257983"/>
              <a:gd name="connsiteY4" fmla="*/ 6434666 h 643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983" h="6434666">
                <a:moveTo>
                  <a:pt x="0" y="0"/>
                </a:moveTo>
                <a:lnTo>
                  <a:pt x="4257983" y="0"/>
                </a:lnTo>
                <a:lnTo>
                  <a:pt x="4257983" y="5449607"/>
                </a:lnTo>
                <a:lnTo>
                  <a:pt x="3272924" y="6434666"/>
                </a:lnTo>
                <a:lnTo>
                  <a:pt x="0" y="643466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: 形状 13"/>
          <p:cNvSpPr/>
          <p:nvPr>
            <p:custDataLst>
              <p:tags r:id="rId5"/>
            </p:custDataLst>
          </p:nvPr>
        </p:nvSpPr>
        <p:spPr>
          <a:xfrm rot="5400000">
            <a:off x="3875884" y="5437685"/>
            <a:ext cx="979094" cy="979094"/>
          </a:xfrm>
          <a:custGeom>
            <a:avLst/>
            <a:gdLst>
              <a:gd name="connsiteX0" fmla="*/ 0 w 1970124"/>
              <a:gd name="connsiteY0" fmla="*/ 0 h 1970123"/>
              <a:gd name="connsiteX1" fmla="*/ 1970124 w 1970124"/>
              <a:gd name="connsiteY1" fmla="*/ 1970123 h 1970123"/>
              <a:gd name="connsiteX2" fmla="*/ 0 w 1970124"/>
              <a:gd name="connsiteY2" fmla="*/ 1970123 h 197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124" h="1970123">
                <a:moveTo>
                  <a:pt x="0" y="0"/>
                </a:moveTo>
                <a:lnTo>
                  <a:pt x="1970124" y="1970123"/>
                </a:lnTo>
                <a:lnTo>
                  <a:pt x="0" y="1970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50800" dir="5400000" sx="96000" sy="96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3435583" y="21082"/>
            <a:ext cx="1879323" cy="293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158" y="5050577"/>
            <a:ext cx="774216" cy="77421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924616" y="805833"/>
            <a:ext cx="5505475" cy="49415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7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在医疗行业中，在线轻问诊实行的战略是“颠覆医疗”，对自身的定位是“医院前端的服务体系”，建立医患的交流与交易平台。</a:t>
            </a:r>
            <a:endParaRPr lang="zh-CN" altLang="en-US" sz="1700" spc="9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7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创造性地提出了“轻问诊”的服务模式，通过提供医生与用户之间便捷的交互通道，帮助用户解决一些身体状况的初步咨询，然后医生提供一些专业性的建议，或者把患者引导到一个合适的医疗体系中去检测治疗，这个阶段产品主要服务于C端用户，为患者提供增值的医疗服务。</a:t>
            </a:r>
            <a:endParaRPr lang="zh-CN" altLang="en-US" sz="1700" spc="9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7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后期产品定位更新为“移动医疗服务平台”。根据新的产品定位，业务可以梳理入口、服务、价值三端：入口包括健康教育、医院合作、流量运营；服务即在线问诊、在线门诊和家庭医生；价值包含保险、药品、大数据、金融服务和企业服务等。</a:t>
            </a:r>
            <a:endParaRPr lang="zh-CN" altLang="en-US" sz="1700" spc="9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12039599" y="1523985"/>
            <a:ext cx="152401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277970" y="1272654"/>
            <a:ext cx="4312692" cy="4312692"/>
          </a:xfrm>
          <a:prstGeom prst="ellipse">
            <a:avLst/>
          </a:prstGeom>
          <a:solidFill>
            <a:srgbClr val="9C8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96000" y="1272654"/>
            <a:ext cx="4312692" cy="4312692"/>
          </a:xfrm>
          <a:prstGeom prst="ellipse">
            <a:avLst/>
          </a:prstGeom>
          <a:solidFill>
            <a:srgbClr val="79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7970" y="2249825"/>
            <a:ext cx="4034093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3859" y="3779265"/>
            <a:ext cx="22823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300" b="1" spc="37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同类产品</a:t>
            </a:r>
            <a:endParaRPr lang="zh-CN" altLang="en-US" sz="5300" b="1" spc="37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559840" y="644943"/>
            <a:ext cx="7022643" cy="3721576"/>
          </a:xfrm>
          <a:prstGeom prst="rect">
            <a:avLst/>
          </a:prstGeom>
        </p:spPr>
      </p:pic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4559840" y="4461769"/>
            <a:ext cx="3555937" cy="1740512"/>
          </a:xfrm>
          <a:prstGeom prst="rect">
            <a:avLst/>
          </a:prstGeom>
        </p:spPr>
      </p:pic>
      <p:pic>
        <p:nvPicPr>
          <p:cNvPr id="10" name="图片 9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8211027" y="4461769"/>
            <a:ext cx="3371456" cy="1740512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1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86603" y="97885"/>
            <a:ext cx="573206" cy="573206"/>
          </a:xfrm>
          <a:prstGeom prst="ellipse">
            <a:avLst/>
          </a:prstGeom>
          <a:solidFill>
            <a:srgbClr val="79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552450"/>
            <a:ext cx="11474450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86603" y="170275"/>
            <a:ext cx="573206" cy="573206"/>
          </a:xfrm>
          <a:prstGeom prst="ellipse">
            <a:avLst/>
          </a:prstGeom>
          <a:solidFill>
            <a:srgbClr val="79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743585"/>
            <a:ext cx="11474450" cy="605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Triangle 1"/>
          <p:cNvSpPr/>
          <p:nvPr>
            <p:custDataLst>
              <p:tags r:id="rId2"/>
            </p:custDataLst>
          </p:nvPr>
        </p:nvSpPr>
        <p:spPr>
          <a:xfrm>
            <a:off x="5156202" y="4320317"/>
            <a:ext cx="7035797" cy="2537681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3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57152" y="457200"/>
            <a:ext cx="11226890" cy="223264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57204" y="2682247"/>
            <a:ext cx="11226890" cy="354080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219162" y="762006"/>
            <a:ext cx="9753676" cy="16154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4000" spc="3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产品数量有限，市场规模大，需求量大</a:t>
            </a:r>
            <a:endParaRPr lang="zh-CN" altLang="en-US" sz="4000" spc="3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219200" y="2987049"/>
            <a:ext cx="9608185" cy="295659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360" h="5040">
                <a:moveTo>
                  <a:pt x="0" y="0"/>
                </a:moveTo>
                <a:lnTo>
                  <a:pt x="15360" y="0"/>
                </a:lnTo>
                <a:lnTo>
                  <a:pt x="15360" y="5040"/>
                </a:lnTo>
                <a:lnTo>
                  <a:pt x="0" y="50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537" y="2615694"/>
            <a:ext cx="43377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8000" b="1" dirty="0" smtClean="0">
                <a:solidFill>
                  <a:srgbClr val="3D3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000" b="1" dirty="0">
              <a:solidFill>
                <a:srgbClr val="3D34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20251" y="4017349"/>
            <a:ext cx="2461823" cy="548270"/>
          </a:xfrm>
          <a:prstGeom prst="roundRect">
            <a:avLst>
              <a:gd name="adj" fmla="val 50000"/>
            </a:avLst>
          </a:prstGeom>
          <a:solidFill>
            <a:srgbClr val="E53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5762" y="4106818"/>
            <a:ext cx="177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H_Others_1"/>
          <p:cNvSpPr txBox="1"/>
          <p:nvPr>
            <p:custDataLst>
              <p:tags r:id="rId2"/>
            </p:custDataLst>
          </p:nvPr>
        </p:nvSpPr>
        <p:spPr>
          <a:xfrm>
            <a:off x="765816" y="2683117"/>
            <a:ext cx="243023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3D34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6600" b="1" dirty="0">
              <a:solidFill>
                <a:srgbClr val="3D34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Others_2"/>
          <p:cNvSpPr txBox="1"/>
          <p:nvPr>
            <p:custDataLst>
              <p:tags r:id="rId3"/>
            </p:custDataLst>
          </p:nvPr>
        </p:nvSpPr>
        <p:spPr>
          <a:xfrm>
            <a:off x="778090" y="3698778"/>
            <a:ext cx="2405684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3D34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rgbClr val="3D34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6875395" y="710094"/>
            <a:ext cx="3808278" cy="720000"/>
            <a:chOff x="7057858" y="2397906"/>
            <a:chExt cx="3808278" cy="720000"/>
          </a:xfrm>
        </p:grpSpPr>
        <p:sp>
          <p:nvSpPr>
            <p:cNvPr id="5" name="MH_Other_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7057858" y="2397906"/>
              <a:ext cx="718504" cy="720000"/>
            </a:xfrm>
            <a:prstGeom prst="ellipse">
              <a:avLst/>
            </a:prstGeom>
            <a:noFill/>
            <a:ln w="57150" cap="flat" cmpd="sng" algn="ctr">
              <a:solidFill>
                <a:srgbClr val="3D3464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220" kern="0" dirty="0">
                  <a:solidFill>
                    <a:srgbClr val="3D3464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en-US" altLang="zh-CN" sz="4220" kern="0" dirty="0">
                <a:solidFill>
                  <a:srgbClr val="3D34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8041053" y="2527073"/>
              <a:ext cx="2825083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6875395" y="2919641"/>
            <a:ext cx="3867333" cy="720000"/>
            <a:chOff x="7109928" y="2563006"/>
            <a:chExt cx="3867333" cy="720000"/>
          </a:xfrm>
        </p:grpSpPr>
        <p:sp>
          <p:nvSpPr>
            <p:cNvPr id="9" name="MH_Other_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7109928" y="2563006"/>
              <a:ext cx="718504" cy="720000"/>
            </a:xfrm>
            <a:prstGeom prst="ellipse">
              <a:avLst/>
            </a:prstGeom>
            <a:noFill/>
            <a:ln w="57150" cap="flat" cmpd="sng" algn="ctr">
              <a:solidFill>
                <a:srgbClr val="3D3464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220" kern="0" dirty="0">
                  <a:solidFill>
                    <a:srgbClr val="3D3464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en-US" altLang="zh-CN" sz="4220" kern="0" dirty="0">
                <a:solidFill>
                  <a:srgbClr val="3D34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8152178" y="2642008"/>
              <a:ext cx="2825083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用户痛点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0"/>
            </p:custDataLst>
          </p:nvPr>
        </p:nvGrpSpPr>
        <p:grpSpPr>
          <a:xfrm>
            <a:off x="6875395" y="4006508"/>
            <a:ext cx="3808278" cy="720000"/>
            <a:chOff x="7109928" y="2397906"/>
            <a:chExt cx="3808278" cy="720000"/>
          </a:xfrm>
        </p:grpSpPr>
        <p:sp>
          <p:nvSpPr>
            <p:cNvPr id="12" name="MH_Other_1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109928" y="2397906"/>
              <a:ext cx="718504" cy="720000"/>
            </a:xfrm>
            <a:prstGeom prst="ellipse">
              <a:avLst/>
            </a:prstGeom>
            <a:noFill/>
            <a:ln w="57150" cap="flat" cmpd="sng" algn="ctr">
              <a:solidFill>
                <a:srgbClr val="3D3464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220" kern="0" dirty="0">
                  <a:solidFill>
                    <a:srgbClr val="3D3464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en-US" altLang="zh-CN" sz="4220" kern="0" dirty="0">
                <a:solidFill>
                  <a:srgbClr val="3D34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>
              <a:off x="8093123" y="2533423"/>
              <a:ext cx="2825083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产品介绍</a:t>
              </a:r>
              <a:endParaRPr lang="zh-CN" altLang="en-US" sz="2400" b="1" dirty="0"/>
            </a:p>
          </p:txBody>
        </p:sp>
      </p:grpSp>
      <p:grpSp>
        <p:nvGrpSpPr>
          <p:cNvPr id="14" name="组合 13"/>
          <p:cNvGrpSpPr/>
          <p:nvPr>
            <p:custDataLst>
              <p:tags r:id="rId13"/>
            </p:custDataLst>
          </p:nvPr>
        </p:nvGrpSpPr>
        <p:grpSpPr>
          <a:xfrm>
            <a:off x="6875395" y="5128934"/>
            <a:ext cx="3808278" cy="720000"/>
            <a:chOff x="7109928" y="2268366"/>
            <a:chExt cx="3808278" cy="720000"/>
          </a:xfrm>
        </p:grpSpPr>
        <p:sp>
          <p:nvSpPr>
            <p:cNvPr id="15" name="MH_Other_1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7109928" y="2268366"/>
              <a:ext cx="718504" cy="720000"/>
            </a:xfrm>
            <a:prstGeom prst="ellipse">
              <a:avLst/>
            </a:prstGeom>
            <a:noFill/>
            <a:ln w="57150" cap="flat" cmpd="sng" algn="ctr">
              <a:solidFill>
                <a:srgbClr val="3D3464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220" kern="0" dirty="0">
                  <a:solidFill>
                    <a:srgbClr val="3D3464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en-US" altLang="zh-CN" sz="4220" kern="0" dirty="0">
                <a:solidFill>
                  <a:srgbClr val="3D34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8093123" y="2425473"/>
              <a:ext cx="2825083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竞品分析</a:t>
              </a:r>
              <a:endParaRPr lang="zh-CN" altLang="en-US" sz="2400" b="1" dirty="0"/>
            </a:p>
          </p:txBody>
        </p:sp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6875395" y="1833409"/>
            <a:ext cx="3808278" cy="720000"/>
            <a:chOff x="7109928" y="2532526"/>
            <a:chExt cx="3808278" cy="720000"/>
          </a:xfrm>
        </p:grpSpPr>
        <p:sp>
          <p:nvSpPr>
            <p:cNvPr id="18" name="MH_Other_1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7109928" y="2532526"/>
              <a:ext cx="718504" cy="720000"/>
            </a:xfrm>
            <a:prstGeom prst="ellipse">
              <a:avLst/>
            </a:prstGeom>
            <a:noFill/>
            <a:ln w="57150" cap="flat" cmpd="sng" algn="ctr">
              <a:solidFill>
                <a:srgbClr val="3D3464"/>
              </a:solidFill>
              <a:prstDash val="solid"/>
            </a:ln>
            <a:effectLst/>
          </p:spPr>
          <p:txBody>
            <a:bodyPr lIns="0" tIns="0" rIns="0" bIns="0" anchor="ctr"/>
            <a:p>
              <a:pPr algn="ctr">
                <a:defRPr/>
              </a:pPr>
              <a:r>
                <a:rPr lang="en-US" altLang="zh-CN" sz="4220" kern="0" dirty="0">
                  <a:solidFill>
                    <a:srgbClr val="3D3464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en-US" altLang="zh-CN" sz="4220" kern="0" dirty="0">
                <a:solidFill>
                  <a:srgbClr val="3D34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8"/>
              </p:custDataLst>
            </p:nvPr>
          </p:nvSpPr>
          <p:spPr>
            <a:xfrm>
              <a:off x="8093123" y="2657248"/>
              <a:ext cx="2825083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用户画像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277970" y="1272654"/>
            <a:ext cx="4312692" cy="4312692"/>
          </a:xfrm>
          <a:prstGeom prst="ellipse">
            <a:avLst/>
          </a:prstGeom>
          <a:solidFill>
            <a:srgbClr val="9C8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96000" y="1272654"/>
            <a:ext cx="4312692" cy="4312692"/>
          </a:xfrm>
          <a:prstGeom prst="ellipse">
            <a:avLst/>
          </a:prstGeom>
          <a:solidFill>
            <a:srgbClr val="79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7970" y="2249825"/>
            <a:ext cx="403409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3859" y="3779265"/>
            <a:ext cx="22823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09600" y="658400"/>
            <a:ext cx="10972800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行业背景</a:t>
            </a:r>
            <a:endParaRPr lang="zh-CN" altLang="en-US" sz="3600" b="1" spc="20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1666144"/>
            <a:ext cx="12192000" cy="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 descr="placingpictureplacehold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692900" y="1898015"/>
            <a:ext cx="5089525" cy="2877185"/>
          </a:xfrm>
          <a:prstGeom prst="rect">
            <a:avLst/>
          </a:prstGeom>
        </p:spPr>
      </p:pic>
      <p:pic>
        <p:nvPicPr>
          <p:cNvPr id="16" name="图片 15" descr="placingpictureplacehold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99720" y="1898015"/>
            <a:ext cx="5267325" cy="2903855"/>
          </a:xfrm>
          <a:prstGeom prst="rect">
            <a:avLst/>
          </a:prstGeom>
        </p:spPr>
      </p:pic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442595" y="4956175"/>
            <a:ext cx="8701405" cy="17386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新冠肺炎疫情暴发以来，我国医疗健康服务线上需求增长迅猛。</a:t>
            </a:r>
            <a:endParaRPr lang="zh-CN" altLang="en-US" sz="16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 2020 年 3 月 20 日国务院联防联控机制新闻发布会上公布的数据，国家卫健委的委属管医院互联网诊疗比 2019 年同期增加 17 倍;</a:t>
            </a:r>
            <a:endParaRPr lang="zh-CN" altLang="en-US" sz="16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第三方互联网服务平台诊疗咨询量比 2019 年同期增长 20 余倍，处方量增长近 10 倍。</a:t>
            </a:r>
            <a:endParaRPr lang="zh-CN" altLang="en-US" sz="16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data/cache/beea0214c41e0abc63462cfe3a687e23.jpgbeea0214c41e0abc63462cfe3a687e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2158" r="12158"/>
          <a:stretch>
            <a:fillRect/>
          </a:stretch>
        </p:blipFill>
        <p:spPr>
          <a:xfrm>
            <a:off x="8731576" y="-125"/>
            <a:ext cx="3460424" cy="6858251"/>
          </a:xfrm>
          <a:custGeom>
            <a:avLst/>
            <a:gdLst>
              <a:gd name="connsiteX0" fmla="*/ 0 w 3452734"/>
              <a:gd name="connsiteY0" fmla="*/ 0 h 6843010"/>
              <a:gd name="connsiteX1" fmla="*/ 3452734 w 3452734"/>
              <a:gd name="connsiteY1" fmla="*/ 0 h 6843010"/>
              <a:gd name="connsiteX2" fmla="*/ 3452734 w 3452734"/>
              <a:gd name="connsiteY2" fmla="*/ 6843010 h 6843010"/>
              <a:gd name="connsiteX3" fmla="*/ 0 w 3452734"/>
              <a:gd name="connsiteY3" fmla="*/ 6843010 h 684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2734" h="6843010">
                <a:moveTo>
                  <a:pt x="0" y="0"/>
                </a:moveTo>
                <a:lnTo>
                  <a:pt x="3452734" y="0"/>
                </a:lnTo>
                <a:lnTo>
                  <a:pt x="3452734" y="6843010"/>
                </a:lnTo>
                <a:lnTo>
                  <a:pt x="0" y="6843010"/>
                </a:lnTo>
                <a:close/>
              </a:path>
            </a:pathLst>
          </a:custGeom>
        </p:spPr>
      </p:pic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7609816" y="675934"/>
            <a:ext cx="563383" cy="5633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5"/>
            </p:custDataLst>
          </p:nvPr>
        </p:nvSpPr>
        <p:spPr>
          <a:xfrm>
            <a:off x="7960892" y="2679601"/>
            <a:ext cx="3149410" cy="3149410"/>
          </a:xfrm>
          <a:custGeom>
            <a:avLst/>
            <a:gdLst>
              <a:gd name="connsiteX0" fmla="*/ 1656414 w 3312826"/>
              <a:gd name="connsiteY0" fmla="*/ 492490 h 3312826"/>
              <a:gd name="connsiteX1" fmla="*/ 492490 w 3312826"/>
              <a:gd name="connsiteY1" fmla="*/ 1656414 h 3312826"/>
              <a:gd name="connsiteX2" fmla="*/ 1656414 w 3312826"/>
              <a:gd name="connsiteY2" fmla="*/ 2820338 h 3312826"/>
              <a:gd name="connsiteX3" fmla="*/ 2820338 w 3312826"/>
              <a:gd name="connsiteY3" fmla="*/ 1656414 h 3312826"/>
              <a:gd name="connsiteX4" fmla="*/ 1656414 w 3312826"/>
              <a:gd name="connsiteY4" fmla="*/ 492490 h 3312826"/>
              <a:gd name="connsiteX5" fmla="*/ 1656413 w 3312826"/>
              <a:gd name="connsiteY5" fmla="*/ 0 h 3312826"/>
              <a:gd name="connsiteX6" fmla="*/ 3312826 w 3312826"/>
              <a:gd name="connsiteY6" fmla="*/ 1656413 h 3312826"/>
              <a:gd name="connsiteX7" fmla="*/ 1656413 w 3312826"/>
              <a:gd name="connsiteY7" fmla="*/ 3312826 h 3312826"/>
              <a:gd name="connsiteX8" fmla="*/ 0 w 3312826"/>
              <a:gd name="connsiteY8" fmla="*/ 1656413 h 3312826"/>
              <a:gd name="connsiteX9" fmla="*/ 1656413 w 3312826"/>
              <a:gd name="connsiteY9" fmla="*/ 0 h 33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12826" h="3312826">
                <a:moveTo>
                  <a:pt x="1656414" y="492490"/>
                </a:moveTo>
                <a:cubicBezTo>
                  <a:pt x="1013597" y="492490"/>
                  <a:pt x="492490" y="1013597"/>
                  <a:pt x="492490" y="1656414"/>
                </a:cubicBezTo>
                <a:cubicBezTo>
                  <a:pt x="492490" y="2299231"/>
                  <a:pt x="1013597" y="2820338"/>
                  <a:pt x="1656414" y="2820338"/>
                </a:cubicBezTo>
                <a:cubicBezTo>
                  <a:pt x="2299231" y="2820338"/>
                  <a:pt x="2820338" y="2299231"/>
                  <a:pt x="2820338" y="1656414"/>
                </a:cubicBezTo>
                <a:cubicBezTo>
                  <a:pt x="2820338" y="1013597"/>
                  <a:pt x="2299231" y="492490"/>
                  <a:pt x="1656414" y="492490"/>
                </a:cubicBezTo>
                <a:close/>
                <a:moveTo>
                  <a:pt x="1656413" y="0"/>
                </a:moveTo>
                <a:cubicBezTo>
                  <a:pt x="2571225" y="0"/>
                  <a:pt x="3312826" y="741601"/>
                  <a:pt x="3312826" y="1656413"/>
                </a:cubicBezTo>
                <a:cubicBezTo>
                  <a:pt x="3312826" y="2571225"/>
                  <a:pt x="2571225" y="3312826"/>
                  <a:pt x="1656413" y="3312826"/>
                </a:cubicBezTo>
                <a:cubicBezTo>
                  <a:pt x="741601" y="3312826"/>
                  <a:pt x="0" y="2571225"/>
                  <a:pt x="0" y="1656413"/>
                </a:cubicBezTo>
                <a:cubicBezTo>
                  <a:pt x="0" y="741601"/>
                  <a:pt x="741601" y="0"/>
                  <a:pt x="16564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914400" y="766214"/>
            <a:ext cx="4724400" cy="703922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政策导向</a:t>
            </a:r>
            <a:endParaRPr lang="zh-CN" altLang="en-US" sz="3800" b="1" spc="22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914400" y="1763638"/>
            <a:ext cx="4724400" cy="43281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2018 年 4 月，国务院办公厅印发了《关于促进“互联网+医疗健康”发展的意见》［1］，明确提出要健全“互联网+医疗健康”服务体系。</a:t>
            </a:r>
            <a:endParaRPr lang="zh-CN" altLang="en-US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新冠肺炎疫情暴发以来，我国进一步加大对互联网医疗政策的扶持力度。2019 年 8 月，国家医疗保障局发布的《关于完善“互联网+”医疗服务价格和医保支付政策的指导意见》［2］，明确了互联网医疗收费标准和医保支付标准;</a:t>
            </a:r>
            <a:endParaRPr lang="zh-CN" altLang="en-US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2019 年月，《中华人民共和国药品管理法》施行，明确开放网售处方药; 2020 年 3 月，我国为加强疫情防控，将符合条件的“互联网+”医疗服务纳入医保支付范围，鼓励定点医药机构提供“不见面”购药服务; 2020 年 4月，国家发展和改革委员会首次提出可进行互联网首诊，进一步支持“互联网+医疗”等服务模式的创新发展; </a:t>
            </a:r>
            <a:endParaRPr lang="zh-CN" altLang="en-US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2020 年 5 月，国家卫生健康委员会发布《关于进一步推动互联网医疗服务发展和规范管理的通知》［3］，明确各地进一步推动互联网技术与医疗服务融合发展， 发挥互联网医疗服务的积极作用;</a:t>
            </a:r>
            <a:endParaRPr lang="zh-CN" altLang="en-US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277970" y="1272654"/>
            <a:ext cx="4312692" cy="4312692"/>
          </a:xfrm>
          <a:prstGeom prst="ellipse">
            <a:avLst/>
          </a:prstGeom>
          <a:solidFill>
            <a:srgbClr val="9C8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96000" y="1272654"/>
            <a:ext cx="4312692" cy="4312692"/>
          </a:xfrm>
          <a:prstGeom prst="ellipse">
            <a:avLst/>
          </a:prstGeom>
          <a:solidFill>
            <a:srgbClr val="79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7970" y="2249825"/>
            <a:ext cx="403409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3859" y="3779265"/>
            <a:ext cx="22823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6"/>
          <p:cNvSpPr txBox="1"/>
          <p:nvPr>
            <p:custDataLst>
              <p:tags r:id="rId2"/>
            </p:custDataLst>
          </p:nvPr>
        </p:nvSpPr>
        <p:spPr>
          <a:xfrm>
            <a:off x="609605" y="609605"/>
            <a:ext cx="10972876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0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基本属性</a:t>
            </a:r>
            <a:endParaRPr lang="zh-CN" altLang="en-US" sz="30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90337" y="2665456"/>
            <a:ext cx="4156101" cy="3127396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712844" y="2518857"/>
            <a:ext cx="3374317" cy="4964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wrap="square" anchor="ctr">
            <a:normAutofit fontScale="90000" lnSpcReduction="10000"/>
          </a:bodyPr>
          <a:lstStyle/>
          <a:p>
            <a:pPr algn="ctr"/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13"/>
          <p:cNvSpPr/>
          <p:nvPr>
            <p:custDataLst>
              <p:tags r:id="rId5"/>
            </p:custDataLst>
          </p:nvPr>
        </p:nvSpPr>
        <p:spPr bwMode="gray">
          <a:xfrm>
            <a:off x="4603175" y="1676339"/>
            <a:ext cx="2655765" cy="12284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</a:ln>
        </p:spPr>
        <p:txBody>
          <a:bodyPr/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46219" y="3122105"/>
            <a:ext cx="4156101" cy="3127396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137109" y="2970449"/>
            <a:ext cx="3374317" cy="4964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wrap="square" anchor="ctr">
            <a:normAutofit fontScale="90000" lnSpcReduction="10000"/>
          </a:bodyPr>
          <a:lstStyle/>
          <a:p>
            <a:pPr algn="ctr"/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81709" y="3696678"/>
            <a:ext cx="3485121" cy="2340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0" rIns="90000" bIns="46800">
            <a:normAutofit lnSpcReduction="20000"/>
          </a:bodyPr>
          <a:lstStyle/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年龄：主要用户群体可能集中在25 45岁，因为这个年龄段的人更有可能是数字原住民，熟练使用在线服务。</a:t>
            </a:r>
            <a:endParaRPr lang="zh-CN" altLang="en-US" sz="1200" spc="4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性别：服务可能对男女用户都具有吸引力，但可能女性用户更关注健康问题，更频繁使用。</a:t>
            </a:r>
            <a:endParaRPr lang="zh-CN" altLang="en-US" sz="1200" spc="4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教育水平：用户可能拥有大学或更高学历，因为他们更有可能了解并信任在线医疗服务。</a:t>
            </a:r>
            <a:endParaRPr lang="zh-CN" altLang="en-US" sz="1200" spc="4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职业：忙碌的职场人士，尤其是需要灵活时间进行医疗咨询的白领。</a:t>
            </a:r>
            <a:endParaRPr lang="zh-CN" altLang="en-US" sz="1200" spc="4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25828" y="3197348"/>
            <a:ext cx="3485121" cy="2340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0" rIns="90000" bIns="46800">
            <a:normAutofit/>
          </a:bodyPr>
          <a:lstStyle/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收入水平：中等或以上，愿意为便捷的服务支付适量费用。</a:t>
            </a:r>
            <a:endParaRPr lang="zh-CN" altLang="en-US" sz="1200" spc="6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居住地：更有可能居住在城市地区，因为这些地区的居民更习惯并需要在线服务。</a:t>
            </a:r>
            <a:endParaRPr lang="zh-CN" altLang="en-US" sz="1200" spc="6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6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生活状态：单身或已婚，但无小孩或孩子较大，因为他们通常有更多时间在线上寻求服务。</a:t>
            </a:r>
            <a:endParaRPr lang="zh-CN" altLang="en-US" sz="1200" spc="6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10"/>
            </p:custDataLst>
          </p:nvPr>
        </p:nvSpPr>
        <p:spPr>
          <a:xfrm>
            <a:off x="2378112" y="3008458"/>
            <a:ext cx="2892310" cy="4203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12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1.人口统计信息：</a:t>
            </a:r>
            <a:endParaRPr lang="zh-CN" altLang="en-US" sz="2000" b="1" spc="12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1"/>
            </p:custDataLst>
          </p:nvPr>
        </p:nvSpPr>
        <p:spPr>
          <a:xfrm>
            <a:off x="6953848" y="2556865"/>
            <a:ext cx="2892310" cy="4203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12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2.社会属性：</a:t>
            </a:r>
            <a:endParaRPr lang="zh-CN" altLang="en-US" sz="2000" b="1" spc="12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4" name="Right Triangle 1"/>
          <p:cNvSpPr/>
          <p:nvPr>
            <p:custDataLst>
              <p:tags r:id="rId2"/>
            </p:custDataLst>
          </p:nvPr>
        </p:nvSpPr>
        <p:spPr>
          <a:xfrm>
            <a:off x="5156202" y="4160896"/>
            <a:ext cx="7035797" cy="2697102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3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457200" y="457200"/>
            <a:ext cx="11226890" cy="1988820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57204" y="2438420"/>
            <a:ext cx="11226890" cy="3784630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219210" y="762006"/>
            <a:ext cx="9753676" cy="137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000" spc="2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用户行为</a:t>
            </a:r>
            <a:endParaRPr lang="zh-CN" altLang="en-US" sz="3000" spc="2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1219200" y="3309880"/>
            <a:ext cx="4621869" cy="2495235"/>
          </a:xfrm>
          <a:prstGeom prst="rect">
            <a:avLst/>
          </a:prstGeom>
          <a:noFill/>
          <a:ln w="444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3" name="Round"/>
          <p:cNvSpPr/>
          <p:nvPr>
            <p:custDataLst>
              <p:tags r:id="rId9"/>
            </p:custDataLst>
          </p:nvPr>
        </p:nvSpPr>
        <p:spPr>
          <a:xfrm>
            <a:off x="1486271" y="2913689"/>
            <a:ext cx="2622149" cy="851978"/>
          </a:xfrm>
          <a:custGeom>
            <a:avLst/>
            <a:gdLst>
              <a:gd name="connsiteX0" fmla="*/ 0 w 1295400"/>
              <a:gd name="connsiteY0" fmla="*/ 0 h 409575"/>
              <a:gd name="connsiteX1" fmla="*/ 1295400 w 1295400"/>
              <a:gd name="connsiteY1" fmla="*/ 0 h 409575"/>
              <a:gd name="connsiteX2" fmla="*/ 1295400 w 1295400"/>
              <a:gd name="connsiteY2" fmla="*/ 269873 h 409575"/>
              <a:gd name="connsiteX3" fmla="*/ 1155698 w 1295400"/>
              <a:gd name="connsiteY3" fmla="*/ 409575 h 409575"/>
              <a:gd name="connsiteX4" fmla="*/ 0 w 1295400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409575">
                <a:moveTo>
                  <a:pt x="0" y="0"/>
                </a:moveTo>
                <a:lnTo>
                  <a:pt x="1295400" y="0"/>
                </a:lnTo>
                <a:lnTo>
                  <a:pt x="1295400" y="269873"/>
                </a:lnTo>
                <a:cubicBezTo>
                  <a:pt x="1295400" y="347028"/>
                  <a:pt x="1232853" y="409575"/>
                  <a:pt x="1155698" y="409575"/>
                </a:cubicBezTo>
                <a:lnTo>
                  <a:pt x="0" y="409575"/>
                </a:lnTo>
                <a:close/>
              </a:path>
            </a:pathLst>
          </a:cu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4" name="直角三角形 13"/>
          <p:cNvSpPr/>
          <p:nvPr>
            <p:custDataLst>
              <p:tags r:id="rId10"/>
            </p:custDataLst>
          </p:nvPr>
        </p:nvSpPr>
        <p:spPr>
          <a:xfrm>
            <a:off x="4130492" y="2925828"/>
            <a:ext cx="318940" cy="35204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5" name="Rectangle 29"/>
          <p:cNvSpPr/>
          <p:nvPr>
            <p:custDataLst>
              <p:tags r:id="rId11"/>
            </p:custDataLst>
          </p:nvPr>
        </p:nvSpPr>
        <p:spPr>
          <a:xfrm>
            <a:off x="1475235" y="2881684"/>
            <a:ext cx="2622149" cy="822181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600" b="1" spc="18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1.使用行为：</a:t>
            </a:r>
            <a:endParaRPr lang="zh-CN" altLang="en-US" sz="2600" b="1" spc="18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21"/>
          <p:cNvSpPr txBox="1"/>
          <p:nvPr>
            <p:custDataLst>
              <p:tags r:id="rId12"/>
            </p:custDataLst>
          </p:nvPr>
        </p:nvSpPr>
        <p:spPr>
          <a:xfrm>
            <a:off x="1228029" y="3756838"/>
            <a:ext cx="4621869" cy="204827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5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频率：可能在工作日使用服务进行问诊，尤其是工作间隙或下班后。</a:t>
            </a:r>
            <a:endParaRPr lang="zh-CN" altLang="en-US" sz="1300" spc="5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5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访问路径：主要通过移动设备如智能手机或平板电脑进行问诊，依托于强大的app功能或移动端优化的网页。</a:t>
            </a:r>
            <a:endParaRPr lang="zh-CN" altLang="en-US" sz="1300" spc="5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66700" lvl="0" indent="-2667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5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偏好：可能偏好快速响应、操作简单、界面友好的服务平台，并倾向选择评分高、评价好的医生进行咨询。</a:t>
            </a:r>
            <a:endParaRPr lang="zh-CN" altLang="en-US" sz="1300" spc="5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6342102" y="3309880"/>
            <a:ext cx="4621869" cy="2495235"/>
          </a:xfrm>
          <a:prstGeom prst="rect">
            <a:avLst/>
          </a:prstGeom>
          <a:noFill/>
          <a:ln w="4445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21" name="Round"/>
          <p:cNvSpPr/>
          <p:nvPr>
            <p:custDataLst>
              <p:tags r:id="rId14"/>
            </p:custDataLst>
          </p:nvPr>
        </p:nvSpPr>
        <p:spPr>
          <a:xfrm>
            <a:off x="6609173" y="2913689"/>
            <a:ext cx="2622149" cy="851978"/>
          </a:xfrm>
          <a:custGeom>
            <a:avLst/>
            <a:gdLst>
              <a:gd name="connsiteX0" fmla="*/ 0 w 1295400"/>
              <a:gd name="connsiteY0" fmla="*/ 0 h 409575"/>
              <a:gd name="connsiteX1" fmla="*/ 1295400 w 1295400"/>
              <a:gd name="connsiteY1" fmla="*/ 0 h 409575"/>
              <a:gd name="connsiteX2" fmla="*/ 1295400 w 1295400"/>
              <a:gd name="connsiteY2" fmla="*/ 269873 h 409575"/>
              <a:gd name="connsiteX3" fmla="*/ 1155698 w 1295400"/>
              <a:gd name="connsiteY3" fmla="*/ 409575 h 409575"/>
              <a:gd name="connsiteX4" fmla="*/ 0 w 1295400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409575">
                <a:moveTo>
                  <a:pt x="0" y="0"/>
                </a:moveTo>
                <a:lnTo>
                  <a:pt x="1295400" y="0"/>
                </a:lnTo>
                <a:lnTo>
                  <a:pt x="1295400" y="269873"/>
                </a:lnTo>
                <a:cubicBezTo>
                  <a:pt x="1295400" y="347028"/>
                  <a:pt x="1232853" y="409575"/>
                  <a:pt x="1155698" y="409575"/>
                </a:cubicBezTo>
                <a:lnTo>
                  <a:pt x="0" y="409575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22" name="直角三角形 21"/>
          <p:cNvSpPr/>
          <p:nvPr>
            <p:custDataLst>
              <p:tags r:id="rId15"/>
            </p:custDataLst>
          </p:nvPr>
        </p:nvSpPr>
        <p:spPr>
          <a:xfrm>
            <a:off x="9253394" y="2925828"/>
            <a:ext cx="318940" cy="3520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23" name="Rectangle 29"/>
          <p:cNvSpPr/>
          <p:nvPr>
            <p:custDataLst>
              <p:tags r:id="rId16"/>
            </p:custDataLst>
          </p:nvPr>
        </p:nvSpPr>
        <p:spPr>
          <a:xfrm>
            <a:off x="6598137" y="2881684"/>
            <a:ext cx="2622149" cy="822181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600" b="1" spc="18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2.消费行为：</a:t>
            </a:r>
            <a:endParaRPr lang="zh-CN" altLang="en-US" sz="2600" b="1" spc="18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21"/>
          <p:cNvSpPr txBox="1"/>
          <p:nvPr>
            <p:custDataLst>
              <p:tags r:id="rId17"/>
            </p:custDataLst>
          </p:nvPr>
        </p:nvSpPr>
        <p:spPr>
          <a:xfrm>
            <a:off x="6350931" y="3756838"/>
            <a:ext cx="4621869" cy="204827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9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支付意愿：愿意为专业医生的快速响应和方便的服务付费，但对价格过高的服务敏感。</a:t>
            </a:r>
            <a:endParaRPr lang="zh-CN" altLang="en-US" sz="1300" spc="9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 spc="9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服务选择：偏好根据自己的症状和需求选择性价比高的问诊服务，关注私隐保护和支付安全。</a:t>
            </a:r>
            <a:endParaRPr lang="zh-CN" altLang="en-US" sz="1300" spc="9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34" name="图形 1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876"/>
          <a:stretch>
            <a:fillRect/>
          </a:stretch>
        </p:blipFill>
        <p:spPr>
          <a:xfrm>
            <a:off x="0" y="-318"/>
            <a:ext cx="5412423" cy="6858635"/>
          </a:xfrm>
          <a:custGeom>
            <a:avLst/>
            <a:gdLst>
              <a:gd name="connsiteX0" fmla="*/ 0 w 5411421"/>
              <a:gd name="connsiteY0" fmla="*/ 0 h 6900503"/>
              <a:gd name="connsiteX1" fmla="*/ 5411421 w 5411421"/>
              <a:gd name="connsiteY1" fmla="*/ 0 h 6900503"/>
              <a:gd name="connsiteX2" fmla="*/ 5411421 w 5411421"/>
              <a:gd name="connsiteY2" fmla="*/ 6900503 h 6900503"/>
              <a:gd name="connsiteX3" fmla="*/ 0 w 5411421"/>
              <a:gd name="connsiteY3" fmla="*/ 6900503 h 690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1421" h="6900503">
                <a:moveTo>
                  <a:pt x="0" y="0"/>
                </a:moveTo>
                <a:lnTo>
                  <a:pt x="5411421" y="0"/>
                </a:lnTo>
                <a:lnTo>
                  <a:pt x="5411421" y="6900503"/>
                </a:lnTo>
                <a:lnTo>
                  <a:pt x="0" y="6900503"/>
                </a:lnTo>
                <a:close/>
              </a:path>
            </a:pathLst>
          </a:custGeom>
        </p:spPr>
      </p:pic>
      <p:sp>
        <p:nvSpPr>
          <p:cNvPr id="136" name="等腰三角形 135"/>
          <p:cNvSpPr/>
          <p:nvPr>
            <p:custDataLst>
              <p:tags r:id="rId5"/>
            </p:custDataLst>
          </p:nvPr>
        </p:nvSpPr>
        <p:spPr>
          <a:xfrm flipV="1">
            <a:off x="422240" y="2159342"/>
            <a:ext cx="4531108" cy="3906127"/>
          </a:xfrm>
          <a:prstGeom prst="triangle">
            <a:avLst/>
          </a:prstGeom>
          <a:noFill/>
          <a:ln w="101600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8" name="图片占位符 4" descr="/data/cache/5c25a04d9ed24e57a6ea34c1c1bb8e15.jpg5c25a04d9ed24e57a6ea34c1c1bb8e15"/>
          <p:cNvPicPr>
            <a:picLocks noGrp="1"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9835" r="19835"/>
          <a:stretch>
            <a:fillRect/>
          </a:stretch>
        </p:blipFill>
        <p:spPr>
          <a:xfrm>
            <a:off x="918823" y="1515033"/>
            <a:ext cx="4681723" cy="4054666"/>
          </a:xfrm>
          <a:prstGeom prst="flowChartMerge">
            <a:avLst/>
          </a:prstGeom>
        </p:spPr>
      </p:pic>
      <p:pic>
        <p:nvPicPr>
          <p:cNvPr id="140" name="图片占位符 20" descr="/data/cache/188181378cb87d3ba942bb319e1db701.jpg188181378cb87d3ba942bb319e1db701"/>
          <p:cNvPicPr>
            <a:picLocks noGrp="1"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9832" r="19832"/>
          <a:stretch>
            <a:fillRect/>
          </a:stretch>
        </p:blipFill>
        <p:spPr>
          <a:xfrm>
            <a:off x="3259685" y="2559909"/>
            <a:ext cx="2837444" cy="2457176"/>
          </a:xfrm>
          <a:prstGeom prst="flowChartExtract">
            <a:avLst/>
          </a:prstGeom>
        </p:spPr>
      </p:pic>
      <p:sp>
        <p:nvSpPr>
          <p:cNvPr id="12" name="Title 6"/>
          <p:cNvSpPr txBox="1"/>
          <p:nvPr>
            <p:custDataLst>
              <p:tags r:id="rId10"/>
            </p:custDataLst>
          </p:nvPr>
        </p:nvSpPr>
        <p:spPr>
          <a:xfrm>
            <a:off x="7600950" y="609492"/>
            <a:ext cx="3676650" cy="75373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用户心理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1"/>
            </p:custDataLst>
          </p:nvPr>
        </p:nvSpPr>
        <p:spPr>
          <a:xfrm>
            <a:off x="7600950" y="1666805"/>
            <a:ext cx="3676650" cy="458170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用户需求：</a:t>
            </a:r>
            <a:endParaRPr lang="en-US" altLang="zh-CN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方便快捷：忙碌的生活让用户更愿意选择省时的在线问诊服务。</a:t>
            </a:r>
            <a:endParaRPr lang="en-US" altLang="zh-CN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专业可靠：用户需要确信在线问诊提供的建议准确、医生资质认证齐全。</a:t>
            </a:r>
            <a:endParaRPr lang="en-US" altLang="zh-CN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隐私保护：用户需要保证个人健康数据的安全和隐私。</a:t>
            </a:r>
            <a:endParaRPr lang="en-US" altLang="zh-CN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用户态度：</a:t>
            </a:r>
            <a:endParaRPr lang="en-US" altLang="zh-CN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信任度：相信科技能带来医疗服务的便利性，但对于线上诊断不会完全取代面对面诊断保持谨慎态度。</a:t>
            </a:r>
            <a:endParaRPr lang="en-US" altLang="zh-CN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开放性：有意愿尝试新型的在线医疗服务，但会根据体验后的效果和反馈来决定是否长期使用。</a:t>
            </a:r>
            <a:endParaRPr lang="en-US" altLang="zh-CN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2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健康意识：具有较强的健康意识，愿意主动了解相关健康信息并进行预防性自我管理</a:t>
            </a:r>
            <a:endParaRPr lang="en-US" altLang="zh-CN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  <p:tag name="KSO_WM_DIAGRAM_VIRTUALLY_FRAME" val="{&quot;height&quot;:414.83307086614167,&quot;left&quot;:541.3696850393701,&quot;top&quot;:45.71291338582676,&quot;width&quot;:304.51440944881887}"/>
</p:tagLst>
</file>

<file path=ppt/tags/tag11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12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1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  <p:tag name="KSO_WM_DIAGRAM_VIRTUALLY_FRAME" val="{&quot;height&quot;:414.83307086614167,&quot;left&quot;:541.3696850393701,&quot;top&quot;:45.71291338582676,&quot;width&quot;:304.51440944881887}"/>
</p:tagLst>
</file>

<file path=ppt/tags/tag14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15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16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  <p:tag name="KSO_WM_DIAGRAM_VIRTUALLY_FRAME" val="{&quot;height&quot;:414.83307086614167,&quot;left&quot;:541.3696850393701,&quot;top&quot;:45.71291338582676,&quot;width&quot;:304.51440944881887}"/>
</p:tagLst>
</file>

<file path=ppt/tags/tag17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029_1*i*1"/>
  <p:tag name="KSO_WM_TEMPLATE_CATEGORY" val="diagram"/>
  <p:tag name="KSO_WM_TEMPLATE_INDEX" val="2021302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c1cc87d515d64b4a86b5c776b3af5d2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1d9a509cee1242f793c0c2ee4863b999&quot;,&quot;X&quot;:{&quot;Pos&quot;:1},&quot;Y&quot;:{&quot;Pos&quot;:2}},&quot;whChangeMode&quot;:0}"/>
  <p:tag name="KSO_WM_CHIP_GROUPID" val="5f0e73c28050c250ba65b219"/>
  <p:tag name="KSO_WM_CHIP_XID" val="5f631d070e9bcbd1695b17d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3"/>
  <p:tag name="KSO_WM_TEMPLATE_ASSEMBLE_XID" val="60656f2b4054ed1e2fb804c5"/>
  <p:tag name="KSO_WM_TEMPLATE_ASSEMBLE_GROUPID" val="60656f2b4054ed1e2fb804c5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KSO_WM_UNIT_VALUE" val="1058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029_1*d*1"/>
  <p:tag name="KSO_WM_TEMPLATE_CATEGORY" val="diagram"/>
  <p:tag name="KSO_WM_TEMPLATE_INDEX" val="202130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1a5ca8b54b1421e8b6b1aa20345f1a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e98ba878d7743afb0388193b1f4455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2b4054ed1e2fb804c5"/>
  <p:tag name="KSO_WM_TEMPLATE_ASSEMBLE_GROUPID" val="60656f2b4054ed1e2fb804c5"/>
  <p:tag name="KSO_WM_UNIT_PICTURE_CLIP_FLAG" val="0"/>
  <p:tag name="KSO_WM_UNIT_PLACING_PICTURE" val="7e98ba878d7743afb0388193b1f4455b"/>
  <p:tag name="KSO_WM_UNIT_PLACING_PICTURE_USER_VIEWPORT" val="{&quot;height&quot;:4796,&quot;width&quot;:8400}"/>
  <p:tag name="KSO_WM_UNIT_PLACING_PICTURE_INFO" val="{&quot;code&quot;:&quot;a[1]&quot;,&quot;full_picture&quot;:true,&quot;last_full_picture&quot;:&quot;a[1]&quot;,&quot;margin&quot;:{&quot;bottom&quot;:77.18617668346349,&quot;top&quot;:75.7733953256155},&quot;scheme&quot;:&quot;2-0&quot;,&quot;spacing&quot;:5}"/>
  <p:tag name="KSO_WM_UNIT_PLACING_PICTURE_USER_VIEWPORT_SMARTMENU" val="{&quot;height&quot;:3199.9882473184202,&quot;width&quot;:5661.238012205754}"/>
  <p:tag name="KSO_WM_UNIT_PLACING_PICTURE_USER_RELATIVERECTANGLE_SMARTMENU" val="{&quot;bottom&quot;:0,&quot;left&quot;:0,&quot;right&quot;:0,&quot;top&quot;:0}"/>
</p:tagLst>
</file>

<file path=ppt/tags/tag21.xml><?xml version="1.0" encoding="utf-8"?>
<p:tagLst xmlns:p="http://schemas.openxmlformats.org/presentationml/2006/main">
  <p:tag name="KSO_WM_UNIT_VALUE" val="1058*1481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3029_1*d*1"/>
  <p:tag name="KSO_WM_TEMPLATE_CATEGORY" val="diagram"/>
  <p:tag name="KSO_WM_TEMPLATE_INDEX" val="202130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1a5ca8b54b1421e8b6b1aa20345f1a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e98ba878d7743afb0388193b1f4455b"/>
  <p:tag name="KSO_WM_UNIT_PLACING_PICTURE" val="7e98ba878d7743afb0388193b1f4455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2b4054ed1e2fb804c5"/>
  <p:tag name="KSO_WM_TEMPLATE_ASSEMBLE_GROUPID" val="60656f2b4054ed1e2fb804c5"/>
  <p:tag name="KSO_WM_UNIT_PLACING_PICTURE_USER_VIEWPORT" val="{&quot;height&quot;:5113,&quot;width&quot;:7275}"/>
  <p:tag name="KSO_WM_UNIT_PLACING_PICTURE_INFO" val="{&quot;code&quot;:&quot;a[1]&quot;,&quot;full_picture&quot;:true,&quot;last_full_picture&quot;:&quot;a[1]&quot;,&quot;margin&quot;:{&quot;bottom&quot;:77.18617668346349,&quot;top&quot;:75.7733953256155},&quot;scheme&quot;:&quot;2-0&quot;,&quot;spacing&quot;:5}"/>
  <p:tag name="KSO_WM_UNIT_PLACING_PICTURE_USER_VIEWPORT_SMARTMENU" val="{&quot;height&quot;:3199.9882473184202,&quot;width&quot;:4568.761987794246}"/>
  <p:tag name="KSO_WM_UNIT_PLACING_PICTURE_USER_RELATIVERECTANGLE_SMARTMENU" val="{&quot;bottom&quot;:0,&quot;left&quot;:0,&quot;right&quot;:0,&quot;top&quot;:0}"/>
</p:tagLst>
</file>

<file path=ppt/tags/tag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029_1*f*1"/>
  <p:tag name="KSO_WM_TEMPLATE_CATEGORY" val="diagram"/>
  <p:tag name="KSO_WM_TEMPLATE_INDEX" val="202130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0"/>
  <p:tag name="KSO_WM_UNIT_SHOW_EDIT_AREA_INDICATION" val="1"/>
  <p:tag name="KSO_WM_CHIP_GROUPID" val="5e6b05596848fb12bee65ac8"/>
  <p:tag name="KSO_WM_CHIP_XID" val="5e6b05596848fb12bee65aca"/>
  <p:tag name="KSO_WM_UNIT_DEC_AREA_ID" val="83ff44033384492aa1635976fafd8c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f386ac4e2ce4f918dd8f3dc0d4c1b5a"/>
  <p:tag name="KSO_WM_UNIT_SUPPORT_UNIT_TYPE" val="[&quot;d&quot;,&quot;α&quot;]"/>
  <p:tag name="KSO_WM_UNIT_TEXT_FILL_FORE_SCHEMECOLOR_INDEX_BRIGHTNESS" val="0.25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23.xml><?xml version="1.0" encoding="utf-8"?>
<p:tagLst xmlns:p="http://schemas.openxmlformats.org/presentationml/2006/main">
  <p:tag name="KSO_WM_SLIDE_ID" val="diagram2021302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08"/>
  <p:tag name="KSO_WM_SLIDE_POSITION" val="0*60"/>
  <p:tag name="KSO_WM_TAG_VERSION" val="1.0"/>
  <p:tag name="KSO_WM_BEAUTIFY_FLAG" val="#wm#"/>
  <p:tag name="KSO_WM_TEMPLATE_CATEGORY" val="diagram"/>
  <p:tag name="KSO_WM_TEMPLATE_INDEX" val="20213029"/>
  <p:tag name="KSO_WM_SLIDE_LAYOUT" val="a_d_f"/>
  <p:tag name="KSO_WM_SLIDE_LAYOUT_CNT" val="1_1_1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31d070e9bcbd1695b17db"/>
  <p:tag name="KSO_WM_CHIP_FILLPROP" val="[[{&quot;text_align&quot;:&quot;lt&quot;,&quot;text_direction&quot;:&quot;horizontal&quot;,&quot;support_big_font&quot;:false,&quot;picture_toward&quot;:0,&quot;picture_dockside&quot;:[],&quot;fill_id&quot;:&quot;c4cbc9b2fced405c9fc7a719d189a8f1&quot;,&quot;fill_align&quot;:&quot;lt&quot;,&quot;chip_types&quot;:[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703630537a544035acf5de6956828d87&quot;,&quot;fill_align&quot;:&quot;cm&quot;,&quot;chip_types&quot;:[&quot;diagram&quot;,&quot;text&quot;,&quot;picture&quot;,&quot;chart&quot;,&quot;table&quot;,&quot;video&quot;]},{&quot;text_align&quot;:&quot;lt&quot;,&quot;text_direction&quot;:&quot;horizontal&quot;,&quot;support_big_font&quot;:false,&quot;picture_toward&quot;:0,&quot;picture_dockside&quot;:[],&quot;fill_id&quot;:&quot;b407b34b201641d49d75be095b5a3ec9&quot;,&quot;fill_align&quot;:&quot;cm&quot;,&quot;chip_types&quot;:[&quot;text&quot;,&quot;picture&quot;,&quot;chart&quot;]}]]"/>
  <p:tag name="FIXED_XID_TMP" val="5f5ee1ca4d6848d78f644aec"/>
  <p:tag name="KSO_WM_CHIP_DECFILLPROP" val="[]"/>
  <p:tag name="KSO_WM_CHIP_GROUPID" val="5f0e73c28050c250ba65b219"/>
  <p:tag name="KSO_WM_SLIDE_BK_DARK_LIGHT" val="2"/>
  <p:tag name="KSO_WM_SLIDE_BACKGROUND_TYPE" val="general"/>
  <p:tag name="KSO_WM_SLIDE_SUPPORT_FEATURE_TYPE" val="1"/>
  <p:tag name="KSO_WM_TEMPLATE_ASSEMBLE_XID" val="60656f2b4054ed1e2fb804c5"/>
  <p:tag name="KSO_WM_TEMPLATE_ASSEMBLE_GROUPID" val="60656f2b4054ed1e2fb804c5"/>
  <p:tag name="KSO_WM_SLIDE_LAYOUT_INFO" val="{&quot;id&quot;:&quot;2021-04-01T15:31:55&quot;,&quot;maxSize&quot;:{&quot;size1&quot;:26.7},&quot;minSize&quot;:{&quot;size1&quot;:20},&quot;normalSize&quot;:{&quot;size1&quot;:20.00018518518518},&quot;subLayout&quot;:[{&quot;id&quot;:&quot;2021-04-01T15:31:55&quot;,&quot;margin&quot;:{&quot;bottom&quot;:0.02600000612437725,&quot;left&quot;:1.6929999589920044,&quot;right&quot;:1.6929999589920044,&quot;top&quot;:1.6929999589920044},&quot;type&quot;:0},{&quot;direction&quot;:1,&quot;id&quot;:&quot;2021-04-01T15:31:55&quot;,&quot;maxSize&quot;:{&quot;size1&quot;:67.5},&quot;minSize&quot;:{&quot;size1&quot;:45},&quot;normalSize&quot;:{&quot;size1&quot;:62.7125},&quot;subLayout&quot;:[{&quot;id&quot;:&quot;2021-04-01T15:31:55&quot;,&quot;margin&quot;:{&quot;bottom&quot;:1.6929999589920044,&quot;left&quot;:1.6929999589920044,&quot;right&quot;:1.243999719619751,&quot;top&quot;:1.6670000553131104},&quot;type&quot;:0},{&quot;id&quot;:&quot;2021-04-01T15:31:55&quot;,&quot;margin&quot;:{&quot;bottom&quot;:1.6929999589920044,&quot;left&quot;:0.02600000612437725,&quot;right&quot;:1.6929999589920044,&quot;top&quot;:1.6670000553131104},&quot;type&quot;:0}],&quot;type&quot;:0}],&quot;type&quot;:0}"/>
</p:tagLst>
</file>

<file path=ppt/tags/tag24.xml><?xml version="1.0" encoding="utf-8"?>
<p:tagLst xmlns:p="http://schemas.openxmlformats.org/presentationml/2006/main">
  <p:tag name="KSO_WM_UNIT_VALUE" val="1899*95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6658_1*ζ_h_d*1_1_1"/>
  <p:tag name="KSO_WM_TEMPLATE_CATEGORY" val="diagram"/>
  <p:tag name="KSO_WM_TEMPLATE_INDEX" val="20216658"/>
  <p:tag name="KSO_WM_UNIT_LAYERLEVEL" val="1_1_1"/>
  <p:tag name="KSO_WM_TAG_VERSION" val="1.0"/>
  <p:tag name="KSO_WM_BEAUTIFY_FLAG" val="#wm#"/>
  <p:tag name="KSO_WM_UNIT_PICTURE_TOWARD" val="1"/>
  <p:tag name="KSO_WM_UNIT_PICTURE_DOCKSIDE" val="cb,rm,ct"/>
  <p:tag name="KSO_WM_UNIT_DIAGRAM_MODELTYPE" val="creativePicture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6658_1*ζ_h_i*1_1_1"/>
  <p:tag name="KSO_WM_TEMPLATE_CATEGORY" val="diagram"/>
  <p:tag name="KSO_WM_TEMPLATE_INDEX" val="20216658"/>
  <p:tag name="KSO_WM_UNIT_LAYERLEVEL" val="1_1_1"/>
  <p:tag name="KSO_WM_TAG_VERSION" val="1.0"/>
  <p:tag name="KSO_WM_BEAUTIFY_FLAG" val="#wm#"/>
  <p:tag name="KSO_WM_UNIT_PICTURE_TOWARD" val="1"/>
  <p:tag name="KSO_WM_UNIT_PICTURE_DOCKSIDE" val="cb,rm,ct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6658_1*ζ_h_i*1_1_2"/>
  <p:tag name="KSO_WM_TEMPLATE_CATEGORY" val="diagram"/>
  <p:tag name="KSO_WM_TEMPLATE_INDEX" val="20216658"/>
  <p:tag name="KSO_WM_UNIT_LAYERLEVEL" val="1_1_1"/>
  <p:tag name="KSO_WM_TAG_VERSION" val="1.0"/>
  <p:tag name="KSO_WM_BEAUTIFY_FLAG" val="#wm#"/>
  <p:tag name="KSO_WM_UNIT_PICTURE_TOWARD" val="1"/>
  <p:tag name="KSO_WM_UNIT_PICTURE_DOCKSIDE" val="cb,rm,ct"/>
  <p:tag name="KSO_WM_UNIT_DIAGRAM_MODELTYPE" val="creativePicture"/>
  <p:tag name="KSO_WM_UNIT_USESOURCEFORMAT_APPLY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5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97_1*a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f14af1609284ea0b607822725b8c5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5546f7fe9064abe988ac6502b0bb09f"/>
  <p:tag name="KSO_WM_UNIT_TEXT_FILL_FORE_SCHEMECOLOR_INDEX_BRIGHTNESS" val="0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2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97_1*f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70347f9784f64ccca9123b27c1d2bb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d39d7b218794cc0bc8d550570994862"/>
  <p:tag name="KSO_WM_UNIT_TEXT_FILL_FORE_SCHEMECOLOR_INDEX_BRIGHTNESS" val="0.25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29.xml><?xml version="1.0" encoding="utf-8"?>
<p:tagLst xmlns:p="http://schemas.openxmlformats.org/presentationml/2006/main">
  <p:tag name="KSO_WM_SLIDE_ID" val="diagram2021709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540"/>
  <p:tag name="KSO_WM_SLIDE_POSITION" val="72*0"/>
  <p:tag name="KSO_WM_TAG_VERSION" val="1.0"/>
  <p:tag name="KSO_WM_BEAUTIFY_FLAG" val="#wm#"/>
  <p:tag name="KSO_WM_TEMPLATE_CATEGORY" val="diagram"/>
  <p:tag name="KSO_WM_TEMPLATE_INDEX" val="20217097"/>
  <p:tag name="KSO_WM_SLIDE_LAYOUT" val="a_d_f"/>
  <p:tag name="KSO_WM_SLIDE_LAYOUT_CNT" val="1_1_1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a57998712faa657abf3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8d116bd8b1074587a970747df3fba75a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0c52f29da84d4a8fa032b62f9d0b0d9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1d610f50166043debd746d9fc47ffedb&quot;,&quot;fill_align&quot;:&quot;lt&quot;,&quot;chip_types&quot;:[&quot;text&quot;]}]]"/>
  <p:tag name="FIXED_XID_TMP" val="5f5ee1ca4d6848d78f644aec"/>
  <p:tag name="KSO_WM_CHIP_DECFILLPROP" val="[]"/>
  <p:tag name="KSO_WM_CHIP_GROUPID" val="5fadfa57998712faa657abf2"/>
  <p:tag name="KSO_WM_SLIDE_BK_DARK_LIGHT" val="2"/>
  <p:tag name="KSO_WM_SLIDE_BACKGROUND_TYPE" val="general"/>
  <p:tag name="KSO_WM_SLIDE_SUPPORT_FEATURE_TYPE" val="8"/>
  <p:tag name="KSO_WM_TEMPLATE_ASSEMBLE_XID" val="606570604054ed1e2fb814e9"/>
  <p:tag name="KSO_WM_TEMPLATE_ASSEMBLE_GROUPID" val="606570604054ed1e2fb814e9"/>
  <p:tag name="KSO_WM_SLIDE_LAYOUT_INFO" val="{&quot;direction&quot;:1,&quot;id&quot;:&quot;2021-04-01T16:16:32&quot;,&quot;maxSize&quot;:{&quot;size1&quot;:57.5},&quot;minSize&quot;:{&quot;size1&quot;:32.6},&quot;normalSize&quot;:{&quot;size1&quot;:46.35},&quot;subLayout&quot;:[{&quot;id&quot;:&quot;2021-04-01T16:16:32&quot;,&quot;maxSize&quot;:{&quot;size1&quot;:55.25903072445481},&quot;minSize&quot;:{&quot;size1&quot;:19.65903072445481},&quot;normalSize&quot;:{&quot;size1&quot;:21.559030724454804},&quot;subLayout&quot;:[{&quot;id&quot;:&quot;2021-04-01T16:16:32&quot;,&quot;margin&quot;:{&quot;bottom&quot;:0.02600000612437725,&quot;left&quot;:2.5399999618530273,&quot;right&quot;:0.02600000612437725,&quot;top&quot;:1.6929999589920044},&quot;type&quot;:0},{&quot;id&quot;:&quot;2021-04-01T16:16:32&quot;,&quot;margin&quot;:{&quot;bottom&quot;:1.6929999589920044,&quot;left&quot;:2.5399999618530273,&quot;right&quot;:0.02600000612437725,&quot;top&quot;:0.7919999957084656},&quot;type&quot;:0}],&quot;type&quot;:0},{&quot;id&quot;:&quot;2021-04-01T16:16:32&quot;,&quot;margin&quot;:{&quot;bottom&quot;:0,&quot;left&quot;:1.6670000553131104,&quot;right&quot;:0,&quot;top&quot;:0},&quot;type&quot;:0}],&quot;type&quot;:0}"/>
</p:tagLst>
</file>

<file path=ppt/tags/tag3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94_1*f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213e55c78c7f48d58171e1bca080f0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8bb6cffadbe44eab0931cdbec099505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a3"/>
  <p:tag name="KSO_WM_TEMPLATE_ASSEMBLE_GROUPID" val="60656efa4054ed1e2fb801a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0817_1*m_h_i*1_2_1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10817_1*m_h_i*1_2_2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2_1"/>
  <p:tag name="KSO_WM_UNIT_ID" val="diagram20210817_1*m_h_z*1_2_1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0817_1*m_h_i*1_1_1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10817_1*m_h_i*1_1_2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0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0817_1*m_h_f*1_1_1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USESOURCEFORMAT_APPLY" val="1"/>
</p:tagLst>
</file>

<file path=ppt/tags/tag3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0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0817_1*m_h_f*1_2_1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USESOURCEFORMAT_APPLY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10817_1*m_h_a*1_1_1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10817_1*m_h_a*1_2_1"/>
  <p:tag name="KSO_WM_TEMPLATE_CATEGORY" val="diagram"/>
  <p:tag name="KSO_WM_TEMPLATE_INDEX" val="2021081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  <p:tag name="KSO_WM_DIAGRAM_VIRTUALLY_FRAME" val="{&quot;height&quot;:414.83307086614167,&quot;left&quot;:541.3696850393701,&quot;top&quot;:45.71291338582676,&quot;width&quot;:304.51440944881887}"/>
</p:tagLst>
</file>

<file path=ppt/tags/tag40.xml><?xml version="1.0" encoding="utf-8"?>
<p:tagLst xmlns:p="http://schemas.openxmlformats.org/presentationml/2006/main">
  <p:tag name="KSO_WM_SLIDE_ID" val="diagram2021139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1394"/>
  <p:tag name="KSO_WM_SLIDE_LAYOUT" val="d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35&quot;,&quot;maxSize&quot;:{&quot;size1&quot;:31.1},&quot;minSize&quot;:{&quot;size1&quot;:20.1},&quot;normalSize&quot;:{&quot;size1&quot;:20.1},&quot;subLayout&quot;:[{&quot;id&quot;:&quot;2021-04-01T15:23:35&quot;,&quot;margin&quot;:{&quot;bottom&quot;:0.0260000042617321,&quot;left&quot;:1.6929999589920044,&quot;right&quot;:1.6929999589920044,&quot;top&quot;:1.6929999589920044},&quot;type&quot;:0},{&quot;id&quot;:&quot;2021-04-01T15:23:35&quot;,&quot;margin&quot;:{&quot;bottom&quot;:1.6929999589920044,&quot;left&quot;:1.6929999589920044,&quot;right&quot;:1.6929999589920044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3"/>
  <p:tag name="KSO_WM_TEMPLATE_ASSEMBLE_GROUPID" val="60656efa4054ed1e2fb801a3"/>
</p:tagLst>
</file>

<file path=ppt/tags/tag41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37"/>
  <p:tag name="KSO_WM_UNIT_ID" val="diagram20209037_1**"/>
  <p:tag name="KSO_WM_UNIT_VALUE" val="374"/>
  <p:tag name="KSO_WM_TEMPLATE_ASSEMBLE_XID" val="60656e884054ed1e2fb7fadd"/>
  <p:tag name="KSO_WM_TEMPLATE_ASSEMBLE_GROUPID" val="60656e884054ed1e2fb7fadd"/>
</p:tagLst>
</file>

<file path=ppt/tags/tag42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37"/>
  <p:tag name="KSO_WM_UNIT_ID" val="diagram20209037_1**"/>
  <p:tag name="KSO_WM_UNIT_VALUE" val="374"/>
  <p:tag name="KSO_WM_TEMPLATE_ASSEMBLE_XID" val="60656e884054ed1e2fb7fadd"/>
  <p:tag name="KSO_WM_TEMPLATE_ASSEMBLE_GROUPID" val="60656e884054ed1e2fb7fadd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37_1*i*1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dd"/>
  <p:tag name="KSO_WM_TEMPLATE_ASSEMBLE_GROUPID" val="60656e884054ed1e2fb7fadd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37_1*i*2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82fa5285e0e34d22a72080810a03456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2ec6ce5b6ed48af81c5861d45864b87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dd"/>
  <p:tag name="KSO_WM_TEMPLATE_ASSEMBLE_GROUPID" val="60656e884054ed1e2fb7fadd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37_1*i*3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67224fe5e9da4ac093443a6d241d5693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72f7ae4218a421e84c8a4855e9b834f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dd"/>
  <p:tag name="KSO_WM_TEMPLATE_ASSEMBLE_GROUPID" val="60656e884054ed1e2fb7fadd"/>
</p:tagLst>
</file>

<file path=ppt/tags/tag4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37_1*f*1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8"/>
  <p:tag name="KSO_WM_UNIT_SHOW_EDIT_AREA_INDICATION" val="1"/>
  <p:tag name="KSO_WM_CHIP_GROUPID" val="5e6b05596848fb12bee65ac8"/>
  <p:tag name="KSO_WM_CHIP_XID" val="5e6b05596848fb12bee65aca"/>
  <p:tag name="KSO_WM_UNIT_DEC_AREA_ID" val="a2ec6ce5b6ed48af81c5861d45864b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14d46a5786249f6942ebe4210e4d07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dd"/>
  <p:tag name="KSO_WM_TEMPLATE_ASSEMBLE_GROUPID" val="60656e884054ed1e2fb7fadd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6483_1*l_h_i*1_1_1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6483_1*l_h_i*1_1_2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6483_1*l_h_i*1_1_3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16483_1*l_h_a*1_1_1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6483_1*l_h_f*1_1_1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6483_1*l_h_i*1_2_1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6483_1*l_h_i*1_2_2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6483_1*l_h_i*1_2_3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16483_1*l_h_a*1_2_1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6483_1*l_h_f*1_2_1"/>
  <p:tag name="KSO_WM_TEMPLATE_CATEGORY" val="diagram"/>
  <p:tag name="KSO_WM_TEMPLATE_INDEX" val="20216483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SLIDE_ID" val="diagram20209037_1"/>
  <p:tag name="KSO_WM_TEMPLATE_SUBCATEGORY" val="2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9037"/>
  <p:tag name="KSO_WM_SLIDE_LAYOUT" val="d_f"/>
  <p:tag name="KSO_WM_SLIDE_LAYOUT_CNT" val="1_1"/>
  <p:tag name="KSO_WM_SLIDE_TYPE" val="text"/>
  <p:tag name="KSO_WM_SLIDE_SUBTYPE" val="pic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0&quot;,&quot;maxSize&quot;:{&quot;size1&quot;:42.2},&quot;minSize&quot;:{&quot;size1&quot;:31.2},&quot;normalSize&quot;:{&quot;size1&quot;:31.2},&quot;subLayout&quot;:[{&quot;id&quot;:&quot;2021-04-01T15:04:50&quot;,&quot;margin&quot;:{&quot;bottom&quot;:0.0260000042617321,&quot;left&quot;:3.457000255584717,&quot;right&quot;:3.315999984741211,&quot;top&quot;:2.117000102996826},&quot;type&quot;:0},{&quot;id&quot;:&quot;2021-04-01T15:04:50&quot;,&quot;margin&quot;:{&quot;bottom&quot;:2.5399999618530273,&quot;left&quot;:3.38700008392334,&quot;right&quot;:3.385999917984009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dd"/>
  <p:tag name="KSO_WM_TEMPLATE_ASSEMBLE_GROUPID" val="60656e884054ed1e2fb7fadd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431_1*ζ_h_i*1_1_1"/>
  <p:tag name="KSO_WM_TEMPLATE_CATEGORY" val="diagram"/>
  <p:tag name="KSO_WM_TEMPLATE_INDEX" val="20215431"/>
  <p:tag name="KSO_WM_UNIT_LAYERLEVEL" val="1_1_1"/>
  <p:tag name="KSO_WM_TAG_VERSION" val="1.0"/>
  <p:tag name="KSO_WM_BEAUTIFY_FLAG" val="#wm#"/>
  <p:tag name="KSO_WM_UNIT_PICTURE_TOWARD" val="1"/>
  <p:tag name="KSO_WM_UNIT_PICTURE_DOCKSIDE" val="cb,lm,ct"/>
  <p:tag name="KSO_WM_UNIT_DIAGRAM_MODELTYPE" val="creativePicture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431_1*ζ_h_i*1_1_1"/>
  <p:tag name="KSO_WM_TEMPLATE_CATEGORY" val="diagram"/>
  <p:tag name="KSO_WM_TEMPLATE_INDEX" val="20215431"/>
  <p:tag name="KSO_WM_UNIT_LAYERLEVEL" val="1_1_1"/>
  <p:tag name="KSO_WM_TAG_VERSION" val="1.0"/>
  <p:tag name="KSO_WM_BEAUTIFY_FLAG" val="#wm#"/>
  <p:tag name="KSO_WM_UNIT_PICTURE_TOWARD" val="1"/>
  <p:tag name="KSO_WM_UNIT_PICTURE_DOCKSIDE" val="cb,lm,ct"/>
  <p:tag name="KSO_WM_UNIT_DIAGRAM_MODELTYPE" val="creativePicture"/>
  <p:tag name="KSO_WM_UNIT_USESOURCEFORMAT_APPLY" val="1"/>
  <p:tag name="KSO_WM_UNIT_LINE_FORE_SCHEMECOLOR_INDEX_BRIGHTNESS" val="-0.2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3"/>
  <p:tag name="KSO_WM_UNIT_ID" val="diagram20215431_1*ζ_h_d*1_1_3"/>
  <p:tag name="KSO_WM_TEMPLATE_CATEGORY" val="diagram"/>
  <p:tag name="KSO_WM_TEMPLATE_INDEX" val="20215431"/>
  <p:tag name="KSO_WM_UNIT_LAYERLEVEL" val="1_1_1"/>
  <p:tag name="KSO_WM_TAG_VERSION" val="1.0"/>
  <p:tag name="KSO_WM_BEAUTIFY_FLAG" val="#wm#"/>
  <p:tag name="KSO_WM_UNIT_PICTURE_TOWARD" val="1"/>
  <p:tag name="KSO_WM_UNIT_PICTURE_DOCKSIDE" val="cb,lm,ct"/>
  <p:tag name="KSO_WM_UNIT_DIAGRAM_MODELTYPE" val="creativePicture"/>
  <p:tag name="KSO_WM_UNIT_VALUE" val="1125*1299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2"/>
  <p:tag name="KSO_WM_UNIT_ID" val="diagram20215431_1*ζ_h_d*1_1_2"/>
  <p:tag name="KSO_WM_TEMPLATE_CATEGORY" val="diagram"/>
  <p:tag name="KSO_WM_TEMPLATE_INDEX" val="20215431"/>
  <p:tag name="KSO_WM_UNIT_LAYERLEVEL" val="1_1_1"/>
  <p:tag name="KSO_WM_TAG_VERSION" val="1.0"/>
  <p:tag name="KSO_WM_BEAUTIFY_FLAG" val="#wm#"/>
  <p:tag name="KSO_WM_UNIT_PICTURE_TOWARD" val="1"/>
  <p:tag name="KSO_WM_UNIT_PICTURE_DOCKSIDE" val="cb,lm,ct"/>
  <p:tag name="KSO_WM_UNIT_DIAGRAM_MODELTYPE" val="creativePicture"/>
  <p:tag name="KSO_WM_UNIT_VALUE" val="682*787"/>
  <p:tag name="KSO_WM_UNIT_USESOURCEFORMAT_APPLY" val="1"/>
</p:tagLst>
</file>

<file path=ppt/tags/tag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80_1*f*1"/>
  <p:tag name="KSO_WM_TEMPLATE_CATEGORY" val="diagram"/>
  <p:tag name="KSO_WM_TEMPLATE_INDEX" val="2021708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6"/>
  <p:tag name="KSO_WM_UNIT_SHOW_EDIT_AREA_INDICATION" val="1"/>
  <p:tag name="KSO_WM_CHIP_GROUPID" val="5e6b05596848fb12bee65ac8"/>
  <p:tag name="KSO_WM_CHIP_XID" val="5e6b05596848fb12bee65aca"/>
  <p:tag name="KSO_WM_UNIT_DEC_AREA_ID" val="d5b01025535748ffa6cae1afc0d2e6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84def250cc4048b6b3ccfaa8dde73e73"/>
  <p:tag name="KSO_WM_UNIT_TEXT_FILL_FORE_SCHEMECOLOR_INDEX_BRIGHTNESS" val="0.25"/>
  <p:tag name="KSO_WM_UNIT_TEXT_FILL_FORE_SCHEMECOLOR_INDEX" val="13"/>
  <p:tag name="KSO_WM_UNIT_TEXT_FILL_TYPE" val="1"/>
  <p:tag name="KSO_WM_TEMPLATE_ASSEMBLE_XID" val="6065705a4054ed1e2fb814d9"/>
  <p:tag name="KSO_WM_TEMPLATE_ASSEMBLE_GROUPID" val="6065705a4054ed1e2fb814d9"/>
</p:tagLst>
</file>

<file path=ppt/tags/tag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080_1*f*2"/>
  <p:tag name="KSO_WM_TEMPLATE_CATEGORY" val="diagram"/>
  <p:tag name="KSO_WM_TEMPLATE_INDEX" val="2021708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8"/>
  <p:tag name="KSO_WM_UNIT_SHOW_EDIT_AREA_INDICATION" val="1"/>
  <p:tag name="KSO_WM_CHIP_GROUPID" val="5e6b05596848fb12bee65ac8"/>
  <p:tag name="KSO_WM_CHIP_XID" val="5e6b05596848fb12bee65aca"/>
  <p:tag name="KSO_WM_UNIT_DEC_AREA_ID" val="fd281acf9f32497db22917f7d5d5395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920f2a1cb5746848cad243245e69d3e"/>
  <p:tag name="KSO_WM_UNIT_TEXT_FILL_FORE_SCHEMECOLOR_INDEX_BRIGHTNESS" val="0.25"/>
  <p:tag name="KSO_WM_UNIT_TEXT_FILL_FORE_SCHEMECOLOR_INDEX" val="13"/>
  <p:tag name="KSO_WM_UNIT_TEXT_FILL_TYPE" val="1"/>
  <p:tag name="KSO_WM_TEMPLATE_ASSEMBLE_XID" val="6065705a4054ed1e2fb814d9"/>
  <p:tag name="KSO_WM_TEMPLATE_ASSEMBLE_GROUPID" val="6065705a4054ed1e2fb814d9"/>
</p:tagLst>
</file>

<file path=ppt/tags/tag6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80"/>
  <p:tag name="KSO_WM_SLIDE_ID" val="diagram2021708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2"/>
  <p:tag name="KSO_WM_SLIDE_LAYOUT_INFO" val="{&quot;direction&quot;:1,&quot;id&quot;:&quot;2021-04-01T16:16:21&quot;,&quot;maxSize&quot;:{&quot;size1&quot;:62.6},&quot;minSize&quot;:{&quot;size1&quot;:37.5},&quot;normalSize&quot;:{&quot;size1&quot;:57.44375},&quot;subLayout&quot;:[{&quot;id&quot;:&quot;2021-04-01T16:16:21&quot;,&quot;margin&quot;:{&quot;bottom&quot;:0,&quot;left&quot;:0,&quot;right&quot;:0.02600000612437725,&quot;top&quot;:0},&quot;type&quot;:0},{&quot;id&quot;:&quot;2021-04-01T16:16:21&quot;,&quot;maxSize&quot;:{&quot;size1&quot;:55.59989234181595},&quot;minSize&quot;:{&quot;size1&quot;:19.999892341815954},&quot;normalSize&quot;:{&quot;size1&quot;:20.00007752700113},&quot;subLayout&quot;:[{&quot;id&quot;:&quot;2021-04-01T16:16:21&quot;,&quot;margin&quot;:{&quot;bottom&quot;:0.02600000612437725,&quot;left&quot;:1.6670000553131104,&quot;right&quot;:2.5399999618530273,&quot;top&quot;:1.6929999589920044},&quot;type&quot;:0},{&quot;id&quot;:&quot;2021-04-01T16:16:21&quot;,&quot;margin&quot;:{&quot;bottom&quot;:1.6929999589920044,&quot;left&quot;:1.6670000553131104,&quot;right&quot;:2.5399999618530273,&quot;top&quot;:0.8199999928474426},&quot;type&quot;:0}]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8d8998712faa657abe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t&quot;,&quot;lm&quot;,&quot;cb&quot;],&quot;fill_id&quot;:&quot;183eaf374f714a84b2c54a128e6c3011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80f4446c8ea64aa2a1ac5860ca22fbd5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1385868f4354430e9671fb4142dbf48b&quot;,&quot;fill_align&quot;:&quot;lt&quot;,&quot;chip_types&quot;:[&quot;text&quot;]}]]"/>
  <p:tag name="KSO_WM_CHIP_DECFILLPROP" val="[]"/>
  <p:tag name="KSO_WM_SLIDE_TYPE" val="text"/>
  <p:tag name="KSO_WM_SLIDE_SIZE" val="888*540"/>
  <p:tag name="KSO_WM_SLIDE_POSITION" val="0*0"/>
  <p:tag name="KSO_WM_CHIP_GROUPID" val="5fadf8d8998712faa657abd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a4054ed1e2fb814d9"/>
  <p:tag name="KSO_WM_TEMPLATE_ASSEMBLE_GROUPID" val="6065705a4054ed1e2fb814d9"/>
</p:tagLst>
</file>

<file path=ppt/tags/tag65.xml><?xml version="1.0" encoding="utf-8"?>
<p:tagLst xmlns:p="http://schemas.openxmlformats.org/presentationml/2006/main">
  <p:tag name="KSO_WM_UNIT_VALUE" val="1396*105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7784_1*d*2"/>
  <p:tag name="KSO_WM_TEMPLATE_CATEGORY" val="diagram"/>
  <p:tag name="KSO_WM_TEMPLATE_INDEX" val="2020778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5a025d8208f498ea2e010a67c3f87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9973ee116104cca807379a066597be2"/>
  <p:tag name="KSO_WM_TEMPLATE_ASSEMBLE_XID" val="60656e734054ed1e2fb7f8fd"/>
  <p:tag name="KSO_WM_TEMPLATE_ASSEMBLE_GROUPID" val="60656e734054ed1e2fb7f8fd"/>
  <p:tag name="KSO_WM_UNIT_PICTURE_CLIP_FLAG" val="0"/>
</p:tagLst>
</file>

<file path=ppt/tags/tag66.xml><?xml version="1.0" encoding="utf-8"?>
<p:tagLst xmlns:p="http://schemas.openxmlformats.org/presentationml/2006/main">
  <p:tag name="KSO_WM_UNIT_VALUE" val="677*5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784_1*d*1"/>
  <p:tag name="KSO_WM_TEMPLATE_CATEGORY" val="diagram"/>
  <p:tag name="KSO_WM_TEMPLATE_INDEX" val="2020778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b1f0194abef43f39a702d38cbd2ae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e38efb9d55b4f208966e8601bf3b103"/>
  <p:tag name="KSO_WM_TEMPLATE_ASSEMBLE_XID" val="60656e734054ed1e2fb7f8fd"/>
  <p:tag name="KSO_WM_TEMPLATE_ASSEMBLE_GROUPID" val="60656e734054ed1e2fb7f8fd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784_1*a*1"/>
  <p:tag name="KSO_WM_TEMPLATE_CATEGORY" val="diagram"/>
  <p:tag name="KSO_WM_TEMPLATE_INDEX" val="2020778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20c0583d56f4b8da44477ddcded2d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ee4f19f6dd4bd2b2787eea8c01fe6b"/>
  <p:tag name="KSO_WM_UNIT_TEXT_FILL_FORE_SCHEMECOLOR_INDEX_BRIGHTNESS" val="0"/>
  <p:tag name="KSO_WM_UNIT_TEXT_FILL_FORE_SCHEMECOLOR_INDEX" val="13"/>
  <p:tag name="KSO_WM_UNIT_TEXT_FILL_TYPE" val="1"/>
  <p:tag name="KSO_WM_TEMPLATE_ASSEMBLE_XID" val="60656e734054ed1e2fb7f8fd"/>
  <p:tag name="KSO_WM_TEMPLATE_ASSEMBLE_GROUPID" val="60656e734054ed1e2fb7f8fd"/>
</p:tagLst>
</file>

<file path=ppt/tags/tag6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784_1*f*1"/>
  <p:tag name="KSO_WM_TEMPLATE_CATEGORY" val="diagram"/>
  <p:tag name="KSO_WM_TEMPLATE_INDEX" val="2020778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1"/>
  <p:tag name="KSO_WM_UNIT_SHOW_EDIT_AREA_INDICATION" val="1"/>
  <p:tag name="KSO_WM_CHIP_GROUPID" val="5e6b05596848fb12bee65ac8"/>
  <p:tag name="KSO_WM_CHIP_XID" val="5e6b05596848fb12bee65aca"/>
  <p:tag name="KSO_WM_UNIT_DEC_AREA_ID" val="e5f3e339a54742c4a236e9786e4f050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c905882b5294752ab9a4d2d163ffbb0"/>
  <p:tag name="KSO_WM_UNIT_TEXT_FILL_FORE_SCHEMECOLOR_INDEX_BRIGHTNESS" val="0.25"/>
  <p:tag name="KSO_WM_UNIT_TEXT_FILL_FORE_SCHEMECOLOR_INDEX" val="13"/>
  <p:tag name="KSO_WM_UNIT_TEXT_FILL_TYPE" val="1"/>
  <p:tag name="KSO_WM_TEMPLATE_ASSEMBLE_XID" val="60656e734054ed1e2fb7f8fd"/>
  <p:tag name="KSO_WM_TEMPLATE_ASSEMBLE_GROUPID" val="60656e734054ed1e2fb7f8fd"/>
</p:tagLst>
</file>

<file path=ppt/tags/tag6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784"/>
  <p:tag name="KSO_WM_SLIDE_BACKGROUND" val="[&quot;general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4:59:33&quot;,&quot;maxSize&quot;:{&quot;size1&quot;:49.9},&quot;minSize&quot;:{&quot;size1&quot;:49.9},&quot;normalSize&quot;:{&quot;size1&quot;:49.9},&quot;subLayout&quot;:[{&quot;direction&quot;:1,&quot;id&quot;:&quot;2021-04-01T14:59:33&quot;,&quot;maxSize&quot;:{&quot;size1&quot;:20},&quot;minSize&quot;:{&quot;size1&quot;:20},&quot;normalSize&quot;:{&quot;size1&quot;:20},&quot;subLayout&quot;:[{&quot;id&quot;:&quot;2021-04-01T14:59:33&quot;,&quot;type&quot;:0},{&quot;id&quot;:&quot;2021-04-01T14:59:33&quot;,&quot;margin&quot;:{&quot;bottom&quot;:2.117000102996826,&quot;left&quot;:5.502999782562256,&quot;right&quot;:1.2360000610351562,&quot;top&quot;:8.467000007629395},&quot;type&quot;:0}],&quot;type&quot;:0},{&quot;id&quot;:&quot;2021-04-01T14:59:33&quot;,&quot;maxSize&quot;:{&quot;size1&quot;:35.6},&quot;minSize&quot;:{&quot;size1&quot;:22.2},&quot;normalSize&quot;:{&quot;size1&quot;:22.4},&quot;subLayout&quot;:[{&quot;id&quot;:&quot;2021-04-01T14:59:33&quot;,&quot;margin&quot;:{&quot;bottom&quot;:0.0260000042617321,&quot;left&quot;:0.0260000042617321,&quot;right&quot;:1.6929999589920044,&quot;top&quot;:2.117000102996826},&quot;type&quot;:0},{&quot;id&quot;:&quot;2021-04-01T14:59:33&quot;,&quot;margin&quot;:{&quot;bottom&quot;:2.117000102996826,&quot;left&quot;:0.0260000042617321,&quot;right&quot;:1.6929999589920044,&quot;top&quot;:0.8199999928474426},&quot;type&quot;:0}],&quot;type&quot;:0}],&quot;type&quot;:0}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fill_id&quot;:&quot;c7e7c2fb2534416c81cb13922c706e57&quot;,&quot;fill_align&quot;:&quot;cm&quot;,&quot;chip_types&quot;:[&quot;picture&quot;]},{&quot;text_align&quot;:&quot;cm&quot;,&quot;text_direction&quot;:&quot;horizontal&quot;,&quot;support_big_font&quot;:false,&quot;fill_id&quot;:&quot;9a11bc2c46f246a8814b757ccaf95f65&quot;,&quot;fill_align&quot;:&quot;cm&quot;,&quot;chip_types&quot;:[&quot;picture&quot;]},{&quot;text_align&quot;:&quot;lb&quot;,&quot;text_direction&quot;:&quot;horizontal&quot;,&quot;support_big_font&quot;:false,&quot;fill_id&quot;:&quot;148183f6616c49d78d0b02308285ac6b&quot;,&quot;fill_align&quot;:&quot;lb&quot;,&quot;chip_types&quot;:[&quot;header&quot;]},{&quot;text_align&quot;:&quot;lt&quot;,&quot;text_direction&quot;:&quot;horizontal&quot;,&quot;support_big_font&quot;:false,&quot;fill_id&quot;:&quot;8b6212f4825e4115be3f1eb314f14137&quot;,&quot;fill_align&quot;:&quot;lt&quot;,&quot;chip_types&quot;:[&quot;text&quot;]}]]"/>
  <p:tag name="KSO_WM_SLIDE_ID" val="diagram2020778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20"/>
  <p:tag name="KSO_WM_SLIDE_POSITION" val="48*60"/>
  <p:tag name="KSO_WM_TAG_VERSION" val="1.0"/>
  <p:tag name="KSO_WM_SLIDE_LAYOUT" val="a_d_f"/>
  <p:tag name="KSO_WM_SLIDE_LAYOUT_CNT" val="1_2_1"/>
  <p:tag name="KSO_WM_CHIP_XID" val="5eeda42baa51720c6c8f4ee9"/>
  <p:tag name="KSO_WM_CHIP_DECFILLPROP" val="[]"/>
  <p:tag name="KSO_WM_CHIP_GROUPID" val="5eeda42baa51720c6c8f4ee8"/>
  <p:tag name="KSO_WM_SLIDE_BK_DARK_LIGHT" val="2"/>
  <p:tag name="KSO_WM_SLIDE_BACKGROUND_TYPE" val="general"/>
  <p:tag name="KSO_WM_SLIDE_SUPPORT_FEATURE_TYPE" val="0"/>
  <p:tag name="KSO_WM_TEMPLATE_ASSEMBLE_XID" val="60656e734054ed1e2fb7f8fd"/>
  <p:tag name="KSO_WM_TEMPLATE_ASSEMBLE_GROUPID" val="60656e734054ed1e2fb7f8fd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  <p:tag name="KSO_WM_DIAGRAM_VIRTUALLY_FRAME" val="{&quot;height&quot;:414.83307086614167,&quot;left&quot;:541.3696850393701,&quot;top&quot;:45.71291338582676,&quot;width&quot;:304.51440944881887}"/>
</p:tagLst>
</file>

<file path=ppt/tags/tag70.xml><?xml version="1.0" encoding="utf-8"?>
<p:tagLst xmlns:p="http://schemas.openxmlformats.org/presentationml/2006/main">
  <p:tag name="KSO_WM_UNIT_PICTURE_TOWARD" val="1"/>
  <p:tag name="KSO_WM_UNIT_PICTURE_DOCKSIDE" val="cb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6683_1*ζ_h_i*1_1_1"/>
  <p:tag name="KSO_WM_TEMPLATE_CATEGORY" val="diagram"/>
  <p:tag name="KSO_WM_TEMPLATE_INDEX" val="2021668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p="http://schemas.openxmlformats.org/presentationml/2006/main">
  <p:tag name="KSO_WM_UNIT_PICTURE_TOWARD" val="1"/>
  <p:tag name="KSO_WM_UNIT_PICTURE_DOCKSIDE" val="cb,ct"/>
  <p:tag name="KSO_WM_UNIT_VALUE" val="1786*118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6683_1*ζ_h_d*1_1_1"/>
  <p:tag name="KSO_WM_TEMPLATE_CATEGORY" val="diagram"/>
  <p:tag name="KSO_WM_TEMPLATE_INDEX" val="2021668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72.xml><?xml version="1.0" encoding="utf-8"?>
<p:tagLst xmlns:p="http://schemas.openxmlformats.org/presentationml/2006/main">
  <p:tag name="KSO_WM_UNIT_PICTURE_TOWARD" val="1"/>
  <p:tag name="KSO_WM_UNIT_PICTURE_DOCKSIDE" val="cb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6683_1*ζ_h_i*1_1_2"/>
  <p:tag name="KSO_WM_TEMPLATE_CATEGORY" val="diagram"/>
  <p:tag name="KSO_WM_TEMPLATE_INDEX" val="2021668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.xml><?xml version="1.0" encoding="utf-8"?>
<p:tagLst xmlns:p="http://schemas.openxmlformats.org/presentationml/2006/main">
  <p:tag name="KSO_WM_UNIT_PICTURE_TOWARD" val="1"/>
  <p:tag name="KSO_WM_UNIT_PICTURE_DOCKSIDE" val="cb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16683_1*ζ_h_i*1_1_3"/>
  <p:tag name="KSO_WM_TEMPLATE_CATEGORY" val="diagram"/>
  <p:tag name="KSO_WM_TEMPLATE_INDEX" val="2021668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p="http://schemas.openxmlformats.org/presentationml/2006/main">
  <p:tag name="KSO_WM_UNIT_PICTURE_TOWARD" val="1"/>
  <p:tag name="KSO_WM_UNIT_PICTURE_DOCKSIDE" val="cb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4"/>
  <p:tag name="KSO_WM_UNIT_ID" val="diagram20216683_1*ζ_h_i*1_1_4"/>
  <p:tag name="KSO_WM_TEMPLATE_CATEGORY" val="diagram"/>
  <p:tag name="KSO_WM_TEMPLATE_INDEX" val="2021668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40_1*f*1"/>
  <p:tag name="KSO_WM_TEMPLATE_CATEGORY" val="diagram"/>
  <p:tag name="KSO_WM_TEMPLATE_INDEX" val="20217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6496ad1abd0b4f9281a141251c8adad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23c2cd00607441149203805c7dd802e9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3f4054ed1e2fb8149b"/>
  <p:tag name="KSO_WM_TEMPLATE_ASSEMBLE_GROUPID" val="6065703f4054ed1e2fb8149b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40_1*i*1"/>
  <p:tag name="KSO_WM_TEMPLATE_CATEGORY" val="diagram"/>
  <p:tag name="KSO_WM_TEMPLATE_INDEX" val="2021704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9662325a62548c9aacdda4022b581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626998712faa657abc9"/>
  <p:tag name="KSO_WM_CHIP_XID" val="5fadf626998712faa657abc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3f4054ed1e2fb8149b"/>
  <p:tag name="KSO_WM_TEMPLATE_ASSEMBLE_GROUPID" val="6065703f4054ed1e2fb8149b"/>
</p:tagLst>
</file>

<file path=ppt/tags/tag77.xml><?xml version="1.0" encoding="utf-8"?>
<p:tagLst xmlns:p="http://schemas.openxmlformats.org/presentationml/2006/main">
  <p:tag name="KSO_WM_SLIDE_ID" val="diagram2021704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17040"/>
  <p:tag name="KSO_WM_SLIDE_LAYOUT" val="d_f"/>
  <p:tag name="KSO_WM_SLIDE_LAYOUT_CNT" val="1_1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626998712faa657abca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lm&quot;,&quot;ct&quot;],&quot;fill_id&quot;:&quot;8b44e3081e7a4041b0905ce91d997165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455cd78771d1446ca08855cac7623a64&quot;,&quot;fill_align&quot;:&quot;lb&quot;,&quot;chip_types&quot;:[&quot;text&quot;]}]]"/>
  <p:tag name="KSO_WM_CHIP_DECFILLPROP" val="[]"/>
  <p:tag name="KSO_WM_CHIP_GROUPID" val="5fadf626998712faa657abc9"/>
  <p:tag name="KSO_WM_SLIDE_BK_DARK_LIGHT" val="2"/>
  <p:tag name="KSO_WM_SLIDE_BACKGROUND_TYPE" val="general"/>
  <p:tag name="KSO_WM_SLIDE_SUPPORT_FEATURE_TYPE" val="8"/>
  <p:tag name="KSO_WM_TEMPLATE_ASSEMBLE_XID" val="6065703f4054ed1e2fb8149b"/>
  <p:tag name="KSO_WM_TEMPLATE_ASSEMBLE_GROUPID" val="6065703f4054ed1e2fb8149b"/>
  <p:tag name="KSO_WM_SLIDE_LAYOUT_INFO" val="{&quot;direction&quot;:1,&quot;id&quot;:&quot;2021-04-01T16:15:38&quot;,&quot;maxSize&quot;:{&quot;size1&quot;:67.4},&quot;minSize&quot;:{&quot;size1&quot;:42.5},&quot;normalSize&quot;:{&quot;size1&quot;:48.493750000000006},&quot;subLayout&quot;:[{&quot;id&quot;:&quot;2021-04-01T16:15:38&quot;,&quot;margin&quot;:{&quot;bottom&quot;:0,&quot;left&quot;:0,&quot;right&quot;:1.6670000553131104,&quot;top&quot;:0},&quot;type&quot;:0},{&quot;id&quot;:&quot;2021-04-01T16:15:38&quot;,&quot;margin&quot;:{&quot;bottom&quot;:1.6929999589920044,&quot;left&quot;:0.02600000612437725,&quot;right&quot;:2.115999937057495,&quot;top&quot;:1.6929999589920044},&quot;type&quot;:0}],&quot;type&quot;:0}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79.xml><?xml version="1.0" encoding="utf-8"?>
<p:tagLst xmlns:p="http://schemas.openxmlformats.org/presentationml/2006/main">
  <p:tag name="KSO_WM_UNIT_PLACING_PICTURE_USER_VIEWPORT" val="{&quot;height&quot;:6532,&quot;width&quot;:7045}"/>
  <p:tag name="KSO_WM_UNIT_VALUE" val="1227*2115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PLACING_PICTURE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LACING_PICTURE_INFO" val="{&quot;code&quot;:&quot;Ab&quot;,&quot;full_picture&quot;:true,&quot;last_full_picture&quot;:&quot;Ab&quot;,&quot;margin&quot;:{&quot;bottom&quot;:2.8824099682979067,&quot;top&quot;:2.033898153125847},&quot;scheme&quot;:&quot;3-0&quot;,&quot;spacing&quot;:5}"/>
  <p:tag name="KSO_WM_UNIT_PLACING_PICTURE_USER_VIEWPORT_SMARTMENU" val="{&quot;height&quot;:5860.74935505382,&quot;width&quot;:11059.27978515625}"/>
  <p:tag name="KSO_WM_UNIT_PLACING_PICTURE_USER_RELATIVERECTANGLE_SMARTMENU" val="{&quot;bottom&quot;:0,&quot;left&quot;:0,&quot;right&quot;:0,&quot;top&quot;:0}"/>
</p:tagLst>
</file>

<file path=ppt/tags/tag8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80.xml><?xml version="1.0" encoding="utf-8"?>
<p:tagLst xmlns:p="http://schemas.openxmlformats.org/presentationml/2006/main">
  <p:tag name="KSO_WM_UNIT_PLACING_PICTURE_USER_VIEWPORT" val="{&quot;height&quot;:9060,&quot;width&quot;:8959}"/>
  <p:tag name="KSO_WM_UNIT_VALUE" val="1227*2115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PLACING_PICTURE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LACING_PICTURE_INFO" val="{&quot;code&quot;:&quot;Ab&quot;,&quot;full_picture&quot;:true,&quot;last_full_picture&quot;:&quot;Ab&quot;,&quot;margin&quot;:{&quot;bottom&quot;:2.8824099682979067,&quot;top&quot;:2.033898153125847},&quot;scheme&quot;:&quot;3-0&quot;,&quot;spacing&quot;:5}"/>
  <p:tag name="KSO_WM_UNIT_PLACING_PICTURE_USER_VIEWPORT_SMARTMENU" val="{&quot;height&quot;:2740.964155369268,&quot;width&quot;:5599.900537742137}"/>
  <p:tag name="KSO_WM_UNIT_PLACING_PICTURE_USER_RELATIVERECTANGLE_SMARTMENU" val="{&quot;bottom&quot;:0,&quot;left&quot;:0,&quot;right&quot;:0,&quot;top&quot;:0}"/>
</p:tagLst>
</file>

<file path=ppt/tags/tag81.xml><?xml version="1.0" encoding="utf-8"?>
<p:tagLst xmlns:p="http://schemas.openxmlformats.org/presentationml/2006/main">
  <p:tag name="KSO_WM_UNIT_PLACING_PICTURE_USER_VIEWPORT" val="{&quot;height&quot;:9530,&quot;width&quot;:11130}"/>
  <p:tag name="KSO_WM_UNIT_VALUE" val="1227*2115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PLACING_PICTURE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LACING_PICTURE_INFO" val="{&quot;code&quot;:&quot;Ab&quot;,&quot;full_picture&quot;:true,&quot;last_full_picture&quot;:&quot;Ab&quot;,&quot;margin&quot;:{&quot;bottom&quot;:2.8824099682979067,&quot;top&quot;:2.033898153125847},&quot;scheme&quot;:&quot;3-0&quot;,&quot;spacing&quot;:5}"/>
  <p:tag name="KSO_WM_UNIT_PLACING_PICTURE_USER_VIEWPORT_SMARTMENU" val="{&quot;height&quot;:2740.964155369268,&quot;width&quot;:5309.379247414114}"/>
  <p:tag name="KSO_WM_UNIT_PLACING_PICTURE_USER_RELATIVERECTANGLE_SMARTMENU" val="{&quot;bottom&quot;:0,&quot;left&quot;:0,&quot;right&quot;:0,&quot;top&quot;:0}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85.xml><?xml version="1.0" encoding="utf-8"?>
<p:tagLst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},&quot;normalSize&quot;:{&quot;size1&quot;:32.5},&quot;subLayout&quot;:[{&quot;id&quot;:&quot;2021-04-01T15:44:12&quot;,&quot;margin&quot;:{&quot;bottom&quot;:8.043000221252441,&quot;left&quot;:2.5399999618530273,&quot;right&quot;:0.02600000612437725,&quot;top&quot;:5.502999782562256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86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37"/>
  <p:tag name="KSO_WM_UNIT_ID" val="diagram20209037_1**"/>
  <p:tag name="KSO_WM_UNIT_VALUE" val="374"/>
  <p:tag name="KSO_WM_TEMPLATE_ASSEMBLE_XID" val="60656e884054ed1e2fb7fadd"/>
  <p:tag name="KSO_WM_TEMPLATE_ASSEMBLE_GROUPID" val="60656e884054ed1e2fb7fadd"/>
</p:tagLst>
</file>

<file path=ppt/tags/tag87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37"/>
  <p:tag name="KSO_WM_UNIT_ID" val="diagram20209037_1**"/>
  <p:tag name="KSO_WM_UNIT_VALUE" val="374"/>
  <p:tag name="KSO_WM_TEMPLATE_ASSEMBLE_XID" val="60656e884054ed1e2fb7fadd"/>
  <p:tag name="KSO_WM_TEMPLATE_ASSEMBLE_GROUPID" val="60656e884054ed1e2fb7fadd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37_1*i*1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dd"/>
  <p:tag name="KSO_WM_TEMPLATE_ASSEMBLE_GROUPID" val="60656e884054ed1e2fb7fadd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37_1*i*2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82fa5285e0e34d22a72080810a03456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2ec6ce5b6ed48af81c5861d45864b87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dd"/>
  <p:tag name="KSO_WM_TEMPLATE_ASSEMBLE_GROUPID" val="60656e884054ed1e2fb7fadd"/>
</p:tagLst>
</file>

<file path=ppt/tags/tag9.xml><?xml version="1.0" encoding="utf-8"?>
<p:tagLst xmlns:p="http://schemas.openxmlformats.org/presentationml/2006/main">
  <p:tag name="KSO_WM_DIAGRAM_VIRTUALLY_FRAME" val="{&quot;height&quot;:414.83307086614167,&quot;left&quot;:541.3696850393701,&quot;top&quot;:45.71291338582676,&quot;width&quot;:304.51440944881887}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37_1*i*3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67224fe5e9da4ac093443a6d241d5693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72f7ae4218a421e84c8a4855e9b834f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dd"/>
  <p:tag name="KSO_WM_TEMPLATE_ASSEMBLE_GROUPID" val="60656e884054ed1e2fb7fadd"/>
</p:tagLst>
</file>

<file path=ppt/tags/tag9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37_1*f*1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8"/>
  <p:tag name="KSO_WM_UNIT_SHOW_EDIT_AREA_INDICATION" val="1"/>
  <p:tag name="KSO_WM_CHIP_GROUPID" val="5e6b05596848fb12bee65ac8"/>
  <p:tag name="KSO_WM_CHIP_XID" val="5e6b05596848fb12bee65aca"/>
  <p:tag name="KSO_WM_UNIT_DEC_AREA_ID" val="a2ec6ce5b6ed48af81c5861d45864b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14d46a5786249f6942ebe4210e4d07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dd"/>
  <p:tag name="KSO_WM_TEMPLATE_ASSEMBLE_GROUPID" val="60656e884054ed1e2fb7fadd"/>
</p:tagLst>
</file>

<file path=ppt/tags/tag92.xml><?xml version="1.0" encoding="utf-8"?>
<p:tagLst xmlns:p="http://schemas.openxmlformats.org/presentationml/2006/main">
  <p:tag name="KSO_WM_UNIT_VALUE" val="888*270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7_1*d*1"/>
  <p:tag name="KSO_WM_TEMPLATE_CATEGORY" val="diagram"/>
  <p:tag name="KSO_WM_TEMPLATE_INDEX" val="2020903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2f7ae4218a421e84c8a4855e9b834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fe13f198eaa4d14ac7874709bec24b6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884054ed1e2fb7fadd"/>
  <p:tag name="KSO_WM_TEMPLATE_ASSEMBLE_GROUPID" val="60656e884054ed1e2fb7fadd"/>
  <p:tag name="KSO_WM_UNIT_PICTURE_CLIP_FLAG" val="0"/>
</p:tagLst>
</file>

<file path=ppt/tags/tag93.xml><?xml version="1.0" encoding="utf-8"?>
<p:tagLst xmlns:p="http://schemas.openxmlformats.org/presentationml/2006/main">
  <p:tag name="KSO_WM_SLIDE_ID" val="diagram20209037_1"/>
  <p:tag name="KSO_WM_TEMPLATE_SUBCATEGORY" val="2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9037"/>
  <p:tag name="KSO_WM_SLIDE_LAYOUT" val="d_f"/>
  <p:tag name="KSO_WM_SLIDE_LAYOUT_CNT" val="1_1"/>
  <p:tag name="KSO_WM_SLIDE_TYPE" val="text"/>
  <p:tag name="KSO_WM_SLIDE_SUBTYPE" val="pic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0&quot;,&quot;maxSize&quot;:{&quot;size1&quot;:42.2},&quot;minSize&quot;:{&quot;size1&quot;:31.2},&quot;normalSize&quot;:{&quot;size1&quot;:34.75537037037037},&quot;subLayout&quot;:[{&quot;id&quot;:&quot;2021-04-01T15:04:50&quot;,&quot;margin&quot;:{&quot;bottom&quot;:0.02600000612437725,&quot;left&quot;:3.457000255584717,&quot;right&quot;:3.315999984741211,&quot;top&quot;:2.117000102996826},&quot;type&quot;:0},{&quot;id&quot;:&quot;2021-04-01T15:04:50&quot;,&quot;margin&quot;:{&quot;bottom&quot;:2.5399999618530273,&quot;left&quot;:3.38700008392334,&quot;right&quot;:3.385999917984009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dd"/>
  <p:tag name="KSO_WM_TEMPLATE_ASSEMBLE_GROUPID" val="60656e884054ed1e2fb7fadd"/>
</p:tagLst>
</file>

<file path=ppt/tags/tag94.xml><?xml version="1.0" encoding="utf-8"?>
<p:tagLst xmlns:p="http://schemas.openxmlformats.org/presentationml/2006/main">
  <p:tag name="commondata" val="eyJjb3VudCI6NiwiaGRpZCI6ImVhODQ0NDdmMWZkNTA5ZTM1ZWNmYWVhODBiN2I0OGU5IiwidXNlckNvdW50Ijo1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1975</Words>
  <Application>WPS 演示</Application>
  <PresentationFormat>宽屏</PresentationFormat>
  <Paragraphs>122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Segoe UI</vt:lpstr>
      <vt:lpstr>Wingdings</vt:lpstr>
      <vt:lpstr>Calibri</vt:lpstr>
      <vt:lpstr>Arial Unicode MS</vt:lpstr>
      <vt:lpstr>Calibri Light</vt:lpstr>
      <vt:lpstr>Source Sans Pro ExtraLight</vt:lpstr>
      <vt:lpstr>Castellar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狱&amp;辞</cp:lastModifiedBy>
  <cp:revision>14</cp:revision>
  <dcterms:created xsi:type="dcterms:W3CDTF">2018-12-28T02:13:00Z</dcterms:created>
  <dcterms:modified xsi:type="dcterms:W3CDTF">2024-04-21T08:58:26Z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KSOTemplateUUID">
    <vt:lpwstr>v1.0_mb_6TqnKon3pWxj/OJgMVHcbA==</vt:lpwstr>
  </property>
  <property fmtid="{D5CDD505-2E9C-101B-9397-08002B2CF9AE}" pid="4" name="ICV">
    <vt:lpwstr>20596EE3E8CD4F41841A605FA17B6E0C_11</vt:lpwstr>
  </property>
</Properties>
</file>