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7" r:id="rId3"/>
    <p:sldId id="289" r:id="rId4"/>
    <p:sldId id="288" r:id="rId5"/>
    <p:sldId id="290" r:id="rId6"/>
    <p:sldId id="266" r:id="rId7"/>
  </p:sldIdLst>
  <p:sldSz cx="9144000" cy="5143500" type="screen16x9"/>
  <p:notesSz cx="6858000" cy="9144000"/>
  <p:defaultTextStyle>
    <a:defPPr>
      <a:defRPr lang="zh-CN"/>
    </a:defPPr>
    <a:lvl1pPr marL="0" algn="l" defTabSz="8162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36" algn="l" defTabSz="8162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75" algn="l" defTabSz="8162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11" algn="l" defTabSz="8162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50" algn="l" defTabSz="8162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686" algn="l" defTabSz="8162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22" algn="l" defTabSz="8162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960" algn="l" defTabSz="8162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097" algn="l" defTabSz="81627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1E4684"/>
    <a:srgbClr val="FFFFFF"/>
    <a:srgbClr val="FFC000"/>
    <a:srgbClr val="DDE8C6"/>
    <a:srgbClr val="A9DA74"/>
    <a:srgbClr val="3BFF5C"/>
    <a:srgbClr val="000000"/>
    <a:srgbClr val="FF6600"/>
    <a:srgbClr val="F19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>
      <p:cViewPr varScale="1">
        <p:scale>
          <a:sx n="97" d="100"/>
          <a:sy n="97" d="100"/>
        </p:scale>
        <p:origin x="57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2390B-BD8D-44F4-A60B-0E44791CE760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F111C-4D30-4D44-B477-611B36C2B5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7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1" cy="110251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Kozuka Gothic Pr6N H" pitchFamily="34" charset="-128"/>
                <a:ea typeface="创艺简细圆" pitchFamily="2" charset="-122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3" y="2914651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创艺简细圆" pitchFamily="2" charset="-122"/>
              </a:defRPr>
            </a:lvl1pPr>
            <a:lvl2pPr marL="408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为你提供更好的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演示方案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83AC6944-2384-4EBA-BE45-94664D1F85B4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829-E584-4D44-A4BB-FB0065097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25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944-2384-4EBA-BE45-94664D1F85B4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829-E584-4D44-A4BB-FB0065097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0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79"/>
            <a:ext cx="2057401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944-2384-4EBA-BE45-94664D1F85B4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829-E584-4D44-A4BB-FB0065097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6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944-2384-4EBA-BE45-94664D1F85B4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829-E584-4D44-A4BB-FB0065097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3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1" cy="1021555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1" cy="1125139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2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44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5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6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8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69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0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944-2384-4EBA-BE45-94664D1F85B4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829-E584-4D44-A4BB-FB0065097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9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1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200152"/>
            <a:ext cx="4038600" cy="3394471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944-2384-4EBA-BE45-94664D1F85B4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829-E584-4D44-A4BB-FB0065097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9" cy="47982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36" indent="0">
              <a:buNone/>
              <a:defRPr sz="1800" b="1"/>
            </a:lvl2pPr>
            <a:lvl3pPr marL="816275" indent="0">
              <a:buNone/>
              <a:defRPr sz="1600" b="1"/>
            </a:lvl3pPr>
            <a:lvl4pPr marL="1224411" indent="0">
              <a:buNone/>
              <a:defRPr sz="1300" b="1"/>
            </a:lvl4pPr>
            <a:lvl5pPr marL="1632550" indent="0">
              <a:buNone/>
              <a:defRPr sz="1300" b="1"/>
            </a:lvl5pPr>
            <a:lvl6pPr marL="2040686" indent="0">
              <a:buNone/>
              <a:defRPr sz="1300" b="1"/>
            </a:lvl6pPr>
            <a:lvl7pPr marL="2448822" indent="0">
              <a:buNone/>
              <a:defRPr sz="1300" b="1"/>
            </a:lvl7pPr>
            <a:lvl8pPr marL="2856960" indent="0">
              <a:buNone/>
              <a:defRPr sz="1300" b="1"/>
            </a:lvl8pPr>
            <a:lvl9pPr marL="3265097" indent="0">
              <a:buNone/>
              <a:defRPr sz="1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9"/>
            <a:ext cx="4040189" cy="296346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36" indent="0">
              <a:buNone/>
              <a:defRPr sz="1800" b="1"/>
            </a:lvl2pPr>
            <a:lvl3pPr marL="816275" indent="0">
              <a:buNone/>
              <a:defRPr sz="1600" b="1"/>
            </a:lvl3pPr>
            <a:lvl4pPr marL="1224411" indent="0">
              <a:buNone/>
              <a:defRPr sz="1300" b="1"/>
            </a:lvl4pPr>
            <a:lvl5pPr marL="1632550" indent="0">
              <a:buNone/>
              <a:defRPr sz="1300" b="1"/>
            </a:lvl5pPr>
            <a:lvl6pPr marL="2040686" indent="0">
              <a:buNone/>
              <a:defRPr sz="1300" b="1"/>
            </a:lvl6pPr>
            <a:lvl7pPr marL="2448822" indent="0">
              <a:buNone/>
              <a:defRPr sz="1300" b="1"/>
            </a:lvl7pPr>
            <a:lvl8pPr marL="2856960" indent="0">
              <a:buNone/>
              <a:defRPr sz="1300" b="1"/>
            </a:lvl8pPr>
            <a:lvl9pPr marL="3265097" indent="0">
              <a:buNone/>
              <a:defRPr sz="1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9"/>
            <a:ext cx="4041775" cy="296346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944-2384-4EBA-BE45-94664D1F85B4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829-E584-4D44-A4BB-FB0065097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6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944-2384-4EBA-BE45-94664D1F85B4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829-E584-4D44-A4BB-FB0065097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2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944-2384-4EBA-BE45-94664D1F85B4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829-E584-4D44-A4BB-FB0065097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9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8"/>
            <a:ext cx="3008314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87"/>
            <a:ext cx="5111749" cy="43898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4" cy="3518298"/>
          </a:xfrm>
        </p:spPr>
        <p:txBody>
          <a:bodyPr/>
          <a:lstStyle>
            <a:lvl1pPr marL="0" indent="0">
              <a:buNone/>
              <a:defRPr sz="1300"/>
            </a:lvl1pPr>
            <a:lvl2pPr marL="408136" indent="0">
              <a:buNone/>
              <a:defRPr sz="1000"/>
            </a:lvl2pPr>
            <a:lvl3pPr marL="816275" indent="0">
              <a:buNone/>
              <a:defRPr sz="800"/>
            </a:lvl3pPr>
            <a:lvl4pPr marL="1224411" indent="0">
              <a:buNone/>
              <a:defRPr sz="800"/>
            </a:lvl4pPr>
            <a:lvl5pPr marL="1632550" indent="0">
              <a:buNone/>
              <a:defRPr sz="800"/>
            </a:lvl5pPr>
            <a:lvl6pPr marL="2040686" indent="0">
              <a:buNone/>
              <a:defRPr sz="800"/>
            </a:lvl6pPr>
            <a:lvl7pPr marL="2448822" indent="0">
              <a:buNone/>
              <a:defRPr sz="800"/>
            </a:lvl7pPr>
            <a:lvl8pPr marL="2856960" indent="0">
              <a:buNone/>
              <a:defRPr sz="800"/>
            </a:lvl8pPr>
            <a:lvl9pPr marL="3265097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944-2384-4EBA-BE45-94664D1F85B4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829-E584-4D44-A4BB-FB0065097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7" y="3600451"/>
            <a:ext cx="5486400" cy="425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7" y="459580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36" indent="0">
              <a:buNone/>
              <a:defRPr sz="2600"/>
            </a:lvl2pPr>
            <a:lvl3pPr marL="816275" indent="0">
              <a:buNone/>
              <a:defRPr sz="2100"/>
            </a:lvl3pPr>
            <a:lvl4pPr marL="1224411" indent="0">
              <a:buNone/>
              <a:defRPr sz="1800"/>
            </a:lvl4pPr>
            <a:lvl5pPr marL="1632550" indent="0">
              <a:buNone/>
              <a:defRPr sz="1800"/>
            </a:lvl5pPr>
            <a:lvl6pPr marL="2040686" indent="0">
              <a:buNone/>
              <a:defRPr sz="1800"/>
            </a:lvl6pPr>
            <a:lvl7pPr marL="2448822" indent="0">
              <a:buNone/>
              <a:defRPr sz="1800"/>
            </a:lvl7pPr>
            <a:lvl8pPr marL="2856960" indent="0">
              <a:buNone/>
              <a:defRPr sz="1800"/>
            </a:lvl8pPr>
            <a:lvl9pPr marL="3265097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7" y="4025504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08136" indent="0">
              <a:buNone/>
              <a:defRPr sz="1000"/>
            </a:lvl2pPr>
            <a:lvl3pPr marL="816275" indent="0">
              <a:buNone/>
              <a:defRPr sz="800"/>
            </a:lvl3pPr>
            <a:lvl4pPr marL="1224411" indent="0">
              <a:buNone/>
              <a:defRPr sz="800"/>
            </a:lvl4pPr>
            <a:lvl5pPr marL="1632550" indent="0">
              <a:buNone/>
              <a:defRPr sz="800"/>
            </a:lvl5pPr>
            <a:lvl6pPr marL="2040686" indent="0">
              <a:buNone/>
              <a:defRPr sz="800"/>
            </a:lvl6pPr>
            <a:lvl7pPr marL="2448822" indent="0">
              <a:buNone/>
              <a:defRPr sz="800"/>
            </a:lvl7pPr>
            <a:lvl8pPr marL="2856960" indent="0">
              <a:buNone/>
              <a:defRPr sz="800"/>
            </a:lvl8pPr>
            <a:lvl9pPr marL="3265097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944-2384-4EBA-BE45-94664D1F85B4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829-E584-4D44-A4BB-FB0065097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9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1"/>
          </a:xfrm>
          <a:prstGeom prst="rect">
            <a:avLst/>
          </a:prstGeom>
        </p:spPr>
        <p:txBody>
          <a:bodyPr vert="horz" lIns="81626" tIns="40813" rIns="81626" bIns="40813" rtlCol="0" anchor="ctr">
            <a:normAutofit/>
          </a:bodyPr>
          <a:lstStyle/>
          <a:p>
            <a:r>
              <a:rPr lang="zh-CN" altLang="en-US" dirty="0" smtClean="0"/>
              <a:t>撒打算打算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200152"/>
            <a:ext cx="8229600" cy="3394471"/>
          </a:xfrm>
          <a:prstGeom prst="rect">
            <a:avLst/>
          </a:prstGeom>
        </p:spPr>
        <p:txBody>
          <a:bodyPr vert="horz" lIns="81626" tIns="40813" rIns="81626" bIns="40813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599" cy="273844"/>
          </a:xfrm>
          <a:prstGeom prst="rect">
            <a:avLst/>
          </a:prstGeom>
        </p:spPr>
        <p:txBody>
          <a:bodyPr vert="horz" lIns="81626" tIns="40813" rIns="81626" bIns="4081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6944-2384-4EBA-BE45-94664D1F85B4}" type="datetimeFigureOut">
              <a:rPr lang="zh-CN" altLang="en-US" smtClean="0"/>
              <a:pPr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1626" tIns="40813" rIns="81626" bIns="4081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599" cy="273844"/>
          </a:xfrm>
          <a:prstGeom prst="rect">
            <a:avLst/>
          </a:prstGeom>
        </p:spPr>
        <p:txBody>
          <a:bodyPr vert="horz" lIns="81626" tIns="40813" rIns="81626" bIns="4081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6829-E584-4D44-A4BB-FB0065097D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81627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3" indent="-306103" algn="l" defTabSz="81627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3" indent="-255087" algn="l" defTabSz="8162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43" indent="-204068" algn="l" defTabSz="81627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79" indent="-204068" algn="l" defTabSz="81627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18" indent="-204068" algn="l" defTabSz="81627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54" indent="-204068" algn="l" defTabSz="81627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892" indent="-204068" algn="l" defTabSz="81627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29" indent="-204068" algn="l" defTabSz="81627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65" indent="-204068" algn="l" defTabSz="81627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2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36" algn="l" defTabSz="8162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75" algn="l" defTabSz="8162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11" algn="l" defTabSz="8162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50" algn="l" defTabSz="8162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686" algn="l" defTabSz="8162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22" algn="l" defTabSz="8162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60" algn="l" defTabSz="8162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097" algn="l" defTabSz="8162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0" y="3435846"/>
            <a:ext cx="9144000" cy="864096"/>
          </a:xfrm>
          <a:prstGeom prst="roundRect">
            <a:avLst>
              <a:gd name="adj" fmla="val 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7574"/>
            <a:ext cx="7793847" cy="1102518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东华体检系统业务数据关联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71600" y="3507854"/>
            <a:ext cx="6400800" cy="72008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endParaRPr lang="en-US" altLang="zh-CN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                             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pic>
        <p:nvPicPr>
          <p:cNvPr id="1026" name="Picture 2" descr="E:\CQ's Works\2014.11.19\曹倩的PPT设计\用到的素材\iMedic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355726"/>
            <a:ext cx="2304255" cy="50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7"/>
          <p:cNvSpPr>
            <a:spLocks noChangeArrowheads="1"/>
          </p:cNvSpPr>
          <p:nvPr/>
        </p:nvSpPr>
        <p:spPr bwMode="auto">
          <a:xfrm>
            <a:off x="5460851" y="4780106"/>
            <a:ext cx="36734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defTabSz="1633538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815975" indent="-358775" algn="l" defTabSz="1633538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633538" indent="-719138" algn="l" defTabSz="1633538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2451100" indent="-1079500" algn="l" defTabSz="1633538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3267075" indent="-1438275" algn="l" defTabSz="1633538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/>
            <a:r>
              <a:rPr 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北京市海淀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区东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华合创大厦</a:t>
            </a:r>
            <a:r>
              <a:rPr 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16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</a:t>
            </a:r>
            <a:endParaRPr lang="zh-CN" altLang="en-US" sz="1000" dirty="0">
              <a:solidFill>
                <a:schemeClr val="bg1"/>
              </a:solidFill>
              <a:sym typeface="Calibri" pitchFamily="34" charset="0"/>
            </a:endParaRPr>
          </a:p>
        </p:txBody>
      </p:sp>
      <p:sp>
        <p:nvSpPr>
          <p:cNvPr id="10" name="Text Box 5"/>
          <p:cNvSpPr>
            <a:spLocks noChangeArrowheads="1"/>
          </p:cNvSpPr>
          <p:nvPr/>
        </p:nvSpPr>
        <p:spPr bwMode="auto">
          <a:xfrm>
            <a:off x="7721729" y="4562074"/>
            <a:ext cx="141577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defTabSz="1633538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815975" indent="-358775" algn="l" defTabSz="1633538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633538" indent="-719138" algn="l" defTabSz="1633538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2451100" indent="-1079500" algn="l" defTabSz="1633538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3267075" indent="-1438275" algn="l" defTabSz="1633538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东华软件股份公司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3219822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培训人：薛迎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时间：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2017/8/14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5"/>
            <a:ext cx="9143999" cy="5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5"/>
          <p:cNvSpPr txBox="1">
            <a:spLocks/>
          </p:cNvSpPr>
          <p:nvPr/>
        </p:nvSpPr>
        <p:spPr>
          <a:xfrm>
            <a:off x="0" y="-1"/>
            <a:ext cx="9144000" cy="596585"/>
          </a:xfrm>
          <a:prstGeom prst="rect">
            <a:avLst/>
          </a:prstGeom>
        </p:spPr>
        <p:txBody>
          <a:bodyPr vert="horz" lIns="81626" tIns="40813" rIns="81626" bIns="40813" rtlCol="0" anchor="ctr">
            <a:normAutofit/>
          </a:bodyPr>
          <a:lstStyle>
            <a:lvl1pPr algn="ctr" defTabSz="81627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东华体检系统  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基本信息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3" descr="E:\CQ's Works\2014.11.19（PPT设计）\曹倩的PPT设计\用到的素材\iMedic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35" y="53279"/>
            <a:ext cx="2237784" cy="49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>
          <a:xfrm>
            <a:off x="8497623" y="4558094"/>
            <a:ext cx="1131590" cy="1131590"/>
          </a:xfrm>
          <a:prstGeom prst="ellipse">
            <a:avLst/>
          </a:prstGeom>
          <a:solidFill>
            <a:srgbClr val="000000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487799">
            <a:off x="8532440" y="4724985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Gloria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基本信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771550"/>
            <a:ext cx="7221892" cy="42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3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5"/>
            <a:ext cx="9143999" cy="5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5"/>
          <p:cNvSpPr txBox="1">
            <a:spLocks/>
          </p:cNvSpPr>
          <p:nvPr/>
        </p:nvSpPr>
        <p:spPr>
          <a:xfrm>
            <a:off x="0" y="-1"/>
            <a:ext cx="9144000" cy="596585"/>
          </a:xfrm>
          <a:prstGeom prst="rect">
            <a:avLst/>
          </a:prstGeom>
        </p:spPr>
        <p:txBody>
          <a:bodyPr vert="horz" lIns="81626" tIns="40813" rIns="81626" bIns="40813" rtlCol="0" anchor="ctr">
            <a:normAutofit/>
          </a:bodyPr>
          <a:lstStyle>
            <a:lvl1pPr algn="ctr" defTabSz="81627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东华体检系统  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收费信息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3" descr="E:\CQ's Works\2014.11.19（PPT设计）\曹倩的PPT设计\用到的素材\iMedic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35" y="53279"/>
            <a:ext cx="2237784" cy="49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>
          <a:xfrm>
            <a:off x="8497623" y="4558094"/>
            <a:ext cx="1131590" cy="1131590"/>
          </a:xfrm>
          <a:prstGeom prst="ellipse">
            <a:avLst/>
          </a:prstGeom>
          <a:solidFill>
            <a:srgbClr val="000000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487799">
            <a:off x="8532440" y="4724985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Gloria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 descr="收费信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778540"/>
            <a:ext cx="9144000" cy="358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3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5"/>
            <a:ext cx="9143999" cy="5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5"/>
          <p:cNvSpPr txBox="1">
            <a:spLocks/>
          </p:cNvSpPr>
          <p:nvPr/>
        </p:nvSpPr>
        <p:spPr>
          <a:xfrm>
            <a:off x="0" y="-1"/>
            <a:ext cx="9144000" cy="596585"/>
          </a:xfrm>
          <a:prstGeom prst="rect">
            <a:avLst/>
          </a:prstGeom>
        </p:spPr>
        <p:txBody>
          <a:bodyPr vert="horz" lIns="81626" tIns="40813" rIns="81626" bIns="40813" rtlCol="0" anchor="ctr">
            <a:normAutofit/>
          </a:bodyPr>
          <a:lstStyle>
            <a:lvl1pPr algn="ctr" defTabSz="81627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东华体检系统  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体检项目信息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3" descr="E:\CQ's Works\2014.11.19（PPT设计）\曹倩的PPT设计\用到的素材\iMedic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35" y="53279"/>
            <a:ext cx="2237784" cy="49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>
          <a:xfrm>
            <a:off x="8497623" y="4558094"/>
            <a:ext cx="1131590" cy="1131590"/>
          </a:xfrm>
          <a:prstGeom prst="ellipse">
            <a:avLst/>
          </a:prstGeom>
          <a:solidFill>
            <a:srgbClr val="000000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487799">
            <a:off x="8532440" y="4724985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Gloria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 descr="体检项目信息图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137" y="1081087"/>
            <a:ext cx="69437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3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5"/>
            <a:ext cx="9143999" cy="5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5"/>
          <p:cNvSpPr txBox="1">
            <a:spLocks/>
          </p:cNvSpPr>
          <p:nvPr/>
        </p:nvSpPr>
        <p:spPr>
          <a:xfrm>
            <a:off x="0" y="-1"/>
            <a:ext cx="9144000" cy="596585"/>
          </a:xfrm>
          <a:prstGeom prst="rect">
            <a:avLst/>
          </a:prstGeom>
        </p:spPr>
        <p:txBody>
          <a:bodyPr vert="horz" lIns="81626" tIns="40813" rIns="81626" bIns="40813" rtlCol="0" anchor="ctr">
            <a:normAutofit/>
          </a:bodyPr>
          <a:lstStyle>
            <a:lvl1pPr algn="ctr" defTabSz="81627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其他产品组表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3" descr="E:\CQ's Works\2014.11.19（PPT设计）\曹倩的PPT设计\用到的素材\iMedic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35" y="53279"/>
            <a:ext cx="2237784" cy="49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>
          <a:xfrm>
            <a:off x="8497623" y="4558094"/>
            <a:ext cx="1131590" cy="1131590"/>
          </a:xfrm>
          <a:prstGeom prst="ellipse">
            <a:avLst/>
          </a:prstGeom>
          <a:solidFill>
            <a:srgbClr val="000000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487799">
            <a:off x="8532440" y="4724985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Gloria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699542"/>
            <a:ext cx="83529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体检涉及到其他产品组的表：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Pacs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dhc_rb_reginfo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登记表</a:t>
            </a:r>
            <a:r>
              <a:rPr lang="en-US" altLang="zh-CN" dirty="0" smtClean="0"/>
              <a:t>)   </a:t>
            </a:r>
            <a:r>
              <a:rPr lang="en-US" altLang="zh-CN" dirty="0" err="1" smtClean="0"/>
              <a:t>dhc_rb_report</a:t>
            </a:r>
            <a:r>
              <a:rPr lang="en-US" altLang="zh-CN" dirty="0" smtClean="0"/>
              <a:t>(</a:t>
            </a:r>
            <a:r>
              <a:rPr lang="zh-CN" altLang="en-US" dirty="0" smtClean="0"/>
              <a:t>报告表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医保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insu_divide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药房：</a:t>
            </a:r>
            <a:r>
              <a:rPr lang="en-US" altLang="zh-CN" dirty="0" err="1" smtClean="0"/>
              <a:t>dhc_oedispsing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药品状态表</a:t>
            </a:r>
            <a:r>
              <a:rPr lang="en-US" altLang="zh-CN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计费：</a:t>
            </a:r>
            <a:r>
              <a:rPr lang="en-US" altLang="zh-CN" b="1" dirty="0" smtClean="0"/>
              <a:t> </a:t>
            </a:r>
            <a:r>
              <a:rPr lang="en-US" altLang="zh-CN" dirty="0" err="1" smtClean="0"/>
              <a:t>DHC_PatientBill</a:t>
            </a:r>
            <a:r>
              <a:rPr lang="en-US" altLang="zh-CN" dirty="0" smtClean="0"/>
              <a:t>(</a:t>
            </a:r>
            <a:r>
              <a:rPr lang="zh-CN" altLang="en-US" dirty="0" smtClean="0"/>
              <a:t>账单表 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DHC_PatBillOrder</a:t>
            </a:r>
            <a:r>
              <a:rPr lang="en-US" altLang="zh-CN" dirty="0" smtClean="0"/>
              <a:t>(</a:t>
            </a:r>
            <a:r>
              <a:rPr lang="zh-CN" altLang="en-US" dirty="0" smtClean="0"/>
              <a:t>账单明细表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  </a:t>
            </a:r>
            <a:r>
              <a:rPr lang="en-US" altLang="zh-CN" dirty="0" err="1" smtClean="0"/>
              <a:t>AR_Receipts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AR_RcptPayMode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 smtClean="0"/>
              <a:t>门诊：</a:t>
            </a:r>
            <a:r>
              <a:rPr lang="en-US" altLang="zh-CN" dirty="0" err="1" smtClean="0"/>
              <a:t>pa_patmas</a:t>
            </a:r>
            <a:r>
              <a:rPr lang="en-US" altLang="zh-CN" dirty="0" smtClean="0"/>
              <a:t> (</a:t>
            </a:r>
            <a:r>
              <a:rPr lang="zh-CN" altLang="en-US" dirty="0" smtClean="0"/>
              <a:t>病人基本信息表</a:t>
            </a:r>
            <a:r>
              <a:rPr lang="en-US" altLang="zh-CN" dirty="0" smtClean="0"/>
              <a:t>)        </a:t>
            </a:r>
            <a:r>
              <a:rPr lang="en-US" altLang="zh-CN" dirty="0" err="1" smtClean="0"/>
              <a:t>pa_adm</a:t>
            </a:r>
            <a:r>
              <a:rPr lang="en-US" altLang="zh-CN" dirty="0" smtClean="0"/>
              <a:t>(</a:t>
            </a:r>
            <a:r>
              <a:rPr lang="zh-CN" altLang="en-US" dirty="0" smtClean="0"/>
              <a:t>就诊表</a:t>
            </a:r>
            <a:r>
              <a:rPr lang="en-US" altLang="zh-CN" dirty="0" smtClean="0"/>
              <a:t>)            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arc_itmmast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医嘱项信息表</a:t>
            </a:r>
            <a:r>
              <a:rPr lang="en-US" altLang="zh-CN" dirty="0" smtClean="0"/>
              <a:t>)          </a:t>
            </a:r>
            <a:r>
              <a:rPr lang="en-US" altLang="zh-CN" dirty="0" err="1" smtClean="0"/>
              <a:t>ARC_OrdSets</a:t>
            </a:r>
            <a:r>
              <a:rPr lang="en-US" altLang="zh-CN" dirty="0" smtClean="0"/>
              <a:t>(</a:t>
            </a:r>
            <a:r>
              <a:rPr lang="zh-CN" altLang="en-US" dirty="0" smtClean="0"/>
              <a:t>医嘱套</a:t>
            </a:r>
            <a:r>
              <a:rPr lang="en-US" altLang="zh-CN" dirty="0" smtClean="0"/>
              <a:t>)      </a:t>
            </a:r>
            <a:r>
              <a:rPr lang="en-US" altLang="zh-CN" dirty="0" err="1" smtClean="0">
                <a:cs typeface="Times New Roman"/>
              </a:rPr>
              <a:t>Arc_ItemCat</a:t>
            </a:r>
            <a:r>
              <a:rPr lang="en-US" altLang="zh-CN" dirty="0" smtClean="0">
                <a:cs typeface="Times New Roman"/>
              </a:rPr>
              <a:t>(</a:t>
            </a:r>
            <a:r>
              <a:rPr lang="zh-CN" altLang="en-US" dirty="0" smtClean="0">
                <a:cs typeface="Times New Roman"/>
              </a:rPr>
              <a:t>医嘱子分类</a:t>
            </a:r>
            <a:r>
              <a:rPr lang="en-US" altLang="zh-CN" dirty="0" smtClean="0">
                <a:cs typeface="Times New Roman"/>
              </a:rPr>
              <a:t>)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oe_order</a:t>
            </a:r>
            <a:r>
              <a:rPr lang="en-US" altLang="zh-CN" dirty="0" smtClean="0"/>
              <a:t>(</a:t>
            </a:r>
            <a:r>
              <a:rPr lang="zh-CN" altLang="en-US" dirty="0" smtClean="0"/>
              <a:t>医嘱表父表</a:t>
            </a:r>
            <a:r>
              <a:rPr lang="en-US" altLang="zh-CN" dirty="0" smtClean="0"/>
              <a:t>)                    </a:t>
            </a:r>
            <a:r>
              <a:rPr lang="en-US" altLang="zh-CN" dirty="0" err="1" smtClean="0"/>
              <a:t>oe_orditem</a:t>
            </a:r>
            <a:r>
              <a:rPr lang="en-US" altLang="zh-CN" dirty="0" smtClean="0"/>
              <a:t>(</a:t>
            </a:r>
            <a:r>
              <a:rPr lang="zh-CN" altLang="en-US" dirty="0" smtClean="0"/>
              <a:t>医嘱表</a:t>
            </a:r>
            <a:r>
              <a:rPr lang="en-US" altLang="zh-CN" dirty="0" smtClean="0"/>
              <a:t>)         </a:t>
            </a:r>
            <a:r>
              <a:rPr lang="en-US" altLang="zh-CN" dirty="0" err="1" smtClean="0"/>
              <a:t>dhc_invoice</a:t>
            </a:r>
            <a:r>
              <a:rPr lang="en-US" altLang="zh-CN" dirty="0" smtClean="0"/>
              <a:t>(</a:t>
            </a:r>
            <a:r>
              <a:rPr lang="zh-CN" altLang="en-US" dirty="0" smtClean="0"/>
              <a:t>发票表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DHC_TarAC</a:t>
            </a:r>
            <a:r>
              <a:rPr lang="en-US" altLang="zh-CN" dirty="0" smtClean="0"/>
              <a:t>(</a:t>
            </a:r>
            <a:r>
              <a:rPr lang="zh-CN" altLang="en-US" dirty="0" smtClean="0"/>
              <a:t>会计大类</a:t>
            </a:r>
            <a:r>
              <a:rPr lang="en-US" altLang="zh-CN" dirty="0" smtClean="0"/>
              <a:t>)                     </a:t>
            </a:r>
            <a:r>
              <a:rPr lang="en-US" altLang="zh-CN" dirty="0" err="1" smtClean="0"/>
              <a:t>DHC_TarAcctCate</a:t>
            </a:r>
            <a:r>
              <a:rPr lang="en-US" altLang="zh-CN" dirty="0" smtClean="0"/>
              <a:t>(</a:t>
            </a:r>
            <a:r>
              <a:rPr lang="zh-CN" altLang="en-US" dirty="0" smtClean="0"/>
              <a:t>会计分类</a:t>
            </a:r>
            <a:r>
              <a:rPr lang="en-US" altLang="zh-CN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DHC_TarOC</a:t>
            </a:r>
            <a:r>
              <a:rPr lang="en-US" altLang="zh-CN" dirty="0" smtClean="0"/>
              <a:t>(</a:t>
            </a:r>
            <a:r>
              <a:rPr lang="zh-CN" altLang="en-US" dirty="0" smtClean="0"/>
              <a:t>门诊大类</a:t>
            </a:r>
            <a:r>
              <a:rPr lang="en-US" altLang="zh-CN" dirty="0" smtClean="0"/>
              <a:t>)                     </a:t>
            </a:r>
            <a:r>
              <a:rPr lang="en-US" altLang="zh-CN" dirty="0" err="1" smtClean="0"/>
              <a:t>DHC_TarCate</a:t>
            </a:r>
            <a:r>
              <a:rPr lang="en-US" altLang="zh-CN" dirty="0" smtClean="0"/>
              <a:t>(</a:t>
            </a:r>
            <a:r>
              <a:rPr lang="zh-CN" altLang="en-US" dirty="0" smtClean="0"/>
              <a:t>收费项目大类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</a:t>
            </a:r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033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602853"/>
            <a:ext cx="2095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2017</a:t>
            </a:r>
            <a:endParaRPr lang="zh-CN" altLang="en-US" sz="6000" dirty="0">
              <a:solidFill>
                <a:schemeClr val="bg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1086535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所有的一切，因你精彩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619672" y="1779662"/>
            <a:ext cx="554461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23928" y="771550"/>
            <a:ext cx="0" cy="37444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497623" y="4558094"/>
            <a:ext cx="1131590" cy="1131590"/>
          </a:xfrm>
          <a:prstGeom prst="ellipse">
            <a:avLst/>
          </a:prstGeom>
          <a:solidFill>
            <a:srgbClr val="000000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487799">
            <a:off x="8532440" y="4724985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Gloria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9952" y="2662217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衷心  感谢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2" descr="E:\CQ's Works\2014.11.19\曹倩的PPT设计\用到的素材\iMedic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5" y="0"/>
            <a:ext cx="2304255" cy="50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9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118</Words>
  <Application>Microsoft Office PowerPoint</Application>
  <PresentationFormat>全屏显示(16:9)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 Unicode MS</vt:lpstr>
      <vt:lpstr>Kozuka Gothic Pr6N H</vt:lpstr>
      <vt:lpstr>Meiryo UI</vt:lpstr>
      <vt:lpstr>创艺简细圆</vt:lpstr>
      <vt:lpstr>宋体</vt:lpstr>
      <vt:lpstr>微软雅黑</vt:lpstr>
      <vt:lpstr>Arial</vt:lpstr>
      <vt:lpstr>Calibri</vt:lpstr>
      <vt:lpstr>Times New Roman</vt:lpstr>
      <vt:lpstr>Office 主题​​</vt:lpstr>
      <vt:lpstr>东华体检系统业务数据关联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CaoQian</dc:creator>
  <cp:lastModifiedBy>user</cp:lastModifiedBy>
  <cp:revision>224</cp:revision>
  <dcterms:created xsi:type="dcterms:W3CDTF">2014-11-19T09:20:16Z</dcterms:created>
  <dcterms:modified xsi:type="dcterms:W3CDTF">2017-08-17T11:58:47Z</dcterms:modified>
</cp:coreProperties>
</file>