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461" r:id="rId3"/>
    <p:sldId id="468" r:id="rId4"/>
    <p:sldId id="462" r:id="rId5"/>
    <p:sldId id="463" r:id="rId6"/>
    <p:sldId id="464" r:id="rId7"/>
    <p:sldId id="465" r:id="rId8"/>
    <p:sldId id="467" r:id="rId9"/>
    <p:sldId id="469" r:id="rId10"/>
    <p:sldId id="470" r:id="rId11"/>
    <p:sldId id="471" r:id="rId12"/>
    <p:sldId id="472" r:id="rId13"/>
    <p:sldId id="473" r:id="rId14"/>
    <p:sldId id="474" r:id="rId15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7B7B7"/>
    <a:srgbClr val="008CC8"/>
    <a:srgbClr val="000000"/>
    <a:srgbClr val="E75B24"/>
    <a:srgbClr val="D0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86372" autoAdjust="0"/>
  </p:normalViewPr>
  <p:slideViewPr>
    <p:cSldViewPr snapToGrid="0" showGuides="1">
      <p:cViewPr varScale="1">
        <p:scale>
          <a:sx n="72" d="100"/>
          <a:sy n="72" d="100"/>
        </p:scale>
        <p:origin x="492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81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2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49FC2-0CC3-4CD2-A564-F9B51F5A119A}" type="datetimeFigureOut">
              <a:rPr lang="zh-CN" altLang="en-US" smtClean="0"/>
              <a:pPr/>
              <a:t>2019/7/4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630"/>
            <a:ext cx="2946400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630"/>
            <a:ext cx="2946400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A1A2F-1BBF-4E62-8362-3BA393F85E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521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D2BF6-8155-4AEE-B162-1A0749AE04F6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6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DAC15-D975-4F1E-9627-2A30BC0F9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600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95138" y="2130515"/>
            <a:ext cx="8329377" cy="1470025"/>
          </a:xfrm>
        </p:spPr>
        <p:txBody>
          <a:bodyPr/>
          <a:lstStyle>
            <a:lvl1pPr algn="ctr"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主标题位置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809482" y="3886200"/>
            <a:ext cx="6859488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副标题位置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119" y="223385"/>
            <a:ext cx="1268180" cy="900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36400" y="443303"/>
            <a:ext cx="720000" cy="270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 latinLnBrk="0">
              <a:lnSpc>
                <a:spcPct val="100000"/>
              </a:lnSpc>
              <a:buClrTx/>
              <a:buFontTx/>
              <a:buNone/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机  密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24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>
            <a:off x="569535" y="908720"/>
            <a:ext cx="9174884" cy="0"/>
          </a:xfrm>
          <a:prstGeom prst="line">
            <a:avLst/>
          </a:prstGeom>
          <a:ln w="12700">
            <a:solidFill>
              <a:srgbClr val="4D4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00003473\Desktop\用心改变生活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305" y="5949280"/>
            <a:ext cx="2534346" cy="134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 userDrawn="1"/>
        </p:nvCxnSpPr>
        <p:spPr>
          <a:xfrm>
            <a:off x="569521" y="6381328"/>
            <a:ext cx="11015978" cy="0"/>
          </a:xfrm>
          <a:prstGeom prst="line">
            <a:avLst/>
          </a:prstGeom>
          <a:ln w="12700">
            <a:solidFill>
              <a:srgbClr val="4D4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119" y="223385"/>
            <a:ext cx="1268180" cy="90000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510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DB23E-2FB9-47E7-B867-886262ECB8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569521" y="6438122"/>
            <a:ext cx="720000" cy="270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 latinLnBrk="0">
              <a:lnSpc>
                <a:spcPct val="100000"/>
              </a:lnSpc>
              <a:buClrTx/>
              <a:buFontTx/>
              <a:buNone/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机  密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65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69530" y="310603"/>
            <a:ext cx="6582596" cy="598163"/>
          </a:xfrm>
        </p:spPr>
        <p:txBody>
          <a:bodyPr>
            <a:noAutofit/>
          </a:bodyPr>
          <a:lstStyle>
            <a:lvl1pPr algn="l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项目标题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69529" y="1052736"/>
            <a:ext cx="9462916" cy="5184576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此处文字为微软雅黑</a:t>
            </a:r>
            <a:endParaRPr lang="en-US" altLang="zh-CN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此处文字为微软雅黑</a:t>
            </a:r>
            <a:endParaRPr lang="en-US" altLang="zh-CN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此处文字为微软雅黑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69530" y="908720"/>
            <a:ext cx="9174884" cy="0"/>
          </a:xfrm>
          <a:prstGeom prst="line">
            <a:avLst/>
          </a:prstGeom>
          <a:ln w="12700">
            <a:solidFill>
              <a:srgbClr val="4D4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00003473\Desktop\用心改变生活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305" y="5949280"/>
            <a:ext cx="2534346" cy="134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 userDrawn="1"/>
        </p:nvCxnSpPr>
        <p:spPr>
          <a:xfrm>
            <a:off x="569521" y="6381328"/>
            <a:ext cx="11015978" cy="0"/>
          </a:xfrm>
          <a:prstGeom prst="line">
            <a:avLst/>
          </a:prstGeom>
          <a:ln w="12700">
            <a:solidFill>
              <a:srgbClr val="4D4D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510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DB23E-2FB9-47E7-B867-886262ECB86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119" y="223385"/>
            <a:ext cx="1268180" cy="900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569521" y="6438122"/>
            <a:ext cx="720000" cy="270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 latinLnBrk="0">
              <a:lnSpc>
                <a:spcPct val="100000"/>
              </a:lnSpc>
              <a:buClrTx/>
              <a:buFontTx/>
              <a:buNone/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机  密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389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4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42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4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005D-1450-4DAF-A689-09A84152AA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6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93346" y="1532965"/>
            <a:ext cx="8405309" cy="1933105"/>
          </a:xfrm>
        </p:spPr>
        <p:txBody>
          <a:bodyPr>
            <a:normAutofit/>
          </a:bodyPr>
          <a:lstStyle/>
          <a:p>
            <a:r>
              <a:rPr lang="zh-CN" altLang="en-US" sz="4000" b="0" dirty="0">
                <a:latin typeface="楷体" pitchFamily="49" charset="-122"/>
                <a:ea typeface="楷体" pitchFamily="49" charset="-122"/>
              </a:rPr>
              <a:t>合肥京东方医院</a:t>
            </a:r>
            <a:br>
              <a:rPr lang="en-US" altLang="zh-CN" sz="4000" b="0" dirty="0">
                <a:latin typeface="楷体" pitchFamily="49" charset="-122"/>
                <a:ea typeface="楷体" pitchFamily="49" charset="-122"/>
              </a:rPr>
            </a:br>
            <a:br>
              <a:rPr lang="zh-CN" altLang="en-US" sz="4000" b="0" dirty="0"/>
            </a:br>
            <a:r>
              <a:rPr lang="en-US" altLang="zh-CN" sz="4000" b="0" dirty="0"/>
              <a:t>M</a:t>
            </a:r>
            <a:r>
              <a:rPr lang="zh-CN" altLang="en-US" sz="4000" b="0" dirty="0"/>
              <a:t>语言的基础知识</a:t>
            </a:r>
            <a:endParaRPr lang="zh-CN" altLang="en-US" sz="49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6256" y="4469879"/>
            <a:ext cx="6859488" cy="1752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临床系统开发部</a:t>
            </a:r>
          </a:p>
        </p:txBody>
      </p:sp>
    </p:spTree>
    <p:extLst>
      <p:ext uri="{BB962C8B-B14F-4D97-AF65-F5344CB8AC3E}">
        <p14:creationId xmlns:p14="http://schemas.microsoft.com/office/powerpoint/2010/main" val="390183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440842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四、常用函数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B00698-0462-4D06-BD24-7E6F27EC4B3F}"/>
              </a:ext>
            </a:extLst>
          </p:cNvPr>
          <p:cNvSpPr/>
          <p:nvPr/>
        </p:nvSpPr>
        <p:spPr>
          <a:xfrm>
            <a:off x="291547" y="1104472"/>
            <a:ext cx="106414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$data($d)</a:t>
            </a:r>
            <a:r>
              <a:rPr lang="zh-CN" altLang="en-US" dirty="0"/>
              <a:t>是一个节点的判断，判断变量是否存在。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DHC-APP&gt;s n(1)=1</a:t>
            </a:r>
            <a:br>
              <a:rPr lang="en-US" altLang="zh-CN" dirty="0"/>
            </a:b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DHC-APP&gt;s n(1,1)=1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$d(n(2))  //n(2)</a:t>
            </a:r>
            <a:r>
              <a:rPr lang="zh-CN" altLang="en-US" dirty="0">
                <a:solidFill>
                  <a:srgbClr val="008000"/>
                </a:solidFill>
              </a:rPr>
              <a:t>节点不存在返回</a:t>
            </a:r>
            <a:r>
              <a:rPr lang="en-US" altLang="zh-CN" dirty="0">
                <a:solidFill>
                  <a:srgbClr val="008000"/>
                </a:solidFill>
              </a:rPr>
              <a:t>0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0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$d(n(1))  //n(1)</a:t>
            </a:r>
            <a:r>
              <a:rPr lang="zh-CN" altLang="en-US" dirty="0">
                <a:solidFill>
                  <a:srgbClr val="008000"/>
                </a:solidFill>
              </a:rPr>
              <a:t>存在有值，并且子节点存在有值返回</a:t>
            </a:r>
            <a:r>
              <a:rPr lang="en-US" altLang="zh-CN" dirty="0">
                <a:solidFill>
                  <a:srgbClr val="008000"/>
                </a:solidFill>
              </a:rPr>
              <a:t>11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11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$d(n(1,1)) //n(1,1)</a:t>
            </a:r>
            <a:r>
              <a:rPr lang="zh-CN" altLang="en-US" dirty="0">
                <a:solidFill>
                  <a:srgbClr val="008000"/>
                </a:solidFill>
              </a:rPr>
              <a:t>存在有值返回</a:t>
            </a:r>
            <a:r>
              <a:rPr lang="en-US" altLang="zh-CN" dirty="0">
                <a:solidFill>
                  <a:srgbClr val="008000"/>
                </a:solidFill>
              </a:rPr>
              <a:t>1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1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DHC-APP&gt;k n(1)</a:t>
            </a:r>
            <a:br>
              <a:rPr lang="en-US" altLang="zh-CN" dirty="0"/>
            </a:br>
            <a:r>
              <a:rPr lang="en-US" altLang="zh-CN" dirty="0"/>
              <a:t>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DHC-APP&gt;zw n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DHC-APP&gt;s n(1,2)=12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$d(n(1))  //n(1)</a:t>
            </a:r>
            <a:r>
              <a:rPr lang="zh-CN" altLang="en-US" dirty="0">
                <a:solidFill>
                  <a:srgbClr val="008000"/>
                </a:solidFill>
              </a:rPr>
              <a:t>没有值，但是存在子节点且有值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69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440842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四、常用函数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B0D5D9-94A7-49E3-B0ED-33A096ED7AB9}"/>
              </a:ext>
            </a:extLst>
          </p:cNvPr>
          <p:cNvSpPr/>
          <p:nvPr/>
        </p:nvSpPr>
        <p:spPr>
          <a:xfrm>
            <a:off x="682579" y="114581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$extract($e)</a:t>
            </a:r>
            <a:r>
              <a:rPr lang="zh-CN" altLang="en-US" dirty="0"/>
              <a:t>返回字符串的指定部分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$e("abcd",2,3) //</a:t>
            </a:r>
            <a:r>
              <a:rPr lang="zh-CN" altLang="en-US" dirty="0">
                <a:solidFill>
                  <a:srgbClr val="008000"/>
                </a:solidFill>
              </a:rPr>
              <a:t>从第二个位置开始取</a:t>
            </a:r>
            <a:r>
              <a:rPr lang="en-US" altLang="zh-CN" dirty="0">
                <a:solidFill>
                  <a:srgbClr val="008000"/>
                </a:solidFill>
              </a:rPr>
              <a:t>3</a:t>
            </a:r>
            <a:r>
              <a:rPr lang="zh-CN" altLang="en-US" dirty="0">
                <a:solidFill>
                  <a:srgbClr val="008000"/>
                </a:solidFill>
              </a:rPr>
              <a:t>个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 err="1">
                <a:solidFill>
                  <a:srgbClr val="008000"/>
                </a:solidFill>
              </a:rPr>
              <a:t>bcd</a:t>
            </a:r>
            <a:r>
              <a:rPr lang="en-US" altLang="zh-CN" dirty="0">
                <a:solidFill>
                  <a:srgbClr val="008000"/>
                </a:solidFill>
              </a:rPr>
              <a:t>   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CB909A-55EE-41C9-85A6-973459FC51DA}"/>
              </a:ext>
            </a:extLst>
          </p:cNvPr>
          <p:cNvSpPr/>
          <p:nvPr/>
        </p:nvSpPr>
        <p:spPr>
          <a:xfrm>
            <a:off x="682579" y="2665202"/>
            <a:ext cx="12688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$justify($j)</a:t>
            </a:r>
            <a:r>
              <a:rPr lang="zh-CN" altLang="en-US" dirty="0"/>
              <a:t>返回一个右对齐的值，并可以改变它的格式。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$j("abcde",5)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</a:t>
            </a:r>
            <a:r>
              <a:rPr lang="en-US" altLang="zh-CN" dirty="0" err="1">
                <a:solidFill>
                  <a:srgbClr val="008000"/>
                </a:solidFill>
              </a:rPr>
              <a:t>abcde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$j("abcde",7)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</a:t>
            </a:r>
            <a:r>
              <a:rPr lang="en-US" altLang="zh-CN" dirty="0" err="1">
                <a:solidFill>
                  <a:srgbClr val="008000"/>
                </a:solidFill>
              </a:rPr>
              <a:t>abcde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$j("abcde",9)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   </a:t>
            </a:r>
            <a:r>
              <a:rPr lang="en-US" altLang="zh-CN" dirty="0" err="1">
                <a:solidFill>
                  <a:srgbClr val="008000"/>
                </a:solidFill>
              </a:rPr>
              <a:t>abcde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$JOB($j)</a:t>
            </a:r>
            <a:r>
              <a:rPr lang="zh-CN" altLang="en-US" dirty="0">
                <a:solidFill>
                  <a:srgbClr val="008000"/>
                </a:solidFill>
              </a:rPr>
              <a:t>包含当前进程的</a:t>
            </a:r>
            <a:r>
              <a:rPr lang="en-US" altLang="zh-CN" dirty="0">
                <a:solidFill>
                  <a:srgbClr val="008000"/>
                </a:solidFill>
              </a:rPr>
              <a:t>ID</a:t>
            </a:r>
            <a:r>
              <a:rPr lang="zh-CN" altLang="en-US" dirty="0">
                <a:solidFill>
                  <a:srgbClr val="008000"/>
                </a:solidFill>
              </a:rPr>
              <a:t>号。此</a:t>
            </a:r>
            <a:r>
              <a:rPr lang="en-US" altLang="zh-CN" dirty="0">
                <a:solidFill>
                  <a:srgbClr val="008000"/>
                </a:solidFill>
              </a:rPr>
              <a:t>ID</a:t>
            </a:r>
            <a:r>
              <a:rPr lang="zh-CN" altLang="en-US" dirty="0">
                <a:solidFill>
                  <a:srgbClr val="008000"/>
                </a:solidFill>
              </a:rPr>
              <a:t>号是主机操作系统的实际进程</a:t>
            </a:r>
            <a:r>
              <a:rPr lang="en-US" altLang="zh-CN" dirty="0">
                <a:solidFill>
                  <a:srgbClr val="008000"/>
                </a:solidFill>
              </a:rPr>
              <a:t>ID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 err="1">
                <a:solidFill>
                  <a:srgbClr val="008000"/>
                </a:solidFill>
              </a:rPr>
              <a:t>pid</a:t>
            </a:r>
            <a:r>
              <a:rPr lang="zh-CN" altLang="en-US" dirty="0">
                <a:solidFill>
                  <a:srgbClr val="008000"/>
                </a:solidFill>
              </a:rPr>
              <a:t>）。此</a:t>
            </a:r>
            <a:r>
              <a:rPr lang="en-US" altLang="zh-CN" dirty="0">
                <a:solidFill>
                  <a:srgbClr val="008000"/>
                </a:solidFill>
              </a:rPr>
              <a:t>ID</a:t>
            </a:r>
            <a:r>
              <a:rPr lang="zh-CN" altLang="en-US" dirty="0">
                <a:solidFill>
                  <a:srgbClr val="008000"/>
                </a:solidFill>
              </a:rPr>
              <a:t>号对于每个进程都是唯一的。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DHC-APP&gt;zw $j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207556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36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440842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四、常用函数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4731ED-793F-464A-903C-883059B2BD05}"/>
              </a:ext>
            </a:extLst>
          </p:cNvPr>
          <p:cNvSpPr/>
          <p:nvPr/>
        </p:nvSpPr>
        <p:spPr>
          <a:xfrm>
            <a:off x="682579" y="118088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$Length($L)</a:t>
            </a:r>
            <a:r>
              <a:rPr lang="zh-CN" altLang="en-US" dirty="0"/>
              <a:t>返回字符串的长度，或者是被分隔符的子串个数。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$l("abcd")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4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$l("a/b/c/d/e/f","/")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6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A9B9C3-ABC9-4C1E-8074-057DDD345899}"/>
              </a:ext>
            </a:extLst>
          </p:cNvPr>
          <p:cNvSpPr/>
          <p:nvPr/>
        </p:nvSpPr>
        <p:spPr>
          <a:xfrm>
            <a:off x="682578" y="3677453"/>
            <a:ext cx="95613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$Translate($tr)</a:t>
            </a:r>
            <a:r>
              <a:rPr lang="zh-CN" altLang="en-US" dirty="0"/>
              <a:t>字符串替换和</a:t>
            </a:r>
            <a:r>
              <a:rPr lang="en-US" altLang="zh-CN" dirty="0"/>
              <a:t>$zcvt(str,"U")</a:t>
            </a:r>
            <a:r>
              <a:rPr lang="zh-CN" altLang="en-US" dirty="0"/>
              <a:t>字符串换成大写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$tr("ABCDEFGAB","A","a")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aBCDEFGaB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$tr("ABCDEFGAB","A","b")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bBCDEFGbB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$zcvt("abcd","U")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ABCD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45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440842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四、常用函数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EF53D4-AD10-4FDA-9CBB-F86A7DF18500}"/>
              </a:ext>
            </a:extLst>
          </p:cNvPr>
          <p:cNvSpPr/>
          <p:nvPr/>
        </p:nvSpPr>
        <p:spPr>
          <a:xfrm>
            <a:off x="682578" y="1028343"/>
            <a:ext cx="113238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$Order($O)</a:t>
            </a:r>
            <a:r>
              <a:rPr lang="zh-CN" altLang="en-US" dirty="0"/>
              <a:t>按照指定的方向返回一个变量的上一个或下一个索引。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DHC-APP&gt;S n("code","A",3)=""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DHC-APP&gt;s n("code","C",4)=""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DHC-APP&gt;s n("code","M",5)=""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$o(n("code","A"))  //A</a:t>
            </a:r>
            <a:r>
              <a:rPr lang="zh-CN" altLang="en-US" dirty="0">
                <a:solidFill>
                  <a:srgbClr val="008000"/>
                </a:solidFill>
              </a:rPr>
              <a:t>的下一个索引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C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$o(n("code","C"))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M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$o(n("code","C"),-1)  //C</a:t>
            </a:r>
            <a:r>
              <a:rPr lang="zh-CN" altLang="en-US" dirty="0">
                <a:solidFill>
                  <a:srgbClr val="008000"/>
                </a:solidFill>
              </a:rPr>
              <a:t>的上一个索引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$o(n("code","A",""))  //A</a:t>
            </a:r>
            <a:r>
              <a:rPr lang="zh-CN" altLang="en-US" dirty="0">
                <a:solidFill>
                  <a:srgbClr val="008000"/>
                </a:solidFill>
              </a:rPr>
              <a:t>的下一个节点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3  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467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308320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五、程序流控制命令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CF10C1-CE44-4A73-912D-FA3279DD3EEF}"/>
              </a:ext>
            </a:extLst>
          </p:cNvPr>
          <p:cNvSpPr/>
          <p:nvPr/>
        </p:nvSpPr>
        <p:spPr>
          <a:xfrm>
            <a:off x="682579" y="1003926"/>
            <a:ext cx="94553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if </a:t>
            </a:r>
            <a:r>
              <a:rPr lang="zh-CN" altLang="en-US" dirty="0"/>
              <a:t>条件判断语句  </a:t>
            </a:r>
            <a:br>
              <a:rPr lang="zh-CN" altLang="en-US" dirty="0"/>
            </a:br>
            <a:r>
              <a:rPr lang="en-US" altLang="zh-CN" dirty="0"/>
              <a:t>else(e) </a:t>
            </a:r>
            <a:r>
              <a:rPr lang="zh-CN" altLang="en-US" dirty="0"/>
              <a:t>当判断条件不通过时</a:t>
            </a:r>
            <a:r>
              <a:rPr lang="en-US" altLang="zh-CN" dirty="0"/>
              <a:t>,</a:t>
            </a:r>
            <a:r>
              <a:rPr lang="zh-CN" altLang="en-US" dirty="0"/>
              <a:t>执行后面的命令  </a:t>
            </a:r>
            <a:br>
              <a:rPr lang="zh-CN" altLang="en-US" dirty="0"/>
            </a:br>
            <a:r>
              <a:rPr lang="en-US" altLang="zh-CN" dirty="0"/>
              <a:t>for(f) </a:t>
            </a:r>
            <a:r>
              <a:rPr lang="zh-CN" altLang="en-US" dirty="0"/>
              <a:t>循环命令  </a:t>
            </a:r>
            <a:br>
              <a:rPr lang="zh-CN" altLang="en-US" dirty="0"/>
            </a:br>
            <a:r>
              <a:rPr lang="en-US" altLang="zh-CN" dirty="0"/>
              <a:t>quit(q) </a:t>
            </a:r>
            <a:r>
              <a:rPr lang="zh-CN" altLang="en-US" dirty="0"/>
              <a:t>结束执行一个函数并返回一个值  </a:t>
            </a:r>
            <a:br>
              <a:rPr lang="zh-CN" altLang="en-US" dirty="0"/>
            </a:br>
            <a:r>
              <a:rPr lang="en-US" altLang="zh-CN" dirty="0"/>
              <a:t>do(d) </a:t>
            </a:r>
            <a:r>
              <a:rPr lang="zh-CN" altLang="en-US" dirty="0"/>
              <a:t>执行命令  </a:t>
            </a:r>
            <a:br>
              <a:rPr lang="zh-CN" altLang="en-US" dirty="0"/>
            </a:br>
            <a:r>
              <a:rPr lang="en-US" altLang="zh-CN" dirty="0"/>
              <a:t>goto(g) </a:t>
            </a:r>
            <a:r>
              <a:rPr lang="zh-CN" altLang="en-US" dirty="0"/>
              <a:t>跳转命令   </a:t>
            </a:r>
            <a:br>
              <a:rPr lang="zh-CN" altLang="en-US" dirty="0"/>
            </a:br>
            <a:r>
              <a:rPr lang="en-US" altLang="zh-CN" dirty="0"/>
              <a:t>break(b) </a:t>
            </a:r>
            <a:r>
              <a:rPr lang="zh-CN" altLang="en-US" dirty="0"/>
              <a:t>类似断点 </a:t>
            </a:r>
            <a:br>
              <a:rPr lang="zh-CN" altLang="en-US" dirty="0"/>
            </a:br>
            <a:r>
              <a:rPr lang="en-US" altLang="zh-CN" dirty="0"/>
              <a:t>write(w) </a:t>
            </a:r>
            <a:r>
              <a:rPr lang="zh-CN" altLang="en-US" dirty="0"/>
              <a:t>输出信息到当前设备  </a:t>
            </a:r>
            <a:br>
              <a:rPr lang="zh-CN" altLang="en-US" dirty="0"/>
            </a:br>
            <a:r>
              <a:rPr lang="en-US" altLang="zh-CN" dirty="0"/>
              <a:t>read(r) </a:t>
            </a:r>
            <a:r>
              <a:rPr lang="zh-CN" altLang="en-US" dirty="0"/>
              <a:t>从当前的设备读信息  </a:t>
            </a:r>
            <a:br>
              <a:rPr lang="zh-CN" altLang="en-US" dirty="0"/>
            </a:br>
            <a:r>
              <a:rPr lang="en-US" altLang="zh-CN" dirty="0"/>
              <a:t>open(o) </a:t>
            </a:r>
            <a:r>
              <a:rPr lang="zh-CN" altLang="en-US" dirty="0"/>
              <a:t>开启一个设备以备使用   </a:t>
            </a:r>
          </a:p>
        </p:txBody>
      </p:sp>
    </p:spTree>
    <p:extLst>
      <p:ext uri="{BB962C8B-B14F-4D97-AF65-F5344CB8AC3E}">
        <p14:creationId xmlns:p14="http://schemas.microsoft.com/office/powerpoint/2010/main" val="106695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77672" y="374427"/>
            <a:ext cx="6582596" cy="598163"/>
          </a:xfrm>
          <a:prstGeom prst="rect">
            <a:avLst/>
          </a:prstGeom>
        </p:spPr>
        <p:txBody>
          <a:bodyPr vert="horz" lIns="91434" tIns="45718" rIns="91434" bIns="45718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defTabSz="914264">
              <a:spcBef>
                <a:spcPct val="50000"/>
              </a:spcBef>
              <a:tabLst>
                <a:tab pos="2636971" algn="l"/>
              </a:tabLst>
            </a:pPr>
            <a:r>
              <a:rPr lang="zh-CN" altLang="en-US" b="1" dirty="0">
                <a:solidFill>
                  <a:prstClr val="black"/>
                </a:solidFill>
              </a:rPr>
              <a:t>目录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371653" y="1199917"/>
            <a:ext cx="29148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一、常见命令</a:t>
            </a:r>
          </a:p>
          <a:p>
            <a:endParaRPr lang="zh-CN" altLang="en-US" sz="20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371654" y="1812875"/>
            <a:ext cx="35955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二、时间转换</a:t>
            </a:r>
          </a:p>
        </p:txBody>
      </p:sp>
      <p:sp>
        <p:nvSpPr>
          <p:cNvPr id="4" name="矩形 3"/>
          <p:cNvSpPr/>
          <p:nvPr/>
        </p:nvSpPr>
        <p:spPr>
          <a:xfrm>
            <a:off x="371654" y="2425833"/>
            <a:ext cx="3489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三、基本运算符</a:t>
            </a:r>
          </a:p>
        </p:txBody>
      </p:sp>
      <p:sp>
        <p:nvSpPr>
          <p:cNvPr id="33" name="矩形 32"/>
          <p:cNvSpPr/>
          <p:nvPr/>
        </p:nvSpPr>
        <p:spPr>
          <a:xfrm>
            <a:off x="371654" y="3053270"/>
            <a:ext cx="31974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四、常用函数</a:t>
            </a:r>
          </a:p>
          <a:p>
            <a:endParaRPr lang="zh-CN" altLang="en-US" sz="20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510185-4791-4B67-95FB-C1E836F760ED}"/>
              </a:ext>
            </a:extLst>
          </p:cNvPr>
          <p:cNvSpPr/>
          <p:nvPr/>
        </p:nvSpPr>
        <p:spPr>
          <a:xfrm>
            <a:off x="371653" y="3634540"/>
            <a:ext cx="31974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五、程序流控制命令</a:t>
            </a:r>
          </a:p>
          <a:p>
            <a:endParaRPr lang="zh-CN" altLang="en-US" sz="20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261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440842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一、常见命令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D3271B-041D-4C13-B158-ABC14DC6AACE}"/>
              </a:ext>
            </a:extLst>
          </p:cNvPr>
          <p:cNvSpPr/>
          <p:nvPr/>
        </p:nvSpPr>
        <p:spPr>
          <a:xfrm>
            <a:off x="848138" y="1028343"/>
            <a:ext cx="113438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给一个或多个变量赋值</a:t>
            </a:r>
            <a:r>
              <a:rPr lang="en-US" altLang="zh-CN" dirty="0"/>
              <a:t>,w</a:t>
            </a:r>
            <a:r>
              <a:rPr lang="zh-CN" altLang="en-US" dirty="0"/>
              <a:t>示当前指定的输出、</a:t>
            </a:r>
            <a:r>
              <a:rPr lang="en-US" altLang="zh-CN" dirty="0"/>
              <a:t>zw </a:t>
            </a:r>
            <a:r>
              <a:rPr lang="zh-CN" altLang="en-US" dirty="0"/>
              <a:t>显示变量名称及其值和</a:t>
            </a:r>
            <a:r>
              <a:rPr lang="en-US" altLang="zh-CN" dirty="0"/>
              <a:t>/</a:t>
            </a:r>
            <a:r>
              <a:rPr lang="zh-CN" altLang="en-US" dirty="0"/>
              <a:t>或表达式值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DHC-APP&gt;s x=5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x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5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DHC-APP&gt;zw x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x=5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B36373-2398-49BA-9F1F-2674C4AA267B}"/>
              </a:ext>
            </a:extLst>
          </p:cNvPr>
          <p:cNvSpPr/>
          <p:nvPr/>
        </p:nvSpPr>
        <p:spPr>
          <a:xfrm>
            <a:off x="848138" y="323184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、生成大写命令 </a:t>
            </a:r>
            <a:r>
              <a:rPr lang="en-US" altLang="zh-CN" dirty="0"/>
              <a:t>$$ALPHAUP^SSUTIL4()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$$ALPHAUP^SSUTIL4("</a:t>
            </a:r>
            <a:r>
              <a:rPr lang="en-US" altLang="zh-CN" dirty="0" err="1">
                <a:solidFill>
                  <a:srgbClr val="008000"/>
                </a:solidFill>
              </a:rPr>
              <a:t>sdkjf</a:t>
            </a:r>
            <a:r>
              <a:rPr lang="en-US" altLang="zh-CN" dirty="0">
                <a:solidFill>
                  <a:srgbClr val="008000"/>
                </a:solidFill>
              </a:rPr>
              <a:t>")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SDKJF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82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440842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二、时间转换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37B925-4436-4946-BD84-D8D70D30B8D7}"/>
              </a:ext>
            </a:extLst>
          </p:cNvPr>
          <p:cNvSpPr/>
          <p:nvPr/>
        </p:nvSpPr>
        <p:spPr>
          <a:xfrm>
            <a:off x="755374" y="1054279"/>
            <a:ext cx="534062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$h</a:t>
            </a:r>
            <a:r>
              <a:rPr lang="zh-CN" altLang="en-US" dirty="0"/>
              <a:t>包含了日期和时间。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$h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64746,33566</a:t>
            </a:r>
          </a:p>
          <a:p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$</a:t>
            </a:r>
            <a:r>
              <a:rPr lang="en-US" altLang="zh-CN" dirty="0" err="1"/>
              <a:t>zd</a:t>
            </a:r>
            <a:r>
              <a:rPr lang="zh-CN" altLang="en-US" dirty="0"/>
              <a:t>转换成日期格式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</a:t>
            </a:r>
            <a:r>
              <a:rPr lang="en-US" altLang="zh-CN" dirty="0" err="1">
                <a:solidFill>
                  <a:srgbClr val="008000"/>
                </a:solidFill>
              </a:rPr>
              <a:t>zd</a:t>
            </a:r>
            <a:r>
              <a:rPr lang="en-US" altLang="zh-CN" dirty="0">
                <a:solidFill>
                  <a:srgbClr val="008000"/>
                </a:solidFill>
              </a:rPr>
              <a:t>($h,1)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04/08/2018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</a:t>
            </a:r>
            <a:r>
              <a:rPr lang="en-US" altLang="zh-CN" dirty="0" err="1">
                <a:solidFill>
                  <a:srgbClr val="008000"/>
                </a:solidFill>
              </a:rPr>
              <a:t>zd</a:t>
            </a:r>
            <a:r>
              <a:rPr lang="en-US" altLang="zh-CN" dirty="0">
                <a:solidFill>
                  <a:srgbClr val="008000"/>
                </a:solidFill>
              </a:rPr>
              <a:t>($h,2)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08 Apr 2018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</a:t>
            </a:r>
            <a:r>
              <a:rPr lang="en-US" altLang="zh-CN" dirty="0" err="1">
                <a:solidFill>
                  <a:srgbClr val="008000"/>
                </a:solidFill>
              </a:rPr>
              <a:t>zd</a:t>
            </a:r>
            <a:r>
              <a:rPr lang="en-US" altLang="zh-CN" dirty="0">
                <a:solidFill>
                  <a:srgbClr val="008000"/>
                </a:solidFill>
              </a:rPr>
              <a:t>($h,3)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2018-04-08</a:t>
            </a:r>
          </a:p>
          <a:p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$</a:t>
            </a:r>
            <a:r>
              <a:rPr lang="en-US" altLang="zh-CN" dirty="0" err="1"/>
              <a:t>zdh</a:t>
            </a:r>
            <a:r>
              <a:rPr lang="zh-CN" altLang="en-US" dirty="0"/>
              <a:t>反转换日期格式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</a:t>
            </a:r>
            <a:r>
              <a:rPr lang="en-US" altLang="zh-CN" dirty="0" err="1">
                <a:solidFill>
                  <a:srgbClr val="008000"/>
                </a:solidFill>
              </a:rPr>
              <a:t>zdh</a:t>
            </a:r>
            <a:r>
              <a:rPr lang="en-US" altLang="zh-CN" dirty="0">
                <a:solidFill>
                  <a:srgbClr val="008000"/>
                </a:solidFill>
              </a:rPr>
              <a:t>("2018-04-12",3)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64750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3A4812-0161-4A91-BB2C-C03E3DB1A04E}"/>
              </a:ext>
            </a:extLst>
          </p:cNvPr>
          <p:cNvSpPr/>
          <p:nvPr/>
        </p:nvSpPr>
        <p:spPr>
          <a:xfrm>
            <a:off x="5174974" y="870108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zh-CN" dirty="0"/>
            </a:b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$</a:t>
            </a:r>
            <a:r>
              <a:rPr lang="en-US" altLang="zh-CN" dirty="0" err="1"/>
              <a:t>zt</a:t>
            </a:r>
            <a:r>
              <a:rPr lang="zh-CN" altLang="en-US" dirty="0"/>
              <a:t>转换时分秒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</a:t>
            </a:r>
            <a:r>
              <a:rPr lang="en-US" altLang="zh-CN" dirty="0" err="1">
                <a:solidFill>
                  <a:srgbClr val="008000"/>
                </a:solidFill>
              </a:rPr>
              <a:t>zt</a:t>
            </a:r>
            <a:r>
              <a:rPr lang="en-US" altLang="zh-CN" dirty="0">
                <a:solidFill>
                  <a:srgbClr val="008000"/>
                </a:solidFill>
              </a:rPr>
              <a:t>(33566)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09:19:26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$</a:t>
            </a:r>
            <a:r>
              <a:rPr lang="en-US" altLang="zh-CN" dirty="0" err="1"/>
              <a:t>zth</a:t>
            </a:r>
            <a:r>
              <a:rPr lang="zh-CN" altLang="en-US" dirty="0"/>
              <a:t>反转换时分秒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</a:t>
            </a:r>
            <a:r>
              <a:rPr lang="en-US" altLang="zh-CN" dirty="0" err="1">
                <a:solidFill>
                  <a:srgbClr val="008000"/>
                </a:solidFill>
              </a:rPr>
              <a:t>zth</a:t>
            </a:r>
            <a:r>
              <a:rPr lang="en-US" altLang="zh-CN" dirty="0">
                <a:solidFill>
                  <a:srgbClr val="008000"/>
                </a:solidFill>
              </a:rPr>
              <a:t>("23:59:59")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86399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$</a:t>
            </a:r>
            <a:r>
              <a:rPr lang="en-US" altLang="zh-CN" dirty="0" err="1"/>
              <a:t>zts</a:t>
            </a:r>
            <a:r>
              <a:rPr lang="zh-CN" altLang="en-US" dirty="0"/>
              <a:t>含有时间和时间（精确到秒）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</a:t>
            </a:r>
            <a:r>
              <a:rPr lang="en-US" altLang="zh-CN" dirty="0" err="1">
                <a:solidFill>
                  <a:srgbClr val="008000"/>
                </a:solidFill>
              </a:rPr>
              <a:t>zts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64746,5744.172</a:t>
            </a:r>
          </a:p>
          <a:p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/>
              <a:t>    </a:t>
            </a:r>
            <a:r>
              <a:rPr lang="pl-PL" altLang="zh-CN" dirty="0"/>
              <a:t>DHC-APP&gt;w $zd(0,3)</a:t>
            </a:r>
            <a:br>
              <a:rPr lang="pl-PL" altLang="zh-CN" dirty="0"/>
            </a:br>
            <a:r>
              <a:rPr lang="pl-PL" altLang="zh-CN" dirty="0"/>
              <a:t>    1840-12-31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zh-CN" alt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17996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440842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三、基本运算符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C08573-361F-4A4E-B4A2-C88AF247D6F0}"/>
              </a:ext>
            </a:extLst>
          </p:cNvPr>
          <p:cNvSpPr/>
          <p:nvPr/>
        </p:nvSpPr>
        <p:spPr>
          <a:xfrm>
            <a:off x="682579" y="1085242"/>
            <a:ext cx="1036973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、算术运算符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、</a:t>
            </a:r>
            <a:r>
              <a:rPr lang="zh-CN" altLang="en-US" i="1" dirty="0"/>
              <a:t>*、</a:t>
            </a:r>
            <a:r>
              <a:rPr lang="en-US" altLang="zh-CN" i="1" dirty="0"/>
              <a:t>/</a:t>
            </a:r>
            <a:r>
              <a:rPr lang="zh-CN" altLang="en-US" i="1" dirty="0"/>
              <a:t>、</a:t>
            </a:r>
            <a:r>
              <a:rPr lang="en-US" altLang="zh-CN" i="1" dirty="0"/>
              <a:t>\</a:t>
            </a:r>
            <a:r>
              <a:rPr lang="zh-CN" altLang="en-US" i="1" dirty="0"/>
              <a:t>、</a:t>
            </a:r>
            <a:r>
              <a:rPr lang="en-US" altLang="zh-CN" i="1" dirty="0"/>
              <a:t>#</a:t>
            </a:r>
            <a:r>
              <a:rPr lang="zh-CN" altLang="en-US" i="1" dirty="0"/>
              <a:t>、*</a:t>
            </a:r>
            <a:r>
              <a:rPr lang="zh-CN" altLang="en-US" dirty="0"/>
              <a:t>*（加、减、乘、除、整除、求余、次方）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4+2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6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5-3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5*2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10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6/3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5\3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5#2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7#5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2**3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8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20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440842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三、基本运算符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4BA603-6BA8-4888-8680-FAA0D70FBD6F}"/>
              </a:ext>
            </a:extLst>
          </p:cNvPr>
          <p:cNvSpPr/>
          <p:nvPr/>
        </p:nvSpPr>
        <p:spPr>
          <a:xfrm>
            <a:off x="682578" y="1245565"/>
            <a:ext cx="106215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、算术比较运算符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 =(</a:t>
            </a:r>
            <a:r>
              <a:rPr lang="zh-CN" altLang="en-US" dirty="0"/>
              <a:t>大于、小于、等于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true</a:t>
            </a:r>
            <a:r>
              <a:rPr lang="zh-CN" altLang="en-US" dirty="0"/>
              <a:t>返回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false</a:t>
            </a:r>
            <a:r>
              <a:rPr lang="zh-CN" altLang="en-US" dirty="0"/>
              <a:t>返回</a:t>
            </a:r>
            <a:r>
              <a:rPr lang="en-US" altLang="zh-CN" dirty="0"/>
              <a:t>0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3&gt;2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3&lt;2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0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>
                <a:solidFill>
                  <a:srgbClr val="008000"/>
                </a:solidFill>
              </a:rPr>
              <a:t>   </a:t>
            </a:r>
            <a:r>
              <a:rPr lang="en-US" altLang="zh-CN" dirty="0">
                <a:solidFill>
                  <a:srgbClr val="008000"/>
                </a:solidFill>
              </a:rPr>
              <a:t>DHC-APP&gt;if (1=1) w 1   //</a:t>
            </a:r>
            <a:r>
              <a:rPr lang="zh-CN" altLang="en-US" dirty="0">
                <a:solidFill>
                  <a:srgbClr val="008000"/>
                </a:solidFill>
              </a:rPr>
              <a:t>等于                          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1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DHC-APP&gt;if (1'=0) w 1  //</a:t>
            </a:r>
            <a:r>
              <a:rPr lang="zh-CN" altLang="en-US" dirty="0">
                <a:solidFill>
                  <a:srgbClr val="008000"/>
                </a:solidFill>
              </a:rPr>
              <a:t>不等于</a:t>
            </a: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1</a:t>
            </a:r>
            <a:r>
              <a:rPr lang="zh-CN" altLang="en-US" dirty="0">
                <a:solidFill>
                  <a:srgbClr val="008000"/>
                </a:solidFill>
              </a:rPr>
              <a:t>  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7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440842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三、基本运算符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67AF09-1270-48F2-A1CF-CD501A6A0A3C}"/>
              </a:ext>
            </a:extLst>
          </p:cNvPr>
          <p:cNvSpPr/>
          <p:nvPr/>
        </p:nvSpPr>
        <p:spPr>
          <a:xfrm>
            <a:off x="682578" y="1028343"/>
            <a:ext cx="93890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、字符串比较运算符</a:t>
            </a:r>
            <a:r>
              <a:rPr lang="en-US" altLang="zh-CN" dirty="0"/>
              <a:t> [</a:t>
            </a:r>
            <a:r>
              <a:rPr lang="zh-CN" altLang="en-US" dirty="0"/>
              <a:t>、</a:t>
            </a:r>
            <a:r>
              <a:rPr lang="en-US" altLang="zh-CN" dirty="0"/>
              <a:t>] (</a:t>
            </a:r>
            <a:r>
              <a:rPr lang="zh-CN" altLang="en-US" dirty="0"/>
              <a:t>包含</a:t>
            </a:r>
            <a:r>
              <a:rPr lang="en-US" altLang="zh-CN" dirty="0"/>
              <a:t>)</a:t>
            </a:r>
          </a:p>
          <a:p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DHC-APP&gt;s a = “abcd”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DHC-APP&gt;s b = “cd”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a[b     </a:t>
            </a:r>
            <a:r>
              <a:rPr lang="zh-CN" altLang="en-US" dirty="0">
                <a:solidFill>
                  <a:srgbClr val="008000"/>
                </a:solidFill>
              </a:rPr>
              <a:t>（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 dirty="0">
                <a:solidFill>
                  <a:srgbClr val="008000"/>
                </a:solidFill>
              </a:rPr>
              <a:t>包含于</a:t>
            </a:r>
            <a:r>
              <a:rPr lang="en-US" altLang="zh-CN" dirty="0">
                <a:solidFill>
                  <a:srgbClr val="008000"/>
                </a:solidFill>
              </a:rPr>
              <a:t>b </a:t>
            </a:r>
            <a:r>
              <a:rPr lang="zh-CN" altLang="en-US" dirty="0">
                <a:solidFill>
                  <a:srgbClr val="008000"/>
                </a:solidFill>
              </a:rPr>
              <a:t>或</a:t>
            </a:r>
            <a:r>
              <a:rPr lang="en-US" altLang="zh-CN" dirty="0">
                <a:solidFill>
                  <a:srgbClr val="008000"/>
                </a:solidFill>
              </a:rPr>
              <a:t>b</a:t>
            </a:r>
            <a:r>
              <a:rPr lang="zh-CN" altLang="en-US" dirty="0">
                <a:solidFill>
                  <a:srgbClr val="008000"/>
                </a:solidFill>
              </a:rPr>
              <a:t>被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 dirty="0">
                <a:solidFill>
                  <a:srgbClr val="008000"/>
                </a:solidFill>
              </a:rPr>
              <a:t>包含</a:t>
            </a:r>
            <a:r>
              <a:rPr lang="en-US" altLang="zh-CN" dirty="0">
                <a:solidFill>
                  <a:srgbClr val="008000"/>
                </a:solidFill>
              </a:rPr>
              <a:t>,</a:t>
            </a:r>
            <a:r>
              <a:rPr lang="zh-CN" altLang="en-US" dirty="0">
                <a:solidFill>
                  <a:srgbClr val="008000"/>
                </a:solidFill>
              </a:rPr>
              <a:t>满足包含条件返回</a:t>
            </a:r>
            <a:r>
              <a:rPr lang="en-US" altLang="zh-CN" dirty="0">
                <a:solidFill>
                  <a:srgbClr val="008000"/>
                </a:solidFill>
              </a:rPr>
              <a:t>1,</a:t>
            </a:r>
            <a:r>
              <a:rPr lang="zh-CN" altLang="en-US" dirty="0">
                <a:solidFill>
                  <a:srgbClr val="008000"/>
                </a:solidFill>
              </a:rPr>
              <a:t>否则返回</a:t>
            </a:r>
            <a:r>
              <a:rPr lang="en-US" altLang="zh-CN" dirty="0">
                <a:solidFill>
                  <a:srgbClr val="008000"/>
                </a:solidFill>
              </a:rPr>
              <a:t>0</a:t>
            </a:r>
            <a:r>
              <a:rPr lang="zh-CN" altLang="en-US" dirty="0">
                <a:solidFill>
                  <a:srgbClr val="008000"/>
                </a:solidFill>
              </a:rPr>
              <a:t>）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b[a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0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a]b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0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b]a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95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440842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三、基本运算符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D00770-2C9A-4D12-AE4A-1C70B8AB1B98}"/>
              </a:ext>
            </a:extLst>
          </p:cNvPr>
          <p:cNvSpPr/>
          <p:nvPr/>
        </p:nvSpPr>
        <p:spPr>
          <a:xfrm>
            <a:off x="662701" y="11206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、连接符</a:t>
            </a:r>
            <a:r>
              <a:rPr lang="en-US" altLang="zh-CN" dirty="0"/>
              <a:t>_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DHC-APP&gt;s a="abcd"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DHC-APP&gt;s b="efg"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a_b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abcdefg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CB27E9-4648-4AAC-9772-8B9AA86ABF3B}"/>
              </a:ext>
            </a:extLst>
          </p:cNvPr>
          <p:cNvSpPr/>
          <p:nvPr/>
        </p:nvSpPr>
        <p:spPr>
          <a:xfrm>
            <a:off x="5141843" y="112067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&amp;</a:t>
            </a:r>
            <a:r>
              <a:rPr lang="zh-CN" altLang="en-US" dirty="0"/>
              <a:t>、！、</a:t>
            </a:r>
            <a:r>
              <a:rPr lang="en-US" altLang="zh-CN" dirty="0"/>
              <a:t>'(</a:t>
            </a:r>
            <a:r>
              <a:rPr lang="zh-CN" altLang="en-US" dirty="0"/>
              <a:t>与、或、非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    DHC-APP&gt;if 1&amp;&amp;1 w 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DHC-APP&gt;if 1||1 w 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DHC-APP&gt;if 1||0 w 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DHC-APP&gt;if 1'=0 w 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C4DF72-4391-452D-8400-2EFCD890E4B7}"/>
              </a:ext>
            </a:extLst>
          </p:cNvPr>
          <p:cNvSpPr/>
          <p:nvPr/>
        </p:nvSpPr>
        <p:spPr>
          <a:xfrm>
            <a:off x="662701" y="43398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$fn </a:t>
            </a:r>
            <a:r>
              <a:rPr lang="zh-CN" altLang="en-US" dirty="0"/>
              <a:t>取小数位，也可以四舍五入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$fn(1.226,"",2)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1.23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19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EDB23E-2FB9-47E7-B867-886262ECB86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579" y="440842"/>
            <a:ext cx="364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四、常用函数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43D6F7-390B-4966-A7ED-1A1708A8943E}"/>
              </a:ext>
            </a:extLst>
          </p:cNvPr>
          <p:cNvSpPr/>
          <p:nvPr/>
        </p:nvSpPr>
        <p:spPr>
          <a:xfrm>
            <a:off x="410818" y="103302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$Piece($p)</a:t>
            </a:r>
            <a:br>
              <a:rPr lang="en-US" altLang="zh-CN" dirty="0"/>
            </a:br>
            <a:r>
              <a:rPr lang="zh-CN" altLang="en-US" dirty="0"/>
              <a:t>返回一个或多个被分隔符分开的子串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DHC-APP&gt;s a="1^2^3^4"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 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$p(a,"^",1)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$p(a,"^",2)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2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$p(a,"^",1,4)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1^2^3^4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$p(a,"^",2,4)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2^3^4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29A462-5277-4F7A-A2B0-C0BB5E74023D}"/>
              </a:ext>
            </a:extLst>
          </p:cNvPr>
          <p:cNvSpPr/>
          <p:nvPr/>
        </p:nvSpPr>
        <p:spPr>
          <a:xfrm>
            <a:off x="4724400" y="1033024"/>
            <a:ext cx="70567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$get($g)</a:t>
            </a:r>
            <a:br>
              <a:rPr lang="en-US" altLang="zh-CN" dirty="0"/>
            </a:br>
            <a:r>
              <a:rPr lang="zh-CN" altLang="en-US" dirty="0"/>
              <a:t>返回一个变量的值，如果变量存在则返回变量本身的值，不存在则返回空。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>
                <a:solidFill>
                  <a:srgbClr val="008000"/>
                </a:solidFill>
              </a:rPr>
              <a:t>    </a:t>
            </a:r>
            <a:r>
              <a:rPr lang="en-US" altLang="zh-CN" dirty="0">
                <a:solidFill>
                  <a:srgbClr val="008000"/>
                </a:solidFill>
              </a:rPr>
              <a:t>DHC-APP&gt;w $g(a)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1^2^3^4</a:t>
            </a:r>
            <a:br>
              <a:rPr lang="en-US" altLang="zh-CN" dirty="0"/>
            </a:br>
            <a:r>
              <a:rPr lang="en-US" altLang="zh-CN" dirty="0">
                <a:solidFill>
                  <a:srgbClr val="008000"/>
                </a:solidFill>
              </a:rPr>
              <a:t>    DHC-APP&gt;w $g(c)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96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2"/>
        </a:solidFill>
        <a:ln>
          <a:headEnd/>
          <a:tailEnd type="triangle" w="med" len="med"/>
        </a:ln>
      </a:spPr>
      <a:bodyPr rot="0" spcFirstLastPara="0" vertOverflow="overflow" horzOverflow="overflow" vert="horz" wrap="square" lIns="121917" tIns="60958" rIns="121917" bIns="60958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377">
          <a:defRPr>
            <a:solidFill>
              <a:srgbClr val="FFC000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24749</TotalTime>
  <Words>371</Words>
  <Application>Microsoft Office PowerPoint</Application>
  <PresentationFormat>宽屏</PresentationFormat>
  <Paragraphs>60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楷体</vt:lpstr>
      <vt:lpstr>微软雅黑</vt:lpstr>
      <vt:lpstr>Arial</vt:lpstr>
      <vt:lpstr>Calibri</vt:lpstr>
      <vt:lpstr>Calibri Light</vt:lpstr>
      <vt:lpstr>Office Theme</vt:lpstr>
      <vt:lpstr>合肥京东方医院  M语言的基础知识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Tsuchiya, Norio</dc:creator>
  <cp:lastModifiedBy>王明龙</cp:lastModifiedBy>
  <cp:revision>2335</cp:revision>
  <cp:lastPrinted>2017-08-04T07:20:57Z</cp:lastPrinted>
  <dcterms:created xsi:type="dcterms:W3CDTF">2016-03-16T13:24:12Z</dcterms:created>
  <dcterms:modified xsi:type="dcterms:W3CDTF">2019-07-04T03:40:34Z</dcterms:modified>
</cp:coreProperties>
</file>