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1" r:id="rId3"/>
    <p:sldId id="469" r:id="rId4"/>
    <p:sldId id="468" r:id="rId5"/>
    <p:sldId id="470" r:id="rId6"/>
    <p:sldId id="471" r:id="rId7"/>
    <p:sldId id="472" r:id="rId8"/>
    <p:sldId id="473" r:id="rId9"/>
    <p:sldId id="474" r:id="rId10"/>
    <p:sldId id="475" r:id="rId11"/>
    <p:sldId id="292" r:id="rId12"/>
    <p:sldId id="291" r:id="rId13"/>
    <p:sldId id="476" r:id="rId14"/>
    <p:sldId id="477" r:id="rId15"/>
    <p:sldId id="479" r:id="rId16"/>
    <p:sldId id="478" r:id="rId17"/>
    <p:sldId id="482" r:id="rId18"/>
    <p:sldId id="480" r:id="rId19"/>
    <p:sldId id="481" r:id="rId20"/>
    <p:sldId id="483" r:id="rId21"/>
    <p:sldId id="484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B7B7"/>
    <a:srgbClr val="008CC8"/>
    <a:srgbClr val="000000"/>
    <a:srgbClr val="E75B24"/>
    <a:srgbClr val="D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86372" autoAdjust="0"/>
  </p:normalViewPr>
  <p:slideViewPr>
    <p:cSldViewPr snapToGrid="0" showGuides="1">
      <p:cViewPr varScale="1">
        <p:scale>
          <a:sx n="72" d="100"/>
          <a:sy n="72" d="100"/>
        </p:scale>
        <p:origin x="72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9FC2-0CC3-4CD2-A564-F9B51F5A119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1A2F-1BBF-4E62-8362-3BA393F85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1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BF6-8155-4AEE-B162-1A0749AE04F6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AC15-D975-4F1E-9627-2A30BC0F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138" y="2130515"/>
            <a:ext cx="8329377" cy="1470025"/>
          </a:xfrm>
        </p:spPr>
        <p:txBody>
          <a:bodyPr/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2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36400" y="443303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9535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30" y="310603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9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30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3346" y="1532965"/>
            <a:ext cx="8405309" cy="1933105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楷体" pitchFamily="49" charset="-122"/>
                <a:ea typeface="楷体" pitchFamily="49" charset="-122"/>
              </a:rPr>
              <a:t>合肥京东方医院</a:t>
            </a:r>
            <a:br>
              <a:rPr lang="en-US" altLang="zh-CN" sz="4000" b="0" dirty="0">
                <a:latin typeface="楷体" pitchFamily="49" charset="-122"/>
                <a:ea typeface="楷体" pitchFamily="49" charset="-122"/>
              </a:rPr>
            </a:br>
            <a:br>
              <a:rPr lang="zh-CN" altLang="en-US" sz="4000" b="0" dirty="0"/>
            </a:br>
            <a:r>
              <a:rPr lang="zh-CN" altLang="en-US" sz="4000" dirty="0">
                <a:latin typeface="+mn-ea"/>
              </a:rPr>
              <a:t>数据库安装和介绍培训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256" y="4469879"/>
            <a:ext cx="6859488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临床系统开发部</a:t>
            </a:r>
          </a:p>
        </p:txBody>
      </p:sp>
    </p:spTree>
    <p:extLst>
      <p:ext uri="{BB962C8B-B14F-4D97-AF65-F5344CB8AC3E}">
        <p14:creationId xmlns:p14="http://schemas.microsoft.com/office/powerpoint/2010/main" val="3901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4523" y="36574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1DA497-C44B-405D-9299-90C19FA0F614}"/>
              </a:ext>
            </a:extLst>
          </p:cNvPr>
          <p:cNvSpPr/>
          <p:nvPr/>
        </p:nvSpPr>
        <p:spPr>
          <a:xfrm>
            <a:off x="515154" y="1138434"/>
            <a:ext cx="59554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Getting Started  入门文档 初学者可从中获取必要信息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755777-37C2-4BF2-BEA5-8593ECFE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34" y="1138434"/>
            <a:ext cx="2495550" cy="22288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EEE689-5A8C-4850-863B-99236E9E424A}"/>
              </a:ext>
            </a:extLst>
          </p:cNvPr>
          <p:cNvSpPr/>
          <p:nvPr/>
        </p:nvSpPr>
        <p:spPr>
          <a:xfrm>
            <a:off x="515154" y="1598169"/>
            <a:ext cx="4339650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Studio 工作室 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的集成开发环境。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A4889F-7525-4803-BDE8-C1F13768BB56}"/>
              </a:ext>
            </a:extLst>
          </p:cNvPr>
          <p:cNvSpPr/>
          <p:nvPr/>
        </p:nvSpPr>
        <p:spPr>
          <a:xfrm>
            <a:off x="486772" y="2018646"/>
            <a:ext cx="5609228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Terminal 终端 通过类似于DOS 的终端界面访问Cach</a:t>
            </a:r>
            <a:r>
              <a:rPr lang="zh-CN" altLang="en-US" dirty="0"/>
              <a:t>é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60E345-1A31-4342-8891-29A064820875}"/>
              </a:ext>
            </a:extLst>
          </p:cNvPr>
          <p:cNvSpPr/>
          <p:nvPr/>
        </p:nvSpPr>
        <p:spPr>
          <a:xfrm>
            <a:off x="515154" y="2561090"/>
            <a:ext cx="7290376" cy="31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Documentation 联机文档 只有启动Cach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后才可以阅读全部文档信息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D2090F-2B33-4016-9DFD-39CED09E8669}"/>
              </a:ext>
            </a:extLst>
          </p:cNvPr>
          <p:cNvSpPr/>
          <p:nvPr/>
        </p:nvSpPr>
        <p:spPr>
          <a:xfrm>
            <a:off x="474523" y="3588617"/>
            <a:ext cx="8032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Remote System Access &gt; 远程系统访问 在本地控制远端的Cach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服务器(任意平台)。UNIX 系统的管理要通过这种方式实现。子菜单中同样包含了工作室，终端，资源管理器，SQL 管理器，控制面板，配置管理器，联机文档等菜单项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D2981A-5F9D-4E3E-A715-4E276651078D}"/>
              </a:ext>
            </a:extLst>
          </p:cNvPr>
          <p:cNvSpPr/>
          <p:nvPr/>
        </p:nvSpPr>
        <p:spPr>
          <a:xfrm>
            <a:off x="474523" y="3053505"/>
            <a:ext cx="803249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i="1" dirty="0">
                <a:latin typeface="宋体" panose="02010600030101010101" pitchFamily="2" charset="-122"/>
              </a:rPr>
              <a:t>Manage</a:t>
            </a:r>
            <a:r>
              <a:rPr lang="en-US" altLang="zh-CN" i="1" dirty="0" err="1">
                <a:latin typeface="宋体" panose="02010600030101010101" pitchFamily="2" charset="-122"/>
              </a:rPr>
              <a:t>ment</a:t>
            </a:r>
            <a:r>
              <a:rPr lang="en-US" altLang="zh-CN" i="1" dirty="0">
                <a:latin typeface="宋体" panose="02010600030101010101" pitchFamily="2" charset="-122"/>
              </a:rPr>
              <a:t> Portal</a:t>
            </a:r>
            <a:r>
              <a:rPr lang="zh-CN" altLang="en-US" dirty="0">
                <a:latin typeface="宋体" panose="02010600030101010101" pitchFamily="2" charset="-122"/>
              </a:rPr>
              <a:t> 配置管理器 进行基本配置，包括数据库的配置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C3908F-E199-46EC-9B6B-5B929AB5493B}"/>
              </a:ext>
            </a:extLst>
          </p:cNvPr>
          <p:cNvSpPr/>
          <p:nvPr/>
        </p:nvSpPr>
        <p:spPr>
          <a:xfrm>
            <a:off x="519662" y="4665497"/>
            <a:ext cx="10844030" cy="5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Preferred Server  当前使用的Cach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服务器子菜单中可以编辑Cach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服务器列表。在这里配置远程服务器。我们可以在一台Windows 平台的计算机上管理网络中所有的各种平台的Cach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服务器。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9C71EE-D604-4652-BF8D-942C8E2F15A2}"/>
              </a:ext>
            </a:extLst>
          </p:cNvPr>
          <p:cNvSpPr/>
          <p:nvPr/>
        </p:nvSpPr>
        <p:spPr>
          <a:xfrm>
            <a:off x="560042" y="5355604"/>
            <a:ext cx="2536272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About</a:t>
            </a:r>
            <a:r>
              <a:rPr lang="zh-CN" altLang="en-US" dirty="0"/>
              <a:t>…</a:t>
            </a:r>
            <a:r>
              <a:rPr lang="zh-CN" altLang="en-US" dirty="0">
                <a:latin typeface="宋体" panose="02010600030101010101" pitchFamily="2" charset="-122"/>
              </a:rPr>
              <a:t> 关于 查看版本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E871C2-082D-4E48-8C4A-96779FFEDE77}"/>
              </a:ext>
            </a:extLst>
          </p:cNvPr>
          <p:cNvSpPr/>
          <p:nvPr/>
        </p:nvSpPr>
        <p:spPr>
          <a:xfrm>
            <a:off x="560042" y="5824112"/>
            <a:ext cx="4108817" cy="314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Exit 退出 关闭任务栏中的Cach</a:t>
            </a:r>
            <a:r>
              <a:rPr lang="zh-CN" altLang="en-US" dirty="0"/>
              <a:t>é</a:t>
            </a:r>
            <a:r>
              <a:rPr lang="zh-CN" altLang="en-US" dirty="0">
                <a:latin typeface="宋体" panose="02010600030101010101" pitchFamily="2" charset="-122"/>
              </a:rPr>
              <a:t> 图标</a:t>
            </a:r>
          </a:p>
        </p:txBody>
      </p:sp>
    </p:spTree>
    <p:extLst>
      <p:ext uri="{BB962C8B-B14F-4D97-AF65-F5344CB8AC3E}">
        <p14:creationId xmlns:p14="http://schemas.microsoft.com/office/powerpoint/2010/main" val="285227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6237FBF7-4ABE-4651-92A5-3B2AF9F01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798" y="1673424"/>
            <a:ext cx="11383932" cy="51845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Caché Studio 是Caché主要的开发环境，它是一个集成的可视化的开发环境。它提供了许多高性能的特性，帮助用户进行快速开发。这些特性主要包括如下的几部分：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可以在这一个单独的集成环境中定义Class、Routine，生成CSP文件。 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功能强大的文字编辑功能，并对各种通用语言进行语法检查。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支持团队协同开发。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图形化的代码级调试器。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可以在工程中布置应用程序代码。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F12E2E-50AE-41C1-910E-8A5093891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2</a:t>
            </a:r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F18D2-8522-4682-A9EB-0D7E9288A781}"/>
              </a:ext>
            </a:extLst>
          </p:cNvPr>
          <p:cNvSpPr/>
          <p:nvPr/>
        </p:nvSpPr>
        <p:spPr>
          <a:xfrm>
            <a:off x="688798" y="1001135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2.1</a:t>
            </a:r>
            <a:r>
              <a:rPr lang="zh-CN" altLang="en-US" sz="2400" dirty="0"/>
              <a:t>、Studio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D3787-DA5A-4043-94E8-1AF8B084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80" y="3063322"/>
            <a:ext cx="4095750" cy="3143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219D3-B2BC-4239-AC4E-5854AABC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00" y="3234772"/>
            <a:ext cx="278130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001A8AC0-B369-4C04-8A7D-97A578E48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0922" y="1627981"/>
            <a:ext cx="6674608" cy="2678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Caché Terminal 常用命令：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Zn</a:t>
            </a:r>
            <a:r>
              <a:rPr lang="zh-CN" altLang="en-US" dirty="0"/>
              <a:t> “namespace”   //切换空间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Write </a:t>
            </a:r>
            <a:r>
              <a:rPr lang="zh-CN" altLang="en-US" dirty="0"/>
              <a:t>“content”   //写命令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Set </a:t>
            </a:r>
            <a:r>
              <a:rPr lang="zh-CN" altLang="en-US" dirty="0"/>
              <a:t>Parameter=content   //赋值命令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Kill </a:t>
            </a:r>
            <a:r>
              <a:rPr lang="zh-CN" altLang="en-US" dirty="0"/>
              <a:t>target   //删除命令；不建议在一个运行中的系统使用kill，而后面不跟参数。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2</a:t>
            </a:r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202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2.2</a:t>
            </a:r>
            <a:r>
              <a:rPr lang="zh-CN" altLang="en-US" sz="2400" dirty="0"/>
              <a:t>、 Terminal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4DF8B-F323-49BB-900B-1E60EA01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3" y="1627981"/>
            <a:ext cx="3810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2</a:t>
            </a:r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2.3</a:t>
            </a:r>
            <a:r>
              <a:rPr lang="zh-CN" altLang="en-US" sz="2400" dirty="0"/>
              <a:t>、 </a:t>
            </a:r>
            <a:r>
              <a:rPr lang="zh-CN" altLang="en-US" sz="2400" i="1" dirty="0">
                <a:latin typeface="宋体" panose="02010600030101010101" pitchFamily="2" charset="-122"/>
              </a:rPr>
              <a:t>Manage</a:t>
            </a:r>
            <a:r>
              <a:rPr lang="en-US" altLang="zh-CN" sz="2400" i="1" dirty="0" err="1">
                <a:latin typeface="宋体" panose="02010600030101010101" pitchFamily="2" charset="-122"/>
              </a:rPr>
              <a:t>ment</a:t>
            </a:r>
            <a:r>
              <a:rPr lang="en-US" altLang="zh-CN" sz="2400" i="1" dirty="0">
                <a:latin typeface="宋体" panose="02010600030101010101" pitchFamily="2" charset="-122"/>
              </a:rPr>
              <a:t> Portal  </a:t>
            </a:r>
            <a:r>
              <a:rPr lang="zh-CN" altLang="en-US" sz="2400" dirty="0">
                <a:latin typeface="宋体" panose="02010600030101010101" pitchFamily="2" charset="-122"/>
              </a:rPr>
              <a:t>配置管理器 进行基本配置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FB88CD-7C20-4775-A1BE-0D7A4590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" y="1675154"/>
            <a:ext cx="10707758" cy="45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2</a:t>
            </a:r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556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2.4</a:t>
            </a:r>
            <a:r>
              <a:rPr lang="zh-CN" altLang="en-US" sz="2400" dirty="0"/>
              <a:t>、 </a:t>
            </a:r>
            <a:r>
              <a:rPr lang="zh-CN" altLang="en-US" sz="2400" dirty="0">
                <a:latin typeface="宋体" panose="02010600030101010101" pitchFamily="2" charset="-122"/>
              </a:rPr>
              <a:t>Documentation 阅读全部文档信息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3C090-4EE9-4310-BF09-0E818FF8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" y="1462800"/>
            <a:ext cx="10866713" cy="47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409" y="450348"/>
            <a:ext cx="65817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2. </a:t>
            </a:r>
            <a:r>
              <a:rPr lang="en-US" altLang="zh-CN" sz="2400" b="1" dirty="0" err="1">
                <a:solidFill>
                  <a:srgbClr val="1C4885"/>
                </a:solidFill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</a:rPr>
              <a:t>的介绍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3C31AF-D4DA-4EE4-9C43-D53946B6907B}"/>
              </a:ext>
            </a:extLst>
          </p:cNvPr>
          <p:cNvSpPr/>
          <p:nvPr/>
        </p:nvSpPr>
        <p:spPr>
          <a:xfrm>
            <a:off x="688798" y="1001135"/>
            <a:ext cx="679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2.5</a:t>
            </a:r>
            <a:r>
              <a:rPr lang="zh-CN" altLang="en-US" sz="2400" dirty="0"/>
              <a:t>、 </a:t>
            </a:r>
            <a:r>
              <a:rPr lang="zh-CN" altLang="en-US" sz="2400" dirty="0">
                <a:latin typeface="宋体" panose="02010600030101010101" pitchFamily="2" charset="-122"/>
              </a:rPr>
              <a:t>Preferred Server  编辑Cach</a:t>
            </a:r>
            <a:r>
              <a:rPr lang="zh-CN" altLang="en-US" sz="2400" dirty="0"/>
              <a:t>é</a:t>
            </a:r>
            <a:r>
              <a:rPr lang="zh-CN" altLang="en-US" sz="2400" dirty="0">
                <a:latin typeface="宋体" panose="02010600030101010101" pitchFamily="2" charset="-122"/>
              </a:rPr>
              <a:t> 服务器列表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11E9D-2E0D-4854-80E5-C9EA6329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" y="1714911"/>
            <a:ext cx="10668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89CCFC-843B-4309-8DC5-56030D4B58A8}"/>
              </a:ext>
            </a:extLst>
          </p:cNvPr>
          <p:cNvSpPr txBox="1">
            <a:spLocks/>
          </p:cNvSpPr>
          <p:nvPr/>
        </p:nvSpPr>
        <p:spPr>
          <a:xfrm>
            <a:off x="722243" y="97313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/>
              <a:t>3.1</a:t>
            </a:r>
            <a:r>
              <a:rPr lang="zh-CN" altLang="en-US" sz="2400" b="1" dirty="0"/>
              <a:t>、多维存储结构介绍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   </a:t>
            </a:r>
            <a:r>
              <a:rPr lang="zh-CN" altLang="en-US" sz="2200" dirty="0"/>
              <a:t> 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Caché</a:t>
            </a:r>
            <a:r>
              <a:rPr lang="en-US" altLang="zh-CN" sz="2200" dirty="0"/>
              <a:t> </a:t>
            </a:r>
            <a:r>
              <a:rPr lang="zh-CN" altLang="en-US" sz="2200" dirty="0"/>
              <a:t>以多维数组存储数据，所有数据都是保存</a:t>
            </a:r>
            <a:r>
              <a:rPr lang="en-US" altLang="zh-CN" sz="2200" dirty="0"/>
              <a:t>Global</a:t>
            </a:r>
            <a:r>
              <a:rPr lang="zh-CN" altLang="en-US" sz="2200" dirty="0"/>
              <a:t>中</a:t>
            </a:r>
            <a:r>
              <a:rPr lang="zh-CN" altLang="en-US" sz="2400" dirty="0"/>
              <a:t>。</a:t>
            </a:r>
          </a:p>
          <a:p>
            <a:pPr>
              <a:buFontTx/>
              <a:buNone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</p:txBody>
      </p:sp>
      <p:pic>
        <p:nvPicPr>
          <p:cNvPr id="8" name="Picture 3" descr="01Cache数据存储体系">
            <a:extLst>
              <a:ext uri="{FF2B5EF4-FFF2-40B4-BE49-F238E27FC236}">
                <a16:creationId xmlns:a16="http://schemas.microsoft.com/office/drawing/2014/main" id="{C7C1DFF6-3B78-4718-BF1A-C9CCBB9C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7" y="1815204"/>
            <a:ext cx="87122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72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89CCFC-843B-4309-8DC5-56030D4B58A8}"/>
              </a:ext>
            </a:extLst>
          </p:cNvPr>
          <p:cNvSpPr txBox="1">
            <a:spLocks/>
          </p:cNvSpPr>
          <p:nvPr/>
        </p:nvSpPr>
        <p:spPr>
          <a:xfrm>
            <a:off x="722243" y="97313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/>
              <a:t>3.1</a:t>
            </a:r>
            <a:r>
              <a:rPr lang="zh-CN" altLang="en-US" sz="2400" b="1" dirty="0"/>
              <a:t>、多维存储结构介绍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示例</a:t>
            </a:r>
            <a:r>
              <a:rPr lang="en-US" altLang="zh-CN" sz="2400" dirty="0"/>
              <a:t>1</a:t>
            </a:r>
            <a:r>
              <a:rPr lang="zh-CN" altLang="en-US" sz="2400" dirty="0"/>
              <a:t>、对象方式</a:t>
            </a:r>
          </a:p>
          <a:p>
            <a:pPr>
              <a:buFontTx/>
              <a:buNone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D2463C-B8AC-4663-93D8-17DD9951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" y="2138983"/>
            <a:ext cx="5124450" cy="3295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879BCD-B13A-42F2-ABFA-8FFB7C73E22E}"/>
              </a:ext>
            </a:extLst>
          </p:cNvPr>
          <p:cNvSpPr/>
          <p:nvPr/>
        </p:nvSpPr>
        <p:spPr>
          <a:xfrm>
            <a:off x="7308887" y="1389029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示例2、SQL方式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4F808-2AD9-419C-AF84-2ED366E0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09" y="2076449"/>
            <a:ext cx="5238750" cy="2705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BF30B4-7EAD-4C2C-8B2C-EF83C5340B21}"/>
              </a:ext>
            </a:extLst>
          </p:cNvPr>
          <p:cNvSpPr/>
          <p:nvPr/>
        </p:nvSpPr>
        <p:spPr>
          <a:xfrm>
            <a:off x="569913" y="5740644"/>
            <a:ext cx="1139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Global(Global variables)：Global是特殊的变量，以^开头，创建且存储在Cache数据库中 </a:t>
            </a:r>
          </a:p>
        </p:txBody>
      </p:sp>
    </p:spTree>
    <p:extLst>
      <p:ext uri="{BB962C8B-B14F-4D97-AF65-F5344CB8AC3E}">
        <p14:creationId xmlns:p14="http://schemas.microsoft.com/office/powerpoint/2010/main" val="101002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 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522F1E-14E5-4FD8-9AF7-A113BD934F58}"/>
              </a:ext>
            </a:extLst>
          </p:cNvPr>
          <p:cNvSpPr txBox="1">
            <a:spLocks/>
          </p:cNvSpPr>
          <p:nvPr/>
        </p:nvSpPr>
        <p:spPr>
          <a:xfrm>
            <a:off x="828261" y="1568380"/>
            <a:ext cx="1100593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/>
              <a:t>Global</a:t>
            </a:r>
            <a:r>
              <a:rPr lang="zh-CN" altLang="en-US" sz="2200" dirty="0"/>
              <a:t>以如下形式表示：</a:t>
            </a:r>
            <a:r>
              <a:rPr lang="en-US" altLang="zh-CN" sz="2200" dirty="0"/>
              <a:t>^</a:t>
            </a:r>
            <a:r>
              <a:rPr lang="zh-CN" altLang="en-US" sz="2200" dirty="0"/>
              <a:t>名称</a:t>
            </a:r>
            <a:r>
              <a:rPr lang="en-US" altLang="zh-CN" sz="2200" dirty="0"/>
              <a:t>(</a:t>
            </a:r>
            <a:r>
              <a:rPr lang="zh-CN" altLang="en-US" sz="2200" dirty="0"/>
              <a:t>下标</a:t>
            </a:r>
            <a:r>
              <a:rPr lang="en-US" altLang="zh-CN" sz="2200" dirty="0"/>
              <a:t>1,</a:t>
            </a:r>
            <a:r>
              <a:rPr lang="zh-CN" altLang="en-US" sz="2200" dirty="0"/>
              <a:t>下标</a:t>
            </a:r>
            <a:r>
              <a:rPr lang="en-US" altLang="zh-CN" sz="2200" dirty="0"/>
              <a:t>2,</a:t>
            </a:r>
            <a:r>
              <a:rPr lang="zh-CN" altLang="en-US" sz="2200" dirty="0"/>
              <a:t>下标</a:t>
            </a:r>
            <a:r>
              <a:rPr lang="en-US" altLang="zh-CN" sz="2200" dirty="0"/>
              <a:t>3…)=</a:t>
            </a:r>
            <a:r>
              <a:rPr lang="zh-CN" altLang="en-US" sz="2200" dirty="0"/>
              <a:t>值</a:t>
            </a:r>
          </a:p>
          <a:p>
            <a:pPr marL="0" indent="0">
              <a:buNone/>
            </a:pPr>
            <a:r>
              <a:rPr lang="zh-CN" altLang="en-US" sz="2200" dirty="0"/>
              <a:t>如</a:t>
            </a:r>
            <a:r>
              <a:rPr lang="en-US" altLang="zh-CN" sz="2200" dirty="0"/>
              <a:t> ^</a:t>
            </a:r>
            <a:r>
              <a:rPr lang="en-US" altLang="zh-CN" sz="2200" dirty="0" err="1"/>
              <a:t>AirPlane</a:t>
            </a:r>
            <a:r>
              <a:rPr lang="en-US" altLang="zh-CN" sz="2200" dirty="0"/>
              <a:t>(“</a:t>
            </a:r>
            <a:r>
              <a:rPr lang="en-US" altLang="zh-CN" sz="2200" dirty="0" err="1"/>
              <a:t>Manufacturer”,“Address”,“Country</a:t>
            </a:r>
            <a:r>
              <a:rPr lang="en-US" altLang="zh-CN" sz="2200" dirty="0"/>
              <a:t>”)=“US” </a:t>
            </a:r>
          </a:p>
          <a:p>
            <a:pPr marL="0" indent="0">
              <a:buNone/>
            </a:pPr>
            <a:r>
              <a:rPr lang="zh-CN" altLang="en-US" sz="2200" dirty="0"/>
              <a:t>我们可以自己定制</a:t>
            </a:r>
            <a:r>
              <a:rPr lang="en-US" altLang="zh-CN" sz="2200" dirty="0"/>
              <a:t>Global</a:t>
            </a:r>
            <a:r>
              <a:rPr lang="zh-CN" altLang="en-US" sz="2200" dirty="0"/>
              <a:t>，包括添加、删除、修改、遍历其节点。</a:t>
            </a:r>
          </a:p>
          <a:p>
            <a:pPr marL="0" indent="0">
              <a:buNone/>
            </a:pPr>
            <a:r>
              <a:rPr lang="zh-CN" altLang="en-US" sz="2200" dirty="0"/>
              <a:t>多维数组以树状的形式保存，他的每一个节点直接与磁盘和内存中的数据块相对应，因此可以达到极快的访问速度。在此基础上，我们将多维数组映射成对象或者关系型的格式，分别由面向对象的接口或基于</a:t>
            </a:r>
            <a:r>
              <a:rPr lang="en-US" altLang="zh-CN" sz="2200" dirty="0"/>
              <a:t>SQL</a:t>
            </a:r>
            <a:r>
              <a:rPr lang="zh-CN" altLang="en-US" sz="2200" dirty="0"/>
              <a:t>的接口进行访问。</a:t>
            </a:r>
          </a:p>
          <a:p>
            <a:pPr>
              <a:buFontTx/>
              <a:buNone/>
            </a:pPr>
            <a:r>
              <a:rPr lang="zh-CN" altLang="en-US" sz="2000" b="1" dirty="0"/>
              <a:t>多维数组以树状的形式保存</a:t>
            </a:r>
            <a:r>
              <a:rPr lang="en-US" altLang="zh-CN" sz="2000" dirty="0"/>
              <a:t>,</a:t>
            </a:r>
            <a:r>
              <a:rPr lang="zh-CN" altLang="en-US" sz="2000" dirty="0"/>
              <a:t>如下例：</a:t>
            </a:r>
          </a:p>
          <a:p>
            <a:pPr marL="0" indent="0">
              <a:buNone/>
            </a:pPr>
            <a:r>
              <a:rPr lang="en-US" altLang="zh-CN" sz="2200" dirty="0"/>
              <a:t>Global</a:t>
            </a:r>
            <a:r>
              <a:rPr lang="zh-CN" altLang="en-US" sz="2200" dirty="0"/>
              <a:t>以如下形式表示：</a:t>
            </a:r>
            <a:r>
              <a:rPr lang="en-US" altLang="zh-CN" sz="2200" dirty="0"/>
              <a:t>^</a:t>
            </a:r>
            <a:r>
              <a:rPr lang="zh-CN" altLang="en-US" sz="2200" dirty="0"/>
              <a:t>名称</a:t>
            </a:r>
            <a:r>
              <a:rPr lang="en-US" altLang="zh-CN" sz="2200" dirty="0"/>
              <a:t>(</a:t>
            </a:r>
            <a:r>
              <a:rPr lang="zh-CN" altLang="en-US" sz="2200" dirty="0"/>
              <a:t>下标</a:t>
            </a:r>
            <a:r>
              <a:rPr lang="en-US" altLang="zh-CN" sz="2200" dirty="0"/>
              <a:t>1,</a:t>
            </a:r>
            <a:r>
              <a:rPr lang="zh-CN" altLang="en-US" sz="2200" dirty="0"/>
              <a:t>下标</a:t>
            </a:r>
            <a:r>
              <a:rPr lang="en-US" altLang="zh-CN" sz="2200" dirty="0"/>
              <a:t>2,</a:t>
            </a:r>
            <a:r>
              <a:rPr lang="zh-CN" altLang="en-US" sz="2200" dirty="0"/>
              <a:t>下标</a:t>
            </a:r>
            <a:r>
              <a:rPr lang="en-US" altLang="zh-CN" sz="2200" dirty="0"/>
              <a:t>3…)=</a:t>
            </a:r>
            <a:r>
              <a:rPr lang="zh-CN" altLang="en-US" sz="2200" dirty="0"/>
              <a:t>值</a:t>
            </a:r>
          </a:p>
          <a:p>
            <a:pPr>
              <a:buFontTx/>
              <a:buNone/>
            </a:pPr>
            <a:r>
              <a:rPr lang="zh-CN" altLang="en-US" sz="2200" dirty="0"/>
              <a:t>       </a:t>
            </a:r>
            <a:r>
              <a:rPr lang="en-US" altLang="zh-CN" sz="2200" dirty="0"/>
              <a:t>SET ^Y(3,6,7)="third"</a:t>
            </a:r>
          </a:p>
          <a:p>
            <a:pPr>
              <a:buFontTx/>
              <a:buNone/>
            </a:pPr>
            <a:r>
              <a:rPr lang="en-US" altLang="zh-CN" sz="2200" dirty="0"/>
              <a:t>       SET ^Y(3,6,8)="fourth"</a:t>
            </a:r>
          </a:p>
          <a:p>
            <a:pPr>
              <a:buFontTx/>
              <a:buNone/>
            </a:pPr>
            <a:r>
              <a:rPr lang="en-US" altLang="zh-CN" sz="2200" dirty="0"/>
              <a:t>       SET ^Y(3,6,7,8,4)="fifth"</a:t>
            </a:r>
          </a:p>
          <a:p>
            <a:pPr>
              <a:buFontTx/>
              <a:buNone/>
            </a:pPr>
            <a:r>
              <a:rPr lang="en-US" altLang="zh-CN" sz="2200" dirty="0"/>
              <a:t>	  SET ^Y(3,6,7,8,9)="sixth"</a:t>
            </a:r>
          </a:p>
          <a:p>
            <a:pPr>
              <a:buFontTx/>
              <a:buNone/>
            </a:pPr>
            <a:r>
              <a:rPr lang="en-US" altLang="zh-CN" sz="2200" dirty="0"/>
              <a:t> </a:t>
            </a:r>
          </a:p>
          <a:p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C26D48-793F-4A4A-B07F-D5225324F6FB}"/>
              </a:ext>
            </a:extLst>
          </p:cNvPr>
          <p:cNvSpPr/>
          <p:nvPr/>
        </p:nvSpPr>
        <p:spPr>
          <a:xfrm>
            <a:off x="756478" y="982807"/>
            <a:ext cx="6208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3.2</a:t>
            </a:r>
            <a:r>
              <a:rPr lang="zh-CN" altLang="en-US" sz="2400" b="1" dirty="0"/>
              <a:t>、多维存储形式介绍</a:t>
            </a:r>
          </a:p>
        </p:txBody>
      </p:sp>
    </p:spTree>
    <p:extLst>
      <p:ext uri="{BB962C8B-B14F-4D97-AF65-F5344CB8AC3E}">
        <p14:creationId xmlns:p14="http://schemas.microsoft.com/office/powerpoint/2010/main" val="140112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 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C26D48-793F-4A4A-B07F-D5225324F6FB}"/>
              </a:ext>
            </a:extLst>
          </p:cNvPr>
          <p:cNvSpPr/>
          <p:nvPr/>
        </p:nvSpPr>
        <p:spPr>
          <a:xfrm>
            <a:off x="756478" y="982807"/>
            <a:ext cx="6208644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3.3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Global</a:t>
            </a:r>
            <a:r>
              <a:rPr lang="zh-CN" altLang="en-US" sz="2400" b="1" dirty="0"/>
              <a:t>的树状结构如下：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zh-CN" altLang="en-US" sz="2400" b="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9293D22-B83B-40BE-8ED2-CFA7B8A1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63" y="1249218"/>
            <a:ext cx="49117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7672" y="374427"/>
            <a:ext cx="6582596" cy="5981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264">
              <a:spcBef>
                <a:spcPct val="50000"/>
              </a:spcBef>
              <a:tabLst>
                <a:tab pos="2636971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18136" y="1285400"/>
            <a:ext cx="4049464" cy="3730043"/>
            <a:chOff x="1812657" y="2178576"/>
            <a:chExt cx="4049464" cy="3461112"/>
          </a:xfrm>
        </p:grpSpPr>
        <p:grpSp>
          <p:nvGrpSpPr>
            <p:cNvPr id="10" name="组合 9"/>
            <p:cNvGrpSpPr/>
            <p:nvPr/>
          </p:nvGrpSpPr>
          <p:grpSpPr>
            <a:xfrm>
              <a:off x="1812657" y="2178576"/>
              <a:ext cx="4049464" cy="2214911"/>
              <a:chOff x="739231" y="3269948"/>
              <a:chExt cx="4049464" cy="2214911"/>
            </a:xfrm>
          </p:grpSpPr>
          <p:sp>
            <p:nvSpPr>
              <p:cNvPr id="16" name="矩形 31"/>
              <p:cNvSpPr>
                <a:spLocks noChangeArrowheads="1"/>
              </p:cNvSpPr>
              <p:nvPr/>
            </p:nvSpPr>
            <p:spPr bwMode="auto">
              <a:xfrm>
                <a:off x="1829595" y="3269948"/>
                <a:ext cx="2959100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29"/>
              <p:cNvSpPr>
                <a:spLocks noChangeArrowheads="1"/>
              </p:cNvSpPr>
              <p:nvPr/>
            </p:nvSpPr>
            <p:spPr bwMode="auto">
              <a:xfrm>
                <a:off x="739231" y="3279121"/>
                <a:ext cx="676275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文本框 30"/>
              <p:cNvSpPr txBox="1">
                <a:spLocks noChangeArrowheads="1"/>
              </p:cNvSpPr>
              <p:nvPr/>
            </p:nvSpPr>
            <p:spPr bwMode="auto">
              <a:xfrm>
                <a:off x="915444" y="3315633"/>
                <a:ext cx="559697" cy="407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38"/>
              <p:cNvSpPr>
                <a:spLocks noChangeArrowheads="1"/>
              </p:cNvSpPr>
              <p:nvPr/>
            </p:nvSpPr>
            <p:spPr bwMode="auto">
              <a:xfrm>
                <a:off x="1828804" y="4132552"/>
                <a:ext cx="2959097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36"/>
              <p:cNvSpPr>
                <a:spLocks noChangeArrowheads="1"/>
              </p:cNvSpPr>
              <p:nvPr/>
            </p:nvSpPr>
            <p:spPr bwMode="auto">
              <a:xfrm>
                <a:off x="739231" y="4132552"/>
                <a:ext cx="676275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文本框 37"/>
              <p:cNvSpPr txBox="1">
                <a:spLocks noChangeArrowheads="1"/>
              </p:cNvSpPr>
              <p:nvPr/>
            </p:nvSpPr>
            <p:spPr bwMode="auto">
              <a:xfrm>
                <a:off x="926868" y="4169064"/>
                <a:ext cx="360914" cy="407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45"/>
              <p:cNvSpPr>
                <a:spLocks noChangeArrowheads="1"/>
              </p:cNvSpPr>
              <p:nvPr/>
            </p:nvSpPr>
            <p:spPr bwMode="auto">
              <a:xfrm>
                <a:off x="1828804" y="4995909"/>
                <a:ext cx="2957512" cy="48895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矩形 43"/>
              <p:cNvSpPr>
                <a:spLocks noChangeArrowheads="1"/>
              </p:cNvSpPr>
              <p:nvPr/>
            </p:nvSpPr>
            <p:spPr bwMode="auto">
              <a:xfrm>
                <a:off x="739231" y="4995909"/>
                <a:ext cx="679450" cy="488950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文本框 44"/>
              <p:cNvSpPr txBox="1">
                <a:spLocks noChangeArrowheads="1"/>
              </p:cNvSpPr>
              <p:nvPr/>
            </p:nvSpPr>
            <p:spPr bwMode="auto">
              <a:xfrm>
                <a:off x="914548" y="5033246"/>
                <a:ext cx="962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775559" y="5239578"/>
              <a:ext cx="12140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498433" y="3182726"/>
            <a:ext cx="2886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的多维存储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507709" y="2280310"/>
            <a:ext cx="2629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F995-7B4D-4D6B-AF14-1E08B22D7FB7}"/>
              </a:ext>
            </a:extLst>
          </p:cNvPr>
          <p:cNvSpPr/>
          <p:nvPr/>
        </p:nvSpPr>
        <p:spPr>
          <a:xfrm>
            <a:off x="4507709" y="2298118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58F5A8-A701-447D-8DD4-D2783A7DB73C}"/>
              </a:ext>
            </a:extLst>
          </p:cNvPr>
          <p:cNvSpPr/>
          <p:nvPr/>
        </p:nvSpPr>
        <p:spPr>
          <a:xfrm>
            <a:off x="4498433" y="1401903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61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767282-F663-4E07-B4F0-C96545915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913" y="397234"/>
            <a:ext cx="6581775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</a:rPr>
              <a:t>3. Global</a:t>
            </a:r>
            <a:r>
              <a:rPr lang="zh-CN" altLang="en-US" sz="2400" b="1" dirty="0">
                <a:solidFill>
                  <a:srgbClr val="1C4885"/>
                </a:solidFill>
              </a:rPr>
              <a:t>的多维存储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C26D48-793F-4A4A-B07F-D5225324F6FB}"/>
              </a:ext>
            </a:extLst>
          </p:cNvPr>
          <p:cNvSpPr/>
          <p:nvPr/>
        </p:nvSpPr>
        <p:spPr>
          <a:xfrm>
            <a:off x="756478" y="982807"/>
            <a:ext cx="6208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3.4</a:t>
            </a:r>
            <a:r>
              <a:rPr lang="zh-CN" altLang="en-US" sz="2400" b="1" dirty="0"/>
              <a:t>、查看</a:t>
            </a:r>
            <a:r>
              <a:rPr lang="en-US" altLang="zh-CN" sz="2400" b="1" dirty="0"/>
              <a:t>Global</a:t>
            </a:r>
            <a:r>
              <a:rPr lang="zh-CN" altLang="en-US" sz="2400" b="1" dirty="0"/>
              <a:t>的数据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两种方式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6D95B1-B773-4786-ACDD-A67EC07A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8" y="1568381"/>
            <a:ext cx="10600635" cy="46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ABB4AE1-25FB-41A9-8ADF-D102A057FC98}"/>
              </a:ext>
            </a:extLst>
          </p:cNvPr>
          <p:cNvSpPr/>
          <p:nvPr/>
        </p:nvSpPr>
        <p:spPr>
          <a:xfrm>
            <a:off x="4960112" y="2967335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976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023E10-0584-4B5A-9A8C-2B33D28BDFE7}"/>
              </a:ext>
            </a:extLst>
          </p:cNvPr>
          <p:cNvSpPr/>
          <p:nvPr/>
        </p:nvSpPr>
        <p:spPr>
          <a:xfrm>
            <a:off x="470712" y="1042318"/>
            <a:ext cx="1762021" cy="644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Cambria" panose="02040503050406030204" pitchFamily="18" charset="0"/>
              <a:buAutoNum type="arabicPeriod"/>
            </a:pP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先决条件</a:t>
            </a:r>
            <a:endParaRPr lang="zh-CN" altLang="zh-CN" sz="2400" b="1" kern="100" dirty="0">
              <a:latin typeface="Cambria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275712-9B9B-41B3-AEF4-1062F10572B2}"/>
              </a:ext>
            </a:extLst>
          </p:cNvPr>
          <p:cNvSpPr/>
          <p:nvPr/>
        </p:nvSpPr>
        <p:spPr>
          <a:xfrm>
            <a:off x="808381" y="1686340"/>
            <a:ext cx="1020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如果之前安装过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Cach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é</a:t>
            </a:r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在安装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Cach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é</a:t>
            </a:r>
            <a:r>
              <a:rPr lang="en-US" altLang="zh-CN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前必须彻底卸载低版本（非</a:t>
            </a:r>
            <a:r>
              <a:rPr lang="en-US" altLang="zh-CN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版）的数据库管理软件</a:t>
            </a:r>
            <a:r>
              <a:rPr lang="zh-CN" altLang="en-US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卸载完成之后删除安装目录（如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C:\intersystems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b="1" kern="1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csp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 gateway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（文件在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C:\inetpub\CSPGateway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b="1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470712" y="2239262"/>
            <a:ext cx="3440365" cy="829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2.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IIS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(Win 10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为例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)</a:t>
            </a: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28026-0033-475F-B8E7-40CFA004731F}"/>
              </a:ext>
            </a:extLst>
          </p:cNvPr>
          <p:cNvSpPr/>
          <p:nvPr/>
        </p:nvSpPr>
        <p:spPr>
          <a:xfrm>
            <a:off x="808381" y="3106944"/>
            <a:ext cx="1034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2.1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检查是否安装了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，可在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”控制面板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系统和安全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管理工具“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中查看，如下图所示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8C77A519-27CD-45D9-BDF5-B43AE678A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6729" y="3540760"/>
            <a:ext cx="5221880" cy="250283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1749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461622" y="899636"/>
            <a:ext cx="3440365" cy="829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2.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IIS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(Win 10</a:t>
            </a:r>
            <a:r>
              <a:rPr lang="zh-CN" altLang="en-US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为例</a:t>
            </a: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)</a:t>
            </a: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E382C0-557A-4CB0-94F1-4942715A4368}"/>
              </a:ext>
            </a:extLst>
          </p:cNvPr>
          <p:cNvSpPr/>
          <p:nvPr/>
        </p:nvSpPr>
        <p:spPr>
          <a:xfrm>
            <a:off x="800978" y="1729222"/>
            <a:ext cx="1204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如果没有安装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IIS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，可以通过【控制面板】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【程序】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【程序和功能】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【打开和关闭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功能】安装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68DF35B2-1E62-4340-B26E-0DAFB056B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1322" y="2404491"/>
            <a:ext cx="6109252" cy="33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233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B84B8D-5631-414A-90C7-1691B347325D}"/>
              </a:ext>
            </a:extLst>
          </p:cNvPr>
          <p:cNvSpPr/>
          <p:nvPr/>
        </p:nvSpPr>
        <p:spPr>
          <a:xfrm>
            <a:off x="749860" y="1830489"/>
            <a:ext cx="10921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之前必须先安装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：安装时右键选择 “以管理员身份运行”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：安装版本：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64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位：</a:t>
            </a:r>
            <a:r>
              <a:rPr lang="en-US" altLang="zh-CN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cache-2016.2.0.736.0-win_x64.exe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            32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位：</a:t>
            </a:r>
            <a:r>
              <a:rPr lang="en-US" altLang="zh-CN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cache-2016.2.0.736.0-win_x86.exe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</a:rPr>
              <a:t>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的默认安装目录为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C:\Intersystems\Cache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，在本文中约定为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$Cache$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739C0D-822F-44AD-8646-D5B64A5FE6E0}"/>
              </a:ext>
            </a:extLst>
          </p:cNvPr>
          <p:cNvSpPr/>
          <p:nvPr/>
        </p:nvSpPr>
        <p:spPr>
          <a:xfrm>
            <a:off x="281728" y="3610656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选择接受条款，点击【下一步】；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BD65C3DE-DADC-4830-8CC8-CD1B06FBE6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1916" y="3735852"/>
            <a:ext cx="4829175" cy="25641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353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344407" y="1725235"/>
            <a:ext cx="381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服务实例名称；</a:t>
            </a:r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29AA922E-5341-4AAD-A075-71FCA612C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461" y="2366645"/>
            <a:ext cx="4819650" cy="3343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175C76-212D-4414-AC61-B1CCDE3F4E2A}"/>
              </a:ext>
            </a:extLst>
          </p:cNvPr>
          <p:cNvSpPr/>
          <p:nvPr/>
        </p:nvSpPr>
        <p:spPr>
          <a:xfrm>
            <a:off x="5977549" y="1754192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3.3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确定安装路径</a:t>
            </a:r>
            <a:r>
              <a:rPr lang="zh-CN" altLang="zh-CN" sz="1050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zh-CN" altLang="zh-CN" sz="1050" kern="100" dirty="0">
              <a:latin typeface="Times New Roman" panose="02020603050405020304" pitchFamily="18" charset="0"/>
            </a:endParaRPr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DBE97148-DE4C-4F3C-A43C-8833533657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8414" y="2366645"/>
            <a:ext cx="4810125" cy="3581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528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3.4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定制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类型的安装模式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F1CE1A48-A145-47D2-B558-50F8A0C34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420" y="2278785"/>
            <a:ext cx="4829175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65868357-D56C-4964-AFEA-240DB68266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9009" y="2306725"/>
            <a:ext cx="4813935" cy="35725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0329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3.5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选择“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37E227E0-7714-4E23-9204-307BAE4A1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468" y="2221396"/>
            <a:ext cx="4810125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B289D5-45C2-43E0-BF81-1F052AE05CD5}"/>
              </a:ext>
            </a:extLst>
          </p:cNvPr>
          <p:cNvSpPr/>
          <p:nvPr/>
        </p:nvSpPr>
        <p:spPr>
          <a:xfrm>
            <a:off x="5638593" y="1786189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3.6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确定数据库服务端口和管理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页面端口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默认不变；</a:t>
            </a:r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D8413A55-CC29-46FF-9A13-732C34B57C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9424" y="2230929"/>
            <a:ext cx="4810125" cy="36099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4981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154" y="373487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Caché</a:t>
            </a:r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F1B31-542E-4ADD-8AE2-F72330564783}"/>
              </a:ext>
            </a:extLst>
          </p:cNvPr>
          <p:cNvSpPr/>
          <p:nvPr/>
        </p:nvSpPr>
        <p:spPr>
          <a:xfrm>
            <a:off x="521002" y="835152"/>
            <a:ext cx="3276859" cy="214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 3.</a:t>
            </a:r>
            <a:r>
              <a:rPr lang="zh-CN" altLang="zh-CN" sz="2400" b="1" kern="100" dirty="0">
                <a:latin typeface="Cambria" panose="02040503050406030204" pitchFamily="18" charset="0"/>
                <a:ea typeface="华文中宋" panose="02010600040101010101" pitchFamily="2" charset="-122"/>
              </a:rPr>
              <a:t>安装数据库管理软件</a:t>
            </a:r>
          </a:p>
          <a:p>
            <a:pPr lvl="0"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2400" b="1" kern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4F499-06A4-41B9-86FE-446779939318}"/>
              </a:ext>
            </a:extLst>
          </p:cNvPr>
          <p:cNvSpPr/>
          <p:nvPr/>
        </p:nvSpPr>
        <p:spPr>
          <a:xfrm>
            <a:off x="265472" y="1720314"/>
            <a:ext cx="4458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3.7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确定安装的角色，选择最小；</a:t>
            </a:r>
          </a:p>
          <a:p>
            <a:pPr lvl="1" algn="just"/>
            <a:endParaRPr lang="zh-C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B289D5-45C2-43E0-BF81-1F052AE05CD5}"/>
              </a:ext>
            </a:extLst>
          </p:cNvPr>
          <p:cNvSpPr/>
          <p:nvPr/>
        </p:nvSpPr>
        <p:spPr>
          <a:xfrm>
            <a:off x="6096000" y="1784999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3.8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点击【安装】；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78400A6E-E619-4085-BD18-E403D769C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2451" y="2174847"/>
            <a:ext cx="4800600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16B182-FFCF-48B0-93EB-12326568F378}"/>
              </a:ext>
            </a:extLst>
          </p:cNvPr>
          <p:cNvSpPr/>
          <p:nvPr/>
        </p:nvSpPr>
        <p:spPr>
          <a:xfrm>
            <a:off x="538553" y="5928492"/>
            <a:ext cx="593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注意：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选择最小安全设置，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_system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用户密码默认为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E0100160-94E0-4CCF-9FEB-1FAB896D38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8951" y="2303117"/>
            <a:ext cx="4810125" cy="3343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A9021F-2CA6-4DFD-9B2C-01430F6D691A}"/>
              </a:ext>
            </a:extLst>
          </p:cNvPr>
          <p:cNvSpPr/>
          <p:nvPr/>
        </p:nvSpPr>
        <p:spPr>
          <a:xfrm>
            <a:off x="6304632" y="5728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点击安装之后，数据库会自动安装，安装完成之后会在桌面右下角产生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一个立方体</a:t>
            </a:r>
            <a:r>
              <a:rPr lang="zh-CN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>
          <a:headEnd/>
          <a:tailEnd type="triangle" w="med" len="med"/>
        </a:ln>
      </a:spPr>
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77">
          <a:defRPr>
            <a:solidFill>
              <a:srgbClr val="FFC000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25009</TotalTime>
  <Words>1066</Words>
  <Application>Microsoft Office PowerPoint</Application>
  <PresentationFormat>宽屏</PresentationFormat>
  <Paragraphs>116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楷体</vt:lpstr>
      <vt:lpstr>宋体</vt:lpstr>
      <vt:lpstr>微软雅黑</vt:lpstr>
      <vt:lpstr>Arial</vt:lpstr>
      <vt:lpstr>Calibri</vt:lpstr>
      <vt:lpstr>Calibri Light</vt:lpstr>
      <vt:lpstr>Cambria</vt:lpstr>
      <vt:lpstr>Times New Roman</vt:lpstr>
      <vt:lpstr>Office Theme</vt:lpstr>
      <vt:lpstr>合肥京东方医院  数据库安装和介绍培训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Caché的介绍</vt:lpstr>
      <vt:lpstr>2. Caché的介绍</vt:lpstr>
      <vt:lpstr>2. Caché的介绍</vt:lpstr>
      <vt:lpstr>2. Caché的介绍</vt:lpstr>
      <vt:lpstr>2. Caché的介绍</vt:lpstr>
      <vt:lpstr>3.Global的多维存储</vt:lpstr>
      <vt:lpstr>3.Global的多维存储</vt:lpstr>
      <vt:lpstr>3. Global的多维存储</vt:lpstr>
      <vt:lpstr>3. Global的多维存储</vt:lpstr>
      <vt:lpstr>3. Global的多维存储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Norio</dc:creator>
  <cp:lastModifiedBy>王明龙</cp:lastModifiedBy>
  <cp:revision>2400</cp:revision>
  <cp:lastPrinted>2017-08-04T07:20:57Z</cp:lastPrinted>
  <dcterms:created xsi:type="dcterms:W3CDTF">2016-03-16T13:24:12Z</dcterms:created>
  <dcterms:modified xsi:type="dcterms:W3CDTF">2019-08-07T08:40:26Z</dcterms:modified>
</cp:coreProperties>
</file>