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6"/>
  </p:notesMasterIdLst>
  <p:sldIdLst>
    <p:sldId id="1208" r:id="rId2"/>
    <p:sldId id="1213" r:id="rId3"/>
    <p:sldId id="1218" r:id="rId4"/>
    <p:sldId id="1216" r:id="rId5"/>
    <p:sldId id="1223" r:id="rId6"/>
    <p:sldId id="1219" r:id="rId7"/>
    <p:sldId id="1220" r:id="rId8"/>
    <p:sldId id="1217" r:id="rId9"/>
    <p:sldId id="1214" r:id="rId10"/>
    <p:sldId id="1229" r:id="rId11"/>
    <p:sldId id="1228" r:id="rId12"/>
    <p:sldId id="1230" r:id="rId13"/>
    <p:sldId id="1225" r:id="rId14"/>
    <p:sldId id="1224" r:id="rId15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66">
          <p15:clr>
            <a:srgbClr val="A4A3A4"/>
          </p15:clr>
        </p15:guide>
        <p15:guide id="4" pos="930">
          <p15:clr>
            <a:srgbClr val="A4A3A4"/>
          </p15:clr>
        </p15:guide>
        <p15:guide id="5" pos="1519">
          <p15:clr>
            <a:srgbClr val="A4A3A4"/>
          </p15:clr>
        </p15:guide>
        <p15:guide id="6" pos="2064">
          <p15:clr>
            <a:srgbClr val="A4A3A4"/>
          </p15:clr>
        </p15:guide>
        <p15:guide id="7" pos="3969">
          <p15:clr>
            <a:srgbClr val="A4A3A4"/>
          </p15:clr>
        </p15:guide>
        <p15:guide id="8" orient="horz" pos="2526">
          <p15:clr>
            <a:srgbClr val="A4A3A4"/>
          </p15:clr>
        </p15:guide>
        <p15:guide id="9" orient="horz" pos="1346">
          <p15:clr>
            <a:srgbClr val="A4A3A4"/>
          </p15:clr>
        </p15:guide>
        <p15:guide id="10" orient="horz" pos="2254">
          <p15:clr>
            <a:srgbClr val="A4A3A4"/>
          </p15:clr>
        </p15:guide>
        <p15:guide id="11" pos="975">
          <p15:clr>
            <a:srgbClr val="A4A3A4"/>
          </p15:clr>
        </p15:guide>
        <p15:guide id="12" orient="horz" pos="711">
          <p15:clr>
            <a:srgbClr val="A4A3A4"/>
          </p15:clr>
        </p15:guide>
        <p15:guide id="13" orient="horz" pos="621">
          <p15:clr>
            <a:srgbClr val="A4A3A4"/>
          </p15:clr>
        </p15:guide>
        <p15:guide id="14" pos="1066">
          <p15:clr>
            <a:srgbClr val="A4A3A4"/>
          </p15:clr>
        </p15:guide>
        <p15:guide id="15" pos="431">
          <p15:clr>
            <a:srgbClr val="A4A3A4"/>
          </p15:clr>
        </p15:guide>
        <p15:guide id="16" pos="794">
          <p15:clr>
            <a:srgbClr val="A4A3A4"/>
          </p15:clr>
        </p15:guide>
        <p15:guide id="17" pos="295">
          <p15:clr>
            <a:srgbClr val="A4A3A4"/>
          </p15:clr>
        </p15:guide>
        <p15:guide id="18" pos="4921">
          <p15:clr>
            <a:srgbClr val="A4A3A4"/>
          </p15:clr>
        </p15:guide>
        <p15:guide id="19" pos="5057">
          <p15:clr>
            <a:srgbClr val="A4A3A4"/>
          </p15:clr>
        </p15:guide>
        <p15:guide id="20" pos="567">
          <p15:clr>
            <a:srgbClr val="A4A3A4"/>
          </p15:clr>
        </p15:guide>
        <p15:guide id="21" orient="horz" pos="1482">
          <p15:clr>
            <a:srgbClr val="A4A3A4"/>
          </p15:clr>
        </p15:guide>
        <p15:guide id="22" orient="horz" pos="1074">
          <p15:clr>
            <a:srgbClr val="A4A3A4"/>
          </p15:clr>
        </p15:guide>
        <p15:guide id="23" pos="1338">
          <p15:clr>
            <a:srgbClr val="A4A3A4"/>
          </p15:clr>
        </p15:guide>
        <p15:guide id="24" pos="703">
          <p15:clr>
            <a:srgbClr val="A4A3A4"/>
          </p15:clr>
        </p15:guide>
        <p15:guide id="25" pos="5284">
          <p15:clr>
            <a:srgbClr val="A4A3A4"/>
          </p15:clr>
        </p15:guide>
        <p15:guide id="26" pos="11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44"/>
    <a:srgbClr val="006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3C87A-7797-4D9D-A805-7811D63CE045}" v="312" dt="2018-07-06T07:45:29.17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5226" autoAdjust="0"/>
  </p:normalViewPr>
  <p:slideViewPr>
    <p:cSldViewPr>
      <p:cViewPr varScale="1">
        <p:scale>
          <a:sx n="81" d="100"/>
          <a:sy n="81" d="100"/>
        </p:scale>
        <p:origin x="1284" y="-66"/>
      </p:cViewPr>
      <p:guideLst>
        <p:guide orient="horz" pos="1800"/>
        <p:guide pos="2880"/>
        <p:guide orient="horz" pos="666"/>
        <p:guide pos="930"/>
        <p:guide pos="1519"/>
        <p:guide pos="2064"/>
        <p:guide pos="3969"/>
        <p:guide orient="horz" pos="2526"/>
        <p:guide orient="horz" pos="1346"/>
        <p:guide orient="horz" pos="2254"/>
        <p:guide pos="975"/>
        <p:guide orient="horz" pos="711"/>
        <p:guide orient="horz" pos="621"/>
        <p:guide pos="1066"/>
        <p:guide pos="431"/>
        <p:guide pos="794"/>
        <p:guide pos="295"/>
        <p:guide pos="4921"/>
        <p:guide pos="5057"/>
        <p:guide pos="567"/>
        <p:guide orient="horz" pos="1482"/>
        <p:guide orient="horz" pos="1074"/>
        <p:guide pos="1338"/>
        <p:guide pos="703"/>
        <p:guide pos="5284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若鹏" userId="a74f308f96b0bacd" providerId="LiveId" clId="{F013C87A-7797-4D9D-A805-7811D63CE045}"/>
    <pc:docChg chg="modSld">
      <pc:chgData name="杨 若鹏" userId="a74f308f96b0bacd" providerId="LiveId" clId="{F013C87A-7797-4D9D-A805-7811D63CE045}" dt="2018-07-06T07:45:29.177" v="310"/>
      <pc:docMkLst>
        <pc:docMk/>
      </pc:docMkLst>
      <pc:sldChg chg="modSp">
        <pc:chgData name="杨 若鹏" userId="a74f308f96b0bacd" providerId="LiveId" clId="{F013C87A-7797-4D9D-A805-7811D63CE045}" dt="2018-07-06T07:44:55.066" v="300"/>
        <pc:sldMkLst>
          <pc:docMk/>
          <pc:sldMk cId="1276958251" sldId="1202"/>
        </pc:sldMkLst>
        <pc:graphicFrameChg chg="mod modGraphic">
          <ac:chgData name="杨 若鹏" userId="a74f308f96b0bacd" providerId="LiveId" clId="{F013C87A-7797-4D9D-A805-7811D63CE045}" dt="2018-07-06T07:44:55.066" v="300"/>
          <ac:graphicFrameMkLst>
            <pc:docMk/>
            <pc:sldMk cId="1276958251" sldId="1202"/>
            <ac:graphicFrameMk id="8" creationId="{DA7DFEE8-66CE-4E43-9EAC-8265F338169E}"/>
          </ac:graphicFrameMkLst>
        </pc:graphicFrameChg>
      </pc:sldChg>
      <pc:sldChg chg="modSp">
        <pc:chgData name="杨 若鹏" userId="a74f308f96b0bacd" providerId="LiveId" clId="{F013C87A-7797-4D9D-A805-7811D63CE045}" dt="2018-07-06T07:45:29.177" v="310"/>
        <pc:sldMkLst>
          <pc:docMk/>
          <pc:sldMk cId="3779846400" sldId="1203"/>
        </pc:sldMkLst>
        <pc:spChg chg="mod">
          <ac:chgData name="杨 若鹏" userId="a74f308f96b0bacd" providerId="LiveId" clId="{F013C87A-7797-4D9D-A805-7811D63CE045}" dt="2018-07-06T07:45:29.177" v="310"/>
          <ac:spMkLst>
            <pc:docMk/>
            <pc:sldMk cId="3779846400" sldId="1203"/>
            <ac:spMk id="5" creationId="{8EC023DA-2C52-48CD-8AF4-1B4AF77C85BF}"/>
          </ac:spMkLst>
        </pc:spChg>
      </pc:sldChg>
      <pc:sldChg chg="modSp">
        <pc:chgData name="杨 若鹏" userId="a74f308f96b0bacd" providerId="LiveId" clId="{F013C87A-7797-4D9D-A805-7811D63CE045}" dt="2018-07-05T03:34:44.029" v="274"/>
        <pc:sldMkLst>
          <pc:docMk/>
          <pc:sldMk cId="4247575071" sldId="1216"/>
        </pc:sldMkLst>
        <pc:spChg chg="mod">
          <ac:chgData name="杨 若鹏" userId="a74f308f96b0bacd" providerId="LiveId" clId="{F013C87A-7797-4D9D-A805-7811D63CE045}" dt="2018-07-05T03:34:44.029" v="274"/>
          <ac:spMkLst>
            <pc:docMk/>
            <pc:sldMk cId="4247575071" sldId="1216"/>
            <ac:spMk id="5" creationId="{8EC023DA-2C52-48CD-8AF4-1B4AF77C85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en-US" sz="1200" b="0"/>
              <a:t>                                </a:t>
            </a:r>
            <a:endParaRPr lang="zh-CN" altLang="en-US" sz="1200" b="0"/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en-US" sz="1200" b="0"/>
              <a:t>            </a:t>
            </a:r>
            <a:endParaRPr lang="zh-CN" altLang="en-US" sz="1200" b="0"/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en-US" sz="1200" b="0"/>
              <a:t>           </a:t>
            </a:r>
            <a:endParaRPr lang="zh-CN" altLang="en-US" sz="1200" b="0"/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en-US" sz="1200" b="0"/>
              <a:t>            </a:t>
            </a:r>
            <a:endParaRPr lang="zh-CN" altLang="en-US" sz="1200" b="0"/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en-US" sz="1200" b="0"/>
              <a:t>           </a:t>
            </a:r>
            <a:endParaRPr lang="zh-CN" altLang="en-US" sz="1200" b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DE9F41C1-3C59-428E-A1A7-648F8BE571F5}" type="slidenum">
              <a:rPr lang="en-US"/>
              <a:pPr>
                <a:defRPr/>
              </a:pPr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66870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9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9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9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4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6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1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8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4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8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6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42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363"/>
            <a:ext cx="5487041" cy="4115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CDA28-027A-4E72-BCD5-C225E13DDE7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9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21354" y="1775430"/>
            <a:ext cx="6247033" cy="1225021"/>
          </a:xfrm>
        </p:spPr>
        <p:txBody>
          <a:bodyPr/>
          <a:lstStyle>
            <a:lvl1pPr algn="ctr"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107112" y="3238500"/>
            <a:ext cx="5144616" cy="14605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副标题位置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39" y="186154"/>
            <a:ext cx="951135" cy="750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02300" y="369418"/>
            <a:ext cx="641406" cy="2558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3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427151" y="757267"/>
            <a:ext cx="688116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29" y="4957733"/>
            <a:ext cx="1900760" cy="11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427141" y="5317773"/>
            <a:ext cx="82619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39" y="186154"/>
            <a:ext cx="951135" cy="750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537585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27140" y="5365102"/>
            <a:ext cx="616565" cy="1984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5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147" y="258836"/>
            <a:ext cx="4936947" cy="498469"/>
          </a:xfrm>
        </p:spPr>
        <p:txBody>
          <a:bodyPr>
            <a:noAutofit/>
          </a:bodyPr>
          <a:lstStyle>
            <a:lvl1pPr algn="l"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7147" y="877280"/>
            <a:ext cx="7097187" cy="4320480"/>
          </a:xfrm>
        </p:spPr>
        <p:txBody>
          <a:bodyPr>
            <a:normAutofit/>
          </a:bodyPr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27148" y="757267"/>
            <a:ext cx="688116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29" y="4957733"/>
            <a:ext cx="1900760" cy="11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427141" y="5317773"/>
            <a:ext cx="82619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537585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39" y="186154"/>
            <a:ext cx="951135" cy="750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27141" y="5365102"/>
            <a:ext cx="616565" cy="1926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35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4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702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702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702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005D-1450-4DAF-A689-09A84152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676" y="1345374"/>
            <a:ext cx="7056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需求：</a:t>
            </a:r>
            <a:r>
              <a:rPr lang="en-US" altLang="zh-CN" sz="3600" dirty="0"/>
              <a:t>CRM</a:t>
            </a:r>
            <a:r>
              <a:rPr lang="zh-CN" altLang="en-US" sz="3600" dirty="0"/>
              <a:t>需要在体检系统团体预约时，推送</a:t>
            </a:r>
            <a:r>
              <a:rPr lang="zh-CN" altLang="zh-CN" sz="3600" dirty="0"/>
              <a:t>所属机构客户EMPI编号</a:t>
            </a:r>
            <a:r>
              <a:rPr lang="zh-CN" altLang="en-US" sz="3600" dirty="0"/>
              <a:t>和</a:t>
            </a:r>
            <a:r>
              <a:rPr lang="zh-CN" altLang="zh-CN" sz="3600" dirty="0"/>
              <a:t>客户</a:t>
            </a:r>
            <a:r>
              <a:rPr lang="zh-CN" altLang="en-US" sz="3600" dirty="0"/>
              <a:t>单位编码</a:t>
            </a:r>
          </a:p>
        </p:txBody>
      </p:sp>
    </p:spTree>
    <p:extLst>
      <p:ext uri="{BB962C8B-B14F-4D97-AF65-F5344CB8AC3E}">
        <p14:creationId xmlns:p14="http://schemas.microsoft.com/office/powerpoint/2010/main" val="188508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1020786"/>
            <a:ext cx="86043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触发接口的地方：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、在导入团体人员时触发。（如果是导入成功一个人时就触发该接口会导致比触发</a:t>
            </a:r>
            <a:r>
              <a:rPr lang="en-US" altLang="zh-CN" dirty="0"/>
              <a:t>T0004</a:t>
            </a:r>
            <a:r>
              <a:rPr lang="zh-CN" altLang="en-US" dirty="0"/>
              <a:t>接口快</a:t>
            </a:r>
            <a:r>
              <a:rPr lang="en-US" altLang="zh-CN" dirty="0"/>
              <a:t>2</a:t>
            </a:r>
            <a:r>
              <a:rPr lang="zh-CN" altLang="en-US" dirty="0"/>
              <a:t>秒钟，因此在所有人员都导入成功后，我们延迟</a:t>
            </a:r>
            <a:r>
              <a:rPr lang="en-US" altLang="zh-CN" dirty="0"/>
              <a:t>5</a:t>
            </a:r>
            <a:r>
              <a:rPr lang="zh-CN" altLang="en-US" dirty="0"/>
              <a:t>秒钟再去触发该接口）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100404-77D3-4356-B71B-54171C1CA5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676" y="2178582"/>
            <a:ext cx="7560630" cy="31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1020786"/>
            <a:ext cx="7704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触发接口的地方：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、在团体分组新建人员时触发。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D2FAA-9F79-4D5D-82A9-4A5247D0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" y="1721481"/>
            <a:ext cx="7704642" cy="33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1020786"/>
            <a:ext cx="77046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触发接口的地方：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、在团体分组新建人员时触发。（团体人员新建个人时，新建成功时就会触发该接口）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C9FB1-F4C7-4A6B-86B2-4506F3E195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385" y="1968479"/>
            <a:ext cx="7450909" cy="30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676" y="1057350"/>
            <a:ext cx="77046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测试团体预约导入后数据已经平台数据截图：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067CF-AA80-4BBD-9670-72C25361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70" y="1412064"/>
            <a:ext cx="7956282" cy="36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0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841332"/>
            <a:ext cx="77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平台注册服务编码</a:t>
            </a:r>
            <a:r>
              <a:rPr lang="en-US" altLang="zh-CN" dirty="0"/>
              <a:t>BOE0208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83676" y="1417380"/>
            <a:ext cx="727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找万万要具体讲解</a:t>
            </a:r>
          </a:p>
        </p:txBody>
      </p:sp>
    </p:spTree>
    <p:extLst>
      <p:ext uri="{BB962C8B-B14F-4D97-AF65-F5344CB8AC3E}">
        <p14:creationId xmlns:p14="http://schemas.microsoft.com/office/powerpoint/2010/main" val="36297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676" y="1057350"/>
            <a:ext cx="77046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需求定性：这是一个推送的接口，需找到预约导入时关键的触发点，</a:t>
            </a:r>
            <a:r>
              <a:rPr lang="en-US" altLang="zh-CN" sz="2800" dirty="0"/>
              <a:t>(</a:t>
            </a:r>
            <a:r>
              <a:rPr lang="zh-CN" altLang="en-US" sz="2800" dirty="0"/>
              <a:t>根据实际业务逻辑，</a:t>
            </a:r>
            <a:r>
              <a:rPr lang="en-US" altLang="zh-CN" sz="2800" dirty="0"/>
              <a:t>CRM</a:t>
            </a:r>
            <a:r>
              <a:rPr lang="zh-CN" altLang="en-US" sz="2800" dirty="0"/>
              <a:t>需将患者基本信息存储本地数据库，然后通过患者主索引更新团体</a:t>
            </a:r>
            <a:r>
              <a:rPr lang="zh-CN" altLang="zh-CN" sz="2800" dirty="0"/>
              <a:t>所属机构客户EMPI编号</a:t>
            </a:r>
            <a:r>
              <a:rPr lang="zh-CN" altLang="en-US" sz="2800" dirty="0"/>
              <a:t>，也就是触发点必须在</a:t>
            </a:r>
            <a:r>
              <a:rPr lang="en-US" altLang="zh-CN" sz="2800" dirty="0"/>
              <a:t>T004</a:t>
            </a:r>
            <a:r>
              <a:rPr lang="zh-CN" altLang="en-US" sz="2800" dirty="0"/>
              <a:t>接口之后</a:t>
            </a:r>
            <a:r>
              <a:rPr lang="en-US" altLang="zh-CN" sz="2800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795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670" y="835177"/>
            <a:ext cx="770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CRM</a:t>
            </a:r>
            <a:r>
              <a:rPr lang="zh-CN" altLang="en-US" dirty="0"/>
              <a:t>接口文档分析：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6" y="1149461"/>
            <a:ext cx="7203158" cy="37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676" y="1057350"/>
            <a:ext cx="77046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</a:t>
            </a:r>
            <a:r>
              <a:rPr lang="zh-CN" altLang="en-US" dirty="0"/>
              <a:t>后台表存储位置分析：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整理思路：大客户</a:t>
            </a:r>
            <a:r>
              <a:rPr lang="en-US" altLang="zh-CN" dirty="0"/>
              <a:t>ID</a:t>
            </a:r>
            <a:r>
              <a:rPr lang="zh-CN" altLang="en-US" dirty="0"/>
              <a:t>*******（怎样通过患者主索引找到</a:t>
            </a:r>
            <a:r>
              <a:rPr lang="zh-CN" altLang="zh-CN" dirty="0"/>
              <a:t>所属机构</a:t>
            </a:r>
            <a:r>
              <a:rPr lang="zh-CN" altLang="en-US" dirty="0"/>
              <a:t>编码）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6" y="1417380"/>
            <a:ext cx="8100294" cy="21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841332"/>
            <a:ext cx="77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依据接口文档建类如下：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D1C68-6533-4449-BB96-6DC439A36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76" y="1273368"/>
            <a:ext cx="8280690" cy="37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841332"/>
            <a:ext cx="77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依据接口文档建类如下：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" y="1164497"/>
            <a:ext cx="8064672" cy="1580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64" y="2757619"/>
            <a:ext cx="8064672" cy="21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841332"/>
            <a:ext cx="77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依据接口文档建类如下：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0" y="1243303"/>
            <a:ext cx="7632636" cy="29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676" y="1057350"/>
            <a:ext cx="77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新建方法如下：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62C0B0-2F4E-4D7C-8446-EF468530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8" y="1380515"/>
            <a:ext cx="9144000" cy="30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1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37BD1FA-A850-4711-A359-4D3D34262FB2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652" y="274637"/>
            <a:ext cx="6799263" cy="42227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664" y="1020786"/>
            <a:ext cx="860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触发接口的地方：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、在导入团体人员时触发。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1A5E2-1137-4C11-85A4-18A3EF43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2" y="1669401"/>
            <a:ext cx="8748348" cy="32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6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6350" cap="flat" cmpd="sng">
          <a:solidFill>
            <a:schemeClr val="tx1">
              <a:lumMod val="95000"/>
              <a:lumOff val="5000"/>
            </a:schemeClr>
          </a:solidFill>
          <a:prstDash val="dash"/>
          <a:round/>
          <a:headEnd/>
          <a:tailEnd type="triangle" w="med" len="med"/>
        </a:ln>
        <a:effectLst/>
      </a:spPr>
      <a:bodyPr lIns="121917" tIns="60958" rIns="121917" bIns="60958"/>
      <a:lstStyle>
        <a:defPPr defTabSz="914377">
          <a:defRPr>
            <a:solidFill>
              <a:prstClr val="black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33300"/>
      </a:dk2>
      <a:lt2>
        <a:srgbClr val="4D4D4D"/>
      </a:lt2>
      <a:accent1>
        <a:srgbClr val="F5B80B"/>
      </a:accent1>
      <a:accent2>
        <a:srgbClr val="6292C6"/>
      </a:accent2>
      <a:accent3>
        <a:srgbClr val="FFFFFF"/>
      </a:accent3>
      <a:accent4>
        <a:srgbClr val="000000"/>
      </a:accent4>
      <a:accent5>
        <a:srgbClr val="F9D8AA"/>
      </a:accent5>
      <a:accent6>
        <a:srgbClr val="5884B3"/>
      </a:accent6>
      <a:hlink>
        <a:srgbClr val="74BD43"/>
      </a:hlink>
      <a:folHlink>
        <a:srgbClr val="C4B79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6946</TotalTime>
  <Words>326</Words>
  <Application>Microsoft Office PowerPoint</Application>
  <PresentationFormat>全屏显示(16:10)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1_Office Theme</vt:lpstr>
      <vt:lpstr>需求分析</vt:lpstr>
      <vt:lpstr>需求分析</vt:lpstr>
      <vt:lpstr>需求开发</vt:lpstr>
      <vt:lpstr>需求分析</vt:lpstr>
      <vt:lpstr>需求开发</vt:lpstr>
      <vt:lpstr>需求开发</vt:lpstr>
      <vt:lpstr>需求开发</vt:lpstr>
      <vt:lpstr>需求开发</vt:lpstr>
      <vt:lpstr>需求分析</vt:lpstr>
      <vt:lpstr>需求分析</vt:lpstr>
      <vt:lpstr>需求分析</vt:lpstr>
      <vt:lpstr>需求分析</vt:lpstr>
      <vt:lpstr>需求分析</vt:lpstr>
      <vt:lpstr>需求开发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王明龙</cp:lastModifiedBy>
  <cp:revision>655</cp:revision>
  <dcterms:modified xsi:type="dcterms:W3CDTF">2019-01-11T02:02:09Z</dcterms:modified>
</cp:coreProperties>
</file>