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五天"/>
          <p:cNvSpPr txBox="1"/>
          <p:nvPr/>
        </p:nvSpPr>
        <p:spPr>
          <a:xfrm>
            <a:off x="6502400" y="3917950"/>
            <a:ext cx="3975507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Go培训第五天</a:t>
            </a:r>
          </a:p>
        </p:txBody>
      </p:sp>
      <p:sp>
        <p:nvSpPr>
          <p:cNvPr id="120" name="tony"/>
          <p:cNvSpPr txBox="1"/>
          <p:nvPr/>
        </p:nvSpPr>
        <p:spPr>
          <a:xfrm>
            <a:off x="6940550" y="5073649"/>
            <a:ext cx="6903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8. 类型断言，由于接口是一般类型，不知道具体类型，如果要转成具体类型"/>
          <p:cNvSpPr txBox="1"/>
          <p:nvPr/>
        </p:nvSpPr>
        <p:spPr>
          <a:xfrm>
            <a:off x="1786229" y="2667000"/>
            <a:ext cx="102915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8. 类型断言，由于接口是一般类型，不知道具体类型，如果要转成具体类型</a:t>
            </a:r>
          </a:p>
          <a:p>
            <a:pPr/>
            <a:r>
              <a:t>      </a:t>
            </a:r>
          </a:p>
        </p:txBody>
      </p:sp>
      <p:sp>
        <p:nvSpPr>
          <p:cNvPr id="161" name="类型断言"/>
          <p:cNvSpPr txBox="1"/>
          <p:nvPr/>
        </p:nvSpPr>
        <p:spPr>
          <a:xfrm>
            <a:off x="6502400" y="1022350"/>
            <a:ext cx="13335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类型断言</a:t>
            </a:r>
          </a:p>
        </p:txBody>
      </p:sp>
      <p:sp>
        <p:nvSpPr>
          <p:cNvPr id="162" name="可以采用以下方法进行转换："/>
          <p:cNvSpPr txBox="1"/>
          <p:nvPr/>
        </p:nvSpPr>
        <p:spPr>
          <a:xfrm>
            <a:off x="2230882" y="3282950"/>
            <a:ext cx="4076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可以采用以下方法进行转换：</a:t>
            </a:r>
          </a:p>
        </p:txBody>
      </p:sp>
      <p:sp>
        <p:nvSpPr>
          <p:cNvPr id="163" name="var t int…"/>
          <p:cNvSpPr txBox="1"/>
          <p:nvPr/>
        </p:nvSpPr>
        <p:spPr>
          <a:xfrm>
            <a:off x="2891993" y="4787900"/>
            <a:ext cx="2754479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 t int</a:t>
            </a:r>
          </a:p>
          <a:p>
            <a:pPr/>
            <a:r>
              <a:t>var x interface{}</a:t>
            </a:r>
          </a:p>
          <a:p>
            <a:pPr/>
            <a:r>
              <a:t>x = t</a:t>
            </a:r>
          </a:p>
          <a:p>
            <a:pPr/>
            <a:r>
              <a:t>y = x.(int)   //转成int</a:t>
            </a:r>
          </a:p>
        </p:txBody>
      </p:sp>
      <p:sp>
        <p:nvSpPr>
          <p:cNvPr id="164" name="var t int…"/>
          <p:cNvSpPr txBox="1"/>
          <p:nvPr/>
        </p:nvSpPr>
        <p:spPr>
          <a:xfrm>
            <a:off x="7425894" y="4787900"/>
            <a:ext cx="4436974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 t int</a:t>
            </a:r>
          </a:p>
          <a:p>
            <a:pPr/>
            <a:r>
              <a:t>var x interface{}</a:t>
            </a:r>
          </a:p>
          <a:p>
            <a:pPr/>
            <a:r>
              <a:t>x = t</a:t>
            </a:r>
          </a:p>
          <a:p>
            <a:pPr/>
            <a:r>
              <a:t>y, ok = x.(int)   //转成int，带检查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9. 练习，写一个函数判断传入参数的类型"/>
          <p:cNvSpPr txBox="1"/>
          <p:nvPr/>
        </p:nvSpPr>
        <p:spPr>
          <a:xfrm>
            <a:off x="1786229" y="2667000"/>
            <a:ext cx="57195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9. 练习，写一个函数判断传入参数的类型</a:t>
            </a:r>
          </a:p>
          <a:p>
            <a:pPr/>
            <a:r>
              <a:t>      </a:t>
            </a:r>
          </a:p>
        </p:txBody>
      </p:sp>
      <p:sp>
        <p:nvSpPr>
          <p:cNvPr id="167" name="类型断言"/>
          <p:cNvSpPr txBox="1"/>
          <p:nvPr/>
        </p:nvSpPr>
        <p:spPr>
          <a:xfrm>
            <a:off x="6502400" y="1022350"/>
            <a:ext cx="13335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类型断言</a:t>
            </a:r>
          </a:p>
        </p:txBody>
      </p:sp>
      <p:sp>
        <p:nvSpPr>
          <p:cNvPr id="168" name="func classifier(items ...interface{}) {…"/>
          <p:cNvSpPr txBox="1"/>
          <p:nvPr/>
        </p:nvSpPr>
        <p:spPr>
          <a:xfrm>
            <a:off x="2011238" y="3314700"/>
            <a:ext cx="9205266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func classifier(items ...interface{}) {</a:t>
            </a:r>
          </a:p>
          <a:p>
            <a:pPr/>
            <a:r>
              <a:t>          for i, x := range items { </a:t>
            </a:r>
          </a:p>
          <a:p>
            <a:pPr/>
            <a:r>
              <a:t>                  switch x.(type) {</a:t>
            </a:r>
          </a:p>
          <a:p>
            <a:pPr/>
            <a:r>
              <a:t>                   case bool:       fmt.Printf(“param #%d is a bool\n”, i)</a:t>
            </a:r>
          </a:p>
          <a:p>
            <a:pPr/>
            <a:r>
              <a:t>                   case float64:    fmt.Printf(“param #%d is a float64\n”, i)</a:t>
            </a:r>
          </a:p>
          <a:p>
            <a:pPr/>
            <a:r>
              <a:t>                   case int, int64: fmt.Printf(“param #%d is an int\n”, i)</a:t>
            </a:r>
          </a:p>
          <a:p>
            <a:pPr/>
            <a:r>
              <a:t>                   case nil: fmt.Printf(“param #%d is nil\n”, i)</a:t>
            </a:r>
          </a:p>
          <a:p>
            <a:pPr/>
            <a:r>
              <a:t>                   case string: fmt.Printf(“param #%d is a string\n”, i)</a:t>
            </a:r>
          </a:p>
          <a:p>
            <a:pPr/>
            <a:r>
              <a:t>                    default: fmt.Printf(“param #%d’s type is unknown\n”, i)</a:t>
            </a:r>
          </a:p>
          <a:p>
            <a:pPr/>
            <a:r>
              <a:t>            }</a:t>
            </a:r>
          </a:p>
          <a:p>
            <a:pPr/>
            <a:r>
              <a:t>}</a:t>
            </a:r>
          </a:p>
          <a:p>
            <a:pPr/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 类型断言，采用type switch方式"/>
          <p:cNvSpPr txBox="1"/>
          <p:nvPr/>
        </p:nvSpPr>
        <p:spPr>
          <a:xfrm>
            <a:off x="1786229" y="2667000"/>
            <a:ext cx="499201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10. 类型断言，采用type switch方式</a:t>
            </a:r>
          </a:p>
          <a:p>
            <a:pPr/>
            <a:r>
              <a:t>      </a:t>
            </a:r>
          </a:p>
        </p:txBody>
      </p:sp>
      <p:sp>
        <p:nvSpPr>
          <p:cNvPr id="171" name="类型断言"/>
          <p:cNvSpPr txBox="1"/>
          <p:nvPr/>
        </p:nvSpPr>
        <p:spPr>
          <a:xfrm>
            <a:off x="6502400" y="1022350"/>
            <a:ext cx="13335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类型断言</a:t>
            </a:r>
          </a:p>
        </p:txBody>
      </p:sp>
      <p:sp>
        <p:nvSpPr>
          <p:cNvPr id="172" name="switch t := areaIntf.(type) { case *Square:         fmt.Printf(“Type Square %T with value %v\n”, t, t)…"/>
          <p:cNvSpPr txBox="1"/>
          <p:nvPr/>
        </p:nvSpPr>
        <p:spPr>
          <a:xfrm>
            <a:off x="4048000" y="3562347"/>
            <a:ext cx="7553555" cy="525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switch </a:t>
            </a:r>
            <a:r>
              <a:t>t := areaIntf.(type) {</a:t>
            </a:r>
            <a:br/>
            <a:r>
              <a:t>case *Square:</a:t>
            </a:r>
            <a:br/>
            <a:r>
              <a:t>        fmt.Printf(“Type Square %T with value %v\n”, t, t) </a:t>
            </a:r>
          </a:p>
          <a:p>
            <a:pPr/>
            <a:r>
              <a:t>case *Circle:</a:t>
            </a:r>
            <a:br/>
            <a:r>
              <a:t>       fmt.Printf(“Type Circle %T with value %v\n”, t, t) </a:t>
            </a:r>
          </a:p>
          <a:p>
            <a:pPr/>
            <a:r>
              <a:t>case float32:</a:t>
            </a:r>
            <a:br/>
            <a:r>
              <a:t>       fmt.Printf(“Type float32 with value %v\n”, t)</a:t>
            </a:r>
            <a:br/>
            <a:r>
              <a:t>case nil:</a:t>
            </a:r>
            <a:br/>
            <a:r>
              <a:t>        fmt.Println(“nil value: nothing to check?”) </a:t>
            </a:r>
          </a:p>
          <a:p>
            <a:pPr/>
            <a:r>
              <a:t>default:</a:t>
            </a:r>
            <a:br/>
            <a:r>
              <a:t>        fmt.Printf(“Unexpected type %T”, t)</a:t>
            </a:r>
            <a:br/>
            <a:r>
              <a:t>}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11. 空接口，"/>
          <p:cNvSpPr txBox="1"/>
          <p:nvPr/>
        </p:nvSpPr>
        <p:spPr>
          <a:xfrm>
            <a:off x="1786229" y="2667000"/>
            <a:ext cx="192664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11. 空接口，</a:t>
            </a:r>
          </a:p>
          <a:p>
            <a:pPr/>
            <a:r>
              <a:t>      </a:t>
            </a:r>
          </a:p>
        </p:txBody>
      </p:sp>
      <p:sp>
        <p:nvSpPr>
          <p:cNvPr id="175" name="类型断言"/>
          <p:cNvSpPr txBox="1"/>
          <p:nvPr/>
        </p:nvSpPr>
        <p:spPr>
          <a:xfrm>
            <a:off x="6502400" y="1022350"/>
            <a:ext cx="13335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类型断言</a:t>
            </a:r>
          </a:p>
        </p:txBody>
      </p:sp>
      <p:sp>
        <p:nvSpPr>
          <p:cNvPr id="176" name="Interface{}"/>
          <p:cNvSpPr txBox="1"/>
          <p:nvPr/>
        </p:nvSpPr>
        <p:spPr>
          <a:xfrm>
            <a:off x="3463800" y="2705099"/>
            <a:ext cx="162207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Interface{}</a:t>
            </a:r>
          </a:p>
        </p:txBody>
      </p:sp>
      <p:sp>
        <p:nvSpPr>
          <p:cNvPr id="177" name="空接口没有任何方法，所以所有类型都实现了空接口。"/>
          <p:cNvSpPr txBox="1"/>
          <p:nvPr/>
        </p:nvSpPr>
        <p:spPr>
          <a:xfrm>
            <a:off x="2891129" y="3663950"/>
            <a:ext cx="7429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空接口没有任何方法，所以所有类型都实现了空接口。</a:t>
            </a:r>
          </a:p>
        </p:txBody>
      </p:sp>
      <p:sp>
        <p:nvSpPr>
          <p:cNvPr id="178" name="var a int…"/>
          <p:cNvSpPr txBox="1"/>
          <p:nvPr/>
        </p:nvSpPr>
        <p:spPr>
          <a:xfrm>
            <a:off x="4554829" y="4673600"/>
            <a:ext cx="2372564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 a int</a:t>
            </a:r>
          </a:p>
          <a:p>
            <a:pPr/>
            <a:r>
              <a:t>var b interface{}</a:t>
            </a:r>
          </a:p>
          <a:p>
            <a:pPr/>
            <a:r>
              <a:t>b  =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12. 判断一个变量是否实现了指定接口"/>
          <p:cNvSpPr txBox="1"/>
          <p:nvPr/>
        </p:nvSpPr>
        <p:spPr>
          <a:xfrm>
            <a:off x="1786229" y="2667000"/>
            <a:ext cx="527944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12. 判断一个变量是否实现了指定接口</a:t>
            </a:r>
          </a:p>
          <a:p>
            <a:pPr/>
            <a:r>
              <a:t>      </a:t>
            </a:r>
          </a:p>
        </p:txBody>
      </p:sp>
      <p:sp>
        <p:nvSpPr>
          <p:cNvPr id="181" name="接口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接口</a:t>
            </a:r>
          </a:p>
        </p:txBody>
      </p:sp>
      <p:sp>
        <p:nvSpPr>
          <p:cNvPr id="182" name="判断一个变量是否实现了指定接口"/>
          <p:cNvSpPr txBox="1"/>
          <p:nvPr/>
        </p:nvSpPr>
        <p:spPr>
          <a:xfrm>
            <a:off x="2891129" y="3663950"/>
            <a:ext cx="4686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判断一个变量是否实现了指定接口</a:t>
            </a:r>
          </a:p>
        </p:txBody>
      </p:sp>
      <p:sp>
        <p:nvSpPr>
          <p:cNvPr id="183" name="type Stringer interface {…"/>
          <p:cNvSpPr txBox="1"/>
          <p:nvPr/>
        </p:nvSpPr>
        <p:spPr>
          <a:xfrm>
            <a:off x="3310229" y="4051300"/>
            <a:ext cx="7425781" cy="359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200"/>
              </a:lnSpc>
              <a:spcBef>
                <a:spcPts val="1200"/>
              </a:spcBef>
              <a:defRPr>
                <a:latin typeface="Times"/>
                <a:ea typeface="Times"/>
                <a:cs typeface="Times"/>
                <a:sym typeface="Times"/>
              </a:defRPr>
            </a:pPr>
            <a:r>
              <a:t> type Stringer interface {</a:t>
            </a:r>
          </a:p>
          <a:p>
            <a:pPr defTabSz="457200">
              <a:lnSpc>
                <a:spcPts val="4200"/>
              </a:lnSpc>
              <a:spcBef>
                <a:spcPts val="1200"/>
              </a:spcBef>
              <a:defRPr>
                <a:latin typeface="Times"/>
                <a:ea typeface="Times"/>
                <a:cs typeface="Times"/>
                <a:sym typeface="Times"/>
              </a:defRPr>
            </a:pPr>
            <a:r>
              <a:t>        String() string </a:t>
            </a:r>
          </a:p>
          <a:p>
            <a:pPr defTabSz="457200">
              <a:lnSpc>
                <a:spcPts val="4200"/>
              </a:lnSpc>
              <a:spcBef>
                <a:spcPts val="1200"/>
              </a:spcBef>
              <a:defRPr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  <a:p>
            <a:pPr defTabSz="457200">
              <a:lnSpc>
                <a:spcPts val="4200"/>
              </a:lnSpc>
              <a:spcBef>
                <a:spcPts val="1200"/>
              </a:spcBef>
              <a:defRPr>
                <a:latin typeface="Times"/>
                <a:ea typeface="Times"/>
                <a:cs typeface="Times"/>
                <a:sym typeface="Times"/>
              </a:defRPr>
            </a:pPr>
            <a:r>
              <a:t>var v MyStruct</a:t>
            </a:r>
          </a:p>
          <a:p>
            <a:pPr defTabSz="457200">
              <a:lnSpc>
                <a:spcPts val="4200"/>
              </a:lnSpc>
              <a:spcBef>
                <a:spcPts val="1200"/>
              </a:spcBef>
              <a:defRPr>
                <a:latin typeface="Times"/>
                <a:ea typeface="Times"/>
                <a:cs typeface="Times"/>
                <a:sym typeface="Times"/>
              </a:defRPr>
            </a:pPr>
            <a:r>
              <a:t>if sv, ok := v.(Stringer); ok {</a:t>
            </a:r>
          </a:p>
          <a:p>
            <a:pPr defTabSz="457200">
              <a:lnSpc>
                <a:spcPts val="4200"/>
              </a:lnSpc>
              <a:spcBef>
                <a:spcPts val="1200"/>
              </a:spcBef>
              <a:defRPr>
                <a:latin typeface="Times"/>
                <a:ea typeface="Times"/>
                <a:cs typeface="Times"/>
                <a:sym typeface="Times"/>
              </a:defRPr>
            </a:pPr>
            <a:r>
              <a:t>       fmt.Printf(“v implements String(): %s\n”, sv.String()); </a:t>
            </a:r>
          </a:p>
          <a:p>
            <a:pPr defTabSz="457200">
              <a:lnSpc>
                <a:spcPts val="4200"/>
              </a:lnSpc>
              <a:spcBef>
                <a:spcPts val="1200"/>
              </a:spcBef>
              <a:defRPr>
                <a:latin typeface="Times"/>
                <a:ea typeface="Times"/>
                <a:cs typeface="Times"/>
                <a:sym typeface="Times"/>
              </a:defRPr>
            </a:pPr>
            <a:r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13. 指针类型和值类型的区别"/>
          <p:cNvSpPr txBox="1"/>
          <p:nvPr/>
        </p:nvSpPr>
        <p:spPr>
          <a:xfrm>
            <a:off x="1786229" y="2667000"/>
            <a:ext cx="406024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13. 指针类型和值类型的区别</a:t>
            </a:r>
          </a:p>
          <a:p>
            <a:pPr/>
            <a:r>
              <a:t>      </a:t>
            </a:r>
          </a:p>
        </p:txBody>
      </p:sp>
      <p:sp>
        <p:nvSpPr>
          <p:cNvPr id="186" name="接口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14. 实现一个通用的链表类"/>
          <p:cNvSpPr txBox="1"/>
          <p:nvPr/>
        </p:nvSpPr>
        <p:spPr>
          <a:xfrm>
            <a:off x="1786229" y="2667000"/>
            <a:ext cx="375544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14. 实现一个通用的链表类</a:t>
            </a:r>
          </a:p>
          <a:p>
            <a:pPr/>
            <a:r>
              <a:t>      </a:t>
            </a:r>
          </a:p>
        </p:txBody>
      </p:sp>
      <p:sp>
        <p:nvSpPr>
          <p:cNvPr id="189" name="接口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15. 实现一个负载均衡调度算法，支持随机、轮训等算法"/>
          <p:cNvSpPr txBox="1"/>
          <p:nvPr/>
        </p:nvSpPr>
        <p:spPr>
          <a:xfrm>
            <a:off x="1786229" y="2667000"/>
            <a:ext cx="771784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15. 实现一个负载均衡调度算法，支持随机、轮训等算法</a:t>
            </a:r>
          </a:p>
          <a:p>
            <a:pPr/>
            <a:r>
              <a:t>      </a:t>
            </a:r>
          </a:p>
        </p:txBody>
      </p:sp>
      <p:sp>
        <p:nvSpPr>
          <p:cNvPr id="192" name="接口示例"/>
          <p:cNvSpPr txBox="1"/>
          <p:nvPr/>
        </p:nvSpPr>
        <p:spPr>
          <a:xfrm>
            <a:off x="6502400" y="1022350"/>
            <a:ext cx="13335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接口示例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16. interface{}，接口中一个方法也没有，所以任何类型都实现了空接口，…"/>
          <p:cNvSpPr txBox="1"/>
          <p:nvPr/>
        </p:nvSpPr>
        <p:spPr>
          <a:xfrm>
            <a:off x="1786229" y="2641599"/>
            <a:ext cx="1002670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16. interface{}，接口中一个方法也没有，所以任何类型都实现了空接口，</a:t>
            </a:r>
          </a:p>
          <a:p>
            <a:pPr/>
            <a:r>
              <a:t>      也就是任何变量都可以赋值给空接口。</a:t>
            </a:r>
          </a:p>
        </p:txBody>
      </p:sp>
      <p:sp>
        <p:nvSpPr>
          <p:cNvPr id="195" name="空接口"/>
          <p:cNvSpPr txBox="1"/>
          <p:nvPr/>
        </p:nvSpPr>
        <p:spPr>
          <a:xfrm>
            <a:off x="6502400" y="1022350"/>
            <a:ext cx="1028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空接口</a:t>
            </a:r>
          </a:p>
        </p:txBody>
      </p:sp>
      <p:sp>
        <p:nvSpPr>
          <p:cNvPr id="196" name="var a int…"/>
          <p:cNvSpPr txBox="1"/>
          <p:nvPr/>
        </p:nvSpPr>
        <p:spPr>
          <a:xfrm>
            <a:off x="5494629" y="4273550"/>
            <a:ext cx="2372564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 a int</a:t>
            </a:r>
          </a:p>
          <a:p>
            <a:pPr/>
            <a:r>
              <a:t>var b interface{}</a:t>
            </a:r>
          </a:p>
          <a:p>
            <a:pPr/>
            <a:r>
              <a:t>b =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17.  变量slice和接口slice之间赋值操作，for range"/>
          <p:cNvSpPr txBox="1"/>
          <p:nvPr/>
        </p:nvSpPr>
        <p:spPr>
          <a:xfrm>
            <a:off x="1786229" y="2851150"/>
            <a:ext cx="693968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17.  变量slice和接口slice之间赋值操作，for range </a:t>
            </a:r>
          </a:p>
        </p:txBody>
      </p:sp>
      <p:sp>
        <p:nvSpPr>
          <p:cNvPr id="199" name="空接口"/>
          <p:cNvSpPr txBox="1"/>
          <p:nvPr/>
        </p:nvSpPr>
        <p:spPr>
          <a:xfrm>
            <a:off x="6502400" y="1022350"/>
            <a:ext cx="1028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空接口</a:t>
            </a:r>
          </a:p>
        </p:txBody>
      </p:sp>
      <p:sp>
        <p:nvSpPr>
          <p:cNvPr id="200" name="var a []int…"/>
          <p:cNvSpPr txBox="1"/>
          <p:nvPr/>
        </p:nvSpPr>
        <p:spPr>
          <a:xfrm>
            <a:off x="5494629" y="4273550"/>
            <a:ext cx="2575561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var a []int</a:t>
            </a:r>
          </a:p>
          <a:p>
            <a:pPr/>
            <a:r>
              <a:t>var b []interface{}</a:t>
            </a:r>
          </a:p>
          <a:p>
            <a:pPr/>
            <a:r>
              <a:t>b =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接口"/>
          <p:cNvSpPr txBox="1"/>
          <p:nvPr/>
        </p:nvSpPr>
        <p:spPr>
          <a:xfrm>
            <a:off x="1786229" y="2673350"/>
            <a:ext cx="1062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接口</a:t>
            </a:r>
          </a:p>
        </p:txBody>
      </p:sp>
      <p:sp>
        <p:nvSpPr>
          <p:cNvPr id="123" name="2. 反射"/>
          <p:cNvSpPr txBox="1"/>
          <p:nvPr/>
        </p:nvSpPr>
        <p:spPr>
          <a:xfrm>
            <a:off x="1786229" y="3644900"/>
            <a:ext cx="1062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反射</a:t>
            </a:r>
          </a:p>
        </p:txBody>
      </p:sp>
      <p:sp>
        <p:nvSpPr>
          <p:cNvPr id="124" name="3. 课后作业"/>
          <p:cNvSpPr txBox="1"/>
          <p:nvPr/>
        </p:nvSpPr>
        <p:spPr>
          <a:xfrm>
            <a:off x="1786229" y="46164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课后作业</a:t>
            </a:r>
          </a:p>
        </p:txBody>
      </p:sp>
      <p:sp>
        <p:nvSpPr>
          <p:cNvPr id="125" name="Outline"/>
          <p:cNvSpPr txBox="1"/>
          <p:nvPr/>
        </p:nvSpPr>
        <p:spPr>
          <a:xfrm>
            <a:off x="6502400" y="1047749"/>
            <a:ext cx="107990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反射：可以在运行时动态获取变量的相关信息…"/>
          <p:cNvSpPr txBox="1"/>
          <p:nvPr/>
        </p:nvSpPr>
        <p:spPr>
          <a:xfrm>
            <a:off x="1786229" y="2667000"/>
            <a:ext cx="671836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3333" indent="-423333">
              <a:buSzPct val="100000"/>
              <a:buAutoNum type="arabicPeriod" startAt="1"/>
            </a:pPr>
            <a:r>
              <a:t>反射：可以在运行时动态获取变量的相关信息</a:t>
            </a:r>
          </a:p>
          <a:p>
            <a:pPr/>
            <a:r>
              <a:t>     Import (“reflect”)</a:t>
            </a:r>
          </a:p>
        </p:txBody>
      </p:sp>
      <p:sp>
        <p:nvSpPr>
          <p:cNvPr id="203" name="反射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反射</a:t>
            </a:r>
          </a:p>
        </p:txBody>
      </p:sp>
      <p:sp>
        <p:nvSpPr>
          <p:cNvPr id="204" name="两个函数："/>
          <p:cNvSpPr txBox="1"/>
          <p:nvPr/>
        </p:nvSpPr>
        <p:spPr>
          <a:xfrm>
            <a:off x="2218029" y="441325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两个函数：</a:t>
            </a:r>
          </a:p>
        </p:txBody>
      </p:sp>
      <p:sp>
        <p:nvSpPr>
          <p:cNvPr id="205" name="a. reflect.TypeOf，获取变量的类型，返回reflect.Type类型"/>
          <p:cNvSpPr txBox="1"/>
          <p:nvPr/>
        </p:nvSpPr>
        <p:spPr>
          <a:xfrm>
            <a:off x="2988953" y="4991100"/>
            <a:ext cx="7894016" cy="52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 reflect.TypeOf，获取变量的类型，返回reflect.Type类型</a:t>
            </a:r>
          </a:p>
        </p:txBody>
      </p:sp>
      <p:sp>
        <p:nvSpPr>
          <p:cNvPr id="206" name="b. reflect.ValueOf，获取变量的值，返回reflect.Value类型"/>
          <p:cNvSpPr txBox="1"/>
          <p:nvPr/>
        </p:nvSpPr>
        <p:spPr>
          <a:xfrm>
            <a:off x="2988953" y="5791200"/>
            <a:ext cx="779312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reflect.ValueOf，获取变量的值，返回reflect.Value类型</a:t>
            </a:r>
          </a:p>
        </p:txBody>
      </p:sp>
      <p:sp>
        <p:nvSpPr>
          <p:cNvPr id="207" name="c. reflect.Value.Kind，获取变量的类别，返回一个常量"/>
          <p:cNvSpPr txBox="1"/>
          <p:nvPr/>
        </p:nvSpPr>
        <p:spPr>
          <a:xfrm>
            <a:off x="2988953" y="6477000"/>
            <a:ext cx="74084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c. reflect.Value.Kind，获取变量的类别，返回一个常量</a:t>
            </a:r>
          </a:p>
        </p:txBody>
      </p:sp>
      <p:sp>
        <p:nvSpPr>
          <p:cNvPr id="208" name="d. reflect.Value.Interface()，转换成interface{}类型"/>
          <p:cNvSpPr txBox="1"/>
          <p:nvPr/>
        </p:nvSpPr>
        <p:spPr>
          <a:xfrm>
            <a:off x="2988953" y="7169150"/>
            <a:ext cx="68613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d. reflect.Value.Interface()，转换成interface{}类型</a:t>
            </a:r>
          </a:p>
        </p:txBody>
      </p:sp>
      <p:sp>
        <p:nvSpPr>
          <p:cNvPr id="209" name="圆角矩形"/>
          <p:cNvSpPr/>
          <p:nvPr/>
        </p:nvSpPr>
        <p:spPr>
          <a:xfrm>
            <a:off x="3733800" y="8229600"/>
            <a:ext cx="1270000" cy="673100"/>
          </a:xfrm>
          <a:prstGeom prst="roundRect">
            <a:avLst>
              <a:gd name="adj" fmla="val 28302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0" name="变量"/>
          <p:cNvSpPr txBox="1"/>
          <p:nvPr/>
        </p:nvSpPr>
        <p:spPr>
          <a:xfrm>
            <a:off x="4368800" y="830580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变量</a:t>
            </a:r>
          </a:p>
        </p:txBody>
      </p:sp>
      <p:sp>
        <p:nvSpPr>
          <p:cNvPr id="211" name="圆角矩形"/>
          <p:cNvSpPr/>
          <p:nvPr/>
        </p:nvSpPr>
        <p:spPr>
          <a:xfrm>
            <a:off x="5867400" y="8229600"/>
            <a:ext cx="1439020" cy="673100"/>
          </a:xfrm>
          <a:prstGeom prst="roundRect">
            <a:avLst>
              <a:gd name="adj" fmla="val 28302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Interface{}"/>
          <p:cNvSpPr txBox="1"/>
          <p:nvPr/>
        </p:nvSpPr>
        <p:spPr>
          <a:xfrm>
            <a:off x="5838804" y="8331199"/>
            <a:ext cx="149621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Interface{}</a:t>
            </a:r>
          </a:p>
        </p:txBody>
      </p:sp>
      <p:sp>
        <p:nvSpPr>
          <p:cNvPr id="213" name="圆角矩形"/>
          <p:cNvSpPr/>
          <p:nvPr/>
        </p:nvSpPr>
        <p:spPr>
          <a:xfrm>
            <a:off x="8443069" y="8229599"/>
            <a:ext cx="1496211" cy="673101"/>
          </a:xfrm>
          <a:prstGeom prst="roundRect">
            <a:avLst>
              <a:gd name="adj" fmla="val 28302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Reflect.Value"/>
          <p:cNvSpPr txBox="1"/>
          <p:nvPr/>
        </p:nvSpPr>
        <p:spPr>
          <a:xfrm>
            <a:off x="9167388" y="8375649"/>
            <a:ext cx="1448639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Reflect.Value</a:t>
            </a:r>
          </a:p>
        </p:txBody>
      </p:sp>
      <p:sp>
        <p:nvSpPr>
          <p:cNvPr id="215" name="线条"/>
          <p:cNvSpPr/>
          <p:nvPr/>
        </p:nvSpPr>
        <p:spPr>
          <a:xfrm>
            <a:off x="5178735" y="8608060"/>
            <a:ext cx="48513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/>
          </a:p>
        </p:txBody>
      </p:sp>
      <p:sp>
        <p:nvSpPr>
          <p:cNvPr id="216" name="线条"/>
          <p:cNvSpPr/>
          <p:nvPr/>
        </p:nvSpPr>
        <p:spPr>
          <a:xfrm>
            <a:off x="7646474" y="8608060"/>
            <a:ext cx="4851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2. reflect.Value.Kind()方法返回的常量"/>
          <p:cNvSpPr txBox="1"/>
          <p:nvPr/>
        </p:nvSpPr>
        <p:spPr>
          <a:xfrm>
            <a:off x="1786229" y="2851150"/>
            <a:ext cx="517306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reflect.Value.Kind()方法返回的常量</a:t>
            </a:r>
          </a:p>
        </p:txBody>
      </p:sp>
      <p:sp>
        <p:nvSpPr>
          <p:cNvPr id="219" name="反射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反射</a:t>
            </a:r>
          </a:p>
        </p:txBody>
      </p:sp>
      <p:sp>
        <p:nvSpPr>
          <p:cNvPr id="220" name="const (…"/>
          <p:cNvSpPr txBox="1"/>
          <p:nvPr/>
        </p:nvSpPr>
        <p:spPr>
          <a:xfrm>
            <a:off x="5502109" y="3308350"/>
            <a:ext cx="2000582" cy="657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const (</a:t>
            </a:r>
          </a:p>
          <a:p>
            <a:pPr>
              <a:defRPr sz="1400"/>
            </a:pPr>
            <a:r>
              <a:t>        Invalid Kind = iota</a:t>
            </a:r>
          </a:p>
          <a:p>
            <a:pPr>
              <a:defRPr sz="1400"/>
            </a:pPr>
            <a:r>
              <a:t>        Bool</a:t>
            </a:r>
          </a:p>
          <a:p>
            <a:pPr>
              <a:defRPr sz="1400"/>
            </a:pPr>
            <a:r>
              <a:t>        Int</a:t>
            </a:r>
          </a:p>
          <a:p>
            <a:pPr>
              <a:defRPr sz="1400"/>
            </a:pPr>
            <a:r>
              <a:t>        Int8</a:t>
            </a:r>
          </a:p>
          <a:p>
            <a:pPr>
              <a:defRPr sz="1400"/>
            </a:pPr>
            <a:r>
              <a:t>        Int16</a:t>
            </a:r>
          </a:p>
          <a:p>
            <a:pPr>
              <a:defRPr sz="1400"/>
            </a:pPr>
            <a:r>
              <a:t>        Int32</a:t>
            </a:r>
          </a:p>
          <a:p>
            <a:pPr>
              <a:defRPr sz="1400"/>
            </a:pPr>
            <a:r>
              <a:t>        Int64</a:t>
            </a:r>
          </a:p>
          <a:p>
            <a:pPr>
              <a:defRPr sz="1400"/>
            </a:pPr>
            <a:r>
              <a:t>        Uint</a:t>
            </a:r>
          </a:p>
          <a:p>
            <a:pPr>
              <a:defRPr sz="1400"/>
            </a:pPr>
            <a:r>
              <a:t>        Uint8</a:t>
            </a:r>
          </a:p>
          <a:p>
            <a:pPr>
              <a:defRPr sz="1400"/>
            </a:pPr>
            <a:r>
              <a:t>        Uint16</a:t>
            </a:r>
          </a:p>
          <a:p>
            <a:pPr>
              <a:defRPr sz="1400"/>
            </a:pPr>
            <a:r>
              <a:t>        Uint32</a:t>
            </a:r>
          </a:p>
          <a:p>
            <a:pPr>
              <a:defRPr sz="1400"/>
            </a:pPr>
            <a:r>
              <a:t>        Uint64</a:t>
            </a:r>
          </a:p>
          <a:p>
            <a:pPr>
              <a:defRPr sz="1400"/>
            </a:pPr>
            <a:r>
              <a:t>        Uintptr</a:t>
            </a:r>
          </a:p>
          <a:p>
            <a:pPr>
              <a:defRPr sz="1400"/>
            </a:pPr>
            <a:r>
              <a:t>        Float32</a:t>
            </a:r>
          </a:p>
          <a:p>
            <a:pPr>
              <a:defRPr sz="1400"/>
            </a:pPr>
            <a:r>
              <a:t>        Float64</a:t>
            </a:r>
          </a:p>
          <a:p>
            <a:pPr>
              <a:defRPr sz="1400"/>
            </a:pPr>
            <a:r>
              <a:t>        Complex64</a:t>
            </a:r>
          </a:p>
          <a:p>
            <a:pPr>
              <a:defRPr sz="1400"/>
            </a:pPr>
            <a:r>
              <a:t>        Complex128</a:t>
            </a:r>
          </a:p>
          <a:p>
            <a:pPr>
              <a:defRPr sz="1400"/>
            </a:pPr>
            <a:r>
              <a:t>        Array</a:t>
            </a:r>
          </a:p>
          <a:p>
            <a:pPr>
              <a:defRPr sz="1400"/>
            </a:pPr>
            <a:r>
              <a:t>        Chan</a:t>
            </a:r>
          </a:p>
          <a:p>
            <a:pPr>
              <a:defRPr sz="1400"/>
            </a:pPr>
            <a:r>
              <a:t>        Func</a:t>
            </a:r>
          </a:p>
          <a:p>
            <a:pPr>
              <a:defRPr sz="1400"/>
            </a:pPr>
            <a:r>
              <a:t>        Interface</a:t>
            </a:r>
          </a:p>
          <a:p>
            <a:pPr>
              <a:defRPr sz="1400"/>
            </a:pPr>
            <a:r>
              <a:t>        Map</a:t>
            </a:r>
          </a:p>
          <a:p>
            <a:pPr>
              <a:defRPr sz="1400"/>
            </a:pPr>
            <a:r>
              <a:t>        Ptr</a:t>
            </a:r>
          </a:p>
          <a:p>
            <a:pPr>
              <a:defRPr sz="1400"/>
            </a:pPr>
            <a:r>
              <a:t>        Slice</a:t>
            </a:r>
          </a:p>
          <a:p>
            <a:pPr>
              <a:defRPr sz="1400"/>
            </a:pPr>
            <a:r>
              <a:t>        String</a:t>
            </a:r>
          </a:p>
          <a:p>
            <a:pPr>
              <a:defRPr sz="1400"/>
            </a:pPr>
            <a:r>
              <a:t>        Struct</a:t>
            </a:r>
          </a:p>
          <a:p>
            <a:pPr>
              <a:defRPr sz="1400"/>
            </a:pPr>
            <a:r>
              <a:t>        UnsafePointer</a:t>
            </a:r>
          </a:p>
          <a:p>
            <a:pPr>
              <a:defRPr sz="1400"/>
            </a:pPr>
            <a:r>
              <a:t>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3. 练习："/>
          <p:cNvSpPr txBox="1"/>
          <p:nvPr/>
        </p:nvSpPr>
        <p:spPr>
          <a:xfrm>
            <a:off x="1786229" y="2851150"/>
            <a:ext cx="1367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练习：</a:t>
            </a:r>
          </a:p>
        </p:txBody>
      </p:sp>
      <p:sp>
        <p:nvSpPr>
          <p:cNvPr id="223" name="反射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反射</a:t>
            </a:r>
          </a:p>
        </p:txBody>
      </p:sp>
      <p:sp>
        <p:nvSpPr>
          <p:cNvPr id="224" name="package main…"/>
          <p:cNvSpPr txBox="1"/>
          <p:nvPr/>
        </p:nvSpPr>
        <p:spPr>
          <a:xfrm>
            <a:off x="4183926" y="2476499"/>
            <a:ext cx="4967149" cy="624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package main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import (</a:t>
            </a:r>
          </a:p>
          <a:p>
            <a:pPr>
              <a:defRPr sz="1800"/>
            </a:pPr>
            <a:r>
              <a:t>	"fmt"</a:t>
            </a:r>
          </a:p>
          <a:p>
            <a:pPr>
              <a:defRPr sz="1800"/>
            </a:pPr>
            <a:r>
              <a:t>	"reflect"</a:t>
            </a:r>
          </a:p>
          <a:p>
            <a:pPr>
              <a:defRPr sz="1800"/>
            </a:pPr>
            <a:r>
              <a:t>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func main() {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var x float64 = 3.4</a:t>
            </a:r>
          </a:p>
          <a:p>
            <a:pPr>
              <a:defRPr sz="1800"/>
            </a:pPr>
            <a:r>
              <a:t>	fmt.Println("type:", reflect.TypeOf(x))</a:t>
            </a:r>
          </a:p>
          <a:p>
            <a:pPr>
              <a:defRPr sz="1800"/>
            </a:pPr>
            <a:r>
              <a:t>	v := reflect.ValueOf(x)</a:t>
            </a:r>
          </a:p>
          <a:p>
            <a:pPr>
              <a:defRPr sz="1800"/>
            </a:pPr>
            <a:r>
              <a:t>	fmt.Println("value:", v)</a:t>
            </a:r>
          </a:p>
          <a:p>
            <a:pPr>
              <a:defRPr sz="1800"/>
            </a:pPr>
            <a:r>
              <a:t>	fmt.Println("type:", v.Type())</a:t>
            </a:r>
          </a:p>
          <a:p>
            <a:pPr>
              <a:defRPr sz="1800"/>
            </a:pPr>
            <a:r>
              <a:t>	fmt.Println("kind:", v.Kind())</a:t>
            </a:r>
          </a:p>
          <a:p>
            <a:pPr>
              <a:defRPr sz="1800"/>
            </a:pPr>
            <a:r>
              <a:t>	fmt.Println("value:", v.Float())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fmt.Println(v.Interface())</a:t>
            </a:r>
          </a:p>
          <a:p>
            <a:pPr>
              <a:defRPr sz="1800"/>
            </a:pPr>
            <a:r>
              <a:t>	fmt.Printf("value is %5.2e\n", v.Interface())</a:t>
            </a:r>
          </a:p>
          <a:p>
            <a:pPr>
              <a:defRPr sz="1800"/>
            </a:pPr>
            <a:r>
              <a:t>	y := v.Interface().(float64)</a:t>
            </a:r>
          </a:p>
          <a:p>
            <a:pPr>
              <a:defRPr sz="1800"/>
            </a:pPr>
            <a:r>
              <a:t>	fmt.Println(y)</a:t>
            </a:r>
          </a:p>
          <a:p>
            <a:pPr>
              <a:defRPr sz="18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3. 练习："/>
          <p:cNvSpPr txBox="1"/>
          <p:nvPr/>
        </p:nvSpPr>
        <p:spPr>
          <a:xfrm>
            <a:off x="1786229" y="2851150"/>
            <a:ext cx="1367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练习：</a:t>
            </a:r>
          </a:p>
        </p:txBody>
      </p:sp>
      <p:sp>
        <p:nvSpPr>
          <p:cNvPr id="227" name="反射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反射</a:t>
            </a:r>
          </a:p>
        </p:txBody>
      </p:sp>
      <p:sp>
        <p:nvSpPr>
          <p:cNvPr id="228" name="package main…"/>
          <p:cNvSpPr txBox="1"/>
          <p:nvPr/>
        </p:nvSpPr>
        <p:spPr>
          <a:xfrm>
            <a:off x="4183926" y="2476499"/>
            <a:ext cx="4967149" cy="624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package main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import (</a:t>
            </a:r>
          </a:p>
          <a:p>
            <a:pPr>
              <a:defRPr sz="1800"/>
            </a:pPr>
            <a:r>
              <a:t>	"fmt"</a:t>
            </a:r>
          </a:p>
          <a:p>
            <a:pPr>
              <a:defRPr sz="1800"/>
            </a:pPr>
            <a:r>
              <a:t>	"reflect"</a:t>
            </a:r>
          </a:p>
          <a:p>
            <a:pPr>
              <a:defRPr sz="1800"/>
            </a:pPr>
            <a:r>
              <a:t>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func main() {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var x float64 = 3.4</a:t>
            </a:r>
          </a:p>
          <a:p>
            <a:pPr>
              <a:defRPr sz="1800"/>
            </a:pPr>
            <a:r>
              <a:t>	fmt.Println("type:", reflect.TypeOf(x))</a:t>
            </a:r>
          </a:p>
          <a:p>
            <a:pPr>
              <a:defRPr sz="1800"/>
            </a:pPr>
            <a:r>
              <a:t>	v := reflect.ValueOf(x)</a:t>
            </a:r>
          </a:p>
          <a:p>
            <a:pPr>
              <a:defRPr sz="1800"/>
            </a:pPr>
            <a:r>
              <a:t>	fmt.Println("value:", v)</a:t>
            </a:r>
          </a:p>
          <a:p>
            <a:pPr>
              <a:defRPr sz="1800"/>
            </a:pPr>
            <a:r>
              <a:t>	fmt.Println("type:", v.Type())</a:t>
            </a:r>
          </a:p>
          <a:p>
            <a:pPr>
              <a:defRPr sz="1800"/>
            </a:pPr>
            <a:r>
              <a:t>	fmt.Println("kind:", v.Kind())</a:t>
            </a:r>
          </a:p>
          <a:p>
            <a:pPr>
              <a:defRPr sz="1800"/>
            </a:pPr>
            <a:r>
              <a:t>	fmt.Println("value:", v.Float())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fmt.Println(v.Interface())</a:t>
            </a:r>
          </a:p>
          <a:p>
            <a:pPr>
              <a:defRPr sz="1800"/>
            </a:pPr>
            <a:r>
              <a:t>	fmt.Printf("value is %5.2e\n", v.Interface())</a:t>
            </a:r>
          </a:p>
          <a:p>
            <a:pPr>
              <a:defRPr sz="1800"/>
            </a:pPr>
            <a:r>
              <a:t>	y := v.Interface().(float64)</a:t>
            </a:r>
          </a:p>
          <a:p>
            <a:pPr>
              <a:defRPr sz="1800"/>
            </a:pPr>
            <a:r>
              <a:t>	fmt.Println(y)</a:t>
            </a:r>
          </a:p>
          <a:p>
            <a:pPr>
              <a:defRPr sz="18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4. 获取变量的值："/>
          <p:cNvSpPr txBox="1"/>
          <p:nvPr/>
        </p:nvSpPr>
        <p:spPr>
          <a:xfrm>
            <a:off x="1786229" y="2851150"/>
            <a:ext cx="2586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4. 获取变量的值：</a:t>
            </a:r>
          </a:p>
        </p:txBody>
      </p:sp>
      <p:sp>
        <p:nvSpPr>
          <p:cNvPr id="231" name="反射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反射</a:t>
            </a:r>
          </a:p>
        </p:txBody>
      </p:sp>
      <p:sp>
        <p:nvSpPr>
          <p:cNvPr id="232" name="reflect.ValueOf(x).Float()"/>
          <p:cNvSpPr txBox="1"/>
          <p:nvPr/>
        </p:nvSpPr>
        <p:spPr>
          <a:xfrm>
            <a:off x="2159868" y="3670299"/>
            <a:ext cx="349666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3200"/>
              </a:spcBef>
            </a:lvl1pPr>
          </a:lstStyle>
          <a:p>
            <a:pPr/>
            <a:r>
              <a:t>reflect.ValueOf(x).Float() </a:t>
            </a:r>
          </a:p>
        </p:txBody>
      </p:sp>
      <p:sp>
        <p:nvSpPr>
          <p:cNvPr id="233" name="reflect.ValueOf(x).Int()"/>
          <p:cNvSpPr txBox="1"/>
          <p:nvPr/>
        </p:nvSpPr>
        <p:spPr>
          <a:xfrm>
            <a:off x="2159868" y="4343399"/>
            <a:ext cx="309006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3200"/>
              </a:spcBef>
            </a:lvl1pPr>
          </a:lstStyle>
          <a:p>
            <a:pPr/>
            <a:r>
              <a:t>reflect.ValueOf(x).Int()</a:t>
            </a:r>
          </a:p>
        </p:txBody>
      </p:sp>
      <p:sp>
        <p:nvSpPr>
          <p:cNvPr id="234" name="reflect.ValueOf(x).String()"/>
          <p:cNvSpPr txBox="1"/>
          <p:nvPr/>
        </p:nvSpPr>
        <p:spPr>
          <a:xfrm>
            <a:off x="2159868" y="5016500"/>
            <a:ext cx="354695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3200"/>
              </a:spcBef>
            </a:lvl1pPr>
          </a:lstStyle>
          <a:p>
            <a:pPr/>
            <a:r>
              <a:t>reflect.ValueOf(x).String()</a:t>
            </a:r>
          </a:p>
        </p:txBody>
      </p:sp>
      <p:sp>
        <p:nvSpPr>
          <p:cNvPr id="235" name="reflect.ValueOf(x).Bool()"/>
          <p:cNvSpPr txBox="1"/>
          <p:nvPr/>
        </p:nvSpPr>
        <p:spPr>
          <a:xfrm>
            <a:off x="2134722" y="5892799"/>
            <a:ext cx="3361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3200"/>
              </a:spcBef>
            </a:lvl1pPr>
          </a:lstStyle>
          <a:p>
            <a:pPr/>
            <a:r>
              <a:t>reflect.ValueOf(x).Bool()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5. 通过反射的来改变变量的值"/>
          <p:cNvSpPr txBox="1"/>
          <p:nvPr/>
        </p:nvSpPr>
        <p:spPr>
          <a:xfrm>
            <a:off x="1786229" y="2851150"/>
            <a:ext cx="4110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5. 通过反射的来改变变量的值</a:t>
            </a:r>
          </a:p>
        </p:txBody>
      </p:sp>
      <p:sp>
        <p:nvSpPr>
          <p:cNvPr id="238" name="反射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反射</a:t>
            </a:r>
          </a:p>
        </p:txBody>
      </p:sp>
      <p:sp>
        <p:nvSpPr>
          <p:cNvPr id="239" name="reflect.Value.SetXX相关方法，比如:"/>
          <p:cNvSpPr txBox="1"/>
          <p:nvPr/>
        </p:nvSpPr>
        <p:spPr>
          <a:xfrm>
            <a:off x="2256129" y="3714750"/>
            <a:ext cx="49021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reflect.Value.SetXX相关方法，比如:</a:t>
            </a:r>
          </a:p>
        </p:txBody>
      </p:sp>
      <p:sp>
        <p:nvSpPr>
          <p:cNvPr id="240" name="reflect.Value.SetFloat()，设置浮点数"/>
          <p:cNvSpPr txBox="1"/>
          <p:nvPr/>
        </p:nvSpPr>
        <p:spPr>
          <a:xfrm>
            <a:off x="2256129" y="4387850"/>
            <a:ext cx="50039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reflect.Value.SetFloat()，设置浮点数</a:t>
            </a:r>
          </a:p>
        </p:txBody>
      </p:sp>
      <p:sp>
        <p:nvSpPr>
          <p:cNvPr id="241" name="reflect.Value.SetInt()，设置整数"/>
          <p:cNvSpPr txBox="1"/>
          <p:nvPr/>
        </p:nvSpPr>
        <p:spPr>
          <a:xfrm>
            <a:off x="2256129" y="5060950"/>
            <a:ext cx="437723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reflect.Value.SetInt()，设置整数</a:t>
            </a:r>
          </a:p>
        </p:txBody>
      </p:sp>
      <p:sp>
        <p:nvSpPr>
          <p:cNvPr id="242" name="reflect.Value.SetString()，设置字符串"/>
          <p:cNvSpPr txBox="1"/>
          <p:nvPr/>
        </p:nvSpPr>
        <p:spPr>
          <a:xfrm>
            <a:off x="2256129" y="5734050"/>
            <a:ext cx="513892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reflect.Value.SetString()，设置字符串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6. 练习"/>
          <p:cNvSpPr txBox="1"/>
          <p:nvPr/>
        </p:nvSpPr>
        <p:spPr>
          <a:xfrm>
            <a:off x="1786229" y="2851150"/>
            <a:ext cx="1062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6. 练习</a:t>
            </a:r>
          </a:p>
        </p:txBody>
      </p:sp>
      <p:sp>
        <p:nvSpPr>
          <p:cNvPr id="245" name="反射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反射</a:t>
            </a:r>
          </a:p>
        </p:txBody>
      </p:sp>
      <p:sp>
        <p:nvSpPr>
          <p:cNvPr id="246" name="package main…"/>
          <p:cNvSpPr txBox="1"/>
          <p:nvPr/>
        </p:nvSpPr>
        <p:spPr>
          <a:xfrm>
            <a:off x="4328998" y="2971800"/>
            <a:ext cx="3841903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package main</a:t>
            </a:r>
          </a:p>
          <a:p>
            <a:pPr/>
          </a:p>
          <a:p>
            <a:pPr/>
            <a:r>
              <a:t>import (</a:t>
            </a:r>
          </a:p>
          <a:p>
            <a:pPr/>
            <a:r>
              <a:t>	"fmt"</a:t>
            </a:r>
          </a:p>
          <a:p>
            <a:pPr/>
            <a:r>
              <a:t>	"reflect"</a:t>
            </a:r>
          </a:p>
          <a:p>
            <a:pPr/>
            <a:r>
              <a:t>)</a:t>
            </a:r>
          </a:p>
          <a:p>
            <a:pPr/>
          </a:p>
          <a:p>
            <a:pPr/>
            <a:r>
              <a:t>func main() {</a:t>
            </a:r>
          </a:p>
          <a:p>
            <a:pPr/>
          </a:p>
          <a:p>
            <a:pPr/>
            <a:r>
              <a:t>	var a float64</a:t>
            </a:r>
          </a:p>
          <a:p>
            <a:pPr/>
            <a:r>
              <a:t>	fv := reflect.ValueOf(a)</a:t>
            </a:r>
          </a:p>
          <a:p>
            <a:pPr/>
            <a:r>
              <a:t>	fv.SetFloat(3.3)</a:t>
            </a:r>
          </a:p>
          <a:p>
            <a:pPr/>
            <a:r>
              <a:t>	fmt.Printf("%v\n", a)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6. 练习"/>
          <p:cNvSpPr txBox="1"/>
          <p:nvPr/>
        </p:nvSpPr>
        <p:spPr>
          <a:xfrm>
            <a:off x="1786229" y="2851150"/>
            <a:ext cx="10628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6. 练习</a:t>
            </a:r>
          </a:p>
        </p:txBody>
      </p:sp>
      <p:sp>
        <p:nvSpPr>
          <p:cNvPr id="249" name="反射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反射</a:t>
            </a:r>
          </a:p>
        </p:txBody>
      </p:sp>
      <p:sp>
        <p:nvSpPr>
          <p:cNvPr id="250" name="崩溃了"/>
          <p:cNvSpPr txBox="1"/>
          <p:nvPr/>
        </p:nvSpPr>
        <p:spPr>
          <a:xfrm>
            <a:off x="6502400" y="46164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崩溃了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7. 崩溃的原因"/>
          <p:cNvSpPr txBox="1"/>
          <p:nvPr/>
        </p:nvSpPr>
        <p:spPr>
          <a:xfrm>
            <a:off x="1786229" y="2851150"/>
            <a:ext cx="1977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7. 崩溃的原因</a:t>
            </a:r>
          </a:p>
        </p:txBody>
      </p:sp>
      <p:sp>
        <p:nvSpPr>
          <p:cNvPr id="253" name="反射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反射</a:t>
            </a:r>
          </a:p>
        </p:txBody>
      </p:sp>
      <p:sp>
        <p:nvSpPr>
          <p:cNvPr id="254" name="还是值类型和引用类型的原因"/>
          <p:cNvSpPr txBox="1"/>
          <p:nvPr/>
        </p:nvSpPr>
        <p:spPr>
          <a:xfrm>
            <a:off x="6502400" y="4616450"/>
            <a:ext cx="40767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还是值类型和引用类型的原因</a:t>
            </a:r>
          </a:p>
        </p:txBody>
      </p:sp>
      <p:sp>
        <p:nvSpPr>
          <p:cNvPr id="255" name="v := reflect.ValueOf(x)"/>
          <p:cNvSpPr txBox="1"/>
          <p:nvPr/>
        </p:nvSpPr>
        <p:spPr>
          <a:xfrm>
            <a:off x="3504815" y="5772150"/>
            <a:ext cx="31559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3200"/>
              </a:spcBef>
            </a:lvl1pPr>
          </a:lstStyle>
          <a:p>
            <a:pPr/>
            <a:r>
              <a:t>v := reflect.ValueOf(x) </a:t>
            </a:r>
          </a:p>
        </p:txBody>
      </p:sp>
      <p:sp>
        <p:nvSpPr>
          <p:cNvPr id="256" name="v是x的一个拷贝，修改v，x不会修改!"/>
          <p:cNvSpPr txBox="1"/>
          <p:nvPr/>
        </p:nvSpPr>
        <p:spPr>
          <a:xfrm>
            <a:off x="7353300" y="6877050"/>
            <a:ext cx="516106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v是x的一个拷贝，修改v，x不会修改!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8. 解决方法，传地址！"/>
          <p:cNvSpPr txBox="1"/>
          <p:nvPr/>
        </p:nvSpPr>
        <p:spPr>
          <a:xfrm>
            <a:off x="1786229" y="2851150"/>
            <a:ext cx="3196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8. 解决方法，传地址！</a:t>
            </a:r>
          </a:p>
        </p:txBody>
      </p:sp>
      <p:sp>
        <p:nvSpPr>
          <p:cNvPr id="259" name="反射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反射</a:t>
            </a:r>
          </a:p>
        </p:txBody>
      </p:sp>
      <p:sp>
        <p:nvSpPr>
          <p:cNvPr id="260" name="package main…"/>
          <p:cNvSpPr txBox="1"/>
          <p:nvPr/>
        </p:nvSpPr>
        <p:spPr>
          <a:xfrm>
            <a:off x="5217998" y="2971797"/>
            <a:ext cx="4045205" cy="525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package main</a:t>
            </a:r>
          </a:p>
          <a:p>
            <a:pPr/>
          </a:p>
          <a:p>
            <a:pPr/>
            <a:r>
              <a:t>import (</a:t>
            </a:r>
          </a:p>
          <a:p>
            <a:pPr/>
            <a:r>
              <a:t>	"fmt"</a:t>
            </a:r>
          </a:p>
          <a:p>
            <a:pPr/>
            <a:r>
              <a:t>	"reflect"</a:t>
            </a:r>
          </a:p>
          <a:p>
            <a:pPr/>
            <a:r>
              <a:t>)</a:t>
            </a:r>
          </a:p>
          <a:p>
            <a:pPr/>
          </a:p>
          <a:p>
            <a:pPr/>
            <a:r>
              <a:t>func main() {</a:t>
            </a:r>
          </a:p>
          <a:p>
            <a:pPr/>
          </a:p>
          <a:p>
            <a:pPr/>
            <a:r>
              <a:t>	var a float64</a:t>
            </a:r>
          </a:p>
          <a:p>
            <a:pPr/>
            <a:r>
              <a:t>	fv := reflect.ValueOf(&amp;a)</a:t>
            </a:r>
          </a:p>
          <a:p>
            <a:pPr/>
            <a:r>
              <a:t>	fv.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Elem().</a:t>
            </a:r>
            <a:r>
              <a:t>SetFloat(3.3)</a:t>
            </a:r>
          </a:p>
          <a:p>
            <a:pPr/>
            <a:r>
              <a:t>	fmt.Printf("%v\n", a)</a:t>
            </a:r>
          </a:p>
          <a:p>
            <a:pPr/>
            <a:r>
              <a:t>}</a:t>
            </a:r>
          </a:p>
        </p:txBody>
      </p:sp>
      <p:sp>
        <p:nvSpPr>
          <p:cNvPr id="261" name="其中fv.Elem()用来获取指针指向的变量，相当于：…"/>
          <p:cNvSpPr txBox="1"/>
          <p:nvPr/>
        </p:nvSpPr>
        <p:spPr>
          <a:xfrm>
            <a:off x="3234029" y="8210549"/>
            <a:ext cx="694974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其中fv.Elem()用来获取指针指向的变量，相当于： </a:t>
            </a:r>
          </a:p>
          <a:p>
            <a:pPr/>
            <a:r>
              <a:t>var a *int;  </a:t>
            </a:r>
          </a:p>
          <a:p>
            <a: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*a = 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1. 定义"/>
          <p:cNvSpPr txBox="1"/>
          <p:nvPr/>
        </p:nvSpPr>
        <p:spPr>
          <a:xfrm>
            <a:off x="1786229" y="2667000"/>
            <a:ext cx="11475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定义</a:t>
            </a:r>
          </a:p>
          <a:p>
            <a:pPr/>
            <a:r>
              <a:t>      </a:t>
            </a:r>
          </a:p>
        </p:txBody>
      </p:sp>
      <p:sp>
        <p:nvSpPr>
          <p:cNvPr id="128" name="接口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接口</a:t>
            </a:r>
          </a:p>
        </p:txBody>
      </p:sp>
      <p:sp>
        <p:nvSpPr>
          <p:cNvPr id="129" name="Interface类型可以定义一组方法，但是这些不需要实现。并且interface不能…"/>
          <p:cNvSpPr txBox="1"/>
          <p:nvPr/>
        </p:nvSpPr>
        <p:spPr>
          <a:xfrm>
            <a:off x="2319629" y="3632199"/>
            <a:ext cx="1021903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Interface类型可以定义一组方法，但是这些不需要实现。并且interface不能</a:t>
            </a:r>
          </a:p>
          <a:p>
            <a:pPr/>
            <a:r>
              <a:t>包含任何变量。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9. 用反射操作结构体"/>
          <p:cNvSpPr txBox="1"/>
          <p:nvPr/>
        </p:nvSpPr>
        <p:spPr>
          <a:xfrm>
            <a:off x="1786229" y="2851150"/>
            <a:ext cx="28916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9. 用反射操作结构体</a:t>
            </a:r>
          </a:p>
        </p:txBody>
      </p:sp>
      <p:sp>
        <p:nvSpPr>
          <p:cNvPr id="264" name="反射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反射</a:t>
            </a:r>
          </a:p>
        </p:txBody>
      </p:sp>
      <p:sp>
        <p:nvSpPr>
          <p:cNvPr id="265" name="a. reflect.Value.NumField()获取结构体中字段的个数"/>
          <p:cNvSpPr txBox="1"/>
          <p:nvPr/>
        </p:nvSpPr>
        <p:spPr>
          <a:xfrm>
            <a:off x="2281529" y="3524250"/>
            <a:ext cx="706953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 reflect.Value.NumField()获取结构体中字段的个数</a:t>
            </a:r>
          </a:p>
        </p:txBody>
      </p:sp>
      <p:sp>
        <p:nvSpPr>
          <p:cNvPr id="266" name="b. reflect.Value.Method(n).Call来调用结构体中的方法"/>
          <p:cNvSpPr txBox="1"/>
          <p:nvPr/>
        </p:nvSpPr>
        <p:spPr>
          <a:xfrm>
            <a:off x="2281529" y="4413250"/>
            <a:ext cx="72899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reflect.Value.Method(n).Call来调用结构体中的方法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10. 练习"/>
          <p:cNvSpPr txBox="1"/>
          <p:nvPr/>
        </p:nvSpPr>
        <p:spPr>
          <a:xfrm>
            <a:off x="1786229" y="2851150"/>
            <a:ext cx="12323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10. 练习</a:t>
            </a:r>
          </a:p>
        </p:txBody>
      </p:sp>
      <p:sp>
        <p:nvSpPr>
          <p:cNvPr id="269" name="反射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反射</a:t>
            </a:r>
          </a:p>
        </p:txBody>
      </p:sp>
      <p:sp>
        <p:nvSpPr>
          <p:cNvPr id="270" name="package main…"/>
          <p:cNvSpPr txBox="1"/>
          <p:nvPr/>
        </p:nvSpPr>
        <p:spPr>
          <a:xfrm>
            <a:off x="3483254" y="380999"/>
            <a:ext cx="7171538" cy="932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package main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import (</a:t>
            </a:r>
          </a:p>
          <a:p>
            <a:pPr>
              <a:defRPr sz="1800"/>
            </a:pPr>
            <a:r>
              <a:t>	"fmt"</a:t>
            </a:r>
          </a:p>
          <a:p>
            <a:pPr>
              <a:defRPr sz="1800"/>
            </a:pPr>
            <a:r>
              <a:t>	“reflect"</a:t>
            </a:r>
          </a:p>
          <a:p>
            <a:pPr>
              <a:defRPr sz="1800"/>
            </a:pPr>
            <a:r>
              <a:t>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type NotknownType struct {</a:t>
            </a:r>
          </a:p>
          <a:p>
            <a:pPr>
              <a:defRPr sz="1800"/>
            </a:pPr>
            <a:r>
              <a:t>	s1 string</a:t>
            </a:r>
          </a:p>
          <a:p>
            <a:pPr>
              <a:defRPr sz="1800"/>
            </a:pPr>
            <a:r>
              <a:t>	s2 string</a:t>
            </a:r>
          </a:p>
          <a:p>
            <a:pPr>
              <a:defRPr sz="1800"/>
            </a:pPr>
            <a:r>
              <a:t>	s3 string</a:t>
            </a:r>
          </a:p>
          <a:p>
            <a:pPr>
              <a:defRPr sz="1800"/>
            </a:pPr>
            <a:r>
              <a:t>}</a:t>
            </a:r>
          </a:p>
          <a:p>
            <a:pPr>
              <a:defRPr sz="1800"/>
            </a:pPr>
            <a:r>
              <a:t>func (n NotknownType) String() string {</a:t>
            </a:r>
          </a:p>
          <a:p>
            <a:pPr>
              <a:defRPr sz="1800"/>
            </a:pPr>
            <a:r>
              <a:t>	return n.s1 + "-" + n.s2 + "-" + n.s3</a:t>
            </a:r>
          </a:p>
          <a:p>
            <a:pPr>
              <a:defRPr sz="1800"/>
            </a:pPr>
            <a:r>
              <a:t>}</a:t>
            </a:r>
          </a:p>
          <a:p>
            <a:pPr>
              <a:defRPr sz="1800"/>
            </a:pPr>
            <a:r>
              <a:t>var secret interface{} = NotknownType{"Ada", "Go", "Oberon"}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func main() {</a:t>
            </a:r>
          </a:p>
          <a:p>
            <a:pPr>
              <a:defRPr sz="1800"/>
            </a:pPr>
            <a:r>
              <a:t>	value := reflect.ValueOf(secret) // &lt;main.NotknownType Value&gt;</a:t>
            </a:r>
          </a:p>
          <a:p>
            <a:pPr>
              <a:defRPr sz="1800"/>
            </a:pPr>
            <a:r>
              <a:t>	typ := reflect.TypeOf(secret)    // main.NotknownType</a:t>
            </a:r>
          </a:p>
          <a:p>
            <a:pPr>
              <a:defRPr sz="1800"/>
            </a:pPr>
            <a:r>
              <a:t>	fmt.Println(typ)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knd := value.Kind() // struct</a:t>
            </a:r>
          </a:p>
          <a:p>
            <a:pPr>
              <a:defRPr sz="1800"/>
            </a:pPr>
            <a:r>
              <a:t>	fmt.Println(knd)</a:t>
            </a:r>
          </a:p>
          <a:p>
            <a:pPr>
              <a:defRPr sz="1800"/>
            </a:pPr>
            <a:r>
              <a:t>	</a:t>
            </a:r>
          </a:p>
          <a:p>
            <a:pPr>
              <a:defRPr sz="1800"/>
            </a:pPr>
            <a:r>
              <a:t>	for i := 0; i &lt; value.NumField(); i++ {</a:t>
            </a:r>
          </a:p>
          <a:p>
            <a:pPr>
              <a:defRPr sz="1800"/>
            </a:pPr>
            <a:r>
              <a:t>		fmt.Printf("Field %d: %v\n", i, value.Field(i))</a:t>
            </a:r>
          </a:p>
          <a:p>
            <a:pPr>
              <a:defRPr sz="1800"/>
            </a:pPr>
            <a:r>
              <a:t>		//value.Field(i).SetString("C#")</a:t>
            </a:r>
          </a:p>
          <a:p>
            <a:pPr>
              <a:defRPr sz="1800"/>
            </a:pPr>
            <a:r>
              <a:t>	}</a:t>
            </a:r>
          </a:p>
          <a:p>
            <a:pPr>
              <a:defRPr sz="1800"/>
            </a:pPr>
            <a:r>
              <a:t>	</a:t>
            </a:r>
          </a:p>
          <a:p>
            <a:pPr>
              <a:defRPr sz="1800"/>
            </a:pPr>
            <a:r>
              <a:t>	results := value.Method(0).Call(nil)</a:t>
            </a:r>
          </a:p>
          <a:p>
            <a:pPr>
              <a:defRPr sz="1800"/>
            </a:pPr>
            <a:r>
              <a:t>	fmt.Println(results) // [Ada - Go - Oberon]</a:t>
            </a:r>
          </a:p>
          <a:p>
            <a:pPr>
              <a:defRPr sz="18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10. 练习，通过反射操作结构体"/>
          <p:cNvSpPr txBox="1"/>
          <p:nvPr/>
        </p:nvSpPr>
        <p:spPr>
          <a:xfrm>
            <a:off x="1786229" y="2851150"/>
            <a:ext cx="42803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10. 练习，通过反射操作结构体</a:t>
            </a:r>
          </a:p>
        </p:txBody>
      </p:sp>
      <p:sp>
        <p:nvSpPr>
          <p:cNvPr id="273" name="反射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反射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ackage main…"/>
          <p:cNvSpPr txBox="1"/>
          <p:nvPr/>
        </p:nvSpPr>
        <p:spPr>
          <a:xfrm>
            <a:off x="3483254" y="380999"/>
            <a:ext cx="7171539" cy="932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package main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import (</a:t>
            </a:r>
          </a:p>
          <a:p>
            <a:pPr>
              <a:defRPr sz="1800"/>
            </a:pPr>
            <a:r>
              <a:t>	"fmt"</a:t>
            </a:r>
          </a:p>
          <a:p>
            <a:pPr>
              <a:defRPr sz="1800"/>
            </a:pPr>
            <a:r>
              <a:t>	“reflect"</a:t>
            </a:r>
          </a:p>
          <a:p>
            <a:pPr>
              <a:defRPr sz="1800"/>
            </a:pPr>
            <a:r>
              <a:t>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type NotknownType struct {</a:t>
            </a:r>
          </a:p>
          <a:p>
            <a:pPr>
              <a:defRPr sz="1800"/>
            </a:pPr>
            <a:r>
              <a:t>	s1 string</a:t>
            </a:r>
          </a:p>
          <a:p>
            <a:pPr>
              <a:defRPr sz="1800"/>
            </a:pPr>
            <a:r>
              <a:t>	s2 string</a:t>
            </a:r>
          </a:p>
          <a:p>
            <a:pPr>
              <a:defRPr sz="1800"/>
            </a:pPr>
            <a:r>
              <a:t>	s3 string</a:t>
            </a:r>
          </a:p>
          <a:p>
            <a:pPr>
              <a:defRPr sz="1800"/>
            </a:pPr>
            <a:r>
              <a:t>}</a:t>
            </a:r>
          </a:p>
          <a:p>
            <a:pPr>
              <a:defRPr sz="1800"/>
            </a:pPr>
            <a:r>
              <a:t>func (n NotknownType) String() string {</a:t>
            </a:r>
          </a:p>
          <a:p>
            <a:pPr>
              <a:defRPr sz="1800"/>
            </a:pPr>
            <a:r>
              <a:t>	return n.s1 + "-" + n.s2 + "-" + n.s3</a:t>
            </a:r>
          </a:p>
          <a:p>
            <a:pPr>
              <a:defRPr sz="1800"/>
            </a:pPr>
            <a:r>
              <a:t>}</a:t>
            </a:r>
          </a:p>
          <a:p>
            <a:pPr>
              <a:defRPr sz="1800"/>
            </a:pPr>
            <a:r>
              <a:t>var secret interface{} = NotknownType{"Ada", "Go", "Oberon"}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func main() {</a:t>
            </a:r>
          </a:p>
          <a:p>
            <a:pPr>
              <a:defRPr sz="1800"/>
            </a:pPr>
            <a:r>
              <a:t>	value := reflect.ValueOf(secret) // &lt;main.NotknownType Value&gt;</a:t>
            </a:r>
          </a:p>
          <a:p>
            <a:pPr>
              <a:defRPr sz="1800"/>
            </a:pPr>
            <a:r>
              <a:t>	typ := reflect.TypeOf(secret)    // main.NotknownType</a:t>
            </a:r>
          </a:p>
          <a:p>
            <a:pPr>
              <a:defRPr sz="1800"/>
            </a:pPr>
            <a:r>
              <a:t>	fmt.Println(typ)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knd := value.Kind() // struct</a:t>
            </a:r>
          </a:p>
          <a:p>
            <a:pPr>
              <a:defRPr sz="1800"/>
            </a:pPr>
            <a:r>
              <a:t>	fmt.Println(knd)</a:t>
            </a:r>
          </a:p>
          <a:p>
            <a:pPr>
              <a:defRPr sz="1800"/>
            </a:pPr>
            <a:r>
              <a:t>	</a:t>
            </a:r>
          </a:p>
          <a:p>
            <a:pPr>
              <a:defRPr sz="1800"/>
            </a:pPr>
            <a:r>
              <a:t>	for i := 0; i &lt; value.NumField(); i++ {</a:t>
            </a:r>
          </a:p>
          <a:p>
            <a:pPr>
              <a:defRPr sz="1800"/>
            </a:pPr>
            <a:r>
              <a:t>		fmt.Printf("Field %d: %v\n", i, value.Field(i))</a:t>
            </a:r>
          </a:p>
          <a:p>
            <a:pPr>
              <a:defRPr sz="1800"/>
            </a:pPr>
            <a:r>
              <a:t>		//value.Field(i).SetString("C#")</a:t>
            </a:r>
          </a:p>
          <a:p>
            <a:pPr>
              <a:defRPr sz="1800"/>
            </a:pPr>
            <a:r>
              <a:t>	}</a:t>
            </a:r>
          </a:p>
          <a:p>
            <a:pPr>
              <a:defRPr sz="1800"/>
            </a:pPr>
            <a:r>
              <a:t>	</a:t>
            </a:r>
          </a:p>
          <a:p>
            <a:pPr>
              <a:defRPr sz="1800"/>
            </a:pPr>
            <a:r>
              <a:t>	results := value.Method(0).Call(nil)</a:t>
            </a:r>
          </a:p>
          <a:p>
            <a:pPr>
              <a:defRPr sz="1800"/>
            </a:pPr>
            <a:r>
              <a:t>	fmt.Println(results) // [Ada - Go - Oberon]</a:t>
            </a:r>
          </a:p>
          <a:p>
            <a:pPr>
              <a:defRPr sz="18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10. 练习2，通过反射修改结构体"/>
          <p:cNvSpPr txBox="1"/>
          <p:nvPr/>
        </p:nvSpPr>
        <p:spPr>
          <a:xfrm>
            <a:off x="1786229" y="2851150"/>
            <a:ext cx="44497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10. 练习2，通过反射修改结构体</a:t>
            </a:r>
          </a:p>
        </p:txBody>
      </p:sp>
      <p:sp>
        <p:nvSpPr>
          <p:cNvPr id="278" name="反射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反射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ackage main…"/>
          <p:cNvSpPr txBox="1"/>
          <p:nvPr/>
        </p:nvSpPr>
        <p:spPr>
          <a:xfrm>
            <a:off x="3182492" y="222250"/>
            <a:ext cx="7961377" cy="930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package main</a:t>
            </a:r>
          </a:p>
          <a:p>
            <a:pPr/>
          </a:p>
          <a:p>
            <a:pPr/>
            <a:r>
              <a:t>import (</a:t>
            </a:r>
          </a:p>
          <a:p>
            <a:pPr/>
            <a:r>
              <a:t>	"fmt"</a:t>
            </a:r>
          </a:p>
          <a:p>
            <a:pPr/>
            <a:r>
              <a:t>	"reflect"</a:t>
            </a:r>
          </a:p>
          <a:p>
            <a:pPr/>
            <a:r>
              <a:t>)</a:t>
            </a:r>
          </a:p>
          <a:p>
            <a:pPr/>
          </a:p>
          <a:p>
            <a:pPr/>
            <a:r>
              <a:t>type T struct {</a:t>
            </a:r>
          </a:p>
          <a:p>
            <a:pPr/>
            <a:r>
              <a:t>	A int</a:t>
            </a:r>
          </a:p>
          <a:p>
            <a:pPr/>
            <a:r>
              <a:t>	B string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func main() {</a:t>
            </a:r>
          </a:p>
          <a:p>
            <a:pPr/>
            <a:r>
              <a:t>	t := T{23, "skidoo"}</a:t>
            </a:r>
          </a:p>
          <a:p>
            <a:pPr/>
            <a:r>
              <a:t>	s := reflect.ValueOf(&amp;t).Elem()</a:t>
            </a:r>
          </a:p>
          <a:p>
            <a:pPr/>
            <a:r>
              <a:t>	typeOfT := s.Type()</a:t>
            </a:r>
          </a:p>
          <a:p>
            <a:pPr/>
            <a:r>
              <a:t>	for i := 0; i &lt; s.NumField(); i++ {</a:t>
            </a:r>
          </a:p>
          <a:p>
            <a:pPr/>
            <a:r>
              <a:t>		f := s.Field(i)</a:t>
            </a:r>
          </a:p>
          <a:p>
            <a:pPr/>
            <a:r>
              <a:t>		fmt.Printf("%d: %s %s = %v\n", i,</a:t>
            </a:r>
          </a:p>
          <a:p>
            <a:pPr/>
            <a:r>
              <a:t>			typeOfT.Field(i).Name, f.Type(), f.Interface())</a:t>
            </a:r>
          </a:p>
          <a:p>
            <a:pPr/>
            <a:r>
              <a:t>	}</a:t>
            </a:r>
          </a:p>
          <a:p>
            <a:pPr/>
            <a:r>
              <a:t>	s.Field(0).SetInt(77)</a:t>
            </a:r>
          </a:p>
          <a:p>
            <a:pPr/>
            <a:r>
              <a:t>	s.Field(1).SetString("Sunset Strip")</a:t>
            </a:r>
          </a:p>
          <a:p>
            <a:pPr/>
            <a:r>
              <a:t>	fmt.Println("t is now", t)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课后工作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课后工作</a:t>
            </a:r>
          </a:p>
        </p:txBody>
      </p:sp>
      <p:sp>
        <p:nvSpPr>
          <p:cNvPr id="283" name="1. 实现一个图书管理系统v2，具有以下功能："/>
          <p:cNvSpPr txBox="1"/>
          <p:nvPr/>
        </p:nvSpPr>
        <p:spPr>
          <a:xfrm>
            <a:off x="1786229" y="2673350"/>
            <a:ext cx="62615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实现一个图书管理系统v2，具有以下功能：</a:t>
            </a:r>
          </a:p>
        </p:txBody>
      </p:sp>
      <p:sp>
        <p:nvSpPr>
          <p:cNvPr id="284" name="a. 增加用户登录、注册功能"/>
          <p:cNvSpPr txBox="1"/>
          <p:nvPr/>
        </p:nvSpPr>
        <p:spPr>
          <a:xfrm>
            <a:off x="2129129" y="3473450"/>
            <a:ext cx="3806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 增加用户登录、注册功能</a:t>
            </a:r>
          </a:p>
        </p:txBody>
      </p:sp>
      <p:sp>
        <p:nvSpPr>
          <p:cNvPr id="285" name="b. 增加借书过期的图书界面"/>
          <p:cNvSpPr txBox="1"/>
          <p:nvPr/>
        </p:nvSpPr>
        <p:spPr>
          <a:xfrm>
            <a:off x="2120747" y="4244975"/>
            <a:ext cx="38228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增加借书过期的图书界面</a:t>
            </a:r>
          </a:p>
        </p:txBody>
      </p:sp>
      <p:sp>
        <p:nvSpPr>
          <p:cNvPr id="286" name="c. 增加显示热门图书的功能，被借次数最多的top10"/>
          <p:cNvSpPr txBox="1"/>
          <p:nvPr/>
        </p:nvSpPr>
        <p:spPr>
          <a:xfrm>
            <a:off x="2177694" y="4956175"/>
            <a:ext cx="70238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c. 增加显示热门图书的功能，被借次数最多的top10</a:t>
            </a:r>
          </a:p>
        </p:txBody>
      </p:sp>
      <p:sp>
        <p:nvSpPr>
          <p:cNvPr id="287" name="d. 增加查看某个人的借书记录的功能"/>
          <p:cNvSpPr txBox="1"/>
          <p:nvPr/>
        </p:nvSpPr>
        <p:spPr>
          <a:xfrm>
            <a:off x="2152599" y="5816600"/>
            <a:ext cx="504200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d. 增加查看某个人的借书记录的功能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2. 定义"/>
          <p:cNvSpPr txBox="1"/>
          <p:nvPr/>
        </p:nvSpPr>
        <p:spPr>
          <a:xfrm>
            <a:off x="1786229" y="2667000"/>
            <a:ext cx="11475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定义</a:t>
            </a:r>
          </a:p>
          <a:p>
            <a:pPr/>
            <a:r>
              <a:t>      </a:t>
            </a:r>
          </a:p>
        </p:txBody>
      </p:sp>
      <p:sp>
        <p:nvSpPr>
          <p:cNvPr id="132" name="接口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接口</a:t>
            </a:r>
          </a:p>
        </p:txBody>
      </p:sp>
      <p:sp>
        <p:nvSpPr>
          <p:cNvPr id="133" name="比如："/>
          <p:cNvSpPr txBox="1"/>
          <p:nvPr/>
        </p:nvSpPr>
        <p:spPr>
          <a:xfrm>
            <a:off x="2294229" y="40703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比如：</a:t>
            </a:r>
          </a:p>
        </p:txBody>
      </p:sp>
      <p:sp>
        <p:nvSpPr>
          <p:cNvPr id="134" name="type example interface{…"/>
          <p:cNvSpPr txBox="1"/>
          <p:nvPr/>
        </p:nvSpPr>
        <p:spPr>
          <a:xfrm>
            <a:off x="4848454" y="4495800"/>
            <a:ext cx="5110582" cy="241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type example interface{</a:t>
            </a:r>
          </a:p>
          <a:p>
            <a:pPr/>
          </a:p>
          <a:p>
            <a:pPr/>
            <a:r>
              <a:t>        Method1(参数列表) 返回值列表</a:t>
            </a:r>
          </a:p>
          <a:p>
            <a:pPr/>
            <a:r>
              <a:t>        Method2(参数列表) 返回值列表</a:t>
            </a:r>
          </a:p>
          <a:p>
            <a:pPr/>
            <a:r>
              <a:t>        …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3. interface类型默认是一个指针"/>
          <p:cNvSpPr txBox="1"/>
          <p:nvPr/>
        </p:nvSpPr>
        <p:spPr>
          <a:xfrm>
            <a:off x="1786229" y="2667000"/>
            <a:ext cx="447263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interface类型默认是一个指针</a:t>
            </a:r>
          </a:p>
          <a:p>
            <a:pPr/>
            <a:r>
              <a:t>      </a:t>
            </a:r>
          </a:p>
        </p:txBody>
      </p:sp>
      <p:sp>
        <p:nvSpPr>
          <p:cNvPr id="137" name="接口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接口</a:t>
            </a:r>
          </a:p>
        </p:txBody>
      </p:sp>
      <p:sp>
        <p:nvSpPr>
          <p:cNvPr id="138" name="type example interface{…"/>
          <p:cNvSpPr txBox="1"/>
          <p:nvPr/>
        </p:nvSpPr>
        <p:spPr>
          <a:xfrm>
            <a:off x="3947109" y="3562350"/>
            <a:ext cx="5110583" cy="351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type example interface{</a:t>
            </a:r>
          </a:p>
          <a:p>
            <a:pPr/>
          </a:p>
          <a:p>
            <a:pPr/>
            <a:r>
              <a:t>        Method1(参数列表) 返回值列表</a:t>
            </a:r>
          </a:p>
          <a:p>
            <a:pPr/>
            <a:r>
              <a:t>        Method2(参数列表) 返回值列表</a:t>
            </a:r>
          </a:p>
          <a:p>
            <a:pPr/>
            <a:r>
              <a:t>        …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var a example</a:t>
            </a:r>
          </a:p>
          <a:p>
            <a:pPr/>
            <a:r>
              <a:t>a.Method1()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4. 接口实现"/>
          <p:cNvSpPr txBox="1"/>
          <p:nvPr/>
        </p:nvSpPr>
        <p:spPr>
          <a:xfrm>
            <a:off x="1786229" y="2667000"/>
            <a:ext cx="17571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4. 接口实现</a:t>
            </a:r>
          </a:p>
          <a:p>
            <a:pPr/>
            <a:r>
              <a:t>      </a:t>
            </a:r>
          </a:p>
        </p:txBody>
      </p:sp>
      <p:sp>
        <p:nvSpPr>
          <p:cNvPr id="141" name="接口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接口</a:t>
            </a:r>
          </a:p>
        </p:txBody>
      </p:sp>
      <p:sp>
        <p:nvSpPr>
          <p:cNvPr id="142" name="a. Golang中的接口，不需要显示的实现。只要一个变量，含有接口类型中…"/>
          <p:cNvSpPr txBox="1"/>
          <p:nvPr/>
        </p:nvSpPr>
        <p:spPr>
          <a:xfrm>
            <a:off x="2294229" y="3676649"/>
            <a:ext cx="10494875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 Golang中的接口，不需要显示的实现。只要一个变量，含有接口类型中</a:t>
            </a:r>
          </a:p>
          <a:p>
            <a:pPr/>
            <a:r>
              <a:t>的所有方法，那么这个变量就实现这个接口。因此，golang中没有implement</a:t>
            </a:r>
          </a:p>
          <a:p>
            <a:pPr/>
            <a:r>
              <a:t>类似的关键字</a:t>
            </a:r>
          </a:p>
        </p:txBody>
      </p:sp>
      <p:sp>
        <p:nvSpPr>
          <p:cNvPr id="143" name="b. 如果一个变量含有了多个interface类型的方法，那么这个变量就实现了多个…"/>
          <p:cNvSpPr txBox="1"/>
          <p:nvPr/>
        </p:nvSpPr>
        <p:spPr>
          <a:xfrm>
            <a:off x="2408529" y="5880099"/>
            <a:ext cx="105854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如果一个变量含有了多个interface类型的方法，那么这个变量就实现了多个</a:t>
            </a:r>
          </a:p>
          <a:p>
            <a:pPr/>
            <a:r>
              <a:t>接口。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5. 接口实现"/>
          <p:cNvSpPr txBox="1"/>
          <p:nvPr/>
        </p:nvSpPr>
        <p:spPr>
          <a:xfrm>
            <a:off x="1786229" y="2667000"/>
            <a:ext cx="17571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5. 接口实现</a:t>
            </a:r>
          </a:p>
          <a:p>
            <a:pPr/>
            <a:r>
              <a:t>      </a:t>
            </a:r>
          </a:p>
        </p:txBody>
      </p:sp>
      <p:sp>
        <p:nvSpPr>
          <p:cNvPr id="146" name="接口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接口</a:t>
            </a:r>
          </a:p>
        </p:txBody>
      </p:sp>
      <p:sp>
        <p:nvSpPr>
          <p:cNvPr id="147" name="a. Golang中的接口，不需要显示的实现。只要一个变量，含有接口类型中…"/>
          <p:cNvSpPr txBox="1"/>
          <p:nvPr/>
        </p:nvSpPr>
        <p:spPr>
          <a:xfrm>
            <a:off x="2294229" y="3676649"/>
            <a:ext cx="10494875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 Golang中的接口，不需要显示的实现。只要一个变量，含有接口类型中</a:t>
            </a:r>
          </a:p>
          <a:p>
            <a:pPr/>
            <a:r>
              <a:t>的所有方法，那么这个变量就实现这个接口。因此，golang中没有implement</a:t>
            </a:r>
          </a:p>
          <a:p>
            <a:pPr/>
            <a:r>
              <a:t>类似的关键字</a:t>
            </a:r>
          </a:p>
        </p:txBody>
      </p:sp>
      <p:sp>
        <p:nvSpPr>
          <p:cNvPr id="148" name="b. 如果一个变量含有了多个interface类型的方法，那么这个变量就实现了多个…"/>
          <p:cNvSpPr txBox="1"/>
          <p:nvPr/>
        </p:nvSpPr>
        <p:spPr>
          <a:xfrm>
            <a:off x="2345029" y="5537199"/>
            <a:ext cx="105854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如果一个变量含有了多个interface类型的方法，那么这个变量就实现了多个</a:t>
            </a:r>
          </a:p>
          <a:p>
            <a:pPr/>
            <a:r>
              <a:t>接口。</a:t>
            </a:r>
          </a:p>
        </p:txBody>
      </p:sp>
      <p:sp>
        <p:nvSpPr>
          <p:cNvPr id="149" name="c. 如果一个变量只含有了1个interface的方部分方法，那么这个变量没有实现…"/>
          <p:cNvSpPr txBox="1"/>
          <p:nvPr/>
        </p:nvSpPr>
        <p:spPr>
          <a:xfrm>
            <a:off x="2345029" y="6883399"/>
            <a:ext cx="1043330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c. 如果一个变量只含有了1个interface的方部分方法，那么这个变量没有实现</a:t>
            </a:r>
          </a:p>
          <a:p>
            <a:pPr/>
            <a:r>
              <a:t>这个接口。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6. 多态"/>
          <p:cNvSpPr txBox="1"/>
          <p:nvPr/>
        </p:nvSpPr>
        <p:spPr>
          <a:xfrm>
            <a:off x="1786229" y="2667000"/>
            <a:ext cx="11475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6. 多态</a:t>
            </a:r>
          </a:p>
          <a:p>
            <a:pPr/>
            <a:r>
              <a:t>      </a:t>
            </a:r>
          </a:p>
        </p:txBody>
      </p:sp>
      <p:sp>
        <p:nvSpPr>
          <p:cNvPr id="152" name="接口"/>
          <p:cNvSpPr txBox="1"/>
          <p:nvPr/>
        </p:nvSpPr>
        <p:spPr>
          <a:xfrm>
            <a:off x="6502400" y="1022350"/>
            <a:ext cx="7239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接口</a:t>
            </a:r>
          </a:p>
        </p:txBody>
      </p:sp>
      <p:sp>
        <p:nvSpPr>
          <p:cNvPr id="153" name="一种事物的多种形态，都可以按照统一的接口进行操作"/>
          <p:cNvSpPr txBox="1"/>
          <p:nvPr/>
        </p:nvSpPr>
        <p:spPr>
          <a:xfrm>
            <a:off x="2268982" y="3778250"/>
            <a:ext cx="7429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一种事物的多种形态，都可以按照统一的接口进行操作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7. 接口嵌套"/>
          <p:cNvSpPr txBox="1"/>
          <p:nvPr/>
        </p:nvSpPr>
        <p:spPr>
          <a:xfrm>
            <a:off x="1786229" y="2667000"/>
            <a:ext cx="17571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7. 接口嵌套</a:t>
            </a:r>
          </a:p>
          <a:p>
            <a:pPr/>
            <a:r>
              <a:t>      </a:t>
            </a:r>
          </a:p>
        </p:txBody>
      </p:sp>
      <p:sp>
        <p:nvSpPr>
          <p:cNvPr id="156" name="接口嵌套"/>
          <p:cNvSpPr txBox="1"/>
          <p:nvPr/>
        </p:nvSpPr>
        <p:spPr>
          <a:xfrm>
            <a:off x="6502400" y="1022350"/>
            <a:ext cx="13335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接口嵌套</a:t>
            </a:r>
          </a:p>
        </p:txBody>
      </p:sp>
      <p:sp>
        <p:nvSpPr>
          <p:cNvPr id="157" name="一个接口可以嵌套在另外的接口，如下所示："/>
          <p:cNvSpPr txBox="1"/>
          <p:nvPr/>
        </p:nvSpPr>
        <p:spPr>
          <a:xfrm>
            <a:off x="2268982" y="3778250"/>
            <a:ext cx="6210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一个接口可以嵌套在另外的接口，如下所示：</a:t>
            </a:r>
          </a:p>
        </p:txBody>
      </p:sp>
      <p:sp>
        <p:nvSpPr>
          <p:cNvPr id="158" name="type ReadWrite interface {…"/>
          <p:cNvSpPr txBox="1"/>
          <p:nvPr/>
        </p:nvSpPr>
        <p:spPr>
          <a:xfrm>
            <a:off x="4577531" y="4641850"/>
            <a:ext cx="4157778" cy="488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type ReadWrite interface {</a:t>
            </a:r>
          </a:p>
          <a:p>
            <a:pPr/>
            <a:r>
              <a:t>               Read(b Buffer) bool</a:t>
            </a:r>
          </a:p>
          <a:p>
            <a:pPr/>
            <a:r>
              <a:t>               Write(b Buffer) bool</a:t>
            </a:r>
          </a:p>
          <a:p>
            <a:pPr/>
            <a:r>
              <a:t>} </a:t>
            </a:r>
          </a:p>
          <a:p>
            <a:pPr/>
            <a:r>
              <a:t>type Lock interface {</a:t>
            </a:r>
          </a:p>
          <a:p>
            <a:pPr/>
            <a:r>
              <a:t>               Lock()</a:t>
            </a:r>
          </a:p>
          <a:p>
            <a:pPr/>
            <a:r>
              <a:t>               Unlock() </a:t>
            </a:r>
          </a:p>
          <a:p>
            <a:pPr/>
            <a:r>
              <a:t>} </a:t>
            </a:r>
          </a:p>
          <a:p>
            <a:pPr/>
            <a:r>
              <a:t>type File interface {</a:t>
            </a:r>
          </a:p>
          <a:p>
            <a:pPr/>
            <a:r>
              <a:t>               ReadWrite</a:t>
            </a:r>
          </a:p>
          <a:p>
            <a:pPr/>
            <a:r>
              <a:t>               Lock </a:t>
            </a:r>
          </a:p>
          <a:p>
            <a:pPr/>
            <a:r>
              <a:t>               Close() </a:t>
            </a:r>
          </a:p>
          <a:p>
            <a:pPr/>
            <a:r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