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olang.org/pkg/builtin/#string" TargetMode="External"/><Relationship Id="rId3" Type="http://schemas.openxmlformats.org/officeDocument/2006/relationships/hyperlink" Target="https://golang.org/pkg/os/#File" TargetMode="External"/><Relationship Id="rId4" Type="http://schemas.openxmlformats.org/officeDocument/2006/relationships/hyperlink" Target="https://golang.org/pkg/builtin/#error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七天"/>
          <p:cNvSpPr txBox="1"/>
          <p:nvPr/>
        </p:nvSpPr>
        <p:spPr>
          <a:xfrm>
            <a:off x="5297982" y="3892550"/>
            <a:ext cx="3975508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Go培训第七天</a:t>
            </a:r>
          </a:p>
        </p:txBody>
      </p:sp>
      <p:sp>
        <p:nvSpPr>
          <p:cNvPr id="120" name="tony"/>
          <p:cNvSpPr txBox="1"/>
          <p:nvPr/>
        </p:nvSpPr>
        <p:spPr>
          <a:xfrm>
            <a:off x="6940550" y="5073649"/>
            <a:ext cx="69037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读取压缩文件示例"/>
          <p:cNvSpPr txBox="1"/>
          <p:nvPr/>
        </p:nvSpPr>
        <p:spPr>
          <a:xfrm>
            <a:off x="1786229" y="2851150"/>
            <a:ext cx="29760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5"/>
            </a:lvl1pPr>
          </a:lstStyle>
          <a:p>
            <a:pPr/>
            <a:r>
              <a:t>读取压缩文件示例</a:t>
            </a:r>
          </a:p>
        </p:txBody>
      </p:sp>
      <p:sp>
        <p:nvSpPr>
          <p:cNvPr id="163" name="文件读写"/>
          <p:cNvSpPr txBox="1"/>
          <p:nvPr/>
        </p:nvSpPr>
        <p:spPr>
          <a:xfrm>
            <a:off x="6101994" y="12001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文件读写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package main…"/>
          <p:cNvGrpSpPr/>
          <p:nvPr/>
        </p:nvGrpSpPr>
        <p:grpSpPr>
          <a:xfrm>
            <a:off x="2667762" y="787400"/>
            <a:ext cx="9709354" cy="9347200"/>
            <a:chOff x="0" y="0"/>
            <a:chExt cx="9709353" cy="9347200"/>
          </a:xfrm>
        </p:grpSpPr>
        <p:sp>
          <p:nvSpPr>
            <p:cNvPr id="166" name="package main…"/>
            <p:cNvSpPr txBox="1"/>
            <p:nvPr/>
          </p:nvSpPr>
          <p:spPr>
            <a:xfrm>
              <a:off x="215900" y="139700"/>
              <a:ext cx="9277554" cy="878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800"/>
              </a:pPr>
              <a:r>
                <a:t>package main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import (</a:t>
              </a:r>
            </a:p>
            <a:p>
              <a:pPr>
                <a:defRPr sz="1800"/>
              </a:pPr>
              <a:r>
                <a:t>	"bufio"</a:t>
              </a:r>
            </a:p>
            <a:p>
              <a:pPr>
                <a:defRPr sz="1800"/>
              </a:pPr>
              <a:r>
                <a:t>	"compress/gzip"</a:t>
              </a:r>
            </a:p>
            <a:p>
              <a:pPr>
                <a:defRPr sz="1800"/>
              </a:pPr>
              <a:r>
                <a:t>	"fmt"</a:t>
              </a:r>
            </a:p>
            <a:p>
              <a:pPr>
                <a:defRPr sz="1800"/>
              </a:pPr>
              <a:r>
                <a:t>	"os"</a:t>
              </a:r>
            </a:p>
            <a:p>
              <a:pPr>
                <a:defRPr sz="1800"/>
              </a:pPr>
              <a:r>
                <a:t>)</a:t>
              </a:r>
            </a:p>
            <a:p>
              <a:pPr>
                <a:defRPr sz="1800"/>
              </a:pPr>
              <a:r>
                <a:t>func main() {</a:t>
              </a:r>
            </a:p>
            <a:p>
              <a:pPr>
                <a:defRPr sz="1800"/>
              </a:pPr>
              <a:r>
                <a:t>	fName := "MyFile.gz"</a:t>
              </a:r>
            </a:p>
            <a:p>
              <a:pPr>
                <a:defRPr sz="1800"/>
              </a:pPr>
              <a:r>
                <a:t>	var r *bufio.Reader</a:t>
              </a:r>
            </a:p>
            <a:p>
              <a:pPr>
                <a:defRPr sz="1800"/>
              </a:pPr>
              <a:r>
                <a:t>	fi, err := os.Open(fName)</a:t>
              </a:r>
            </a:p>
            <a:p>
              <a:pPr>
                <a:defRPr sz="1800"/>
              </a:pPr>
              <a:r>
                <a:t>	if err != nil {</a:t>
              </a:r>
            </a:p>
            <a:p>
              <a:pPr>
                <a:defRPr sz="1800"/>
              </a:pPr>
              <a:r>
                <a:t>		fmt.Fprintf(os.Stderr, "%v, Can’t open %s: error: %s\n", os.Args[0], fName, err)</a:t>
              </a:r>
            </a:p>
            <a:p>
              <a:pPr>
                <a:defRPr sz="1800"/>
              </a:pPr>
              <a:r>
                <a:t>		os.Exit(1)</a:t>
              </a:r>
            </a:p>
            <a:p>
              <a:pPr>
                <a:defRPr sz="1800"/>
              </a:pPr>
              <a:r>
                <a:t>	}</a:t>
              </a:r>
            </a:p>
            <a:p>
              <a:pPr>
                <a:defRPr sz="1800"/>
              </a:pPr>
              <a:r>
                <a:t>	fz, err := gzip.NewReader(fi)</a:t>
              </a:r>
            </a:p>
            <a:p>
              <a:pPr>
                <a:defRPr sz="1800"/>
              </a:pPr>
              <a:r>
                <a:t>	if err != nil {</a:t>
              </a:r>
            </a:p>
            <a:p>
              <a:pPr>
                <a:defRPr sz="1800"/>
              </a:pPr>
              <a:r>
                <a:t>		fmt.Fprintf(os.Stderr, "open gzip failed, err: %v\n", err)</a:t>
              </a:r>
            </a:p>
            <a:p>
              <a:pPr>
                <a:defRPr sz="1800"/>
              </a:pPr>
              <a:r>
                <a:t>		return</a:t>
              </a:r>
            </a:p>
            <a:p>
              <a:pPr>
                <a:defRPr sz="1800"/>
              </a:pPr>
              <a:r>
                <a:t>	}</a:t>
              </a:r>
            </a:p>
            <a:p>
              <a:pPr>
                <a:defRPr sz="1800"/>
              </a:pPr>
              <a:r>
                <a:t>	r = bufio.NewReader(fz)</a:t>
              </a:r>
            </a:p>
            <a:p>
              <a:pPr>
                <a:defRPr sz="1800"/>
              </a:pPr>
              <a:r>
                <a:t>	for {</a:t>
              </a:r>
            </a:p>
            <a:p>
              <a:pPr>
                <a:defRPr sz="1800"/>
              </a:pPr>
              <a:r>
                <a:t>		line, err := r.ReadString('\n')</a:t>
              </a:r>
            </a:p>
            <a:p>
              <a:pPr>
                <a:defRPr sz="1800"/>
              </a:pPr>
              <a:r>
                <a:t>		if err != nil {</a:t>
              </a:r>
            </a:p>
            <a:p>
              <a:pPr>
                <a:defRPr sz="1800"/>
              </a:pPr>
              <a:r>
                <a:t>			fmt.Println("Done reading file")</a:t>
              </a:r>
            </a:p>
            <a:p>
              <a:pPr>
                <a:defRPr sz="1800"/>
              </a:pPr>
              <a:r>
                <a:t>			os.Exit(0)</a:t>
              </a:r>
            </a:p>
            <a:p>
              <a:pPr>
                <a:defRPr sz="1800"/>
              </a:pPr>
              <a:r>
                <a:t>		}</a:t>
              </a:r>
            </a:p>
            <a:p>
              <a:pPr>
                <a:defRPr sz="1800"/>
              </a:pPr>
              <a:r>
                <a:t>		fmt.Println(line)</a:t>
              </a:r>
            </a:p>
            <a:p>
              <a:pPr>
                <a:defRPr sz="1800"/>
              </a:pPr>
              <a:r>
                <a:t>	}</a:t>
              </a:r>
            </a:p>
            <a:p>
              <a:pPr>
                <a:defRPr sz="1800"/>
              </a:pPr>
              <a:r>
                <a:t>}</a:t>
              </a:r>
            </a:p>
          </p:txBody>
        </p:sp>
        <p:pic>
          <p:nvPicPr>
            <p:cNvPr id="165" name="package main…" descr="package main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709354" cy="93472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件写入"/>
          <p:cNvSpPr txBox="1"/>
          <p:nvPr/>
        </p:nvSpPr>
        <p:spPr>
          <a:xfrm>
            <a:off x="1786229" y="2851150"/>
            <a:ext cx="17568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6"/>
            </a:lvl1pPr>
          </a:lstStyle>
          <a:p>
            <a:pPr/>
            <a:r>
              <a:t>文件写入</a:t>
            </a:r>
          </a:p>
        </p:txBody>
      </p:sp>
      <p:sp>
        <p:nvSpPr>
          <p:cNvPr id="170" name="文件读写"/>
          <p:cNvSpPr txBox="1"/>
          <p:nvPr/>
        </p:nvSpPr>
        <p:spPr>
          <a:xfrm>
            <a:off x="6101994" y="12001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文件读写</a:t>
            </a:r>
          </a:p>
        </p:txBody>
      </p:sp>
      <p:sp>
        <p:nvSpPr>
          <p:cNvPr id="171" name="os.OpenFile(“output.dat”,  os.O_WRONLY|os.O_CREATE, 0666)"/>
          <p:cNvSpPr txBox="1"/>
          <p:nvPr/>
        </p:nvSpPr>
        <p:spPr>
          <a:xfrm>
            <a:off x="2141829" y="4044949"/>
            <a:ext cx="87211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200"/>
              </a:lnSpc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os.OpenFile(“output.dat”,  os.O_WRONLY|os.O_CREATE, 0666)</a:t>
            </a:r>
          </a:p>
        </p:txBody>
      </p:sp>
      <p:sp>
        <p:nvSpPr>
          <p:cNvPr id="172" name="1. os.O_WRONLY：只写"/>
          <p:cNvSpPr txBox="1"/>
          <p:nvPr/>
        </p:nvSpPr>
        <p:spPr>
          <a:xfrm>
            <a:off x="2141829" y="5619750"/>
            <a:ext cx="41474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200"/>
              </a:lnSpc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1. os.O_WRONLY：只写</a:t>
            </a:r>
          </a:p>
        </p:txBody>
      </p:sp>
      <p:sp>
        <p:nvSpPr>
          <p:cNvPr id="173" name="第二个参数：文件打开模式："/>
          <p:cNvSpPr txBox="1"/>
          <p:nvPr/>
        </p:nvSpPr>
        <p:spPr>
          <a:xfrm>
            <a:off x="2141829" y="5048250"/>
            <a:ext cx="391131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200"/>
              </a:lnSpc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第二个参数：文件打开模式：</a:t>
            </a:r>
          </a:p>
        </p:txBody>
      </p:sp>
      <p:sp>
        <p:nvSpPr>
          <p:cNvPr id="174" name="r ——&gt; 004"/>
          <p:cNvSpPr txBox="1"/>
          <p:nvPr/>
        </p:nvSpPr>
        <p:spPr>
          <a:xfrm>
            <a:off x="7679029" y="5784849"/>
            <a:ext cx="234499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200"/>
              </a:lnSpc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r ——&gt; 004</a:t>
            </a:r>
          </a:p>
        </p:txBody>
      </p:sp>
      <p:sp>
        <p:nvSpPr>
          <p:cNvPr id="175" name="w——&gt; 002"/>
          <p:cNvSpPr txBox="1"/>
          <p:nvPr/>
        </p:nvSpPr>
        <p:spPr>
          <a:xfrm>
            <a:off x="7679029" y="6356349"/>
            <a:ext cx="234499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200"/>
              </a:lnSpc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w——&gt; 002</a:t>
            </a:r>
          </a:p>
        </p:txBody>
      </p:sp>
      <p:sp>
        <p:nvSpPr>
          <p:cNvPr id="176" name="x——&gt; 001"/>
          <p:cNvSpPr txBox="1"/>
          <p:nvPr/>
        </p:nvSpPr>
        <p:spPr>
          <a:xfrm>
            <a:off x="7679029" y="6927849"/>
            <a:ext cx="261923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200"/>
              </a:lnSpc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x——&gt; 001</a:t>
            </a:r>
          </a:p>
        </p:txBody>
      </p:sp>
      <p:sp>
        <p:nvSpPr>
          <p:cNvPr id="177" name="第三个参数：权限控制："/>
          <p:cNvSpPr txBox="1"/>
          <p:nvPr/>
        </p:nvSpPr>
        <p:spPr>
          <a:xfrm>
            <a:off x="7679029" y="5187950"/>
            <a:ext cx="355085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200"/>
              </a:lnSpc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第三个参数：权限控制：</a:t>
            </a:r>
          </a:p>
        </p:txBody>
      </p:sp>
      <p:sp>
        <p:nvSpPr>
          <p:cNvPr id="178" name="2. os.O_CREATE：创建文件"/>
          <p:cNvSpPr txBox="1"/>
          <p:nvPr/>
        </p:nvSpPr>
        <p:spPr>
          <a:xfrm>
            <a:off x="2141829" y="6330950"/>
            <a:ext cx="41474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200"/>
              </a:lnSpc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2. os.O_CREATE：创建文件</a:t>
            </a:r>
          </a:p>
        </p:txBody>
      </p:sp>
      <p:sp>
        <p:nvSpPr>
          <p:cNvPr id="179" name="3. os.O_RDONLY：只读"/>
          <p:cNvSpPr txBox="1"/>
          <p:nvPr/>
        </p:nvSpPr>
        <p:spPr>
          <a:xfrm>
            <a:off x="2141829" y="7143750"/>
            <a:ext cx="41474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200"/>
              </a:lnSpc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3. os.O_RDONLY：只读</a:t>
            </a:r>
          </a:p>
        </p:txBody>
      </p:sp>
      <p:sp>
        <p:nvSpPr>
          <p:cNvPr id="180" name="4.  os.O_RDWR：读写"/>
          <p:cNvSpPr txBox="1"/>
          <p:nvPr/>
        </p:nvSpPr>
        <p:spPr>
          <a:xfrm>
            <a:off x="2141829" y="7956550"/>
            <a:ext cx="41474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200"/>
              </a:lnSpc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4.  os.O_RDWR：读写</a:t>
            </a:r>
          </a:p>
        </p:txBody>
      </p:sp>
      <p:sp>
        <p:nvSpPr>
          <p:cNvPr id="181" name="5.  os.O_TRUNC ：清空"/>
          <p:cNvSpPr txBox="1"/>
          <p:nvPr/>
        </p:nvSpPr>
        <p:spPr>
          <a:xfrm>
            <a:off x="2141829" y="8769350"/>
            <a:ext cx="41474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200"/>
              </a:lnSpc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5.  os.O_TRUNC ：清空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件写入示例"/>
          <p:cNvSpPr txBox="1"/>
          <p:nvPr/>
        </p:nvSpPr>
        <p:spPr>
          <a:xfrm>
            <a:off x="1786229" y="2851150"/>
            <a:ext cx="23664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7"/>
            </a:lvl1pPr>
          </a:lstStyle>
          <a:p>
            <a:pPr/>
            <a:r>
              <a:t>文件写入示例</a:t>
            </a:r>
          </a:p>
        </p:txBody>
      </p:sp>
      <p:grpSp>
        <p:nvGrpSpPr>
          <p:cNvPr id="186" name="package main…"/>
          <p:cNvGrpSpPr/>
          <p:nvPr/>
        </p:nvGrpSpPr>
        <p:grpSpPr>
          <a:xfrm>
            <a:off x="4446314" y="1136650"/>
            <a:ext cx="6694806" cy="7683500"/>
            <a:chOff x="0" y="0"/>
            <a:chExt cx="6694805" cy="7683500"/>
          </a:xfrm>
        </p:grpSpPr>
        <p:sp>
          <p:nvSpPr>
            <p:cNvPr id="185" name="package main…"/>
            <p:cNvSpPr txBox="1"/>
            <p:nvPr/>
          </p:nvSpPr>
          <p:spPr>
            <a:xfrm>
              <a:off x="215900" y="139700"/>
              <a:ext cx="6263005" cy="7124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100"/>
                </a:spcBef>
                <a:defRPr sz="1800"/>
              </a:pPr>
              <a:r>
                <a:t>package main</a:t>
              </a:r>
            </a:p>
            <a:p>
              <a:pPr>
                <a:spcBef>
                  <a:spcPts val="100"/>
                </a:spcBef>
                <a:defRPr sz="1800"/>
              </a:pPr>
            </a:p>
            <a:p>
              <a:pPr>
                <a:spcBef>
                  <a:spcPts val="100"/>
                </a:spcBef>
                <a:defRPr sz="1800"/>
              </a:pPr>
              <a:r>
                <a:t>import (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"bufio"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"fmt"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"os"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)</a:t>
              </a:r>
            </a:p>
            <a:p>
              <a:pPr>
                <a:spcBef>
                  <a:spcPts val="100"/>
                </a:spcBef>
                <a:defRPr sz="1800"/>
              </a:pPr>
            </a:p>
            <a:p>
              <a:pPr>
                <a:spcBef>
                  <a:spcPts val="100"/>
                </a:spcBef>
                <a:defRPr sz="1800"/>
              </a:pPr>
              <a:r>
                <a:t>func main() {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outputFile, outputError := os.OpenFile("output.dat", 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os.O_WRONLY|os.O_CREATE, 0666)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if outputError != nil {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	fmt.Printf("An error occurred with file creation\n")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	return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}</a:t>
              </a:r>
            </a:p>
            <a:p>
              <a:pPr>
                <a:spcBef>
                  <a:spcPts val="100"/>
                </a:spcBef>
                <a:defRPr sz="1800"/>
              </a:pPr>
            </a:p>
            <a:p>
              <a:pPr>
                <a:spcBef>
                  <a:spcPts val="100"/>
                </a:spcBef>
                <a:defRPr sz="1800"/>
              </a:pPr>
              <a:r>
                <a:t>	defer outputFile.Close()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outputWriter := bufio.NewWriter(outputFile)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outputString := "hello world!\n"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for i := 0; i &lt; 10; i++ {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	outputWriter.WriteString(outputString)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}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outputWriter.Flush()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}</a:t>
              </a:r>
            </a:p>
          </p:txBody>
        </p:sp>
        <p:pic>
          <p:nvPicPr>
            <p:cNvPr id="184" name="package main…" descr="package main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6694807" cy="76835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拷贝文件"/>
          <p:cNvSpPr txBox="1"/>
          <p:nvPr/>
        </p:nvSpPr>
        <p:spPr>
          <a:xfrm>
            <a:off x="1786229" y="2851150"/>
            <a:ext cx="17568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8"/>
            </a:lvl1pPr>
          </a:lstStyle>
          <a:p>
            <a:pPr/>
            <a:r>
              <a:t>拷贝文件</a:t>
            </a:r>
          </a:p>
        </p:txBody>
      </p:sp>
      <p:grpSp>
        <p:nvGrpSpPr>
          <p:cNvPr id="191" name="package main…"/>
          <p:cNvGrpSpPr/>
          <p:nvPr/>
        </p:nvGrpSpPr>
        <p:grpSpPr>
          <a:xfrm>
            <a:off x="4014514" y="685800"/>
            <a:ext cx="8399578" cy="8559800"/>
            <a:chOff x="0" y="0"/>
            <a:chExt cx="8399576" cy="8559800"/>
          </a:xfrm>
        </p:grpSpPr>
        <p:sp>
          <p:nvSpPr>
            <p:cNvPr id="190" name="package main…"/>
            <p:cNvSpPr txBox="1"/>
            <p:nvPr/>
          </p:nvSpPr>
          <p:spPr>
            <a:xfrm>
              <a:off x="215900" y="139700"/>
              <a:ext cx="7967777" cy="800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100"/>
                </a:spcBef>
                <a:defRPr sz="1800"/>
              </a:pPr>
              <a:r>
                <a:t>package main</a:t>
              </a:r>
            </a:p>
            <a:p>
              <a:pPr>
                <a:spcBef>
                  <a:spcPts val="100"/>
                </a:spcBef>
                <a:defRPr sz="1800"/>
              </a:pPr>
            </a:p>
            <a:p>
              <a:pPr>
                <a:spcBef>
                  <a:spcPts val="100"/>
                </a:spcBef>
                <a:defRPr sz="1800"/>
              </a:pPr>
              <a:r>
                <a:t>import (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"fmt"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"io"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"os"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)</a:t>
              </a:r>
            </a:p>
            <a:p>
              <a:pPr>
                <a:spcBef>
                  <a:spcPts val="100"/>
                </a:spcBef>
                <a:defRPr sz="1800"/>
              </a:pPr>
            </a:p>
            <a:p>
              <a:pPr>
                <a:spcBef>
                  <a:spcPts val="100"/>
                </a:spcBef>
                <a:defRPr sz="1800"/>
              </a:pPr>
              <a:r>
                <a:t>func main() {</a:t>
              </a:r>
            </a:p>
            <a:p>
              <a:pPr>
                <a:spcBef>
                  <a:spcPts val="100"/>
                </a:spcBef>
                <a:defRPr sz="1800"/>
              </a:pPr>
            </a:p>
            <a:p>
              <a:pPr>
                <a:spcBef>
                  <a:spcPts val="100"/>
                </a:spcBef>
                <a:defRPr sz="1800"/>
              </a:pPr>
              <a:r>
                <a:t>	CopyFile("target.txt", "source.txt")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fmt.Println("Copy done!")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}</a:t>
              </a:r>
            </a:p>
            <a:p>
              <a:pPr>
                <a:spcBef>
                  <a:spcPts val="100"/>
                </a:spcBef>
                <a:defRPr sz="1800"/>
              </a:pPr>
            </a:p>
            <a:p>
              <a:pPr>
                <a:spcBef>
                  <a:spcPts val="100"/>
                </a:spcBef>
                <a:defRPr sz="1800"/>
              </a:pPr>
              <a:r>
                <a:t>func CopyFile(dstName, srcName string) (written int64, err error) {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src, err := os.Open(srcName)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if err != nil {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	return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}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defer src.Close()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dst, err := os.OpenFile(dstName, os.O_WRONLY|os.O_CREATE, 0644)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if err != nil {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	return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}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defer dst.Close()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return io.Copy(dst, src)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}</a:t>
              </a:r>
            </a:p>
          </p:txBody>
        </p:sp>
        <p:pic>
          <p:nvPicPr>
            <p:cNvPr id="189" name="package main…" descr="package main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399577" cy="85598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s.Args是一个string的切片，用来存储所有的命令行参数"/>
          <p:cNvSpPr txBox="1"/>
          <p:nvPr/>
        </p:nvSpPr>
        <p:spPr>
          <a:xfrm>
            <a:off x="1786229" y="2851150"/>
            <a:ext cx="814087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9"/>
            </a:lvl1pPr>
          </a:lstStyle>
          <a:p>
            <a:pPr/>
            <a:r>
              <a:t>os.Args是一个string的切片，用来存储所有的命令行参数</a:t>
            </a:r>
          </a:p>
        </p:txBody>
      </p:sp>
      <p:sp>
        <p:nvSpPr>
          <p:cNvPr id="194" name="命令行参数"/>
          <p:cNvSpPr txBox="1"/>
          <p:nvPr/>
        </p:nvSpPr>
        <p:spPr>
          <a:xfrm>
            <a:off x="6101994" y="120015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命令行参数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lag包的使用，用来解析命令行参数："/>
          <p:cNvSpPr txBox="1"/>
          <p:nvPr/>
        </p:nvSpPr>
        <p:spPr>
          <a:xfrm>
            <a:off x="1786229" y="2851150"/>
            <a:ext cx="570280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10"/>
            </a:lvl1pPr>
          </a:lstStyle>
          <a:p>
            <a:pPr/>
            <a:r>
              <a:t> flag包的使用，用来解析命令行参数：</a:t>
            </a:r>
          </a:p>
        </p:txBody>
      </p:sp>
      <p:sp>
        <p:nvSpPr>
          <p:cNvPr id="197" name="命令行参数"/>
          <p:cNvSpPr txBox="1"/>
          <p:nvPr/>
        </p:nvSpPr>
        <p:spPr>
          <a:xfrm>
            <a:off x="6101994" y="120015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命令行参数</a:t>
            </a:r>
          </a:p>
        </p:txBody>
      </p:sp>
      <p:sp>
        <p:nvSpPr>
          <p:cNvPr id="198" name="flag.BoolVar(&amp;test, &quot;b&quot;, false, &quot;print on newline&quot;)…"/>
          <p:cNvSpPr txBox="1"/>
          <p:nvPr/>
        </p:nvSpPr>
        <p:spPr>
          <a:xfrm>
            <a:off x="3344824" y="4260849"/>
            <a:ext cx="715264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100"/>
              </a:spcBef>
            </a:pPr>
            <a:r>
              <a:t>	flag.BoolVar(&amp;test, "b", false, "print on newline")</a:t>
            </a:r>
          </a:p>
          <a:p>
            <a:pPr>
              <a:spcBef>
                <a:spcPts val="100"/>
              </a:spcBef>
            </a:pPr>
            <a:r>
              <a:t>	flag.StringVar(&amp;str, "s", "", "print on newline")</a:t>
            </a:r>
          </a:p>
          <a:p>
            <a:pPr>
              <a:spcBef>
                <a:spcPts val="100"/>
              </a:spcBef>
            </a:pPr>
            <a:r>
              <a:t>	flag.IntVar(&amp;count, "c", 1001, "print on newline")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命令行参数解析"/>
          <p:cNvSpPr txBox="1"/>
          <p:nvPr/>
        </p:nvSpPr>
        <p:spPr>
          <a:xfrm>
            <a:off x="1786229" y="2851150"/>
            <a:ext cx="26715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11"/>
            </a:lvl1pPr>
          </a:lstStyle>
          <a:p>
            <a:pPr/>
            <a:r>
              <a:t>命令行参数解析</a:t>
            </a:r>
          </a:p>
        </p:txBody>
      </p:sp>
      <p:grpSp>
        <p:nvGrpSpPr>
          <p:cNvPr id="203" name="package main…"/>
          <p:cNvGrpSpPr/>
          <p:nvPr/>
        </p:nvGrpSpPr>
        <p:grpSpPr>
          <a:xfrm>
            <a:off x="5284514" y="2197100"/>
            <a:ext cx="6009565" cy="6807200"/>
            <a:chOff x="0" y="0"/>
            <a:chExt cx="6009563" cy="6807200"/>
          </a:xfrm>
        </p:grpSpPr>
        <p:sp>
          <p:nvSpPr>
            <p:cNvPr id="202" name="package main…"/>
            <p:cNvSpPr txBox="1"/>
            <p:nvPr/>
          </p:nvSpPr>
          <p:spPr>
            <a:xfrm>
              <a:off x="215899" y="139700"/>
              <a:ext cx="5577765" cy="624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100"/>
                </a:spcBef>
                <a:defRPr sz="1800"/>
              </a:pPr>
              <a:r>
                <a:t>package main</a:t>
              </a:r>
            </a:p>
            <a:p>
              <a:pPr>
                <a:spcBef>
                  <a:spcPts val="100"/>
                </a:spcBef>
                <a:defRPr sz="1800"/>
              </a:pPr>
            </a:p>
            <a:p>
              <a:pPr>
                <a:spcBef>
                  <a:spcPts val="100"/>
                </a:spcBef>
                <a:defRPr sz="1800"/>
              </a:pPr>
              <a:r>
                <a:t>import (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"flag" // command line option parser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"fmt"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)</a:t>
              </a:r>
            </a:p>
            <a:p>
              <a:pPr>
                <a:spcBef>
                  <a:spcPts val="100"/>
                </a:spcBef>
                <a:defRPr sz="1800"/>
              </a:pPr>
            </a:p>
            <a:p>
              <a:pPr>
                <a:spcBef>
                  <a:spcPts val="100"/>
                </a:spcBef>
                <a:defRPr sz="1800"/>
              </a:pPr>
              <a:r>
                <a:t>func main() {</a:t>
              </a:r>
            </a:p>
            <a:p>
              <a:pPr>
                <a:spcBef>
                  <a:spcPts val="100"/>
                </a:spcBef>
                <a:defRPr sz="1800"/>
              </a:pPr>
            </a:p>
            <a:p>
              <a:pPr>
                <a:spcBef>
                  <a:spcPts val="100"/>
                </a:spcBef>
                <a:defRPr sz="1800"/>
              </a:pPr>
              <a:r>
                <a:t>	var test bool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var str string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var count int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flag.BoolVar(&amp;test, "b", false, "print on newline")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flag.StringVar(&amp;str, "s", "", "print on newline")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flag.IntVar(&amp;count, "c", 1001, "print on newline")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flag.Parse()</a:t>
              </a:r>
            </a:p>
            <a:p>
              <a:pPr>
                <a:spcBef>
                  <a:spcPts val="100"/>
                </a:spcBef>
                <a:defRPr sz="1800"/>
              </a:pPr>
            </a:p>
            <a:p>
              <a:pPr>
                <a:spcBef>
                  <a:spcPts val="100"/>
                </a:spcBef>
                <a:defRPr sz="1800"/>
              </a:pPr>
              <a:r>
                <a:t>	fmt.Println(test)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fmt.Println(str)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fmt.Println(count)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}</a:t>
              </a:r>
            </a:p>
          </p:txBody>
        </p:sp>
        <p:pic>
          <p:nvPicPr>
            <p:cNvPr id="201" name="package main…" descr="package main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009564" cy="68072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带缓冲区的文件读写"/>
          <p:cNvSpPr txBox="1"/>
          <p:nvPr/>
        </p:nvSpPr>
        <p:spPr>
          <a:xfrm>
            <a:off x="1786229" y="2851150"/>
            <a:ext cx="32811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12"/>
            </a:lvl1pPr>
          </a:lstStyle>
          <a:p>
            <a:pPr/>
            <a:r>
              <a:t>带缓冲区的文件读写</a:t>
            </a:r>
          </a:p>
        </p:txBody>
      </p:sp>
      <p:grpSp>
        <p:nvGrpSpPr>
          <p:cNvPr id="208" name="package main…"/>
          <p:cNvGrpSpPr/>
          <p:nvPr/>
        </p:nvGrpSpPr>
        <p:grpSpPr>
          <a:xfrm>
            <a:off x="5182914" y="438150"/>
            <a:ext cx="6704559" cy="9131300"/>
            <a:chOff x="0" y="0"/>
            <a:chExt cx="6704558" cy="9131300"/>
          </a:xfrm>
        </p:grpSpPr>
        <p:sp>
          <p:nvSpPr>
            <p:cNvPr id="207" name="package main…"/>
            <p:cNvSpPr txBox="1"/>
            <p:nvPr/>
          </p:nvSpPr>
          <p:spPr>
            <a:xfrm>
              <a:off x="215900" y="139700"/>
              <a:ext cx="6272759" cy="857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100"/>
                </a:spcBef>
                <a:defRPr sz="1400"/>
              </a:pPr>
              <a:r>
                <a:t>package main</a:t>
              </a:r>
            </a:p>
            <a:p>
              <a:pPr>
                <a:spcBef>
                  <a:spcPts val="100"/>
                </a:spcBef>
                <a:defRPr sz="1400"/>
              </a:pPr>
            </a:p>
            <a:p>
              <a:pPr>
                <a:spcBef>
                  <a:spcPts val="100"/>
                </a:spcBef>
                <a:defRPr sz="1400"/>
              </a:pPr>
              <a:r>
                <a:t>import (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"bufio"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"flag"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"fmt"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"io"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"os"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)</a:t>
              </a:r>
            </a:p>
            <a:p>
              <a:pPr>
                <a:spcBef>
                  <a:spcPts val="100"/>
                </a:spcBef>
                <a:defRPr sz="1400"/>
              </a:pPr>
            </a:p>
            <a:p>
              <a:pPr>
                <a:spcBef>
                  <a:spcPts val="100"/>
                </a:spcBef>
                <a:defRPr sz="1400"/>
              </a:pPr>
              <a:r>
                <a:t>func cat(r *bufio.Reader) {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for {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	buf, err := r.ReadBytes('\n')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	if err == io.EOF {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		break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	}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	fmt.Fprintf(os.Stdout, "%s", buf)</a:t>
              </a:r>
            </a:p>
            <a:p>
              <a:pPr>
                <a:spcBef>
                  <a:spcPts val="100"/>
                </a:spcBef>
                <a:defRPr sz="1400"/>
              </a:pPr>
            </a:p>
            <a:p>
              <a:pPr>
                <a:spcBef>
                  <a:spcPts val="100"/>
                </a:spcBef>
                <a:defRPr sz="1400"/>
              </a:pPr>
              <a:r>
                <a:t>		return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}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}</a:t>
              </a:r>
            </a:p>
            <a:p>
              <a:pPr>
                <a:spcBef>
                  <a:spcPts val="100"/>
                </a:spcBef>
                <a:defRPr sz="1400"/>
              </a:pPr>
            </a:p>
            <a:p>
              <a:pPr>
                <a:spcBef>
                  <a:spcPts val="100"/>
                </a:spcBef>
                <a:defRPr sz="1400"/>
              </a:pPr>
              <a:r>
                <a:t>func main() {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flag.Parse()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if flag.NArg() == 0 {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	cat(bufio.NewReader(os.Stdin))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}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for i := 0; i &lt; flag.NArg(); i++ {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	f, err := os.Open(flag.Arg(i))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	if err != nil {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		fmt.Fprintf(os.Stderr, "%s:error reading from %s: %s\n",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			os.Args[0], flag.Arg(i), err.Error())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	}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	continue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}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	cat(bufio.NewReader(f))</a:t>
              </a:r>
            </a:p>
            <a:p>
              <a:pPr>
                <a:spcBef>
                  <a:spcPts val="100"/>
                </a:spcBef>
                <a:defRPr sz="1400"/>
              </a:pPr>
              <a:r>
                <a:t>}</a:t>
              </a:r>
            </a:p>
          </p:txBody>
        </p:sp>
        <p:pic>
          <p:nvPicPr>
            <p:cNvPr id="206" name="package main…" descr="package main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704559" cy="9131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带缓冲区的终端读写"/>
          <p:cNvSpPr txBox="1"/>
          <p:nvPr/>
        </p:nvSpPr>
        <p:spPr>
          <a:xfrm>
            <a:off x="1786229" y="2851150"/>
            <a:ext cx="32811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12"/>
            </a:lvl1pPr>
          </a:lstStyle>
          <a:p>
            <a:pPr/>
            <a:r>
              <a:t>带缓冲区的终端读写</a:t>
            </a:r>
          </a:p>
        </p:txBody>
      </p:sp>
      <p:grpSp>
        <p:nvGrpSpPr>
          <p:cNvPr id="213" name="package main…"/>
          <p:cNvGrpSpPr/>
          <p:nvPr/>
        </p:nvGrpSpPr>
        <p:grpSpPr>
          <a:xfrm>
            <a:off x="5373414" y="2952750"/>
            <a:ext cx="6876874" cy="4762500"/>
            <a:chOff x="0" y="0"/>
            <a:chExt cx="6876872" cy="4762500"/>
          </a:xfrm>
        </p:grpSpPr>
        <p:sp>
          <p:nvSpPr>
            <p:cNvPr id="212" name="package main…"/>
            <p:cNvSpPr txBox="1"/>
            <p:nvPr/>
          </p:nvSpPr>
          <p:spPr>
            <a:xfrm>
              <a:off x="215900" y="139700"/>
              <a:ext cx="6445073" cy="420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spcBef>
                  <a:spcPts val="100"/>
                </a:spcBef>
                <a:defRPr sz="1800"/>
              </a:pPr>
              <a:r>
                <a:t>package main</a:t>
              </a:r>
            </a:p>
            <a:p>
              <a:pPr>
                <a:spcBef>
                  <a:spcPts val="100"/>
                </a:spcBef>
                <a:defRPr sz="1800"/>
              </a:pPr>
            </a:p>
            <a:p>
              <a:pPr>
                <a:spcBef>
                  <a:spcPts val="100"/>
                </a:spcBef>
                <a:defRPr sz="1800"/>
              </a:pPr>
              <a:r>
                <a:t>import (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"bufio"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"fmt"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"os"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)</a:t>
              </a:r>
            </a:p>
            <a:p>
              <a:pPr>
                <a:spcBef>
                  <a:spcPts val="100"/>
                </a:spcBef>
                <a:defRPr sz="1800"/>
              </a:pPr>
            </a:p>
            <a:p>
              <a:pPr>
                <a:spcBef>
                  <a:spcPts val="100"/>
                </a:spcBef>
                <a:defRPr sz="1800"/>
              </a:pPr>
              <a:r>
                <a:t>func main() {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fmt.Fprintf(os.Stdout, "%s\n", "hello world! - unbuffered")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buf := bufio.NewWriter(os.Stdout)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fmt.Fprintf(buf, "%s\n", "hello world! - buffered")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	buf.Flush()</a:t>
              </a:r>
            </a:p>
            <a:p>
              <a:pPr>
                <a:spcBef>
                  <a:spcPts val="100"/>
                </a:spcBef>
                <a:defRPr sz="1800"/>
              </a:pPr>
              <a:r>
                <a:t>}</a:t>
              </a:r>
            </a:p>
          </p:txBody>
        </p:sp>
        <p:pic>
          <p:nvPicPr>
            <p:cNvPr id="211" name="package main…" descr="package main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6876874" cy="47625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1. 终端读写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终端读写</a:t>
            </a:r>
          </a:p>
        </p:txBody>
      </p:sp>
      <p:sp>
        <p:nvSpPr>
          <p:cNvPr id="123" name="2. 文件读写"/>
          <p:cNvSpPr txBox="1"/>
          <p:nvPr/>
        </p:nvSpPr>
        <p:spPr>
          <a:xfrm>
            <a:off x="1786229" y="364490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文件读写</a:t>
            </a:r>
          </a:p>
        </p:txBody>
      </p:sp>
      <p:sp>
        <p:nvSpPr>
          <p:cNvPr id="124" name="3. 课后作业"/>
          <p:cNvSpPr txBox="1"/>
          <p:nvPr/>
        </p:nvSpPr>
        <p:spPr>
          <a:xfrm>
            <a:off x="1786229" y="4616450"/>
            <a:ext cx="1672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课后作业</a:t>
            </a:r>
          </a:p>
        </p:txBody>
      </p:sp>
      <p:sp>
        <p:nvSpPr>
          <p:cNvPr id="125" name="Outline"/>
          <p:cNvSpPr txBox="1"/>
          <p:nvPr/>
        </p:nvSpPr>
        <p:spPr>
          <a:xfrm>
            <a:off x="6502400" y="1047749"/>
            <a:ext cx="107990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Json数据协议"/>
          <p:cNvSpPr txBox="1"/>
          <p:nvPr/>
        </p:nvSpPr>
        <p:spPr>
          <a:xfrm>
            <a:off x="1786229" y="2851150"/>
            <a:ext cx="24009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13"/>
            </a:lvl1pPr>
          </a:lstStyle>
          <a:p>
            <a:pPr/>
            <a:r>
              <a:t>Json数据协议</a:t>
            </a:r>
          </a:p>
        </p:txBody>
      </p:sp>
      <p:sp>
        <p:nvSpPr>
          <p:cNvPr id="216" name="Golang"/>
          <p:cNvSpPr/>
          <p:nvPr/>
        </p:nvSpPr>
        <p:spPr>
          <a:xfrm>
            <a:off x="1778000" y="4965700"/>
            <a:ext cx="1270000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Golang</a:t>
            </a:r>
          </a:p>
        </p:txBody>
      </p:sp>
      <p:sp>
        <p:nvSpPr>
          <p:cNvPr id="217" name="json字符串"/>
          <p:cNvSpPr/>
          <p:nvPr/>
        </p:nvSpPr>
        <p:spPr>
          <a:xfrm>
            <a:off x="4381500" y="4965700"/>
            <a:ext cx="1715493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json字符串</a:t>
            </a:r>
          </a:p>
        </p:txBody>
      </p:sp>
      <p:sp>
        <p:nvSpPr>
          <p:cNvPr id="218" name="程序"/>
          <p:cNvSpPr/>
          <p:nvPr/>
        </p:nvSpPr>
        <p:spPr>
          <a:xfrm>
            <a:off x="7430492" y="4965700"/>
            <a:ext cx="1715493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程序</a:t>
            </a:r>
          </a:p>
        </p:txBody>
      </p:sp>
      <p:sp>
        <p:nvSpPr>
          <p:cNvPr id="219" name="序列化"/>
          <p:cNvSpPr txBox="1"/>
          <p:nvPr/>
        </p:nvSpPr>
        <p:spPr>
          <a:xfrm>
            <a:off x="3314700" y="5048249"/>
            <a:ext cx="80010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序列化</a:t>
            </a:r>
          </a:p>
        </p:txBody>
      </p:sp>
      <p:sp>
        <p:nvSpPr>
          <p:cNvPr id="220" name="线条"/>
          <p:cNvSpPr/>
          <p:nvPr/>
        </p:nvSpPr>
        <p:spPr>
          <a:xfrm>
            <a:off x="3187700" y="5600700"/>
            <a:ext cx="105410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/>
          </a:p>
        </p:txBody>
      </p:sp>
      <p:sp>
        <p:nvSpPr>
          <p:cNvPr id="221" name="网络传输"/>
          <p:cNvSpPr txBox="1"/>
          <p:nvPr/>
        </p:nvSpPr>
        <p:spPr>
          <a:xfrm>
            <a:off x="6236692" y="5137149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网络传输</a:t>
            </a:r>
          </a:p>
        </p:txBody>
      </p:sp>
      <p:sp>
        <p:nvSpPr>
          <p:cNvPr id="222" name="线条"/>
          <p:cNvSpPr/>
          <p:nvPr/>
        </p:nvSpPr>
        <p:spPr>
          <a:xfrm>
            <a:off x="6236692" y="5600700"/>
            <a:ext cx="10541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/>
          </a:p>
        </p:txBody>
      </p:sp>
      <p:sp>
        <p:nvSpPr>
          <p:cNvPr id="223" name="反序列化"/>
          <p:cNvSpPr txBox="1"/>
          <p:nvPr/>
        </p:nvSpPr>
        <p:spPr>
          <a:xfrm>
            <a:off x="9260284" y="5200649"/>
            <a:ext cx="10287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反序列化</a:t>
            </a:r>
          </a:p>
        </p:txBody>
      </p:sp>
      <p:sp>
        <p:nvSpPr>
          <p:cNvPr id="224" name="线条"/>
          <p:cNvSpPr/>
          <p:nvPr/>
        </p:nvSpPr>
        <p:spPr>
          <a:xfrm>
            <a:off x="9260284" y="5664200"/>
            <a:ext cx="105410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/>
          </a:p>
        </p:txBody>
      </p:sp>
      <p:sp>
        <p:nvSpPr>
          <p:cNvPr id="225" name="其他语言"/>
          <p:cNvSpPr/>
          <p:nvPr/>
        </p:nvSpPr>
        <p:spPr>
          <a:xfrm>
            <a:off x="10428684" y="4965700"/>
            <a:ext cx="1715493" cy="1270000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其他语言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Json数据协议"/>
          <p:cNvSpPr txBox="1"/>
          <p:nvPr/>
        </p:nvSpPr>
        <p:spPr>
          <a:xfrm>
            <a:off x="1786229" y="2851150"/>
            <a:ext cx="240091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14"/>
            </a:lvl1pPr>
          </a:lstStyle>
          <a:p>
            <a:pPr/>
            <a:r>
              <a:t>Json数据协议</a:t>
            </a:r>
          </a:p>
        </p:txBody>
      </p:sp>
      <p:sp>
        <p:nvSpPr>
          <p:cNvPr id="228" name="1. 导入包：Import “encoding/json”"/>
          <p:cNvSpPr txBox="1"/>
          <p:nvPr/>
        </p:nvSpPr>
        <p:spPr>
          <a:xfrm>
            <a:off x="2324100" y="4006849"/>
            <a:ext cx="363725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1. 导入包：Import “encoding/json”</a:t>
            </a:r>
          </a:p>
        </p:txBody>
      </p:sp>
      <p:sp>
        <p:nvSpPr>
          <p:cNvPr id="229" name="2. 序列化: json.Marshal(data interface{})"/>
          <p:cNvSpPr txBox="1"/>
          <p:nvPr/>
        </p:nvSpPr>
        <p:spPr>
          <a:xfrm>
            <a:off x="2324100" y="5391149"/>
            <a:ext cx="419618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2. 序列化: json.Marshal(data interface{})</a:t>
            </a:r>
          </a:p>
        </p:txBody>
      </p:sp>
      <p:sp>
        <p:nvSpPr>
          <p:cNvPr id="230" name="3. 反序列化: json.UnMarshal(data []byte,  v  interface{})"/>
          <p:cNvSpPr txBox="1"/>
          <p:nvPr/>
        </p:nvSpPr>
        <p:spPr>
          <a:xfrm>
            <a:off x="2324100" y="6508749"/>
            <a:ext cx="574586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3. 反序列化: json.UnMarshal(data []byte,  v  interface{})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json序列化结构体"/>
          <p:cNvSpPr txBox="1"/>
          <p:nvPr/>
        </p:nvSpPr>
        <p:spPr>
          <a:xfrm>
            <a:off x="1786229" y="2851150"/>
            <a:ext cx="29257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15"/>
            </a:lvl1pPr>
          </a:lstStyle>
          <a:p>
            <a:pPr/>
            <a:r>
              <a:t>json序列化结构体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json序列化map"/>
          <p:cNvSpPr txBox="1"/>
          <p:nvPr/>
        </p:nvSpPr>
        <p:spPr>
          <a:xfrm>
            <a:off x="1786229" y="2851150"/>
            <a:ext cx="2620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16"/>
            </a:lvl1pPr>
          </a:lstStyle>
          <a:p>
            <a:pPr/>
            <a:r>
              <a:t>json序列化map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定义错误"/>
          <p:cNvSpPr txBox="1"/>
          <p:nvPr/>
        </p:nvSpPr>
        <p:spPr>
          <a:xfrm>
            <a:off x="1786229" y="2851150"/>
            <a:ext cx="17571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17"/>
            </a:lvl1pPr>
          </a:lstStyle>
          <a:p>
            <a:pPr/>
            <a:r>
              <a:t>定义错误</a:t>
            </a:r>
          </a:p>
        </p:txBody>
      </p:sp>
      <p:sp>
        <p:nvSpPr>
          <p:cNvPr id="237" name="错误处理"/>
          <p:cNvSpPr txBox="1"/>
          <p:nvPr/>
        </p:nvSpPr>
        <p:spPr>
          <a:xfrm>
            <a:off x="6101994" y="12001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错误处理</a:t>
            </a:r>
          </a:p>
        </p:txBody>
      </p:sp>
      <p:sp>
        <p:nvSpPr>
          <p:cNvPr id="238" name="package main…"/>
          <p:cNvSpPr txBox="1"/>
          <p:nvPr/>
        </p:nvSpPr>
        <p:spPr>
          <a:xfrm>
            <a:off x="2787650" y="3708400"/>
            <a:ext cx="7429500" cy="452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package main</a:t>
            </a:r>
          </a:p>
          <a:p>
            <a:pPr/>
          </a:p>
          <a:p>
            <a:pPr/>
            <a:r>
              <a:t>import (</a:t>
            </a:r>
          </a:p>
          <a:p>
            <a:pPr/>
            <a:r>
              <a:t>	"errors"</a:t>
            </a:r>
          </a:p>
          <a:p>
            <a:pPr/>
            <a:r>
              <a:t>	"fmt"</a:t>
            </a:r>
          </a:p>
          <a:p>
            <a:pPr/>
            <a:r>
              <a:t>)</a:t>
            </a:r>
          </a:p>
          <a:p>
            <a:pPr/>
          </a:p>
          <a:p>
            <a:pPr/>
            <a:r>
              <a:t>var errNotFound error = errors.New("Not found error")</a:t>
            </a:r>
          </a:p>
          <a:p>
            <a:pPr/>
          </a:p>
          <a:p>
            <a:pPr/>
            <a:r>
              <a:t>func main() {</a:t>
            </a:r>
          </a:p>
          <a:p>
            <a:pPr/>
            <a:r>
              <a:t>	fmt.Printf("error: %v", errNotFound)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自定义错误"/>
          <p:cNvSpPr txBox="1"/>
          <p:nvPr/>
        </p:nvSpPr>
        <p:spPr>
          <a:xfrm>
            <a:off x="1786229" y="2851150"/>
            <a:ext cx="20619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18"/>
            </a:lvl1pPr>
          </a:lstStyle>
          <a:p>
            <a:pPr/>
            <a:r>
              <a:t>自定义错误</a:t>
            </a:r>
          </a:p>
        </p:txBody>
      </p:sp>
      <p:sp>
        <p:nvSpPr>
          <p:cNvPr id="241" name="错误处理"/>
          <p:cNvSpPr txBox="1"/>
          <p:nvPr/>
        </p:nvSpPr>
        <p:spPr>
          <a:xfrm>
            <a:off x="6101994" y="12001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错误处理</a:t>
            </a:r>
          </a:p>
        </p:txBody>
      </p:sp>
      <p:sp>
        <p:nvSpPr>
          <p:cNvPr id="242" name="type error interface {…"/>
          <p:cNvSpPr txBox="1"/>
          <p:nvPr/>
        </p:nvSpPr>
        <p:spPr>
          <a:xfrm>
            <a:off x="5428939" y="3689350"/>
            <a:ext cx="2146922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3500"/>
              </a:lnSpc>
              <a:spcBef>
                <a:spcPts val="12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type error interface { </a:t>
            </a:r>
          </a:p>
          <a:p>
            <a:pPr defTabSz="457200">
              <a:lnSpc>
                <a:spcPts val="3500"/>
              </a:lnSpc>
              <a:spcBef>
                <a:spcPts val="12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        Error() string </a:t>
            </a:r>
          </a:p>
          <a:p>
            <a:pPr defTabSz="457200">
              <a:lnSpc>
                <a:spcPts val="3500"/>
              </a:lnSpc>
              <a:spcBef>
                <a:spcPts val="12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自定义错误"/>
          <p:cNvSpPr txBox="1"/>
          <p:nvPr/>
        </p:nvSpPr>
        <p:spPr>
          <a:xfrm>
            <a:off x="1786229" y="2851150"/>
            <a:ext cx="20619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19"/>
            </a:lvl1pPr>
          </a:lstStyle>
          <a:p>
            <a:pPr/>
            <a:r>
              <a:t>自定义错误</a:t>
            </a:r>
          </a:p>
        </p:txBody>
      </p:sp>
      <p:sp>
        <p:nvSpPr>
          <p:cNvPr id="245" name="package main…"/>
          <p:cNvSpPr txBox="1"/>
          <p:nvPr/>
        </p:nvSpPr>
        <p:spPr>
          <a:xfrm>
            <a:off x="5238439" y="2647949"/>
            <a:ext cx="4888336" cy="648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package main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import (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//	"fmt"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)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type PathError struct {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Op   string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Path string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err string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func (e *PathError) Error() string {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return e.Op + " " + e.Path + ": " + e.Err.Error()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func test() error {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return &amp;PathError{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	Op:   "op",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	Path: "path",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}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func main() {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test()</a:t>
            </a:r>
          </a:p>
          <a:p>
            <a:pPr defTabSz="457200">
              <a:lnSpc>
                <a:spcPts val="2200"/>
              </a:lnSpc>
              <a:spcBef>
                <a:spcPts val="100"/>
              </a:spcBef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如何判断自定义错误"/>
          <p:cNvSpPr txBox="1"/>
          <p:nvPr/>
        </p:nvSpPr>
        <p:spPr>
          <a:xfrm>
            <a:off x="1786229" y="2851150"/>
            <a:ext cx="328117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20"/>
            </a:lvl1pPr>
          </a:lstStyle>
          <a:p>
            <a:pPr/>
            <a:r>
              <a:t>如何判断自定义错误</a:t>
            </a:r>
          </a:p>
        </p:txBody>
      </p:sp>
      <p:sp>
        <p:nvSpPr>
          <p:cNvPr id="248" name="switch err := err.(type) {…"/>
          <p:cNvSpPr txBox="1"/>
          <p:nvPr/>
        </p:nvSpPr>
        <p:spPr>
          <a:xfrm>
            <a:off x="5873439" y="3924299"/>
            <a:ext cx="3313660" cy="335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4200"/>
              </a:lnSpc>
              <a:defRPr>
                <a:latin typeface="Times"/>
                <a:ea typeface="Times"/>
                <a:cs typeface="Times"/>
                <a:sym typeface="Times"/>
              </a:defRPr>
            </a:pPr>
            <a:r>
              <a:t>switch err := err.(type) {</a:t>
            </a:r>
          </a:p>
          <a:p>
            <a:pPr defTabSz="457200">
              <a:lnSpc>
                <a:spcPts val="4200"/>
              </a:lnSpc>
              <a:defRPr>
                <a:latin typeface="Times"/>
                <a:ea typeface="Times"/>
                <a:cs typeface="Times"/>
                <a:sym typeface="Times"/>
              </a:defRPr>
            </a:pPr>
            <a:r>
              <a:t>case ParseError:</a:t>
            </a:r>
          </a:p>
          <a:p>
            <a:pPr defTabSz="457200">
              <a:lnSpc>
                <a:spcPts val="4200"/>
              </a:lnSpc>
              <a:defRPr>
                <a:latin typeface="Times"/>
                <a:ea typeface="Times"/>
                <a:cs typeface="Times"/>
                <a:sym typeface="Times"/>
              </a:defRPr>
            </a:pPr>
            <a:r>
              <a:t>         PrintParseError(err)</a:t>
            </a:r>
          </a:p>
          <a:p>
            <a:pPr defTabSz="457200">
              <a:lnSpc>
                <a:spcPts val="4200"/>
              </a:lnSpc>
              <a:defRPr>
                <a:latin typeface="Times"/>
                <a:ea typeface="Times"/>
                <a:cs typeface="Times"/>
                <a:sym typeface="Times"/>
              </a:defRPr>
            </a:pPr>
            <a:r>
              <a:t>case PathError:</a:t>
            </a:r>
          </a:p>
          <a:p>
            <a:pPr defTabSz="457200">
              <a:lnSpc>
                <a:spcPts val="4200"/>
              </a:lnSpc>
              <a:defRPr>
                <a:latin typeface="Times"/>
                <a:ea typeface="Times"/>
                <a:cs typeface="Times"/>
                <a:sym typeface="Times"/>
              </a:defRPr>
            </a:pPr>
            <a:r>
              <a:t>         PrintPathError(err)</a:t>
            </a:r>
          </a:p>
          <a:p>
            <a:pPr defTabSz="457200">
              <a:lnSpc>
                <a:spcPts val="4200"/>
              </a:lnSpc>
              <a:spcBef>
                <a:spcPts val="1200"/>
              </a:spcBef>
              <a:defRPr>
                <a:latin typeface="Times"/>
                <a:ea typeface="Times"/>
                <a:cs typeface="Times"/>
                <a:sym typeface="Times"/>
              </a:defRPr>
            </a:pPr>
            <a:r>
              <a:t>... default: </a:t>
            </a:r>
          </a:p>
          <a:p>
            <a:pPr defTabSz="457200">
              <a:lnSpc>
                <a:spcPts val="4200"/>
              </a:lnSpc>
              <a:spcBef>
                <a:spcPts val="1200"/>
              </a:spcBef>
              <a:defRPr>
                <a:latin typeface="Times"/>
                <a:ea typeface="Times"/>
                <a:cs typeface="Times"/>
                <a:sym typeface="Times"/>
              </a:defRPr>
            </a:pPr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anic&amp;Recover"/>
          <p:cNvSpPr txBox="1"/>
          <p:nvPr/>
        </p:nvSpPr>
        <p:spPr>
          <a:xfrm>
            <a:off x="1786229" y="2876549"/>
            <a:ext cx="263865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21"/>
            </a:lvl1pPr>
          </a:lstStyle>
          <a:p>
            <a:pPr/>
            <a:r>
              <a:t>Panic&amp;Recover</a:t>
            </a:r>
          </a:p>
        </p:txBody>
      </p:sp>
      <p:sp>
        <p:nvSpPr>
          <p:cNvPr id="251" name="package main…"/>
          <p:cNvSpPr txBox="1"/>
          <p:nvPr/>
        </p:nvSpPr>
        <p:spPr>
          <a:xfrm>
            <a:off x="5873439" y="1898650"/>
            <a:ext cx="4561286" cy="740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package main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import (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"fmt"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)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func badCall() {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panic("bad end")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func test() {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defer func() {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	if e := recover(); e != nil {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		fmt.Printf("Panicking %s\r\n", e)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	}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}()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badCall()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fmt.Printf("After bad call\r\n")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func main() {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fmt.Printf("Calling test\r\n")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test()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	fmt.Printf("Test completed\r\n")</a:t>
            </a:r>
          </a:p>
          <a:p>
            <a:pPr defTabSz="457200">
              <a:lnSpc>
                <a:spcPts val="3500"/>
              </a:lnSpc>
              <a:defRPr sz="1800">
                <a:latin typeface="Times"/>
                <a:ea typeface="Times"/>
                <a:cs typeface="Times"/>
                <a:sym typeface="Time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课后工作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pPr/>
            <a:r>
              <a:t>课后工作</a:t>
            </a:r>
          </a:p>
        </p:txBody>
      </p:sp>
      <p:sp>
        <p:nvSpPr>
          <p:cNvPr id="254" name="1. 实现一个图书管理系统v3，具有以下功能："/>
          <p:cNvSpPr txBox="1"/>
          <p:nvPr/>
        </p:nvSpPr>
        <p:spPr>
          <a:xfrm>
            <a:off x="1786229" y="2673350"/>
            <a:ext cx="626150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实现一个图书管理系统v3，具有以下功能：</a:t>
            </a:r>
          </a:p>
        </p:txBody>
      </p:sp>
      <p:sp>
        <p:nvSpPr>
          <p:cNvPr id="255" name="a. 增加持久化存储的功能"/>
          <p:cNvSpPr txBox="1"/>
          <p:nvPr/>
        </p:nvSpPr>
        <p:spPr>
          <a:xfrm>
            <a:off x="2129129" y="3473450"/>
            <a:ext cx="3501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 增加持久化存储的功能</a:t>
            </a:r>
          </a:p>
        </p:txBody>
      </p:sp>
      <p:sp>
        <p:nvSpPr>
          <p:cNvPr id="256" name="b. 增加日志记录的功能"/>
          <p:cNvSpPr txBox="1"/>
          <p:nvPr/>
        </p:nvSpPr>
        <p:spPr>
          <a:xfrm>
            <a:off x="2120747" y="4244975"/>
            <a:ext cx="32132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b. 增加日志记录的功能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1. 终端读写"/>
          <p:cNvSpPr txBox="1"/>
          <p:nvPr/>
        </p:nvSpPr>
        <p:spPr>
          <a:xfrm>
            <a:off x="1786229" y="2667000"/>
            <a:ext cx="17571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1. 终端读写</a:t>
            </a:r>
          </a:p>
          <a:p>
            <a:pPr/>
            <a:r>
              <a:t>      </a:t>
            </a:r>
          </a:p>
        </p:txBody>
      </p:sp>
      <p:sp>
        <p:nvSpPr>
          <p:cNvPr id="128" name="终端读写"/>
          <p:cNvSpPr txBox="1"/>
          <p:nvPr/>
        </p:nvSpPr>
        <p:spPr>
          <a:xfrm>
            <a:off x="6457594" y="10096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终端读写</a:t>
            </a:r>
          </a:p>
        </p:txBody>
      </p:sp>
      <p:sp>
        <p:nvSpPr>
          <p:cNvPr id="129" name="os.Stdin：标准输入"/>
          <p:cNvSpPr txBox="1"/>
          <p:nvPr/>
        </p:nvSpPr>
        <p:spPr>
          <a:xfrm>
            <a:off x="2306929" y="4413250"/>
            <a:ext cx="27392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os.Stdin：标准输入</a:t>
            </a:r>
          </a:p>
        </p:txBody>
      </p:sp>
      <p:sp>
        <p:nvSpPr>
          <p:cNvPr id="130" name="os.Stdout：标准输出"/>
          <p:cNvSpPr txBox="1"/>
          <p:nvPr/>
        </p:nvSpPr>
        <p:spPr>
          <a:xfrm>
            <a:off x="2306929" y="5340350"/>
            <a:ext cx="29257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os.Stdout：标准输出</a:t>
            </a:r>
          </a:p>
        </p:txBody>
      </p:sp>
      <p:sp>
        <p:nvSpPr>
          <p:cNvPr id="131" name="os.Stderr：标准错误输出"/>
          <p:cNvSpPr txBox="1"/>
          <p:nvPr/>
        </p:nvSpPr>
        <p:spPr>
          <a:xfrm>
            <a:off x="2306929" y="6267450"/>
            <a:ext cx="34841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os.Stderr：标准错误输出</a:t>
            </a:r>
          </a:p>
        </p:txBody>
      </p:sp>
      <p:sp>
        <p:nvSpPr>
          <p:cNvPr id="132" name="操作终端相关文件句柄常量"/>
          <p:cNvSpPr txBox="1"/>
          <p:nvPr/>
        </p:nvSpPr>
        <p:spPr>
          <a:xfrm>
            <a:off x="2306929" y="3486150"/>
            <a:ext cx="3771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操作终端相关文件句柄常量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2. 终端读写示例："/>
          <p:cNvSpPr txBox="1"/>
          <p:nvPr/>
        </p:nvSpPr>
        <p:spPr>
          <a:xfrm>
            <a:off x="1786229" y="2667000"/>
            <a:ext cx="26715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2. 终端读写示例：</a:t>
            </a:r>
          </a:p>
          <a:p>
            <a:pPr/>
            <a:r>
              <a:t>      </a:t>
            </a:r>
          </a:p>
        </p:txBody>
      </p:sp>
      <p:sp>
        <p:nvSpPr>
          <p:cNvPr id="135" name="终端读写"/>
          <p:cNvSpPr txBox="1"/>
          <p:nvPr/>
        </p:nvSpPr>
        <p:spPr>
          <a:xfrm>
            <a:off x="6457594" y="10096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终端读写</a:t>
            </a:r>
          </a:p>
        </p:txBody>
      </p:sp>
      <p:sp>
        <p:nvSpPr>
          <p:cNvPr id="136" name="package main…"/>
          <p:cNvSpPr txBox="1"/>
          <p:nvPr/>
        </p:nvSpPr>
        <p:spPr>
          <a:xfrm>
            <a:off x="4857089" y="2476484"/>
            <a:ext cx="7481028" cy="624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package main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import (</a:t>
            </a:r>
          </a:p>
          <a:p>
            <a:pPr>
              <a:defRPr sz="1800"/>
            </a:pPr>
            <a:r>
              <a:t>	"fmt"</a:t>
            </a:r>
          </a:p>
          <a:p>
            <a:pPr>
              <a:defRPr sz="1800"/>
            </a:pPr>
            <a:r>
              <a:t>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var (</a:t>
            </a:r>
          </a:p>
          <a:p>
            <a:pPr>
              <a:defRPr sz="1800"/>
            </a:pPr>
            <a:r>
              <a:t>	firstName, lastName, 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string</a:t>
            </a:r>
          </a:p>
          <a:p>
            <a:pPr>
              <a:defRPr sz="1800"/>
            </a:pPr>
            <a:r>
              <a:t>	i                     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int</a:t>
            </a:r>
          </a:p>
          <a:p>
            <a:pPr>
              <a:defRPr sz="1800"/>
            </a:pPr>
            <a:r>
              <a:t>	f                     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float32</a:t>
            </a:r>
          </a:p>
          <a:p>
            <a:pPr>
              <a:defRPr sz="1800"/>
            </a:pPr>
            <a:r>
              <a:t>	input                  = "56.12 / 5212 / Go"</a:t>
            </a:r>
          </a:p>
          <a:p>
            <a:pPr>
              <a:defRPr sz="1800"/>
            </a:pPr>
            <a:r>
              <a:t>	format                = "%f / %d / %s"</a:t>
            </a:r>
          </a:p>
          <a:p>
            <a:pPr>
              <a:defRPr sz="1800"/>
            </a:pPr>
            <a:r>
              <a:t>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func main() {</a:t>
            </a:r>
          </a:p>
          <a:p>
            <a:pPr>
              <a:defRPr sz="1800"/>
            </a:pPr>
            <a:r>
              <a:t>	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fmt.Println</a:t>
            </a:r>
            <a:r>
              <a:t>("Please enter your full name: ")</a:t>
            </a:r>
          </a:p>
          <a:p>
            <a:pPr>
              <a:defRPr sz="1800"/>
            </a:pPr>
            <a:r>
              <a:t>	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fmt.Scanln</a:t>
            </a:r>
            <a:r>
              <a:t>(&amp;firstName, &amp;lastName)</a:t>
            </a:r>
          </a:p>
          <a:p>
            <a:pPr>
              <a:defRPr sz="1800"/>
            </a:pPr>
            <a:r>
              <a:t>	//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fmt.Scanf</a:t>
            </a:r>
            <a:r>
              <a:t>("%s %s", &amp;firstName, &amp;lastName)</a:t>
            </a:r>
          </a:p>
          <a:p>
            <a:pPr>
              <a:defRPr sz="1800"/>
            </a:pPr>
            <a:r>
              <a:t>	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fmt.Printf</a:t>
            </a:r>
            <a:r>
              <a:t>("Hi %s %s!\n", firstName, lastName) // Hi Chris Naegels</a:t>
            </a:r>
          </a:p>
          <a:p>
            <a:pPr>
              <a:defRPr sz="1800"/>
            </a:pPr>
            <a:r>
              <a:t>	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fmt.Sscanf</a:t>
            </a:r>
            <a:r>
              <a:t>(input, format, &amp;f, &amp;i, &amp;s)</a:t>
            </a:r>
          </a:p>
          <a:p>
            <a:pPr>
              <a:defRPr sz="1800"/>
            </a:pPr>
            <a:r>
              <a:t>	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fmt.Println</a:t>
            </a:r>
            <a:r>
              <a:t>("From the string we read: ", f, i, s)</a:t>
            </a:r>
          </a:p>
          <a:p>
            <a:pPr>
              <a:defRPr sz="18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3. 带缓冲区的读写："/>
          <p:cNvSpPr txBox="1"/>
          <p:nvPr/>
        </p:nvSpPr>
        <p:spPr>
          <a:xfrm>
            <a:off x="1786229" y="2667000"/>
            <a:ext cx="297637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3. 带缓冲区的读写：</a:t>
            </a:r>
          </a:p>
          <a:p>
            <a:pPr/>
            <a:r>
              <a:t>      </a:t>
            </a:r>
          </a:p>
        </p:txBody>
      </p:sp>
      <p:sp>
        <p:nvSpPr>
          <p:cNvPr id="139" name="终端读写"/>
          <p:cNvSpPr txBox="1"/>
          <p:nvPr/>
        </p:nvSpPr>
        <p:spPr>
          <a:xfrm>
            <a:off x="6457594" y="10096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终端读写</a:t>
            </a:r>
          </a:p>
        </p:txBody>
      </p:sp>
      <p:sp>
        <p:nvSpPr>
          <p:cNvPr id="140" name="package main…"/>
          <p:cNvSpPr txBox="1"/>
          <p:nvPr/>
        </p:nvSpPr>
        <p:spPr>
          <a:xfrm>
            <a:off x="4857089" y="2755887"/>
            <a:ext cx="5335058" cy="5689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package main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import (</a:t>
            </a:r>
          </a:p>
          <a:p>
            <a:pPr>
              <a:defRPr sz="1800"/>
            </a:pPr>
            <a:r>
              <a:t>	"bufio"</a:t>
            </a:r>
          </a:p>
          <a:p>
            <a:pPr>
              <a:defRPr sz="1800"/>
            </a:pPr>
            <a:r>
              <a:t>	"fmt"</a:t>
            </a:r>
          </a:p>
          <a:p>
            <a:pPr>
              <a:defRPr sz="1800"/>
            </a:pPr>
            <a:r>
              <a:t>	"os"</a:t>
            </a:r>
          </a:p>
          <a:p>
            <a:pPr>
              <a:defRPr sz="1800"/>
            </a:pPr>
            <a:r>
              <a:t>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var inputReader *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bufio.Reader</a:t>
            </a:r>
          </a:p>
          <a:p>
            <a:pPr>
              <a:defRPr sz="1800"/>
            </a:pPr>
            <a:r>
              <a:t>var input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string</a:t>
            </a:r>
          </a:p>
          <a:p>
            <a:pPr>
              <a:defRPr sz="1800"/>
            </a:pPr>
            <a:r>
              <a:t>var err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error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func main() {</a:t>
            </a:r>
          </a:p>
          <a:p>
            <a:pPr>
              <a:defRPr sz="1800"/>
            </a:pPr>
            <a:r>
              <a:t>	inputReader =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bufio.NewReader</a:t>
            </a:r>
            <a:r>
              <a:t>(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os.Stdin</a:t>
            </a:r>
            <a:r>
              <a:t>)</a:t>
            </a:r>
          </a:p>
          <a:p>
            <a:pPr>
              <a:defRPr sz="1800"/>
            </a:pPr>
            <a:r>
              <a:t>	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fmt.Println</a:t>
            </a:r>
            <a:r>
              <a:t>("Please enter some input: ")</a:t>
            </a:r>
          </a:p>
          <a:p>
            <a:pPr>
              <a:defRPr sz="1800"/>
            </a:pPr>
            <a:r>
              <a:t>	input, err =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inputReader.ReadString</a:t>
            </a:r>
            <a:r>
              <a:t>('\n')</a:t>
            </a:r>
          </a:p>
          <a:p>
            <a:pPr>
              <a:defRPr sz="1800"/>
            </a:pPr>
            <a:r>
              <a:t>	if err == nil {</a:t>
            </a:r>
          </a:p>
          <a:p>
            <a:pPr>
              <a:defRPr sz="1800"/>
            </a:pPr>
            <a:r>
              <a:t>		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fmt.Printf</a:t>
            </a:r>
            <a:r>
              <a:t>("The input was: %s\n", input)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4. 练习，从终端读取一行字符串，统计英文、数字、空格以及其他字符的数量。"/>
          <p:cNvSpPr txBox="1"/>
          <p:nvPr/>
        </p:nvSpPr>
        <p:spPr>
          <a:xfrm>
            <a:off x="1786229" y="2851150"/>
            <a:ext cx="1081643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4. 练习，从终端读取一行字符串，统计英文、数字、空格以及其他字符的数量。</a:t>
            </a:r>
          </a:p>
        </p:txBody>
      </p:sp>
      <p:sp>
        <p:nvSpPr>
          <p:cNvPr id="143" name="终端读写"/>
          <p:cNvSpPr txBox="1"/>
          <p:nvPr/>
        </p:nvSpPr>
        <p:spPr>
          <a:xfrm>
            <a:off x="6457594" y="10096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终端读写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s.File封装所有文件相关操作，之前讲的 os.Stdin,os.Stdout, os.Stderr都是…"/>
          <p:cNvSpPr txBox="1"/>
          <p:nvPr/>
        </p:nvSpPr>
        <p:spPr>
          <a:xfrm>
            <a:off x="1786229" y="2667000"/>
            <a:ext cx="1064846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3333" indent="-423333">
              <a:buSzPct val="100000"/>
              <a:buAutoNum type="arabicPeriod" startAt="1"/>
            </a:pPr>
            <a:r>
              <a:t>os.File封装所有文件相关操作，之前讲的 os.Stdin,os.Stdout, os.Stderr都是</a:t>
            </a:r>
          </a:p>
          <a:p>
            <a:pPr/>
            <a:r>
              <a:t>     *os.File</a:t>
            </a:r>
          </a:p>
        </p:txBody>
      </p:sp>
      <p:sp>
        <p:nvSpPr>
          <p:cNvPr id="146" name="文件读写"/>
          <p:cNvSpPr txBox="1"/>
          <p:nvPr/>
        </p:nvSpPr>
        <p:spPr>
          <a:xfrm>
            <a:off x="6457594" y="10096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文件读写</a:t>
            </a:r>
          </a:p>
        </p:txBody>
      </p:sp>
      <p:sp>
        <p:nvSpPr>
          <p:cNvPr id="147" name="打开一个文件进行读操作： os.Open(name string) (*File, error)"/>
          <p:cNvSpPr txBox="1"/>
          <p:nvPr/>
        </p:nvSpPr>
        <p:spPr>
          <a:xfrm>
            <a:off x="2243429" y="4349750"/>
            <a:ext cx="894889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3333" indent="-423333">
              <a:buSzPct val="100000"/>
              <a:buAutoNum type="alphaLcPeriod" startAt="1"/>
            </a:pPr>
            <a:r>
              <a:t>打开一个文件进行读操作： os.Open(name </a:t>
            </a:r>
            <a:r>
              <a:rPr>
                <a:hlinkClick r:id="rId2" invalidUrl="" action="" tgtFrame="" tooltip="" history="1" highlightClick="0" endSnd="0"/>
              </a:rPr>
              <a:t>string</a:t>
            </a:r>
            <a:r>
              <a:t>) (*</a:t>
            </a:r>
            <a:r>
              <a:rPr>
                <a:hlinkClick r:id="rId3" invalidUrl="" action="" tgtFrame="" tooltip="" history="1" highlightClick="0" endSnd="0"/>
              </a:rPr>
              <a:t>File</a:t>
            </a:r>
            <a:r>
              <a:t>, </a:t>
            </a:r>
            <a:r>
              <a:rPr>
                <a:hlinkClick r:id="rId4" invalidUrl="" action="" tgtFrame="" tooltip="" history="1" highlightClick="0" endSnd="0"/>
              </a:rPr>
              <a:t>error</a:t>
            </a:r>
            <a:r>
              <a:t>)</a:t>
            </a:r>
          </a:p>
        </p:txBody>
      </p:sp>
      <p:sp>
        <p:nvSpPr>
          <p:cNvPr id="148" name="关闭一个文件：File.Close()"/>
          <p:cNvSpPr txBox="1"/>
          <p:nvPr/>
        </p:nvSpPr>
        <p:spPr>
          <a:xfrm>
            <a:off x="2243429" y="5645150"/>
            <a:ext cx="4212303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lphaLcPeriod" startAt="2"/>
            </a:lvl1pPr>
          </a:lstStyle>
          <a:p>
            <a:pPr/>
            <a:r>
              <a:t>关闭一个文件：File.Close()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件操作示例"/>
          <p:cNvSpPr txBox="1"/>
          <p:nvPr/>
        </p:nvSpPr>
        <p:spPr>
          <a:xfrm>
            <a:off x="1786229" y="2851150"/>
            <a:ext cx="23664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3"/>
            </a:lvl1pPr>
          </a:lstStyle>
          <a:p>
            <a:pPr/>
            <a:r>
              <a:t>文件操作示例</a:t>
            </a:r>
          </a:p>
        </p:txBody>
      </p:sp>
      <p:sp>
        <p:nvSpPr>
          <p:cNvPr id="151" name="文件读写"/>
          <p:cNvSpPr txBox="1"/>
          <p:nvPr/>
        </p:nvSpPr>
        <p:spPr>
          <a:xfrm>
            <a:off x="6457594" y="10096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文件读写</a:t>
            </a:r>
          </a:p>
        </p:txBody>
      </p:sp>
      <p:grpSp>
        <p:nvGrpSpPr>
          <p:cNvPr id="154" name="package main…"/>
          <p:cNvGrpSpPr/>
          <p:nvPr/>
        </p:nvGrpSpPr>
        <p:grpSpPr>
          <a:xfrm>
            <a:off x="4623562" y="1625600"/>
            <a:ext cx="7425182" cy="8229600"/>
            <a:chOff x="0" y="0"/>
            <a:chExt cx="7425181" cy="8229600"/>
          </a:xfrm>
        </p:grpSpPr>
        <p:sp>
          <p:nvSpPr>
            <p:cNvPr id="153" name="package main…"/>
            <p:cNvSpPr txBox="1"/>
            <p:nvPr/>
          </p:nvSpPr>
          <p:spPr>
            <a:xfrm>
              <a:off x="215900" y="139700"/>
              <a:ext cx="6993382" cy="767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800"/>
              </a:pPr>
              <a:r>
                <a:t>package main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import (</a:t>
              </a:r>
            </a:p>
            <a:p>
              <a:pPr>
                <a:defRPr sz="1800"/>
              </a:pPr>
              <a:r>
                <a:t>	"bufio"</a:t>
              </a:r>
            </a:p>
            <a:p>
              <a:pPr>
                <a:defRPr sz="1800"/>
              </a:pPr>
              <a:r>
                <a:t>	"fmt"</a:t>
              </a:r>
            </a:p>
            <a:p>
              <a:pPr>
                <a:defRPr sz="1800"/>
              </a:pPr>
              <a:r>
                <a:t>	"io"</a:t>
              </a:r>
            </a:p>
            <a:p>
              <a:pPr>
                <a:defRPr sz="1800"/>
              </a:pPr>
              <a:r>
                <a:t>	"os"</a:t>
              </a:r>
            </a:p>
            <a:p>
              <a:pPr>
                <a:defRPr sz="1800"/>
              </a:pPr>
              <a:r>
                <a:t>)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func main() {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	inputFile, err := os.Open("input.dat")</a:t>
              </a:r>
            </a:p>
            <a:p>
              <a:pPr>
                <a:defRPr sz="1800"/>
              </a:pPr>
              <a:r>
                <a:t>	if err != nil {</a:t>
              </a:r>
            </a:p>
            <a:p>
              <a:pPr>
                <a:defRPr sz="1800"/>
              </a:pPr>
              <a:r>
                <a:t>		fmt.Printf("open file err:%v\n", err)</a:t>
              </a:r>
            </a:p>
            <a:p>
              <a:pPr>
                <a:defRPr sz="1800"/>
              </a:pPr>
              <a:r>
                <a:t>		return</a:t>
              </a:r>
            </a:p>
            <a:p>
              <a:pPr>
                <a:defRPr sz="1800"/>
              </a:pPr>
              <a:r>
                <a:t>	}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	defer inputFile.Close()</a:t>
              </a:r>
            </a:p>
            <a:p>
              <a:pPr>
                <a:defRPr sz="1800"/>
              </a:pPr>
              <a:r>
                <a:t>	inputReader := bufio.NewReader(inputFile)</a:t>
              </a:r>
            </a:p>
            <a:p>
              <a:pPr>
                <a:defRPr sz="1800"/>
              </a:pPr>
              <a:r>
                <a:t>	for {</a:t>
              </a:r>
            </a:p>
            <a:p>
              <a:pPr>
                <a:defRPr sz="1800"/>
              </a:pPr>
              <a:r>
                <a:t>		inputString, readerError := inputReader.ReadString('\n')</a:t>
              </a:r>
            </a:p>
            <a:p>
              <a:pPr>
                <a:defRPr sz="1800"/>
              </a:pPr>
              <a:r>
                <a:t>		if readerError == io.EOF {</a:t>
              </a:r>
            </a:p>
            <a:p>
              <a:pPr>
                <a:defRPr sz="1800"/>
              </a:pPr>
              <a:r>
                <a:t>			return</a:t>
              </a:r>
            </a:p>
            <a:p>
              <a:pPr>
                <a:defRPr sz="1800"/>
              </a:pPr>
              <a:r>
                <a:t>		}</a:t>
              </a:r>
            </a:p>
            <a:p>
              <a:pPr>
                <a:defRPr sz="1800"/>
              </a:pPr>
              <a:r>
                <a:t>		fmt.Printf("The input was: %s", inputString)</a:t>
              </a:r>
            </a:p>
            <a:p>
              <a:pPr>
                <a:defRPr sz="1800"/>
              </a:pPr>
              <a:r>
                <a:t>	}</a:t>
              </a:r>
            </a:p>
            <a:p>
              <a:pPr>
                <a:defRPr sz="1800"/>
              </a:pPr>
              <a:r>
                <a:t>}</a:t>
              </a:r>
            </a:p>
          </p:txBody>
        </p:sp>
        <p:pic>
          <p:nvPicPr>
            <p:cNvPr id="152" name="package main…" descr="package main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7425182" cy="82296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读取整个文件示例"/>
          <p:cNvSpPr txBox="1"/>
          <p:nvPr/>
        </p:nvSpPr>
        <p:spPr>
          <a:xfrm>
            <a:off x="1786229" y="2851150"/>
            <a:ext cx="297603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23333" indent="-423333">
              <a:buSzPct val="100000"/>
              <a:buAutoNum type="arabicPeriod" startAt="4"/>
            </a:lvl1pPr>
          </a:lstStyle>
          <a:p>
            <a:pPr/>
            <a:r>
              <a:t>读取整个文件示例</a:t>
            </a:r>
          </a:p>
        </p:txBody>
      </p:sp>
      <p:sp>
        <p:nvSpPr>
          <p:cNvPr id="157" name="文件读写"/>
          <p:cNvSpPr txBox="1"/>
          <p:nvPr/>
        </p:nvSpPr>
        <p:spPr>
          <a:xfrm>
            <a:off x="6457594" y="1009650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文件读写</a:t>
            </a:r>
          </a:p>
        </p:txBody>
      </p:sp>
      <p:grpSp>
        <p:nvGrpSpPr>
          <p:cNvPr id="160" name="package main…"/>
          <p:cNvGrpSpPr/>
          <p:nvPr/>
        </p:nvGrpSpPr>
        <p:grpSpPr>
          <a:xfrm>
            <a:off x="5639561" y="2133600"/>
            <a:ext cx="6097018" cy="7391400"/>
            <a:chOff x="0" y="0"/>
            <a:chExt cx="6097016" cy="7391400"/>
          </a:xfrm>
        </p:grpSpPr>
        <p:sp>
          <p:nvSpPr>
            <p:cNvPr id="159" name="package main…"/>
            <p:cNvSpPr txBox="1"/>
            <p:nvPr/>
          </p:nvSpPr>
          <p:spPr>
            <a:xfrm>
              <a:off x="215900" y="139700"/>
              <a:ext cx="5665216" cy="683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1800"/>
              </a:pPr>
              <a:r>
                <a:t>package main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import (</a:t>
              </a:r>
            </a:p>
            <a:p>
              <a:pPr>
                <a:defRPr sz="1800"/>
              </a:pPr>
              <a:r>
                <a:t>	"fmt"</a:t>
              </a:r>
            </a:p>
            <a:p>
              <a:pPr>
                <a:defRPr sz="1800"/>
              </a:pPr>
              <a:r>
                <a:t>	"io/ioutil"</a:t>
              </a:r>
            </a:p>
            <a:p>
              <a:pPr>
                <a:defRPr sz="1800"/>
              </a:pPr>
              <a:r>
                <a:t>	"os"</a:t>
              </a:r>
            </a:p>
            <a:p>
              <a:pPr>
                <a:defRPr sz="1800"/>
              </a:pPr>
              <a:r>
                <a:t>)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func main() {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	inputFile := "products.txt"</a:t>
              </a:r>
            </a:p>
            <a:p>
              <a:pPr>
                <a:defRPr sz="1800"/>
              </a:pPr>
              <a:r>
                <a:t>	outputFile := "products_copy.txt"</a:t>
              </a:r>
            </a:p>
            <a:p>
              <a:pPr>
                <a:defRPr sz="1800"/>
              </a:pPr>
              <a:r>
                <a:t>	buf, err := ioutil.ReadFile(inputFile)</a:t>
              </a:r>
            </a:p>
            <a:p>
              <a:pPr>
                <a:defRPr sz="1800"/>
              </a:pPr>
              <a:r>
                <a:t>	if err != nil {</a:t>
              </a:r>
            </a:p>
            <a:p>
              <a:pPr>
                <a:defRPr sz="1800"/>
              </a:pPr>
              <a:r>
                <a:t>		fmt.Fprintf(os.Stderr, "File Error: %s\n", err)</a:t>
              </a:r>
            </a:p>
            <a:p>
              <a:pPr>
                <a:defRPr sz="1800"/>
              </a:pPr>
              <a:r>
                <a:t>		return</a:t>
              </a:r>
            </a:p>
            <a:p>
              <a:pPr>
                <a:defRPr sz="1800"/>
              </a:pPr>
              <a:r>
                <a:t>	}</a:t>
              </a:r>
            </a:p>
            <a:p>
              <a:pPr>
                <a:defRPr sz="1800"/>
              </a:pPr>
            </a:p>
            <a:p>
              <a:pPr>
                <a:defRPr sz="1800"/>
              </a:pPr>
              <a:r>
                <a:t>	fmt.Printf("%s\n", string(buf))</a:t>
              </a:r>
            </a:p>
            <a:p>
              <a:pPr>
                <a:defRPr sz="1800"/>
              </a:pPr>
              <a:r>
                <a:t>	err = ioutil.WriteFile(outputFile, buf, 0x644)</a:t>
              </a:r>
            </a:p>
            <a:p>
              <a:pPr>
                <a:defRPr sz="1800"/>
              </a:pPr>
              <a:r>
                <a:t>	if err != nil {</a:t>
              </a:r>
            </a:p>
            <a:p>
              <a:pPr>
                <a:defRPr sz="1800"/>
              </a:pPr>
              <a:r>
                <a:t>		panic(err.Error())</a:t>
              </a:r>
            </a:p>
            <a:p>
              <a:pPr>
                <a:defRPr sz="1800"/>
              </a:pPr>
              <a:r>
                <a:t>	}</a:t>
              </a:r>
            </a:p>
            <a:p>
              <a:pPr>
                <a:defRPr sz="1800"/>
              </a:pPr>
              <a:r>
                <a:t>}</a:t>
              </a:r>
            </a:p>
          </p:txBody>
        </p:sp>
        <p:pic>
          <p:nvPicPr>
            <p:cNvPr id="158" name="package main…" descr="package main…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097017" cy="73914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