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2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5587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91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derekparker/delve/cmd/dl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培训第一天"/>
          <p:cNvSpPr/>
          <p:nvPr/>
        </p:nvSpPr>
        <p:spPr>
          <a:xfrm>
            <a:off x="4997297" y="4508500"/>
            <a:ext cx="301020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Go培训第一天</a:t>
            </a:r>
          </a:p>
        </p:txBody>
      </p:sp>
      <p:sp>
        <p:nvSpPr>
          <p:cNvPr id="120" name="tony"/>
          <p:cNvSpPr/>
          <p:nvPr/>
        </p:nvSpPr>
        <p:spPr>
          <a:xfrm>
            <a:off x="7867522" y="5410199"/>
            <a:ext cx="54635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tony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lang语言特性"/>
          <p:cNvSpPr/>
          <p:nvPr/>
        </p:nvSpPr>
        <p:spPr>
          <a:xfrm>
            <a:off x="5073650" y="817033"/>
            <a:ext cx="336590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golang语言特性</a:t>
            </a:r>
          </a:p>
        </p:txBody>
      </p:sp>
      <p:sp>
        <p:nvSpPr>
          <p:cNvPr id="182" name="1. 垃圾回收"/>
          <p:cNvSpPr/>
          <p:nvPr/>
        </p:nvSpPr>
        <p:spPr>
          <a:xfrm>
            <a:off x="2050356" y="3028950"/>
            <a:ext cx="1672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垃圾回收</a:t>
            </a:r>
          </a:p>
        </p:txBody>
      </p:sp>
      <p:sp>
        <p:nvSpPr>
          <p:cNvPr id="183" name="内存自动回收，再也不需要开发人员管理内存"/>
          <p:cNvSpPr/>
          <p:nvPr/>
        </p:nvSpPr>
        <p:spPr>
          <a:xfrm>
            <a:off x="2337934" y="4036483"/>
            <a:ext cx="67183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lphaLcPeriod"/>
              <a:defRPr sz="2400"/>
            </a:lvl1pPr>
          </a:lstStyle>
          <a:p>
            <a:r>
              <a:t>内存自动回收，再也不需要开发人员管理内存 </a:t>
            </a:r>
          </a:p>
        </p:txBody>
      </p:sp>
      <p:sp>
        <p:nvSpPr>
          <p:cNvPr id="184" name="b. 开发人员专注业务实现，降低了心智负担"/>
          <p:cNvSpPr/>
          <p:nvPr/>
        </p:nvSpPr>
        <p:spPr>
          <a:xfrm>
            <a:off x="2337934" y="5018616"/>
            <a:ext cx="59564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b. 开发人员专注业务实现，降低了心智负担</a:t>
            </a:r>
          </a:p>
        </p:txBody>
      </p:sp>
      <p:sp>
        <p:nvSpPr>
          <p:cNvPr id="185" name="c. 只需要new分配内存，不需要释放"/>
          <p:cNvSpPr/>
          <p:nvPr/>
        </p:nvSpPr>
        <p:spPr>
          <a:xfrm>
            <a:off x="2337934" y="6108699"/>
            <a:ext cx="49746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c. 只需要new分配内存，不需要释放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lang语言特性"/>
          <p:cNvSpPr/>
          <p:nvPr/>
        </p:nvSpPr>
        <p:spPr>
          <a:xfrm>
            <a:off x="5073650" y="817033"/>
            <a:ext cx="336590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golang语言特性</a:t>
            </a:r>
          </a:p>
        </p:txBody>
      </p:sp>
      <p:sp>
        <p:nvSpPr>
          <p:cNvPr id="188" name="2. 天然并发"/>
          <p:cNvSpPr/>
          <p:nvPr/>
        </p:nvSpPr>
        <p:spPr>
          <a:xfrm>
            <a:off x="2050356" y="3028950"/>
            <a:ext cx="1672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天然并发</a:t>
            </a:r>
          </a:p>
        </p:txBody>
      </p:sp>
      <p:sp>
        <p:nvSpPr>
          <p:cNvPr id="189" name="从语言层面支持并发，非常简单"/>
          <p:cNvSpPr/>
          <p:nvPr/>
        </p:nvSpPr>
        <p:spPr>
          <a:xfrm>
            <a:off x="2337934" y="4036483"/>
            <a:ext cx="480483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lphaLcPeriod"/>
              <a:defRPr sz="2400"/>
            </a:lvl1pPr>
          </a:lstStyle>
          <a:p>
            <a:r>
              <a:t>从语言层面支持并发，非常简单</a:t>
            </a:r>
          </a:p>
        </p:txBody>
      </p:sp>
      <p:sp>
        <p:nvSpPr>
          <p:cNvPr id="190" name="b. goroute，轻量级线程，创建成千上万个goroute成为可能"/>
          <p:cNvSpPr/>
          <p:nvPr/>
        </p:nvSpPr>
        <p:spPr>
          <a:xfrm>
            <a:off x="2337934" y="5018616"/>
            <a:ext cx="804611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b. goroute，轻量级线程，创建成千上万个goroute成为可能</a:t>
            </a:r>
          </a:p>
        </p:txBody>
      </p:sp>
      <p:sp>
        <p:nvSpPr>
          <p:cNvPr id="191" name="c. 基于CSP（Communicating Sequential Process）模型实现"/>
          <p:cNvSpPr/>
          <p:nvPr/>
        </p:nvSpPr>
        <p:spPr>
          <a:xfrm>
            <a:off x="2337934" y="6108699"/>
            <a:ext cx="83399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c. 基于CSP（Communicating Sequential Process）模型实现</a:t>
            </a:r>
          </a:p>
        </p:txBody>
      </p:sp>
      <p:sp>
        <p:nvSpPr>
          <p:cNvPr id="192" name="func main() {…"/>
          <p:cNvSpPr/>
          <p:nvPr/>
        </p:nvSpPr>
        <p:spPr>
          <a:xfrm>
            <a:off x="2886575" y="7408689"/>
            <a:ext cx="8046111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D0D0D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main()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D0D0D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fmt.Println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(“hello")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D0D0D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lang语言特性"/>
          <p:cNvSpPr/>
          <p:nvPr/>
        </p:nvSpPr>
        <p:spPr>
          <a:xfrm>
            <a:off x="5073650" y="817033"/>
            <a:ext cx="336590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golang语言特性</a:t>
            </a:r>
          </a:p>
        </p:txBody>
      </p:sp>
      <p:sp>
        <p:nvSpPr>
          <p:cNvPr id="195" name="3. channel"/>
          <p:cNvSpPr/>
          <p:nvPr/>
        </p:nvSpPr>
        <p:spPr>
          <a:xfrm>
            <a:off x="2050356" y="3054350"/>
            <a:ext cx="153771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channel</a:t>
            </a:r>
          </a:p>
        </p:txBody>
      </p:sp>
      <p:sp>
        <p:nvSpPr>
          <p:cNvPr id="196" name="管道，类似unix/linux中的pipe"/>
          <p:cNvSpPr/>
          <p:nvPr/>
        </p:nvSpPr>
        <p:spPr>
          <a:xfrm>
            <a:off x="2337934" y="4036483"/>
            <a:ext cx="45512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lphaLcPeriod"/>
              <a:defRPr sz="2400"/>
            </a:lvl1pPr>
          </a:lstStyle>
          <a:p>
            <a:r>
              <a:t>管道，类似unix/linux中的pipe</a:t>
            </a:r>
          </a:p>
        </p:txBody>
      </p:sp>
      <p:sp>
        <p:nvSpPr>
          <p:cNvPr id="197" name="b. 多个goroute之间通过channel进行通信"/>
          <p:cNvSpPr/>
          <p:nvPr/>
        </p:nvSpPr>
        <p:spPr>
          <a:xfrm>
            <a:off x="2337934" y="5018616"/>
            <a:ext cx="56473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b. </a:t>
            </a:r>
            <a:r>
              <a:rPr dirty="0" err="1"/>
              <a:t>多个goroute之间通过channel进行通信</a:t>
            </a:r>
            <a:endParaRPr dirty="0"/>
          </a:p>
        </p:txBody>
      </p:sp>
      <p:sp>
        <p:nvSpPr>
          <p:cNvPr id="198" name="c. 支持任何类型"/>
          <p:cNvSpPr/>
          <p:nvPr/>
        </p:nvSpPr>
        <p:spPr>
          <a:xfrm>
            <a:off x="2337934" y="6108699"/>
            <a:ext cx="2282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c. 支持任何类型</a:t>
            </a:r>
          </a:p>
        </p:txBody>
      </p:sp>
      <p:sp>
        <p:nvSpPr>
          <p:cNvPr id="199" name="func main() {…"/>
          <p:cNvSpPr/>
          <p:nvPr/>
        </p:nvSpPr>
        <p:spPr>
          <a:xfrm>
            <a:off x="2733548" y="6824133"/>
            <a:ext cx="8046111" cy="27051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func</a:t>
            </a:r>
            <a:r>
              <a:t> main()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pipe := make(</a:t>
            </a:r>
            <a:r>
              <a:rPr b="1"/>
              <a:t>chan</a:t>
            </a:r>
            <a:r>
              <a:t> </a:t>
            </a:r>
            <a:r>
              <a:rPr b="1"/>
              <a:t>int</a:t>
            </a:r>
            <a:r>
              <a:t>,3)</a:t>
            </a:r>
          </a:p>
          <a:p>
            <a:pPr lvl="2"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pipe &lt;- 1</a:t>
            </a:r>
          </a:p>
          <a:p>
            <a:pPr lvl="2"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pipe &lt;- 2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lang语言特性"/>
          <p:cNvSpPr/>
          <p:nvPr/>
        </p:nvSpPr>
        <p:spPr>
          <a:xfrm>
            <a:off x="5073650" y="817033"/>
            <a:ext cx="336590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golang语言特性</a:t>
            </a:r>
          </a:p>
        </p:txBody>
      </p:sp>
      <p:sp>
        <p:nvSpPr>
          <p:cNvPr id="202" name="4. 多返回值"/>
          <p:cNvSpPr/>
          <p:nvPr/>
        </p:nvSpPr>
        <p:spPr>
          <a:xfrm>
            <a:off x="2050356" y="3028950"/>
            <a:ext cx="1672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多返回值</a:t>
            </a:r>
          </a:p>
        </p:txBody>
      </p:sp>
      <p:sp>
        <p:nvSpPr>
          <p:cNvPr id="203" name="一个函数返回多个值"/>
          <p:cNvSpPr/>
          <p:nvPr/>
        </p:nvSpPr>
        <p:spPr>
          <a:xfrm>
            <a:off x="2337934" y="4036483"/>
            <a:ext cx="328083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lphaLcPeriod"/>
              <a:defRPr sz="2400"/>
            </a:lvl1pPr>
          </a:lstStyle>
          <a:p>
            <a:r>
              <a:t>一个函数返回多个值</a:t>
            </a:r>
          </a:p>
        </p:txBody>
      </p:sp>
      <p:sp>
        <p:nvSpPr>
          <p:cNvPr id="204" name="func calc(a int, b int)(int,int) {…"/>
          <p:cNvSpPr/>
          <p:nvPr/>
        </p:nvSpPr>
        <p:spPr>
          <a:xfrm>
            <a:off x="2010441" y="5655733"/>
            <a:ext cx="9492324" cy="27051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func</a:t>
            </a:r>
            <a:r>
              <a:t> calc(a int, b int)(int,int)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sum := a + b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avg := (a+b)/2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sum, avg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第一个golang程序"/>
          <p:cNvSpPr/>
          <p:nvPr/>
        </p:nvSpPr>
        <p:spPr>
          <a:xfrm>
            <a:off x="5073650" y="817033"/>
            <a:ext cx="382310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第一个golang程序</a:t>
            </a:r>
          </a:p>
        </p:txBody>
      </p:sp>
      <p:sp>
        <p:nvSpPr>
          <p:cNvPr id="207" name="1. hello world，在listen1目录下新建hello.go"/>
          <p:cNvSpPr/>
          <p:nvPr/>
        </p:nvSpPr>
        <p:spPr>
          <a:xfrm>
            <a:off x="1914889" y="2250017"/>
            <a:ext cx="602528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hello world，在listen1目录下新建hello.go</a:t>
            </a:r>
          </a:p>
        </p:txBody>
      </p:sp>
      <p:sp>
        <p:nvSpPr>
          <p:cNvPr id="208" name="package main…"/>
          <p:cNvSpPr/>
          <p:nvPr/>
        </p:nvSpPr>
        <p:spPr>
          <a:xfrm>
            <a:off x="2239041" y="3564467"/>
            <a:ext cx="9492324" cy="47879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package main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import(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“fmt”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 main()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fmt.Println(“hello world”)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包的概念"/>
          <p:cNvSpPr/>
          <p:nvPr/>
        </p:nvSpPr>
        <p:spPr>
          <a:xfrm>
            <a:off x="5073650" y="817033"/>
            <a:ext cx="19431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包的概念</a:t>
            </a:r>
          </a:p>
        </p:txBody>
      </p:sp>
      <p:sp>
        <p:nvSpPr>
          <p:cNvPr id="211" name="1. 和python一样，把相同功能的代码放到一个目录，称之为包"/>
          <p:cNvSpPr/>
          <p:nvPr/>
        </p:nvSpPr>
        <p:spPr>
          <a:xfrm>
            <a:off x="2050356" y="3028950"/>
            <a:ext cx="839541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和python一样，把相同功能的代码放到一个目录，称之为包</a:t>
            </a:r>
          </a:p>
        </p:txBody>
      </p:sp>
      <p:sp>
        <p:nvSpPr>
          <p:cNvPr id="212" name="2. 包可以被其他包引用"/>
          <p:cNvSpPr/>
          <p:nvPr/>
        </p:nvSpPr>
        <p:spPr>
          <a:xfrm>
            <a:off x="2050356" y="4087283"/>
            <a:ext cx="3196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包可以被其他包引用</a:t>
            </a:r>
          </a:p>
        </p:txBody>
      </p:sp>
      <p:sp>
        <p:nvSpPr>
          <p:cNvPr id="213" name="3. main包是用来生成可执行文件，每个程序只有一个main包"/>
          <p:cNvSpPr/>
          <p:nvPr/>
        </p:nvSpPr>
        <p:spPr>
          <a:xfrm>
            <a:off x="2050356" y="5145617"/>
            <a:ext cx="81750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main包是用来生成可执行文件，每个程序只有一个main包</a:t>
            </a:r>
          </a:p>
        </p:txBody>
      </p:sp>
      <p:sp>
        <p:nvSpPr>
          <p:cNvPr id="214" name="4. 包的主要用途是提高代码的可复用性"/>
          <p:cNvSpPr/>
          <p:nvPr/>
        </p:nvSpPr>
        <p:spPr>
          <a:xfrm>
            <a:off x="2050356" y="6203950"/>
            <a:ext cx="53300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包的主要用途是提高代码的可复用性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包的实战"/>
          <p:cNvSpPr/>
          <p:nvPr/>
        </p:nvSpPr>
        <p:spPr>
          <a:xfrm>
            <a:off x="5073650" y="817033"/>
            <a:ext cx="19431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包的实战</a:t>
            </a:r>
          </a:p>
        </p:txBody>
      </p:sp>
      <p:sp>
        <p:nvSpPr>
          <p:cNvPr id="217" name="1. 在listen1目录下新建calc目录"/>
          <p:cNvSpPr/>
          <p:nvPr/>
        </p:nvSpPr>
        <p:spPr>
          <a:xfrm>
            <a:off x="2050356" y="3028950"/>
            <a:ext cx="434858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在listen1目录下新建calc目录</a:t>
            </a:r>
          </a:p>
        </p:txBody>
      </p:sp>
      <p:sp>
        <p:nvSpPr>
          <p:cNvPr id="218" name="2. 在calc目录下新建calc.go"/>
          <p:cNvSpPr/>
          <p:nvPr/>
        </p:nvSpPr>
        <p:spPr>
          <a:xfrm>
            <a:off x="2050356" y="4087283"/>
            <a:ext cx="387461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在calc目录下新建calc.go</a:t>
            </a:r>
          </a:p>
        </p:txBody>
      </p:sp>
      <p:sp>
        <p:nvSpPr>
          <p:cNvPr id="219" name="package calc…"/>
          <p:cNvSpPr/>
          <p:nvPr/>
        </p:nvSpPr>
        <p:spPr>
          <a:xfrm>
            <a:off x="2239041" y="5892800"/>
            <a:ext cx="9492324" cy="27051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package calc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 Add(a int, b int) int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a + b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包的实战"/>
          <p:cNvSpPr/>
          <p:nvPr/>
        </p:nvSpPr>
        <p:spPr>
          <a:xfrm>
            <a:off x="5073650" y="817033"/>
            <a:ext cx="19431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包的实战</a:t>
            </a:r>
          </a:p>
        </p:txBody>
      </p:sp>
      <p:sp>
        <p:nvSpPr>
          <p:cNvPr id="222" name="1. 修改hello.go代码，如下"/>
          <p:cNvSpPr/>
          <p:nvPr/>
        </p:nvSpPr>
        <p:spPr>
          <a:xfrm>
            <a:off x="2050356" y="3028950"/>
            <a:ext cx="367101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修改hello.go代码，如下</a:t>
            </a:r>
          </a:p>
        </p:txBody>
      </p:sp>
      <p:sp>
        <p:nvSpPr>
          <p:cNvPr id="223" name="package main…"/>
          <p:cNvSpPr/>
          <p:nvPr/>
        </p:nvSpPr>
        <p:spPr>
          <a:xfrm>
            <a:off x="1133012" y="3754967"/>
            <a:ext cx="10738776" cy="58293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package main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import(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“fmt”</a:t>
            </a:r>
          </a:p>
          <a:p>
            <a:pPr lvl="5"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“calc”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 main()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sum := calc.Add(3,5)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fmt.Println(“hello world,%d”,sum)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课后作业"/>
          <p:cNvSpPr/>
          <p:nvPr/>
        </p:nvSpPr>
        <p:spPr>
          <a:xfrm>
            <a:off x="5073650" y="817033"/>
            <a:ext cx="19431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课后作业</a:t>
            </a:r>
          </a:p>
        </p:txBody>
      </p:sp>
      <p:sp>
        <p:nvSpPr>
          <p:cNvPr id="226" name="1. 使用fmt分别打印字符串、二进制、十进制、十六进制、浮点数。"/>
          <p:cNvSpPr/>
          <p:nvPr/>
        </p:nvSpPr>
        <p:spPr>
          <a:xfrm>
            <a:off x="2050356" y="3028950"/>
            <a:ext cx="910620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使用fmt分别打印字符串、二进制、十进制、十六进制、浮点数。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QA"/>
          <p:cNvSpPr/>
          <p:nvPr/>
        </p:nvSpPr>
        <p:spPr>
          <a:xfrm>
            <a:off x="5564377" y="4095749"/>
            <a:ext cx="1876045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/>
            </a:lvl1pPr>
          </a:lstStyle>
          <a:p>
            <a:r>
              <a:t>QA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开课介绍"/>
          <p:cNvSpPr/>
          <p:nvPr/>
        </p:nvSpPr>
        <p:spPr>
          <a:xfrm>
            <a:off x="2781300" y="4241800"/>
            <a:ext cx="1270000" cy="1270000"/>
          </a:xfrm>
          <a:prstGeom prst="ellipse">
            <a:avLst/>
          </a:prstGeom>
          <a:solidFill>
            <a:schemeClr val="accent4">
              <a:satOff val="1488"/>
              <a:lumOff val="-7242"/>
            </a:schemeClr>
          </a:solidFill>
          <a:ln w="25400" cap="rnd">
            <a:solidFill>
              <a:schemeClr val="accent5"/>
            </a:solidFill>
            <a:custDash>
              <a:ds d="100000" sp="200000"/>
            </a:custDash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开课介绍</a:t>
            </a:r>
          </a:p>
        </p:txBody>
      </p:sp>
      <p:sp>
        <p:nvSpPr>
          <p:cNvPr id="123" name="环境搭建"/>
          <p:cNvSpPr/>
          <p:nvPr/>
        </p:nvSpPr>
        <p:spPr>
          <a:xfrm>
            <a:off x="4838700" y="4241800"/>
            <a:ext cx="1270000" cy="1270000"/>
          </a:xfrm>
          <a:prstGeom prst="ellipse">
            <a:avLst/>
          </a:prstGeom>
          <a:solidFill>
            <a:schemeClr val="accent4">
              <a:satOff val="1488"/>
              <a:lumOff val="-7242"/>
            </a:schemeClr>
          </a:solidFill>
          <a:ln w="25400" cap="rnd">
            <a:solidFill>
              <a:schemeClr val="accent5"/>
            </a:solidFill>
            <a:custDash>
              <a:ds d="100000" sp="200000"/>
            </a:custDash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环境搭建</a:t>
            </a:r>
          </a:p>
        </p:txBody>
      </p:sp>
      <p:sp>
        <p:nvSpPr>
          <p:cNvPr id="124" name="语言特性"/>
          <p:cNvSpPr/>
          <p:nvPr/>
        </p:nvSpPr>
        <p:spPr>
          <a:xfrm>
            <a:off x="6896100" y="4241800"/>
            <a:ext cx="1270000" cy="1270000"/>
          </a:xfrm>
          <a:prstGeom prst="ellipse">
            <a:avLst/>
          </a:prstGeom>
          <a:solidFill>
            <a:schemeClr val="accent4">
              <a:satOff val="1488"/>
              <a:lumOff val="-7242"/>
            </a:schemeClr>
          </a:solidFill>
          <a:ln w="25400" cap="rnd">
            <a:solidFill>
              <a:schemeClr val="accent5"/>
            </a:solidFill>
            <a:custDash>
              <a:ds d="100000" sp="200000"/>
            </a:custDash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语言特性</a:t>
            </a:r>
          </a:p>
        </p:txBody>
      </p:sp>
      <p:sp>
        <p:nvSpPr>
          <p:cNvPr id="125" name="实例演练"/>
          <p:cNvSpPr/>
          <p:nvPr/>
        </p:nvSpPr>
        <p:spPr>
          <a:xfrm>
            <a:off x="8953500" y="4241800"/>
            <a:ext cx="1270000" cy="1270000"/>
          </a:xfrm>
          <a:prstGeom prst="ellipse">
            <a:avLst/>
          </a:prstGeom>
          <a:solidFill>
            <a:schemeClr val="accent4">
              <a:satOff val="1488"/>
              <a:lumOff val="-7242"/>
            </a:schemeClr>
          </a:solidFill>
          <a:ln w="25400" cap="rnd">
            <a:solidFill>
              <a:schemeClr val="accent5"/>
            </a:solidFill>
            <a:custDash>
              <a:ds d="100000" sp="200000"/>
            </a:custDash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实例演练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mph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0"/>
                                      </p:to>
                                    </p:set>
                                    <p:animEffect filter="image" prLst="opacity: 0.10; ">
                                      <p:cBhvr>
                                        <p:cTn id="10" dur="indefinite" fill="hold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0"/>
                                      </p:to>
                                    </p:set>
                                    <p:animEffect filter="image" prLst="opacity: 0.10; ">
                                      <p:cBhvr>
                                        <p:cTn id="18" dur="indefinite" fill="hold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0"/>
                                      </p:to>
                                    </p:set>
                                    <p:animEffect filter="image" prLst="opacity: 0.10; ">
                                      <p:cBhvr>
                                        <p:cTn id="26" dur="indefinite" fill="hold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2" animBg="1" advAuto="0"/>
      <p:bldP spid="123" grpId="1" animBg="1" advAuto="0"/>
      <p:bldP spid="123" grpId="4" animBg="1" advAuto="0"/>
      <p:bldP spid="124" grpId="3" animBg="1" advAuto="0"/>
      <p:bldP spid="124" grpId="6" animBg="1" advAuto="0"/>
      <p:bldP spid="125" grpId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开课介绍"/>
          <p:cNvSpPr/>
          <p:nvPr/>
        </p:nvSpPr>
        <p:spPr>
          <a:xfrm>
            <a:off x="2781300" y="4241800"/>
            <a:ext cx="1270000" cy="1270000"/>
          </a:xfrm>
          <a:prstGeom prst="ellipse">
            <a:avLst/>
          </a:prstGeom>
          <a:solidFill>
            <a:schemeClr val="accent4">
              <a:satOff val="1488"/>
              <a:lumOff val="-7242"/>
            </a:schemeClr>
          </a:solidFill>
          <a:ln w="25400" cap="rnd">
            <a:solidFill>
              <a:schemeClr val="accent5"/>
            </a:solidFill>
            <a:custDash>
              <a:ds d="100000" sp="200000"/>
            </a:custDash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开课介绍</a:t>
            </a:r>
          </a:p>
        </p:txBody>
      </p:sp>
      <p:sp>
        <p:nvSpPr>
          <p:cNvPr id="128" name="环境搭建"/>
          <p:cNvSpPr/>
          <p:nvPr/>
        </p:nvSpPr>
        <p:spPr>
          <a:xfrm>
            <a:off x="4838700" y="4241800"/>
            <a:ext cx="1270000" cy="1270000"/>
          </a:xfrm>
          <a:prstGeom prst="ellipse">
            <a:avLst/>
          </a:prstGeom>
          <a:solidFill>
            <a:schemeClr val="accent4">
              <a:satOff val="1488"/>
              <a:lumOff val="-7242"/>
            </a:schemeClr>
          </a:solidFill>
          <a:ln w="25400" cap="rnd">
            <a:solidFill>
              <a:schemeClr val="accent5"/>
            </a:solidFill>
            <a:custDash>
              <a:ds d="100000" sp="200000"/>
            </a:custDash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环境搭建</a:t>
            </a:r>
          </a:p>
        </p:txBody>
      </p:sp>
      <p:sp>
        <p:nvSpPr>
          <p:cNvPr id="129" name="语言特性"/>
          <p:cNvSpPr/>
          <p:nvPr/>
        </p:nvSpPr>
        <p:spPr>
          <a:xfrm>
            <a:off x="6896100" y="4241800"/>
            <a:ext cx="1270000" cy="1270000"/>
          </a:xfrm>
          <a:prstGeom prst="ellipse">
            <a:avLst/>
          </a:prstGeom>
          <a:solidFill>
            <a:schemeClr val="accent4">
              <a:satOff val="1488"/>
              <a:lumOff val="-7242"/>
            </a:schemeClr>
          </a:solidFill>
          <a:ln w="25400" cap="rnd">
            <a:solidFill>
              <a:schemeClr val="accent5"/>
            </a:solidFill>
            <a:custDash>
              <a:ds d="100000" sp="200000"/>
            </a:custDash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语言特性</a:t>
            </a:r>
          </a:p>
        </p:txBody>
      </p:sp>
      <p:sp>
        <p:nvSpPr>
          <p:cNvPr id="130" name="实例演练"/>
          <p:cNvSpPr/>
          <p:nvPr/>
        </p:nvSpPr>
        <p:spPr>
          <a:xfrm>
            <a:off x="8953500" y="4241800"/>
            <a:ext cx="1270000" cy="1270000"/>
          </a:xfrm>
          <a:prstGeom prst="ellipse">
            <a:avLst/>
          </a:prstGeom>
          <a:solidFill>
            <a:schemeClr val="accent4">
              <a:satOff val="1488"/>
              <a:lumOff val="-7242"/>
            </a:schemeClr>
          </a:solidFill>
          <a:ln w="25400" cap="rnd">
            <a:solidFill>
              <a:schemeClr val="accent5"/>
            </a:solidFill>
            <a:custDash>
              <a:ds d="100000" sp="200000"/>
            </a:custDash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实例演练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开课介绍"/>
          <p:cNvSpPr/>
          <p:nvPr/>
        </p:nvSpPr>
        <p:spPr>
          <a:xfrm>
            <a:off x="5530850" y="817033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开课介绍</a:t>
            </a:r>
          </a:p>
        </p:txBody>
      </p:sp>
      <p:sp>
        <p:nvSpPr>
          <p:cNvPr id="133" name="上课时间"/>
          <p:cNvSpPr/>
          <p:nvPr/>
        </p:nvSpPr>
        <p:spPr>
          <a:xfrm>
            <a:off x="3990864" y="347768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上课时间</a:t>
            </a:r>
          </a:p>
        </p:txBody>
      </p:sp>
      <p:sp>
        <p:nvSpPr>
          <p:cNvPr id="134" name="每周六9点半到6点半"/>
          <p:cNvSpPr/>
          <p:nvPr/>
        </p:nvSpPr>
        <p:spPr>
          <a:xfrm>
            <a:off x="5921129" y="3477683"/>
            <a:ext cx="28916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每周六9点半到6点半</a:t>
            </a:r>
          </a:p>
        </p:txBody>
      </p:sp>
      <p:sp>
        <p:nvSpPr>
          <p:cNvPr id="135" name="培训时长"/>
          <p:cNvSpPr/>
          <p:nvPr/>
        </p:nvSpPr>
        <p:spPr>
          <a:xfrm>
            <a:off x="3990864" y="46164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培训时长</a:t>
            </a:r>
          </a:p>
        </p:txBody>
      </p:sp>
      <p:sp>
        <p:nvSpPr>
          <p:cNvPr id="136" name="18周"/>
          <p:cNvSpPr/>
          <p:nvPr/>
        </p:nvSpPr>
        <p:spPr>
          <a:xfrm>
            <a:off x="5921129" y="4616450"/>
            <a:ext cx="758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18周</a:t>
            </a:r>
          </a:p>
        </p:txBody>
      </p:sp>
      <p:sp>
        <p:nvSpPr>
          <p:cNvPr id="137" name="课程内容"/>
          <p:cNvSpPr/>
          <p:nvPr/>
        </p:nvSpPr>
        <p:spPr>
          <a:xfrm>
            <a:off x="3990864" y="575521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课程内容</a:t>
            </a:r>
          </a:p>
        </p:txBody>
      </p:sp>
      <p:sp>
        <p:nvSpPr>
          <p:cNvPr id="138" name="golang培训+项目实战"/>
          <p:cNvSpPr/>
          <p:nvPr/>
        </p:nvSpPr>
        <p:spPr>
          <a:xfrm>
            <a:off x="5921129" y="5755216"/>
            <a:ext cx="309280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golang培训+项目实战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课堂纪律"/>
          <p:cNvSpPr/>
          <p:nvPr/>
        </p:nvSpPr>
        <p:spPr>
          <a:xfrm>
            <a:off x="5530850" y="817033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课堂纪律</a:t>
            </a:r>
          </a:p>
        </p:txBody>
      </p:sp>
      <p:sp>
        <p:nvSpPr>
          <p:cNvPr id="141" name="上课时间"/>
          <p:cNvSpPr/>
          <p:nvPr/>
        </p:nvSpPr>
        <p:spPr>
          <a:xfrm>
            <a:off x="3879850" y="290830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上课时间</a:t>
            </a:r>
          </a:p>
        </p:txBody>
      </p:sp>
      <p:sp>
        <p:nvSpPr>
          <p:cNvPr id="142" name="不要迟到，不要玩手机"/>
          <p:cNvSpPr/>
          <p:nvPr/>
        </p:nvSpPr>
        <p:spPr>
          <a:xfrm>
            <a:off x="5962649" y="2908300"/>
            <a:ext cx="3162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不要迟到，不要玩手机</a:t>
            </a:r>
          </a:p>
        </p:txBody>
      </p:sp>
      <p:sp>
        <p:nvSpPr>
          <p:cNvPr id="143" name="上课氛围"/>
          <p:cNvSpPr/>
          <p:nvPr/>
        </p:nvSpPr>
        <p:spPr>
          <a:xfrm>
            <a:off x="3879850" y="404706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上课氛围</a:t>
            </a:r>
          </a:p>
        </p:txBody>
      </p:sp>
      <p:sp>
        <p:nvSpPr>
          <p:cNvPr id="144" name="积极听讲，有问题就问"/>
          <p:cNvSpPr/>
          <p:nvPr/>
        </p:nvSpPr>
        <p:spPr>
          <a:xfrm>
            <a:off x="5962649" y="4047066"/>
            <a:ext cx="3162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积极听讲，有问题就问</a:t>
            </a:r>
          </a:p>
        </p:txBody>
      </p:sp>
      <p:sp>
        <p:nvSpPr>
          <p:cNvPr id="145" name="课后练习"/>
          <p:cNvSpPr/>
          <p:nvPr/>
        </p:nvSpPr>
        <p:spPr>
          <a:xfrm>
            <a:off x="3879850" y="518583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课后练习</a:t>
            </a:r>
          </a:p>
        </p:txBody>
      </p:sp>
      <p:sp>
        <p:nvSpPr>
          <p:cNvPr id="146" name="按时做完并提交"/>
          <p:cNvSpPr/>
          <p:nvPr/>
        </p:nvSpPr>
        <p:spPr>
          <a:xfrm>
            <a:off x="5962650" y="5185833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按时做完并提交</a:t>
            </a:r>
          </a:p>
        </p:txBody>
      </p:sp>
      <p:sp>
        <p:nvSpPr>
          <p:cNvPr id="147" name="个人态度"/>
          <p:cNvSpPr/>
          <p:nvPr/>
        </p:nvSpPr>
        <p:spPr>
          <a:xfrm>
            <a:off x="3879850" y="632460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个人态度</a:t>
            </a:r>
          </a:p>
        </p:txBody>
      </p:sp>
      <p:sp>
        <p:nvSpPr>
          <p:cNvPr id="148" name="主动主动再主动"/>
          <p:cNvSpPr/>
          <p:nvPr/>
        </p:nvSpPr>
        <p:spPr>
          <a:xfrm>
            <a:off x="5962650" y="6324600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主动主动再主动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开发环境搭建"/>
          <p:cNvSpPr/>
          <p:nvPr/>
        </p:nvSpPr>
        <p:spPr>
          <a:xfrm>
            <a:off x="5073650" y="817033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开发环境搭建</a:t>
            </a:r>
          </a:p>
        </p:txBody>
      </p:sp>
      <p:sp>
        <p:nvSpPr>
          <p:cNvPr id="151" name="1. 安装Go"/>
          <p:cNvSpPr/>
          <p:nvPr/>
        </p:nvSpPr>
        <p:spPr>
          <a:xfrm>
            <a:off x="2008479" y="3028950"/>
            <a:ext cx="14694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1. 安装Go</a:t>
            </a:r>
          </a:p>
        </p:txBody>
      </p:sp>
      <p:sp>
        <p:nvSpPr>
          <p:cNvPr id="152" name="a. 打开网址https://golang.org/dl/"/>
          <p:cNvSpPr/>
          <p:nvPr/>
        </p:nvSpPr>
        <p:spPr>
          <a:xfrm>
            <a:off x="2565924" y="3884083"/>
            <a:ext cx="451805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a. 打开网址https://golang.org/dl/</a:t>
            </a:r>
          </a:p>
        </p:txBody>
      </p:sp>
      <p:sp>
        <p:nvSpPr>
          <p:cNvPr id="153" name="b. 根据操作系统选择对应的安装包"/>
          <p:cNvSpPr/>
          <p:nvPr/>
        </p:nvSpPr>
        <p:spPr>
          <a:xfrm>
            <a:off x="2346773" y="4739216"/>
            <a:ext cx="47372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b. 根据操作系统选择对应的安装包</a:t>
            </a:r>
          </a:p>
        </p:txBody>
      </p:sp>
      <p:sp>
        <p:nvSpPr>
          <p:cNvPr id="154" name="c. 点击安装包进行安装（linux直接解压）"/>
          <p:cNvSpPr/>
          <p:nvPr/>
        </p:nvSpPr>
        <p:spPr>
          <a:xfrm>
            <a:off x="2346773" y="5600700"/>
            <a:ext cx="56519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c. 点击安装包进行安装（linux直接解压）</a:t>
            </a:r>
          </a:p>
        </p:txBody>
      </p:sp>
      <p:sp>
        <p:nvSpPr>
          <p:cNvPr id="155" name="d. 设置环境变量"/>
          <p:cNvSpPr/>
          <p:nvPr/>
        </p:nvSpPr>
        <p:spPr>
          <a:xfrm>
            <a:off x="2169234" y="9129182"/>
            <a:ext cx="487313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lang="en-US" dirty="0" smtClean="0"/>
              <a:t>e</a:t>
            </a:r>
            <a:r>
              <a:rPr dirty="0" smtClean="0"/>
              <a:t>. </a:t>
            </a:r>
            <a:r>
              <a:rPr dirty="0" err="1" smtClean="0"/>
              <a:t>设置环境变量</a:t>
            </a:r>
            <a:r>
              <a:rPr lang="en-US" dirty="0" smtClean="0"/>
              <a:t>(window</a:t>
            </a:r>
            <a:r>
              <a:rPr lang="zh-CN" altLang="en-US" dirty="0" smtClean="0"/>
              <a:t>不用设置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156" name="1. export GOROOT=$PATH:/path/to/go/"/>
          <p:cNvSpPr/>
          <p:nvPr/>
        </p:nvSpPr>
        <p:spPr>
          <a:xfrm>
            <a:off x="2809765" y="7137399"/>
            <a:ext cx="547116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r>
              <a:t>1. export GOROOT=$PATH:/path/to/go/</a:t>
            </a:r>
          </a:p>
        </p:txBody>
      </p:sp>
      <p:sp>
        <p:nvSpPr>
          <p:cNvPr id="157" name="2. export PATH=$PATH:$GOROOT/bin/"/>
          <p:cNvSpPr/>
          <p:nvPr/>
        </p:nvSpPr>
        <p:spPr>
          <a:xfrm>
            <a:off x="2809764" y="7761816"/>
            <a:ext cx="548792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r>
              <a:rPr dirty="0"/>
              <a:t>2. export PATH=$PATH:$GOROOT/bin/ </a:t>
            </a:r>
          </a:p>
        </p:txBody>
      </p:sp>
      <p:sp>
        <p:nvSpPr>
          <p:cNvPr id="158" name="3. export GOPATH=/home/user/project/go"/>
          <p:cNvSpPr/>
          <p:nvPr/>
        </p:nvSpPr>
        <p:spPr>
          <a:xfrm>
            <a:off x="2809765" y="8445499"/>
            <a:ext cx="58887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r>
              <a:rPr dirty="0"/>
              <a:t>3. export GOPATH=/home/user/project/go </a:t>
            </a:r>
          </a:p>
        </p:txBody>
      </p:sp>
      <p:sp>
        <p:nvSpPr>
          <p:cNvPr id="11" name="d. 设置环境变量"/>
          <p:cNvSpPr/>
          <p:nvPr/>
        </p:nvSpPr>
        <p:spPr>
          <a:xfrm>
            <a:off x="2226301" y="6686551"/>
            <a:ext cx="348813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d. </a:t>
            </a:r>
            <a:r>
              <a:rPr dirty="0" err="1" smtClean="0"/>
              <a:t>设置环境变量</a:t>
            </a:r>
            <a:r>
              <a:rPr lang="en-US" dirty="0" smtClean="0"/>
              <a:t>(</a:t>
            </a:r>
            <a:r>
              <a:rPr lang="en-US" dirty="0" err="1" smtClean="0"/>
              <a:t>linux</a:t>
            </a:r>
            <a:r>
              <a:rPr lang="en-US" dirty="0" smtClean="0"/>
              <a:t>)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开发环境搭建"/>
          <p:cNvSpPr/>
          <p:nvPr/>
        </p:nvSpPr>
        <p:spPr>
          <a:xfrm>
            <a:off x="5073650" y="817033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开发环境搭建</a:t>
            </a:r>
          </a:p>
        </p:txBody>
      </p:sp>
      <p:sp>
        <p:nvSpPr>
          <p:cNvPr id="161" name="2. IDE搭建（vscode)"/>
          <p:cNvSpPr/>
          <p:nvPr/>
        </p:nvSpPr>
        <p:spPr>
          <a:xfrm>
            <a:off x="2016370" y="3028950"/>
            <a:ext cx="295960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2. IDE搭建（vscode)</a:t>
            </a:r>
          </a:p>
        </p:txBody>
      </p:sp>
      <p:sp>
        <p:nvSpPr>
          <p:cNvPr id="162" name="a. 打开网址：https://code.visualstudio.com/"/>
          <p:cNvSpPr/>
          <p:nvPr/>
        </p:nvSpPr>
        <p:spPr>
          <a:xfrm>
            <a:off x="2337934" y="3884083"/>
            <a:ext cx="605973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a. </a:t>
            </a:r>
            <a:r>
              <a:rPr dirty="0" err="1"/>
              <a:t>打开网址：https</a:t>
            </a:r>
            <a:r>
              <a:rPr dirty="0"/>
              <a:t>://code.visualstudio.com/</a:t>
            </a:r>
          </a:p>
        </p:txBody>
      </p:sp>
      <p:sp>
        <p:nvSpPr>
          <p:cNvPr id="163" name="b. 根据操作系统选择对应的安装包"/>
          <p:cNvSpPr/>
          <p:nvPr/>
        </p:nvSpPr>
        <p:spPr>
          <a:xfrm>
            <a:off x="2337934" y="4739216"/>
            <a:ext cx="47372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b. 根据操作系统选择对应的安装包</a:t>
            </a:r>
          </a:p>
        </p:txBody>
      </p:sp>
      <p:sp>
        <p:nvSpPr>
          <p:cNvPr id="164" name="c. 点击安装包进行安装（linux直接解压）"/>
          <p:cNvSpPr/>
          <p:nvPr/>
        </p:nvSpPr>
        <p:spPr>
          <a:xfrm>
            <a:off x="2337934" y="5600700"/>
            <a:ext cx="56519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c. 点击安装包进行安装（linux直接解压）</a:t>
            </a:r>
          </a:p>
        </p:txBody>
      </p:sp>
      <p:sp>
        <p:nvSpPr>
          <p:cNvPr id="165" name="d. 选择查看-》扩展-》搜索go，安装第二个"/>
          <p:cNvSpPr/>
          <p:nvPr/>
        </p:nvSpPr>
        <p:spPr>
          <a:xfrm>
            <a:off x="2337934" y="6462183"/>
            <a:ext cx="5905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d. 选择查看-》扩展-》搜索go，安装第二个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开发环境搭建"/>
          <p:cNvSpPr/>
          <p:nvPr/>
        </p:nvSpPr>
        <p:spPr>
          <a:xfrm>
            <a:off x="5073650" y="817033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开发环境搭建</a:t>
            </a:r>
          </a:p>
        </p:txBody>
      </p:sp>
      <p:sp>
        <p:nvSpPr>
          <p:cNvPr id="168" name="2. 新建项目"/>
          <p:cNvSpPr/>
          <p:nvPr/>
        </p:nvSpPr>
        <p:spPr>
          <a:xfrm>
            <a:off x="2050356" y="3028950"/>
            <a:ext cx="1672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2. 新建项目</a:t>
            </a:r>
          </a:p>
        </p:txBody>
      </p:sp>
      <p:sp>
        <p:nvSpPr>
          <p:cNvPr id="169" name="a. 新建目录/home/user/project/go/src/listen1"/>
          <p:cNvSpPr/>
          <p:nvPr/>
        </p:nvSpPr>
        <p:spPr>
          <a:xfrm>
            <a:off x="2337934" y="4036483"/>
            <a:ext cx="61334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a. 新建目录/home/user/project/go/src/listen1</a:t>
            </a:r>
          </a:p>
        </p:txBody>
      </p:sp>
      <p:sp>
        <p:nvSpPr>
          <p:cNvPr id="170" name="b. 用vscode打开目录/home/user/project/go/src/listen1"/>
          <p:cNvSpPr/>
          <p:nvPr/>
        </p:nvSpPr>
        <p:spPr>
          <a:xfrm>
            <a:off x="2337934" y="4739216"/>
            <a:ext cx="745449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b. 用vscode打开目录/home/user/project/go/src/listen1</a:t>
            </a:r>
          </a:p>
        </p:txBody>
      </p:sp>
      <p:sp>
        <p:nvSpPr>
          <p:cNvPr id="171" name="c. 右键新建文件hello.go，保存"/>
          <p:cNvSpPr/>
          <p:nvPr/>
        </p:nvSpPr>
        <p:spPr>
          <a:xfrm>
            <a:off x="2337934" y="5600700"/>
            <a:ext cx="428061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c. 右键新建文件hello.go，保存</a:t>
            </a:r>
          </a:p>
        </p:txBody>
      </p:sp>
      <p:sp>
        <p:nvSpPr>
          <p:cNvPr id="172" name="d. vscode会提示你安装一些go的工具，我们点击install all"/>
          <p:cNvSpPr/>
          <p:nvPr/>
        </p:nvSpPr>
        <p:spPr>
          <a:xfrm>
            <a:off x="2337934" y="6462183"/>
            <a:ext cx="78705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d. vscode会提示你安装一些go的工具，我们点击install 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开发环境搭建"/>
          <p:cNvSpPr/>
          <p:nvPr/>
        </p:nvSpPr>
        <p:spPr>
          <a:xfrm>
            <a:off x="5073650" y="817033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开发环境搭建</a:t>
            </a:r>
          </a:p>
        </p:txBody>
      </p:sp>
      <p:sp>
        <p:nvSpPr>
          <p:cNvPr id="175" name="3. 调试工具delve安装"/>
          <p:cNvSpPr/>
          <p:nvPr/>
        </p:nvSpPr>
        <p:spPr>
          <a:xfrm>
            <a:off x="2050356" y="3028950"/>
            <a:ext cx="302727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调试工具delve安装</a:t>
            </a:r>
          </a:p>
        </p:txBody>
      </p:sp>
      <p:sp>
        <p:nvSpPr>
          <p:cNvPr id="176" name="打开网址："/>
          <p:cNvSpPr/>
          <p:nvPr/>
        </p:nvSpPr>
        <p:spPr>
          <a:xfrm>
            <a:off x="2337934" y="4036483"/>
            <a:ext cx="21463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lphaLcPeriod"/>
              <a:defRPr sz="2400"/>
            </a:lvl1pPr>
          </a:lstStyle>
          <a:p>
            <a:r>
              <a:t>打开网址： </a:t>
            </a:r>
          </a:p>
        </p:txBody>
      </p:sp>
      <p:sp>
        <p:nvSpPr>
          <p:cNvPr id="177" name="b. mac:   brew install go-delve/delve/delve"/>
          <p:cNvSpPr/>
          <p:nvPr/>
        </p:nvSpPr>
        <p:spPr>
          <a:xfrm>
            <a:off x="2337934" y="5626099"/>
            <a:ext cx="58844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b. mac:   brew install go-delve/delve/delve</a:t>
            </a:r>
          </a:p>
        </p:txBody>
      </p:sp>
      <p:sp>
        <p:nvSpPr>
          <p:cNvPr id="178" name="https://github.com/derekparker/delve/tree/master/Documentation/installation"/>
          <p:cNvSpPr/>
          <p:nvPr/>
        </p:nvSpPr>
        <p:spPr>
          <a:xfrm>
            <a:off x="1841931" y="4843991"/>
            <a:ext cx="1045311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solidFill>
                  <a:schemeClr val="accent5"/>
                </a:solidFill>
              </a:defRPr>
            </a:lvl1pPr>
          </a:lstStyle>
          <a:p>
            <a:r>
              <a:t>https://github.com/derekparker/delve/tree/master/Documentation/installation</a:t>
            </a:r>
          </a:p>
        </p:txBody>
      </p:sp>
      <p:sp>
        <p:nvSpPr>
          <p:cNvPr id="179" name="c. linux&amp;windows:  go get github.com/derekparker/delve/cmd/dlv"/>
          <p:cNvSpPr/>
          <p:nvPr/>
        </p:nvSpPr>
        <p:spPr>
          <a:xfrm>
            <a:off x="2287134" y="6608233"/>
            <a:ext cx="898398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c. </a:t>
            </a:r>
            <a:r>
              <a:rPr dirty="0" err="1"/>
              <a:t>linux&amp;windows</a:t>
            </a:r>
            <a:r>
              <a:rPr dirty="0"/>
              <a:t>:  go get </a:t>
            </a:r>
            <a:r>
              <a:rPr u="sng" dirty="0">
                <a:hlinkClick r:id="rId3"/>
              </a:rPr>
              <a:t>github.com/</a:t>
            </a:r>
            <a:r>
              <a:rPr u="sng" dirty="0" err="1">
                <a:hlinkClick r:id="rId3"/>
              </a:rPr>
              <a:t>derekparker</a:t>
            </a:r>
            <a:r>
              <a:rPr u="sng" dirty="0">
                <a:hlinkClick r:id="rId3"/>
              </a:rPr>
              <a:t>/delve/</a:t>
            </a:r>
            <a:r>
              <a:rPr u="sng" dirty="0" err="1">
                <a:hlinkClick r:id="rId3"/>
              </a:rPr>
              <a:t>cmd</a:t>
            </a:r>
            <a:r>
              <a:rPr u="sng" dirty="0">
                <a:hlinkClick r:id="rId3"/>
              </a:rPr>
              <a:t>/dlv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464</Words>
  <Application>Microsoft Office PowerPoint</Application>
  <PresentationFormat>自定义</PresentationFormat>
  <Paragraphs>125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Helvetica Light</vt:lpstr>
      <vt:lpstr>Helvetica Neue</vt:lpstr>
      <vt:lpstr>Courier New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4</cp:revision>
  <dcterms:modified xsi:type="dcterms:W3CDTF">2017-06-03T12:27:19Z</dcterms:modified>
</cp:coreProperties>
</file>