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6523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garyburd/redigo/redi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八天"/>
          <p:cNvSpPr txBox="1"/>
          <p:nvPr/>
        </p:nvSpPr>
        <p:spPr>
          <a:xfrm>
            <a:off x="5297982" y="3948172"/>
            <a:ext cx="3795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 err="1"/>
              <a:t>Go</a:t>
            </a:r>
            <a:r>
              <a:rPr dirty="0" err="1" smtClean="0"/>
              <a:t>培训第</a:t>
            </a:r>
            <a:r>
              <a:rPr lang="zh-CN" altLang="en-US" dirty="0"/>
              <a:t>九</a:t>
            </a:r>
            <a:r>
              <a:rPr dirty="0" smtClean="0"/>
              <a:t>天</a:t>
            </a:r>
            <a:endParaRPr dirty="0"/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6. 发送http请求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6. 发送http请求</a:t>
            </a:r>
          </a:p>
        </p:txBody>
      </p:sp>
      <p:sp>
        <p:nvSpPr>
          <p:cNvPr id="166" name="socket编程"/>
          <p:cNvSpPr txBox="1"/>
          <p:nvPr/>
        </p:nvSpPr>
        <p:spPr>
          <a:xfrm>
            <a:off x="6502400" y="1022350"/>
            <a:ext cx="1621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socket编程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ckage main…"/>
          <p:cNvSpPr txBox="1"/>
          <p:nvPr/>
        </p:nvSpPr>
        <p:spPr>
          <a:xfrm>
            <a:off x="3755415" y="116523"/>
            <a:ext cx="6232475" cy="9520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io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"net"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conn, err := </a:t>
            </a:r>
            <a:r>
              <a:rPr dirty="0" err="1"/>
              <a:t>net.Dial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"www.baidu.com:80")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("Error dialing", </a:t>
            </a:r>
            <a:r>
              <a:rPr dirty="0" err="1"/>
              <a:t>err.Error</a:t>
            </a:r>
            <a:r>
              <a:rPr dirty="0"/>
              <a:t>())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conn.Close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msg</a:t>
            </a:r>
            <a:r>
              <a:rPr dirty="0"/>
              <a:t> := </a:t>
            </a:r>
            <a:r>
              <a:rPr dirty="0" smtClean="0"/>
              <a:t>"</a:t>
            </a:r>
            <a:r>
              <a:rPr lang="en-US" dirty="0" smtClean="0"/>
              <a:t>GET</a:t>
            </a:r>
            <a:r>
              <a:rPr dirty="0" smtClean="0"/>
              <a:t> </a:t>
            </a:r>
            <a:r>
              <a:rPr dirty="0"/>
              <a:t>/ HTTP/1.1\r\n"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msg</a:t>
            </a:r>
            <a:r>
              <a:rPr dirty="0"/>
              <a:t> += "Host: www.baidu.com\r\n"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msg</a:t>
            </a:r>
            <a:r>
              <a:rPr dirty="0"/>
              <a:t> += "Connection: close\r\n"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msg</a:t>
            </a:r>
            <a:r>
              <a:rPr dirty="0"/>
              <a:t> += "\r\n\r\n"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io.WriteString</a:t>
            </a:r>
            <a:r>
              <a:rPr dirty="0"/>
              <a:t>(conn, </a:t>
            </a:r>
            <a:r>
              <a:rPr dirty="0" err="1"/>
              <a:t>msg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("write string failed, 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buf</a:t>
            </a:r>
            <a:r>
              <a:rPr dirty="0"/>
              <a:t> := make([]byte, 4096)</a:t>
            </a:r>
          </a:p>
          <a:p>
            <a:pPr>
              <a:defRPr sz="1800"/>
            </a:pPr>
            <a:r>
              <a:rPr dirty="0"/>
              <a:t>	for {</a:t>
            </a:r>
          </a:p>
          <a:p>
            <a:pPr>
              <a:defRPr sz="1800"/>
            </a:pPr>
            <a:r>
              <a:rPr dirty="0"/>
              <a:t>		count, err := </a:t>
            </a:r>
            <a:r>
              <a:rPr dirty="0" err="1"/>
              <a:t>conn.Read</a:t>
            </a:r>
            <a:r>
              <a:rPr dirty="0"/>
              <a:t>(</a:t>
            </a:r>
            <a:r>
              <a:rPr dirty="0" err="1"/>
              <a:t>buf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		if err != nil {</a:t>
            </a:r>
          </a:p>
          <a:p>
            <a:pPr>
              <a:defRPr sz="1800"/>
            </a:pPr>
            <a:r>
              <a:rPr dirty="0"/>
              <a:t>			break</a:t>
            </a:r>
          </a:p>
          <a:p>
            <a:pPr>
              <a:defRPr sz="1800"/>
            </a:pPr>
            <a:r>
              <a:rPr dirty="0"/>
              <a:t>		}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(string(</a:t>
            </a:r>
            <a:r>
              <a:rPr dirty="0" err="1"/>
              <a:t>buf</a:t>
            </a:r>
            <a:r>
              <a:rPr dirty="0"/>
              <a:t>[0:count]))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7. redis"/>
          <p:cNvSpPr txBox="1"/>
          <p:nvPr/>
        </p:nvSpPr>
        <p:spPr>
          <a:xfrm>
            <a:off x="1769465" y="2698749"/>
            <a:ext cx="29084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7. redis</a:t>
            </a:r>
          </a:p>
        </p:txBody>
      </p:sp>
      <p:sp>
        <p:nvSpPr>
          <p:cNvPr id="171" name="redis"/>
          <p:cNvSpPr txBox="1"/>
          <p:nvPr/>
        </p:nvSpPr>
        <p:spPr>
          <a:xfrm>
            <a:off x="6502400" y="1047749"/>
            <a:ext cx="7860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redis</a:t>
            </a:r>
          </a:p>
        </p:txBody>
      </p:sp>
      <p:sp>
        <p:nvSpPr>
          <p:cNvPr id="172" name="redis是个开源的高性能的key-value的内存数据库，可以把它当成远程的数据结构。"/>
          <p:cNvSpPr txBox="1"/>
          <p:nvPr/>
        </p:nvSpPr>
        <p:spPr>
          <a:xfrm>
            <a:off x="2154839" y="3598456"/>
            <a:ext cx="94812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redis是个开源的高性能的key-value的内存数据库，可以把它当成远程的数据结构。</a:t>
            </a:r>
          </a:p>
        </p:txBody>
      </p:sp>
      <p:sp>
        <p:nvSpPr>
          <p:cNvPr id="173" name="支持的value类型非常多，比如string、list（链表）、set（集合）、…"/>
          <p:cNvSpPr txBox="1"/>
          <p:nvPr/>
        </p:nvSpPr>
        <p:spPr>
          <a:xfrm>
            <a:off x="2154839" y="4771869"/>
            <a:ext cx="94812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支持的value类型非常多，比如string、list（链表</a:t>
            </a:r>
            <a:r>
              <a:rPr dirty="0"/>
              <a:t>）、</a:t>
            </a:r>
            <a:r>
              <a:rPr dirty="0" err="1"/>
              <a:t>set（集合</a:t>
            </a:r>
            <a:r>
              <a:rPr dirty="0"/>
              <a:t>）、</a:t>
            </a:r>
          </a:p>
          <a:p>
            <a:r>
              <a:rPr dirty="0" err="1"/>
              <a:t>hash表等等</a:t>
            </a:r>
            <a:endParaRPr dirty="0"/>
          </a:p>
        </p:txBody>
      </p:sp>
      <p:sp>
        <p:nvSpPr>
          <p:cNvPr id="174" name="redis性能非常高，单机能够达到15w qps，通常适合做缓存。"/>
          <p:cNvSpPr txBox="1"/>
          <p:nvPr/>
        </p:nvSpPr>
        <p:spPr>
          <a:xfrm>
            <a:off x="2154839" y="6451961"/>
            <a:ext cx="94812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redis性能非常高，单机能够达到15w qps，通常适合做缓存。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8. redis使用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8. redis使用</a:t>
            </a:r>
          </a:p>
        </p:txBody>
      </p:sp>
      <p:sp>
        <p:nvSpPr>
          <p:cNvPr id="177" name="redis"/>
          <p:cNvSpPr txBox="1"/>
          <p:nvPr/>
        </p:nvSpPr>
        <p:spPr>
          <a:xfrm>
            <a:off x="6502400" y="1047749"/>
            <a:ext cx="7860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redis</a:t>
            </a:r>
          </a:p>
        </p:txBody>
      </p:sp>
      <p:sp>
        <p:nvSpPr>
          <p:cNvPr id="178" name="使用第三方开源的redis库: github.com/garyburd/redigo/redis"/>
          <p:cNvSpPr txBox="1"/>
          <p:nvPr/>
        </p:nvSpPr>
        <p:spPr>
          <a:xfrm>
            <a:off x="2103164" y="3885518"/>
            <a:ext cx="86179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使用第三方开源的redis库</a:t>
            </a:r>
            <a:r>
              <a:rPr dirty="0"/>
              <a:t>: </a:t>
            </a:r>
            <a:r>
              <a:rPr u="sng" dirty="0">
                <a:hlinkClick r:id="rId2"/>
              </a:rPr>
              <a:t>github.com/</a:t>
            </a:r>
            <a:r>
              <a:rPr u="sng" dirty="0" err="1">
                <a:hlinkClick r:id="rId2"/>
              </a:rPr>
              <a:t>garyburd</a:t>
            </a:r>
            <a:r>
              <a:rPr u="sng" dirty="0">
                <a:hlinkClick r:id="rId2"/>
              </a:rPr>
              <a:t>/</a:t>
            </a:r>
            <a:r>
              <a:rPr u="sng" dirty="0" err="1">
                <a:hlinkClick r:id="rId2"/>
              </a:rPr>
              <a:t>redigo</a:t>
            </a:r>
            <a:r>
              <a:rPr u="sng" dirty="0">
                <a:hlinkClick r:id="rId2"/>
              </a:rPr>
              <a:t>/</a:t>
            </a:r>
            <a:r>
              <a:rPr u="sng" dirty="0" err="1">
                <a:hlinkClick r:id="rId2"/>
              </a:rPr>
              <a:t>redis</a:t>
            </a:r>
            <a:endParaRPr u="sng" dirty="0">
              <a:hlinkClick r:id="rId2"/>
            </a:endParaRPr>
          </a:p>
        </p:txBody>
      </p:sp>
      <p:sp>
        <p:nvSpPr>
          <p:cNvPr id="179" name="import(        “github.com/garyburd/redigo/redis&quot;…"/>
          <p:cNvSpPr txBox="1"/>
          <p:nvPr/>
        </p:nvSpPr>
        <p:spPr>
          <a:xfrm>
            <a:off x="2103164" y="4995407"/>
            <a:ext cx="861795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import(</a:t>
            </a:r>
            <a:br>
              <a:rPr dirty="0"/>
            </a:br>
            <a:r>
              <a:rPr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“</a:t>
            </a:r>
            <a:r>
              <a:rPr lang="en-US" altLang="zh-CN" u="sng" dirty="0">
                <a:hlinkClick r:id="rId2"/>
              </a:rPr>
              <a:t>github.com/</a:t>
            </a:r>
            <a:r>
              <a:rPr lang="en-US" altLang="zh-CN" u="sng" dirty="0" err="1">
                <a:hlinkClick r:id="rId2"/>
              </a:rPr>
              <a:t>garyburd</a:t>
            </a:r>
            <a:r>
              <a:rPr lang="en-US" altLang="zh-CN" u="sng" dirty="0">
                <a:hlinkClick r:id="rId2"/>
              </a:rPr>
              <a:t>/</a:t>
            </a:r>
            <a:r>
              <a:rPr lang="en-US" altLang="zh-CN" u="sng" dirty="0" err="1">
                <a:hlinkClick r:id="rId2"/>
              </a:rPr>
              <a:t>redigo</a:t>
            </a:r>
            <a:r>
              <a:rPr lang="en-US" altLang="zh-CN" u="sng" dirty="0">
                <a:hlinkClick r:id="rId2"/>
              </a:rPr>
              <a:t>/</a:t>
            </a:r>
            <a:r>
              <a:rPr lang="en-US" altLang="zh-CN" u="sng" dirty="0" err="1">
                <a:hlinkClick r:id="rId2"/>
              </a:rPr>
              <a:t>redis</a:t>
            </a:r>
            <a:r>
              <a:rPr lang="en-US" altLang="zh-CN" dirty="0"/>
              <a:t>"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9. 链接redis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9. 链接redis</a:t>
            </a:r>
          </a:p>
        </p:txBody>
      </p:sp>
      <p:sp>
        <p:nvSpPr>
          <p:cNvPr id="182" name="redis"/>
          <p:cNvSpPr txBox="1"/>
          <p:nvPr/>
        </p:nvSpPr>
        <p:spPr>
          <a:xfrm>
            <a:off x="6502400" y="1047749"/>
            <a:ext cx="7860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redis</a:t>
            </a:r>
          </a:p>
        </p:txBody>
      </p:sp>
      <p:sp>
        <p:nvSpPr>
          <p:cNvPr id="183" name="package main…"/>
          <p:cNvSpPr txBox="1"/>
          <p:nvPr/>
        </p:nvSpPr>
        <p:spPr>
          <a:xfrm>
            <a:off x="4251874" y="2822663"/>
            <a:ext cx="6365647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package main</a:t>
            </a:r>
          </a:p>
          <a:p>
            <a:endParaRPr dirty="0"/>
          </a:p>
          <a:p>
            <a:r>
              <a:rPr dirty="0"/>
              <a:t>import (</a:t>
            </a:r>
          </a:p>
          <a:p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r>
              <a:rPr dirty="0"/>
              <a:t>)</a:t>
            </a:r>
          </a:p>
          <a:p>
            <a:endParaRPr dirty="0"/>
          </a:p>
          <a:p>
            <a:r>
              <a:rPr dirty="0" err="1"/>
              <a:t>func</a:t>
            </a:r>
            <a:r>
              <a:rPr dirty="0"/>
              <a:t> main() {</a:t>
            </a:r>
          </a:p>
          <a:p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r>
              <a:rPr dirty="0"/>
              <a:t>	if err != nil {</a:t>
            </a:r>
          </a:p>
          <a:p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r>
              <a:rPr dirty="0"/>
              <a:t>		return</a:t>
            </a:r>
          </a:p>
          <a:p>
            <a:r>
              <a:rPr dirty="0"/>
              <a:t>	}</a:t>
            </a:r>
          </a:p>
          <a:p>
            <a:endParaRPr dirty="0"/>
          </a:p>
          <a:p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0.  Set 接口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10.  Set </a:t>
            </a:r>
            <a:r>
              <a:rPr dirty="0" err="1"/>
              <a:t>接口</a:t>
            </a:r>
            <a:endParaRPr dirty="0"/>
          </a:p>
        </p:txBody>
      </p:sp>
      <p:sp>
        <p:nvSpPr>
          <p:cNvPr id="186" name="package main…"/>
          <p:cNvSpPr txBox="1"/>
          <p:nvPr/>
        </p:nvSpPr>
        <p:spPr>
          <a:xfrm>
            <a:off x="4027970" y="1123958"/>
            <a:ext cx="4948860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c.Do</a:t>
            </a:r>
            <a:r>
              <a:rPr dirty="0"/>
              <a:t>("Set", "</a:t>
            </a:r>
            <a:r>
              <a:rPr dirty="0" err="1"/>
              <a:t>abc</a:t>
            </a:r>
            <a:r>
              <a:rPr dirty="0"/>
              <a:t>", 100)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r, err := </a:t>
            </a:r>
            <a:r>
              <a:rPr dirty="0" err="1"/>
              <a:t>redis.Int</a:t>
            </a:r>
            <a:r>
              <a:rPr dirty="0"/>
              <a:t>(</a:t>
            </a:r>
            <a:r>
              <a:rPr dirty="0" err="1"/>
              <a:t>c.Do</a:t>
            </a:r>
            <a:r>
              <a:rPr dirty="0"/>
              <a:t>("Get", "</a:t>
            </a:r>
            <a:r>
              <a:rPr dirty="0" err="1"/>
              <a:t>abc</a:t>
            </a:r>
            <a:r>
              <a:rPr dirty="0"/>
              <a:t>"))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("get </a:t>
            </a:r>
            <a:r>
              <a:rPr dirty="0" err="1"/>
              <a:t>abc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(r)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1.  Hash表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11.  Hash表</a:t>
            </a:r>
          </a:p>
        </p:txBody>
      </p:sp>
      <p:sp>
        <p:nvSpPr>
          <p:cNvPr id="189" name="package main…"/>
          <p:cNvSpPr txBox="1"/>
          <p:nvPr/>
        </p:nvSpPr>
        <p:spPr>
          <a:xfrm>
            <a:off x="4027970" y="1123958"/>
            <a:ext cx="5359426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HSet</a:t>
            </a:r>
            <a:r>
              <a:rPr dirty="0"/>
              <a:t>", "books", "</a:t>
            </a:r>
            <a:r>
              <a:rPr dirty="0" err="1"/>
              <a:t>abc</a:t>
            </a:r>
            <a:r>
              <a:rPr dirty="0"/>
              <a:t>", 100)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r, err := </a:t>
            </a:r>
            <a:r>
              <a:rPr dirty="0" err="1"/>
              <a:t>redis.Int</a:t>
            </a:r>
            <a:r>
              <a:rPr dirty="0"/>
              <a:t>(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HGet</a:t>
            </a:r>
            <a:r>
              <a:rPr dirty="0"/>
              <a:t>", "books", "</a:t>
            </a:r>
            <a:r>
              <a:rPr dirty="0" err="1"/>
              <a:t>abc</a:t>
            </a:r>
            <a:r>
              <a:rPr dirty="0"/>
              <a:t>"))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("get </a:t>
            </a:r>
            <a:r>
              <a:rPr dirty="0" err="1"/>
              <a:t>abc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(r)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11.  批量Set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11.  批量Set</a:t>
            </a:r>
          </a:p>
        </p:txBody>
      </p:sp>
      <p:sp>
        <p:nvSpPr>
          <p:cNvPr id="192" name="package main…"/>
          <p:cNvSpPr txBox="1"/>
          <p:nvPr/>
        </p:nvSpPr>
        <p:spPr>
          <a:xfrm>
            <a:off x="4027970" y="844558"/>
            <a:ext cx="5206950" cy="876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MSet</a:t>
            </a:r>
            <a:r>
              <a:rPr dirty="0"/>
              <a:t>", "</a:t>
            </a:r>
            <a:r>
              <a:rPr dirty="0" err="1"/>
              <a:t>abc</a:t>
            </a:r>
            <a:r>
              <a:rPr dirty="0"/>
              <a:t>", 100, "</a:t>
            </a:r>
            <a:r>
              <a:rPr dirty="0" err="1"/>
              <a:t>efg</a:t>
            </a:r>
            <a:r>
              <a:rPr dirty="0"/>
              <a:t>", 300)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r, err := </a:t>
            </a:r>
            <a:r>
              <a:rPr dirty="0" err="1"/>
              <a:t>redis.Ints</a:t>
            </a:r>
            <a:r>
              <a:rPr dirty="0"/>
              <a:t>(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MGet</a:t>
            </a:r>
            <a:r>
              <a:rPr dirty="0"/>
              <a:t>", "</a:t>
            </a:r>
            <a:r>
              <a:rPr dirty="0" err="1"/>
              <a:t>abc</a:t>
            </a:r>
            <a:r>
              <a:rPr dirty="0"/>
              <a:t>", "</a:t>
            </a:r>
            <a:r>
              <a:rPr dirty="0" err="1"/>
              <a:t>efg</a:t>
            </a:r>
            <a:r>
              <a:rPr dirty="0"/>
              <a:t>"))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("get </a:t>
            </a:r>
            <a:r>
              <a:rPr dirty="0" err="1"/>
              <a:t>abc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for _, v := range r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(v)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11. 过期时间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11. 过期时间</a:t>
            </a:r>
          </a:p>
        </p:txBody>
      </p:sp>
      <p:sp>
        <p:nvSpPr>
          <p:cNvPr id="195" name="package main…"/>
          <p:cNvSpPr txBox="1"/>
          <p:nvPr/>
        </p:nvSpPr>
        <p:spPr>
          <a:xfrm>
            <a:off x="4027970" y="2241558"/>
            <a:ext cx="4948860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c.Do</a:t>
            </a:r>
            <a:r>
              <a:rPr dirty="0"/>
              <a:t>("expire", "</a:t>
            </a:r>
            <a:r>
              <a:rPr dirty="0" err="1"/>
              <a:t>abc</a:t>
            </a:r>
            <a:r>
              <a:rPr dirty="0"/>
              <a:t>", 10)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12. 队列操作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12. 队列操作</a:t>
            </a:r>
          </a:p>
        </p:txBody>
      </p:sp>
      <p:sp>
        <p:nvSpPr>
          <p:cNvPr id="198" name="package main…"/>
          <p:cNvSpPr txBox="1"/>
          <p:nvPr/>
        </p:nvSpPr>
        <p:spPr>
          <a:xfrm>
            <a:off x="4027970" y="1123958"/>
            <a:ext cx="5842458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"github.com/</a:t>
            </a:r>
            <a:r>
              <a:rPr dirty="0" err="1"/>
              <a:t>garyburd</a:t>
            </a:r>
            <a:r>
              <a:rPr dirty="0"/>
              <a:t>/</a:t>
            </a:r>
            <a:r>
              <a:rPr dirty="0" err="1"/>
              <a:t>redigo</a:t>
            </a:r>
            <a:r>
              <a:rPr dirty="0"/>
              <a:t>/</a:t>
            </a:r>
            <a:r>
              <a:rPr dirty="0" err="1"/>
              <a:t>redis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c, err := </a:t>
            </a:r>
            <a:r>
              <a:rPr dirty="0" err="1"/>
              <a:t>redis.Dial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"localhost:6379")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("conn </a:t>
            </a:r>
            <a:r>
              <a:rPr dirty="0" err="1"/>
              <a:t>redis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_, err = 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lpush</a:t>
            </a:r>
            <a:r>
              <a:rPr dirty="0"/>
              <a:t>", "</a:t>
            </a:r>
            <a:r>
              <a:rPr dirty="0" err="1"/>
              <a:t>book_list</a:t>
            </a:r>
            <a:r>
              <a:rPr dirty="0"/>
              <a:t>", "</a:t>
            </a:r>
            <a:r>
              <a:rPr dirty="0" err="1"/>
              <a:t>abc</a:t>
            </a:r>
            <a:r>
              <a:rPr dirty="0"/>
              <a:t>", "</a:t>
            </a:r>
            <a:r>
              <a:rPr dirty="0" err="1"/>
              <a:t>ceg</a:t>
            </a:r>
            <a:r>
              <a:rPr dirty="0"/>
              <a:t>", 300)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r, err := </a:t>
            </a:r>
            <a:r>
              <a:rPr dirty="0" err="1"/>
              <a:t>redis.String</a:t>
            </a:r>
            <a:r>
              <a:rPr dirty="0"/>
              <a:t>(</a:t>
            </a:r>
            <a:r>
              <a:rPr dirty="0" err="1"/>
              <a:t>c.Do</a:t>
            </a:r>
            <a:r>
              <a:rPr dirty="0"/>
              <a:t>("</a:t>
            </a:r>
            <a:r>
              <a:rPr dirty="0" err="1"/>
              <a:t>lpop</a:t>
            </a:r>
            <a:r>
              <a:rPr dirty="0"/>
              <a:t>", "</a:t>
            </a:r>
            <a:r>
              <a:rPr dirty="0" err="1"/>
              <a:t>book_list</a:t>
            </a:r>
            <a:r>
              <a:rPr dirty="0"/>
              <a:t>"))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("get </a:t>
            </a:r>
            <a:r>
              <a:rPr dirty="0" err="1"/>
              <a:t>abc</a:t>
            </a:r>
            <a:r>
              <a:rPr dirty="0"/>
              <a:t> failed,",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(r)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cp编程"/>
          <p:cNvSpPr txBox="1"/>
          <p:nvPr/>
        </p:nvSpPr>
        <p:spPr>
          <a:xfrm>
            <a:off x="1786229" y="2673350"/>
            <a:ext cx="16385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/>
            </a:lvl1pPr>
          </a:lstStyle>
          <a:p>
            <a:r>
              <a:t>Tcp编程</a:t>
            </a:r>
          </a:p>
        </p:txBody>
      </p:sp>
      <p:sp>
        <p:nvSpPr>
          <p:cNvPr id="123" name="2. redis使用"/>
          <p:cNvSpPr txBox="1"/>
          <p:nvPr/>
        </p:nvSpPr>
        <p:spPr>
          <a:xfrm>
            <a:off x="1786229" y="3644900"/>
            <a:ext cx="17346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redis使用</a:t>
            </a:r>
          </a:p>
        </p:txBody>
      </p:sp>
      <p:sp>
        <p:nvSpPr>
          <p:cNvPr id="124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  <p:sp>
        <p:nvSpPr>
          <p:cNvPr id="125" name="3. 课后作业"/>
          <p:cNvSpPr txBox="1"/>
          <p:nvPr/>
        </p:nvSpPr>
        <p:spPr>
          <a:xfrm>
            <a:off x="1817319" y="46164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3. 课后作业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课后工作</a:t>
            </a:r>
          </a:p>
        </p:txBody>
      </p:sp>
      <p:sp>
        <p:nvSpPr>
          <p:cNvPr id="201" name="1. 完善之前讲的图书管理系统"/>
          <p:cNvSpPr txBox="1"/>
          <p:nvPr/>
        </p:nvSpPr>
        <p:spPr>
          <a:xfrm>
            <a:off x="1786229" y="26733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完善之前讲的图书管理系统</a:t>
            </a:r>
          </a:p>
        </p:txBody>
      </p:sp>
      <p:sp>
        <p:nvSpPr>
          <p:cNvPr id="202" name="a. 使用redis存储数据"/>
          <p:cNvSpPr txBox="1"/>
          <p:nvPr/>
        </p:nvSpPr>
        <p:spPr>
          <a:xfrm>
            <a:off x="2206860" y="3723547"/>
            <a:ext cx="29538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 使用redis存储数据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客户端和服务器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客户端和服务器</a:t>
            </a:r>
          </a:p>
        </p:txBody>
      </p:sp>
      <p:sp>
        <p:nvSpPr>
          <p:cNvPr id="128" name="tcp编程"/>
          <p:cNvSpPr txBox="1"/>
          <p:nvPr/>
        </p:nvSpPr>
        <p:spPr>
          <a:xfrm>
            <a:off x="6502400" y="1022350"/>
            <a:ext cx="11643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tcp编程</a:t>
            </a:r>
          </a:p>
        </p:txBody>
      </p:sp>
      <p:sp>
        <p:nvSpPr>
          <p:cNvPr id="129" name="客户端1"/>
          <p:cNvSpPr/>
          <p:nvPr/>
        </p:nvSpPr>
        <p:spPr>
          <a:xfrm>
            <a:off x="3380333" y="4146550"/>
            <a:ext cx="1725911" cy="765076"/>
          </a:xfrm>
          <a:prstGeom prst="roundRect">
            <a:avLst>
              <a:gd name="adj" fmla="val 2881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客户端1</a:t>
            </a:r>
          </a:p>
        </p:txBody>
      </p:sp>
      <p:sp>
        <p:nvSpPr>
          <p:cNvPr id="130" name="服务端"/>
          <p:cNvSpPr/>
          <p:nvPr/>
        </p:nvSpPr>
        <p:spPr>
          <a:xfrm>
            <a:off x="8104733" y="6000750"/>
            <a:ext cx="1519734" cy="765076"/>
          </a:xfrm>
          <a:prstGeom prst="roundRect">
            <a:avLst>
              <a:gd name="adj" fmla="val 2881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服务端</a:t>
            </a:r>
          </a:p>
        </p:txBody>
      </p:sp>
      <p:sp>
        <p:nvSpPr>
          <p:cNvPr id="131" name="客户端2"/>
          <p:cNvSpPr/>
          <p:nvPr/>
        </p:nvSpPr>
        <p:spPr>
          <a:xfrm>
            <a:off x="3380333" y="5372100"/>
            <a:ext cx="1725911" cy="765076"/>
          </a:xfrm>
          <a:prstGeom prst="roundRect">
            <a:avLst>
              <a:gd name="adj" fmla="val 2881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客户端2</a:t>
            </a:r>
          </a:p>
        </p:txBody>
      </p:sp>
      <p:sp>
        <p:nvSpPr>
          <p:cNvPr id="132" name="客户端3"/>
          <p:cNvSpPr/>
          <p:nvPr/>
        </p:nvSpPr>
        <p:spPr>
          <a:xfrm>
            <a:off x="3380333" y="6594375"/>
            <a:ext cx="1725911" cy="765077"/>
          </a:xfrm>
          <a:prstGeom prst="roundRect">
            <a:avLst>
              <a:gd name="adj" fmla="val 2881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客户端3</a:t>
            </a:r>
          </a:p>
        </p:txBody>
      </p:sp>
      <p:sp>
        <p:nvSpPr>
          <p:cNvPr id="133" name="客户端4"/>
          <p:cNvSpPr/>
          <p:nvPr/>
        </p:nvSpPr>
        <p:spPr>
          <a:xfrm>
            <a:off x="3380333" y="7819925"/>
            <a:ext cx="1725911" cy="765077"/>
          </a:xfrm>
          <a:prstGeom prst="roundRect">
            <a:avLst>
              <a:gd name="adj" fmla="val 28818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客户端4</a:t>
            </a:r>
          </a:p>
        </p:txBody>
      </p:sp>
      <p:sp>
        <p:nvSpPr>
          <p:cNvPr id="134" name="线条"/>
          <p:cNvSpPr/>
          <p:nvPr/>
        </p:nvSpPr>
        <p:spPr>
          <a:xfrm>
            <a:off x="5092352" y="4534942"/>
            <a:ext cx="3082083" cy="17152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35" name="线条"/>
          <p:cNvSpPr/>
          <p:nvPr/>
        </p:nvSpPr>
        <p:spPr>
          <a:xfrm>
            <a:off x="5054004" y="5772447"/>
            <a:ext cx="3155215" cy="7180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36" name="线条"/>
          <p:cNvSpPr/>
          <p:nvPr/>
        </p:nvSpPr>
        <p:spPr>
          <a:xfrm flipV="1">
            <a:off x="5035253" y="6631575"/>
            <a:ext cx="3191458" cy="3380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37" name="线条"/>
          <p:cNvSpPr/>
          <p:nvPr/>
        </p:nvSpPr>
        <p:spPr>
          <a:xfrm flipV="1">
            <a:off x="5085416" y="6710175"/>
            <a:ext cx="3095426" cy="15759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38" name="tcp链接"/>
          <p:cNvSpPr txBox="1"/>
          <p:nvPr/>
        </p:nvSpPr>
        <p:spPr>
          <a:xfrm>
            <a:off x="6282555" y="4887742"/>
            <a:ext cx="1164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tcp链接</a:t>
            </a:r>
          </a:p>
        </p:txBody>
      </p:sp>
      <p:sp>
        <p:nvSpPr>
          <p:cNvPr id="139" name="tcp链接"/>
          <p:cNvSpPr txBox="1"/>
          <p:nvPr/>
        </p:nvSpPr>
        <p:spPr>
          <a:xfrm>
            <a:off x="6048137" y="5729535"/>
            <a:ext cx="1164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tcp链接</a:t>
            </a:r>
          </a:p>
        </p:txBody>
      </p:sp>
      <p:sp>
        <p:nvSpPr>
          <p:cNvPr id="140" name="tcp链接"/>
          <p:cNvSpPr txBox="1"/>
          <p:nvPr/>
        </p:nvSpPr>
        <p:spPr>
          <a:xfrm>
            <a:off x="6023320" y="6522691"/>
            <a:ext cx="1164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tcp链接</a:t>
            </a:r>
          </a:p>
        </p:txBody>
      </p:sp>
      <p:sp>
        <p:nvSpPr>
          <p:cNvPr id="141" name="tcp链接"/>
          <p:cNvSpPr txBox="1"/>
          <p:nvPr/>
        </p:nvSpPr>
        <p:spPr>
          <a:xfrm>
            <a:off x="6149300" y="7243464"/>
            <a:ext cx="11643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tcp链接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. 服务端的处理流程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服务端的处理流程</a:t>
            </a:r>
          </a:p>
        </p:txBody>
      </p:sp>
      <p:sp>
        <p:nvSpPr>
          <p:cNvPr id="144" name="socket编程"/>
          <p:cNvSpPr txBox="1"/>
          <p:nvPr/>
        </p:nvSpPr>
        <p:spPr>
          <a:xfrm>
            <a:off x="6502400" y="1022350"/>
            <a:ext cx="1621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socket编程</a:t>
            </a:r>
          </a:p>
        </p:txBody>
      </p:sp>
      <p:sp>
        <p:nvSpPr>
          <p:cNvPr id="145" name="a. 监听端口"/>
          <p:cNvSpPr txBox="1"/>
          <p:nvPr/>
        </p:nvSpPr>
        <p:spPr>
          <a:xfrm>
            <a:off x="2262034" y="3808006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 监听端口</a:t>
            </a:r>
          </a:p>
        </p:txBody>
      </p:sp>
      <p:sp>
        <p:nvSpPr>
          <p:cNvPr id="146" name="b. 接收客户端的链接"/>
          <p:cNvSpPr txBox="1"/>
          <p:nvPr/>
        </p:nvSpPr>
        <p:spPr>
          <a:xfrm>
            <a:off x="2262034" y="4710127"/>
            <a:ext cx="29084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b. 接收客户端的链接</a:t>
            </a:r>
          </a:p>
        </p:txBody>
      </p:sp>
      <p:sp>
        <p:nvSpPr>
          <p:cNvPr id="147" name="c. 创建goroutine，处理该链接"/>
          <p:cNvSpPr txBox="1"/>
          <p:nvPr/>
        </p:nvSpPr>
        <p:spPr>
          <a:xfrm>
            <a:off x="2262034" y="5612247"/>
            <a:ext cx="417362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c. 创建goroutine，处理该链接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3. 客户端的处理流程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3. 客户端的处理流程</a:t>
            </a:r>
          </a:p>
        </p:txBody>
      </p:sp>
      <p:sp>
        <p:nvSpPr>
          <p:cNvPr id="150" name="socket编程"/>
          <p:cNvSpPr txBox="1"/>
          <p:nvPr/>
        </p:nvSpPr>
        <p:spPr>
          <a:xfrm>
            <a:off x="6502400" y="1022350"/>
            <a:ext cx="1621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socket编程</a:t>
            </a:r>
          </a:p>
        </p:txBody>
      </p:sp>
      <p:sp>
        <p:nvSpPr>
          <p:cNvPr id="151" name="a. 建立与服务端的链接"/>
          <p:cNvSpPr txBox="1"/>
          <p:nvPr/>
        </p:nvSpPr>
        <p:spPr>
          <a:xfrm>
            <a:off x="2262034" y="3808006"/>
            <a:ext cx="3196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 建立与服务端的链接</a:t>
            </a:r>
          </a:p>
        </p:txBody>
      </p:sp>
      <p:sp>
        <p:nvSpPr>
          <p:cNvPr id="152" name="b. 进行数据收发"/>
          <p:cNvSpPr txBox="1"/>
          <p:nvPr/>
        </p:nvSpPr>
        <p:spPr>
          <a:xfrm>
            <a:off x="2262034" y="4710127"/>
            <a:ext cx="22988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b. 进行数据收发</a:t>
            </a:r>
          </a:p>
        </p:txBody>
      </p:sp>
      <p:sp>
        <p:nvSpPr>
          <p:cNvPr id="153" name="c. 关闭链接"/>
          <p:cNvSpPr txBox="1"/>
          <p:nvPr/>
        </p:nvSpPr>
        <p:spPr>
          <a:xfrm>
            <a:off x="2262034" y="5612247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c. 关闭链接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4. 服务端代码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4. 服务端代码</a:t>
            </a:r>
          </a:p>
        </p:txBody>
      </p:sp>
      <p:sp>
        <p:nvSpPr>
          <p:cNvPr id="156" name="socket编程"/>
          <p:cNvSpPr txBox="1"/>
          <p:nvPr/>
        </p:nvSpPr>
        <p:spPr>
          <a:xfrm>
            <a:off x="6502400" y="1022350"/>
            <a:ext cx="1621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socket编程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ckage main…"/>
          <p:cNvSpPr txBox="1"/>
          <p:nvPr/>
        </p:nvSpPr>
        <p:spPr>
          <a:xfrm>
            <a:off x="3784155" y="76200"/>
            <a:ext cx="5436490" cy="96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"net"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("start server...")</a:t>
            </a:r>
          </a:p>
          <a:p>
            <a:pPr>
              <a:defRPr sz="1800"/>
            </a:pPr>
            <a:r>
              <a:rPr dirty="0"/>
              <a:t>	listen, err := </a:t>
            </a:r>
            <a:r>
              <a:rPr dirty="0" err="1"/>
              <a:t>net.Listen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"0.0.0.0:50000")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("listen failed, err:", err)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	for {</a:t>
            </a:r>
          </a:p>
          <a:p>
            <a:pPr>
              <a:defRPr sz="1800"/>
            </a:pPr>
            <a:r>
              <a:rPr dirty="0"/>
              <a:t>		conn, err := </a:t>
            </a:r>
            <a:r>
              <a:rPr dirty="0" err="1"/>
              <a:t>listen.Accept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	if err != nil {</a:t>
            </a:r>
          </a:p>
          <a:p>
            <a:pPr>
              <a:defRPr sz="1800"/>
            </a:pPr>
            <a:r>
              <a:rPr dirty="0"/>
              <a:t>			</a:t>
            </a:r>
            <a:r>
              <a:rPr dirty="0" err="1"/>
              <a:t>fmt.Println</a:t>
            </a:r>
            <a:r>
              <a:rPr dirty="0"/>
              <a:t>("accept failed, err:", err)</a:t>
            </a:r>
          </a:p>
          <a:p>
            <a:pPr>
              <a:defRPr sz="1800"/>
            </a:pPr>
            <a:r>
              <a:rPr dirty="0"/>
              <a:t>			continue</a:t>
            </a:r>
          </a:p>
          <a:p>
            <a:pPr>
              <a:defRPr sz="1800"/>
            </a:pPr>
            <a:r>
              <a:rPr dirty="0"/>
              <a:t>		}</a:t>
            </a:r>
          </a:p>
          <a:p>
            <a:pPr>
              <a:defRPr sz="1800"/>
            </a:pPr>
            <a:r>
              <a:rPr dirty="0"/>
              <a:t>		go process(conn)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process(conn </a:t>
            </a:r>
            <a:r>
              <a:rPr dirty="0" err="1"/>
              <a:t>net.Conn</a:t>
            </a:r>
            <a:r>
              <a:rPr dirty="0"/>
              <a:t>) {</a:t>
            </a:r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conn.Close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for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buf</a:t>
            </a:r>
            <a:r>
              <a:rPr dirty="0"/>
              <a:t> := make([]byte, 512)</a:t>
            </a:r>
          </a:p>
          <a:p>
            <a:pPr>
              <a:defRPr sz="1800"/>
            </a:pPr>
            <a:r>
              <a:rPr dirty="0"/>
              <a:t>		_, err := </a:t>
            </a:r>
            <a:r>
              <a:rPr dirty="0" err="1"/>
              <a:t>conn.Read</a:t>
            </a:r>
            <a:r>
              <a:rPr dirty="0"/>
              <a:t>(</a:t>
            </a:r>
            <a:r>
              <a:rPr dirty="0" err="1"/>
              <a:t>buf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		if err != nil {</a:t>
            </a:r>
          </a:p>
          <a:p>
            <a:pPr>
              <a:defRPr sz="1800"/>
            </a:pPr>
            <a:r>
              <a:rPr dirty="0"/>
              <a:t>			</a:t>
            </a:r>
            <a:r>
              <a:rPr dirty="0" err="1"/>
              <a:t>fmt.Println</a:t>
            </a:r>
            <a:r>
              <a:rPr dirty="0"/>
              <a:t>("read err:", err)</a:t>
            </a:r>
          </a:p>
          <a:p>
            <a:pPr>
              <a:defRPr sz="1800"/>
            </a:pPr>
            <a:r>
              <a:rPr dirty="0"/>
              <a:t>			return</a:t>
            </a:r>
          </a:p>
          <a:p>
            <a:pPr>
              <a:defRPr sz="1800"/>
            </a:pPr>
            <a:r>
              <a:rPr dirty="0"/>
              <a:t>		}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("read: ", string(</a:t>
            </a:r>
            <a:r>
              <a:rPr dirty="0" err="1"/>
              <a:t>buf</a:t>
            </a:r>
            <a:r>
              <a:rPr dirty="0"/>
              <a:t>))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5. 客户端代码"/>
          <p:cNvSpPr txBox="1"/>
          <p:nvPr/>
        </p:nvSpPr>
        <p:spPr>
          <a:xfrm>
            <a:off x="1769465" y="2673350"/>
            <a:ext cx="2908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5. 客户端代码</a:t>
            </a:r>
          </a:p>
        </p:txBody>
      </p:sp>
      <p:sp>
        <p:nvSpPr>
          <p:cNvPr id="161" name="socket编程"/>
          <p:cNvSpPr txBox="1"/>
          <p:nvPr/>
        </p:nvSpPr>
        <p:spPr>
          <a:xfrm>
            <a:off x="6502400" y="1022350"/>
            <a:ext cx="16218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socket编程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ckage main…"/>
          <p:cNvSpPr txBox="1"/>
          <p:nvPr/>
        </p:nvSpPr>
        <p:spPr>
          <a:xfrm>
            <a:off x="3755415" y="355600"/>
            <a:ext cx="5493970" cy="90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 dirty="0"/>
              <a:t>package main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import (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bufio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"net"</a:t>
            </a:r>
          </a:p>
          <a:p>
            <a:pPr>
              <a:defRPr sz="1800"/>
            </a:pPr>
            <a:r>
              <a:rPr dirty="0"/>
              <a:t>	"</a:t>
            </a:r>
            <a:r>
              <a:rPr dirty="0" err="1"/>
              <a:t>os</a:t>
            </a:r>
            <a:r>
              <a:rPr dirty="0"/>
              <a:t>"</a:t>
            </a:r>
          </a:p>
          <a:p>
            <a:pPr>
              <a:defRPr sz="1800"/>
            </a:pPr>
            <a:r>
              <a:rPr dirty="0"/>
              <a:t>	"strings"</a:t>
            </a:r>
          </a:p>
          <a:p>
            <a:pPr>
              <a:defRPr sz="1800"/>
            </a:pPr>
            <a:r>
              <a:rPr dirty="0"/>
              <a:t>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conn, err := </a:t>
            </a:r>
            <a:r>
              <a:rPr dirty="0" err="1"/>
              <a:t>net.Dial</a:t>
            </a:r>
            <a:r>
              <a:rPr dirty="0"/>
              <a:t>("</a:t>
            </a:r>
            <a:r>
              <a:rPr dirty="0" err="1"/>
              <a:t>tcp</a:t>
            </a:r>
            <a:r>
              <a:rPr dirty="0"/>
              <a:t>", "localhost:50000")</a:t>
            </a:r>
          </a:p>
          <a:p>
            <a:pPr>
              <a:defRPr sz="1800"/>
            </a:pPr>
            <a:r>
              <a:rPr dirty="0"/>
              <a:t>	if err != nil {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("Error dialing", </a:t>
            </a:r>
            <a:r>
              <a:rPr dirty="0" err="1"/>
              <a:t>err.Error</a:t>
            </a:r>
            <a:r>
              <a:rPr dirty="0"/>
              <a:t>())</a:t>
            </a:r>
          </a:p>
          <a:p>
            <a:pPr>
              <a:defRPr sz="1800"/>
            </a:pPr>
            <a:r>
              <a:rPr dirty="0"/>
              <a:t>		return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	defer </a:t>
            </a:r>
            <a:r>
              <a:rPr dirty="0" err="1"/>
              <a:t>conn.Close</a:t>
            </a:r>
            <a:r>
              <a:rPr dirty="0"/>
              <a:t>()</a:t>
            </a:r>
          </a:p>
          <a:p>
            <a:pPr>
              <a:defRPr sz="1800"/>
            </a:pPr>
            <a:r>
              <a:rPr dirty="0"/>
              <a:t>	</a:t>
            </a:r>
            <a:r>
              <a:rPr dirty="0" err="1"/>
              <a:t>inputReader</a:t>
            </a:r>
            <a:r>
              <a:rPr dirty="0"/>
              <a:t> := </a:t>
            </a:r>
            <a:r>
              <a:rPr dirty="0" err="1"/>
              <a:t>bufio.NewReader</a:t>
            </a:r>
            <a:r>
              <a:rPr dirty="0"/>
              <a:t>(</a:t>
            </a:r>
            <a:r>
              <a:rPr dirty="0" err="1"/>
              <a:t>os.Stdin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	for {</a:t>
            </a:r>
          </a:p>
          <a:p>
            <a:pPr>
              <a:defRPr sz="1800"/>
            </a:pPr>
            <a:r>
              <a:rPr dirty="0"/>
              <a:t>		input, _ := </a:t>
            </a:r>
            <a:r>
              <a:rPr dirty="0" err="1"/>
              <a:t>inputReader.ReadString</a:t>
            </a:r>
            <a:r>
              <a:rPr dirty="0"/>
              <a:t>('\n')</a:t>
            </a:r>
          </a:p>
          <a:p>
            <a:pPr>
              <a:defRPr sz="1800"/>
            </a:pPr>
            <a:r>
              <a:rPr dirty="0"/>
              <a:t>		</a:t>
            </a:r>
            <a:r>
              <a:rPr dirty="0" err="1"/>
              <a:t>trimmedInput</a:t>
            </a:r>
            <a:r>
              <a:rPr dirty="0"/>
              <a:t> := </a:t>
            </a:r>
            <a:r>
              <a:rPr dirty="0" err="1"/>
              <a:t>strings.Trim</a:t>
            </a:r>
            <a:r>
              <a:rPr dirty="0"/>
              <a:t>(input, "\r\n")</a:t>
            </a:r>
          </a:p>
          <a:p>
            <a:pPr>
              <a:defRPr sz="1800"/>
            </a:pPr>
            <a:r>
              <a:rPr dirty="0"/>
              <a:t>		if </a:t>
            </a:r>
            <a:r>
              <a:rPr dirty="0" err="1"/>
              <a:t>trimmedInput</a:t>
            </a:r>
            <a:r>
              <a:rPr dirty="0"/>
              <a:t> == "Q" {</a:t>
            </a:r>
          </a:p>
          <a:p>
            <a:pPr>
              <a:defRPr sz="1800"/>
            </a:pPr>
            <a:r>
              <a:rPr dirty="0"/>
              <a:t>			return</a:t>
            </a:r>
          </a:p>
          <a:p>
            <a:pPr>
              <a:defRPr sz="1800"/>
            </a:pPr>
            <a:r>
              <a:rPr dirty="0"/>
              <a:t>		}</a:t>
            </a:r>
          </a:p>
          <a:p>
            <a:pPr>
              <a:defRPr sz="1800"/>
            </a:pPr>
            <a:r>
              <a:rPr dirty="0"/>
              <a:t>		_, err = </a:t>
            </a:r>
            <a:r>
              <a:rPr dirty="0" err="1"/>
              <a:t>conn.Write</a:t>
            </a:r>
            <a:r>
              <a:rPr dirty="0"/>
              <a:t>([]byte(</a:t>
            </a:r>
            <a:r>
              <a:rPr dirty="0" err="1"/>
              <a:t>trimmedInput</a:t>
            </a:r>
            <a:r>
              <a:rPr dirty="0"/>
              <a:t>))</a:t>
            </a:r>
          </a:p>
          <a:p>
            <a:pPr>
              <a:defRPr sz="1800"/>
            </a:pPr>
            <a:r>
              <a:rPr dirty="0"/>
              <a:t>		if err != nil {</a:t>
            </a:r>
          </a:p>
          <a:p>
            <a:pPr>
              <a:defRPr sz="1800"/>
            </a:pPr>
            <a:r>
              <a:rPr dirty="0"/>
              <a:t>			return</a:t>
            </a:r>
          </a:p>
          <a:p>
            <a:pPr>
              <a:defRPr sz="1800"/>
            </a:pPr>
            <a:r>
              <a:rPr dirty="0"/>
              <a:t>		}</a:t>
            </a:r>
          </a:p>
          <a:p>
            <a:pPr>
              <a:defRPr sz="1800"/>
            </a:pPr>
            <a:r>
              <a:rPr dirty="0"/>
              <a:t>	}</a:t>
            </a:r>
          </a:p>
          <a:p>
            <a:pPr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199</Words>
  <Application>Microsoft Office PowerPoint</Application>
  <PresentationFormat>自定义</PresentationFormat>
  <Paragraphs>308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Helvetica Light</vt:lpstr>
      <vt:lpstr>Helvetica Neue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6</cp:revision>
  <dcterms:modified xsi:type="dcterms:W3CDTF">2017-07-29T10:37:10Z</dcterms:modified>
</cp:coreProperties>
</file>