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00"/>
  </p:notesMasterIdLst>
  <p:sldIdLst>
    <p:sldId id="370" r:id="rId2"/>
    <p:sldId id="726" r:id="rId3"/>
    <p:sldId id="791" r:id="rId4"/>
    <p:sldId id="359" r:id="rId5"/>
    <p:sldId id="776" r:id="rId6"/>
    <p:sldId id="747" r:id="rId7"/>
    <p:sldId id="743" r:id="rId8"/>
    <p:sldId id="745" r:id="rId9"/>
    <p:sldId id="363" r:id="rId10"/>
    <p:sldId id="789" r:id="rId11"/>
    <p:sldId id="790" r:id="rId12"/>
    <p:sldId id="763" r:id="rId13"/>
    <p:sldId id="778" r:id="rId14"/>
    <p:sldId id="779" r:id="rId15"/>
    <p:sldId id="764" r:id="rId16"/>
    <p:sldId id="782" r:id="rId17"/>
    <p:sldId id="365" r:id="rId18"/>
    <p:sldId id="366" r:id="rId19"/>
    <p:sldId id="762" r:id="rId20"/>
    <p:sldId id="771" r:id="rId21"/>
    <p:sldId id="719" r:id="rId22"/>
    <p:sldId id="720" r:id="rId23"/>
    <p:sldId id="375" r:id="rId24"/>
    <p:sldId id="765" r:id="rId25"/>
    <p:sldId id="784" r:id="rId26"/>
    <p:sldId id="381" r:id="rId27"/>
    <p:sldId id="384" r:id="rId28"/>
    <p:sldId id="787" r:id="rId29"/>
    <p:sldId id="678" r:id="rId30"/>
    <p:sldId id="788" r:id="rId31"/>
    <p:sldId id="680" r:id="rId32"/>
    <p:sldId id="681" r:id="rId33"/>
    <p:sldId id="682" r:id="rId34"/>
    <p:sldId id="766" r:id="rId35"/>
    <p:sldId id="683" r:id="rId36"/>
    <p:sldId id="786" r:id="rId37"/>
    <p:sldId id="684" r:id="rId38"/>
    <p:sldId id="685" r:id="rId39"/>
    <p:sldId id="686" r:id="rId40"/>
    <p:sldId id="780" r:id="rId41"/>
    <p:sldId id="781" r:id="rId42"/>
    <p:sldId id="687" r:id="rId43"/>
    <p:sldId id="688" r:id="rId44"/>
    <p:sldId id="768" r:id="rId45"/>
    <p:sldId id="770" r:id="rId46"/>
    <p:sldId id="484" r:id="rId47"/>
    <p:sldId id="689" r:id="rId48"/>
    <p:sldId id="690" r:id="rId49"/>
    <p:sldId id="691" r:id="rId50"/>
    <p:sldId id="736" r:id="rId51"/>
    <p:sldId id="737" r:id="rId52"/>
    <p:sldId id="738" r:id="rId53"/>
    <p:sldId id="739" r:id="rId54"/>
    <p:sldId id="692" r:id="rId55"/>
    <p:sldId id="693" r:id="rId56"/>
    <p:sldId id="694" r:id="rId57"/>
    <p:sldId id="695" r:id="rId58"/>
    <p:sldId id="740" r:id="rId59"/>
    <p:sldId id="731" r:id="rId60"/>
    <p:sldId id="741" r:id="rId61"/>
    <p:sldId id="742" r:id="rId62"/>
    <p:sldId id="696" r:id="rId63"/>
    <p:sldId id="697" r:id="rId64"/>
    <p:sldId id="698" r:id="rId65"/>
    <p:sldId id="699" r:id="rId66"/>
    <p:sldId id="772" r:id="rId67"/>
    <p:sldId id="700" r:id="rId68"/>
    <p:sldId id="701" r:id="rId69"/>
    <p:sldId id="702" r:id="rId70"/>
    <p:sldId id="710" r:id="rId71"/>
    <p:sldId id="711" r:id="rId72"/>
    <p:sldId id="712" r:id="rId73"/>
    <p:sldId id="713" r:id="rId74"/>
    <p:sldId id="773" r:id="rId75"/>
    <p:sldId id="775" r:id="rId76"/>
    <p:sldId id="774" r:id="rId77"/>
    <p:sldId id="706" r:id="rId78"/>
    <p:sldId id="707" r:id="rId79"/>
    <p:sldId id="708" r:id="rId80"/>
    <p:sldId id="709" r:id="rId81"/>
    <p:sldId id="749" r:id="rId82"/>
    <p:sldId id="748" r:id="rId83"/>
    <p:sldId id="750" r:id="rId84"/>
    <p:sldId id="722" r:id="rId85"/>
    <p:sldId id="723" r:id="rId86"/>
    <p:sldId id="725" r:id="rId87"/>
    <p:sldId id="724" r:id="rId88"/>
    <p:sldId id="751" r:id="rId89"/>
    <p:sldId id="752" r:id="rId90"/>
    <p:sldId id="753" r:id="rId91"/>
    <p:sldId id="754" r:id="rId92"/>
    <p:sldId id="755" r:id="rId93"/>
    <p:sldId id="756" r:id="rId94"/>
    <p:sldId id="735" r:id="rId95"/>
    <p:sldId id="758" r:id="rId96"/>
    <p:sldId id="759" r:id="rId97"/>
    <p:sldId id="760" r:id="rId98"/>
    <p:sldId id="761" r:id="rId99"/>
  </p:sldIdLst>
  <p:sldSz cx="9144000" cy="6858000" type="screen4x3"/>
  <p:notesSz cx="6858000" cy="9144000"/>
  <p:defaultTextStyle>
    <a:defPPr>
      <a:defRPr lang="zh-CN"/>
    </a:defPPr>
    <a:lvl1pPr algn="l" rtl="0" fontAlgn="base">
      <a:spcBef>
        <a:spcPct val="0"/>
      </a:spcBef>
      <a:spcAft>
        <a:spcPct val="0"/>
      </a:spcAft>
      <a:buFont typeface="Arial" pitchFamily="34" charset="0"/>
      <a:defRPr sz="2400" kern="1200">
        <a:solidFill>
          <a:schemeClr val="tx1"/>
        </a:solidFill>
        <a:latin typeface="Comic Sans MS" pitchFamily="66" charset="0"/>
        <a:ea typeface="宋体" pitchFamily="2" charset="-122"/>
        <a:cs typeface="+mn-cs"/>
      </a:defRPr>
    </a:lvl1pPr>
    <a:lvl2pPr marL="457200" algn="l" rtl="0" fontAlgn="base">
      <a:spcBef>
        <a:spcPct val="0"/>
      </a:spcBef>
      <a:spcAft>
        <a:spcPct val="0"/>
      </a:spcAft>
      <a:buFont typeface="Arial" pitchFamily="34" charset="0"/>
      <a:defRPr sz="2400" kern="1200">
        <a:solidFill>
          <a:schemeClr val="tx1"/>
        </a:solidFill>
        <a:latin typeface="Comic Sans MS" pitchFamily="66" charset="0"/>
        <a:ea typeface="宋体" pitchFamily="2" charset="-122"/>
        <a:cs typeface="+mn-cs"/>
      </a:defRPr>
    </a:lvl2pPr>
    <a:lvl3pPr marL="914400" algn="l" rtl="0" fontAlgn="base">
      <a:spcBef>
        <a:spcPct val="0"/>
      </a:spcBef>
      <a:spcAft>
        <a:spcPct val="0"/>
      </a:spcAft>
      <a:buFont typeface="Arial" pitchFamily="34" charset="0"/>
      <a:defRPr sz="2400" kern="1200">
        <a:solidFill>
          <a:schemeClr val="tx1"/>
        </a:solidFill>
        <a:latin typeface="Comic Sans MS" pitchFamily="66" charset="0"/>
        <a:ea typeface="宋体" pitchFamily="2" charset="-122"/>
        <a:cs typeface="+mn-cs"/>
      </a:defRPr>
    </a:lvl3pPr>
    <a:lvl4pPr marL="1371600" algn="l" rtl="0" fontAlgn="base">
      <a:spcBef>
        <a:spcPct val="0"/>
      </a:spcBef>
      <a:spcAft>
        <a:spcPct val="0"/>
      </a:spcAft>
      <a:buFont typeface="Arial" pitchFamily="34" charset="0"/>
      <a:defRPr sz="2400" kern="1200">
        <a:solidFill>
          <a:schemeClr val="tx1"/>
        </a:solidFill>
        <a:latin typeface="Comic Sans MS" pitchFamily="66" charset="0"/>
        <a:ea typeface="宋体" pitchFamily="2" charset="-122"/>
        <a:cs typeface="+mn-cs"/>
      </a:defRPr>
    </a:lvl4pPr>
    <a:lvl5pPr marL="1828800" algn="l" rtl="0" fontAlgn="base">
      <a:spcBef>
        <a:spcPct val="0"/>
      </a:spcBef>
      <a:spcAft>
        <a:spcPct val="0"/>
      </a:spcAft>
      <a:buFont typeface="Arial" pitchFamily="34" charset="0"/>
      <a:defRPr sz="2400" kern="1200">
        <a:solidFill>
          <a:schemeClr val="tx1"/>
        </a:solidFill>
        <a:latin typeface="Comic Sans MS" pitchFamily="66" charset="0"/>
        <a:ea typeface="宋体" pitchFamily="2" charset="-122"/>
        <a:cs typeface="+mn-cs"/>
      </a:defRPr>
    </a:lvl5pPr>
    <a:lvl6pPr marL="2286000" algn="l" defTabSz="914400" rtl="0" eaLnBrk="1" latinLnBrk="0" hangingPunct="1">
      <a:defRPr sz="2400" kern="1200">
        <a:solidFill>
          <a:schemeClr val="tx1"/>
        </a:solidFill>
        <a:latin typeface="Comic Sans MS" pitchFamily="66" charset="0"/>
        <a:ea typeface="宋体" pitchFamily="2" charset="-122"/>
        <a:cs typeface="+mn-cs"/>
      </a:defRPr>
    </a:lvl6pPr>
    <a:lvl7pPr marL="2743200" algn="l" defTabSz="914400" rtl="0" eaLnBrk="1" latinLnBrk="0" hangingPunct="1">
      <a:defRPr sz="2400" kern="1200">
        <a:solidFill>
          <a:schemeClr val="tx1"/>
        </a:solidFill>
        <a:latin typeface="Comic Sans MS" pitchFamily="66" charset="0"/>
        <a:ea typeface="宋体" pitchFamily="2" charset="-122"/>
        <a:cs typeface="+mn-cs"/>
      </a:defRPr>
    </a:lvl7pPr>
    <a:lvl8pPr marL="3200400" algn="l" defTabSz="914400" rtl="0" eaLnBrk="1" latinLnBrk="0" hangingPunct="1">
      <a:defRPr sz="2400" kern="1200">
        <a:solidFill>
          <a:schemeClr val="tx1"/>
        </a:solidFill>
        <a:latin typeface="Comic Sans MS" pitchFamily="66" charset="0"/>
        <a:ea typeface="宋体" pitchFamily="2" charset="-122"/>
        <a:cs typeface="+mn-cs"/>
      </a:defRPr>
    </a:lvl8pPr>
    <a:lvl9pPr marL="3657600" algn="l" defTabSz="914400" rtl="0" eaLnBrk="1" latinLnBrk="0" hangingPunct="1">
      <a:defRPr sz="2400" kern="1200">
        <a:solidFill>
          <a:schemeClr val="tx1"/>
        </a:solidFill>
        <a:latin typeface="Comic Sans MS" pitchFamily="66"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0000"/>
    <a:srgbClr val="9900CC"/>
    <a:srgbClr val="FF9900"/>
    <a:srgbClr val="0066FF"/>
    <a:srgbClr val="00FF00"/>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85" autoAdjust="0"/>
    <p:restoredTop sz="91807" autoAdjust="0"/>
  </p:normalViewPr>
  <p:slideViewPr>
    <p:cSldViewPr>
      <p:cViewPr>
        <p:scale>
          <a:sx n="95" d="100"/>
          <a:sy n="95" d="100"/>
        </p:scale>
        <p:origin x="-2010" y="-3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jpeg"/></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image" Target="../media/image42.wmf"/><Relationship Id="rId7" Type="http://schemas.openxmlformats.org/officeDocument/2006/relationships/image" Target="../media/image46.wmf"/><Relationship Id="rId2" Type="http://schemas.openxmlformats.org/officeDocument/2006/relationships/image" Target="../media/image41.wmf"/><Relationship Id="rId1" Type="http://schemas.openxmlformats.org/officeDocument/2006/relationships/image" Target="../media/image40.wmf"/><Relationship Id="rId6" Type="http://schemas.openxmlformats.org/officeDocument/2006/relationships/image" Target="../media/image45.wmf"/><Relationship Id="rId5" Type="http://schemas.openxmlformats.org/officeDocument/2006/relationships/image" Target="../media/image44.wmf"/><Relationship Id="rId10" Type="http://schemas.openxmlformats.org/officeDocument/2006/relationships/image" Target="../media/image49.wmf"/><Relationship Id="rId4" Type="http://schemas.openxmlformats.org/officeDocument/2006/relationships/image" Target="../media/image43.wmf"/><Relationship Id="rId9" Type="http://schemas.openxmlformats.org/officeDocument/2006/relationships/image" Target="../media/image4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 Id="rId4" Type="http://schemas.openxmlformats.org/officeDocument/2006/relationships/image" Target="../media/image53.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image" Target="../media/image42.wmf"/><Relationship Id="rId7" Type="http://schemas.openxmlformats.org/officeDocument/2006/relationships/image" Target="../media/image46.wmf"/><Relationship Id="rId2" Type="http://schemas.openxmlformats.org/officeDocument/2006/relationships/image" Target="../media/image41.wmf"/><Relationship Id="rId1" Type="http://schemas.openxmlformats.org/officeDocument/2006/relationships/image" Target="../media/image40.wmf"/><Relationship Id="rId6" Type="http://schemas.openxmlformats.org/officeDocument/2006/relationships/image" Target="../media/image47.wmf"/><Relationship Id="rId5" Type="http://schemas.openxmlformats.org/officeDocument/2006/relationships/image" Target="../media/image54.wmf"/><Relationship Id="rId10" Type="http://schemas.openxmlformats.org/officeDocument/2006/relationships/image" Target="../media/image49.wmf"/><Relationship Id="rId4" Type="http://schemas.openxmlformats.org/officeDocument/2006/relationships/image" Target="../media/image43.wmf"/><Relationship Id="rId9" Type="http://schemas.openxmlformats.org/officeDocument/2006/relationships/image" Target="../media/image55.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image" Target="../media/image59.wmf"/><Relationship Id="rId1" Type="http://schemas.openxmlformats.org/officeDocument/2006/relationships/image" Target="../media/image58.emf"/><Relationship Id="rId4" Type="http://schemas.openxmlformats.org/officeDocument/2006/relationships/image" Target="../media/image61.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 Id="rId6" Type="http://schemas.openxmlformats.org/officeDocument/2006/relationships/image" Target="../media/image67.wmf"/><Relationship Id="rId5" Type="http://schemas.openxmlformats.org/officeDocument/2006/relationships/image" Target="../media/image66.wmf"/><Relationship Id="rId4" Type="http://schemas.openxmlformats.org/officeDocument/2006/relationships/image" Target="../media/image65.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4.jpeg"/></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 Id="rId4" Type="http://schemas.openxmlformats.org/officeDocument/2006/relationships/image" Target="../media/image82.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90.wmf"/><Relationship Id="rId1" Type="http://schemas.openxmlformats.org/officeDocument/2006/relationships/image" Target="../media/image89.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97.wmf"/><Relationship Id="rId1" Type="http://schemas.openxmlformats.org/officeDocument/2006/relationships/image" Target="../media/image96.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105.wmf"/><Relationship Id="rId1" Type="http://schemas.openxmlformats.org/officeDocument/2006/relationships/image" Target="../media/image104.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08.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image" Target="../media/image112.wmf"/><Relationship Id="rId5" Type="http://schemas.openxmlformats.org/officeDocument/2006/relationships/image" Target="../media/image116.emf"/><Relationship Id="rId4" Type="http://schemas.openxmlformats.org/officeDocument/2006/relationships/image" Target="../media/image115.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17.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 Id="rId4" Type="http://schemas.openxmlformats.org/officeDocument/2006/relationships/image" Target="../media/image122.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27.wmf"/><Relationship Id="rId2" Type="http://schemas.openxmlformats.org/officeDocument/2006/relationships/image" Target="../media/image126.wmf"/><Relationship Id="rId1" Type="http://schemas.openxmlformats.org/officeDocument/2006/relationships/image" Target="../media/image12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image" Target="../media/image128.wmf"/><Relationship Id="rId1" Type="http://schemas.openxmlformats.org/officeDocument/2006/relationships/image" Target="../media/image125.wmf"/><Relationship Id="rId4" Type="http://schemas.openxmlformats.org/officeDocument/2006/relationships/image" Target="../media/image130.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32.wmf"/><Relationship Id="rId2" Type="http://schemas.openxmlformats.org/officeDocument/2006/relationships/image" Target="../media/image131.wmf"/><Relationship Id="rId1" Type="http://schemas.openxmlformats.org/officeDocument/2006/relationships/image" Target="../media/image130.wmf"/><Relationship Id="rId4" Type="http://schemas.openxmlformats.org/officeDocument/2006/relationships/image" Target="../media/image133.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36.wmf"/><Relationship Id="rId2" Type="http://schemas.openxmlformats.org/officeDocument/2006/relationships/image" Target="../media/image135.wmf"/><Relationship Id="rId1" Type="http://schemas.openxmlformats.org/officeDocument/2006/relationships/image" Target="../media/image134.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3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0" hangingPunct="0">
              <a:buFontTx/>
              <a:buNone/>
              <a:defRPr sz="1200"/>
            </a:lvl1pPr>
          </a:lstStyle>
          <a:p>
            <a:pPr>
              <a:defRPr/>
            </a:pPr>
            <a:endParaRPr lang="zh-CN" altLang="en-US"/>
          </a:p>
        </p:txBody>
      </p:sp>
      <p:sp>
        <p:nvSpPr>
          <p:cNvPr id="8806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0" hangingPunct="0">
              <a:buFontTx/>
              <a:buNone/>
              <a:defRPr sz="1200"/>
            </a:lvl1pPr>
          </a:lstStyle>
          <a:p>
            <a:pPr>
              <a:defRPr/>
            </a:pPr>
            <a:endParaRPr lang="en-US" altLang="zh-CN"/>
          </a:p>
        </p:txBody>
      </p:sp>
      <p:sp>
        <p:nvSpPr>
          <p:cNvPr id="109572" name="Rectangle 4"/>
          <p:cNvSpPr>
            <a:spLocks noRo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p:spPr>
      </p:sp>
      <p:sp>
        <p:nvSpPr>
          <p:cNvPr id="8806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8807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0" hangingPunct="0">
              <a:buFontTx/>
              <a:buNone/>
              <a:defRPr sz="1200"/>
            </a:lvl1pPr>
          </a:lstStyle>
          <a:p>
            <a:pPr>
              <a:defRPr/>
            </a:pPr>
            <a:endParaRPr lang="en-US" altLang="zh-CN"/>
          </a:p>
        </p:txBody>
      </p:sp>
      <p:sp>
        <p:nvSpPr>
          <p:cNvPr id="8807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F9AB9F2-7222-4335-8944-DADCE36E733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p:cNvPicPr>
            <a:picLocks noChangeAspect="1" noChangeArrowheads="1"/>
          </p:cNvPicPr>
          <p:nvPr userDrawn="1"/>
        </p:nvPicPr>
        <p:blipFill>
          <a:blip r:embed="rId2" cstate="print"/>
          <a:srcRect l="2609" r="2246"/>
          <a:stretch>
            <a:fillRect/>
          </a:stretch>
        </p:blipFill>
        <p:spPr bwMode="auto">
          <a:xfrm>
            <a:off x="0" y="0"/>
            <a:ext cx="9180513" cy="2181225"/>
          </a:xfrm>
          <a:prstGeom prst="rect">
            <a:avLst/>
          </a:prstGeom>
          <a:noFill/>
          <a:ln w="9525">
            <a:noFill/>
            <a:miter lim="800000"/>
            <a:headEnd/>
            <a:tailEnd/>
          </a:ln>
        </p:spPr>
      </p:pic>
      <p:sp>
        <p:nvSpPr>
          <p:cNvPr id="179203" name="Rectangle 3"/>
          <p:cNvSpPr>
            <a:spLocks noGrp="1" noChangeArrowheads="1"/>
          </p:cNvSpPr>
          <p:nvPr>
            <p:ph type="ctrTitle"/>
          </p:nvPr>
        </p:nvSpPr>
        <p:spPr>
          <a:xfrm>
            <a:off x="1691680" y="2420888"/>
            <a:ext cx="6400800" cy="2273300"/>
          </a:xfrm>
          <a:effectLst>
            <a:outerShdw dist="45791" dir="2021404" algn="ctr" rotWithShape="0">
              <a:schemeClr val="bg2"/>
            </a:outerShdw>
          </a:effectLst>
        </p:spPr>
        <p:txBody>
          <a:bodyPr/>
          <a:lstStyle>
            <a:lvl1pPr>
              <a:defRPr>
                <a:solidFill>
                  <a:schemeClr val="tx2"/>
                </a:solidFill>
                <a:effectLst>
                  <a:outerShdw blurRad="38100" dist="38100" dir="2700000" algn="tl">
                    <a:srgbClr val="C0C0C0"/>
                  </a:outerShdw>
                </a:effectLst>
              </a:defRPr>
            </a:lvl1pPr>
          </a:lstStyle>
          <a:p>
            <a:r>
              <a:rPr lang="zh-CN" altLang="en-US" noProof="1"/>
              <a:t>单击此处编辑母版标题样式</a:t>
            </a:r>
          </a:p>
        </p:txBody>
      </p:sp>
      <p:sp>
        <p:nvSpPr>
          <p:cNvPr id="179204" name="Rectangle 4"/>
          <p:cNvSpPr>
            <a:spLocks noGrp="1" noChangeArrowheads="1"/>
          </p:cNvSpPr>
          <p:nvPr>
            <p:ph type="subTitle" idx="1"/>
          </p:nvPr>
        </p:nvSpPr>
        <p:spPr>
          <a:xfrm>
            <a:off x="1691680" y="4941168"/>
            <a:ext cx="6032500" cy="1003300"/>
          </a:xfrm>
        </p:spPr>
        <p:txBody>
          <a:bodyPr/>
          <a:lstStyle>
            <a:lvl1pPr marL="0" indent="0" algn="ctr">
              <a:buFontTx/>
              <a:buNone/>
              <a:defRPr sz="2800">
                <a:effectLst>
                  <a:outerShdw blurRad="38100" dist="38100" dir="2700000" algn="tl">
                    <a:srgbClr val="C0C0C0"/>
                  </a:outerShdw>
                </a:effectLst>
              </a:defRPr>
            </a:lvl1pPr>
          </a:lstStyle>
          <a:p>
            <a:r>
              <a:rPr lang="zh-CN" altLang="en-US" noProof="1"/>
              <a:t>单击此处编辑母版副标题样式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5"/>
          <p:cNvSpPr>
            <a:spLocks noGrp="1" noChangeArrowheads="1"/>
          </p:cNvSpPr>
          <p:nvPr>
            <p:ph type="dt" sz="half" idx="10"/>
          </p:nvPr>
        </p:nvSpPr>
        <p:spPr>
          <a:xfrm>
            <a:off x="1371600" y="6248400"/>
            <a:ext cx="1905000" cy="457200"/>
          </a:xfrm>
          <a:prstGeom prst="rect">
            <a:avLst/>
          </a:prstGeom>
        </p:spPr>
        <p:txBody>
          <a:bodyPr/>
          <a:lstStyle>
            <a:lvl1pPr>
              <a:buFontTx/>
              <a:buNone/>
              <a:defRPr/>
            </a:lvl1pPr>
          </a:lstStyle>
          <a:p>
            <a:pPr>
              <a:defRPr/>
            </a:pPr>
            <a:endParaRPr lang="en-US" altLang="zh-CN"/>
          </a:p>
        </p:txBody>
      </p:sp>
      <p:sp>
        <p:nvSpPr>
          <p:cNvPr id="5" name="Rectangle 6"/>
          <p:cNvSpPr>
            <a:spLocks noGrp="1" noChangeArrowheads="1"/>
          </p:cNvSpPr>
          <p:nvPr>
            <p:ph type="ftr" sz="quarter" idx="11"/>
          </p:nvPr>
        </p:nvSpPr>
        <p:spPr>
          <a:xfrm>
            <a:off x="3556000" y="6248400"/>
            <a:ext cx="2895600" cy="457200"/>
          </a:xfrm>
          <a:prstGeom prst="rect">
            <a:avLst/>
          </a:prstGeom>
        </p:spPr>
        <p:txBody>
          <a:bodyPr/>
          <a:lstStyle>
            <a:lvl1pPr>
              <a:buFontTx/>
              <a:buNone/>
              <a:defRPr/>
            </a:lvl1pPr>
          </a:lstStyle>
          <a:p>
            <a:pPr>
              <a:defRPr/>
            </a:pPr>
            <a:endParaRPr lang="en-US" altLang="zh-CN"/>
          </a:p>
        </p:txBody>
      </p:sp>
      <p:sp>
        <p:nvSpPr>
          <p:cNvPr id="6" name="Rectangle 7"/>
          <p:cNvSpPr>
            <a:spLocks noGrp="1" noChangeArrowheads="1"/>
          </p:cNvSpPr>
          <p:nvPr>
            <p:ph type="sldNum" sz="quarter" idx="12"/>
          </p:nvPr>
        </p:nvSpPr>
        <p:spPr>
          <a:xfrm>
            <a:off x="67183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52BDE55A-BCCA-4A73-AE3C-C2E5AFF9E732}"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xfrm>
            <a:off x="1371600" y="6248400"/>
            <a:ext cx="1905000" cy="457200"/>
          </a:xfrm>
          <a:prstGeom prst="rect">
            <a:avLst/>
          </a:prstGeom>
        </p:spPr>
        <p:txBody>
          <a:bodyPr/>
          <a:lstStyle>
            <a:lvl1pPr>
              <a:buFontTx/>
              <a:buNone/>
              <a:defRPr/>
            </a:lvl1pPr>
          </a:lstStyle>
          <a:p>
            <a:pPr>
              <a:defRPr/>
            </a:pPr>
            <a:endParaRPr lang="en-US" altLang="zh-CN"/>
          </a:p>
        </p:txBody>
      </p:sp>
      <p:sp>
        <p:nvSpPr>
          <p:cNvPr id="3" name="Rectangle 6"/>
          <p:cNvSpPr>
            <a:spLocks noGrp="1" noChangeArrowheads="1"/>
          </p:cNvSpPr>
          <p:nvPr>
            <p:ph type="ftr" sz="quarter" idx="11"/>
          </p:nvPr>
        </p:nvSpPr>
        <p:spPr>
          <a:xfrm>
            <a:off x="3556000" y="6248400"/>
            <a:ext cx="2895600" cy="457200"/>
          </a:xfrm>
          <a:prstGeom prst="rect">
            <a:avLst/>
          </a:prstGeom>
        </p:spPr>
        <p:txBody>
          <a:bodyPr/>
          <a:lstStyle>
            <a:lvl1pPr>
              <a:buFontTx/>
              <a:buNone/>
              <a:defRPr/>
            </a:lvl1pPr>
          </a:lstStyle>
          <a:p>
            <a:pPr>
              <a:defRPr/>
            </a:pPr>
            <a:endParaRPr lang="en-US" altLang="zh-CN"/>
          </a:p>
        </p:txBody>
      </p:sp>
      <p:sp>
        <p:nvSpPr>
          <p:cNvPr id="4" name="Rectangle 7"/>
          <p:cNvSpPr>
            <a:spLocks noGrp="1" noChangeArrowheads="1"/>
          </p:cNvSpPr>
          <p:nvPr>
            <p:ph type="sldNum" sz="quarter" idx="12"/>
          </p:nvPr>
        </p:nvSpPr>
        <p:spPr>
          <a:xfrm>
            <a:off x="67183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51F169C1-4648-4CAA-AF6F-7F3DB25E325D}"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5"/>
          <p:cNvSpPr>
            <a:spLocks noGrp="1" noChangeArrowheads="1"/>
          </p:cNvSpPr>
          <p:nvPr>
            <p:ph type="dt" sz="half" idx="10"/>
          </p:nvPr>
        </p:nvSpPr>
        <p:spPr>
          <a:xfrm>
            <a:off x="1371600" y="6248400"/>
            <a:ext cx="1905000" cy="457200"/>
          </a:xfrm>
          <a:prstGeom prst="rect">
            <a:avLst/>
          </a:prstGeom>
        </p:spPr>
        <p:txBody>
          <a:bodyPr/>
          <a:lstStyle>
            <a:lvl1pPr>
              <a:buFontTx/>
              <a:buNone/>
              <a:defRPr/>
            </a:lvl1pPr>
          </a:lstStyle>
          <a:p>
            <a:pPr>
              <a:defRPr/>
            </a:pPr>
            <a:endParaRPr lang="en-US" altLang="zh-CN"/>
          </a:p>
        </p:txBody>
      </p:sp>
      <p:sp>
        <p:nvSpPr>
          <p:cNvPr id="6" name="Rectangle 6"/>
          <p:cNvSpPr>
            <a:spLocks noGrp="1" noChangeArrowheads="1"/>
          </p:cNvSpPr>
          <p:nvPr>
            <p:ph type="ftr" sz="quarter" idx="11"/>
          </p:nvPr>
        </p:nvSpPr>
        <p:spPr>
          <a:xfrm>
            <a:off x="3556000" y="6248400"/>
            <a:ext cx="2895600" cy="457200"/>
          </a:xfrm>
          <a:prstGeom prst="rect">
            <a:avLst/>
          </a:prstGeom>
        </p:spPr>
        <p:txBody>
          <a:bodyPr/>
          <a:lstStyle>
            <a:lvl1pPr>
              <a:buFontTx/>
              <a:buNone/>
              <a:defRPr/>
            </a:lvl1pPr>
          </a:lstStyle>
          <a:p>
            <a:pPr>
              <a:defRPr/>
            </a:pPr>
            <a:endParaRPr lang="en-US" altLang="zh-CN"/>
          </a:p>
        </p:txBody>
      </p:sp>
      <p:sp>
        <p:nvSpPr>
          <p:cNvPr id="7" name="Rectangle 7"/>
          <p:cNvSpPr>
            <a:spLocks noGrp="1" noChangeArrowheads="1"/>
          </p:cNvSpPr>
          <p:nvPr>
            <p:ph type="sldNum" sz="quarter" idx="12"/>
          </p:nvPr>
        </p:nvSpPr>
        <p:spPr>
          <a:xfrm>
            <a:off x="67183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6BCBE46A-E720-4134-BB76-B08670128356}"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152400"/>
            <a:ext cx="6870700" cy="1600200"/>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685800" y="1828800"/>
            <a:ext cx="3771900" cy="36576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quarter" idx="2"/>
          </p:nvPr>
        </p:nvSpPr>
        <p:spPr>
          <a:xfrm>
            <a:off x="4610100" y="1828800"/>
            <a:ext cx="3771900" cy="17526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内容占位符 4"/>
          <p:cNvSpPr>
            <a:spLocks noGrp="1"/>
          </p:cNvSpPr>
          <p:nvPr>
            <p:ph sz="quarter" idx="3"/>
          </p:nvPr>
        </p:nvSpPr>
        <p:spPr>
          <a:xfrm>
            <a:off x="4610100" y="3733800"/>
            <a:ext cx="3771900" cy="17526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6" name="Rectangle 5"/>
          <p:cNvSpPr>
            <a:spLocks noGrp="1" noChangeArrowheads="1"/>
          </p:cNvSpPr>
          <p:nvPr>
            <p:ph type="dt" sz="half" idx="10"/>
          </p:nvPr>
        </p:nvSpPr>
        <p:spPr>
          <a:xfrm>
            <a:off x="1371600" y="6248400"/>
            <a:ext cx="1905000" cy="457200"/>
          </a:xfrm>
          <a:prstGeom prst="rect">
            <a:avLst/>
          </a:prstGeom>
        </p:spPr>
        <p:txBody>
          <a:bodyPr/>
          <a:lstStyle>
            <a:lvl1pPr>
              <a:buFontTx/>
              <a:buNone/>
              <a:defRPr/>
            </a:lvl1pPr>
          </a:lstStyle>
          <a:p>
            <a:pPr>
              <a:defRPr/>
            </a:pPr>
            <a:endParaRPr lang="en-US" altLang="zh-CN"/>
          </a:p>
        </p:txBody>
      </p:sp>
      <p:sp>
        <p:nvSpPr>
          <p:cNvPr id="7" name="Rectangle 6"/>
          <p:cNvSpPr>
            <a:spLocks noGrp="1" noChangeArrowheads="1"/>
          </p:cNvSpPr>
          <p:nvPr>
            <p:ph type="ftr" sz="quarter" idx="11"/>
          </p:nvPr>
        </p:nvSpPr>
        <p:spPr>
          <a:xfrm>
            <a:off x="3556000" y="6248400"/>
            <a:ext cx="2895600" cy="457200"/>
          </a:xfrm>
          <a:prstGeom prst="rect">
            <a:avLst/>
          </a:prstGeom>
        </p:spPr>
        <p:txBody>
          <a:bodyPr/>
          <a:lstStyle>
            <a:lvl1pPr>
              <a:buFontTx/>
              <a:buNone/>
              <a:defRPr/>
            </a:lvl1pPr>
          </a:lstStyle>
          <a:p>
            <a:pPr>
              <a:defRPr/>
            </a:pPr>
            <a:endParaRPr lang="en-US" altLang="zh-CN"/>
          </a:p>
        </p:txBody>
      </p:sp>
      <p:sp>
        <p:nvSpPr>
          <p:cNvPr id="8" name="Rectangle 7"/>
          <p:cNvSpPr>
            <a:spLocks noGrp="1" noChangeArrowheads="1"/>
          </p:cNvSpPr>
          <p:nvPr>
            <p:ph type="sldNum" sz="quarter" idx="12"/>
          </p:nvPr>
        </p:nvSpPr>
        <p:spPr>
          <a:xfrm>
            <a:off x="67183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D563AEE0-3859-4033-AC79-D5E8977394CE}"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152400"/>
            <a:ext cx="6870700" cy="1600200"/>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685800" y="1828800"/>
            <a:ext cx="3771900" cy="36576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10100" y="1828800"/>
            <a:ext cx="3771900" cy="36576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5"/>
          <p:cNvSpPr>
            <a:spLocks noGrp="1" noChangeArrowheads="1"/>
          </p:cNvSpPr>
          <p:nvPr>
            <p:ph type="dt" sz="half" idx="10"/>
          </p:nvPr>
        </p:nvSpPr>
        <p:spPr>
          <a:xfrm>
            <a:off x="1371600" y="6248400"/>
            <a:ext cx="1905000" cy="457200"/>
          </a:xfrm>
          <a:prstGeom prst="rect">
            <a:avLst/>
          </a:prstGeom>
        </p:spPr>
        <p:txBody>
          <a:bodyPr/>
          <a:lstStyle>
            <a:lvl1pPr>
              <a:buFontTx/>
              <a:buNone/>
              <a:defRPr/>
            </a:lvl1pPr>
          </a:lstStyle>
          <a:p>
            <a:pPr>
              <a:defRPr/>
            </a:pPr>
            <a:endParaRPr lang="en-US" altLang="zh-CN"/>
          </a:p>
        </p:txBody>
      </p:sp>
      <p:sp>
        <p:nvSpPr>
          <p:cNvPr id="6" name="Rectangle 6"/>
          <p:cNvSpPr>
            <a:spLocks noGrp="1" noChangeArrowheads="1"/>
          </p:cNvSpPr>
          <p:nvPr>
            <p:ph type="ftr" sz="quarter" idx="11"/>
          </p:nvPr>
        </p:nvSpPr>
        <p:spPr>
          <a:xfrm>
            <a:off x="3556000" y="6248400"/>
            <a:ext cx="2895600" cy="457200"/>
          </a:xfrm>
          <a:prstGeom prst="rect">
            <a:avLst/>
          </a:prstGeom>
        </p:spPr>
        <p:txBody>
          <a:bodyPr/>
          <a:lstStyle>
            <a:lvl1pPr>
              <a:buFontTx/>
              <a:buNone/>
              <a:defRPr/>
            </a:lvl1pPr>
          </a:lstStyle>
          <a:p>
            <a:pPr>
              <a:defRPr/>
            </a:pPr>
            <a:endParaRPr lang="en-US" altLang="zh-CN"/>
          </a:p>
        </p:txBody>
      </p:sp>
      <p:sp>
        <p:nvSpPr>
          <p:cNvPr id="7" name="Rectangle 7"/>
          <p:cNvSpPr>
            <a:spLocks noGrp="1" noChangeArrowheads="1"/>
          </p:cNvSpPr>
          <p:nvPr>
            <p:ph type="sldNum" sz="quarter" idx="12"/>
          </p:nvPr>
        </p:nvSpPr>
        <p:spPr>
          <a:xfrm>
            <a:off x="67183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687572FD-D56A-4CB1-9088-4A5184FF64A8}"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85800" y="152400"/>
            <a:ext cx="6870700" cy="1600200"/>
          </a:xfrm>
        </p:spPr>
        <p:txBody>
          <a:bodyPr/>
          <a:lstStyle/>
          <a:p>
            <a:r>
              <a:rPr lang="zh-CN" altLang="en-US" noProof="1" smtClean="0"/>
              <a:t>单击此处编辑母版标题样式</a:t>
            </a:r>
            <a:endParaRPr lang="zh-CN" altLang="en-US" noProof="1"/>
          </a:p>
        </p:txBody>
      </p:sp>
      <p:sp>
        <p:nvSpPr>
          <p:cNvPr id="3" name="内容占位符 2"/>
          <p:cNvSpPr>
            <a:spLocks noGrp="1"/>
          </p:cNvSpPr>
          <p:nvPr>
            <p:ph sz="quarter" idx="1"/>
          </p:nvPr>
        </p:nvSpPr>
        <p:spPr>
          <a:xfrm>
            <a:off x="685800" y="1828800"/>
            <a:ext cx="3771900" cy="17526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quarter" idx="2"/>
          </p:nvPr>
        </p:nvSpPr>
        <p:spPr>
          <a:xfrm>
            <a:off x="4610100" y="1828800"/>
            <a:ext cx="3771900" cy="17526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内容占位符 4"/>
          <p:cNvSpPr>
            <a:spLocks noGrp="1"/>
          </p:cNvSpPr>
          <p:nvPr>
            <p:ph sz="quarter" idx="3"/>
          </p:nvPr>
        </p:nvSpPr>
        <p:spPr>
          <a:xfrm>
            <a:off x="685800" y="3733800"/>
            <a:ext cx="3771900" cy="17526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6" name="内容占位符 5"/>
          <p:cNvSpPr>
            <a:spLocks noGrp="1"/>
          </p:cNvSpPr>
          <p:nvPr>
            <p:ph sz="quarter" idx="4"/>
          </p:nvPr>
        </p:nvSpPr>
        <p:spPr>
          <a:xfrm>
            <a:off x="4610100" y="3733800"/>
            <a:ext cx="3771900" cy="17526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Rectangle 5"/>
          <p:cNvSpPr>
            <a:spLocks noGrp="1" noChangeArrowheads="1"/>
          </p:cNvSpPr>
          <p:nvPr>
            <p:ph type="dt" sz="half" idx="10"/>
          </p:nvPr>
        </p:nvSpPr>
        <p:spPr>
          <a:xfrm>
            <a:off x="1371600" y="6248400"/>
            <a:ext cx="1905000" cy="457200"/>
          </a:xfrm>
          <a:prstGeom prst="rect">
            <a:avLst/>
          </a:prstGeom>
        </p:spPr>
        <p:txBody>
          <a:bodyPr/>
          <a:lstStyle>
            <a:lvl1pPr>
              <a:buFontTx/>
              <a:buNone/>
              <a:defRPr/>
            </a:lvl1pPr>
          </a:lstStyle>
          <a:p>
            <a:pPr>
              <a:defRPr/>
            </a:pPr>
            <a:endParaRPr lang="en-US" altLang="zh-CN"/>
          </a:p>
        </p:txBody>
      </p:sp>
      <p:sp>
        <p:nvSpPr>
          <p:cNvPr id="8" name="Rectangle 6"/>
          <p:cNvSpPr>
            <a:spLocks noGrp="1" noChangeArrowheads="1"/>
          </p:cNvSpPr>
          <p:nvPr>
            <p:ph type="ftr" sz="quarter" idx="11"/>
          </p:nvPr>
        </p:nvSpPr>
        <p:spPr>
          <a:xfrm>
            <a:off x="3556000" y="6248400"/>
            <a:ext cx="2895600" cy="457200"/>
          </a:xfrm>
          <a:prstGeom prst="rect">
            <a:avLst/>
          </a:prstGeom>
        </p:spPr>
        <p:txBody>
          <a:bodyPr/>
          <a:lstStyle>
            <a:lvl1pPr>
              <a:buFontTx/>
              <a:buNone/>
              <a:defRPr/>
            </a:lvl1pPr>
          </a:lstStyle>
          <a:p>
            <a:pPr>
              <a:defRPr/>
            </a:pPr>
            <a:endParaRPr lang="en-US" altLang="zh-CN"/>
          </a:p>
        </p:txBody>
      </p:sp>
      <p:sp>
        <p:nvSpPr>
          <p:cNvPr id="9" name="Rectangle 7"/>
          <p:cNvSpPr>
            <a:spLocks noGrp="1" noChangeArrowheads="1"/>
          </p:cNvSpPr>
          <p:nvPr>
            <p:ph type="sldNum" sz="quarter" idx="12"/>
          </p:nvPr>
        </p:nvSpPr>
        <p:spPr>
          <a:xfrm>
            <a:off x="67183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5DCBD1FD-A8FE-448B-91FB-FA0C75CA5393}"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78178" name="Freeform 2"/>
          <p:cNvSpPr/>
          <p:nvPr/>
        </p:nvSpPr>
        <p:spPr bwMode="auto">
          <a:xfrm rot="-3172564">
            <a:off x="7777957" y="-15081"/>
            <a:ext cx="1162050" cy="2084387"/>
          </a:xfrm>
          <a:custGeom>
            <a:avLst/>
            <a:gdLst/>
            <a:ahLst/>
            <a:cxnLst>
              <a:cxn ang="0">
                <a:pos x="2903" y="433"/>
              </a:cxn>
              <a:cxn ang="0">
                <a:pos x="2565" y="80"/>
              </a:cxn>
              <a:cxn ang="0">
                <a:pos x="2241" y="0"/>
              </a:cxn>
              <a:cxn ang="0">
                <a:pos x="110" y="2811"/>
              </a:cxn>
              <a:cxn ang="0">
                <a:pos x="110" y="3228"/>
              </a:cxn>
              <a:cxn ang="0">
                <a:pos x="0" y="3631"/>
              </a:cxn>
              <a:cxn ang="0">
                <a:pos x="72" y="3686"/>
              </a:cxn>
              <a:cxn ang="0">
                <a:pos x="441" y="3355"/>
              </a:cxn>
              <a:cxn ang="0">
                <a:pos x="740" y="3228"/>
              </a:cxn>
              <a:cxn ang="0">
                <a:pos x="2903" y="433"/>
              </a:cxn>
              <a:cxn ang="0">
                <a:pos x="2903" y="433"/>
              </a:cxn>
            </a:cxnLst>
            <a:rect l="0" t="0" r="r" b="b"/>
            <a:pathLst>
              <a:path w="2903" h="3686">
                <a:moveTo>
                  <a:pt x="2903" y="433"/>
                </a:moveTo>
                <a:lnTo>
                  <a:pt x="2565" y="80"/>
                </a:lnTo>
                <a:lnTo>
                  <a:pt x="2241" y="0"/>
                </a:lnTo>
                <a:lnTo>
                  <a:pt x="110" y="2811"/>
                </a:lnTo>
                <a:lnTo>
                  <a:pt x="110" y="3228"/>
                </a:lnTo>
                <a:lnTo>
                  <a:pt x="0" y="3631"/>
                </a:lnTo>
                <a:lnTo>
                  <a:pt x="72" y="3686"/>
                </a:lnTo>
                <a:lnTo>
                  <a:pt x="441" y="3355"/>
                </a:lnTo>
                <a:lnTo>
                  <a:pt x="740" y="3228"/>
                </a:lnTo>
                <a:lnTo>
                  <a:pt x="2903" y="433"/>
                </a:lnTo>
                <a:lnTo>
                  <a:pt x="2903" y="433"/>
                </a:lnTo>
                <a:close/>
              </a:path>
            </a:pathLst>
          </a:custGeom>
          <a:solidFill>
            <a:srgbClr val="FFFFFF"/>
          </a:solidFill>
          <a:ln w="9525">
            <a:noFill/>
            <a:round/>
          </a:ln>
        </p:spPr>
        <p:txBody>
          <a:bodyPr/>
          <a:lstStyle/>
          <a:p>
            <a:pPr>
              <a:buFontTx/>
              <a:buNone/>
              <a:defRPr/>
            </a:pPr>
            <a:endParaRPr lang="zh-CN" altLang="en-US"/>
          </a:p>
        </p:txBody>
      </p:sp>
      <p:sp>
        <p:nvSpPr>
          <p:cNvPr id="34819" name="Rectangle 4"/>
          <p:cNvSpPr>
            <a:spLocks noGrp="1" noChangeArrowheads="1"/>
          </p:cNvSpPr>
          <p:nvPr>
            <p:ph type="body" idx="4294967295"/>
          </p:nvPr>
        </p:nvSpPr>
        <p:spPr bwMode="auto">
          <a:xfrm>
            <a:off x="1763713" y="1139825"/>
            <a:ext cx="6618287" cy="3657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5" name="Rectangle 9"/>
          <p:cNvSpPr>
            <a:spLocks noChangeArrowheads="1"/>
          </p:cNvSpPr>
          <p:nvPr/>
        </p:nvSpPr>
        <p:spPr bwMode="auto">
          <a:xfrm>
            <a:off x="1692275" y="-26988"/>
            <a:ext cx="7451725" cy="830263"/>
          </a:xfrm>
          <a:prstGeom prst="rect">
            <a:avLst/>
          </a:prstGeom>
          <a:solidFill>
            <a:schemeClr val="accent1"/>
          </a:solidFill>
          <a:ln w="9525">
            <a:noFill/>
            <a:miter lim="800000"/>
          </a:ln>
          <a:effectLst/>
        </p:spPr>
        <p:txBody>
          <a:bodyPr anchor="ctr">
            <a:spAutoFit/>
          </a:bodyPr>
          <a:lstStyle/>
          <a:p>
            <a:pPr>
              <a:buFontTx/>
              <a:buNone/>
              <a:defRPr/>
            </a:pPr>
            <a:endParaRPr lang="zh-CN" altLang="en-US" sz="4800"/>
          </a:p>
        </p:txBody>
      </p:sp>
      <p:sp>
        <p:nvSpPr>
          <p:cNvPr id="56" name="Rectangle 11"/>
          <p:cNvSpPr>
            <a:spLocks noChangeArrowheads="1"/>
          </p:cNvSpPr>
          <p:nvPr/>
        </p:nvSpPr>
        <p:spPr bwMode="auto">
          <a:xfrm>
            <a:off x="0" y="949325"/>
            <a:ext cx="1697038" cy="5908675"/>
          </a:xfrm>
          <a:prstGeom prst="rect">
            <a:avLst/>
          </a:prstGeom>
          <a:solidFill>
            <a:schemeClr val="accent1"/>
          </a:solidFill>
          <a:ln w="9525">
            <a:noFill/>
            <a:miter lim="800000"/>
          </a:ln>
        </p:spPr>
        <p:txBody>
          <a:bodyPr/>
          <a:lstStyle/>
          <a:p>
            <a:pPr>
              <a:buFontTx/>
              <a:buNone/>
              <a:defRPr/>
            </a:pPr>
            <a:endParaRPr lang="zh-CN" altLang="en-US" sz="4800"/>
          </a:p>
        </p:txBody>
      </p:sp>
      <p:pic>
        <p:nvPicPr>
          <p:cNvPr id="34822" name="Picture 22" descr="mc"/>
          <p:cNvPicPr>
            <a:picLocks noChangeAspect="1" noChangeArrowheads="1"/>
          </p:cNvPicPr>
          <p:nvPr userDrawn="1"/>
        </p:nvPicPr>
        <p:blipFill>
          <a:blip r:embed="rId9" cstate="print"/>
          <a:srcRect/>
          <a:stretch>
            <a:fillRect/>
          </a:stretch>
        </p:blipFill>
        <p:spPr bwMode="auto">
          <a:xfrm>
            <a:off x="0" y="0"/>
            <a:ext cx="1700213" cy="950913"/>
          </a:xfrm>
          <a:prstGeom prst="rect">
            <a:avLst/>
          </a:prstGeom>
          <a:noFill/>
          <a:ln w="9525">
            <a:noFill/>
            <a:miter lim="800000"/>
            <a:headEnd/>
            <a:tailEnd/>
          </a:ln>
        </p:spPr>
      </p:pic>
      <p:pic>
        <p:nvPicPr>
          <p:cNvPr id="34823" name="Picture 51" descr="无标题"/>
          <p:cNvPicPr>
            <a:picLocks noChangeAspect="1" noChangeArrowheads="1"/>
          </p:cNvPicPr>
          <p:nvPr userDrawn="1"/>
        </p:nvPicPr>
        <p:blipFill>
          <a:blip r:embed="rId10" cstate="print"/>
          <a:srcRect/>
          <a:stretch>
            <a:fillRect/>
          </a:stretch>
        </p:blipFill>
        <p:spPr bwMode="auto">
          <a:xfrm>
            <a:off x="0" y="6411913"/>
            <a:ext cx="1698625" cy="446087"/>
          </a:xfrm>
          <a:prstGeom prst="rect">
            <a:avLst/>
          </a:prstGeom>
          <a:noFill/>
          <a:ln w="9525">
            <a:noFill/>
            <a:miter lim="800000"/>
            <a:headEnd/>
            <a:tailEnd/>
          </a:ln>
        </p:spPr>
      </p:pic>
      <p:sp>
        <p:nvSpPr>
          <p:cNvPr id="2" name="Rectangle 3"/>
          <p:cNvSpPr>
            <a:spLocks noGrp="1" noChangeArrowheads="1"/>
          </p:cNvSpPr>
          <p:nvPr>
            <p:ph type="title"/>
          </p:nvPr>
        </p:nvSpPr>
        <p:spPr bwMode="auto">
          <a:xfrm>
            <a:off x="1763713" y="-26988"/>
            <a:ext cx="6407150" cy="771526"/>
          </a:xfrm>
          <a:prstGeom prst="rect">
            <a:avLst/>
          </a:prstGeom>
          <a:noFill/>
          <a:ln w="9525">
            <a:noFill/>
            <a:miter lim="800000"/>
          </a:ln>
        </p:spPr>
        <p:txBody>
          <a:bodyPr vert="horz" wrap="square" lIns="91440" tIns="45720" rIns="91440" bIns="45720" numCol="1" anchor="b" anchorCtr="0" compatLnSpc="1"/>
          <a:lstStyle/>
          <a:p>
            <a:pPr lvl="0"/>
            <a:r>
              <a:rPr lang="zh-CN" altLang="en-US" noProof="1" smtClean="0"/>
              <a:t>单击此处编辑母版标题样式</a:t>
            </a:r>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Lst>
  <p:txStyles>
    <p:titleStyle>
      <a:lvl1pPr algn="ctr" rtl="0" eaLnBrk="0" fontAlgn="base" hangingPunct="0">
        <a:spcBef>
          <a:spcPct val="0"/>
        </a:spcBef>
        <a:spcAft>
          <a:spcPct val="0"/>
        </a:spcAft>
        <a:defRPr sz="2800" b="1">
          <a:solidFill>
            <a:schemeClr val="tx1"/>
          </a:solidFill>
          <a:effectLst>
            <a:outerShdw blurRad="38100" dist="38100" dir="2700000" algn="tl">
              <a:srgbClr val="000000">
                <a:alpha val="43137"/>
              </a:srgbClr>
            </a:outerShdw>
          </a:effectLst>
          <a:latin typeface="+mj-lt"/>
          <a:ea typeface="+mj-ea"/>
          <a:cs typeface="+mj-cs"/>
        </a:defRPr>
      </a:lvl1pPr>
      <a:lvl2pPr algn="ctr" rtl="0" eaLnBrk="0" fontAlgn="base" hangingPunct="0">
        <a:spcBef>
          <a:spcPct val="0"/>
        </a:spcBef>
        <a:spcAft>
          <a:spcPct val="0"/>
        </a:spcAft>
        <a:defRPr sz="2800" b="1">
          <a:solidFill>
            <a:schemeClr val="tx1"/>
          </a:solidFill>
          <a:latin typeface="Comic Sans MS" panose="030F0702030302020204" pitchFamily="66" charset="0"/>
          <a:ea typeface="宋体" panose="02010600030101010101" pitchFamily="2" charset="-122"/>
        </a:defRPr>
      </a:lvl2pPr>
      <a:lvl3pPr algn="ctr" rtl="0" eaLnBrk="0" fontAlgn="base" hangingPunct="0">
        <a:spcBef>
          <a:spcPct val="0"/>
        </a:spcBef>
        <a:spcAft>
          <a:spcPct val="0"/>
        </a:spcAft>
        <a:defRPr sz="2800" b="1">
          <a:solidFill>
            <a:schemeClr val="tx1"/>
          </a:solidFill>
          <a:latin typeface="Comic Sans MS" panose="030F0702030302020204" pitchFamily="66" charset="0"/>
          <a:ea typeface="宋体" panose="02010600030101010101" pitchFamily="2" charset="-122"/>
        </a:defRPr>
      </a:lvl3pPr>
      <a:lvl4pPr algn="ctr" rtl="0" eaLnBrk="0" fontAlgn="base" hangingPunct="0">
        <a:spcBef>
          <a:spcPct val="0"/>
        </a:spcBef>
        <a:spcAft>
          <a:spcPct val="0"/>
        </a:spcAft>
        <a:defRPr sz="2800" b="1">
          <a:solidFill>
            <a:schemeClr val="tx1"/>
          </a:solidFill>
          <a:latin typeface="Comic Sans MS" panose="030F0702030302020204" pitchFamily="66" charset="0"/>
          <a:ea typeface="宋体" panose="02010600030101010101" pitchFamily="2" charset="-122"/>
        </a:defRPr>
      </a:lvl4pPr>
      <a:lvl5pPr algn="ctr" rtl="0" eaLnBrk="0" fontAlgn="base" hangingPunct="0">
        <a:spcBef>
          <a:spcPct val="0"/>
        </a:spcBef>
        <a:spcAft>
          <a:spcPct val="0"/>
        </a:spcAft>
        <a:defRPr sz="2800" b="1">
          <a:solidFill>
            <a:schemeClr val="tx1"/>
          </a:solidFill>
          <a:latin typeface="Comic Sans MS" panose="030F0702030302020204" pitchFamily="66" charset="0"/>
          <a:ea typeface="宋体" panose="02010600030101010101" pitchFamily="2" charset="-122"/>
        </a:defRPr>
      </a:lvl5pPr>
      <a:lvl6pPr marL="457200" algn="ctr" rtl="0" fontAlgn="base">
        <a:spcBef>
          <a:spcPct val="0"/>
        </a:spcBef>
        <a:spcAft>
          <a:spcPct val="0"/>
        </a:spcAft>
        <a:defRPr sz="4400">
          <a:solidFill>
            <a:schemeClr val="tx1"/>
          </a:solidFill>
          <a:latin typeface="Comic Sans MS" panose="030F0702030302020204" pitchFamily="66" charset="0"/>
          <a:ea typeface="宋体" panose="02010600030101010101" pitchFamily="2" charset="-122"/>
        </a:defRPr>
      </a:lvl6pPr>
      <a:lvl7pPr marL="914400" algn="ctr" rtl="0" fontAlgn="base">
        <a:spcBef>
          <a:spcPct val="0"/>
        </a:spcBef>
        <a:spcAft>
          <a:spcPct val="0"/>
        </a:spcAft>
        <a:defRPr sz="4400">
          <a:solidFill>
            <a:schemeClr val="tx1"/>
          </a:solidFill>
          <a:latin typeface="Comic Sans MS" panose="030F0702030302020204" pitchFamily="66" charset="0"/>
          <a:ea typeface="宋体" panose="02010600030101010101" pitchFamily="2" charset="-122"/>
        </a:defRPr>
      </a:lvl7pPr>
      <a:lvl8pPr marL="1371600" algn="ctr" rtl="0" fontAlgn="base">
        <a:spcBef>
          <a:spcPct val="0"/>
        </a:spcBef>
        <a:spcAft>
          <a:spcPct val="0"/>
        </a:spcAft>
        <a:defRPr sz="4400">
          <a:solidFill>
            <a:schemeClr val="tx1"/>
          </a:solidFill>
          <a:latin typeface="Comic Sans MS" panose="030F0702030302020204" pitchFamily="66" charset="0"/>
          <a:ea typeface="宋体" panose="02010600030101010101" pitchFamily="2" charset="-122"/>
        </a:defRPr>
      </a:lvl8pPr>
      <a:lvl9pPr marL="1828800" algn="ctr" rtl="0" fontAlgn="base">
        <a:spcBef>
          <a:spcPct val="0"/>
        </a:spcBef>
        <a:spcAft>
          <a:spcPct val="0"/>
        </a:spcAft>
        <a:defRPr sz="4400">
          <a:solidFill>
            <a:schemeClr val="tx1"/>
          </a:solidFill>
          <a:latin typeface="Comic Sans MS" panose="030F0702030302020204" pitchFamily="66"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4" Type="http://schemas.openxmlformats.org/officeDocument/2006/relationships/slide" Target="slide4.xml"/></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oleObject" Target="../embeddings/oleObject5.bin"/><Relationship Id="rId7"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slide" Target="slide4.xml"/><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5.xml"/><Relationship Id="rId1" Type="http://schemas.openxmlformats.org/officeDocument/2006/relationships/vmlDrawing" Target="../drawings/vmlDrawing5.vml"/><Relationship Id="rId6" Type="http://schemas.openxmlformats.org/officeDocument/2006/relationships/slide" Target="slide4.xml"/><Relationship Id="rId5" Type="http://schemas.openxmlformats.org/officeDocument/2006/relationships/oleObject" Target="../embeddings/oleObject10.bin"/><Relationship Id="rId4" Type="http://schemas.openxmlformats.org/officeDocument/2006/relationships/oleObject" Target="../embeddings/oleObject9.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slide" Target="slide4.xml"/><Relationship Id="rId5" Type="http://schemas.openxmlformats.org/officeDocument/2006/relationships/image" Target="../media/image24.wmf"/><Relationship Id="rId4" Type="http://schemas.openxmlformats.org/officeDocument/2006/relationships/oleObject" Target="../embeddings/oleObject12.bin"/></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slide" Target="slide4.xml"/><Relationship Id="rId4" Type="http://schemas.openxmlformats.org/officeDocument/2006/relationships/oleObject" Target="../embeddings/oleObject13.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5.xml"/><Relationship Id="rId1" Type="http://schemas.openxmlformats.org/officeDocument/2006/relationships/vmlDrawing" Target="../drawings/vmlDrawing8.vml"/><Relationship Id="rId4" Type="http://schemas.openxmlformats.org/officeDocument/2006/relationships/slide" Target="slide4.xml"/></Relationships>
</file>

<file path=ppt/slides/_rels/slide1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slide" Target="slide4.xml"/><Relationship Id="rId5" Type="http://schemas.openxmlformats.org/officeDocument/2006/relationships/oleObject" Target="../embeddings/oleObject17.bin"/><Relationship Id="rId4" Type="http://schemas.openxmlformats.org/officeDocument/2006/relationships/oleObject" Target="../embeddings/oleObject16.bin"/></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slide" Target="slide4.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slide" Target="slide4.xml"/><Relationship Id="rId5" Type="http://schemas.openxmlformats.org/officeDocument/2006/relationships/oleObject" Target="../embeddings/oleObject20.bin"/><Relationship Id="rId4" Type="http://schemas.openxmlformats.org/officeDocument/2006/relationships/oleObject" Target="../embeddings/oleObject19.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26.bin"/><Relationship Id="rId13" Type="http://schemas.openxmlformats.org/officeDocument/2006/relationships/slide" Target="slide4.xml"/><Relationship Id="rId3" Type="http://schemas.openxmlformats.org/officeDocument/2006/relationships/oleObject" Target="../embeddings/oleObject21.bin"/><Relationship Id="rId7" Type="http://schemas.openxmlformats.org/officeDocument/2006/relationships/oleObject" Target="../embeddings/oleObject25.bin"/><Relationship Id="rId12" Type="http://schemas.openxmlformats.org/officeDocument/2006/relationships/oleObject" Target="../embeddings/oleObject30.bin"/><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oleObject" Target="../embeddings/oleObject24.bin"/><Relationship Id="rId11" Type="http://schemas.openxmlformats.org/officeDocument/2006/relationships/oleObject" Target="../embeddings/oleObject29.bin"/><Relationship Id="rId5" Type="http://schemas.openxmlformats.org/officeDocument/2006/relationships/oleObject" Target="../embeddings/oleObject23.bin"/><Relationship Id="rId10" Type="http://schemas.openxmlformats.org/officeDocument/2006/relationships/oleObject" Target="../embeddings/oleObject28.bin"/><Relationship Id="rId4" Type="http://schemas.openxmlformats.org/officeDocument/2006/relationships/oleObject" Target="../embeddings/oleObject22.bin"/><Relationship Id="rId9" Type="http://schemas.openxmlformats.org/officeDocument/2006/relationships/oleObject" Target="../embeddings/oleObject27.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1.bin"/><Relationship Id="rId7" Type="http://schemas.openxmlformats.org/officeDocument/2006/relationships/slide" Target="slide4.xml"/><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34.bin"/><Relationship Id="rId5" Type="http://schemas.openxmlformats.org/officeDocument/2006/relationships/oleObject" Target="../embeddings/oleObject33.bin"/><Relationship Id="rId4" Type="http://schemas.openxmlformats.org/officeDocument/2006/relationships/oleObject" Target="../embeddings/oleObject3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40.bin"/><Relationship Id="rId13" Type="http://schemas.openxmlformats.org/officeDocument/2006/relationships/slide" Target="slide4.xml"/><Relationship Id="rId3" Type="http://schemas.openxmlformats.org/officeDocument/2006/relationships/oleObject" Target="../embeddings/oleObject35.bin"/><Relationship Id="rId7" Type="http://schemas.openxmlformats.org/officeDocument/2006/relationships/oleObject" Target="../embeddings/oleObject39.bin"/><Relationship Id="rId12"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38.bin"/><Relationship Id="rId11" Type="http://schemas.openxmlformats.org/officeDocument/2006/relationships/oleObject" Target="../embeddings/oleObject43.bin"/><Relationship Id="rId5" Type="http://schemas.openxmlformats.org/officeDocument/2006/relationships/oleObject" Target="../embeddings/oleObject37.bin"/><Relationship Id="rId10" Type="http://schemas.openxmlformats.org/officeDocument/2006/relationships/oleObject" Target="../embeddings/oleObject42.bin"/><Relationship Id="rId4" Type="http://schemas.openxmlformats.org/officeDocument/2006/relationships/oleObject" Target="../embeddings/oleObject36.bin"/><Relationship Id="rId9" Type="http://schemas.openxmlformats.org/officeDocument/2006/relationships/oleObject" Target="../embeddings/oleObject41.bin"/></Relationships>
</file>

<file path=ppt/slides/_rels/slide3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slide" Target="slide4.xml"/><Relationship Id="rId4" Type="http://schemas.openxmlformats.org/officeDocument/2006/relationships/oleObject" Target="../embeddings/oleObject46.bin"/></Relationships>
</file>

<file path=ppt/slides/_rels/slide3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7.bin"/><Relationship Id="rId7" Type="http://schemas.openxmlformats.org/officeDocument/2006/relationships/slide" Target="slide4.xml"/><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50.bin"/><Relationship Id="rId5" Type="http://schemas.openxmlformats.org/officeDocument/2006/relationships/oleObject" Target="../embeddings/oleObject49.bin"/><Relationship Id="rId4" Type="http://schemas.openxmlformats.org/officeDocument/2006/relationships/oleObject" Target="../embeddings/oleObject48.bin"/></Relationships>
</file>

<file path=ppt/slides/_rels/slide3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56.bin"/><Relationship Id="rId3" Type="http://schemas.openxmlformats.org/officeDocument/2006/relationships/oleObject" Target="../embeddings/oleObject51.bin"/><Relationship Id="rId7"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54.bin"/><Relationship Id="rId5" Type="http://schemas.openxmlformats.org/officeDocument/2006/relationships/oleObject" Target="../embeddings/oleObject53.bin"/><Relationship Id="rId10" Type="http://schemas.openxmlformats.org/officeDocument/2006/relationships/image" Target="../media/image68.png"/><Relationship Id="rId4" Type="http://schemas.openxmlformats.org/officeDocument/2006/relationships/oleObject" Target="../embeddings/oleObject52.bin"/><Relationship Id="rId9" Type="http://schemas.openxmlformats.org/officeDocument/2006/relationships/slide" Target="slide4.xml"/></Relationships>
</file>

<file path=ppt/slides/_rels/slide3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slide" Target="slide4.xml"/></Relationships>
</file>

<file path=ppt/slides/_rels/slide40.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image" Target="../media/image73.png"/><Relationship Id="rId7"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58.bin"/><Relationship Id="rId5" Type="http://schemas.openxmlformats.org/officeDocument/2006/relationships/oleObject" Target="../embeddings/oleObject57.bin"/><Relationship Id="rId4" Type="http://schemas.openxmlformats.org/officeDocument/2006/relationships/image" Target="../media/image74.png"/></Relationships>
</file>

<file path=ppt/slides/_rels/slide4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slide" Target="slide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19.vml"/></Relationships>
</file>

<file path=ppt/slides/_rels/slide49.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oleObject" Target="../embeddings/oleObject62.bin"/><Relationship Id="rId7" Type="http://schemas.openxmlformats.org/officeDocument/2006/relationships/slide" Target="slide47.xml"/><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65.bin"/><Relationship Id="rId5" Type="http://schemas.openxmlformats.org/officeDocument/2006/relationships/oleObject" Target="../embeddings/oleObject64.bin"/><Relationship Id="rId4" Type="http://schemas.openxmlformats.org/officeDocument/2006/relationships/oleObject" Target="../embeddings/oleObject63.bin"/></Relationships>
</file>

<file path=ppt/slides/_rels/slide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 Target="slide47.xml"/><Relationship Id="rId2" Type="http://schemas.openxmlformats.org/officeDocument/2006/relationships/image" Target="../media/image83.png"/><Relationship Id="rId1" Type="http://schemas.openxmlformats.org/officeDocument/2006/relationships/slideLayout" Target="../slideLayouts/slideLayout6.xml"/><Relationship Id="rId4" Type="http://schemas.openxmlformats.org/officeDocument/2006/relationships/slide" Target="slide4.xml"/></Relationships>
</file>

<file path=ppt/slides/_rels/slide51.xml.rels><?xml version="1.0" encoding="UTF-8" standalone="yes"?>
<Relationships xmlns="http://schemas.openxmlformats.org/package/2006/relationships"><Relationship Id="rId3" Type="http://schemas.openxmlformats.org/officeDocument/2006/relationships/slide" Target="slide47.xml"/><Relationship Id="rId2" Type="http://schemas.openxmlformats.org/officeDocument/2006/relationships/image" Target="../media/image84.png"/><Relationship Id="rId1" Type="http://schemas.openxmlformats.org/officeDocument/2006/relationships/slideLayout" Target="../slideLayouts/slideLayout6.xml"/><Relationship Id="rId4" Type="http://schemas.openxmlformats.org/officeDocument/2006/relationships/slide" Target="slide4.xml"/></Relationships>
</file>

<file path=ppt/slides/_rels/slide52.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6.xml"/><Relationship Id="rId5" Type="http://schemas.openxmlformats.org/officeDocument/2006/relationships/slide" Target="slide4.xml"/><Relationship Id="rId4" Type="http://schemas.openxmlformats.org/officeDocument/2006/relationships/slide" Target="slide47.xml"/></Relationships>
</file>

<file path=ppt/slides/_rels/slide53.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6.xml"/><Relationship Id="rId5" Type="http://schemas.openxmlformats.org/officeDocument/2006/relationships/slide" Target="slide4.xml"/><Relationship Id="rId4" Type="http://schemas.openxmlformats.org/officeDocument/2006/relationships/slide" Target="slide47.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66.bin"/><Relationship Id="rId7" Type="http://schemas.openxmlformats.org/officeDocument/2006/relationships/slide" Target="slide4.xml"/><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slide" Target="slide47.xml"/><Relationship Id="rId5" Type="http://schemas.openxmlformats.org/officeDocument/2006/relationships/image" Target="../media/image91.png"/><Relationship Id="rId4" Type="http://schemas.openxmlformats.org/officeDocument/2006/relationships/oleObject" Target="../embeddings/oleObject67.bin"/></Relationships>
</file>

<file path=ppt/slides/_rels/slide55.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oleObject" Target="../embeddings/oleObject68.bin"/><Relationship Id="rId7" Type="http://schemas.openxmlformats.org/officeDocument/2006/relationships/slide" Target="slide47.xml"/><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95.png"/><Relationship Id="rId5" Type="http://schemas.openxmlformats.org/officeDocument/2006/relationships/oleObject" Target="../embeddings/oleObject70.bin"/><Relationship Id="rId4" Type="http://schemas.openxmlformats.org/officeDocument/2006/relationships/oleObject" Target="../embeddings/oleObject69.bin"/></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71.bin"/><Relationship Id="rId7" Type="http://schemas.openxmlformats.org/officeDocument/2006/relationships/slide" Target="slide4.xml"/><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slide" Target="slide47.xml"/><Relationship Id="rId5" Type="http://schemas.openxmlformats.org/officeDocument/2006/relationships/image" Target="../media/image98.png"/><Relationship Id="rId4" Type="http://schemas.openxmlformats.org/officeDocument/2006/relationships/oleObject" Target="../embeddings/oleObject72.bin"/></Relationships>
</file>

<file path=ppt/slides/_rels/slide57.xml.rels><?xml version="1.0" encoding="UTF-8" standalone="yes"?>
<Relationships xmlns="http://schemas.openxmlformats.org/package/2006/relationships"><Relationship Id="rId3" Type="http://schemas.openxmlformats.org/officeDocument/2006/relationships/slide" Target="slide47.xml"/><Relationship Id="rId2" Type="http://schemas.openxmlformats.org/officeDocument/2006/relationships/image" Target="../media/image99.png"/><Relationship Id="rId1" Type="http://schemas.openxmlformats.org/officeDocument/2006/relationships/slideLayout" Target="../slideLayouts/slideLayout2.xml"/><Relationship Id="rId4" Type="http://schemas.openxmlformats.org/officeDocument/2006/relationships/slide" Target="slide4.xml"/></Relationships>
</file>

<file path=ppt/slides/_rels/slide58.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 Id="rId5" Type="http://schemas.openxmlformats.org/officeDocument/2006/relationships/slide" Target="slide4.xml"/><Relationship Id="rId4" Type="http://schemas.openxmlformats.org/officeDocument/2006/relationships/slide" Target="slide4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slide" Target="slide4.xml"/></Relationships>
</file>

<file path=ppt/slides/_rels/slide60.xml.rels><?xml version="1.0" encoding="UTF-8" standalone="yes"?>
<Relationships xmlns="http://schemas.openxmlformats.org/package/2006/relationships"><Relationship Id="rId3" Type="http://schemas.openxmlformats.org/officeDocument/2006/relationships/slide" Target="slide47.xml"/><Relationship Id="rId2" Type="http://schemas.openxmlformats.org/officeDocument/2006/relationships/image" Target="../media/image102.png"/><Relationship Id="rId1" Type="http://schemas.openxmlformats.org/officeDocument/2006/relationships/slideLayout" Target="../slideLayouts/slideLayout6.xml"/><Relationship Id="rId4" Type="http://schemas.openxmlformats.org/officeDocument/2006/relationships/slide" Target="slide4.xml"/></Relationships>
</file>

<file path=ppt/slides/_rels/slide61.xml.rels><?xml version="1.0" encoding="UTF-8" standalone="yes"?>
<Relationships xmlns="http://schemas.openxmlformats.org/package/2006/relationships"><Relationship Id="rId3" Type="http://schemas.openxmlformats.org/officeDocument/2006/relationships/slide" Target="slide47.xml"/><Relationship Id="rId2" Type="http://schemas.openxmlformats.org/officeDocument/2006/relationships/image" Target="../media/image103.png"/><Relationship Id="rId1" Type="http://schemas.openxmlformats.org/officeDocument/2006/relationships/slideLayout" Target="../slideLayouts/slideLayout2.xml"/><Relationship Id="rId4" Type="http://schemas.openxmlformats.org/officeDocument/2006/relationships/slide" Target="slide4.xml"/></Relationships>
</file>

<file path=ppt/slides/_rels/slide62.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image" Target="../media/image106.png"/><Relationship Id="rId7" Type="http://schemas.openxmlformats.org/officeDocument/2006/relationships/slide" Target="slide47.xml"/><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107.png"/><Relationship Id="rId5" Type="http://schemas.openxmlformats.org/officeDocument/2006/relationships/oleObject" Target="../embeddings/oleObject74.bin"/><Relationship Id="rId4" Type="http://schemas.openxmlformats.org/officeDocument/2006/relationships/oleObject" Target="../embeddings/oleObject73.bin"/></Relationships>
</file>

<file path=ppt/slides/_rels/slide63.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oleObject" Target="../embeddings/oleObject75.bin"/><Relationship Id="rId7" Type="http://schemas.openxmlformats.org/officeDocument/2006/relationships/slide" Target="slide47.xml"/><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111.png"/><Relationship Id="rId5" Type="http://schemas.openxmlformats.org/officeDocument/2006/relationships/image" Target="../media/image110.png"/><Relationship Id="rId4" Type="http://schemas.openxmlformats.org/officeDocument/2006/relationships/image" Target="../media/image109.png"/></Relationships>
</file>

<file path=ppt/slides/_rels/slide6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4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4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slide" Target="slide47.xml"/><Relationship Id="rId3" Type="http://schemas.openxmlformats.org/officeDocument/2006/relationships/oleObject" Target="../embeddings/oleObject76.bin"/><Relationship Id="rId7" Type="http://schemas.openxmlformats.org/officeDocument/2006/relationships/oleObject" Target="../embeddings/oleObject80.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79.bin"/><Relationship Id="rId5" Type="http://schemas.openxmlformats.org/officeDocument/2006/relationships/oleObject" Target="../embeddings/oleObject78.bin"/><Relationship Id="rId4" Type="http://schemas.openxmlformats.org/officeDocument/2006/relationships/oleObject" Target="../embeddings/oleObject77.bin"/><Relationship Id="rId9" Type="http://schemas.openxmlformats.org/officeDocument/2006/relationships/slide" Target="slide4.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81.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118.png"/></Relationships>
</file>

<file path=ppt/slides/_rels/slide68.xml.rels><?xml version="1.0" encoding="UTF-8" standalone="yes"?>
<Relationships xmlns="http://schemas.openxmlformats.org/package/2006/relationships"><Relationship Id="rId8" Type="http://schemas.openxmlformats.org/officeDocument/2006/relationships/image" Target="../media/image124.png"/><Relationship Id="rId3" Type="http://schemas.openxmlformats.org/officeDocument/2006/relationships/oleObject" Target="../embeddings/oleObject82.bin"/><Relationship Id="rId7" Type="http://schemas.openxmlformats.org/officeDocument/2006/relationships/image" Target="../media/image123.png"/><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oleObject" Target="../embeddings/oleObject85.bin"/><Relationship Id="rId5" Type="http://schemas.openxmlformats.org/officeDocument/2006/relationships/oleObject" Target="../embeddings/oleObject84.bin"/><Relationship Id="rId10" Type="http://schemas.openxmlformats.org/officeDocument/2006/relationships/slide" Target="slide4.xml"/><Relationship Id="rId4" Type="http://schemas.openxmlformats.org/officeDocument/2006/relationships/oleObject" Target="../embeddings/oleObject83.bin"/><Relationship Id="rId9" Type="http://schemas.openxmlformats.org/officeDocument/2006/relationships/slide" Target="slide47.xml"/></Relationships>
</file>

<file path=ppt/slides/_rels/slide6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4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image" Target="../media/image10.png"/><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86.bin"/><Relationship Id="rId7" Type="http://schemas.openxmlformats.org/officeDocument/2006/relationships/slide" Target="slide4.xml"/><Relationship Id="rId2" Type="http://schemas.openxmlformats.org/officeDocument/2006/relationships/slideLayout" Target="../slideLayouts/slideLayout5.xml"/><Relationship Id="rId1" Type="http://schemas.openxmlformats.org/officeDocument/2006/relationships/vmlDrawing" Target="../drawings/vmlDrawing29.vml"/><Relationship Id="rId6" Type="http://schemas.openxmlformats.org/officeDocument/2006/relationships/slide" Target="slide47.xml"/><Relationship Id="rId5" Type="http://schemas.openxmlformats.org/officeDocument/2006/relationships/oleObject" Target="../embeddings/oleObject88.bin"/><Relationship Id="rId4" Type="http://schemas.openxmlformats.org/officeDocument/2006/relationships/oleObject" Target="../embeddings/oleObject87.bin"/></Relationships>
</file>

<file path=ppt/slides/_rels/slide71.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oleObject" Target="../embeddings/oleObject89.bin"/><Relationship Id="rId7" Type="http://schemas.openxmlformats.org/officeDocument/2006/relationships/slide" Target="slide47.xml"/><Relationship Id="rId2" Type="http://schemas.openxmlformats.org/officeDocument/2006/relationships/slideLayout" Target="../slideLayouts/slideLayout5.xml"/><Relationship Id="rId1" Type="http://schemas.openxmlformats.org/officeDocument/2006/relationships/vmlDrawing" Target="../drawings/vmlDrawing30.vml"/><Relationship Id="rId6" Type="http://schemas.openxmlformats.org/officeDocument/2006/relationships/oleObject" Target="../embeddings/oleObject92.bin"/><Relationship Id="rId5" Type="http://schemas.openxmlformats.org/officeDocument/2006/relationships/oleObject" Target="../embeddings/oleObject91.bin"/><Relationship Id="rId4" Type="http://schemas.openxmlformats.org/officeDocument/2006/relationships/oleObject" Target="../embeddings/oleObject90.bin"/></Relationships>
</file>

<file path=ppt/slides/_rels/slide72.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oleObject" Target="../embeddings/oleObject93.bin"/><Relationship Id="rId7" Type="http://schemas.openxmlformats.org/officeDocument/2006/relationships/slide" Target="slide47.xml"/><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oleObject" Target="../embeddings/oleObject96.bin"/><Relationship Id="rId5" Type="http://schemas.openxmlformats.org/officeDocument/2006/relationships/oleObject" Target="../embeddings/oleObject95.bin"/><Relationship Id="rId4" Type="http://schemas.openxmlformats.org/officeDocument/2006/relationships/oleObject" Target="../embeddings/oleObject94.bin"/></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97.bin"/><Relationship Id="rId7" Type="http://schemas.openxmlformats.org/officeDocument/2006/relationships/slide" Target="slide4.xml"/><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slide" Target="slide47.xml"/><Relationship Id="rId5" Type="http://schemas.openxmlformats.org/officeDocument/2006/relationships/oleObject" Target="../embeddings/oleObject99.bin"/><Relationship Id="rId4" Type="http://schemas.openxmlformats.org/officeDocument/2006/relationships/oleObject" Target="../embeddings/oleObject98.bin"/></Relationships>
</file>

<file path=ppt/slides/_rels/slide7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4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slide" Target="slide47.xml"/><Relationship Id="rId2" Type="http://schemas.openxmlformats.org/officeDocument/2006/relationships/image" Target="../media/image137.png"/><Relationship Id="rId1" Type="http://schemas.openxmlformats.org/officeDocument/2006/relationships/slideLayout" Target="../slideLayouts/slideLayout2.xml"/><Relationship Id="rId4" Type="http://schemas.openxmlformats.org/officeDocument/2006/relationships/slide" Target="slide4.xml"/></Relationships>
</file>

<file path=ppt/slides/_rels/slide7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4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slide" Target="slide47.xml"/><Relationship Id="rId2" Type="http://schemas.openxmlformats.org/officeDocument/2006/relationships/slide" Target="slide77.xml"/><Relationship Id="rId1" Type="http://schemas.openxmlformats.org/officeDocument/2006/relationships/slideLayout" Target="../slideLayouts/slideLayout2.xml"/><Relationship Id="rId4" Type="http://schemas.openxmlformats.org/officeDocument/2006/relationships/slide" Target="slide4.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100.bin"/><Relationship Id="rId2" Type="http://schemas.openxmlformats.org/officeDocument/2006/relationships/slideLayout" Target="../slideLayouts/slideLayout2.xml"/><Relationship Id="rId1" Type="http://schemas.openxmlformats.org/officeDocument/2006/relationships/vmlDrawing" Target="../drawings/vmlDrawing33.vml"/></Relationships>
</file>

<file path=ppt/slides/_rels/slide79.xml.rels><?xml version="1.0" encoding="UTF-8" standalone="yes"?>
<Relationships xmlns="http://schemas.openxmlformats.org/package/2006/relationships"><Relationship Id="rId3" Type="http://schemas.openxmlformats.org/officeDocument/2006/relationships/slide" Target="slide77.xml"/><Relationship Id="rId2" Type="http://schemas.openxmlformats.org/officeDocument/2006/relationships/image" Target="../media/image139.png"/><Relationship Id="rId1" Type="http://schemas.openxmlformats.org/officeDocument/2006/relationships/slideLayout" Target="../slideLayouts/slideLayout2.xml"/><Relationship Id="rId5" Type="http://schemas.openxmlformats.org/officeDocument/2006/relationships/slide" Target="slide4.xml"/><Relationship Id="rId4" Type="http://schemas.openxmlformats.org/officeDocument/2006/relationships/slide" Target="slide47.xml"/></Relationships>
</file>

<file path=ppt/slides/_rels/slide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slide" Target="slide77.xml"/><Relationship Id="rId2" Type="http://schemas.openxmlformats.org/officeDocument/2006/relationships/image" Target="../media/image140.png"/><Relationship Id="rId1" Type="http://schemas.openxmlformats.org/officeDocument/2006/relationships/slideLayout" Target="../slideLayouts/slideLayout2.xml"/><Relationship Id="rId5" Type="http://schemas.openxmlformats.org/officeDocument/2006/relationships/slide" Target="slide4.xml"/><Relationship Id="rId4" Type="http://schemas.openxmlformats.org/officeDocument/2006/relationships/slide" Target="slide47.xml"/></Relationships>
</file>

<file path=ppt/slides/_rels/slide82.xml.rels><?xml version="1.0" encoding="UTF-8" standalone="yes"?>
<Relationships xmlns="http://schemas.openxmlformats.org/package/2006/relationships"><Relationship Id="rId3" Type="http://schemas.openxmlformats.org/officeDocument/2006/relationships/slide" Target="slide77.xml"/><Relationship Id="rId2" Type="http://schemas.openxmlformats.org/officeDocument/2006/relationships/image" Target="../media/image141.png"/><Relationship Id="rId1" Type="http://schemas.openxmlformats.org/officeDocument/2006/relationships/slideLayout" Target="../slideLayouts/slideLayout2.xml"/><Relationship Id="rId5" Type="http://schemas.openxmlformats.org/officeDocument/2006/relationships/slide" Target="slide4.xml"/><Relationship Id="rId4" Type="http://schemas.openxmlformats.org/officeDocument/2006/relationships/slide" Target="slide47.xml"/></Relationships>
</file>

<file path=ppt/slides/_rels/slide83.xml.rels><?xml version="1.0" encoding="UTF-8" standalone="yes"?>
<Relationships xmlns="http://schemas.openxmlformats.org/package/2006/relationships"><Relationship Id="rId3" Type="http://schemas.openxmlformats.org/officeDocument/2006/relationships/slide" Target="slide77.xml"/><Relationship Id="rId2" Type="http://schemas.openxmlformats.org/officeDocument/2006/relationships/image" Target="../media/image142.png"/><Relationship Id="rId1" Type="http://schemas.openxmlformats.org/officeDocument/2006/relationships/slideLayout" Target="../slideLayouts/slideLayout2.xml"/><Relationship Id="rId5" Type="http://schemas.openxmlformats.org/officeDocument/2006/relationships/slide" Target="slide4.xml"/><Relationship Id="rId4" Type="http://schemas.openxmlformats.org/officeDocument/2006/relationships/slide" Target="slide4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4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slide" Target="slide47.xml"/><Relationship Id="rId2" Type="http://schemas.openxmlformats.org/officeDocument/2006/relationships/slide" Target="slide77.xml"/><Relationship Id="rId1" Type="http://schemas.openxmlformats.org/officeDocument/2006/relationships/slideLayout" Target="../slideLayouts/slideLayout2.xml"/><Relationship Id="rId4" Type="http://schemas.openxmlformats.org/officeDocument/2006/relationships/slide" Target="slide4.xml"/></Relationships>
</file>

<file path=ppt/slides/_rels/slide88.xml.rels><?xml version="1.0" encoding="UTF-8" standalone="yes"?>
<Relationships xmlns="http://schemas.openxmlformats.org/package/2006/relationships"><Relationship Id="rId2" Type="http://schemas.openxmlformats.org/officeDocument/2006/relationships/image" Target="../media/image14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4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image" Target="../media/image146.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4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4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4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5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slide" Target="slide77.xml"/><Relationship Id="rId2" Type="http://schemas.openxmlformats.org/officeDocument/2006/relationships/image" Target="../media/image152.png"/><Relationship Id="rId1" Type="http://schemas.openxmlformats.org/officeDocument/2006/relationships/slideLayout" Target="../slideLayouts/slideLayout2.xml"/><Relationship Id="rId5" Type="http://schemas.openxmlformats.org/officeDocument/2006/relationships/slide" Target="slide4.xml"/><Relationship Id="rId4" Type="http://schemas.openxmlformats.org/officeDocument/2006/relationships/slide" Target="slide47.xml"/></Relationships>
</file>

<file path=ppt/slides/_rels/slide97.xml.rels><?xml version="1.0" encoding="UTF-8" standalone="yes"?>
<Relationships xmlns="http://schemas.openxmlformats.org/package/2006/relationships"><Relationship Id="rId2" Type="http://schemas.openxmlformats.org/officeDocument/2006/relationships/image" Target="../media/image153.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55.png"/><Relationship Id="rId2" Type="http://schemas.openxmlformats.org/officeDocument/2006/relationships/image" Target="../media/image15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5" name="Rectangle 5"/>
          <p:cNvSpPr>
            <a:spLocks noGrp="1" noChangeArrowheads="1"/>
          </p:cNvSpPr>
          <p:nvPr>
            <p:ph type="ctrTitle"/>
          </p:nvPr>
        </p:nvSpPr>
        <p:spPr>
          <a:xfrm>
            <a:off x="468313" y="2205038"/>
            <a:ext cx="8424862" cy="2516187"/>
          </a:xfrm>
        </p:spPr>
        <p:txBody>
          <a:bodyPr/>
          <a:lstStyle/>
          <a:p>
            <a:pPr algn="r" eaLnBrk="1" hangingPunct="1">
              <a:defRPr/>
            </a:pPr>
            <a:r>
              <a:rPr lang="zh-CN" altLang="en-US" sz="5400" dirty="0" smtClean="0">
                <a:ea typeface="隶书" panose="02010509060101010101" pitchFamily="49" charset="-122"/>
              </a:rPr>
              <a:t>交流拖动自动控制系统</a:t>
            </a:r>
            <a:r>
              <a:rPr lang="en-US" altLang="zh-CN" sz="5400" dirty="0" smtClean="0">
                <a:ea typeface="隶书" panose="02010509060101010101" pitchFamily="49" charset="-122"/>
              </a:rPr>
              <a:t/>
            </a:r>
            <a:br>
              <a:rPr lang="en-US" altLang="zh-CN" sz="5400" dirty="0" smtClean="0">
                <a:ea typeface="隶书" panose="02010509060101010101" pitchFamily="49" charset="-122"/>
              </a:rPr>
            </a:br>
            <a:r>
              <a:rPr lang="en-US" altLang="zh-CN" sz="5400" dirty="0" smtClean="0">
                <a:ea typeface="隶书" panose="02010509060101010101" pitchFamily="49" charset="-122"/>
              </a:rPr>
              <a:t>——</a:t>
            </a:r>
            <a:r>
              <a:rPr lang="zh-CN" altLang="en-US" sz="5400" dirty="0" smtClean="0">
                <a:ea typeface="隶书" panose="02010509060101010101" pitchFamily="49" charset="-122"/>
              </a:rPr>
              <a:t>运动控制系统</a:t>
            </a:r>
            <a:br>
              <a:rPr lang="zh-CN" altLang="en-US" sz="5400" dirty="0" smtClean="0">
                <a:ea typeface="隶书" panose="02010509060101010101" pitchFamily="49" charset="-122"/>
              </a:rPr>
            </a:br>
            <a:r>
              <a:rPr lang="zh-CN" altLang="en-US" sz="5400" dirty="0" smtClean="0">
                <a:ea typeface="隶书" panose="02010509060101010101" pitchFamily="49" charset="-122"/>
              </a:rPr>
              <a:t>课程总结</a:t>
            </a:r>
          </a:p>
        </p:txBody>
      </p:sp>
      <p:sp>
        <p:nvSpPr>
          <p:cNvPr id="199686" name="Rectangle 6"/>
          <p:cNvSpPr>
            <a:spLocks noGrp="1" noChangeArrowheads="1"/>
          </p:cNvSpPr>
          <p:nvPr>
            <p:ph type="subTitle" idx="1"/>
          </p:nvPr>
        </p:nvSpPr>
        <p:spPr>
          <a:xfrm>
            <a:off x="1619250" y="4868863"/>
            <a:ext cx="6032500" cy="1512887"/>
          </a:xfrm>
        </p:spPr>
        <p:txBody>
          <a:bodyPr/>
          <a:lstStyle/>
          <a:p>
            <a:pPr eaLnBrk="1" hangingPunct="1">
              <a:defRPr/>
            </a:pPr>
            <a:r>
              <a:rPr lang="zh-CN" altLang="en-US" b="1" dirty="0" smtClean="0">
                <a:latin typeface="黑体" panose="02010609060101010101" pitchFamily="49" charset="-122"/>
                <a:ea typeface="黑体" panose="02010609060101010101" pitchFamily="49" charset="-122"/>
              </a:rPr>
              <a:t>电气工程学院  自动化系</a:t>
            </a:r>
          </a:p>
          <a:p>
            <a:pPr eaLnBrk="1" hangingPunct="1">
              <a:defRPr/>
            </a:pPr>
            <a:r>
              <a:rPr lang="zh-CN" altLang="en-US" b="1" dirty="0" smtClean="0">
                <a:latin typeface="黑体" panose="02010609060101010101" pitchFamily="49" charset="-122"/>
                <a:ea typeface="黑体" panose="02010609060101010101" pitchFamily="49" charset="-122"/>
              </a:rPr>
              <a:t>杨霞</a:t>
            </a:r>
          </a:p>
          <a:p>
            <a:pPr eaLnBrk="1" hangingPunct="1">
              <a:defRPr/>
            </a:pPr>
            <a:r>
              <a:rPr lang="en-US" altLang="zh-CN" b="1" dirty="0" smtClean="0">
                <a:latin typeface="黑体" panose="02010609060101010101" pitchFamily="49" charset="-122"/>
                <a:ea typeface="黑体" panose="02010609060101010101" pitchFamily="49" charset="-122"/>
              </a:rPr>
              <a:t>2020</a:t>
            </a:r>
            <a:r>
              <a:rPr lang="zh-CN" altLang="en-US" b="1" dirty="0" smtClean="0">
                <a:latin typeface="黑体" panose="02010609060101010101" pitchFamily="49" charset="-122"/>
                <a:ea typeface="黑体" panose="02010609060101010101" pitchFamily="49" charset="-122"/>
              </a:rPr>
              <a:t>年</a:t>
            </a:r>
            <a:r>
              <a:rPr lang="en-US" altLang="zh-CN" b="1" smtClean="0">
                <a:latin typeface="黑体" panose="02010609060101010101" pitchFamily="49" charset="-122"/>
                <a:ea typeface="黑体" panose="02010609060101010101" pitchFamily="49" charset="-122"/>
              </a:rPr>
              <a:t>3</a:t>
            </a:r>
            <a:r>
              <a:rPr lang="zh-CN" altLang="en-US" b="1" smtClean="0">
                <a:latin typeface="黑体" panose="02010609060101010101" pitchFamily="49" charset="-122"/>
                <a:ea typeface="黑体" panose="02010609060101010101" pitchFamily="49" charset="-122"/>
              </a:rPr>
              <a:t>月</a:t>
            </a:r>
            <a:endParaRPr lang="zh-CN" altLang="en-US" b="1" dirty="0" smtClean="0">
              <a:latin typeface="黑体" panose="02010609060101010101" pitchFamily="49" charset="-122"/>
              <a:ea typeface="黑体" panose="02010609060101010101" pitchFamily="49" charset="-122"/>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3" descr="0501"/>
          <p:cNvPicPr>
            <a:picLocks noChangeAspect="1" noChangeArrowheads="1"/>
          </p:cNvPicPr>
          <p:nvPr/>
        </p:nvPicPr>
        <p:blipFill>
          <a:blip r:embed="rId2" cstate="print"/>
          <a:srcRect/>
          <a:stretch>
            <a:fillRect/>
          </a:stretch>
        </p:blipFill>
        <p:spPr bwMode="auto">
          <a:xfrm>
            <a:off x="2339975" y="765175"/>
            <a:ext cx="6221413" cy="2389188"/>
          </a:xfrm>
          <a:prstGeom prst="rect">
            <a:avLst/>
          </a:prstGeom>
          <a:noFill/>
          <a:ln w="9525">
            <a:noFill/>
            <a:miter lim="800000"/>
            <a:headEnd/>
            <a:tailEnd/>
          </a:ln>
        </p:spPr>
      </p:pic>
      <p:sp>
        <p:nvSpPr>
          <p:cNvPr id="49155" name="矩形 6"/>
          <p:cNvSpPr>
            <a:spLocks noChangeArrowheads="1"/>
          </p:cNvSpPr>
          <p:nvPr/>
        </p:nvSpPr>
        <p:spPr bwMode="auto">
          <a:xfrm>
            <a:off x="3779838" y="3213100"/>
            <a:ext cx="2362200" cy="338138"/>
          </a:xfrm>
          <a:prstGeom prst="rect">
            <a:avLst/>
          </a:prstGeom>
          <a:noFill/>
          <a:ln w="9525">
            <a:noFill/>
            <a:miter lim="800000"/>
            <a:headEnd/>
            <a:tailEnd/>
          </a:ln>
        </p:spPr>
        <p:txBody>
          <a:bodyPr wrap="none">
            <a:spAutoFit/>
          </a:bodyPr>
          <a:lstStyle/>
          <a:p>
            <a:pPr>
              <a:buClr>
                <a:srgbClr val="FF9933"/>
              </a:buClr>
              <a:buFont typeface="Wingdings" pitchFamily="2" charset="2"/>
              <a:buNone/>
            </a:pPr>
            <a:r>
              <a:rPr lang="zh-CN" altLang="en-US" sz="1600" b="1">
                <a:latin typeface="Arial" pitchFamily="34" charset="0"/>
              </a:rPr>
              <a:t>异步电动机</a:t>
            </a:r>
            <a:r>
              <a:rPr lang="en-US" altLang="zh-CN" sz="1600" b="1">
                <a:latin typeface="Arial" pitchFamily="34" charset="0"/>
              </a:rPr>
              <a:t>T</a:t>
            </a:r>
            <a:r>
              <a:rPr lang="zh-CN" altLang="en-US" sz="1600" b="1">
                <a:latin typeface="Arial" pitchFamily="34" charset="0"/>
              </a:rPr>
              <a:t>型等效电路</a:t>
            </a:r>
          </a:p>
        </p:txBody>
      </p:sp>
      <p:pic>
        <p:nvPicPr>
          <p:cNvPr id="8" name="Picture 22" descr="0502"/>
          <p:cNvPicPr>
            <a:picLocks noChangeAspect="1" noChangeArrowheads="1"/>
          </p:cNvPicPr>
          <p:nvPr/>
        </p:nvPicPr>
        <p:blipFill>
          <a:blip r:embed="rId3" cstate="print"/>
          <a:srcRect/>
          <a:stretch>
            <a:fillRect/>
          </a:stretch>
        </p:blipFill>
        <p:spPr bwMode="auto">
          <a:xfrm>
            <a:off x="3132138" y="4221163"/>
            <a:ext cx="5178425" cy="2043112"/>
          </a:xfrm>
          <a:prstGeom prst="rect">
            <a:avLst/>
          </a:prstGeom>
          <a:noFill/>
          <a:ln w="9525">
            <a:noFill/>
            <a:miter lim="800000"/>
            <a:headEnd/>
            <a:tailEnd/>
          </a:ln>
        </p:spPr>
      </p:pic>
      <p:sp>
        <p:nvSpPr>
          <p:cNvPr id="9" name="Rectangle 21"/>
          <p:cNvSpPr>
            <a:spLocks noChangeArrowheads="1"/>
          </p:cNvSpPr>
          <p:nvPr/>
        </p:nvSpPr>
        <p:spPr bwMode="auto">
          <a:xfrm>
            <a:off x="1908175" y="3716338"/>
            <a:ext cx="2101850" cy="342900"/>
          </a:xfrm>
          <a:prstGeom prst="rect">
            <a:avLst/>
          </a:prstGeom>
          <a:noFill/>
          <a:ln w="9525">
            <a:noFill/>
            <a:miter lim="800000"/>
            <a:headEnd/>
            <a:tailEnd/>
          </a:ln>
        </p:spPr>
        <p:txBody>
          <a:bodyPr/>
          <a:lstStyle/>
          <a:p>
            <a:pPr algn="just">
              <a:buClr>
                <a:srgbClr val="FF9933"/>
              </a:buClr>
              <a:buFont typeface="Wingdings" pitchFamily="2" charset="2"/>
              <a:buNone/>
            </a:pPr>
            <a:r>
              <a:rPr lang="zh-CN" altLang="en-US" sz="1600" b="1">
                <a:latin typeface="Arial" pitchFamily="34" charset="0"/>
              </a:rPr>
              <a:t>忽略励磁电流：</a:t>
            </a:r>
          </a:p>
        </p:txBody>
      </p:sp>
      <p:sp>
        <p:nvSpPr>
          <p:cNvPr id="49158" name="矩形 9"/>
          <p:cNvSpPr>
            <a:spLocks noChangeArrowheads="1"/>
          </p:cNvSpPr>
          <p:nvPr/>
        </p:nvSpPr>
        <p:spPr bwMode="auto">
          <a:xfrm>
            <a:off x="3932238" y="6381750"/>
            <a:ext cx="2252662" cy="338138"/>
          </a:xfrm>
          <a:prstGeom prst="rect">
            <a:avLst/>
          </a:prstGeom>
          <a:noFill/>
          <a:ln w="9525">
            <a:noFill/>
            <a:miter lim="800000"/>
            <a:headEnd/>
            <a:tailEnd/>
          </a:ln>
        </p:spPr>
        <p:txBody>
          <a:bodyPr wrap="none">
            <a:spAutoFit/>
          </a:bodyPr>
          <a:lstStyle/>
          <a:p>
            <a:pPr>
              <a:buClr>
                <a:srgbClr val="FF9933"/>
              </a:buClr>
              <a:buFont typeface="Wingdings" pitchFamily="2" charset="2"/>
              <a:buNone/>
            </a:pPr>
            <a:r>
              <a:rPr lang="zh-CN" altLang="en-US" sz="1600" b="1">
                <a:latin typeface="Arial" pitchFamily="34" charset="0"/>
              </a:rPr>
              <a:t>异步电动机简化电路图</a:t>
            </a:r>
          </a:p>
        </p:txBody>
      </p:sp>
      <p:sp>
        <p:nvSpPr>
          <p:cNvPr id="49159" name="Text Box 30"/>
          <p:cNvSpPr txBox="1">
            <a:spLocks noChangeArrowheads="1"/>
          </p:cNvSpPr>
          <p:nvPr/>
        </p:nvSpPr>
        <p:spPr bwMode="auto">
          <a:xfrm>
            <a:off x="0" y="4514850"/>
            <a:ext cx="1670050"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9</a:t>
            </a:r>
            <a:r>
              <a:rPr lang="zh-CN" altLang="en-US" sz="1600" b="1">
                <a:latin typeface="Times New Roman" pitchFamily="18" charset="0"/>
              </a:rPr>
              <a:t>章 同步电动机变压变频调速系统</a:t>
            </a:r>
          </a:p>
        </p:txBody>
      </p:sp>
      <p:sp>
        <p:nvSpPr>
          <p:cNvPr id="49160" name="Text Box 13"/>
          <p:cNvSpPr txBox="1">
            <a:spLocks noChangeArrowheads="1"/>
          </p:cNvSpPr>
          <p:nvPr/>
        </p:nvSpPr>
        <p:spPr bwMode="auto">
          <a:xfrm>
            <a:off x="0" y="2676525"/>
            <a:ext cx="1703388"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7</a:t>
            </a:r>
            <a:r>
              <a:rPr lang="zh-CN" altLang="en-US" sz="1600" b="1">
                <a:latin typeface="Times New Roman" pitchFamily="18" charset="0"/>
              </a:rPr>
              <a:t>章  基于动态模型的异步电动机调速系统</a:t>
            </a:r>
          </a:p>
        </p:txBody>
      </p:sp>
      <p:sp>
        <p:nvSpPr>
          <p:cNvPr id="49161" name="Text Box 26"/>
          <p:cNvSpPr txBox="1">
            <a:spLocks noChangeArrowheads="1"/>
          </p:cNvSpPr>
          <p:nvPr/>
        </p:nvSpPr>
        <p:spPr bwMode="auto">
          <a:xfrm>
            <a:off x="0" y="1079500"/>
            <a:ext cx="1687513" cy="581025"/>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4" action="ppaction://hlinksldjump"/>
              </a:rPr>
              <a:t>第</a:t>
            </a:r>
            <a:r>
              <a:rPr lang="en-US" altLang="zh-CN" sz="1600" b="1">
                <a:latin typeface="Times New Roman" pitchFamily="18" charset="0"/>
                <a:hlinkClick r:id="rId4" action="ppaction://hlinksldjump"/>
              </a:rPr>
              <a:t>1</a:t>
            </a:r>
            <a:r>
              <a:rPr lang="zh-CN" altLang="en-US" sz="1600" b="1">
                <a:latin typeface="Times New Roman" pitchFamily="18" charset="0"/>
                <a:hlinkClick r:id="rId4" action="ppaction://hlinksldjump"/>
              </a:rPr>
              <a:t>章  交流调速系统绪论</a:t>
            </a:r>
            <a:endParaRPr lang="zh-CN" altLang="en-US" sz="1600" b="1">
              <a:latin typeface="Times New Roman" pitchFamily="18" charset="0"/>
            </a:endParaRPr>
          </a:p>
        </p:txBody>
      </p:sp>
      <p:sp>
        <p:nvSpPr>
          <p:cNvPr id="14" name="Text Box 27"/>
          <p:cNvSpPr txBox="1">
            <a:spLocks noChangeArrowheads="1"/>
          </p:cNvSpPr>
          <p:nvPr/>
        </p:nvSpPr>
        <p:spPr bwMode="auto">
          <a:xfrm>
            <a:off x="0" y="1749425"/>
            <a:ext cx="1693863" cy="825500"/>
          </a:xfrm>
          <a:prstGeom prst="rect">
            <a:avLst/>
          </a:prstGeom>
          <a:solidFill>
            <a:schemeClr val="accent5">
              <a:lumMod val="40000"/>
              <a:lumOff val="60000"/>
            </a:schemeClr>
          </a:solidFill>
          <a:ln w="9525">
            <a:noFill/>
            <a:miter lim="800000"/>
          </a:ln>
        </p:spPr>
        <p:txBody>
          <a:bodyPr>
            <a:spAutoFit/>
          </a:bodyPr>
          <a:lstStyle/>
          <a:p>
            <a:pPr>
              <a:spcBef>
                <a:spcPct val="50000"/>
              </a:spcBef>
              <a:buFontTx/>
              <a:buNone/>
              <a:defRPr/>
            </a:pPr>
            <a:r>
              <a:rPr kumimoji="1" lang="zh-CN" altLang="zh-CN" sz="1600" b="1" dirty="0">
                <a:latin typeface="Times New Roman" panose="02020603050405020304" pitchFamily="18" charset="0"/>
              </a:rPr>
              <a:t>第</a:t>
            </a:r>
            <a:r>
              <a:rPr kumimoji="1" lang="en-US" altLang="zh-CN" sz="1600" b="1" dirty="0">
                <a:latin typeface="Times New Roman" panose="02020603050405020304" pitchFamily="18" charset="0"/>
              </a:rPr>
              <a:t>6</a:t>
            </a:r>
            <a:r>
              <a:rPr kumimoji="1" lang="zh-CN" altLang="zh-CN" sz="1600" b="1" dirty="0">
                <a:latin typeface="Times New Roman" panose="02020603050405020304" pitchFamily="18" charset="0"/>
              </a:rPr>
              <a:t>章 </a:t>
            </a:r>
            <a:r>
              <a:rPr kumimoji="1" lang="zh-CN" altLang="en-US" sz="1600" b="1" dirty="0">
                <a:latin typeface="Times New Roman" panose="02020603050405020304" pitchFamily="18" charset="0"/>
              </a:rPr>
              <a:t> </a:t>
            </a:r>
            <a:r>
              <a:rPr kumimoji="1" lang="zh-CN" altLang="zh-CN" sz="1600" b="1" dirty="0">
                <a:latin typeface="Times New Roman" panose="02020603050405020304" pitchFamily="18" charset="0"/>
              </a:rPr>
              <a:t>基于稳态模型的异步电动机调速系统</a:t>
            </a:r>
            <a:endParaRPr kumimoji="1" lang="en-US" altLang="zh-CN" sz="1600" b="1" dirty="0">
              <a:latin typeface="Times New Roman" panose="02020603050405020304" pitchFamily="18" charset="0"/>
            </a:endParaRPr>
          </a:p>
        </p:txBody>
      </p:sp>
      <p:sp>
        <p:nvSpPr>
          <p:cNvPr id="49163" name="Text Box 29"/>
          <p:cNvSpPr txBox="1">
            <a:spLocks noChangeArrowheads="1"/>
          </p:cNvSpPr>
          <p:nvPr/>
        </p:nvSpPr>
        <p:spPr bwMode="auto">
          <a:xfrm>
            <a:off x="0" y="3606800"/>
            <a:ext cx="1685925" cy="830263"/>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8</a:t>
            </a:r>
            <a:r>
              <a:rPr lang="zh-CN" altLang="en-US" sz="1600" b="1">
                <a:latin typeface="Times New Roman" pitchFamily="18" charset="0"/>
              </a:rPr>
              <a:t>章 </a:t>
            </a:r>
            <a:r>
              <a:rPr lang="zh-CN" altLang="zh-CN" sz="1600" b="1"/>
              <a:t>绕线转子异步电机转子变频控制系统</a:t>
            </a:r>
            <a:endParaRPr lang="zh-CN" altLang="en-US" sz="1600" b="1">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80">
                                          <p:stCondLst>
                                            <p:cond delay="0"/>
                                          </p:stCondLst>
                                        </p:cTn>
                                        <p:tgtEl>
                                          <p:spTgt spid="8"/>
                                        </p:tgtEl>
                                      </p:cBhvr>
                                    </p:animEffect>
                                    <p:anim calcmode="lin" valueType="num">
                                      <p:cBhvr>
                                        <p:cTn id="26"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1" dur="26">
                                          <p:stCondLst>
                                            <p:cond delay="650"/>
                                          </p:stCondLst>
                                        </p:cTn>
                                        <p:tgtEl>
                                          <p:spTgt spid="8"/>
                                        </p:tgtEl>
                                      </p:cBhvr>
                                      <p:to x="100000" y="60000"/>
                                    </p:animScale>
                                    <p:animScale>
                                      <p:cBhvr>
                                        <p:cTn id="32" dur="166" decel="50000">
                                          <p:stCondLst>
                                            <p:cond delay="676"/>
                                          </p:stCondLst>
                                        </p:cTn>
                                        <p:tgtEl>
                                          <p:spTgt spid="8"/>
                                        </p:tgtEl>
                                      </p:cBhvr>
                                      <p:to x="100000" y="100000"/>
                                    </p:animScale>
                                    <p:animScale>
                                      <p:cBhvr>
                                        <p:cTn id="33" dur="26">
                                          <p:stCondLst>
                                            <p:cond delay="1312"/>
                                          </p:stCondLst>
                                        </p:cTn>
                                        <p:tgtEl>
                                          <p:spTgt spid="8"/>
                                        </p:tgtEl>
                                      </p:cBhvr>
                                      <p:to x="100000" y="80000"/>
                                    </p:animScale>
                                    <p:animScale>
                                      <p:cBhvr>
                                        <p:cTn id="34" dur="166" decel="50000">
                                          <p:stCondLst>
                                            <p:cond delay="1338"/>
                                          </p:stCondLst>
                                        </p:cTn>
                                        <p:tgtEl>
                                          <p:spTgt spid="8"/>
                                        </p:tgtEl>
                                      </p:cBhvr>
                                      <p:to x="100000" y="100000"/>
                                    </p:animScale>
                                    <p:animScale>
                                      <p:cBhvr>
                                        <p:cTn id="35" dur="26">
                                          <p:stCondLst>
                                            <p:cond delay="1642"/>
                                          </p:stCondLst>
                                        </p:cTn>
                                        <p:tgtEl>
                                          <p:spTgt spid="8"/>
                                        </p:tgtEl>
                                      </p:cBhvr>
                                      <p:to x="100000" y="90000"/>
                                    </p:animScale>
                                    <p:animScale>
                                      <p:cBhvr>
                                        <p:cTn id="36" dur="166" decel="50000">
                                          <p:stCondLst>
                                            <p:cond delay="1668"/>
                                          </p:stCondLst>
                                        </p:cTn>
                                        <p:tgtEl>
                                          <p:spTgt spid="8"/>
                                        </p:tgtEl>
                                      </p:cBhvr>
                                      <p:to x="100000" y="100000"/>
                                    </p:animScale>
                                    <p:animScale>
                                      <p:cBhvr>
                                        <p:cTn id="37" dur="26">
                                          <p:stCondLst>
                                            <p:cond delay="1808"/>
                                          </p:stCondLst>
                                        </p:cTn>
                                        <p:tgtEl>
                                          <p:spTgt spid="8"/>
                                        </p:tgtEl>
                                      </p:cBhvr>
                                      <p:to x="100000" y="95000"/>
                                    </p:animScale>
                                    <p:animScale>
                                      <p:cBhvr>
                                        <p:cTn id="38" dur="166" decel="50000">
                                          <p:stCondLst>
                                            <p:cond delay="1834"/>
                                          </p:stCondLst>
                                        </p:cTn>
                                        <p:tgtEl>
                                          <p:spTgt spid="8"/>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a:xfrm>
            <a:off x="1758950" y="-26988"/>
            <a:ext cx="6916738" cy="762001"/>
          </a:xfrm>
        </p:spPr>
        <p:txBody>
          <a:bodyPr/>
          <a:lstStyle/>
          <a:p>
            <a:pPr eaLnBrk="1" hangingPunct="1">
              <a:defRPr/>
            </a:pPr>
            <a:r>
              <a:rPr lang="zh-CN" altLang="en-US" dirty="0" smtClean="0">
                <a:solidFill>
                  <a:srgbClr val="A50021"/>
                </a:solidFill>
                <a:effectLst>
                  <a:outerShdw blurRad="38100" dist="38100" dir="2700000" algn="tl">
                    <a:srgbClr val="C0C0C0"/>
                  </a:outerShdw>
                </a:effectLst>
              </a:rPr>
              <a:t>异步电动机</a:t>
            </a:r>
            <a:r>
              <a:rPr lang="zh-CN" altLang="en-US" sz="3200" dirty="0" smtClean="0">
                <a:solidFill>
                  <a:srgbClr val="FF0000"/>
                </a:solidFill>
                <a:effectLst>
                  <a:outerShdw blurRad="38100" dist="38100" dir="2700000" algn="tl">
                    <a:srgbClr val="C0C0C0"/>
                  </a:outerShdw>
                </a:effectLst>
                <a:ea typeface="隶书" panose="02010509060101010101" pitchFamily="49" charset="-122"/>
              </a:rPr>
              <a:t>固有</a:t>
            </a:r>
            <a:r>
              <a:rPr lang="en-US" altLang="zh-CN" sz="3200" dirty="0" smtClean="0">
                <a:solidFill>
                  <a:srgbClr val="FF0000"/>
                </a:solidFill>
                <a:effectLst>
                  <a:outerShdw blurRad="38100" dist="38100" dir="2700000" algn="tl">
                    <a:srgbClr val="C0C0C0"/>
                  </a:outerShdw>
                </a:effectLst>
                <a:ea typeface="隶书" panose="02010509060101010101" pitchFamily="49" charset="-122"/>
              </a:rPr>
              <a:t>(</a:t>
            </a:r>
            <a:r>
              <a:rPr lang="zh-CN" altLang="en-US" sz="3200" dirty="0" smtClean="0">
                <a:solidFill>
                  <a:srgbClr val="FF0000"/>
                </a:solidFill>
                <a:effectLst>
                  <a:outerShdw blurRad="38100" dist="38100" dir="2700000" algn="tl">
                    <a:srgbClr val="C0C0C0"/>
                  </a:outerShdw>
                </a:effectLst>
                <a:ea typeface="隶书" panose="02010509060101010101" pitchFamily="49" charset="-122"/>
              </a:rPr>
              <a:t>自然）</a:t>
            </a:r>
            <a:r>
              <a:rPr lang="zh-CN" altLang="en-US" dirty="0" smtClean="0">
                <a:solidFill>
                  <a:srgbClr val="A50021"/>
                </a:solidFill>
                <a:effectLst>
                  <a:outerShdw blurRad="38100" dist="38100" dir="2700000" algn="tl">
                    <a:srgbClr val="C0C0C0"/>
                  </a:outerShdw>
                </a:effectLst>
              </a:rPr>
              <a:t>的机械特性</a:t>
            </a:r>
          </a:p>
        </p:txBody>
      </p:sp>
      <p:sp>
        <p:nvSpPr>
          <p:cNvPr id="4102" name="Rectangle 3"/>
          <p:cNvSpPr>
            <a:spLocks noGrp="1" noChangeArrowheads="1"/>
          </p:cNvSpPr>
          <p:nvPr>
            <p:ph idx="1"/>
          </p:nvPr>
        </p:nvSpPr>
        <p:spPr>
          <a:xfrm>
            <a:off x="1835150" y="1193800"/>
            <a:ext cx="3673475" cy="647700"/>
          </a:xfrm>
        </p:spPr>
        <p:txBody>
          <a:bodyPr/>
          <a:lstStyle/>
          <a:p>
            <a:pPr eaLnBrk="1" hangingPunct="1">
              <a:buFontTx/>
              <a:buNone/>
            </a:pPr>
            <a:r>
              <a:rPr lang="zh-CN" altLang="en-US" sz="2000" b="1" smtClean="0"/>
              <a:t>异步电动机传递的电磁功率 </a:t>
            </a:r>
          </a:p>
        </p:txBody>
      </p:sp>
      <p:sp>
        <p:nvSpPr>
          <p:cNvPr id="4103" name="Rectangle 4"/>
          <p:cNvSpPr>
            <a:spLocks noChangeArrowheads="1"/>
          </p:cNvSpPr>
          <p:nvPr/>
        </p:nvSpPr>
        <p:spPr bwMode="auto">
          <a:xfrm>
            <a:off x="5446713" y="1158875"/>
            <a:ext cx="2306637" cy="647700"/>
          </a:xfrm>
          <a:prstGeom prst="rect">
            <a:avLst/>
          </a:prstGeom>
          <a:noFill/>
          <a:ln w="9525">
            <a:noFill/>
            <a:miter lim="800000"/>
            <a:headEnd/>
            <a:tailEnd/>
          </a:ln>
        </p:spPr>
        <p:txBody>
          <a:bodyPr/>
          <a:lstStyle/>
          <a:p>
            <a:pPr>
              <a:buClr>
                <a:srgbClr val="FF9933"/>
              </a:buClr>
              <a:buFont typeface="Wingdings" pitchFamily="2" charset="2"/>
              <a:buNone/>
            </a:pPr>
            <a:r>
              <a:rPr lang="zh-CN" altLang="en-US" sz="2000" b="1">
                <a:latin typeface="Arial" pitchFamily="34" charset="0"/>
              </a:rPr>
              <a:t>机械同步角速度  </a:t>
            </a:r>
          </a:p>
        </p:txBody>
      </p:sp>
      <p:sp>
        <p:nvSpPr>
          <p:cNvPr id="4104" name="Rectangle 5"/>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4098" name="Object 6"/>
          <p:cNvGraphicFramePr>
            <a:graphicFrameLocks/>
          </p:cNvGraphicFramePr>
          <p:nvPr/>
        </p:nvGraphicFramePr>
        <p:xfrm>
          <a:off x="2120900" y="1616075"/>
          <a:ext cx="2439988" cy="1298575"/>
        </p:xfrm>
        <a:graphic>
          <a:graphicData uri="http://schemas.openxmlformats.org/presentationml/2006/ole">
            <p:oleObj spid="_x0000_s4098" r:id="rId3" imgW="787400" imgH="419100" progId="Equation.DSMT4">
              <p:embed/>
            </p:oleObj>
          </a:graphicData>
        </a:graphic>
      </p:graphicFrame>
      <p:sp>
        <p:nvSpPr>
          <p:cNvPr id="4105"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4099" name="Object 8"/>
          <p:cNvGraphicFramePr>
            <a:graphicFrameLocks/>
          </p:cNvGraphicFramePr>
          <p:nvPr/>
        </p:nvGraphicFramePr>
        <p:xfrm>
          <a:off x="5070475" y="1697038"/>
          <a:ext cx="1665288" cy="1223962"/>
        </p:xfrm>
        <a:graphic>
          <a:graphicData uri="http://schemas.openxmlformats.org/presentationml/2006/ole">
            <p:oleObj spid="_x0000_s4099" r:id="rId4" imgW="622300" imgH="457200" progId="Equation.DSMT4">
              <p:embed/>
            </p:oleObj>
          </a:graphicData>
        </a:graphic>
      </p:graphicFrame>
      <p:sp>
        <p:nvSpPr>
          <p:cNvPr id="260112" name="Rectangle 16"/>
          <p:cNvSpPr>
            <a:spLocks noChangeArrowheads="1"/>
          </p:cNvSpPr>
          <p:nvPr/>
        </p:nvSpPr>
        <p:spPr bwMode="auto">
          <a:xfrm>
            <a:off x="1808163" y="3165475"/>
            <a:ext cx="6510337" cy="469900"/>
          </a:xfrm>
          <a:prstGeom prst="rect">
            <a:avLst/>
          </a:prstGeom>
          <a:noFill/>
          <a:ln w="9525">
            <a:noFill/>
            <a:miter lim="800000"/>
          </a:ln>
          <a:effectLst/>
        </p:spPr>
        <p:txBody>
          <a:bodyPr lIns="0" tIns="0" rIns="90000" bIns="0"/>
          <a:lstStyle/>
          <a:p>
            <a:pPr>
              <a:buClr>
                <a:srgbClr val="FF9933"/>
              </a:buClr>
              <a:buFont typeface="Wingdings" panose="05000000000000000000" pitchFamily="2" charset="2"/>
              <a:buNone/>
              <a:defRPr/>
            </a:pPr>
            <a:r>
              <a:rPr lang="zh-CN" altLang="en-US" sz="2000">
                <a:solidFill>
                  <a:srgbClr val="CC0000"/>
                </a:solidFill>
                <a:effectLst>
                  <a:outerShdw blurRad="38100" dist="38100" dir="2700000" algn="tl">
                    <a:srgbClr val="C0C0C0"/>
                  </a:outerShdw>
                </a:effectLst>
                <a:latin typeface="Arial" panose="020B0604020202020204" pitchFamily="34" charset="0"/>
              </a:rPr>
              <a:t>得到：异步电动机的电磁转矩（机械特性方程式 ）</a:t>
            </a:r>
          </a:p>
        </p:txBody>
      </p:sp>
      <p:graphicFrame>
        <p:nvGraphicFramePr>
          <p:cNvPr id="4100" name="Object 17"/>
          <p:cNvGraphicFramePr>
            <a:graphicFrameLocks/>
          </p:cNvGraphicFramePr>
          <p:nvPr/>
        </p:nvGraphicFramePr>
        <p:xfrm>
          <a:off x="1941513" y="3697288"/>
          <a:ext cx="7007225" cy="2630487"/>
        </p:xfrm>
        <a:graphic>
          <a:graphicData uri="http://schemas.openxmlformats.org/presentationml/2006/ole">
            <p:oleObj spid="_x0000_s4100" r:id="rId5" imgW="3517900" imgH="1320800" progId="Equation.DSMT4">
              <p:embed/>
            </p:oleObj>
          </a:graphicData>
        </a:graphic>
      </p:graphicFrame>
      <p:sp>
        <p:nvSpPr>
          <p:cNvPr id="4107" name="Text Box 30"/>
          <p:cNvSpPr txBox="1">
            <a:spLocks noChangeArrowheads="1"/>
          </p:cNvSpPr>
          <p:nvPr/>
        </p:nvSpPr>
        <p:spPr bwMode="auto">
          <a:xfrm>
            <a:off x="0" y="4514850"/>
            <a:ext cx="1670050"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9</a:t>
            </a:r>
            <a:r>
              <a:rPr lang="zh-CN" altLang="en-US" sz="1600" b="1">
                <a:latin typeface="Times New Roman" pitchFamily="18" charset="0"/>
              </a:rPr>
              <a:t>章 同步电动机变压变频调速系统</a:t>
            </a:r>
          </a:p>
        </p:txBody>
      </p:sp>
      <p:sp>
        <p:nvSpPr>
          <p:cNvPr id="4108" name="Text Box 13"/>
          <p:cNvSpPr txBox="1">
            <a:spLocks noChangeArrowheads="1"/>
          </p:cNvSpPr>
          <p:nvPr/>
        </p:nvSpPr>
        <p:spPr bwMode="auto">
          <a:xfrm>
            <a:off x="0" y="2676525"/>
            <a:ext cx="1703388"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7</a:t>
            </a:r>
            <a:r>
              <a:rPr lang="zh-CN" altLang="en-US" sz="1600" b="1">
                <a:latin typeface="Times New Roman" pitchFamily="18" charset="0"/>
              </a:rPr>
              <a:t>章  基于动态模型的异步电动机调速系统</a:t>
            </a:r>
          </a:p>
        </p:txBody>
      </p:sp>
      <p:sp>
        <p:nvSpPr>
          <p:cNvPr id="4109" name="Text Box 26"/>
          <p:cNvSpPr txBox="1">
            <a:spLocks noChangeArrowheads="1"/>
          </p:cNvSpPr>
          <p:nvPr/>
        </p:nvSpPr>
        <p:spPr bwMode="auto">
          <a:xfrm>
            <a:off x="0" y="1079500"/>
            <a:ext cx="1687513" cy="581025"/>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6" action="ppaction://hlinksldjump"/>
              </a:rPr>
              <a:t>第</a:t>
            </a:r>
            <a:r>
              <a:rPr lang="en-US" altLang="zh-CN" sz="1600" b="1">
                <a:latin typeface="Times New Roman" pitchFamily="18" charset="0"/>
                <a:hlinkClick r:id="rId6" action="ppaction://hlinksldjump"/>
              </a:rPr>
              <a:t>1</a:t>
            </a:r>
            <a:r>
              <a:rPr lang="zh-CN" altLang="en-US" sz="1600" b="1">
                <a:latin typeface="Times New Roman" pitchFamily="18" charset="0"/>
                <a:hlinkClick r:id="rId6" action="ppaction://hlinksldjump"/>
              </a:rPr>
              <a:t>章  交流调速系统绪论</a:t>
            </a:r>
            <a:endParaRPr lang="zh-CN" altLang="en-US" sz="1600" b="1">
              <a:latin typeface="Times New Roman" pitchFamily="18" charset="0"/>
            </a:endParaRPr>
          </a:p>
        </p:txBody>
      </p:sp>
      <p:sp>
        <p:nvSpPr>
          <p:cNvPr id="26" name="Text Box 27"/>
          <p:cNvSpPr txBox="1">
            <a:spLocks noChangeArrowheads="1"/>
          </p:cNvSpPr>
          <p:nvPr/>
        </p:nvSpPr>
        <p:spPr bwMode="auto">
          <a:xfrm>
            <a:off x="0" y="1749425"/>
            <a:ext cx="1693863" cy="825500"/>
          </a:xfrm>
          <a:prstGeom prst="rect">
            <a:avLst/>
          </a:prstGeom>
          <a:solidFill>
            <a:schemeClr val="accent5">
              <a:lumMod val="40000"/>
              <a:lumOff val="60000"/>
            </a:schemeClr>
          </a:solidFill>
          <a:ln w="9525">
            <a:noFill/>
            <a:miter lim="800000"/>
          </a:ln>
        </p:spPr>
        <p:txBody>
          <a:bodyPr>
            <a:spAutoFit/>
          </a:bodyPr>
          <a:lstStyle/>
          <a:p>
            <a:pPr>
              <a:spcBef>
                <a:spcPct val="50000"/>
              </a:spcBef>
              <a:buFontTx/>
              <a:buNone/>
              <a:defRPr/>
            </a:pPr>
            <a:r>
              <a:rPr kumimoji="1" lang="zh-CN" altLang="zh-CN" sz="1600" b="1" dirty="0">
                <a:latin typeface="Times New Roman" panose="02020603050405020304" pitchFamily="18" charset="0"/>
              </a:rPr>
              <a:t>第</a:t>
            </a:r>
            <a:r>
              <a:rPr kumimoji="1" lang="en-US" altLang="zh-CN" sz="1600" b="1" dirty="0">
                <a:latin typeface="Times New Roman" panose="02020603050405020304" pitchFamily="18" charset="0"/>
              </a:rPr>
              <a:t>6</a:t>
            </a:r>
            <a:r>
              <a:rPr kumimoji="1" lang="zh-CN" altLang="zh-CN" sz="1600" b="1" dirty="0">
                <a:latin typeface="Times New Roman" panose="02020603050405020304" pitchFamily="18" charset="0"/>
              </a:rPr>
              <a:t>章 </a:t>
            </a:r>
            <a:r>
              <a:rPr kumimoji="1" lang="zh-CN" altLang="en-US" sz="1600" b="1" dirty="0">
                <a:latin typeface="Times New Roman" panose="02020603050405020304" pitchFamily="18" charset="0"/>
              </a:rPr>
              <a:t> </a:t>
            </a:r>
            <a:r>
              <a:rPr kumimoji="1" lang="zh-CN" altLang="zh-CN" sz="1600" b="1" dirty="0">
                <a:latin typeface="Times New Roman" panose="02020603050405020304" pitchFamily="18" charset="0"/>
              </a:rPr>
              <a:t>基于稳态模型的异步电动机调速系统</a:t>
            </a:r>
            <a:endParaRPr kumimoji="1" lang="en-US" altLang="zh-CN" sz="1600" b="1" dirty="0">
              <a:latin typeface="Times New Roman" panose="02020603050405020304" pitchFamily="18" charset="0"/>
            </a:endParaRPr>
          </a:p>
        </p:txBody>
      </p:sp>
      <p:sp>
        <p:nvSpPr>
          <p:cNvPr id="4111" name="Text Box 29"/>
          <p:cNvSpPr txBox="1">
            <a:spLocks noChangeArrowheads="1"/>
          </p:cNvSpPr>
          <p:nvPr/>
        </p:nvSpPr>
        <p:spPr bwMode="auto">
          <a:xfrm>
            <a:off x="0" y="3606800"/>
            <a:ext cx="1685925" cy="830263"/>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8</a:t>
            </a:r>
            <a:r>
              <a:rPr lang="zh-CN" altLang="en-US" sz="1600" b="1">
                <a:latin typeface="Times New Roman" pitchFamily="18" charset="0"/>
              </a:rPr>
              <a:t>章 </a:t>
            </a:r>
            <a:r>
              <a:rPr lang="zh-CN" altLang="zh-CN" sz="1600" b="1"/>
              <a:t>绕线转子异步电机转子变频控制系统</a:t>
            </a:r>
            <a:endParaRPr lang="zh-CN" altLang="en-US" sz="1600" b="1">
              <a:latin typeface="Times New Roman" pitchFamily="18" charset="0"/>
            </a:endParaRPr>
          </a:p>
        </p:txBody>
      </p:sp>
      <p:pic>
        <p:nvPicPr>
          <p:cNvPr id="4112" name="Picture 16" descr="C:\Users\asus\AppData\Roaming\Tencent\Users\68111572\QQ\WinTemp\RichOle\_{[HQ0F9H6ZW_1C7XKLTHCK.png"/>
          <p:cNvPicPr>
            <a:picLocks noChangeAspect="1" noChangeArrowheads="1"/>
          </p:cNvPicPr>
          <p:nvPr/>
        </p:nvPicPr>
        <p:blipFill>
          <a:blip r:embed="rId7" cstate="print"/>
          <a:srcRect/>
          <a:stretch>
            <a:fillRect/>
          </a:stretch>
        </p:blipFill>
        <p:spPr bwMode="auto">
          <a:xfrm>
            <a:off x="7740650" y="1268413"/>
            <a:ext cx="863600" cy="720725"/>
          </a:xfrm>
          <a:prstGeom prst="rect">
            <a:avLst/>
          </a:prstGeom>
          <a:noFill/>
          <a:ln w="9525">
            <a:noFill/>
            <a:miter lim="800000"/>
            <a:headEnd/>
            <a:tailEnd/>
          </a:ln>
        </p:spPr>
      </p:pic>
      <p:pic>
        <p:nvPicPr>
          <p:cNvPr id="4113" name="Picture 17" descr="C:\Users\asus\AppData\Roaming\Tencent\Users\68111572\QQ\WinTemp\RichOle\_ZIY`Z2R53147X$]`~MA%TC.png"/>
          <p:cNvPicPr>
            <a:picLocks noChangeAspect="1" noChangeArrowheads="1"/>
          </p:cNvPicPr>
          <p:nvPr/>
        </p:nvPicPr>
        <p:blipFill>
          <a:blip r:embed="rId8" cstate="print"/>
          <a:srcRect/>
          <a:stretch>
            <a:fillRect/>
          </a:stretch>
        </p:blipFill>
        <p:spPr bwMode="auto">
          <a:xfrm>
            <a:off x="7740650" y="2205038"/>
            <a:ext cx="1079500" cy="576262"/>
          </a:xfrm>
          <a:prstGeom prst="rect">
            <a:avLst/>
          </a:prstGeom>
          <a:noFill/>
          <a:ln w="9525">
            <a:noFill/>
            <a:miter lim="800000"/>
            <a:headEnd/>
            <a:tailEnd/>
          </a:ln>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Grp="1" noChangeArrowheads="1"/>
          </p:cNvSpPr>
          <p:nvPr>
            <p:ph type="body" sz="half" idx="1"/>
          </p:nvPr>
        </p:nvSpPr>
        <p:spPr>
          <a:xfrm>
            <a:off x="1690688" y="1052513"/>
            <a:ext cx="7453312" cy="1441450"/>
          </a:xfrm>
        </p:spPr>
        <p:txBody>
          <a:bodyPr/>
          <a:lstStyle/>
          <a:p>
            <a:pPr marL="0" indent="0" eaLnBrk="1" hangingPunct="1">
              <a:lnSpc>
                <a:spcPct val="80000"/>
              </a:lnSpc>
              <a:buFontTx/>
              <a:buNone/>
              <a:defRPr/>
            </a:pPr>
            <a:r>
              <a:rPr lang="zh-CN" altLang="zh-CN" sz="2000" b="1" dirty="0" smtClean="0"/>
              <a:t>所谓调速，就是</a:t>
            </a:r>
            <a:r>
              <a:rPr lang="zh-CN" altLang="zh-CN" sz="2000" b="1" dirty="0" smtClean="0">
                <a:solidFill>
                  <a:srgbClr val="9900CC"/>
                </a:solidFill>
                <a:effectLst>
                  <a:outerShdw blurRad="38100" dist="38100" dir="2700000" algn="tl">
                    <a:srgbClr val="000000">
                      <a:alpha val="43137"/>
                    </a:srgbClr>
                  </a:outerShdw>
                </a:effectLst>
              </a:rPr>
              <a:t>人为地改变机械特性参数</a:t>
            </a:r>
            <a:r>
              <a:rPr lang="zh-CN" altLang="zh-CN" sz="2000" b="1" dirty="0" smtClean="0"/>
              <a:t>，使电动机的</a:t>
            </a:r>
            <a:r>
              <a:rPr lang="zh-CN" altLang="zh-CN" sz="2000" b="1" dirty="0" smtClean="0">
                <a:solidFill>
                  <a:srgbClr val="9900CC"/>
                </a:solidFill>
                <a:effectLst>
                  <a:outerShdw blurRad="38100" dist="38100" dir="2700000" algn="tl">
                    <a:srgbClr val="000000">
                      <a:alpha val="43137"/>
                    </a:srgbClr>
                  </a:outerShdw>
                </a:effectLst>
              </a:rPr>
              <a:t>稳定工作点偏离固有特性</a:t>
            </a:r>
            <a:r>
              <a:rPr lang="zh-CN" altLang="zh-CN" sz="2000" b="1" dirty="0" smtClean="0"/>
              <a:t>，工作在</a:t>
            </a:r>
            <a:r>
              <a:rPr lang="zh-CN" altLang="zh-CN" sz="2000" b="1" dirty="0" smtClean="0">
                <a:solidFill>
                  <a:srgbClr val="9900CC"/>
                </a:solidFill>
                <a:effectLst>
                  <a:outerShdw blurRad="38100" dist="38100" dir="2700000" algn="tl">
                    <a:srgbClr val="000000">
                      <a:alpha val="43137"/>
                    </a:srgbClr>
                  </a:outerShdw>
                </a:effectLst>
              </a:rPr>
              <a:t>人为机械特性</a:t>
            </a:r>
            <a:r>
              <a:rPr lang="zh-CN" altLang="zh-CN" sz="2000" b="1" dirty="0" smtClean="0"/>
              <a:t>上，以达到调速的目的。</a:t>
            </a:r>
            <a:r>
              <a:rPr lang="zh-CN" altLang="en-US" sz="2000" b="1" dirty="0" smtClean="0"/>
              <a:t>特性的函数关系，从而改变电机在一定负载转矩下转速。</a:t>
            </a:r>
            <a:endParaRPr lang="en-US" altLang="zh-CN" sz="2000" b="1" dirty="0" smtClean="0"/>
          </a:p>
          <a:p>
            <a:pPr marL="0" indent="0" eaLnBrk="1" hangingPunct="1">
              <a:lnSpc>
                <a:spcPct val="80000"/>
              </a:lnSpc>
              <a:buFontTx/>
              <a:buNone/>
              <a:defRPr/>
            </a:pPr>
            <a:r>
              <a:rPr lang="zh-CN" altLang="en-US" sz="2000" b="1" dirty="0" smtClean="0"/>
              <a:t>从公式可知：</a:t>
            </a:r>
            <a:r>
              <a:rPr lang="zh-CN" altLang="zh-CN" sz="2000" b="1" dirty="0" smtClean="0"/>
              <a:t>能够改变的参数可分为</a:t>
            </a:r>
            <a:r>
              <a:rPr lang="zh-CN" altLang="zh-CN" sz="2000" b="1" dirty="0" smtClean="0">
                <a:solidFill>
                  <a:srgbClr val="9900CC"/>
                </a:solidFill>
                <a:effectLst>
                  <a:outerShdw blurRad="38100" dist="38100" dir="2700000" algn="tl">
                    <a:srgbClr val="000000">
                      <a:alpha val="43137"/>
                    </a:srgbClr>
                  </a:outerShdw>
                </a:effectLst>
              </a:rPr>
              <a:t>三类</a:t>
            </a:r>
            <a:r>
              <a:rPr lang="zh-CN" altLang="zh-CN" sz="2000" b="1" dirty="0" smtClean="0"/>
              <a:t>：</a:t>
            </a:r>
            <a:r>
              <a:rPr lang="zh-CN" altLang="zh-CN" sz="2000" b="1" dirty="0" smtClean="0">
                <a:solidFill>
                  <a:srgbClr val="C00000"/>
                </a:solidFill>
                <a:effectLst>
                  <a:outerShdw blurRad="38100" dist="38100" dir="2700000" algn="tl">
                    <a:srgbClr val="000000">
                      <a:alpha val="43137"/>
                    </a:srgbClr>
                  </a:outerShdw>
                </a:effectLst>
              </a:rPr>
              <a:t>电动机参数、电源电压和电源频率（或角频率）</a:t>
            </a:r>
            <a:r>
              <a:rPr lang="zh-CN" altLang="zh-CN" sz="2000" b="1" dirty="0" smtClean="0"/>
              <a:t>。</a:t>
            </a:r>
          </a:p>
          <a:p>
            <a:pPr marL="0" indent="0" eaLnBrk="1" hangingPunct="1">
              <a:lnSpc>
                <a:spcPct val="80000"/>
              </a:lnSpc>
              <a:buFontTx/>
              <a:buNone/>
              <a:defRPr/>
            </a:pPr>
            <a:r>
              <a:rPr lang="zh-CN" altLang="en-US" sz="2000" b="1" dirty="0" smtClean="0"/>
              <a:t> </a:t>
            </a:r>
          </a:p>
        </p:txBody>
      </p:sp>
      <p:sp>
        <p:nvSpPr>
          <p:cNvPr id="4101" name="Text Box 9"/>
          <p:cNvSpPr txBox="1">
            <a:spLocks noChangeArrowheads="1"/>
          </p:cNvSpPr>
          <p:nvPr/>
        </p:nvSpPr>
        <p:spPr bwMode="auto">
          <a:xfrm>
            <a:off x="1692275" y="260350"/>
            <a:ext cx="5327650" cy="523875"/>
          </a:xfrm>
          <a:prstGeom prst="rect">
            <a:avLst/>
          </a:prstGeom>
          <a:noFill/>
          <a:ln w="9525">
            <a:noFill/>
            <a:miter lim="800000"/>
          </a:ln>
        </p:spPr>
        <p:txBody>
          <a:bodyPr>
            <a:spAutoFit/>
          </a:bodyPr>
          <a:lstStyle/>
          <a:p>
            <a:pPr>
              <a:spcBef>
                <a:spcPct val="50000"/>
              </a:spcBef>
              <a:buFontTx/>
              <a:buNone/>
              <a:defRPr/>
            </a:pPr>
            <a:r>
              <a:rPr lang="zh-CN" altLang="en-US" b="1" dirty="0">
                <a:solidFill>
                  <a:srgbClr val="0000FF"/>
                </a:solidFill>
                <a:effectLst>
                  <a:outerShdw blurRad="38100" dist="38100" dir="2700000" algn="tl">
                    <a:srgbClr val="000000">
                      <a:alpha val="43137"/>
                    </a:srgbClr>
                  </a:outerShdw>
                </a:effectLst>
              </a:rPr>
              <a:t>异步电机的</a:t>
            </a:r>
            <a:r>
              <a:rPr lang="zh-CN" altLang="en-US" sz="2800" dirty="0">
                <a:solidFill>
                  <a:srgbClr val="FF0000"/>
                </a:solidFill>
                <a:effectLst>
                  <a:outerShdw blurRad="38100" dist="38100" dir="2700000" algn="tl">
                    <a:srgbClr val="000000">
                      <a:alpha val="43137"/>
                    </a:srgbClr>
                  </a:outerShdw>
                </a:effectLst>
                <a:ea typeface="隶书" panose="02010509060101010101" pitchFamily="49" charset="-122"/>
              </a:rPr>
              <a:t>固有</a:t>
            </a:r>
            <a:r>
              <a:rPr lang="en-US" altLang="zh-CN" sz="2800" dirty="0">
                <a:solidFill>
                  <a:srgbClr val="FF0000"/>
                </a:solidFill>
                <a:effectLst>
                  <a:outerShdw blurRad="38100" dist="38100" dir="2700000" algn="tl">
                    <a:srgbClr val="000000">
                      <a:alpha val="43137"/>
                    </a:srgbClr>
                  </a:outerShdw>
                </a:effectLst>
                <a:ea typeface="隶书" panose="02010509060101010101" pitchFamily="49" charset="-122"/>
              </a:rPr>
              <a:t>(</a:t>
            </a:r>
            <a:r>
              <a:rPr lang="zh-CN" altLang="en-US" sz="2800" dirty="0">
                <a:solidFill>
                  <a:srgbClr val="FF0000"/>
                </a:solidFill>
                <a:effectLst>
                  <a:outerShdw blurRad="38100" dist="38100" dir="2700000" algn="tl">
                    <a:srgbClr val="000000">
                      <a:alpha val="43137"/>
                    </a:srgbClr>
                  </a:outerShdw>
                </a:effectLst>
                <a:ea typeface="隶书" panose="02010509060101010101" pitchFamily="49" charset="-122"/>
              </a:rPr>
              <a:t>自然）</a:t>
            </a:r>
            <a:r>
              <a:rPr lang="zh-CN" altLang="en-US" b="1" dirty="0">
                <a:solidFill>
                  <a:srgbClr val="0000FF"/>
                </a:solidFill>
                <a:effectLst>
                  <a:outerShdw blurRad="38100" dist="38100" dir="2700000" algn="tl">
                    <a:srgbClr val="000000">
                      <a:alpha val="43137"/>
                    </a:srgbClr>
                  </a:outerShdw>
                </a:effectLst>
              </a:rPr>
              <a:t>机械特性</a:t>
            </a:r>
            <a:endParaRPr lang="en-US" altLang="zh-CN" b="1" dirty="0">
              <a:solidFill>
                <a:srgbClr val="0000FF"/>
              </a:solidFill>
              <a:effectLst>
                <a:outerShdw blurRad="38100" dist="38100" dir="2700000" algn="tl">
                  <a:srgbClr val="000000">
                    <a:alpha val="43137"/>
                  </a:srgbClr>
                </a:outerShdw>
              </a:effectLst>
            </a:endParaRPr>
          </a:p>
        </p:txBody>
      </p:sp>
      <p:sp>
        <p:nvSpPr>
          <p:cNvPr id="5127" name="Rectangle 3"/>
          <p:cNvSpPr txBox="1">
            <a:spLocks noChangeArrowheads="1"/>
          </p:cNvSpPr>
          <p:nvPr/>
        </p:nvSpPr>
        <p:spPr bwMode="auto">
          <a:xfrm>
            <a:off x="1692275" y="2998788"/>
            <a:ext cx="3365500" cy="373062"/>
          </a:xfrm>
          <a:prstGeom prst="rect">
            <a:avLst/>
          </a:prstGeom>
          <a:noFill/>
          <a:ln w="9525">
            <a:noFill/>
            <a:miter lim="800000"/>
            <a:headEnd/>
            <a:tailEnd/>
          </a:ln>
        </p:spPr>
        <p:txBody>
          <a:bodyPr/>
          <a:lstStyle/>
          <a:p>
            <a:pPr marL="342900" indent="-342900">
              <a:spcBef>
                <a:spcPct val="20000"/>
              </a:spcBef>
            </a:pPr>
            <a:r>
              <a:rPr lang="zh-CN" altLang="en-US" sz="2000" b="1"/>
              <a:t>对</a:t>
            </a:r>
            <a:r>
              <a:rPr lang="en-US" altLang="zh-CN" sz="2000" b="1"/>
              <a:t>s</a:t>
            </a:r>
            <a:r>
              <a:rPr lang="zh-CN" altLang="en-US" sz="2000" b="1"/>
              <a:t>求导，并令 </a:t>
            </a:r>
          </a:p>
        </p:txBody>
      </p:sp>
      <p:graphicFrame>
        <p:nvGraphicFramePr>
          <p:cNvPr id="5122" name="Object 6"/>
          <p:cNvGraphicFramePr>
            <a:graphicFrameLocks/>
          </p:cNvGraphicFramePr>
          <p:nvPr/>
        </p:nvGraphicFramePr>
        <p:xfrm>
          <a:off x="3851275" y="2924175"/>
          <a:ext cx="720725" cy="579438"/>
        </p:xfrm>
        <a:graphic>
          <a:graphicData uri="http://schemas.openxmlformats.org/presentationml/2006/ole">
            <p:oleObj spid="_x0000_s5122" r:id="rId3" imgW="533169" imgH="406224" progId="Equation.DSMT4">
              <p:embed/>
            </p:oleObj>
          </a:graphicData>
        </a:graphic>
      </p:graphicFrame>
      <p:sp>
        <p:nvSpPr>
          <p:cNvPr id="9" name="Rectangle 7"/>
          <p:cNvSpPr>
            <a:spLocks noChangeArrowheads="1"/>
          </p:cNvSpPr>
          <p:nvPr/>
        </p:nvSpPr>
        <p:spPr bwMode="auto">
          <a:xfrm>
            <a:off x="1692275" y="3575050"/>
            <a:ext cx="3441700" cy="390525"/>
          </a:xfrm>
          <a:prstGeom prst="rect">
            <a:avLst/>
          </a:prstGeom>
          <a:noFill/>
          <a:ln w="9525">
            <a:noFill/>
            <a:miter lim="800000"/>
          </a:ln>
          <a:effectLst/>
        </p:spPr>
        <p:txBody>
          <a:bodyPr/>
          <a:lstStyle/>
          <a:p>
            <a:pPr>
              <a:buClr>
                <a:srgbClr val="FF9933"/>
              </a:buClr>
              <a:buFont typeface="Wingdings" panose="05000000000000000000" pitchFamily="2" charset="2"/>
              <a:buNone/>
              <a:defRPr/>
            </a:pPr>
            <a:r>
              <a:rPr lang="zh-CN" altLang="en-US" sz="2000" b="1" dirty="0">
                <a:solidFill>
                  <a:srgbClr val="FF0000"/>
                </a:solidFill>
                <a:effectLst>
                  <a:outerShdw blurRad="38100" dist="38100" dir="2700000" algn="tl">
                    <a:srgbClr val="C0C0C0"/>
                  </a:outerShdw>
                </a:effectLst>
                <a:latin typeface="Arial" panose="020B0604020202020204" pitchFamily="34" charset="0"/>
              </a:rPr>
              <a:t>最大转矩，又称临界转矩 </a:t>
            </a:r>
          </a:p>
        </p:txBody>
      </p:sp>
      <p:graphicFrame>
        <p:nvGraphicFramePr>
          <p:cNvPr id="5123" name="Object 8"/>
          <p:cNvGraphicFramePr>
            <a:graphicFrameLocks/>
          </p:cNvGraphicFramePr>
          <p:nvPr>
            <p:ph sz="quarter" idx="2"/>
          </p:nvPr>
        </p:nvGraphicFramePr>
        <p:xfrm>
          <a:off x="1925638" y="3935413"/>
          <a:ext cx="4086225" cy="844550"/>
        </p:xfrm>
        <a:graphic>
          <a:graphicData uri="http://schemas.openxmlformats.org/presentationml/2006/ole">
            <p:oleObj spid="_x0000_s5123" r:id="rId4" imgW="2247900" imgH="508000" progId="Equation.DSMT4">
              <p:embed/>
            </p:oleObj>
          </a:graphicData>
        </a:graphic>
      </p:graphicFrame>
      <p:sp>
        <p:nvSpPr>
          <p:cNvPr id="11" name="Rectangle 17"/>
          <p:cNvSpPr>
            <a:spLocks noChangeArrowheads="1"/>
          </p:cNvSpPr>
          <p:nvPr/>
        </p:nvSpPr>
        <p:spPr bwMode="auto">
          <a:xfrm>
            <a:off x="1692275" y="4943475"/>
            <a:ext cx="5921375" cy="431800"/>
          </a:xfrm>
          <a:prstGeom prst="rect">
            <a:avLst/>
          </a:prstGeom>
          <a:noFill/>
          <a:ln w="9525">
            <a:noFill/>
            <a:miter lim="800000"/>
          </a:ln>
          <a:effectLst/>
        </p:spPr>
        <p:txBody>
          <a:bodyPr/>
          <a:lstStyle/>
          <a:p>
            <a:pPr>
              <a:buClr>
                <a:srgbClr val="FF9933"/>
              </a:buClr>
              <a:buFont typeface="Wingdings" panose="05000000000000000000" pitchFamily="2" charset="2"/>
              <a:buNone/>
              <a:defRPr/>
            </a:pPr>
            <a:r>
              <a:rPr lang="zh-CN" altLang="en-US" sz="2000" b="1" dirty="0">
                <a:solidFill>
                  <a:srgbClr val="FF0000"/>
                </a:solidFill>
                <a:effectLst>
                  <a:outerShdw blurRad="38100" dist="38100" dir="2700000" algn="tl">
                    <a:srgbClr val="C0C0C0"/>
                  </a:outerShdw>
                </a:effectLst>
                <a:latin typeface="Arial" panose="020B0604020202020204" pitchFamily="34" charset="0"/>
              </a:rPr>
              <a:t>临界转差率：对应临界转矩的转差率</a:t>
            </a:r>
          </a:p>
        </p:txBody>
      </p:sp>
      <p:graphicFrame>
        <p:nvGraphicFramePr>
          <p:cNvPr id="5124" name="Object 18"/>
          <p:cNvGraphicFramePr>
            <a:graphicFrameLocks/>
          </p:cNvGraphicFramePr>
          <p:nvPr/>
        </p:nvGraphicFramePr>
        <p:xfrm>
          <a:off x="1908175" y="5318125"/>
          <a:ext cx="3959225" cy="1065213"/>
        </p:xfrm>
        <a:graphic>
          <a:graphicData uri="http://schemas.openxmlformats.org/presentationml/2006/ole">
            <p:oleObj spid="_x0000_s5124" r:id="rId5" imgW="1548728" imgH="482391" progId="Equation.DSMT4">
              <p:embed/>
            </p:oleObj>
          </a:graphicData>
        </a:graphic>
      </p:graphicFrame>
      <p:sp>
        <p:nvSpPr>
          <p:cNvPr id="5130" name="Text Box 30"/>
          <p:cNvSpPr txBox="1">
            <a:spLocks noChangeArrowheads="1"/>
          </p:cNvSpPr>
          <p:nvPr/>
        </p:nvSpPr>
        <p:spPr bwMode="auto">
          <a:xfrm>
            <a:off x="0" y="4514850"/>
            <a:ext cx="1670050"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9</a:t>
            </a:r>
            <a:r>
              <a:rPr lang="zh-CN" altLang="en-US" sz="1600" b="1">
                <a:latin typeface="Times New Roman" pitchFamily="18" charset="0"/>
              </a:rPr>
              <a:t>章 同步电动机变压变频调速系统</a:t>
            </a:r>
          </a:p>
        </p:txBody>
      </p:sp>
      <p:sp>
        <p:nvSpPr>
          <p:cNvPr id="5131" name="Text Box 13"/>
          <p:cNvSpPr txBox="1">
            <a:spLocks noChangeArrowheads="1"/>
          </p:cNvSpPr>
          <p:nvPr/>
        </p:nvSpPr>
        <p:spPr bwMode="auto">
          <a:xfrm>
            <a:off x="0" y="2676525"/>
            <a:ext cx="1703388"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7</a:t>
            </a:r>
            <a:r>
              <a:rPr lang="zh-CN" altLang="en-US" sz="1600" b="1">
                <a:latin typeface="Times New Roman" pitchFamily="18" charset="0"/>
              </a:rPr>
              <a:t>章  基于动态模型的异步电动机调速系统</a:t>
            </a:r>
          </a:p>
        </p:txBody>
      </p:sp>
      <p:sp>
        <p:nvSpPr>
          <p:cNvPr id="5132" name="Text Box 26"/>
          <p:cNvSpPr txBox="1">
            <a:spLocks noChangeArrowheads="1"/>
          </p:cNvSpPr>
          <p:nvPr/>
        </p:nvSpPr>
        <p:spPr bwMode="auto">
          <a:xfrm>
            <a:off x="0" y="1079500"/>
            <a:ext cx="1687513" cy="581025"/>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6" action="ppaction://hlinksldjump"/>
              </a:rPr>
              <a:t>第</a:t>
            </a:r>
            <a:r>
              <a:rPr lang="en-US" altLang="zh-CN" sz="1600" b="1">
                <a:latin typeface="Times New Roman" pitchFamily="18" charset="0"/>
                <a:hlinkClick r:id="rId6" action="ppaction://hlinksldjump"/>
              </a:rPr>
              <a:t>1</a:t>
            </a:r>
            <a:r>
              <a:rPr lang="zh-CN" altLang="en-US" sz="1600" b="1">
                <a:latin typeface="Times New Roman" pitchFamily="18" charset="0"/>
                <a:hlinkClick r:id="rId6" action="ppaction://hlinksldjump"/>
              </a:rPr>
              <a:t>章  交流调速系统绪论</a:t>
            </a:r>
            <a:endParaRPr lang="zh-CN" altLang="en-US" sz="1600" b="1">
              <a:latin typeface="Times New Roman" pitchFamily="18" charset="0"/>
            </a:endParaRPr>
          </a:p>
        </p:txBody>
      </p:sp>
      <p:sp>
        <p:nvSpPr>
          <p:cNvPr id="15" name="Text Box 27"/>
          <p:cNvSpPr txBox="1">
            <a:spLocks noChangeArrowheads="1"/>
          </p:cNvSpPr>
          <p:nvPr/>
        </p:nvSpPr>
        <p:spPr bwMode="auto">
          <a:xfrm>
            <a:off x="0" y="1749425"/>
            <a:ext cx="1693863" cy="825500"/>
          </a:xfrm>
          <a:prstGeom prst="rect">
            <a:avLst/>
          </a:prstGeom>
          <a:solidFill>
            <a:schemeClr val="accent5">
              <a:lumMod val="40000"/>
              <a:lumOff val="60000"/>
            </a:schemeClr>
          </a:solidFill>
          <a:ln w="9525">
            <a:noFill/>
            <a:miter lim="800000"/>
          </a:ln>
        </p:spPr>
        <p:txBody>
          <a:bodyPr>
            <a:spAutoFit/>
          </a:bodyPr>
          <a:lstStyle/>
          <a:p>
            <a:pPr>
              <a:spcBef>
                <a:spcPct val="50000"/>
              </a:spcBef>
              <a:buFontTx/>
              <a:buNone/>
              <a:defRPr/>
            </a:pPr>
            <a:r>
              <a:rPr kumimoji="1" lang="zh-CN" altLang="zh-CN" sz="1600" b="1" dirty="0">
                <a:latin typeface="Times New Roman" panose="02020603050405020304" pitchFamily="18" charset="0"/>
              </a:rPr>
              <a:t>第</a:t>
            </a:r>
            <a:r>
              <a:rPr kumimoji="1" lang="en-US" altLang="zh-CN" sz="1600" b="1" dirty="0">
                <a:latin typeface="Times New Roman" panose="02020603050405020304" pitchFamily="18" charset="0"/>
              </a:rPr>
              <a:t>6</a:t>
            </a:r>
            <a:r>
              <a:rPr kumimoji="1" lang="zh-CN" altLang="zh-CN" sz="1600" b="1" dirty="0">
                <a:latin typeface="Times New Roman" panose="02020603050405020304" pitchFamily="18" charset="0"/>
              </a:rPr>
              <a:t>章 </a:t>
            </a:r>
            <a:r>
              <a:rPr kumimoji="1" lang="zh-CN" altLang="en-US" sz="1600" b="1" dirty="0">
                <a:latin typeface="Times New Roman" panose="02020603050405020304" pitchFamily="18" charset="0"/>
              </a:rPr>
              <a:t> </a:t>
            </a:r>
            <a:r>
              <a:rPr kumimoji="1" lang="zh-CN" altLang="zh-CN" sz="1600" b="1" dirty="0">
                <a:latin typeface="Times New Roman" panose="02020603050405020304" pitchFamily="18" charset="0"/>
              </a:rPr>
              <a:t>基于稳态模型的异步电动机调速系统</a:t>
            </a:r>
            <a:endParaRPr kumimoji="1" lang="en-US" altLang="zh-CN" sz="1600" b="1" dirty="0">
              <a:latin typeface="Times New Roman" panose="02020603050405020304" pitchFamily="18" charset="0"/>
            </a:endParaRPr>
          </a:p>
        </p:txBody>
      </p:sp>
      <p:sp>
        <p:nvSpPr>
          <p:cNvPr id="5134" name="Text Box 29"/>
          <p:cNvSpPr txBox="1">
            <a:spLocks noChangeArrowheads="1"/>
          </p:cNvSpPr>
          <p:nvPr/>
        </p:nvSpPr>
        <p:spPr bwMode="auto">
          <a:xfrm>
            <a:off x="0" y="3606800"/>
            <a:ext cx="1685925" cy="830263"/>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8</a:t>
            </a:r>
            <a:r>
              <a:rPr lang="zh-CN" altLang="en-US" sz="1600" b="1">
                <a:latin typeface="Times New Roman" pitchFamily="18" charset="0"/>
              </a:rPr>
              <a:t>章 </a:t>
            </a:r>
            <a:r>
              <a:rPr lang="zh-CN" altLang="zh-CN" sz="1600" b="1"/>
              <a:t>绕线转子异步电机转子变频控制系统</a:t>
            </a:r>
            <a:endParaRPr lang="zh-CN" altLang="en-US" sz="1600" b="1">
              <a:latin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8"/>
          <p:cNvSpPr>
            <a:spLocks noGrp="1" noChangeArrowheads="1"/>
          </p:cNvSpPr>
          <p:nvPr>
            <p:ph idx="1"/>
          </p:nvPr>
        </p:nvSpPr>
        <p:spPr>
          <a:xfrm>
            <a:off x="1703388" y="836613"/>
            <a:ext cx="5389562" cy="468312"/>
          </a:xfrm>
        </p:spPr>
        <p:txBody>
          <a:bodyPr/>
          <a:lstStyle/>
          <a:p>
            <a:pPr eaLnBrk="1" hangingPunct="1">
              <a:buFontTx/>
              <a:buNone/>
            </a:pPr>
            <a:r>
              <a:rPr lang="zh-CN" altLang="en-US" sz="2000" b="1" smtClean="0"/>
              <a:t>将机械特性方程式分母展开</a:t>
            </a:r>
          </a:p>
        </p:txBody>
      </p:sp>
      <p:graphicFrame>
        <p:nvGraphicFramePr>
          <p:cNvPr id="6146" name="Object 11"/>
          <p:cNvGraphicFramePr>
            <a:graphicFrameLocks/>
          </p:cNvGraphicFramePr>
          <p:nvPr/>
        </p:nvGraphicFramePr>
        <p:xfrm>
          <a:off x="1835150" y="1217613"/>
          <a:ext cx="5022850" cy="1995487"/>
        </p:xfrm>
        <a:graphic>
          <a:graphicData uri="http://schemas.openxmlformats.org/presentationml/2006/ole">
            <p:oleObj spid="_x0000_s6146" r:id="rId3" imgW="2933700" imgH="1219200" progId="Equation.DSMT4">
              <p:embed/>
            </p:oleObj>
          </a:graphicData>
        </a:graphic>
      </p:graphicFrame>
      <p:sp>
        <p:nvSpPr>
          <p:cNvPr id="264211" name="Rectangle 19"/>
          <p:cNvSpPr>
            <a:spLocks noChangeArrowheads="1"/>
          </p:cNvSpPr>
          <p:nvPr/>
        </p:nvSpPr>
        <p:spPr bwMode="auto">
          <a:xfrm>
            <a:off x="1730375" y="3500438"/>
            <a:ext cx="3898900" cy="330200"/>
          </a:xfrm>
          <a:prstGeom prst="rect">
            <a:avLst/>
          </a:prstGeom>
          <a:noFill/>
          <a:ln w="9525">
            <a:noFill/>
            <a:miter lim="800000"/>
          </a:ln>
          <a:effectLst/>
        </p:spPr>
        <p:txBody>
          <a:bodyPr lIns="0" tIns="0" rIns="90000" bIns="0"/>
          <a:lstStyle/>
          <a:p>
            <a:pPr>
              <a:buClr>
                <a:srgbClr val="FF9933"/>
              </a:buClr>
              <a:buFont typeface="Wingdings" panose="05000000000000000000" pitchFamily="2" charset="2"/>
              <a:buNone/>
              <a:defRPr/>
            </a:pPr>
            <a:r>
              <a:rPr lang="zh-CN" altLang="en-US" sz="2000" b="1">
                <a:solidFill>
                  <a:srgbClr val="FF0000"/>
                </a:solidFill>
                <a:effectLst>
                  <a:outerShdw blurRad="38100" dist="38100" dir="2700000" algn="tl">
                    <a:srgbClr val="C0C0C0"/>
                  </a:outerShdw>
                </a:effectLst>
                <a:latin typeface="Arial" panose="020B0604020202020204" pitchFamily="34" charset="0"/>
              </a:rPr>
              <a:t>当</a:t>
            </a:r>
            <a:r>
              <a:rPr lang="en-US" altLang="zh-CN" sz="2000" b="1">
                <a:solidFill>
                  <a:srgbClr val="FF0000"/>
                </a:solidFill>
                <a:effectLst>
                  <a:outerShdw blurRad="38100" dist="38100" dir="2700000" algn="tl">
                    <a:srgbClr val="C0C0C0"/>
                  </a:outerShdw>
                </a:effectLst>
                <a:latin typeface="Arial" panose="020B0604020202020204" pitchFamily="34" charset="0"/>
              </a:rPr>
              <a:t>s</a:t>
            </a:r>
            <a:r>
              <a:rPr lang="zh-CN" altLang="en-US" sz="2000" b="1">
                <a:solidFill>
                  <a:srgbClr val="FF0000"/>
                </a:solidFill>
                <a:effectLst>
                  <a:outerShdw blurRad="38100" dist="38100" dir="2700000" algn="tl">
                    <a:srgbClr val="C0C0C0"/>
                  </a:outerShdw>
                </a:effectLst>
                <a:latin typeface="Arial" panose="020B0604020202020204" pitchFamily="34" charset="0"/>
              </a:rPr>
              <a:t>很小时</a:t>
            </a:r>
            <a:r>
              <a:rPr lang="zh-CN" altLang="en-US" sz="2000" b="1">
                <a:latin typeface="Arial" panose="020B0604020202020204" pitchFamily="34" charset="0"/>
              </a:rPr>
              <a:t>，忽略分母中含</a:t>
            </a:r>
            <a:r>
              <a:rPr lang="en-US" altLang="zh-CN" sz="2000" b="1">
                <a:latin typeface="Arial" panose="020B0604020202020204" pitchFamily="34" charset="0"/>
              </a:rPr>
              <a:t>s</a:t>
            </a:r>
            <a:r>
              <a:rPr lang="zh-CN" altLang="en-US" sz="2000" b="1">
                <a:latin typeface="Arial" panose="020B0604020202020204" pitchFamily="34" charset="0"/>
              </a:rPr>
              <a:t>各项</a:t>
            </a:r>
          </a:p>
        </p:txBody>
      </p:sp>
      <p:graphicFrame>
        <p:nvGraphicFramePr>
          <p:cNvPr id="6147" name="Object 20"/>
          <p:cNvGraphicFramePr>
            <a:graphicFrameLocks/>
          </p:cNvGraphicFramePr>
          <p:nvPr/>
        </p:nvGraphicFramePr>
        <p:xfrm>
          <a:off x="1835150" y="3860800"/>
          <a:ext cx="2857500" cy="823913"/>
        </p:xfrm>
        <a:graphic>
          <a:graphicData uri="http://schemas.openxmlformats.org/presentationml/2006/ole">
            <p:oleObj spid="_x0000_s6147" r:id="rId4" imgW="1028700" imgH="469900" progId="Equation.DSMT4">
              <p:embed/>
            </p:oleObj>
          </a:graphicData>
        </a:graphic>
      </p:graphicFrame>
      <p:sp>
        <p:nvSpPr>
          <p:cNvPr id="264213" name="Rectangle 21"/>
          <p:cNvSpPr>
            <a:spLocks noChangeArrowheads="1"/>
          </p:cNvSpPr>
          <p:nvPr/>
        </p:nvSpPr>
        <p:spPr bwMode="auto">
          <a:xfrm>
            <a:off x="5241925" y="3922713"/>
            <a:ext cx="3902075" cy="733425"/>
          </a:xfrm>
          <a:prstGeom prst="rect">
            <a:avLst/>
          </a:prstGeom>
          <a:noFill/>
          <a:ln w="9525">
            <a:noFill/>
            <a:miter lim="800000"/>
          </a:ln>
          <a:effectLst/>
        </p:spPr>
        <p:txBody>
          <a:bodyPr/>
          <a:lstStyle/>
          <a:p>
            <a:pPr>
              <a:buClr>
                <a:srgbClr val="FF9933"/>
              </a:buClr>
              <a:buFont typeface="Wingdings" panose="05000000000000000000" pitchFamily="2" charset="2"/>
              <a:buNone/>
              <a:defRPr/>
            </a:pPr>
            <a:r>
              <a:rPr lang="zh-CN" altLang="en-US" sz="2000" b="1">
                <a:latin typeface="Arial" panose="020B0604020202020204" pitchFamily="34" charset="0"/>
              </a:rPr>
              <a:t>转矩近似与</a:t>
            </a:r>
            <a:r>
              <a:rPr lang="en-US" altLang="zh-CN" sz="2000" b="1">
                <a:latin typeface="Arial" panose="020B0604020202020204" pitchFamily="34" charset="0"/>
              </a:rPr>
              <a:t>s</a:t>
            </a:r>
            <a:r>
              <a:rPr lang="zh-CN" altLang="en-US" sz="2000" b="1">
                <a:latin typeface="Arial" panose="020B0604020202020204" pitchFamily="34" charset="0"/>
              </a:rPr>
              <a:t>成正比，机械特性</a:t>
            </a:r>
            <a:r>
              <a:rPr lang="zh-CN" altLang="en-US" sz="2000" b="1">
                <a:solidFill>
                  <a:srgbClr val="FF0000"/>
                </a:solidFill>
                <a:effectLst>
                  <a:outerShdw blurRad="38100" dist="38100" dir="2700000" algn="tl">
                    <a:srgbClr val="C0C0C0"/>
                  </a:outerShdw>
                </a:effectLst>
                <a:latin typeface="Arial" panose="020B0604020202020204" pitchFamily="34" charset="0"/>
              </a:rPr>
              <a:t>近似为直线</a:t>
            </a:r>
            <a:r>
              <a:rPr lang="zh-CN" altLang="en-US" sz="2000" b="1">
                <a:latin typeface="Arial" panose="020B0604020202020204" pitchFamily="34" charset="0"/>
              </a:rPr>
              <a:t> </a:t>
            </a:r>
          </a:p>
        </p:txBody>
      </p:sp>
      <p:sp>
        <p:nvSpPr>
          <p:cNvPr id="264214" name="Rectangle 22"/>
          <p:cNvSpPr>
            <a:spLocks noChangeArrowheads="1"/>
          </p:cNvSpPr>
          <p:nvPr/>
        </p:nvSpPr>
        <p:spPr bwMode="auto">
          <a:xfrm>
            <a:off x="1701800" y="4953000"/>
            <a:ext cx="6518275" cy="347663"/>
          </a:xfrm>
          <a:prstGeom prst="rect">
            <a:avLst/>
          </a:prstGeom>
          <a:noFill/>
          <a:ln w="9525">
            <a:noFill/>
            <a:miter lim="800000"/>
          </a:ln>
          <a:effectLst/>
        </p:spPr>
        <p:txBody>
          <a:bodyPr lIns="0" tIns="0" rIns="90000" bIns="0"/>
          <a:lstStyle/>
          <a:p>
            <a:pPr>
              <a:buClr>
                <a:srgbClr val="FF9933"/>
              </a:buClr>
              <a:buFont typeface="Wingdings" panose="05000000000000000000" pitchFamily="2" charset="2"/>
              <a:buNone/>
              <a:defRPr/>
            </a:pPr>
            <a:r>
              <a:rPr lang="zh-CN" altLang="en-US" sz="2000" b="1" dirty="0">
                <a:solidFill>
                  <a:srgbClr val="FF0000"/>
                </a:solidFill>
                <a:effectLst>
                  <a:outerShdw blurRad="38100" dist="38100" dir="2700000" algn="tl">
                    <a:srgbClr val="C0C0C0"/>
                  </a:outerShdw>
                </a:effectLst>
                <a:latin typeface="Arial" panose="020B0604020202020204" pitchFamily="34" charset="0"/>
              </a:rPr>
              <a:t>当</a:t>
            </a:r>
            <a:r>
              <a:rPr lang="en-US" altLang="zh-CN" sz="2000" b="1" dirty="0">
                <a:solidFill>
                  <a:srgbClr val="FF0000"/>
                </a:solidFill>
                <a:effectLst>
                  <a:outerShdw blurRad="38100" dist="38100" dir="2700000" algn="tl">
                    <a:srgbClr val="C0C0C0"/>
                  </a:outerShdw>
                </a:effectLst>
                <a:latin typeface="Arial" panose="020B0604020202020204" pitchFamily="34" charset="0"/>
              </a:rPr>
              <a:t>s</a:t>
            </a:r>
            <a:r>
              <a:rPr lang="zh-CN" altLang="en-US" sz="2000" b="1" dirty="0">
                <a:solidFill>
                  <a:srgbClr val="FF0000"/>
                </a:solidFill>
                <a:effectLst>
                  <a:outerShdw blurRad="38100" dist="38100" dir="2700000" algn="tl">
                    <a:srgbClr val="C0C0C0"/>
                  </a:outerShdw>
                </a:effectLst>
                <a:latin typeface="Arial" panose="020B0604020202020204" pitchFamily="34" charset="0"/>
              </a:rPr>
              <a:t>较大时</a:t>
            </a:r>
            <a:r>
              <a:rPr lang="zh-CN" altLang="en-US" sz="2000" b="1" dirty="0">
                <a:latin typeface="Arial" panose="020B0604020202020204" pitchFamily="34" charset="0"/>
              </a:rPr>
              <a:t>，忽略分母中</a:t>
            </a:r>
            <a:r>
              <a:rPr lang="en-US" altLang="zh-CN" sz="2000" b="1" dirty="0">
                <a:latin typeface="Arial" panose="020B0604020202020204" pitchFamily="34" charset="0"/>
              </a:rPr>
              <a:t>s</a:t>
            </a:r>
            <a:r>
              <a:rPr lang="zh-CN" altLang="en-US" sz="2000" b="1" dirty="0">
                <a:latin typeface="Arial" panose="020B0604020202020204" pitchFamily="34" charset="0"/>
              </a:rPr>
              <a:t>的一次项和零次项</a:t>
            </a:r>
          </a:p>
        </p:txBody>
      </p:sp>
      <p:sp>
        <p:nvSpPr>
          <p:cNvPr id="264215" name="Rectangle 23"/>
          <p:cNvSpPr>
            <a:spLocks noChangeArrowheads="1"/>
          </p:cNvSpPr>
          <p:nvPr/>
        </p:nvSpPr>
        <p:spPr bwMode="auto">
          <a:xfrm>
            <a:off x="6245225" y="5302250"/>
            <a:ext cx="2898775" cy="722313"/>
          </a:xfrm>
          <a:prstGeom prst="rect">
            <a:avLst/>
          </a:prstGeom>
          <a:noFill/>
          <a:ln w="9525">
            <a:noFill/>
            <a:miter lim="800000"/>
          </a:ln>
          <a:effectLst/>
        </p:spPr>
        <p:txBody>
          <a:bodyPr/>
          <a:lstStyle/>
          <a:p>
            <a:pPr>
              <a:buClr>
                <a:srgbClr val="FF9933"/>
              </a:buClr>
              <a:buFont typeface="Wingdings" panose="05000000000000000000" pitchFamily="2" charset="2"/>
              <a:buNone/>
              <a:defRPr/>
            </a:pPr>
            <a:r>
              <a:rPr lang="zh-CN" altLang="en-US" sz="2000" b="1">
                <a:latin typeface="Arial" panose="020B0604020202020204" pitchFamily="34" charset="0"/>
              </a:rPr>
              <a:t>转矩近似与</a:t>
            </a:r>
            <a:r>
              <a:rPr lang="en-US" altLang="zh-CN" sz="2000" b="1">
                <a:latin typeface="Arial" panose="020B0604020202020204" pitchFamily="34" charset="0"/>
              </a:rPr>
              <a:t>s</a:t>
            </a:r>
            <a:r>
              <a:rPr lang="zh-CN" altLang="en-US" sz="2000" b="1">
                <a:latin typeface="Arial" panose="020B0604020202020204" pitchFamily="34" charset="0"/>
              </a:rPr>
              <a:t>成反比，机械特性是</a:t>
            </a:r>
            <a:r>
              <a:rPr lang="zh-CN" altLang="en-US" sz="2000" b="1">
                <a:solidFill>
                  <a:srgbClr val="FF0000"/>
                </a:solidFill>
                <a:effectLst>
                  <a:outerShdw blurRad="38100" dist="38100" dir="2700000" algn="tl">
                    <a:srgbClr val="C0C0C0"/>
                  </a:outerShdw>
                </a:effectLst>
                <a:latin typeface="Arial" panose="020B0604020202020204" pitchFamily="34" charset="0"/>
              </a:rPr>
              <a:t>一段双曲线</a:t>
            </a:r>
          </a:p>
        </p:txBody>
      </p:sp>
      <p:pic>
        <p:nvPicPr>
          <p:cNvPr id="6153" name="Picture 24"/>
          <p:cNvPicPr>
            <a:picLocks noChangeAspect="1" noChangeArrowheads="1"/>
          </p:cNvPicPr>
          <p:nvPr/>
        </p:nvPicPr>
        <p:blipFill>
          <a:blip r:embed="rId5" cstate="print"/>
          <a:srcRect/>
          <a:stretch>
            <a:fillRect/>
          </a:stretch>
        </p:blipFill>
        <p:spPr bwMode="auto">
          <a:xfrm>
            <a:off x="1835150" y="5300663"/>
            <a:ext cx="4170363" cy="1052512"/>
          </a:xfrm>
          <a:prstGeom prst="rect">
            <a:avLst/>
          </a:prstGeom>
          <a:noFill/>
          <a:ln w="9525">
            <a:noFill/>
            <a:miter lim="800000"/>
            <a:headEnd/>
            <a:tailEnd/>
          </a:ln>
        </p:spPr>
      </p:pic>
      <p:sp>
        <p:nvSpPr>
          <p:cNvPr id="23" name="标题 22"/>
          <p:cNvSpPr>
            <a:spLocks noGrp="1"/>
          </p:cNvSpPr>
          <p:nvPr>
            <p:ph type="title"/>
          </p:nvPr>
        </p:nvSpPr>
        <p:spPr/>
        <p:txBody>
          <a:bodyPr/>
          <a:lstStyle/>
          <a:p>
            <a:pPr>
              <a:defRPr/>
            </a:pPr>
            <a:endParaRPr lang="zh-CN" altLang="en-US"/>
          </a:p>
        </p:txBody>
      </p:sp>
      <p:sp>
        <p:nvSpPr>
          <p:cNvPr id="6155" name="Text Box 30"/>
          <p:cNvSpPr txBox="1">
            <a:spLocks noChangeArrowheads="1"/>
          </p:cNvSpPr>
          <p:nvPr/>
        </p:nvSpPr>
        <p:spPr bwMode="auto">
          <a:xfrm>
            <a:off x="0" y="4514850"/>
            <a:ext cx="1670050"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9</a:t>
            </a:r>
            <a:r>
              <a:rPr lang="zh-CN" altLang="en-US" sz="1600" b="1">
                <a:latin typeface="Times New Roman" pitchFamily="18" charset="0"/>
              </a:rPr>
              <a:t>章 同步电动机变压变频调速系统</a:t>
            </a:r>
          </a:p>
        </p:txBody>
      </p:sp>
      <p:sp>
        <p:nvSpPr>
          <p:cNvPr id="6156" name="Text Box 13"/>
          <p:cNvSpPr txBox="1">
            <a:spLocks noChangeArrowheads="1"/>
          </p:cNvSpPr>
          <p:nvPr/>
        </p:nvSpPr>
        <p:spPr bwMode="auto">
          <a:xfrm>
            <a:off x="0" y="2676525"/>
            <a:ext cx="1703388"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7</a:t>
            </a:r>
            <a:r>
              <a:rPr lang="zh-CN" altLang="en-US" sz="1600" b="1">
                <a:latin typeface="Times New Roman" pitchFamily="18" charset="0"/>
              </a:rPr>
              <a:t>章  基于动态模型的异步电动机调速系统</a:t>
            </a:r>
          </a:p>
        </p:txBody>
      </p:sp>
      <p:sp>
        <p:nvSpPr>
          <p:cNvPr id="6157" name="Text Box 26"/>
          <p:cNvSpPr txBox="1">
            <a:spLocks noChangeArrowheads="1"/>
          </p:cNvSpPr>
          <p:nvPr/>
        </p:nvSpPr>
        <p:spPr bwMode="auto">
          <a:xfrm>
            <a:off x="0" y="1079500"/>
            <a:ext cx="1687513" cy="581025"/>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6" action="ppaction://hlinksldjump"/>
              </a:rPr>
              <a:t>第</a:t>
            </a:r>
            <a:r>
              <a:rPr lang="en-US" altLang="zh-CN" sz="1600" b="1">
                <a:latin typeface="Times New Roman" pitchFamily="18" charset="0"/>
                <a:hlinkClick r:id="rId6" action="ppaction://hlinksldjump"/>
              </a:rPr>
              <a:t>1</a:t>
            </a:r>
            <a:r>
              <a:rPr lang="zh-CN" altLang="en-US" sz="1600" b="1">
                <a:latin typeface="Times New Roman" pitchFamily="18" charset="0"/>
                <a:hlinkClick r:id="rId6" action="ppaction://hlinksldjump"/>
              </a:rPr>
              <a:t>章  交流调速系统绪论</a:t>
            </a:r>
            <a:endParaRPr lang="zh-CN" altLang="en-US" sz="1600" b="1">
              <a:latin typeface="Times New Roman" pitchFamily="18" charset="0"/>
            </a:endParaRPr>
          </a:p>
        </p:txBody>
      </p:sp>
      <p:sp>
        <p:nvSpPr>
          <p:cNvPr id="14" name="Text Box 27"/>
          <p:cNvSpPr txBox="1">
            <a:spLocks noChangeArrowheads="1"/>
          </p:cNvSpPr>
          <p:nvPr/>
        </p:nvSpPr>
        <p:spPr bwMode="auto">
          <a:xfrm>
            <a:off x="0" y="1749425"/>
            <a:ext cx="1693863" cy="825500"/>
          </a:xfrm>
          <a:prstGeom prst="rect">
            <a:avLst/>
          </a:prstGeom>
          <a:solidFill>
            <a:schemeClr val="accent5">
              <a:lumMod val="40000"/>
              <a:lumOff val="60000"/>
            </a:schemeClr>
          </a:solidFill>
          <a:ln w="9525">
            <a:noFill/>
            <a:miter lim="800000"/>
          </a:ln>
        </p:spPr>
        <p:txBody>
          <a:bodyPr>
            <a:spAutoFit/>
          </a:bodyPr>
          <a:lstStyle/>
          <a:p>
            <a:pPr>
              <a:spcBef>
                <a:spcPct val="50000"/>
              </a:spcBef>
              <a:buFontTx/>
              <a:buNone/>
              <a:defRPr/>
            </a:pPr>
            <a:r>
              <a:rPr kumimoji="1" lang="zh-CN" altLang="zh-CN" sz="1600" b="1" dirty="0">
                <a:latin typeface="Times New Roman" panose="02020603050405020304" pitchFamily="18" charset="0"/>
              </a:rPr>
              <a:t>第</a:t>
            </a:r>
            <a:r>
              <a:rPr kumimoji="1" lang="en-US" altLang="zh-CN" sz="1600" b="1" dirty="0">
                <a:latin typeface="Times New Roman" panose="02020603050405020304" pitchFamily="18" charset="0"/>
              </a:rPr>
              <a:t>6</a:t>
            </a:r>
            <a:r>
              <a:rPr kumimoji="1" lang="zh-CN" altLang="zh-CN" sz="1600" b="1" dirty="0">
                <a:latin typeface="Times New Roman" panose="02020603050405020304" pitchFamily="18" charset="0"/>
              </a:rPr>
              <a:t>章 </a:t>
            </a:r>
            <a:r>
              <a:rPr kumimoji="1" lang="zh-CN" altLang="en-US" sz="1600" b="1" dirty="0">
                <a:latin typeface="Times New Roman" panose="02020603050405020304" pitchFamily="18" charset="0"/>
              </a:rPr>
              <a:t> </a:t>
            </a:r>
            <a:r>
              <a:rPr kumimoji="1" lang="zh-CN" altLang="zh-CN" sz="1600" b="1" dirty="0">
                <a:latin typeface="Times New Roman" panose="02020603050405020304" pitchFamily="18" charset="0"/>
              </a:rPr>
              <a:t>基于稳态模型的异步电动机调速系统</a:t>
            </a:r>
            <a:endParaRPr kumimoji="1" lang="en-US" altLang="zh-CN" sz="1600" b="1" dirty="0">
              <a:latin typeface="Times New Roman" panose="02020603050405020304" pitchFamily="18" charset="0"/>
            </a:endParaRPr>
          </a:p>
        </p:txBody>
      </p:sp>
      <p:sp>
        <p:nvSpPr>
          <p:cNvPr id="6159" name="Text Box 29"/>
          <p:cNvSpPr txBox="1">
            <a:spLocks noChangeArrowheads="1"/>
          </p:cNvSpPr>
          <p:nvPr/>
        </p:nvSpPr>
        <p:spPr bwMode="auto">
          <a:xfrm>
            <a:off x="0" y="3606800"/>
            <a:ext cx="1685925" cy="830263"/>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8</a:t>
            </a:r>
            <a:r>
              <a:rPr lang="zh-CN" altLang="en-US" sz="1600" b="1">
                <a:latin typeface="Times New Roman" pitchFamily="18" charset="0"/>
              </a:rPr>
              <a:t>章 </a:t>
            </a:r>
            <a:r>
              <a:rPr lang="zh-CN" altLang="zh-CN" sz="1600" b="1"/>
              <a:t>绕线转子异步电机转子变频控制系统</a:t>
            </a:r>
            <a:endParaRPr lang="zh-CN" altLang="en-US" sz="1600" b="1">
              <a:latin typeface="Times New Roman" pitchFamily="18"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ChangeArrowheads="1"/>
          </p:cNvSpPr>
          <p:nvPr/>
        </p:nvSpPr>
        <p:spPr bwMode="auto">
          <a:xfrm>
            <a:off x="0" y="2776538"/>
            <a:ext cx="9144000" cy="0"/>
          </a:xfrm>
          <a:prstGeom prst="rect">
            <a:avLst/>
          </a:prstGeom>
          <a:noFill/>
          <a:ln w="9525">
            <a:noFill/>
            <a:miter lim="800000"/>
            <a:headEnd/>
            <a:tailEnd/>
          </a:ln>
        </p:spPr>
        <p:txBody>
          <a:bodyPr wrap="none" anchor="ctr">
            <a:spAutoFit/>
          </a:bodyPr>
          <a:lstStyle/>
          <a:p>
            <a:endParaRPr lang="zh-CN" altLang="en-US"/>
          </a:p>
        </p:txBody>
      </p:sp>
      <p:sp>
        <p:nvSpPr>
          <p:cNvPr id="7172" name="Rectangle 5"/>
          <p:cNvSpPr>
            <a:spLocks noChangeArrowheads="1"/>
          </p:cNvSpPr>
          <p:nvPr/>
        </p:nvSpPr>
        <p:spPr bwMode="auto">
          <a:xfrm>
            <a:off x="0" y="3043238"/>
            <a:ext cx="9144000" cy="0"/>
          </a:xfrm>
          <a:prstGeom prst="rect">
            <a:avLst/>
          </a:prstGeom>
          <a:noFill/>
          <a:ln w="9525">
            <a:noFill/>
            <a:miter lim="800000"/>
            <a:headEnd/>
            <a:tailEnd/>
          </a:ln>
        </p:spPr>
        <p:txBody>
          <a:bodyPr wrap="none" anchor="ctr">
            <a:spAutoFit/>
          </a:bodyPr>
          <a:lstStyle/>
          <a:p>
            <a:endParaRPr lang="zh-CN" altLang="en-US"/>
          </a:p>
        </p:txBody>
      </p:sp>
      <p:sp>
        <p:nvSpPr>
          <p:cNvPr id="7173" name="Rectangle 6"/>
          <p:cNvSpPr>
            <a:spLocks noChangeArrowheads="1"/>
          </p:cNvSpPr>
          <p:nvPr/>
        </p:nvSpPr>
        <p:spPr bwMode="auto">
          <a:xfrm>
            <a:off x="0" y="3224213"/>
            <a:ext cx="9144000" cy="0"/>
          </a:xfrm>
          <a:prstGeom prst="rect">
            <a:avLst/>
          </a:prstGeom>
          <a:noFill/>
          <a:ln w="9525">
            <a:noFill/>
            <a:miter lim="800000"/>
            <a:headEnd/>
            <a:tailEnd/>
          </a:ln>
        </p:spPr>
        <p:txBody>
          <a:bodyPr wrap="none" anchor="ctr">
            <a:spAutoFit/>
          </a:bodyPr>
          <a:lstStyle/>
          <a:p>
            <a:endParaRPr lang="zh-CN" altLang="en-US"/>
          </a:p>
        </p:txBody>
      </p:sp>
      <p:sp>
        <p:nvSpPr>
          <p:cNvPr id="7174" name="Rectangle 7"/>
          <p:cNvSpPr>
            <a:spLocks noChangeArrowheads="1"/>
          </p:cNvSpPr>
          <p:nvPr/>
        </p:nvSpPr>
        <p:spPr bwMode="auto">
          <a:xfrm>
            <a:off x="0" y="3071813"/>
            <a:ext cx="9144000" cy="0"/>
          </a:xfrm>
          <a:prstGeom prst="rect">
            <a:avLst/>
          </a:prstGeom>
          <a:noFill/>
          <a:ln w="9525">
            <a:noFill/>
            <a:miter lim="800000"/>
            <a:headEnd/>
            <a:tailEnd/>
          </a:ln>
        </p:spPr>
        <p:txBody>
          <a:bodyPr wrap="none" anchor="ctr">
            <a:spAutoFit/>
          </a:bodyPr>
          <a:lstStyle/>
          <a:p>
            <a:endParaRPr lang="zh-CN" altLang="en-US"/>
          </a:p>
        </p:txBody>
      </p:sp>
      <p:sp>
        <p:nvSpPr>
          <p:cNvPr id="267272" name="Rectangle 8"/>
          <p:cNvSpPr>
            <a:spLocks noGrp="1" noChangeArrowheads="1"/>
          </p:cNvSpPr>
          <p:nvPr>
            <p:ph idx="1"/>
          </p:nvPr>
        </p:nvSpPr>
        <p:spPr>
          <a:xfrm>
            <a:off x="1708150" y="836613"/>
            <a:ext cx="7400925" cy="723900"/>
          </a:xfrm>
        </p:spPr>
        <p:txBody>
          <a:bodyPr/>
          <a:lstStyle/>
          <a:p>
            <a:pPr marL="0" indent="0" eaLnBrk="1" hangingPunct="1">
              <a:buFontTx/>
              <a:buNone/>
              <a:defRPr/>
            </a:pPr>
            <a:r>
              <a:rPr lang="zh-CN" altLang="en-US" sz="2200" b="1" dirty="0" smtClean="0"/>
              <a:t>异步电动机由</a:t>
            </a:r>
            <a:r>
              <a:rPr lang="zh-CN" altLang="en-US" sz="2200" b="1" dirty="0" smtClean="0">
                <a:solidFill>
                  <a:srgbClr val="FF0000"/>
                </a:solidFill>
                <a:effectLst>
                  <a:outerShdw blurRad="38100" dist="38100" dir="2700000" algn="tl">
                    <a:srgbClr val="C0C0C0"/>
                  </a:outerShdw>
                </a:effectLst>
              </a:rPr>
              <a:t>额定电压</a:t>
            </a:r>
            <a:r>
              <a:rPr lang="zh-CN" altLang="en-US" sz="2200" b="1" dirty="0" smtClean="0"/>
              <a:t>、</a:t>
            </a:r>
            <a:r>
              <a:rPr lang="zh-CN" altLang="en-US" sz="2200" b="1" dirty="0" smtClean="0">
                <a:solidFill>
                  <a:srgbClr val="FF0000"/>
                </a:solidFill>
                <a:effectLst>
                  <a:outerShdw blurRad="38100" dist="38100" dir="2700000" algn="tl">
                    <a:srgbClr val="C0C0C0"/>
                  </a:outerShdw>
                </a:effectLst>
              </a:rPr>
              <a:t>额定频率供电</a:t>
            </a:r>
            <a:r>
              <a:rPr lang="zh-CN" altLang="en-US" sz="2200" b="1" dirty="0" smtClean="0"/>
              <a:t>，且</a:t>
            </a:r>
            <a:r>
              <a:rPr lang="zh-CN" altLang="en-US" sz="2200" b="1" dirty="0" smtClean="0">
                <a:solidFill>
                  <a:srgbClr val="C00000"/>
                </a:solidFill>
                <a:effectLst>
                  <a:outerShdw blurRad="38100" dist="38100" dir="2700000" algn="tl">
                    <a:srgbClr val="000000">
                      <a:alpha val="43137"/>
                    </a:srgbClr>
                  </a:outerShdw>
                </a:effectLst>
              </a:rPr>
              <a:t>无外加电阻和电抗时的机械特性方程式</a:t>
            </a:r>
            <a:r>
              <a:rPr lang="zh-CN" altLang="en-US" sz="2200" b="1" dirty="0" smtClean="0"/>
              <a:t>，称作</a:t>
            </a:r>
            <a:r>
              <a:rPr lang="zh-CN" altLang="en-US" sz="2200" b="1" dirty="0" smtClean="0">
                <a:solidFill>
                  <a:srgbClr val="FF0000"/>
                </a:solidFill>
                <a:effectLst>
                  <a:outerShdw blurRad="38100" dist="38100" dir="2700000" algn="tl">
                    <a:srgbClr val="000000">
                      <a:alpha val="43137"/>
                    </a:srgbClr>
                  </a:outerShdw>
                </a:effectLst>
              </a:rPr>
              <a:t>固有特性或自然特性</a:t>
            </a:r>
            <a:r>
              <a:rPr lang="zh-CN" altLang="en-US" sz="2200" b="1" dirty="0" smtClean="0"/>
              <a:t>。</a:t>
            </a:r>
          </a:p>
        </p:txBody>
      </p:sp>
      <p:sp>
        <p:nvSpPr>
          <p:cNvPr id="7176" name="Rectangle 9"/>
          <p:cNvSpPr>
            <a:spLocks noChangeArrowheads="1"/>
          </p:cNvSpPr>
          <p:nvPr/>
        </p:nvSpPr>
        <p:spPr bwMode="auto">
          <a:xfrm>
            <a:off x="0" y="2862263"/>
            <a:ext cx="9144000" cy="0"/>
          </a:xfrm>
          <a:prstGeom prst="rect">
            <a:avLst/>
          </a:prstGeom>
          <a:noFill/>
          <a:ln w="9525">
            <a:noFill/>
            <a:miter lim="800000"/>
            <a:headEnd/>
            <a:tailEnd/>
          </a:ln>
        </p:spPr>
        <p:txBody>
          <a:bodyPr wrap="none" anchor="ctr">
            <a:spAutoFit/>
          </a:bodyPr>
          <a:lstStyle/>
          <a:p>
            <a:endParaRPr lang="zh-CN" altLang="en-US"/>
          </a:p>
        </p:txBody>
      </p:sp>
      <p:sp>
        <p:nvSpPr>
          <p:cNvPr id="7177" name="Rectangle 10"/>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zh-CN" altLang="en-US"/>
          </a:p>
        </p:txBody>
      </p:sp>
      <p:sp>
        <p:nvSpPr>
          <p:cNvPr id="7178" name="Rectangle 11"/>
          <p:cNvSpPr>
            <a:spLocks noChangeArrowheads="1"/>
          </p:cNvSpPr>
          <p:nvPr/>
        </p:nvSpPr>
        <p:spPr bwMode="auto">
          <a:xfrm>
            <a:off x="3895725" y="6499225"/>
            <a:ext cx="2928938" cy="358775"/>
          </a:xfrm>
          <a:prstGeom prst="rect">
            <a:avLst/>
          </a:prstGeom>
          <a:noFill/>
          <a:ln w="9525">
            <a:noFill/>
            <a:miter lim="800000"/>
            <a:headEnd/>
            <a:tailEnd/>
          </a:ln>
        </p:spPr>
        <p:txBody>
          <a:bodyPr/>
          <a:lstStyle/>
          <a:p>
            <a:pPr>
              <a:buClr>
                <a:srgbClr val="FF9933"/>
              </a:buClr>
              <a:buFont typeface="Wingdings" pitchFamily="2" charset="2"/>
              <a:buNone/>
            </a:pPr>
            <a:r>
              <a:rPr lang="zh-CN" altLang="en-US" sz="1600" b="1">
                <a:latin typeface="Arial" pitchFamily="34" charset="0"/>
              </a:rPr>
              <a:t>图</a:t>
            </a:r>
            <a:r>
              <a:rPr lang="en-US" altLang="zh-CN" sz="1600" b="1">
                <a:latin typeface="Arial" pitchFamily="34" charset="0"/>
              </a:rPr>
              <a:t>6-3  </a:t>
            </a:r>
            <a:r>
              <a:rPr lang="zh-CN" altLang="en-US" sz="1600" b="1">
                <a:latin typeface="Arial" pitchFamily="34" charset="0"/>
              </a:rPr>
              <a:t>异步电动机的机械特性</a:t>
            </a:r>
          </a:p>
        </p:txBody>
      </p:sp>
      <p:pic>
        <p:nvPicPr>
          <p:cNvPr id="7179" name="Picture 12" descr="0503"/>
          <p:cNvPicPr>
            <a:picLocks noChangeAspect="1" noChangeArrowheads="1"/>
          </p:cNvPicPr>
          <p:nvPr/>
        </p:nvPicPr>
        <p:blipFill>
          <a:blip r:embed="rId3" cstate="print"/>
          <a:srcRect/>
          <a:stretch>
            <a:fillRect/>
          </a:stretch>
        </p:blipFill>
        <p:spPr bwMode="auto">
          <a:xfrm>
            <a:off x="3130550" y="3213100"/>
            <a:ext cx="4249738" cy="3151188"/>
          </a:xfrm>
          <a:prstGeom prst="rect">
            <a:avLst/>
          </a:prstGeom>
          <a:noFill/>
          <a:ln w="9525">
            <a:noFill/>
            <a:miter lim="800000"/>
            <a:headEnd/>
            <a:tailEnd/>
          </a:ln>
        </p:spPr>
      </p:pic>
      <p:sp>
        <p:nvSpPr>
          <p:cNvPr id="7180" name="Rectangle 27"/>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170" name="Object 26"/>
          <p:cNvGraphicFramePr>
            <a:graphicFrameLocks/>
          </p:cNvGraphicFramePr>
          <p:nvPr/>
        </p:nvGraphicFramePr>
        <p:xfrm>
          <a:off x="1841500" y="1628775"/>
          <a:ext cx="6615113" cy="1360488"/>
        </p:xfrm>
        <a:graphic>
          <a:graphicData uri="http://schemas.openxmlformats.org/presentationml/2006/ole">
            <p:oleObj spid="_x0000_s7170" r:id="rId4" imgW="2590800" imgH="482600" progId="Equation.3">
              <p:embed/>
            </p:oleObj>
          </a:graphicData>
        </a:graphic>
      </p:graphicFrame>
      <p:sp>
        <p:nvSpPr>
          <p:cNvPr id="14" name="Text Box 9"/>
          <p:cNvSpPr txBox="1">
            <a:spLocks noChangeArrowheads="1"/>
          </p:cNvSpPr>
          <p:nvPr/>
        </p:nvSpPr>
        <p:spPr bwMode="auto">
          <a:xfrm>
            <a:off x="1692275" y="260350"/>
            <a:ext cx="6985000" cy="523875"/>
          </a:xfrm>
          <a:prstGeom prst="rect">
            <a:avLst/>
          </a:prstGeom>
          <a:noFill/>
          <a:ln w="9525">
            <a:noFill/>
            <a:miter lim="800000"/>
          </a:ln>
        </p:spPr>
        <p:txBody>
          <a:bodyPr>
            <a:spAutoFit/>
          </a:bodyPr>
          <a:lstStyle/>
          <a:p>
            <a:pPr>
              <a:spcBef>
                <a:spcPct val="50000"/>
              </a:spcBef>
              <a:buFontTx/>
              <a:buNone/>
              <a:defRPr/>
            </a:pPr>
            <a:r>
              <a:rPr lang="zh-CN" altLang="en-US" b="1" dirty="0">
                <a:solidFill>
                  <a:srgbClr val="0000FF"/>
                </a:solidFill>
                <a:effectLst>
                  <a:outerShdw blurRad="38100" dist="38100" dir="2700000" algn="tl">
                    <a:srgbClr val="000000">
                      <a:alpha val="43137"/>
                    </a:srgbClr>
                  </a:outerShdw>
                </a:effectLst>
              </a:rPr>
              <a:t>异步电机的</a:t>
            </a:r>
            <a:r>
              <a:rPr lang="zh-CN" altLang="en-US" sz="2800" dirty="0">
                <a:solidFill>
                  <a:srgbClr val="FF0000"/>
                </a:solidFill>
                <a:effectLst>
                  <a:outerShdw blurRad="38100" dist="38100" dir="2700000" algn="tl">
                    <a:srgbClr val="000000">
                      <a:alpha val="43137"/>
                    </a:srgbClr>
                  </a:outerShdw>
                </a:effectLst>
                <a:ea typeface="隶书" panose="02010509060101010101" pitchFamily="49" charset="-122"/>
              </a:rPr>
              <a:t>固有</a:t>
            </a:r>
            <a:r>
              <a:rPr lang="en-US" altLang="zh-CN" sz="2800" dirty="0">
                <a:solidFill>
                  <a:srgbClr val="FF0000"/>
                </a:solidFill>
                <a:effectLst>
                  <a:outerShdw blurRad="38100" dist="38100" dir="2700000" algn="tl">
                    <a:srgbClr val="000000">
                      <a:alpha val="43137"/>
                    </a:srgbClr>
                  </a:outerShdw>
                </a:effectLst>
                <a:ea typeface="隶书" panose="02010509060101010101" pitchFamily="49" charset="-122"/>
              </a:rPr>
              <a:t>(</a:t>
            </a:r>
            <a:r>
              <a:rPr lang="zh-CN" altLang="en-US" sz="2800" dirty="0">
                <a:solidFill>
                  <a:srgbClr val="FF0000"/>
                </a:solidFill>
                <a:effectLst>
                  <a:outerShdw blurRad="38100" dist="38100" dir="2700000" algn="tl">
                    <a:srgbClr val="000000">
                      <a:alpha val="43137"/>
                    </a:srgbClr>
                  </a:outerShdw>
                </a:effectLst>
                <a:ea typeface="隶书" panose="02010509060101010101" pitchFamily="49" charset="-122"/>
              </a:rPr>
              <a:t>自然）</a:t>
            </a:r>
            <a:r>
              <a:rPr lang="zh-CN" altLang="en-US" b="1" dirty="0">
                <a:solidFill>
                  <a:srgbClr val="0000FF"/>
                </a:solidFill>
                <a:effectLst>
                  <a:outerShdw blurRad="38100" dist="38100" dir="2700000" algn="tl">
                    <a:srgbClr val="000000">
                      <a:alpha val="43137"/>
                    </a:srgbClr>
                  </a:outerShdw>
                </a:effectLst>
              </a:rPr>
              <a:t>机械特性方程式</a:t>
            </a:r>
            <a:endParaRPr lang="en-US" altLang="zh-CN" b="1" dirty="0">
              <a:solidFill>
                <a:srgbClr val="0000FF"/>
              </a:solidFill>
              <a:effectLst>
                <a:outerShdw blurRad="38100" dist="38100" dir="2700000" algn="tl">
                  <a:srgbClr val="000000">
                    <a:alpha val="43137"/>
                  </a:srgbClr>
                </a:outerShdw>
              </a:effectLst>
            </a:endParaRPr>
          </a:p>
        </p:txBody>
      </p:sp>
      <p:sp>
        <p:nvSpPr>
          <p:cNvPr id="7182" name="Text Box 30"/>
          <p:cNvSpPr txBox="1">
            <a:spLocks noChangeArrowheads="1"/>
          </p:cNvSpPr>
          <p:nvPr/>
        </p:nvSpPr>
        <p:spPr bwMode="auto">
          <a:xfrm>
            <a:off x="0" y="4514850"/>
            <a:ext cx="1670050"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9</a:t>
            </a:r>
            <a:r>
              <a:rPr lang="zh-CN" altLang="en-US" sz="1600" b="1">
                <a:latin typeface="Times New Roman" pitchFamily="18" charset="0"/>
              </a:rPr>
              <a:t>章 同步电动机变压变频调速系统</a:t>
            </a:r>
          </a:p>
        </p:txBody>
      </p:sp>
      <p:sp>
        <p:nvSpPr>
          <p:cNvPr id="7183" name="Text Box 13"/>
          <p:cNvSpPr txBox="1">
            <a:spLocks noChangeArrowheads="1"/>
          </p:cNvSpPr>
          <p:nvPr/>
        </p:nvSpPr>
        <p:spPr bwMode="auto">
          <a:xfrm>
            <a:off x="0" y="2676525"/>
            <a:ext cx="1703388"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7</a:t>
            </a:r>
            <a:r>
              <a:rPr lang="zh-CN" altLang="en-US" sz="1600" b="1">
                <a:latin typeface="Times New Roman" pitchFamily="18" charset="0"/>
              </a:rPr>
              <a:t>章  基于动态模型的异步电动机调速系统</a:t>
            </a:r>
          </a:p>
        </p:txBody>
      </p:sp>
      <p:sp>
        <p:nvSpPr>
          <p:cNvPr id="7184" name="Text Box 26"/>
          <p:cNvSpPr txBox="1">
            <a:spLocks noChangeArrowheads="1"/>
          </p:cNvSpPr>
          <p:nvPr/>
        </p:nvSpPr>
        <p:spPr bwMode="auto">
          <a:xfrm>
            <a:off x="0" y="1079500"/>
            <a:ext cx="1687513" cy="581025"/>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5" action="ppaction://hlinksldjump"/>
              </a:rPr>
              <a:t>第</a:t>
            </a:r>
            <a:r>
              <a:rPr lang="en-US" altLang="zh-CN" sz="1600" b="1">
                <a:latin typeface="Times New Roman" pitchFamily="18" charset="0"/>
                <a:hlinkClick r:id="rId5" action="ppaction://hlinksldjump"/>
              </a:rPr>
              <a:t>1</a:t>
            </a:r>
            <a:r>
              <a:rPr lang="zh-CN" altLang="en-US" sz="1600" b="1">
                <a:latin typeface="Times New Roman" pitchFamily="18" charset="0"/>
                <a:hlinkClick r:id="rId5" action="ppaction://hlinksldjump"/>
              </a:rPr>
              <a:t>章  交流调速系统绪论</a:t>
            </a:r>
            <a:endParaRPr lang="zh-CN" altLang="en-US" sz="1600" b="1">
              <a:latin typeface="Times New Roman" pitchFamily="18" charset="0"/>
            </a:endParaRPr>
          </a:p>
        </p:txBody>
      </p:sp>
      <p:sp>
        <p:nvSpPr>
          <p:cNvPr id="18" name="Text Box 27"/>
          <p:cNvSpPr txBox="1">
            <a:spLocks noChangeArrowheads="1"/>
          </p:cNvSpPr>
          <p:nvPr/>
        </p:nvSpPr>
        <p:spPr bwMode="auto">
          <a:xfrm>
            <a:off x="0" y="1749425"/>
            <a:ext cx="1693863" cy="825500"/>
          </a:xfrm>
          <a:prstGeom prst="rect">
            <a:avLst/>
          </a:prstGeom>
          <a:solidFill>
            <a:schemeClr val="accent5">
              <a:lumMod val="40000"/>
              <a:lumOff val="60000"/>
            </a:schemeClr>
          </a:solidFill>
          <a:ln w="9525">
            <a:noFill/>
            <a:miter lim="800000"/>
          </a:ln>
        </p:spPr>
        <p:txBody>
          <a:bodyPr>
            <a:spAutoFit/>
          </a:bodyPr>
          <a:lstStyle/>
          <a:p>
            <a:pPr>
              <a:spcBef>
                <a:spcPct val="50000"/>
              </a:spcBef>
              <a:buFontTx/>
              <a:buNone/>
              <a:defRPr/>
            </a:pPr>
            <a:r>
              <a:rPr kumimoji="1" lang="zh-CN" altLang="zh-CN" sz="1600" b="1" dirty="0">
                <a:latin typeface="Times New Roman" panose="02020603050405020304" pitchFamily="18" charset="0"/>
              </a:rPr>
              <a:t>第</a:t>
            </a:r>
            <a:r>
              <a:rPr kumimoji="1" lang="en-US" altLang="zh-CN" sz="1600" b="1" dirty="0">
                <a:latin typeface="Times New Roman" panose="02020603050405020304" pitchFamily="18" charset="0"/>
              </a:rPr>
              <a:t>6</a:t>
            </a:r>
            <a:r>
              <a:rPr kumimoji="1" lang="zh-CN" altLang="zh-CN" sz="1600" b="1" dirty="0">
                <a:latin typeface="Times New Roman" panose="02020603050405020304" pitchFamily="18" charset="0"/>
              </a:rPr>
              <a:t>章 </a:t>
            </a:r>
            <a:r>
              <a:rPr kumimoji="1" lang="zh-CN" altLang="en-US" sz="1600" b="1" dirty="0">
                <a:latin typeface="Times New Roman" panose="02020603050405020304" pitchFamily="18" charset="0"/>
              </a:rPr>
              <a:t> </a:t>
            </a:r>
            <a:r>
              <a:rPr kumimoji="1" lang="zh-CN" altLang="zh-CN" sz="1600" b="1" dirty="0">
                <a:latin typeface="Times New Roman" panose="02020603050405020304" pitchFamily="18" charset="0"/>
              </a:rPr>
              <a:t>基于稳态模型的异步电动机调速系统</a:t>
            </a:r>
            <a:endParaRPr kumimoji="1" lang="en-US" altLang="zh-CN" sz="1600" b="1" dirty="0">
              <a:latin typeface="Times New Roman" panose="02020603050405020304" pitchFamily="18" charset="0"/>
            </a:endParaRPr>
          </a:p>
        </p:txBody>
      </p:sp>
      <p:sp>
        <p:nvSpPr>
          <p:cNvPr id="7186" name="Text Box 29"/>
          <p:cNvSpPr txBox="1">
            <a:spLocks noChangeArrowheads="1"/>
          </p:cNvSpPr>
          <p:nvPr/>
        </p:nvSpPr>
        <p:spPr bwMode="auto">
          <a:xfrm>
            <a:off x="0" y="3606800"/>
            <a:ext cx="1685925" cy="830263"/>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8</a:t>
            </a:r>
            <a:r>
              <a:rPr lang="zh-CN" altLang="en-US" sz="1600" b="1">
                <a:latin typeface="Times New Roman" pitchFamily="18" charset="0"/>
              </a:rPr>
              <a:t>章 </a:t>
            </a:r>
            <a:r>
              <a:rPr lang="zh-CN" altLang="zh-CN" sz="1600" b="1"/>
              <a:t>绕线转子异步电机转子变频控制系统</a:t>
            </a:r>
            <a:endParaRPr lang="zh-CN" altLang="en-US" sz="1600" b="1">
              <a:latin typeface="Times New Roman" pitchFamily="18"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
          <p:cNvSpPr>
            <a:spLocks noGrp="1" noChangeArrowheads="1"/>
          </p:cNvSpPr>
          <p:nvPr>
            <p:ph type="body" sz="half" idx="1"/>
          </p:nvPr>
        </p:nvSpPr>
        <p:spPr>
          <a:xfrm>
            <a:off x="1692275" y="3284538"/>
            <a:ext cx="7451725" cy="3457575"/>
          </a:xfrm>
        </p:spPr>
        <p:txBody>
          <a:bodyPr/>
          <a:lstStyle/>
          <a:p>
            <a:pPr marL="0" indent="0" eaLnBrk="1" hangingPunct="1">
              <a:lnSpc>
                <a:spcPct val="80000"/>
              </a:lnSpc>
              <a:spcBef>
                <a:spcPts val="600"/>
              </a:spcBef>
              <a:buFontTx/>
              <a:buNone/>
              <a:defRPr/>
            </a:pPr>
            <a:r>
              <a:rPr lang="zh-CN" altLang="en-US" sz="2000" b="1" dirty="0" smtClean="0">
                <a:solidFill>
                  <a:srgbClr val="0000FF"/>
                </a:solidFill>
                <a:effectLst>
                  <a:outerShdw blurRad="38100" dist="38100" dir="2700000" algn="tl">
                    <a:srgbClr val="000000">
                      <a:alpha val="43137"/>
                    </a:srgbClr>
                  </a:outerShdw>
                </a:effectLst>
              </a:rPr>
              <a:t>交流调压调速的工作原理：</a:t>
            </a:r>
          </a:p>
          <a:p>
            <a:pPr marL="0" indent="0" eaLnBrk="1" hangingPunct="1">
              <a:lnSpc>
                <a:spcPct val="80000"/>
              </a:lnSpc>
              <a:spcBef>
                <a:spcPts val="600"/>
              </a:spcBef>
              <a:buFontTx/>
              <a:buNone/>
              <a:defRPr/>
            </a:pPr>
            <a:r>
              <a:rPr lang="zh-CN" altLang="en-US" sz="2000" b="1" dirty="0" smtClean="0"/>
              <a:t>   由电力拖动原理可知：当异步电机等效电路的参数不变时，在相同的转速下，</a:t>
            </a:r>
            <a:r>
              <a:rPr lang="zh-CN" altLang="en-US" sz="2000" b="1" dirty="0" smtClean="0">
                <a:solidFill>
                  <a:srgbClr val="C00000"/>
                </a:solidFill>
                <a:effectLst>
                  <a:outerShdw blurRad="38100" dist="38100" dir="2700000" algn="tl">
                    <a:srgbClr val="000000">
                      <a:alpha val="43137"/>
                    </a:srgbClr>
                  </a:outerShdw>
                </a:effectLst>
              </a:rPr>
              <a:t>电磁转矩与定子电压平方成正比</a:t>
            </a:r>
            <a:r>
              <a:rPr lang="zh-CN" altLang="en-US" sz="2000" b="1" dirty="0" smtClean="0"/>
              <a:t>，因此，改变定子外加电压就可以改变机械特性的函数关系，从而改变电机在一定负载转矩下转速。</a:t>
            </a:r>
            <a:endParaRPr lang="en-US" altLang="zh-CN" sz="2000" b="1" dirty="0" smtClean="0"/>
          </a:p>
          <a:p>
            <a:pPr marL="0" indent="0" eaLnBrk="1" hangingPunct="1">
              <a:lnSpc>
                <a:spcPct val="80000"/>
              </a:lnSpc>
              <a:spcBef>
                <a:spcPts val="600"/>
              </a:spcBef>
              <a:buFontTx/>
              <a:buNone/>
              <a:defRPr/>
            </a:pPr>
            <a:r>
              <a:rPr lang="zh-CN" altLang="en-US" sz="2000" b="1" dirty="0" smtClean="0">
                <a:solidFill>
                  <a:srgbClr val="0000FF"/>
                </a:solidFill>
                <a:effectLst>
                  <a:outerShdw blurRad="38100" dist="38100" dir="2700000" algn="tl">
                    <a:srgbClr val="000000">
                      <a:alpha val="43137"/>
                    </a:srgbClr>
                  </a:outerShdw>
                </a:effectLst>
              </a:rPr>
              <a:t>交流调压调速的概念；</a:t>
            </a:r>
            <a:endParaRPr lang="en-US" altLang="zh-CN" sz="2000" b="1" dirty="0" smtClean="0">
              <a:effectLst>
                <a:outerShdw blurRad="38100" dist="38100" dir="2700000" algn="tl">
                  <a:srgbClr val="000000">
                    <a:alpha val="43137"/>
                  </a:srgbClr>
                </a:outerShdw>
              </a:effectLst>
            </a:endParaRPr>
          </a:p>
          <a:p>
            <a:pPr marL="0" indent="0" eaLnBrk="1" hangingPunct="1">
              <a:lnSpc>
                <a:spcPct val="80000"/>
              </a:lnSpc>
              <a:spcBef>
                <a:spcPts val="600"/>
              </a:spcBef>
              <a:buFontTx/>
              <a:buNone/>
              <a:defRPr/>
            </a:pPr>
            <a:r>
              <a:rPr lang="en-US" altLang="zh-CN" sz="2000" b="1" dirty="0" smtClean="0"/>
              <a:t>   </a:t>
            </a:r>
            <a:r>
              <a:rPr lang="zh-CN" altLang="zh-CN" sz="2000" b="1" dirty="0" smtClean="0"/>
              <a:t>保持电源频率为额定频率，只改变定子电压的调速方法称作调压调速。由于受电动机</a:t>
            </a:r>
            <a:r>
              <a:rPr lang="zh-CN" altLang="zh-CN" sz="2000" b="1" dirty="0" smtClean="0">
                <a:solidFill>
                  <a:srgbClr val="C00000"/>
                </a:solidFill>
                <a:effectLst>
                  <a:outerShdw blurRad="38100" dist="38100" dir="2700000" algn="tl">
                    <a:srgbClr val="000000">
                      <a:alpha val="43137"/>
                    </a:srgbClr>
                  </a:outerShdw>
                </a:effectLst>
              </a:rPr>
              <a:t>绝缘和磁路饱和的限制</a:t>
            </a:r>
            <a:r>
              <a:rPr lang="zh-CN" altLang="zh-CN" sz="2000" b="1" dirty="0" smtClean="0"/>
              <a:t>，定子电压只能降低，不能升高，故又称作</a:t>
            </a:r>
            <a:r>
              <a:rPr lang="zh-CN" altLang="zh-CN" sz="2000" b="1" dirty="0" smtClean="0">
                <a:solidFill>
                  <a:srgbClr val="C00000"/>
                </a:solidFill>
                <a:effectLst>
                  <a:outerShdw blurRad="38100" dist="38100" dir="2700000" algn="tl">
                    <a:srgbClr val="000000">
                      <a:alpha val="43137"/>
                    </a:srgbClr>
                  </a:outerShdw>
                </a:effectLst>
              </a:rPr>
              <a:t>降压调速</a:t>
            </a:r>
            <a:r>
              <a:rPr lang="zh-CN" altLang="zh-CN" sz="2000" b="1" dirty="0" smtClean="0"/>
              <a:t>。</a:t>
            </a:r>
            <a:endParaRPr lang="en-US" altLang="zh-CN" sz="2000" b="1" dirty="0" smtClean="0"/>
          </a:p>
          <a:p>
            <a:pPr marL="0" indent="0" eaLnBrk="1" hangingPunct="1">
              <a:lnSpc>
                <a:spcPct val="80000"/>
              </a:lnSpc>
              <a:spcBef>
                <a:spcPts val="600"/>
              </a:spcBef>
              <a:buFontTx/>
              <a:buNone/>
              <a:defRPr/>
            </a:pPr>
            <a:r>
              <a:rPr lang="zh-CN" altLang="en-US" sz="2000" b="1" dirty="0" smtClean="0">
                <a:solidFill>
                  <a:srgbClr val="0000FF"/>
                </a:solidFill>
                <a:effectLst>
                  <a:outerShdw blurRad="38100" dist="38100" dir="2700000" algn="tl">
                    <a:srgbClr val="000000">
                      <a:alpha val="43137"/>
                    </a:srgbClr>
                  </a:outerShdw>
                </a:effectLst>
              </a:rPr>
              <a:t>交流</a:t>
            </a:r>
            <a:r>
              <a:rPr lang="zh-CN" altLang="zh-CN" sz="2000" b="1" dirty="0" smtClean="0">
                <a:solidFill>
                  <a:srgbClr val="0000FF"/>
                </a:solidFill>
                <a:effectLst>
                  <a:outerShdw blurRad="38100" dist="38100" dir="2700000" algn="tl">
                    <a:srgbClr val="000000">
                      <a:alpha val="43137"/>
                    </a:srgbClr>
                  </a:outerShdw>
                </a:effectLst>
              </a:rPr>
              <a:t>调压调速的基本特征</a:t>
            </a:r>
            <a:r>
              <a:rPr lang="zh-CN" altLang="en-US" sz="2000" b="1" dirty="0" smtClean="0">
                <a:solidFill>
                  <a:srgbClr val="0000FF"/>
                </a:solidFill>
                <a:effectLst>
                  <a:outerShdw blurRad="38100" dist="38100" dir="2700000" algn="tl">
                    <a:srgbClr val="000000">
                      <a:alpha val="43137"/>
                    </a:srgbClr>
                  </a:outerShdw>
                </a:effectLst>
              </a:rPr>
              <a:t>：</a:t>
            </a:r>
            <a:endParaRPr lang="en-US" altLang="zh-CN" sz="2000" b="1" dirty="0" smtClean="0">
              <a:solidFill>
                <a:srgbClr val="0000FF"/>
              </a:solidFill>
              <a:effectLst>
                <a:outerShdw blurRad="38100" dist="38100" dir="2700000" algn="tl">
                  <a:srgbClr val="000000">
                    <a:alpha val="43137"/>
                  </a:srgbClr>
                </a:outerShdw>
              </a:effectLst>
            </a:endParaRPr>
          </a:p>
          <a:p>
            <a:pPr marL="0" indent="0" eaLnBrk="1" hangingPunct="1">
              <a:lnSpc>
                <a:spcPct val="80000"/>
              </a:lnSpc>
              <a:spcBef>
                <a:spcPts val="600"/>
              </a:spcBef>
              <a:buFontTx/>
              <a:buNone/>
              <a:defRPr/>
            </a:pPr>
            <a:r>
              <a:rPr lang="en-US" altLang="zh-CN" sz="2000" b="1" dirty="0" smtClean="0"/>
              <a:t>   </a:t>
            </a:r>
            <a:r>
              <a:rPr lang="zh-CN" altLang="zh-CN" sz="2000" b="1" dirty="0" smtClean="0"/>
              <a:t>为</a:t>
            </a:r>
            <a:r>
              <a:rPr lang="zh-CN" altLang="zh-CN" sz="2000" b="1" dirty="0" smtClean="0">
                <a:solidFill>
                  <a:srgbClr val="C00000"/>
                </a:solidFill>
                <a:effectLst>
                  <a:outerShdw blurRad="38100" dist="38100" dir="2700000" algn="tl">
                    <a:srgbClr val="000000">
                      <a:alpha val="43137"/>
                    </a:srgbClr>
                  </a:outerShdw>
                </a:effectLst>
              </a:rPr>
              <a:t>电动机同步转速保持额定值不变</a:t>
            </a:r>
            <a:r>
              <a:rPr lang="zh-CN" altLang="zh-CN" sz="2000" b="1" dirty="0" smtClean="0"/>
              <a:t>。气隙磁通随定子电压的降低而减小，属于弱磁调速。</a:t>
            </a:r>
          </a:p>
          <a:p>
            <a:pPr marL="0" indent="0" eaLnBrk="1" hangingPunct="1">
              <a:lnSpc>
                <a:spcPct val="80000"/>
              </a:lnSpc>
              <a:spcBef>
                <a:spcPts val="600"/>
              </a:spcBef>
              <a:buFontTx/>
              <a:buNone/>
              <a:defRPr/>
            </a:pPr>
            <a:r>
              <a:rPr lang="zh-CN" altLang="en-US" sz="2000" b="1" dirty="0" smtClean="0"/>
              <a:t> </a:t>
            </a:r>
          </a:p>
        </p:txBody>
      </p:sp>
      <p:graphicFrame>
        <p:nvGraphicFramePr>
          <p:cNvPr id="8194" name="Object 4"/>
          <p:cNvGraphicFramePr>
            <a:graphicFrameLocks/>
          </p:cNvGraphicFramePr>
          <p:nvPr/>
        </p:nvGraphicFramePr>
        <p:xfrm>
          <a:off x="1763713" y="1268413"/>
          <a:ext cx="7200900" cy="1800225"/>
        </p:xfrm>
        <a:graphic>
          <a:graphicData uri="http://schemas.openxmlformats.org/presentationml/2006/ole">
            <p:oleObj spid="_x0000_s8194" r:id="rId3" imgW="3352800" imgH="787400" progId="Equation.3">
              <p:embed/>
            </p:oleObj>
          </a:graphicData>
        </a:graphic>
      </p:graphicFrame>
      <p:sp>
        <p:nvSpPr>
          <p:cNvPr id="7172" name="Text Box 9"/>
          <p:cNvSpPr txBox="1">
            <a:spLocks noChangeArrowheads="1"/>
          </p:cNvSpPr>
          <p:nvPr/>
        </p:nvSpPr>
        <p:spPr bwMode="auto">
          <a:xfrm>
            <a:off x="1692275" y="836613"/>
            <a:ext cx="4824413" cy="457200"/>
          </a:xfrm>
          <a:prstGeom prst="rect">
            <a:avLst/>
          </a:prstGeom>
          <a:noFill/>
          <a:ln w="9525">
            <a:noFill/>
            <a:miter lim="800000"/>
          </a:ln>
        </p:spPr>
        <p:txBody>
          <a:bodyPr>
            <a:spAutoFit/>
          </a:bodyPr>
          <a:lstStyle/>
          <a:p>
            <a:pPr>
              <a:spcBef>
                <a:spcPct val="50000"/>
              </a:spcBef>
              <a:buFontTx/>
              <a:buNone/>
              <a:defRPr/>
            </a:pPr>
            <a:r>
              <a:rPr lang="zh-CN" altLang="en-US" b="1" dirty="0">
                <a:solidFill>
                  <a:srgbClr val="0000FF"/>
                </a:solidFill>
                <a:effectLst>
                  <a:outerShdw blurRad="38100" dist="38100" dir="2700000" algn="tl">
                    <a:srgbClr val="000000">
                      <a:alpha val="43137"/>
                    </a:srgbClr>
                  </a:outerShdw>
                </a:effectLst>
              </a:rPr>
              <a:t>异步电机的机械特性方程式</a:t>
            </a:r>
            <a:endParaRPr lang="en-US" altLang="zh-CN" b="1" dirty="0">
              <a:solidFill>
                <a:srgbClr val="0000FF"/>
              </a:solidFill>
              <a:effectLst>
                <a:outerShdw blurRad="38100" dist="38100" dir="2700000" algn="tl">
                  <a:srgbClr val="000000">
                    <a:alpha val="43137"/>
                  </a:srgbClr>
                </a:outerShdw>
              </a:effectLst>
            </a:endParaRPr>
          </a:p>
        </p:txBody>
      </p:sp>
      <p:sp>
        <p:nvSpPr>
          <p:cNvPr id="5" name="Text Box 9"/>
          <p:cNvSpPr txBox="1">
            <a:spLocks noChangeArrowheads="1"/>
          </p:cNvSpPr>
          <p:nvPr/>
        </p:nvSpPr>
        <p:spPr bwMode="auto">
          <a:xfrm>
            <a:off x="1763713" y="44450"/>
            <a:ext cx="5040312" cy="646113"/>
          </a:xfrm>
          <a:prstGeom prst="rect">
            <a:avLst/>
          </a:prstGeom>
          <a:noFill/>
          <a:ln w="9525">
            <a:noFill/>
            <a:miter lim="800000"/>
          </a:ln>
        </p:spPr>
        <p:txBody>
          <a:bodyPr>
            <a:spAutoFit/>
          </a:bodyPr>
          <a:lstStyle/>
          <a:p>
            <a:pPr>
              <a:spcBef>
                <a:spcPct val="50000"/>
              </a:spcBef>
              <a:buFontTx/>
              <a:buNone/>
              <a:defRPr/>
            </a:pPr>
            <a:r>
              <a:rPr lang="zh-CN" altLang="en-US" b="1" dirty="0">
                <a:solidFill>
                  <a:srgbClr val="0000FF"/>
                </a:solidFill>
                <a:effectLst>
                  <a:outerShdw blurRad="38100" dist="38100" dir="2700000" algn="tl">
                    <a:srgbClr val="000000">
                      <a:alpha val="43137"/>
                    </a:srgbClr>
                  </a:outerShdw>
                </a:effectLst>
              </a:rPr>
              <a:t>交流异步电动机</a:t>
            </a:r>
            <a:r>
              <a:rPr lang="zh-CN" altLang="en-US" sz="3600" b="1" dirty="0">
                <a:solidFill>
                  <a:srgbClr val="C0000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调压调速</a:t>
            </a:r>
            <a:r>
              <a:rPr lang="zh-CN" altLang="en-US" b="1" dirty="0">
                <a:solidFill>
                  <a:srgbClr val="0000FF"/>
                </a:solidFill>
                <a:effectLst>
                  <a:outerShdw blurRad="38100" dist="38100" dir="2700000" algn="tl">
                    <a:srgbClr val="000000">
                      <a:alpha val="43137"/>
                    </a:srgbClr>
                  </a:outerShdw>
                </a:effectLst>
              </a:rPr>
              <a:t>控制</a:t>
            </a:r>
            <a:endParaRPr lang="en-US" altLang="zh-CN" b="1" dirty="0">
              <a:solidFill>
                <a:srgbClr val="0000FF"/>
              </a:solidFill>
              <a:effectLst>
                <a:outerShdw blurRad="38100" dist="38100" dir="2700000" algn="tl">
                  <a:srgbClr val="000000">
                    <a:alpha val="43137"/>
                  </a:srgbClr>
                </a:outerShdw>
              </a:effectLst>
            </a:endParaRPr>
          </a:p>
        </p:txBody>
      </p:sp>
      <p:sp>
        <p:nvSpPr>
          <p:cNvPr id="8198" name="Text Box 30"/>
          <p:cNvSpPr txBox="1">
            <a:spLocks noChangeArrowheads="1"/>
          </p:cNvSpPr>
          <p:nvPr/>
        </p:nvSpPr>
        <p:spPr bwMode="auto">
          <a:xfrm>
            <a:off x="0" y="4514850"/>
            <a:ext cx="1670050"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9</a:t>
            </a:r>
            <a:r>
              <a:rPr lang="zh-CN" altLang="en-US" sz="1600" b="1">
                <a:latin typeface="Times New Roman" pitchFamily="18" charset="0"/>
              </a:rPr>
              <a:t>章 同步电动机变压变频调速系统</a:t>
            </a:r>
          </a:p>
        </p:txBody>
      </p:sp>
      <p:sp>
        <p:nvSpPr>
          <p:cNvPr id="8199" name="Text Box 13"/>
          <p:cNvSpPr txBox="1">
            <a:spLocks noChangeArrowheads="1"/>
          </p:cNvSpPr>
          <p:nvPr/>
        </p:nvSpPr>
        <p:spPr bwMode="auto">
          <a:xfrm>
            <a:off x="0" y="2676525"/>
            <a:ext cx="1703388"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7</a:t>
            </a:r>
            <a:r>
              <a:rPr lang="zh-CN" altLang="en-US" sz="1600" b="1">
                <a:latin typeface="Times New Roman" pitchFamily="18" charset="0"/>
              </a:rPr>
              <a:t>章  基于动态模型的异步电动机调速系统</a:t>
            </a:r>
          </a:p>
        </p:txBody>
      </p:sp>
      <p:sp>
        <p:nvSpPr>
          <p:cNvPr id="8200" name="Text Box 26"/>
          <p:cNvSpPr txBox="1">
            <a:spLocks noChangeArrowheads="1"/>
          </p:cNvSpPr>
          <p:nvPr/>
        </p:nvSpPr>
        <p:spPr bwMode="auto">
          <a:xfrm>
            <a:off x="0" y="1079500"/>
            <a:ext cx="1687513" cy="581025"/>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4" action="ppaction://hlinksldjump"/>
              </a:rPr>
              <a:t>第</a:t>
            </a:r>
            <a:r>
              <a:rPr lang="en-US" altLang="zh-CN" sz="1600" b="1">
                <a:latin typeface="Times New Roman" pitchFamily="18" charset="0"/>
                <a:hlinkClick r:id="rId4" action="ppaction://hlinksldjump"/>
              </a:rPr>
              <a:t>1</a:t>
            </a:r>
            <a:r>
              <a:rPr lang="zh-CN" altLang="en-US" sz="1600" b="1">
                <a:latin typeface="Times New Roman" pitchFamily="18" charset="0"/>
                <a:hlinkClick r:id="rId4" action="ppaction://hlinksldjump"/>
              </a:rPr>
              <a:t>章  交流调速系统绪论</a:t>
            </a:r>
            <a:endParaRPr lang="zh-CN" altLang="en-US" sz="1600" b="1">
              <a:latin typeface="Times New Roman" pitchFamily="18" charset="0"/>
            </a:endParaRPr>
          </a:p>
        </p:txBody>
      </p:sp>
      <p:sp>
        <p:nvSpPr>
          <p:cNvPr id="9" name="Text Box 27"/>
          <p:cNvSpPr txBox="1">
            <a:spLocks noChangeArrowheads="1"/>
          </p:cNvSpPr>
          <p:nvPr/>
        </p:nvSpPr>
        <p:spPr bwMode="auto">
          <a:xfrm>
            <a:off x="0" y="1749425"/>
            <a:ext cx="1693863" cy="825500"/>
          </a:xfrm>
          <a:prstGeom prst="rect">
            <a:avLst/>
          </a:prstGeom>
          <a:solidFill>
            <a:schemeClr val="accent5">
              <a:lumMod val="40000"/>
              <a:lumOff val="60000"/>
            </a:schemeClr>
          </a:solidFill>
          <a:ln w="9525">
            <a:noFill/>
            <a:miter lim="800000"/>
          </a:ln>
        </p:spPr>
        <p:txBody>
          <a:bodyPr>
            <a:spAutoFit/>
          </a:bodyPr>
          <a:lstStyle/>
          <a:p>
            <a:pPr>
              <a:spcBef>
                <a:spcPct val="50000"/>
              </a:spcBef>
              <a:buFontTx/>
              <a:buNone/>
              <a:defRPr/>
            </a:pPr>
            <a:r>
              <a:rPr kumimoji="1" lang="zh-CN" altLang="zh-CN" sz="1600" b="1" dirty="0">
                <a:latin typeface="Times New Roman" panose="02020603050405020304" pitchFamily="18" charset="0"/>
              </a:rPr>
              <a:t>第</a:t>
            </a:r>
            <a:r>
              <a:rPr kumimoji="1" lang="en-US" altLang="zh-CN" sz="1600" b="1" dirty="0">
                <a:latin typeface="Times New Roman" panose="02020603050405020304" pitchFamily="18" charset="0"/>
              </a:rPr>
              <a:t>6</a:t>
            </a:r>
            <a:r>
              <a:rPr kumimoji="1" lang="zh-CN" altLang="zh-CN" sz="1600" b="1" dirty="0">
                <a:latin typeface="Times New Roman" panose="02020603050405020304" pitchFamily="18" charset="0"/>
              </a:rPr>
              <a:t>章 </a:t>
            </a:r>
            <a:r>
              <a:rPr kumimoji="1" lang="zh-CN" altLang="en-US" sz="1600" b="1" dirty="0">
                <a:latin typeface="Times New Roman" panose="02020603050405020304" pitchFamily="18" charset="0"/>
              </a:rPr>
              <a:t> </a:t>
            </a:r>
            <a:r>
              <a:rPr kumimoji="1" lang="zh-CN" altLang="zh-CN" sz="1600" b="1" dirty="0">
                <a:latin typeface="Times New Roman" panose="02020603050405020304" pitchFamily="18" charset="0"/>
              </a:rPr>
              <a:t>基于稳态模型的异步电动机调速系统</a:t>
            </a:r>
            <a:endParaRPr kumimoji="1" lang="en-US" altLang="zh-CN" sz="1600" b="1" dirty="0">
              <a:latin typeface="Times New Roman" panose="02020603050405020304" pitchFamily="18" charset="0"/>
            </a:endParaRPr>
          </a:p>
        </p:txBody>
      </p:sp>
      <p:sp>
        <p:nvSpPr>
          <p:cNvPr id="8202" name="Text Box 29"/>
          <p:cNvSpPr txBox="1">
            <a:spLocks noChangeArrowheads="1"/>
          </p:cNvSpPr>
          <p:nvPr/>
        </p:nvSpPr>
        <p:spPr bwMode="auto">
          <a:xfrm>
            <a:off x="0" y="3606800"/>
            <a:ext cx="1685925" cy="830263"/>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8</a:t>
            </a:r>
            <a:r>
              <a:rPr lang="zh-CN" altLang="en-US" sz="1600" b="1">
                <a:latin typeface="Times New Roman" pitchFamily="18" charset="0"/>
              </a:rPr>
              <a:t>章 </a:t>
            </a:r>
            <a:r>
              <a:rPr lang="zh-CN" altLang="zh-CN" sz="1600" b="1"/>
              <a:t>绕线转子异步电机转子变频控制系统</a:t>
            </a:r>
            <a:endParaRPr lang="zh-CN" altLang="en-US" sz="1600" b="1">
              <a:latin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图片 5"/>
          <p:cNvPicPr>
            <a:picLocks noChangeAspect="1" noChangeArrowheads="1"/>
          </p:cNvPicPr>
          <p:nvPr/>
        </p:nvPicPr>
        <p:blipFill>
          <a:blip r:embed="rId2" cstate="print"/>
          <a:srcRect/>
          <a:stretch>
            <a:fillRect/>
          </a:stretch>
        </p:blipFill>
        <p:spPr bwMode="auto">
          <a:xfrm>
            <a:off x="2195513" y="1052513"/>
            <a:ext cx="6480175" cy="4968875"/>
          </a:xfrm>
          <a:prstGeom prst="rect">
            <a:avLst/>
          </a:prstGeom>
          <a:noFill/>
          <a:ln w="9525">
            <a:noFill/>
            <a:miter lim="800000"/>
            <a:headEnd/>
            <a:tailEnd/>
          </a:ln>
        </p:spPr>
      </p:pic>
      <p:sp>
        <p:nvSpPr>
          <p:cNvPr id="50179" name="矩形 6"/>
          <p:cNvSpPr>
            <a:spLocks noChangeArrowheads="1"/>
          </p:cNvSpPr>
          <p:nvPr/>
        </p:nvSpPr>
        <p:spPr bwMode="auto">
          <a:xfrm>
            <a:off x="2916238" y="6259513"/>
            <a:ext cx="4751387" cy="338137"/>
          </a:xfrm>
          <a:prstGeom prst="rect">
            <a:avLst/>
          </a:prstGeom>
          <a:noFill/>
          <a:ln w="9525">
            <a:noFill/>
            <a:miter lim="800000"/>
            <a:headEnd/>
            <a:tailEnd/>
          </a:ln>
        </p:spPr>
        <p:txBody>
          <a:bodyPr>
            <a:spAutoFit/>
          </a:bodyPr>
          <a:lstStyle/>
          <a:p>
            <a:r>
              <a:rPr lang="zh-CN" altLang="zh-CN" sz="1600" b="1"/>
              <a:t>调压调速在</a:t>
            </a:r>
            <a:r>
              <a:rPr lang="en-US" altLang="zh-CN" sz="1600" b="1" i="1"/>
              <a:t>U</a:t>
            </a:r>
            <a:r>
              <a:rPr lang="en-US" altLang="zh-CN" sz="1600" b="1" i="1" baseline="-25000"/>
              <a:t>N</a:t>
            </a:r>
            <a:r>
              <a:rPr lang="zh-CN" altLang="zh-CN" sz="1600" b="1"/>
              <a:t>、</a:t>
            </a:r>
            <a:r>
              <a:rPr lang="en-US" altLang="zh-CN" sz="1600" b="1"/>
              <a:t>1/2</a:t>
            </a:r>
            <a:r>
              <a:rPr lang="en-US" altLang="zh-CN" sz="1600" b="1" i="1"/>
              <a:t>U</a:t>
            </a:r>
            <a:r>
              <a:rPr lang="en-US" altLang="zh-CN" sz="1600" b="1" i="1" baseline="-25000"/>
              <a:t>N</a:t>
            </a:r>
            <a:r>
              <a:rPr lang="zh-CN" altLang="zh-CN" sz="1600" b="1"/>
              <a:t>和</a:t>
            </a:r>
            <a:r>
              <a:rPr lang="en-US" altLang="zh-CN" sz="1600" b="1"/>
              <a:t>2/3</a:t>
            </a:r>
            <a:r>
              <a:rPr lang="en-US" altLang="zh-CN" sz="1600" b="1" i="1"/>
              <a:t>U</a:t>
            </a:r>
            <a:r>
              <a:rPr lang="en-US" altLang="zh-CN" sz="1600" b="1" i="1" baseline="-25000"/>
              <a:t>N</a:t>
            </a:r>
            <a:r>
              <a:rPr lang="zh-CN" altLang="zh-CN" sz="1600" b="1"/>
              <a:t>时的机械特性</a:t>
            </a:r>
            <a:endParaRPr lang="zh-CN" altLang="en-US" sz="1600"/>
          </a:p>
        </p:txBody>
      </p:sp>
      <p:sp>
        <p:nvSpPr>
          <p:cNvPr id="50180" name="Text Box 30"/>
          <p:cNvSpPr txBox="1">
            <a:spLocks noChangeArrowheads="1"/>
          </p:cNvSpPr>
          <p:nvPr/>
        </p:nvSpPr>
        <p:spPr bwMode="auto">
          <a:xfrm>
            <a:off x="0" y="4514850"/>
            <a:ext cx="1670050"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9</a:t>
            </a:r>
            <a:r>
              <a:rPr lang="zh-CN" altLang="en-US" sz="1600" b="1">
                <a:latin typeface="Times New Roman" pitchFamily="18" charset="0"/>
              </a:rPr>
              <a:t>章 同步电动机变压变频调速系统</a:t>
            </a:r>
          </a:p>
        </p:txBody>
      </p:sp>
      <p:sp>
        <p:nvSpPr>
          <p:cNvPr id="50181" name="Text Box 13"/>
          <p:cNvSpPr txBox="1">
            <a:spLocks noChangeArrowheads="1"/>
          </p:cNvSpPr>
          <p:nvPr/>
        </p:nvSpPr>
        <p:spPr bwMode="auto">
          <a:xfrm>
            <a:off x="0" y="2676525"/>
            <a:ext cx="1703388"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7</a:t>
            </a:r>
            <a:r>
              <a:rPr lang="zh-CN" altLang="en-US" sz="1600" b="1">
                <a:latin typeface="Times New Roman" pitchFamily="18" charset="0"/>
              </a:rPr>
              <a:t>章  基于动态模型的异步电动机调速系统</a:t>
            </a:r>
          </a:p>
        </p:txBody>
      </p:sp>
      <p:sp>
        <p:nvSpPr>
          <p:cNvPr id="50182" name="Text Box 26"/>
          <p:cNvSpPr txBox="1">
            <a:spLocks noChangeArrowheads="1"/>
          </p:cNvSpPr>
          <p:nvPr/>
        </p:nvSpPr>
        <p:spPr bwMode="auto">
          <a:xfrm>
            <a:off x="0" y="1079500"/>
            <a:ext cx="1687513" cy="581025"/>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3" action="ppaction://hlinksldjump"/>
              </a:rPr>
              <a:t>第</a:t>
            </a:r>
            <a:r>
              <a:rPr lang="en-US" altLang="zh-CN" sz="1600" b="1">
                <a:latin typeface="Times New Roman" pitchFamily="18" charset="0"/>
                <a:hlinkClick r:id="rId3" action="ppaction://hlinksldjump"/>
              </a:rPr>
              <a:t>1</a:t>
            </a:r>
            <a:r>
              <a:rPr lang="zh-CN" altLang="en-US" sz="1600" b="1">
                <a:latin typeface="Times New Roman" pitchFamily="18" charset="0"/>
                <a:hlinkClick r:id="rId3" action="ppaction://hlinksldjump"/>
              </a:rPr>
              <a:t>章  交流调速系统绪论</a:t>
            </a:r>
            <a:endParaRPr lang="zh-CN" altLang="en-US" sz="1600" b="1">
              <a:latin typeface="Times New Roman" pitchFamily="18" charset="0"/>
            </a:endParaRPr>
          </a:p>
        </p:txBody>
      </p:sp>
      <p:sp>
        <p:nvSpPr>
          <p:cNvPr id="11" name="Text Box 27"/>
          <p:cNvSpPr txBox="1">
            <a:spLocks noChangeArrowheads="1"/>
          </p:cNvSpPr>
          <p:nvPr/>
        </p:nvSpPr>
        <p:spPr bwMode="auto">
          <a:xfrm>
            <a:off x="0" y="1749425"/>
            <a:ext cx="1693863" cy="825500"/>
          </a:xfrm>
          <a:prstGeom prst="rect">
            <a:avLst/>
          </a:prstGeom>
          <a:solidFill>
            <a:schemeClr val="accent5">
              <a:lumMod val="40000"/>
              <a:lumOff val="60000"/>
            </a:schemeClr>
          </a:solidFill>
          <a:ln w="9525">
            <a:noFill/>
            <a:miter lim="800000"/>
          </a:ln>
        </p:spPr>
        <p:txBody>
          <a:bodyPr>
            <a:spAutoFit/>
          </a:bodyPr>
          <a:lstStyle/>
          <a:p>
            <a:pPr>
              <a:spcBef>
                <a:spcPct val="50000"/>
              </a:spcBef>
              <a:buFontTx/>
              <a:buNone/>
              <a:defRPr/>
            </a:pPr>
            <a:r>
              <a:rPr kumimoji="1" lang="zh-CN" altLang="zh-CN" sz="1600" b="1" dirty="0">
                <a:latin typeface="Times New Roman" panose="02020603050405020304" pitchFamily="18" charset="0"/>
              </a:rPr>
              <a:t>第</a:t>
            </a:r>
            <a:r>
              <a:rPr kumimoji="1" lang="en-US" altLang="zh-CN" sz="1600" b="1" dirty="0">
                <a:latin typeface="Times New Roman" panose="02020603050405020304" pitchFamily="18" charset="0"/>
              </a:rPr>
              <a:t>6</a:t>
            </a:r>
            <a:r>
              <a:rPr kumimoji="1" lang="zh-CN" altLang="zh-CN" sz="1600" b="1" dirty="0">
                <a:latin typeface="Times New Roman" panose="02020603050405020304" pitchFamily="18" charset="0"/>
              </a:rPr>
              <a:t>章 </a:t>
            </a:r>
            <a:r>
              <a:rPr kumimoji="1" lang="zh-CN" altLang="en-US" sz="1600" b="1" dirty="0">
                <a:latin typeface="Times New Roman" panose="02020603050405020304" pitchFamily="18" charset="0"/>
              </a:rPr>
              <a:t> </a:t>
            </a:r>
            <a:r>
              <a:rPr kumimoji="1" lang="zh-CN" altLang="zh-CN" sz="1600" b="1" dirty="0">
                <a:latin typeface="Times New Roman" panose="02020603050405020304" pitchFamily="18" charset="0"/>
              </a:rPr>
              <a:t>基于稳态模型的异步电动机调速系统</a:t>
            </a:r>
            <a:endParaRPr kumimoji="1" lang="en-US" altLang="zh-CN" sz="1600" b="1" dirty="0">
              <a:latin typeface="Times New Roman" panose="02020603050405020304" pitchFamily="18" charset="0"/>
            </a:endParaRPr>
          </a:p>
        </p:txBody>
      </p:sp>
      <p:sp>
        <p:nvSpPr>
          <p:cNvPr id="50184" name="Text Box 29"/>
          <p:cNvSpPr txBox="1">
            <a:spLocks noChangeArrowheads="1"/>
          </p:cNvSpPr>
          <p:nvPr/>
        </p:nvSpPr>
        <p:spPr bwMode="auto">
          <a:xfrm>
            <a:off x="0" y="3606800"/>
            <a:ext cx="1685925" cy="830263"/>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8</a:t>
            </a:r>
            <a:r>
              <a:rPr lang="zh-CN" altLang="en-US" sz="1600" b="1">
                <a:latin typeface="Times New Roman" pitchFamily="18" charset="0"/>
              </a:rPr>
              <a:t>章 </a:t>
            </a:r>
            <a:r>
              <a:rPr lang="zh-CN" altLang="zh-CN" sz="1600" b="1"/>
              <a:t>绕线转子异步电机转子变频控制系统</a:t>
            </a:r>
            <a:endParaRPr lang="zh-CN" altLang="en-US" sz="1600" b="1">
              <a:latin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619250" y="765175"/>
            <a:ext cx="5788025" cy="539750"/>
          </a:xfrm>
        </p:spPr>
        <p:txBody>
          <a:bodyPr/>
          <a:lstStyle/>
          <a:p>
            <a:pPr algn="l" eaLnBrk="1" hangingPunct="1">
              <a:defRPr/>
            </a:pPr>
            <a:r>
              <a:rPr lang="en-US" altLang="zh-CN" sz="2400" i="1" dirty="0" smtClean="0">
                <a:solidFill>
                  <a:srgbClr val="0000FF"/>
                </a:solidFill>
                <a:latin typeface="宋体" panose="02010600030101010101" pitchFamily="2" charset="-122"/>
              </a:rPr>
              <a:t>T</a:t>
            </a:r>
            <a:r>
              <a:rPr lang="en-US" altLang="zh-CN" sz="2400" i="1" baseline="-25000" dirty="0" smtClean="0">
                <a:solidFill>
                  <a:srgbClr val="0000FF"/>
                </a:solidFill>
                <a:latin typeface="宋体" panose="02010600030101010101" pitchFamily="2" charset="-122"/>
              </a:rPr>
              <a:t>e</a:t>
            </a:r>
            <a:r>
              <a:rPr lang="zh-CN" altLang="en-US" sz="2400" dirty="0" smtClean="0">
                <a:solidFill>
                  <a:srgbClr val="0000FF"/>
                </a:solidFill>
                <a:latin typeface="宋体" panose="02010600030101010101" pitchFamily="2" charset="-122"/>
              </a:rPr>
              <a:t>公式说明及实现调压调速的方法</a:t>
            </a:r>
          </a:p>
        </p:txBody>
      </p:sp>
      <p:sp>
        <p:nvSpPr>
          <p:cNvPr id="43011" name="Rectangle 3"/>
          <p:cNvSpPr>
            <a:spLocks noGrp="1" noChangeArrowheads="1"/>
          </p:cNvSpPr>
          <p:nvPr>
            <p:ph idx="1"/>
          </p:nvPr>
        </p:nvSpPr>
        <p:spPr>
          <a:xfrm>
            <a:off x="1763713" y="1484313"/>
            <a:ext cx="7380287" cy="5113337"/>
          </a:xfrm>
          <a:solidFill>
            <a:schemeClr val="bg1"/>
          </a:solidFill>
        </p:spPr>
        <p:txBody>
          <a:bodyPr/>
          <a:lstStyle/>
          <a:p>
            <a:pPr marL="0" indent="0" eaLnBrk="1" hangingPunct="1">
              <a:lnSpc>
                <a:spcPct val="90000"/>
              </a:lnSpc>
              <a:buFontTx/>
              <a:buNone/>
              <a:defRPr/>
            </a:pPr>
            <a:r>
              <a:rPr lang="en-US" altLang="zh-CN" sz="2400" b="1" i="1" dirty="0" smtClean="0">
                <a:solidFill>
                  <a:srgbClr val="0000FF"/>
                </a:solidFill>
                <a:effectLst>
                  <a:outerShdw blurRad="38100" dist="38100" dir="2700000" algn="tl">
                    <a:srgbClr val="000000">
                      <a:alpha val="43137"/>
                    </a:srgbClr>
                  </a:outerShdw>
                </a:effectLst>
              </a:rPr>
              <a:t>T</a:t>
            </a:r>
            <a:r>
              <a:rPr lang="en-US" altLang="zh-CN" sz="2400" b="1" i="1" baseline="-25000" dirty="0" smtClean="0">
                <a:solidFill>
                  <a:srgbClr val="0000FF"/>
                </a:solidFill>
                <a:effectLst>
                  <a:outerShdw blurRad="38100" dist="38100" dir="2700000" algn="tl">
                    <a:srgbClr val="000000">
                      <a:alpha val="43137"/>
                    </a:srgbClr>
                  </a:outerShdw>
                </a:effectLst>
              </a:rPr>
              <a:t>e</a:t>
            </a:r>
            <a:r>
              <a:rPr lang="zh-CN" altLang="en-US" sz="2400" b="1" dirty="0" smtClean="0">
                <a:solidFill>
                  <a:srgbClr val="0000FF"/>
                </a:solidFill>
                <a:effectLst>
                  <a:outerShdw blurRad="38100" dist="38100" dir="2700000" algn="tl">
                    <a:srgbClr val="000000">
                      <a:alpha val="43137"/>
                    </a:srgbClr>
                  </a:outerShdw>
                </a:effectLst>
              </a:rPr>
              <a:t>电磁转矩公式：</a:t>
            </a:r>
            <a:endParaRPr lang="en-US" altLang="zh-CN" sz="2400" b="1" dirty="0" smtClean="0">
              <a:solidFill>
                <a:srgbClr val="0000FF"/>
              </a:solidFill>
              <a:effectLst>
                <a:outerShdw blurRad="38100" dist="38100" dir="2700000" algn="tl">
                  <a:srgbClr val="000000">
                    <a:alpha val="43137"/>
                  </a:srgbClr>
                </a:outerShdw>
              </a:effectLst>
            </a:endParaRPr>
          </a:p>
          <a:p>
            <a:pPr marL="0" indent="0" eaLnBrk="1" hangingPunct="1">
              <a:lnSpc>
                <a:spcPct val="90000"/>
              </a:lnSpc>
              <a:buFontTx/>
              <a:buNone/>
              <a:defRPr/>
            </a:pPr>
            <a:r>
              <a:rPr lang="zh-CN" altLang="en-US" sz="2000" b="1" dirty="0" smtClean="0"/>
              <a:t>是异步电机的机械特性方程式。表明，</a:t>
            </a:r>
            <a:r>
              <a:rPr lang="zh-CN" altLang="en-US" sz="2000" b="1" dirty="0" smtClean="0">
                <a:solidFill>
                  <a:srgbClr val="7030A0"/>
                </a:solidFill>
                <a:effectLst>
                  <a:outerShdw blurRad="38100" dist="38100" dir="2700000" algn="tl">
                    <a:srgbClr val="000000">
                      <a:alpha val="43137"/>
                    </a:srgbClr>
                  </a:outerShdw>
                </a:effectLst>
              </a:rPr>
              <a:t>当转速或转差率一定时，电磁转矩与定子电压的平方成正比</a:t>
            </a:r>
            <a:r>
              <a:rPr lang="zh-CN" altLang="en-US" sz="2000" b="1" dirty="0" smtClean="0"/>
              <a:t>即</a:t>
            </a:r>
            <a:r>
              <a:rPr lang="en-US" altLang="zh-CN" sz="2000" b="1" dirty="0" smtClean="0">
                <a:latin typeface="Arial" panose="020B0604020202020204" pitchFamily="34" charset="0"/>
              </a:rPr>
              <a:t>——</a:t>
            </a:r>
            <a:r>
              <a:rPr lang="zh-CN" altLang="en-US" sz="2000" b="1" dirty="0" smtClean="0"/>
              <a:t>也是</a:t>
            </a:r>
            <a:r>
              <a:rPr lang="zh-CN" altLang="en-US" sz="2000" b="1" dirty="0" smtClean="0">
                <a:solidFill>
                  <a:srgbClr val="C00000"/>
                </a:solidFill>
                <a:effectLst>
                  <a:outerShdw blurRad="38100" dist="38100" dir="2700000" algn="tl">
                    <a:srgbClr val="000000">
                      <a:alpha val="43137"/>
                    </a:srgbClr>
                  </a:outerShdw>
                </a:effectLst>
              </a:rPr>
              <a:t>交流调压调速的理论根据</a:t>
            </a:r>
            <a:r>
              <a:rPr lang="zh-CN" altLang="en-US" sz="2000" b="1" dirty="0" smtClean="0"/>
              <a:t>。</a:t>
            </a:r>
          </a:p>
          <a:p>
            <a:pPr marL="0" indent="0" eaLnBrk="1" hangingPunct="1">
              <a:lnSpc>
                <a:spcPct val="90000"/>
              </a:lnSpc>
              <a:buFontTx/>
              <a:buNone/>
              <a:defRPr/>
            </a:pPr>
            <a:endParaRPr lang="zh-CN" altLang="en-US" sz="2000" b="1" dirty="0" smtClean="0">
              <a:solidFill>
                <a:srgbClr val="CC0000"/>
              </a:solidFill>
            </a:endParaRPr>
          </a:p>
          <a:p>
            <a:pPr marL="0" indent="0" eaLnBrk="1" hangingPunct="1">
              <a:lnSpc>
                <a:spcPct val="90000"/>
              </a:lnSpc>
              <a:buFontTx/>
              <a:buNone/>
              <a:defRPr/>
            </a:pPr>
            <a:r>
              <a:rPr lang="zh-CN" altLang="en-US" sz="2400" b="1" dirty="0" smtClean="0">
                <a:solidFill>
                  <a:srgbClr val="0000FF"/>
                </a:solidFill>
                <a:effectLst>
                  <a:outerShdw blurRad="38100" dist="38100" dir="2700000" algn="tl">
                    <a:srgbClr val="000000">
                      <a:alpha val="43137"/>
                    </a:srgbClr>
                  </a:outerShdw>
                </a:effectLst>
              </a:rPr>
              <a:t>实现调压调速的方法：</a:t>
            </a:r>
          </a:p>
          <a:p>
            <a:pPr marL="0" indent="0" eaLnBrk="1" hangingPunct="1">
              <a:lnSpc>
                <a:spcPct val="90000"/>
              </a:lnSpc>
              <a:buFontTx/>
              <a:buNone/>
              <a:defRPr/>
            </a:pPr>
            <a:r>
              <a:rPr lang="zh-CN" altLang="en-US" sz="2000" b="1" dirty="0" smtClean="0">
                <a:solidFill>
                  <a:srgbClr val="CC0000"/>
                </a:solidFill>
                <a:effectLst>
                  <a:outerShdw blurRad="38100" dist="38100" dir="2700000" algn="tl">
                    <a:srgbClr val="000000">
                      <a:alpha val="43137"/>
                    </a:srgbClr>
                  </a:outerShdw>
                </a:effectLst>
              </a:rPr>
              <a:t>过去：</a:t>
            </a:r>
            <a:r>
              <a:rPr lang="zh-CN" altLang="en-US" sz="2000" b="1" dirty="0" smtClean="0"/>
              <a:t>多用自耦变压器或带直流磁化绕组的饱和电抗器。</a:t>
            </a:r>
          </a:p>
          <a:p>
            <a:pPr marL="0" indent="0" eaLnBrk="1" hangingPunct="1">
              <a:lnSpc>
                <a:spcPct val="90000"/>
              </a:lnSpc>
              <a:buFontTx/>
              <a:buNone/>
              <a:defRPr/>
            </a:pPr>
            <a:r>
              <a:rPr lang="zh-CN" altLang="en-US" sz="2000" b="1" dirty="0" smtClean="0">
                <a:solidFill>
                  <a:srgbClr val="CC0000"/>
                </a:solidFill>
                <a:effectLst>
                  <a:outerShdw blurRad="38100" dist="38100" dir="2700000" algn="tl">
                    <a:srgbClr val="000000">
                      <a:alpha val="43137"/>
                    </a:srgbClr>
                  </a:outerShdw>
                </a:effectLst>
              </a:rPr>
              <a:t>目前：</a:t>
            </a:r>
            <a:r>
              <a:rPr lang="zh-CN" altLang="en-US" sz="2000" b="1" dirty="0" smtClean="0"/>
              <a:t>交流调压器一般用三对晶闸管反并联或三个双向晶闸管分别串接在三相电路中，用相位控制改变输出电压。</a:t>
            </a:r>
            <a:endParaRPr lang="en-US" altLang="zh-CN" sz="2000" b="1" dirty="0" smtClean="0"/>
          </a:p>
          <a:p>
            <a:pPr marL="0" indent="0" eaLnBrk="1" hangingPunct="1">
              <a:lnSpc>
                <a:spcPct val="90000"/>
              </a:lnSpc>
              <a:buFontTx/>
              <a:buNone/>
              <a:defRPr/>
            </a:pPr>
            <a:endParaRPr lang="en-US" altLang="zh-CN" sz="2000" b="1" dirty="0" smtClean="0"/>
          </a:p>
          <a:p>
            <a:pPr marL="0" indent="0">
              <a:buFontTx/>
              <a:buNone/>
              <a:defRPr/>
            </a:pPr>
            <a:r>
              <a:rPr lang="zh-CN" altLang="zh-CN" sz="2400" b="1" dirty="0" smtClean="0">
                <a:solidFill>
                  <a:srgbClr val="0000FF"/>
                </a:solidFill>
                <a:effectLst>
                  <a:outerShdw blurRad="38100" dist="38100" dir="2700000" algn="tl">
                    <a:srgbClr val="000000">
                      <a:alpha val="43137"/>
                    </a:srgbClr>
                  </a:outerShdw>
                </a:effectLst>
              </a:rPr>
              <a:t>转差功率消耗型的由来</a:t>
            </a:r>
            <a:r>
              <a:rPr lang="zh-CN" altLang="en-US" sz="2400" b="1" dirty="0" smtClean="0">
                <a:solidFill>
                  <a:srgbClr val="0000FF"/>
                </a:solidFill>
                <a:effectLst>
                  <a:outerShdw blurRad="38100" dist="38100" dir="2700000" algn="tl">
                    <a:srgbClr val="000000">
                      <a:alpha val="43137"/>
                    </a:srgbClr>
                  </a:outerShdw>
                </a:effectLst>
              </a:rPr>
              <a:t>：</a:t>
            </a:r>
            <a:endParaRPr lang="en-US" altLang="zh-CN" sz="2400" b="1" i="1" dirty="0" smtClean="0">
              <a:solidFill>
                <a:srgbClr val="0000FF"/>
              </a:solidFill>
              <a:effectLst>
                <a:outerShdw blurRad="38100" dist="38100" dir="2700000" algn="tl">
                  <a:srgbClr val="000000">
                    <a:alpha val="43137"/>
                  </a:srgbClr>
                </a:outerShdw>
              </a:effectLst>
            </a:endParaRPr>
          </a:p>
          <a:p>
            <a:pPr marL="0" indent="0">
              <a:buFontTx/>
              <a:buNone/>
              <a:defRPr/>
            </a:pPr>
            <a:r>
              <a:rPr lang="zh-CN" altLang="en-US" sz="2000" b="1" dirty="0" smtClean="0"/>
              <a:t>转差功率</a:t>
            </a:r>
            <a:r>
              <a:rPr lang="en-US" altLang="zh-CN" sz="2000" b="1" i="1" dirty="0" smtClean="0"/>
              <a:t>P</a:t>
            </a:r>
            <a:r>
              <a:rPr lang="en-US" altLang="zh-CN" sz="2000" b="1" baseline="-25000" dirty="0" smtClean="0"/>
              <a:t>s</a:t>
            </a:r>
            <a:r>
              <a:rPr lang="zh-CN" altLang="zh-CN" sz="2000" b="1" dirty="0" smtClean="0"/>
              <a:t>随着转差率</a:t>
            </a:r>
            <a:r>
              <a:rPr lang="en-US" altLang="zh-CN" sz="2000" b="1" dirty="0" smtClean="0"/>
              <a:t>s</a:t>
            </a:r>
            <a:r>
              <a:rPr lang="zh-CN" altLang="zh-CN" sz="2000" b="1" dirty="0" smtClean="0"/>
              <a:t>的加大而增加。带恒转矩负载的降压调速就是靠增大转差功率、减小输出功率来换取转速的降低。</a:t>
            </a:r>
            <a:r>
              <a:rPr lang="zh-CN" altLang="zh-CN" sz="2000" b="1" dirty="0" smtClean="0">
                <a:solidFill>
                  <a:srgbClr val="7030A0"/>
                </a:solidFill>
                <a:effectLst>
                  <a:outerShdw blurRad="38100" dist="38100" dir="2700000" algn="tl">
                    <a:srgbClr val="000000">
                      <a:alpha val="43137"/>
                    </a:srgbClr>
                  </a:outerShdw>
                </a:effectLst>
              </a:rPr>
              <a:t>调压调速所有增加的转差功率全部</a:t>
            </a:r>
            <a:r>
              <a:rPr lang="zh-CN" altLang="en-US" sz="2000" b="1" dirty="0" smtClean="0">
                <a:solidFill>
                  <a:srgbClr val="7030A0"/>
                </a:solidFill>
                <a:effectLst>
                  <a:outerShdw blurRad="38100" dist="38100" dir="2700000" algn="tl">
                    <a:srgbClr val="000000">
                      <a:alpha val="43137"/>
                    </a:srgbClr>
                  </a:outerShdw>
                </a:effectLst>
              </a:rPr>
              <a:t>以发热的形式</a:t>
            </a:r>
            <a:r>
              <a:rPr lang="zh-CN" altLang="zh-CN" sz="2000" b="1" dirty="0" smtClean="0">
                <a:solidFill>
                  <a:srgbClr val="7030A0"/>
                </a:solidFill>
                <a:effectLst>
                  <a:outerShdw blurRad="38100" dist="38100" dir="2700000" algn="tl">
                    <a:srgbClr val="000000">
                      <a:alpha val="43137"/>
                    </a:srgbClr>
                  </a:outerShdw>
                </a:effectLst>
              </a:rPr>
              <a:t>消耗在转子电阻上，这就是转差功率消耗型的由来。</a:t>
            </a:r>
          </a:p>
          <a:p>
            <a:pPr eaLnBrk="1" hangingPunct="1">
              <a:lnSpc>
                <a:spcPct val="90000"/>
              </a:lnSpc>
              <a:defRPr/>
            </a:pPr>
            <a:endParaRPr lang="zh-CN" altLang="en-US" sz="2000" b="1" dirty="0" smtClean="0"/>
          </a:p>
        </p:txBody>
      </p:sp>
      <p:sp>
        <p:nvSpPr>
          <p:cNvPr id="51204" name="Text Box 30"/>
          <p:cNvSpPr txBox="1">
            <a:spLocks noChangeArrowheads="1"/>
          </p:cNvSpPr>
          <p:nvPr/>
        </p:nvSpPr>
        <p:spPr bwMode="auto">
          <a:xfrm>
            <a:off x="0" y="4514850"/>
            <a:ext cx="1670050"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9</a:t>
            </a:r>
            <a:r>
              <a:rPr lang="zh-CN" altLang="en-US" sz="1600" b="1">
                <a:latin typeface="Times New Roman" pitchFamily="18" charset="0"/>
              </a:rPr>
              <a:t>章 同步电动机变压变频调速系统</a:t>
            </a:r>
          </a:p>
        </p:txBody>
      </p:sp>
      <p:sp>
        <p:nvSpPr>
          <p:cNvPr id="51205" name="Text Box 13"/>
          <p:cNvSpPr txBox="1">
            <a:spLocks noChangeArrowheads="1"/>
          </p:cNvSpPr>
          <p:nvPr/>
        </p:nvSpPr>
        <p:spPr bwMode="auto">
          <a:xfrm>
            <a:off x="0" y="2676525"/>
            <a:ext cx="1703388"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7</a:t>
            </a:r>
            <a:r>
              <a:rPr lang="zh-CN" altLang="en-US" sz="1600" b="1">
                <a:latin typeface="Times New Roman" pitchFamily="18" charset="0"/>
              </a:rPr>
              <a:t>章  基于动态模型的异步电动机调速系统</a:t>
            </a:r>
          </a:p>
        </p:txBody>
      </p:sp>
      <p:sp>
        <p:nvSpPr>
          <p:cNvPr id="51206" name="Text Box 26"/>
          <p:cNvSpPr txBox="1">
            <a:spLocks noChangeArrowheads="1"/>
          </p:cNvSpPr>
          <p:nvPr/>
        </p:nvSpPr>
        <p:spPr bwMode="auto">
          <a:xfrm>
            <a:off x="0" y="1079500"/>
            <a:ext cx="1687513" cy="581025"/>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2" action="ppaction://hlinksldjump"/>
              </a:rPr>
              <a:t>第</a:t>
            </a:r>
            <a:r>
              <a:rPr lang="en-US" altLang="zh-CN" sz="1600" b="1">
                <a:latin typeface="Times New Roman" pitchFamily="18" charset="0"/>
                <a:hlinkClick r:id="rId2" action="ppaction://hlinksldjump"/>
              </a:rPr>
              <a:t>1</a:t>
            </a:r>
            <a:r>
              <a:rPr lang="zh-CN" altLang="en-US" sz="1600" b="1">
                <a:latin typeface="Times New Roman" pitchFamily="18" charset="0"/>
                <a:hlinkClick r:id="rId2" action="ppaction://hlinksldjump"/>
              </a:rPr>
              <a:t>章  交流调速系统绪论</a:t>
            </a:r>
            <a:endParaRPr lang="zh-CN" altLang="en-US" sz="1600" b="1">
              <a:latin typeface="Times New Roman" pitchFamily="18" charset="0"/>
            </a:endParaRPr>
          </a:p>
        </p:txBody>
      </p:sp>
      <p:sp>
        <p:nvSpPr>
          <p:cNvPr id="7" name="Text Box 27"/>
          <p:cNvSpPr txBox="1">
            <a:spLocks noChangeArrowheads="1"/>
          </p:cNvSpPr>
          <p:nvPr/>
        </p:nvSpPr>
        <p:spPr bwMode="auto">
          <a:xfrm>
            <a:off x="0" y="1749425"/>
            <a:ext cx="1693863" cy="825500"/>
          </a:xfrm>
          <a:prstGeom prst="rect">
            <a:avLst/>
          </a:prstGeom>
          <a:solidFill>
            <a:schemeClr val="accent5">
              <a:lumMod val="40000"/>
              <a:lumOff val="60000"/>
            </a:schemeClr>
          </a:solidFill>
          <a:ln w="9525">
            <a:noFill/>
            <a:miter lim="800000"/>
          </a:ln>
        </p:spPr>
        <p:txBody>
          <a:bodyPr>
            <a:spAutoFit/>
          </a:bodyPr>
          <a:lstStyle/>
          <a:p>
            <a:pPr>
              <a:spcBef>
                <a:spcPct val="50000"/>
              </a:spcBef>
              <a:buFontTx/>
              <a:buNone/>
              <a:defRPr/>
            </a:pPr>
            <a:r>
              <a:rPr kumimoji="1" lang="zh-CN" altLang="zh-CN" sz="1600" b="1" dirty="0">
                <a:latin typeface="Times New Roman" panose="02020603050405020304" pitchFamily="18" charset="0"/>
              </a:rPr>
              <a:t>第</a:t>
            </a:r>
            <a:r>
              <a:rPr kumimoji="1" lang="en-US" altLang="zh-CN" sz="1600" b="1" dirty="0">
                <a:latin typeface="Times New Roman" panose="02020603050405020304" pitchFamily="18" charset="0"/>
              </a:rPr>
              <a:t>6</a:t>
            </a:r>
            <a:r>
              <a:rPr kumimoji="1" lang="zh-CN" altLang="zh-CN" sz="1600" b="1" dirty="0">
                <a:latin typeface="Times New Roman" panose="02020603050405020304" pitchFamily="18" charset="0"/>
              </a:rPr>
              <a:t>章 </a:t>
            </a:r>
            <a:r>
              <a:rPr kumimoji="1" lang="zh-CN" altLang="en-US" sz="1600" b="1" dirty="0">
                <a:latin typeface="Times New Roman" panose="02020603050405020304" pitchFamily="18" charset="0"/>
              </a:rPr>
              <a:t> </a:t>
            </a:r>
            <a:r>
              <a:rPr kumimoji="1" lang="zh-CN" altLang="zh-CN" sz="1600" b="1" dirty="0">
                <a:latin typeface="Times New Roman" panose="02020603050405020304" pitchFamily="18" charset="0"/>
              </a:rPr>
              <a:t>基于稳态模型的异步电动机调速系统</a:t>
            </a:r>
            <a:endParaRPr kumimoji="1" lang="en-US" altLang="zh-CN" sz="1600" b="1" dirty="0">
              <a:latin typeface="Times New Roman" panose="02020603050405020304" pitchFamily="18" charset="0"/>
            </a:endParaRPr>
          </a:p>
        </p:txBody>
      </p:sp>
      <p:sp>
        <p:nvSpPr>
          <p:cNvPr id="51208" name="Text Box 29"/>
          <p:cNvSpPr txBox="1">
            <a:spLocks noChangeArrowheads="1"/>
          </p:cNvSpPr>
          <p:nvPr/>
        </p:nvSpPr>
        <p:spPr bwMode="auto">
          <a:xfrm>
            <a:off x="0" y="3606800"/>
            <a:ext cx="1685925" cy="830263"/>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8</a:t>
            </a:r>
            <a:r>
              <a:rPr lang="zh-CN" altLang="en-US" sz="1600" b="1">
                <a:latin typeface="Times New Roman" pitchFamily="18" charset="0"/>
              </a:rPr>
              <a:t>章 </a:t>
            </a:r>
            <a:r>
              <a:rPr lang="zh-CN" altLang="zh-CN" sz="1600" b="1"/>
              <a:t>绕线转子异步电机转子变频控制系统</a:t>
            </a:r>
            <a:endParaRPr lang="zh-CN" altLang="en-US" sz="1600" b="1">
              <a:latin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692275" y="836613"/>
            <a:ext cx="7272338" cy="915987"/>
          </a:xfrm>
        </p:spPr>
        <p:txBody>
          <a:bodyPr/>
          <a:lstStyle/>
          <a:p>
            <a:pPr algn="l" eaLnBrk="1" hangingPunct="1">
              <a:defRPr/>
            </a:pPr>
            <a:r>
              <a:rPr lang="zh-CN" altLang="en-US" sz="2400" dirty="0" smtClean="0">
                <a:solidFill>
                  <a:srgbClr val="0000FF"/>
                </a:solidFill>
                <a:latin typeface="宋体" panose="02010600030101010101" pitchFamily="2" charset="-122"/>
              </a:rPr>
              <a:t>交流调压调速系统中一般使用</a:t>
            </a:r>
            <a:r>
              <a:rPr lang="zh-CN" altLang="zh-CN" sz="2400" dirty="0" smtClean="0">
                <a:solidFill>
                  <a:srgbClr val="0000FF"/>
                </a:solidFill>
              </a:rPr>
              <a:t>高转差率电动机</a:t>
            </a:r>
            <a:r>
              <a:rPr lang="zh-CN" altLang="en-US" sz="2400" dirty="0" smtClean="0">
                <a:solidFill>
                  <a:srgbClr val="0000FF"/>
                </a:solidFill>
              </a:rPr>
              <a:t>或</a:t>
            </a:r>
            <a:r>
              <a:rPr lang="zh-CN" altLang="en-US" sz="2400" dirty="0" smtClean="0">
                <a:solidFill>
                  <a:srgbClr val="0000FF"/>
                </a:solidFill>
                <a:latin typeface="宋体" panose="02010600030101010101" pitchFamily="2" charset="-122"/>
              </a:rPr>
              <a:t>交流力矩电动机，采用闭环控制，控制算法采用</a:t>
            </a:r>
            <a:r>
              <a:rPr lang="en-US" altLang="zh-CN" sz="2400" dirty="0" smtClean="0">
                <a:solidFill>
                  <a:srgbClr val="0000FF"/>
                </a:solidFill>
                <a:latin typeface="宋体" panose="02010600030101010101" pitchFamily="2" charset="-122"/>
              </a:rPr>
              <a:t>PI</a:t>
            </a:r>
            <a:r>
              <a:rPr lang="zh-CN" altLang="en-US" sz="2400" dirty="0" smtClean="0">
                <a:solidFill>
                  <a:srgbClr val="0000FF"/>
                </a:solidFill>
                <a:latin typeface="宋体" panose="02010600030101010101" pitchFamily="2" charset="-122"/>
              </a:rPr>
              <a:t>控制： </a:t>
            </a:r>
          </a:p>
        </p:txBody>
      </p:sp>
      <p:sp>
        <p:nvSpPr>
          <p:cNvPr id="44035" name="Rectangle 3"/>
          <p:cNvSpPr>
            <a:spLocks noGrp="1" noChangeArrowheads="1"/>
          </p:cNvSpPr>
          <p:nvPr>
            <p:ph idx="1"/>
          </p:nvPr>
        </p:nvSpPr>
        <p:spPr>
          <a:xfrm>
            <a:off x="1701800" y="1844675"/>
            <a:ext cx="7442200" cy="4986338"/>
          </a:xfrm>
        </p:spPr>
        <p:txBody>
          <a:bodyPr/>
          <a:lstStyle/>
          <a:p>
            <a:pPr marL="0" indent="0" eaLnBrk="1" hangingPunct="1">
              <a:buFontTx/>
              <a:buNone/>
              <a:defRPr/>
            </a:pPr>
            <a:r>
              <a:rPr lang="zh-CN" altLang="en-US" sz="2000" b="1" dirty="0" smtClean="0"/>
              <a:t>使用高转子电阻的力矩电机可以</a:t>
            </a:r>
            <a:r>
              <a:rPr lang="zh-CN" altLang="en-US" sz="2000" b="1" dirty="0" smtClean="0">
                <a:solidFill>
                  <a:srgbClr val="C00000"/>
                </a:solidFill>
                <a:effectLst>
                  <a:outerShdw blurRad="38100" dist="38100" dir="2700000" algn="tl">
                    <a:srgbClr val="000000">
                      <a:alpha val="43137"/>
                    </a:srgbClr>
                  </a:outerShdw>
                </a:effectLst>
              </a:rPr>
              <a:t>增大调速范围</a:t>
            </a:r>
            <a:r>
              <a:rPr lang="zh-CN" altLang="en-US" sz="2000" b="1" dirty="0" smtClean="0"/>
              <a:t>。但</a:t>
            </a:r>
            <a:r>
              <a:rPr lang="zh-CN" altLang="en-US" sz="2000" b="1" dirty="0" smtClean="0">
                <a:solidFill>
                  <a:srgbClr val="9900CC"/>
                </a:solidFill>
              </a:rPr>
              <a:t>交流力矩电动机机械特性较软</a:t>
            </a:r>
            <a:r>
              <a:rPr lang="zh-CN" altLang="en-US" sz="2000" b="1" dirty="0" smtClean="0"/>
              <a:t>，当负载变化时</a:t>
            </a:r>
            <a:r>
              <a:rPr lang="zh-CN" altLang="en-US" sz="2000" b="1" dirty="0" smtClean="0">
                <a:solidFill>
                  <a:schemeClr val="accent5">
                    <a:lumMod val="75000"/>
                  </a:schemeClr>
                </a:solidFill>
                <a:effectLst>
                  <a:outerShdw blurRad="38100" dist="38100" dir="2700000" algn="tl">
                    <a:srgbClr val="000000">
                      <a:alpha val="43137"/>
                    </a:srgbClr>
                  </a:outerShdw>
                </a:effectLst>
              </a:rPr>
              <a:t>静差率很大</a:t>
            </a:r>
            <a:r>
              <a:rPr lang="zh-CN" altLang="en-US" sz="2000" b="1" dirty="0" smtClean="0"/>
              <a:t>，为提高性能</a:t>
            </a:r>
            <a:r>
              <a:rPr lang="zh-CN" altLang="en-US" sz="2000" b="1" dirty="0" smtClean="0">
                <a:solidFill>
                  <a:srgbClr val="9900CC"/>
                </a:solidFill>
                <a:effectLst>
                  <a:outerShdw blurRad="38100" dist="38100" dir="2700000" algn="tl">
                    <a:srgbClr val="000000">
                      <a:alpha val="43137"/>
                    </a:srgbClr>
                  </a:outerShdw>
                </a:effectLst>
              </a:rPr>
              <a:t>采用闭环控制，</a:t>
            </a:r>
            <a:r>
              <a:rPr lang="zh-CN" altLang="en-US" sz="2000" b="1" dirty="0" smtClean="0">
                <a:solidFill>
                  <a:schemeClr val="accent5">
                    <a:lumMod val="75000"/>
                  </a:schemeClr>
                </a:solidFill>
                <a:effectLst>
                  <a:outerShdw blurRad="38100" dist="38100" dir="2700000" algn="tl">
                    <a:srgbClr val="000000">
                      <a:alpha val="43137"/>
                    </a:srgbClr>
                  </a:outerShdw>
                </a:effectLst>
              </a:rPr>
              <a:t>采用</a:t>
            </a:r>
            <a:r>
              <a:rPr lang="en-US" altLang="zh-CN" sz="2000" b="1" dirty="0" smtClean="0">
                <a:solidFill>
                  <a:schemeClr val="accent5">
                    <a:lumMod val="75000"/>
                  </a:schemeClr>
                </a:solidFill>
                <a:effectLst>
                  <a:outerShdw blurRad="38100" dist="38100" dir="2700000" algn="tl">
                    <a:srgbClr val="000000">
                      <a:alpha val="43137"/>
                    </a:srgbClr>
                  </a:outerShdw>
                </a:effectLst>
              </a:rPr>
              <a:t>PI</a:t>
            </a:r>
            <a:r>
              <a:rPr lang="zh-CN" altLang="en-US" sz="2000" b="1" dirty="0" smtClean="0">
                <a:solidFill>
                  <a:schemeClr val="accent5">
                    <a:lumMod val="75000"/>
                  </a:schemeClr>
                </a:solidFill>
                <a:effectLst>
                  <a:outerShdw blurRad="38100" dist="38100" dir="2700000" algn="tl">
                    <a:srgbClr val="000000">
                      <a:alpha val="43137"/>
                    </a:srgbClr>
                  </a:outerShdw>
                </a:effectLst>
              </a:rPr>
              <a:t>控制方法</a:t>
            </a:r>
            <a:r>
              <a:rPr lang="zh-CN" altLang="en-US" sz="2000" b="1" dirty="0" smtClean="0"/>
              <a:t>。</a:t>
            </a:r>
            <a:endParaRPr lang="en-US" altLang="zh-CN" sz="2000" b="1" dirty="0" smtClean="0"/>
          </a:p>
          <a:p>
            <a:pPr marL="0" indent="0" algn="just" eaLnBrk="1" hangingPunct="1">
              <a:buFontTx/>
              <a:buNone/>
              <a:defRPr/>
            </a:pPr>
            <a:r>
              <a:rPr lang="zh-CN" altLang="zh-CN" sz="2000" b="1" dirty="0" smtClean="0">
                <a:solidFill>
                  <a:srgbClr val="C00000"/>
                </a:solidFill>
                <a:effectLst>
                  <a:outerShdw blurRad="38100" dist="38100" dir="2700000" algn="tl">
                    <a:srgbClr val="000000">
                      <a:alpha val="43137"/>
                    </a:srgbClr>
                  </a:outerShdw>
                </a:effectLst>
              </a:rPr>
              <a:t>交流力矩电动机</a:t>
            </a:r>
            <a:r>
              <a:rPr lang="zh-CN" altLang="zh-CN" sz="2000" b="1" dirty="0" smtClean="0"/>
              <a:t>是允许电动机长期堵转及低速运行的电动机，</a:t>
            </a:r>
            <a:r>
              <a:rPr lang="en-US" altLang="zh-CN" sz="2000" b="1" dirty="0" smtClean="0"/>
              <a:t> </a:t>
            </a:r>
            <a:r>
              <a:rPr lang="zh-CN" altLang="zh-CN" sz="2000" b="1" dirty="0" smtClean="0"/>
              <a:t>就</a:t>
            </a:r>
            <a:r>
              <a:rPr lang="zh-CN" altLang="en-US" sz="2000" b="1" dirty="0" smtClean="0">
                <a:solidFill>
                  <a:srgbClr val="C00000"/>
                </a:solidFill>
                <a:effectLst>
                  <a:outerShdw blurRad="38100" dist="38100" dir="2700000" algn="tl">
                    <a:srgbClr val="000000">
                      <a:alpha val="43137"/>
                    </a:srgbClr>
                  </a:outerShdw>
                </a:effectLst>
              </a:rPr>
              <a:t>静差率</a:t>
            </a:r>
            <a:r>
              <a:rPr lang="en-US" altLang="zh-CN" sz="2000" b="1" i="1" dirty="0" err="1" smtClean="0">
                <a:solidFill>
                  <a:srgbClr val="C00000"/>
                </a:solidFill>
                <a:effectLst>
                  <a:outerShdw blurRad="38100" dist="38100" dir="2700000" algn="tl">
                    <a:srgbClr val="000000">
                      <a:alpha val="43137"/>
                    </a:srgbClr>
                  </a:outerShdw>
                </a:effectLst>
              </a:rPr>
              <a:t>S</a:t>
            </a:r>
            <a:r>
              <a:rPr lang="en-US" altLang="zh-CN" sz="2000" b="1" i="1" baseline="-25000" dirty="0" err="1" smtClean="0">
                <a:solidFill>
                  <a:srgbClr val="C00000"/>
                </a:solidFill>
                <a:effectLst>
                  <a:outerShdw blurRad="38100" dist="38100" dir="2700000" algn="tl">
                    <a:srgbClr val="000000">
                      <a:alpha val="43137"/>
                    </a:srgbClr>
                  </a:outerShdw>
                </a:effectLst>
              </a:rPr>
              <a:t>m</a:t>
            </a:r>
            <a:r>
              <a:rPr lang="zh-CN" altLang="zh-CN" sz="2000" b="1" dirty="0" smtClean="0">
                <a:solidFill>
                  <a:srgbClr val="C00000"/>
                </a:solidFill>
                <a:effectLst>
                  <a:outerShdw blurRad="38100" dist="38100" dir="2700000" algn="tl">
                    <a:srgbClr val="000000">
                      <a:alpha val="43137"/>
                    </a:srgbClr>
                  </a:outerShdw>
                </a:effectLst>
              </a:rPr>
              <a:t>等于</a:t>
            </a:r>
            <a:r>
              <a:rPr lang="en-US" altLang="zh-CN" sz="2000" b="1" dirty="0" smtClean="0">
                <a:solidFill>
                  <a:srgbClr val="C00000"/>
                </a:solidFill>
                <a:effectLst>
                  <a:outerShdw blurRad="38100" dist="38100" dir="2700000" algn="tl">
                    <a:srgbClr val="000000">
                      <a:alpha val="43137"/>
                    </a:srgbClr>
                  </a:outerShdw>
                </a:effectLst>
              </a:rPr>
              <a:t>1</a:t>
            </a:r>
            <a:r>
              <a:rPr lang="zh-CN" altLang="zh-CN" sz="2000" b="1" dirty="0" smtClean="0"/>
              <a:t>，电动机的主要技术参数就是堵转转矩，</a:t>
            </a:r>
            <a:r>
              <a:rPr lang="zh-CN" altLang="zh-CN" sz="2000" b="1" dirty="0" smtClean="0">
                <a:solidFill>
                  <a:srgbClr val="C00000"/>
                </a:solidFill>
                <a:effectLst>
                  <a:outerShdw blurRad="38100" dist="38100" dir="2700000" algn="tl">
                    <a:srgbClr val="000000">
                      <a:alpha val="43137"/>
                    </a:srgbClr>
                  </a:outerShdw>
                </a:effectLst>
              </a:rPr>
              <a:t>额定点就是堵转点</a:t>
            </a:r>
            <a:r>
              <a:rPr lang="zh-CN" altLang="zh-CN" sz="2000" b="1" dirty="0" smtClean="0"/>
              <a:t>。</a:t>
            </a:r>
            <a:endParaRPr lang="en-US" altLang="zh-CN" sz="2000" b="1" dirty="0" smtClean="0"/>
          </a:p>
          <a:p>
            <a:pPr marL="0" indent="0" algn="just" eaLnBrk="1" hangingPunct="1">
              <a:buFontTx/>
              <a:buNone/>
              <a:defRPr/>
            </a:pPr>
            <a:r>
              <a:rPr lang="zh-CN" altLang="zh-CN" sz="2000" b="1" dirty="0" smtClean="0">
                <a:solidFill>
                  <a:srgbClr val="C00000"/>
                </a:solidFill>
                <a:effectLst>
                  <a:outerShdw blurRad="38100" dist="38100" dir="2700000" algn="tl">
                    <a:srgbClr val="000000">
                      <a:alpha val="43137"/>
                    </a:srgbClr>
                  </a:outerShdw>
                </a:effectLst>
              </a:rPr>
              <a:t>高转差率电动机</a:t>
            </a:r>
            <a:r>
              <a:rPr lang="zh-CN" altLang="zh-CN" sz="2000" b="1" dirty="0" smtClean="0"/>
              <a:t>兼顾了高速及低速的性能，额定转差率</a:t>
            </a:r>
            <a:r>
              <a:rPr lang="en-US" altLang="zh-CN" sz="2000" b="1" i="1" dirty="0" err="1" smtClean="0">
                <a:solidFill>
                  <a:srgbClr val="C00000"/>
                </a:solidFill>
                <a:effectLst>
                  <a:outerShdw blurRad="38100" dist="38100" dir="2700000" algn="tl">
                    <a:srgbClr val="000000">
                      <a:alpha val="43137"/>
                    </a:srgbClr>
                  </a:outerShdw>
                </a:effectLst>
              </a:rPr>
              <a:t>S</a:t>
            </a:r>
            <a:r>
              <a:rPr lang="en-US" altLang="zh-CN" sz="2000" b="1" i="1" baseline="-25000" dirty="0" err="1" smtClean="0">
                <a:solidFill>
                  <a:srgbClr val="C00000"/>
                </a:solidFill>
                <a:effectLst>
                  <a:outerShdw blurRad="38100" dist="38100" dir="2700000" algn="tl">
                    <a:srgbClr val="000000">
                      <a:alpha val="43137"/>
                    </a:srgbClr>
                  </a:outerShdw>
                </a:effectLst>
              </a:rPr>
              <a:t>m</a:t>
            </a:r>
            <a:r>
              <a:rPr lang="en-US" altLang="zh-CN" sz="2000" b="1" i="1" dirty="0" smtClean="0"/>
              <a:t> </a:t>
            </a:r>
            <a:r>
              <a:rPr lang="zh-CN" altLang="zh-CN" sz="2000" b="1" dirty="0" smtClean="0">
                <a:solidFill>
                  <a:srgbClr val="C00000"/>
                </a:solidFill>
                <a:effectLst>
                  <a:outerShdw blurRad="38100" dist="38100" dir="2700000" algn="tl">
                    <a:srgbClr val="000000">
                      <a:alpha val="43137"/>
                    </a:srgbClr>
                  </a:outerShdw>
                </a:effectLst>
              </a:rPr>
              <a:t>一般在</a:t>
            </a:r>
            <a:r>
              <a:rPr lang="en-US" altLang="zh-CN" sz="2000" b="1" dirty="0" smtClean="0">
                <a:solidFill>
                  <a:srgbClr val="C00000"/>
                </a:solidFill>
                <a:effectLst>
                  <a:outerShdw blurRad="38100" dist="38100" dir="2700000" algn="tl">
                    <a:srgbClr val="000000">
                      <a:alpha val="43137"/>
                    </a:srgbClr>
                  </a:outerShdw>
                </a:effectLst>
              </a:rPr>
              <a:t>0.5</a:t>
            </a:r>
            <a:r>
              <a:rPr lang="zh-CN" altLang="zh-CN" sz="2000" b="1" dirty="0" smtClean="0">
                <a:solidFill>
                  <a:srgbClr val="C00000"/>
                </a:solidFill>
                <a:effectLst>
                  <a:outerShdw blurRad="38100" dist="38100" dir="2700000" algn="tl">
                    <a:srgbClr val="000000">
                      <a:alpha val="43137"/>
                    </a:srgbClr>
                  </a:outerShdw>
                </a:effectLst>
              </a:rPr>
              <a:t>左右</a:t>
            </a:r>
            <a:r>
              <a:rPr lang="zh-CN" altLang="zh-CN" sz="2000" b="1" dirty="0" smtClean="0"/>
              <a:t>，且堵转转矩也较大，</a:t>
            </a:r>
            <a:r>
              <a:rPr lang="zh-CN" altLang="zh-CN" sz="2000" b="1" dirty="0" smtClean="0">
                <a:solidFill>
                  <a:srgbClr val="C00000"/>
                </a:solidFill>
                <a:effectLst>
                  <a:outerShdw blurRad="38100" dist="38100" dir="2700000" algn="tl">
                    <a:srgbClr val="000000">
                      <a:alpha val="43137"/>
                    </a:srgbClr>
                  </a:outerShdw>
                </a:effectLst>
              </a:rPr>
              <a:t>堵转转矩一般也都与最大转矩相等</a:t>
            </a:r>
            <a:r>
              <a:rPr lang="zh-CN" altLang="zh-CN" sz="2000" b="1" dirty="0" smtClean="0"/>
              <a:t>。</a:t>
            </a:r>
            <a:endParaRPr lang="en-US" altLang="zh-CN" sz="2000" b="1" dirty="0" smtClean="0"/>
          </a:p>
          <a:p>
            <a:pPr marL="0" indent="0" algn="just" eaLnBrk="1" hangingPunct="1">
              <a:buFontTx/>
              <a:buNone/>
              <a:defRPr/>
            </a:pPr>
            <a:r>
              <a:rPr lang="zh-CN" altLang="zh-CN" sz="2000" b="1" dirty="0" smtClean="0"/>
              <a:t>带恒转矩负载的降压调速就是靠</a:t>
            </a:r>
            <a:r>
              <a:rPr lang="zh-CN" altLang="zh-CN" sz="2000" b="1" dirty="0" smtClean="0">
                <a:solidFill>
                  <a:srgbClr val="9900CC"/>
                </a:solidFill>
                <a:effectLst>
                  <a:outerShdw blurRad="38100" dist="38100" dir="2700000" algn="tl">
                    <a:srgbClr val="000000">
                      <a:alpha val="43137"/>
                    </a:srgbClr>
                  </a:outerShdw>
                </a:effectLst>
              </a:rPr>
              <a:t>增大转差功率、减小输出功率来换取转速的降低</a:t>
            </a:r>
            <a:r>
              <a:rPr lang="zh-CN" altLang="zh-CN" sz="2000" b="1" dirty="0" smtClean="0"/>
              <a:t>。</a:t>
            </a:r>
            <a:r>
              <a:rPr lang="zh-CN" altLang="zh-CN" sz="2000" b="1" dirty="0" smtClean="0">
                <a:solidFill>
                  <a:srgbClr val="9900CC"/>
                </a:solidFill>
                <a:effectLst>
                  <a:outerShdw blurRad="38100" dist="38100" dir="2700000" algn="tl">
                    <a:srgbClr val="000000">
                      <a:alpha val="43137"/>
                    </a:srgbClr>
                  </a:outerShdw>
                </a:effectLst>
              </a:rPr>
              <a:t>增加的转差功率全部</a:t>
            </a:r>
            <a:r>
              <a:rPr lang="zh-CN" altLang="en-US" sz="2000" b="1" dirty="0" smtClean="0">
                <a:solidFill>
                  <a:srgbClr val="9900CC"/>
                </a:solidFill>
                <a:effectLst>
                  <a:outerShdw blurRad="38100" dist="38100" dir="2700000" algn="tl">
                    <a:srgbClr val="000000">
                      <a:alpha val="43137"/>
                    </a:srgbClr>
                  </a:outerShdw>
                </a:effectLst>
              </a:rPr>
              <a:t>以发热的形式</a:t>
            </a:r>
            <a:r>
              <a:rPr lang="zh-CN" altLang="zh-CN" sz="2000" b="1" dirty="0" smtClean="0">
                <a:solidFill>
                  <a:srgbClr val="9900CC"/>
                </a:solidFill>
                <a:effectLst>
                  <a:outerShdw blurRad="38100" dist="38100" dir="2700000" algn="tl">
                    <a:srgbClr val="000000">
                      <a:alpha val="43137"/>
                    </a:srgbClr>
                  </a:outerShdw>
                </a:effectLst>
              </a:rPr>
              <a:t>消耗在转子电阻上</a:t>
            </a:r>
            <a:r>
              <a:rPr lang="zh-CN" altLang="zh-CN" sz="2000" b="1" dirty="0" smtClean="0"/>
              <a:t>，这就是转差功率消耗型的由来。</a:t>
            </a:r>
            <a:endParaRPr lang="en-US" altLang="zh-CN" sz="2000" b="1" dirty="0" smtClean="0"/>
          </a:p>
          <a:p>
            <a:pPr marL="0" indent="0" algn="just" eaLnBrk="1" hangingPunct="1">
              <a:buFontTx/>
              <a:buNone/>
              <a:defRPr/>
            </a:pPr>
            <a:r>
              <a:rPr lang="zh-CN" altLang="zh-CN" sz="2000" b="1" dirty="0" smtClean="0">
                <a:solidFill>
                  <a:srgbClr val="C00000"/>
                </a:solidFill>
                <a:effectLst>
                  <a:outerShdw blurRad="38100" dist="38100" dir="2700000" algn="tl">
                    <a:srgbClr val="000000">
                      <a:alpha val="43137"/>
                    </a:srgbClr>
                  </a:outerShdw>
                </a:effectLst>
              </a:rPr>
              <a:t>要求带恒转矩负载的调速系统具有较大的调速范围时，用交流力矩电动机，但机械特性较软；须采用带转速反馈的闭环控制系统，解决机械特性较软问题</a:t>
            </a:r>
            <a:r>
              <a:rPr lang="zh-CN" altLang="en-US" sz="2000" b="1" dirty="0" smtClean="0">
                <a:solidFill>
                  <a:srgbClr val="C00000"/>
                </a:solidFill>
                <a:effectLst>
                  <a:outerShdw blurRad="38100" dist="38100" dir="2700000" algn="tl">
                    <a:srgbClr val="000000">
                      <a:alpha val="43137"/>
                    </a:srgbClr>
                  </a:outerShdw>
                </a:effectLst>
              </a:rPr>
              <a:t>，用</a:t>
            </a:r>
            <a:r>
              <a:rPr lang="en-US" altLang="zh-CN" sz="2000" b="1" dirty="0" smtClean="0">
                <a:solidFill>
                  <a:srgbClr val="C00000"/>
                </a:solidFill>
                <a:effectLst>
                  <a:outerShdw blurRad="38100" dist="38100" dir="2700000" algn="tl">
                    <a:srgbClr val="000000">
                      <a:alpha val="43137"/>
                    </a:srgbClr>
                  </a:outerShdw>
                </a:effectLst>
              </a:rPr>
              <a:t>PI</a:t>
            </a:r>
            <a:r>
              <a:rPr lang="zh-CN" altLang="en-US" sz="2000" b="1" dirty="0" smtClean="0">
                <a:solidFill>
                  <a:srgbClr val="C00000"/>
                </a:solidFill>
                <a:effectLst>
                  <a:outerShdw blurRad="38100" dist="38100" dir="2700000" algn="tl">
                    <a:srgbClr val="000000">
                      <a:alpha val="43137"/>
                    </a:srgbClr>
                  </a:outerShdw>
                </a:effectLst>
              </a:rPr>
              <a:t>控制解决静差问题</a:t>
            </a:r>
            <a:r>
              <a:rPr lang="zh-CN" altLang="zh-CN" sz="2000" b="1" dirty="0" smtClean="0">
                <a:solidFill>
                  <a:srgbClr val="C00000"/>
                </a:solidFill>
                <a:effectLst>
                  <a:outerShdw blurRad="38100" dist="38100" dir="2700000" algn="tl">
                    <a:srgbClr val="000000">
                      <a:alpha val="43137"/>
                    </a:srgbClr>
                  </a:outerShdw>
                </a:effectLst>
              </a:rPr>
              <a:t>。</a:t>
            </a:r>
            <a:endParaRPr lang="en-US" altLang="zh-CN" sz="2000" b="1" dirty="0" smtClean="0">
              <a:solidFill>
                <a:srgbClr val="C00000"/>
              </a:solidFill>
              <a:effectLst>
                <a:outerShdw blurRad="38100" dist="38100" dir="2700000" algn="tl">
                  <a:srgbClr val="000000">
                    <a:alpha val="43137"/>
                  </a:srgbClr>
                </a:outerShdw>
              </a:effectLst>
            </a:endParaRPr>
          </a:p>
          <a:p>
            <a:pPr marL="0" indent="0" eaLnBrk="1" hangingPunct="1">
              <a:buFontTx/>
              <a:buNone/>
              <a:defRPr/>
            </a:pPr>
            <a:endParaRPr lang="en-US" altLang="zh-CN" sz="2000" b="1" dirty="0" smtClean="0"/>
          </a:p>
          <a:p>
            <a:pPr marL="0" indent="0" eaLnBrk="1" hangingPunct="1">
              <a:buFontTx/>
              <a:buNone/>
              <a:defRPr/>
            </a:pPr>
            <a:r>
              <a:rPr lang="zh-CN" altLang="en-US" sz="2000" b="1" dirty="0" smtClean="0"/>
              <a:t> </a:t>
            </a:r>
          </a:p>
        </p:txBody>
      </p:sp>
      <p:sp>
        <p:nvSpPr>
          <p:cNvPr id="52228" name="Text Box 30"/>
          <p:cNvSpPr txBox="1">
            <a:spLocks noChangeArrowheads="1"/>
          </p:cNvSpPr>
          <p:nvPr/>
        </p:nvSpPr>
        <p:spPr bwMode="auto">
          <a:xfrm>
            <a:off x="0" y="4514850"/>
            <a:ext cx="1670050"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9</a:t>
            </a:r>
            <a:r>
              <a:rPr lang="zh-CN" altLang="en-US" sz="1600" b="1">
                <a:latin typeface="Times New Roman" pitchFamily="18" charset="0"/>
              </a:rPr>
              <a:t>章 同步电动机变压变频调速系统</a:t>
            </a:r>
          </a:p>
        </p:txBody>
      </p:sp>
      <p:sp>
        <p:nvSpPr>
          <p:cNvPr id="52229" name="Text Box 13"/>
          <p:cNvSpPr txBox="1">
            <a:spLocks noChangeArrowheads="1"/>
          </p:cNvSpPr>
          <p:nvPr/>
        </p:nvSpPr>
        <p:spPr bwMode="auto">
          <a:xfrm>
            <a:off x="0" y="2676525"/>
            <a:ext cx="1703388"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7</a:t>
            </a:r>
            <a:r>
              <a:rPr lang="zh-CN" altLang="en-US" sz="1600" b="1">
                <a:latin typeface="Times New Roman" pitchFamily="18" charset="0"/>
              </a:rPr>
              <a:t>章  基于动态模型的异步电动机调速系统</a:t>
            </a:r>
          </a:p>
        </p:txBody>
      </p:sp>
      <p:sp>
        <p:nvSpPr>
          <p:cNvPr id="52230" name="Text Box 26"/>
          <p:cNvSpPr txBox="1">
            <a:spLocks noChangeArrowheads="1"/>
          </p:cNvSpPr>
          <p:nvPr/>
        </p:nvSpPr>
        <p:spPr bwMode="auto">
          <a:xfrm>
            <a:off x="0" y="1079500"/>
            <a:ext cx="1687513" cy="581025"/>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2" action="ppaction://hlinksldjump"/>
              </a:rPr>
              <a:t>第</a:t>
            </a:r>
            <a:r>
              <a:rPr lang="en-US" altLang="zh-CN" sz="1600" b="1">
                <a:latin typeface="Times New Roman" pitchFamily="18" charset="0"/>
                <a:hlinkClick r:id="rId2" action="ppaction://hlinksldjump"/>
              </a:rPr>
              <a:t>1</a:t>
            </a:r>
            <a:r>
              <a:rPr lang="zh-CN" altLang="en-US" sz="1600" b="1">
                <a:latin typeface="Times New Roman" pitchFamily="18" charset="0"/>
                <a:hlinkClick r:id="rId2" action="ppaction://hlinksldjump"/>
              </a:rPr>
              <a:t>章  交流调速系统绪论</a:t>
            </a:r>
            <a:endParaRPr lang="zh-CN" altLang="en-US" sz="1600" b="1">
              <a:latin typeface="Times New Roman" pitchFamily="18" charset="0"/>
            </a:endParaRPr>
          </a:p>
        </p:txBody>
      </p:sp>
      <p:sp>
        <p:nvSpPr>
          <p:cNvPr id="7" name="Text Box 27"/>
          <p:cNvSpPr txBox="1">
            <a:spLocks noChangeArrowheads="1"/>
          </p:cNvSpPr>
          <p:nvPr/>
        </p:nvSpPr>
        <p:spPr bwMode="auto">
          <a:xfrm>
            <a:off x="0" y="1749425"/>
            <a:ext cx="1693863" cy="825500"/>
          </a:xfrm>
          <a:prstGeom prst="rect">
            <a:avLst/>
          </a:prstGeom>
          <a:solidFill>
            <a:schemeClr val="accent5">
              <a:lumMod val="40000"/>
              <a:lumOff val="60000"/>
            </a:schemeClr>
          </a:solidFill>
          <a:ln w="9525">
            <a:noFill/>
            <a:miter lim="800000"/>
          </a:ln>
        </p:spPr>
        <p:txBody>
          <a:bodyPr>
            <a:spAutoFit/>
          </a:bodyPr>
          <a:lstStyle/>
          <a:p>
            <a:pPr>
              <a:spcBef>
                <a:spcPct val="50000"/>
              </a:spcBef>
              <a:buFontTx/>
              <a:buNone/>
              <a:defRPr/>
            </a:pPr>
            <a:r>
              <a:rPr kumimoji="1" lang="zh-CN" altLang="zh-CN" sz="1600" b="1" dirty="0">
                <a:latin typeface="Times New Roman" panose="02020603050405020304" pitchFamily="18" charset="0"/>
              </a:rPr>
              <a:t>第</a:t>
            </a:r>
            <a:r>
              <a:rPr kumimoji="1" lang="en-US" altLang="zh-CN" sz="1600" b="1" dirty="0">
                <a:latin typeface="Times New Roman" panose="02020603050405020304" pitchFamily="18" charset="0"/>
              </a:rPr>
              <a:t>6</a:t>
            </a:r>
            <a:r>
              <a:rPr kumimoji="1" lang="zh-CN" altLang="zh-CN" sz="1600" b="1" dirty="0">
                <a:latin typeface="Times New Roman" panose="02020603050405020304" pitchFamily="18" charset="0"/>
              </a:rPr>
              <a:t>章 </a:t>
            </a:r>
            <a:r>
              <a:rPr kumimoji="1" lang="zh-CN" altLang="en-US" sz="1600" b="1" dirty="0">
                <a:latin typeface="Times New Roman" panose="02020603050405020304" pitchFamily="18" charset="0"/>
              </a:rPr>
              <a:t> </a:t>
            </a:r>
            <a:r>
              <a:rPr kumimoji="1" lang="zh-CN" altLang="zh-CN" sz="1600" b="1" dirty="0">
                <a:latin typeface="Times New Roman" panose="02020603050405020304" pitchFamily="18" charset="0"/>
              </a:rPr>
              <a:t>基于稳态模型的异步电动机调速系统</a:t>
            </a:r>
            <a:endParaRPr kumimoji="1" lang="en-US" altLang="zh-CN" sz="1600" b="1" dirty="0">
              <a:latin typeface="Times New Roman" panose="02020603050405020304" pitchFamily="18" charset="0"/>
            </a:endParaRPr>
          </a:p>
        </p:txBody>
      </p:sp>
      <p:sp>
        <p:nvSpPr>
          <p:cNvPr id="52232" name="Text Box 29"/>
          <p:cNvSpPr txBox="1">
            <a:spLocks noChangeArrowheads="1"/>
          </p:cNvSpPr>
          <p:nvPr/>
        </p:nvSpPr>
        <p:spPr bwMode="auto">
          <a:xfrm>
            <a:off x="0" y="3606800"/>
            <a:ext cx="1685925" cy="830263"/>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8</a:t>
            </a:r>
            <a:r>
              <a:rPr lang="zh-CN" altLang="en-US" sz="1600" b="1">
                <a:latin typeface="Times New Roman" pitchFamily="18" charset="0"/>
              </a:rPr>
              <a:t>章 </a:t>
            </a:r>
            <a:r>
              <a:rPr lang="zh-CN" altLang="zh-CN" sz="1600" b="1"/>
              <a:t>绕线转子异步电机转子变频控制系统</a:t>
            </a:r>
            <a:endParaRPr lang="zh-CN" altLang="en-US" sz="1600" b="1">
              <a:latin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Text Box 31"/>
          <p:cNvSpPr txBox="1">
            <a:spLocks noChangeArrowheads="1"/>
          </p:cNvSpPr>
          <p:nvPr/>
        </p:nvSpPr>
        <p:spPr bwMode="auto">
          <a:xfrm>
            <a:off x="1692275" y="836613"/>
            <a:ext cx="7451725" cy="4802187"/>
          </a:xfrm>
          <a:prstGeom prst="rect">
            <a:avLst/>
          </a:prstGeom>
          <a:noFill/>
          <a:ln w="9525">
            <a:noFill/>
            <a:miter lim="800000"/>
          </a:ln>
        </p:spPr>
        <p:txBody>
          <a:bodyPr>
            <a:spAutoFit/>
          </a:bodyPr>
          <a:lstStyle/>
          <a:p>
            <a:pPr>
              <a:spcBef>
                <a:spcPct val="50000"/>
              </a:spcBef>
              <a:buFontTx/>
              <a:buNone/>
              <a:defRPr/>
            </a:pPr>
            <a:r>
              <a:rPr kumimoji="1" lang="zh-CN" altLang="en-US" b="1" dirty="0">
                <a:solidFill>
                  <a:srgbClr val="0000FF"/>
                </a:solidFill>
                <a:effectLst>
                  <a:outerShdw blurRad="38100" dist="38100" dir="2700000" algn="tl">
                    <a:srgbClr val="000000">
                      <a:alpha val="43137"/>
                    </a:srgbClr>
                  </a:outerShdw>
                </a:effectLst>
              </a:rPr>
              <a:t>交流调压调速的特点：</a:t>
            </a:r>
            <a:endParaRPr kumimoji="1" lang="en-US" altLang="zh-CN" b="1" dirty="0">
              <a:solidFill>
                <a:srgbClr val="0000FF"/>
              </a:solidFill>
              <a:effectLst>
                <a:outerShdw blurRad="38100" dist="38100" dir="2700000" algn="tl">
                  <a:srgbClr val="000000">
                    <a:alpha val="43137"/>
                  </a:srgbClr>
                </a:outerShdw>
              </a:effectLst>
            </a:endParaRPr>
          </a:p>
          <a:p>
            <a:pPr>
              <a:spcBef>
                <a:spcPct val="50000"/>
              </a:spcBef>
              <a:buFontTx/>
              <a:buNone/>
              <a:defRPr/>
            </a:pPr>
            <a:r>
              <a:rPr lang="zh-CN" altLang="en-US" sz="2000" b="1" dirty="0"/>
              <a:t>异步电机闭环变压调速系统不同于直流电机闭环变压调速系统地方是：</a:t>
            </a:r>
            <a:r>
              <a:rPr lang="zh-CN" altLang="en-US" sz="2000" b="1" dirty="0">
                <a:solidFill>
                  <a:srgbClr val="C00000"/>
                </a:solidFill>
                <a:effectLst>
                  <a:outerShdw blurRad="38100" dist="38100" dir="2700000" algn="tl">
                    <a:srgbClr val="000000">
                      <a:alpha val="43137"/>
                    </a:srgbClr>
                  </a:outerShdw>
                </a:effectLst>
              </a:rPr>
              <a:t>静特性左右两边都有极限</a:t>
            </a:r>
            <a:r>
              <a:rPr lang="zh-CN" altLang="en-US" sz="2000" b="1" dirty="0"/>
              <a:t>，不能无限延长，它们是</a:t>
            </a:r>
            <a:r>
              <a:rPr lang="zh-CN" altLang="en-US" sz="2000" b="1" dirty="0">
                <a:solidFill>
                  <a:srgbClr val="9900CC"/>
                </a:solidFill>
                <a:effectLst>
                  <a:outerShdw blurRad="38100" dist="38100" dir="2700000" algn="tl">
                    <a:srgbClr val="000000">
                      <a:alpha val="43137"/>
                    </a:srgbClr>
                  </a:outerShdw>
                </a:effectLst>
              </a:rPr>
              <a:t>额定电压</a:t>
            </a:r>
            <a:r>
              <a:rPr lang="en-US" altLang="zh-CN" sz="2000" b="1" i="1" dirty="0" err="1">
                <a:solidFill>
                  <a:srgbClr val="9900CC"/>
                </a:solidFill>
                <a:effectLst>
                  <a:outerShdw blurRad="38100" dist="38100" dir="2700000" algn="tl">
                    <a:srgbClr val="000000">
                      <a:alpha val="43137"/>
                    </a:srgbClr>
                  </a:outerShdw>
                </a:effectLst>
                <a:latin typeface="Times New Roman" panose="02020603050405020304" pitchFamily="18" charset="0"/>
              </a:rPr>
              <a:t>U</a:t>
            </a:r>
            <a:r>
              <a:rPr lang="en-US" altLang="zh-CN" sz="2000" b="1" i="1" baseline="-25000" dirty="0" err="1">
                <a:solidFill>
                  <a:srgbClr val="9900CC"/>
                </a:solidFill>
                <a:effectLst>
                  <a:outerShdw blurRad="38100" dist="38100" dir="2700000" algn="tl">
                    <a:srgbClr val="000000">
                      <a:alpha val="43137"/>
                    </a:srgbClr>
                  </a:outerShdw>
                </a:effectLst>
                <a:latin typeface="Times New Roman" panose="02020603050405020304" pitchFamily="18" charset="0"/>
              </a:rPr>
              <a:t>sN</a:t>
            </a:r>
            <a:r>
              <a:rPr lang="zh-CN" altLang="en-US" sz="2000" b="1" dirty="0">
                <a:solidFill>
                  <a:srgbClr val="9900CC"/>
                </a:solidFill>
                <a:effectLst>
                  <a:outerShdw blurRad="38100" dist="38100" dir="2700000" algn="tl">
                    <a:srgbClr val="000000">
                      <a:alpha val="43137"/>
                    </a:srgbClr>
                  </a:outerShdw>
                </a:effectLst>
              </a:rPr>
              <a:t>下机械特性和最小输出电压</a:t>
            </a:r>
            <a:r>
              <a:rPr lang="en-US" altLang="zh-CN" sz="2000" b="1" i="1" dirty="0" err="1">
                <a:solidFill>
                  <a:srgbClr val="9900CC"/>
                </a:solidFill>
                <a:effectLst>
                  <a:outerShdw blurRad="38100" dist="38100" dir="2700000" algn="tl">
                    <a:srgbClr val="000000">
                      <a:alpha val="43137"/>
                    </a:srgbClr>
                  </a:outerShdw>
                </a:effectLst>
                <a:latin typeface="Times New Roman" panose="02020603050405020304" pitchFamily="18" charset="0"/>
              </a:rPr>
              <a:t>U</a:t>
            </a:r>
            <a:r>
              <a:rPr lang="en-US" altLang="zh-CN" sz="2000" b="1" baseline="-25000" dirty="0" err="1">
                <a:solidFill>
                  <a:srgbClr val="9900CC"/>
                </a:solidFill>
                <a:effectLst>
                  <a:outerShdw blurRad="38100" dist="38100" dir="2700000" algn="tl">
                    <a:srgbClr val="000000">
                      <a:alpha val="43137"/>
                    </a:srgbClr>
                  </a:outerShdw>
                </a:effectLst>
                <a:latin typeface="Times New Roman" panose="02020603050405020304" pitchFamily="18" charset="0"/>
              </a:rPr>
              <a:t>smin</a:t>
            </a:r>
            <a:r>
              <a:rPr lang="zh-CN" altLang="en-US" sz="2000" b="1" dirty="0">
                <a:solidFill>
                  <a:srgbClr val="9900CC"/>
                </a:solidFill>
                <a:effectLst>
                  <a:outerShdw blurRad="38100" dist="38100" dir="2700000" algn="tl">
                    <a:srgbClr val="000000">
                      <a:alpha val="43137"/>
                    </a:srgbClr>
                  </a:outerShdw>
                </a:effectLst>
              </a:rPr>
              <a:t>下机械特性</a:t>
            </a:r>
            <a:r>
              <a:rPr lang="zh-CN" altLang="en-US" sz="2000" b="1" dirty="0"/>
              <a:t>。当负载变化时，如果电压调节到极限值，闭环系统便失去控制能力，系统工作点只能沿着极限开环特性变化。</a:t>
            </a:r>
            <a:endParaRPr lang="en-US" altLang="zh-CN" sz="2000" b="1" dirty="0"/>
          </a:p>
          <a:p>
            <a:pPr>
              <a:spcBef>
                <a:spcPct val="50000"/>
              </a:spcBef>
              <a:buFontTx/>
              <a:buNone/>
              <a:defRPr/>
            </a:pPr>
            <a:r>
              <a:rPr kumimoji="1" lang="zh-CN" altLang="en-US" b="1" dirty="0">
                <a:solidFill>
                  <a:srgbClr val="0000FF"/>
                </a:solidFill>
                <a:effectLst>
                  <a:outerShdw blurRad="38100" dist="38100" dir="2700000" algn="tl">
                    <a:srgbClr val="000000">
                      <a:alpha val="43137"/>
                    </a:srgbClr>
                  </a:outerShdw>
                </a:effectLst>
              </a:rPr>
              <a:t>交流调压调速系统的优缺点：</a:t>
            </a:r>
            <a:endParaRPr kumimoji="1" lang="en-US" altLang="zh-CN" b="1" dirty="0">
              <a:solidFill>
                <a:srgbClr val="0000FF"/>
              </a:solidFill>
              <a:effectLst>
                <a:outerShdw blurRad="38100" dist="38100" dir="2700000" algn="tl">
                  <a:srgbClr val="000000">
                    <a:alpha val="43137"/>
                  </a:srgbClr>
                </a:outerShdw>
              </a:effectLst>
            </a:endParaRPr>
          </a:p>
          <a:p>
            <a:pPr>
              <a:buFontTx/>
              <a:buNone/>
              <a:defRPr/>
            </a:pPr>
            <a:r>
              <a:rPr kumimoji="1" lang="zh-CN" altLang="en-US" sz="2000" b="1" dirty="0"/>
              <a:t>优点：线路简单，价格便宜，使用维修方便。</a:t>
            </a:r>
          </a:p>
          <a:p>
            <a:pPr>
              <a:buFontTx/>
              <a:buNone/>
              <a:defRPr/>
            </a:pPr>
            <a:r>
              <a:rPr kumimoji="1" lang="zh-CN" altLang="en-US" sz="2000" b="1" dirty="0"/>
              <a:t>缺点：转差功率损耗大，效率低。</a:t>
            </a:r>
            <a:endParaRPr kumimoji="1" lang="en-US" altLang="zh-CN" sz="2000" b="1" dirty="0"/>
          </a:p>
          <a:p>
            <a:pPr>
              <a:spcBef>
                <a:spcPct val="50000"/>
              </a:spcBef>
              <a:buFontTx/>
              <a:buNone/>
              <a:defRPr/>
            </a:pPr>
            <a:r>
              <a:rPr lang="zh-CN" altLang="en-US" b="1" dirty="0">
                <a:solidFill>
                  <a:srgbClr val="0000FF"/>
                </a:solidFill>
                <a:effectLst>
                  <a:outerShdw blurRad="38100" dist="38100" dir="2700000" algn="tl">
                    <a:srgbClr val="000000">
                      <a:alpha val="43137"/>
                    </a:srgbClr>
                  </a:outerShdw>
                </a:effectLst>
              </a:rPr>
              <a:t>交流调压器还有什么应用：</a:t>
            </a:r>
            <a:endParaRPr lang="en-US" altLang="zh-CN" b="1" dirty="0">
              <a:solidFill>
                <a:srgbClr val="0000FF"/>
              </a:solidFill>
              <a:effectLst>
                <a:outerShdw blurRad="38100" dist="38100" dir="2700000" algn="tl">
                  <a:srgbClr val="000000">
                    <a:alpha val="43137"/>
                  </a:srgbClr>
                </a:outerShdw>
              </a:effectLst>
            </a:endParaRPr>
          </a:p>
          <a:p>
            <a:pPr>
              <a:spcBef>
                <a:spcPct val="50000"/>
              </a:spcBef>
              <a:buFontTx/>
              <a:buNone/>
              <a:defRPr/>
            </a:pPr>
            <a:r>
              <a:rPr kumimoji="1" lang="zh-CN" altLang="en-US" sz="2000" b="1" dirty="0"/>
              <a:t>做电子控制</a:t>
            </a:r>
            <a:r>
              <a:rPr kumimoji="1" lang="zh-CN" altLang="en-US" sz="2000" b="1" dirty="0">
                <a:solidFill>
                  <a:srgbClr val="C00000"/>
                </a:solidFill>
                <a:effectLst>
                  <a:outerShdw blurRad="38100" dist="38100" dir="2700000" algn="tl">
                    <a:srgbClr val="000000">
                      <a:alpha val="43137"/>
                    </a:srgbClr>
                  </a:outerShdw>
                </a:effectLst>
              </a:rPr>
              <a:t>软起动器</a:t>
            </a:r>
            <a:r>
              <a:rPr kumimoji="1" lang="zh-CN" altLang="en-US" sz="2000" b="1" dirty="0"/>
              <a:t>。软起动起动效果最好，起动时间也短于一级降压起动，起动电流平稳。 </a:t>
            </a:r>
            <a:endParaRPr lang="zh-CN" altLang="en-US" sz="2000" b="1" dirty="0"/>
          </a:p>
        </p:txBody>
      </p:sp>
      <p:sp>
        <p:nvSpPr>
          <p:cNvPr id="53251" name="Text Box 30"/>
          <p:cNvSpPr txBox="1">
            <a:spLocks noChangeArrowheads="1"/>
          </p:cNvSpPr>
          <p:nvPr/>
        </p:nvSpPr>
        <p:spPr bwMode="auto">
          <a:xfrm>
            <a:off x="0" y="4514850"/>
            <a:ext cx="1670050"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9</a:t>
            </a:r>
            <a:r>
              <a:rPr lang="zh-CN" altLang="en-US" sz="1600" b="1">
                <a:latin typeface="Times New Roman" pitchFamily="18" charset="0"/>
              </a:rPr>
              <a:t>章 同步电动机变压变频调速系统</a:t>
            </a:r>
          </a:p>
        </p:txBody>
      </p:sp>
      <p:sp>
        <p:nvSpPr>
          <p:cNvPr id="53252" name="Text Box 13"/>
          <p:cNvSpPr txBox="1">
            <a:spLocks noChangeArrowheads="1"/>
          </p:cNvSpPr>
          <p:nvPr/>
        </p:nvSpPr>
        <p:spPr bwMode="auto">
          <a:xfrm>
            <a:off x="0" y="2676525"/>
            <a:ext cx="1703388"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7</a:t>
            </a:r>
            <a:r>
              <a:rPr lang="zh-CN" altLang="en-US" sz="1600" b="1">
                <a:latin typeface="Times New Roman" pitchFamily="18" charset="0"/>
              </a:rPr>
              <a:t>章  基于动态模型的异步电动机调速系统</a:t>
            </a:r>
          </a:p>
        </p:txBody>
      </p:sp>
      <p:sp>
        <p:nvSpPr>
          <p:cNvPr id="53253" name="Text Box 26"/>
          <p:cNvSpPr txBox="1">
            <a:spLocks noChangeArrowheads="1"/>
          </p:cNvSpPr>
          <p:nvPr/>
        </p:nvSpPr>
        <p:spPr bwMode="auto">
          <a:xfrm>
            <a:off x="0" y="1079500"/>
            <a:ext cx="1687513" cy="581025"/>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2" action="ppaction://hlinksldjump"/>
              </a:rPr>
              <a:t>第</a:t>
            </a:r>
            <a:r>
              <a:rPr lang="en-US" altLang="zh-CN" sz="1600" b="1">
                <a:latin typeface="Times New Roman" pitchFamily="18" charset="0"/>
                <a:hlinkClick r:id="rId2" action="ppaction://hlinksldjump"/>
              </a:rPr>
              <a:t>1</a:t>
            </a:r>
            <a:r>
              <a:rPr lang="zh-CN" altLang="en-US" sz="1600" b="1">
                <a:latin typeface="Times New Roman" pitchFamily="18" charset="0"/>
                <a:hlinkClick r:id="rId2" action="ppaction://hlinksldjump"/>
              </a:rPr>
              <a:t>章  交流调速系统绪论</a:t>
            </a:r>
            <a:endParaRPr lang="zh-CN" altLang="en-US" sz="1600" b="1">
              <a:latin typeface="Times New Roman" pitchFamily="18" charset="0"/>
            </a:endParaRPr>
          </a:p>
        </p:txBody>
      </p:sp>
      <p:sp>
        <p:nvSpPr>
          <p:cNvPr id="6" name="Text Box 27"/>
          <p:cNvSpPr txBox="1">
            <a:spLocks noChangeArrowheads="1"/>
          </p:cNvSpPr>
          <p:nvPr/>
        </p:nvSpPr>
        <p:spPr bwMode="auto">
          <a:xfrm>
            <a:off x="0" y="1749425"/>
            <a:ext cx="1693863" cy="825500"/>
          </a:xfrm>
          <a:prstGeom prst="rect">
            <a:avLst/>
          </a:prstGeom>
          <a:solidFill>
            <a:schemeClr val="accent5">
              <a:lumMod val="40000"/>
              <a:lumOff val="60000"/>
            </a:schemeClr>
          </a:solidFill>
          <a:ln w="9525">
            <a:noFill/>
            <a:miter lim="800000"/>
          </a:ln>
        </p:spPr>
        <p:txBody>
          <a:bodyPr>
            <a:spAutoFit/>
          </a:bodyPr>
          <a:lstStyle/>
          <a:p>
            <a:pPr>
              <a:spcBef>
                <a:spcPct val="50000"/>
              </a:spcBef>
              <a:buFontTx/>
              <a:buNone/>
              <a:defRPr/>
            </a:pPr>
            <a:r>
              <a:rPr kumimoji="1" lang="zh-CN" altLang="zh-CN" sz="1600" b="1" dirty="0">
                <a:latin typeface="Times New Roman" panose="02020603050405020304" pitchFamily="18" charset="0"/>
              </a:rPr>
              <a:t>第</a:t>
            </a:r>
            <a:r>
              <a:rPr kumimoji="1" lang="en-US" altLang="zh-CN" sz="1600" b="1" dirty="0">
                <a:latin typeface="Times New Roman" panose="02020603050405020304" pitchFamily="18" charset="0"/>
              </a:rPr>
              <a:t>6</a:t>
            </a:r>
            <a:r>
              <a:rPr kumimoji="1" lang="zh-CN" altLang="zh-CN" sz="1600" b="1" dirty="0">
                <a:latin typeface="Times New Roman" panose="02020603050405020304" pitchFamily="18" charset="0"/>
              </a:rPr>
              <a:t>章 </a:t>
            </a:r>
            <a:r>
              <a:rPr kumimoji="1" lang="zh-CN" altLang="en-US" sz="1600" b="1" dirty="0">
                <a:latin typeface="Times New Roman" panose="02020603050405020304" pitchFamily="18" charset="0"/>
              </a:rPr>
              <a:t> </a:t>
            </a:r>
            <a:r>
              <a:rPr kumimoji="1" lang="zh-CN" altLang="zh-CN" sz="1600" b="1" dirty="0">
                <a:latin typeface="Times New Roman" panose="02020603050405020304" pitchFamily="18" charset="0"/>
              </a:rPr>
              <a:t>基于稳态模型的异步电动机调速系统</a:t>
            </a:r>
            <a:endParaRPr kumimoji="1" lang="en-US" altLang="zh-CN" sz="1600" b="1" dirty="0">
              <a:latin typeface="Times New Roman" panose="02020603050405020304" pitchFamily="18" charset="0"/>
            </a:endParaRPr>
          </a:p>
        </p:txBody>
      </p:sp>
      <p:sp>
        <p:nvSpPr>
          <p:cNvPr id="53255" name="Text Box 29"/>
          <p:cNvSpPr txBox="1">
            <a:spLocks noChangeArrowheads="1"/>
          </p:cNvSpPr>
          <p:nvPr/>
        </p:nvSpPr>
        <p:spPr bwMode="auto">
          <a:xfrm>
            <a:off x="0" y="3606800"/>
            <a:ext cx="1685925" cy="830263"/>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8</a:t>
            </a:r>
            <a:r>
              <a:rPr lang="zh-CN" altLang="en-US" sz="1600" b="1">
                <a:latin typeface="Times New Roman" pitchFamily="18" charset="0"/>
              </a:rPr>
              <a:t>章 </a:t>
            </a:r>
            <a:r>
              <a:rPr lang="zh-CN" altLang="zh-CN" sz="1600" b="1"/>
              <a:t>绕线转子异步电机转子变频控制系统</a:t>
            </a:r>
            <a:endParaRPr lang="zh-CN" altLang="en-US" sz="1600" b="1">
              <a:latin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804988" y="44450"/>
            <a:ext cx="6870700" cy="700088"/>
          </a:xfrm>
        </p:spPr>
        <p:txBody>
          <a:bodyPr/>
          <a:lstStyle/>
          <a:p>
            <a:pPr eaLnBrk="1" hangingPunct="1">
              <a:defRPr/>
            </a:pPr>
            <a:r>
              <a:rPr lang="zh-CN" altLang="en-US" sz="4800" dirty="0" smtClean="0">
                <a:latin typeface="隶书" panose="02010509060101010101" pitchFamily="49" charset="-122"/>
                <a:ea typeface="隶书" panose="02010509060101010101" pitchFamily="49" charset="-122"/>
              </a:rPr>
              <a:t>交流拖动自动控制系统 </a:t>
            </a:r>
          </a:p>
        </p:txBody>
      </p:sp>
      <p:sp>
        <p:nvSpPr>
          <p:cNvPr id="44035" name="Rectangle 3"/>
          <p:cNvSpPr>
            <a:spLocks noGrp="1" noChangeArrowheads="1"/>
          </p:cNvSpPr>
          <p:nvPr>
            <p:ph idx="1"/>
          </p:nvPr>
        </p:nvSpPr>
        <p:spPr>
          <a:xfrm>
            <a:off x="1835150" y="2795588"/>
            <a:ext cx="7119938" cy="3657600"/>
          </a:xfrm>
        </p:spPr>
        <p:txBody>
          <a:bodyPr/>
          <a:lstStyle/>
          <a:p>
            <a:pPr eaLnBrk="1" hangingPunct="1">
              <a:spcBef>
                <a:spcPts val="1200"/>
              </a:spcBef>
            </a:pPr>
            <a:r>
              <a:rPr lang="zh-CN" altLang="en-US" sz="4000" b="1" smtClean="0">
                <a:solidFill>
                  <a:srgbClr val="0000FF"/>
                </a:solidFill>
                <a:ea typeface="隶书" pitchFamily="49" charset="-122"/>
              </a:rPr>
              <a:t>本课程主要讲授的内容：</a:t>
            </a:r>
          </a:p>
          <a:p>
            <a:pPr eaLnBrk="1" hangingPunct="1">
              <a:spcBef>
                <a:spcPts val="1200"/>
              </a:spcBef>
            </a:pPr>
            <a:r>
              <a:rPr lang="en-US" altLang="zh-CN" sz="2800" b="1" smtClean="0"/>
              <a:t>1.</a:t>
            </a:r>
            <a:r>
              <a:rPr lang="zh-CN" altLang="en-US" sz="2800" b="1" smtClean="0"/>
              <a:t>交流调速发展、类型和应用</a:t>
            </a:r>
          </a:p>
          <a:p>
            <a:pPr eaLnBrk="1" hangingPunct="1">
              <a:spcBef>
                <a:spcPts val="1200"/>
              </a:spcBef>
            </a:pPr>
            <a:r>
              <a:rPr lang="en-US" altLang="zh-CN" sz="2800" b="1" smtClean="0"/>
              <a:t>2.</a:t>
            </a:r>
            <a:r>
              <a:rPr lang="zh-CN" altLang="en-US" sz="2800" b="1" smtClean="0"/>
              <a:t>交流降压调速系统</a:t>
            </a:r>
          </a:p>
          <a:p>
            <a:pPr eaLnBrk="1" hangingPunct="1">
              <a:spcBef>
                <a:spcPts val="1200"/>
              </a:spcBef>
            </a:pPr>
            <a:r>
              <a:rPr lang="en-US" altLang="zh-CN" sz="2800" b="1" smtClean="0"/>
              <a:t>3.</a:t>
            </a:r>
            <a:r>
              <a:rPr lang="zh-CN" altLang="en-US" sz="2800" b="1" smtClean="0"/>
              <a:t>交流变压变频调速系统</a:t>
            </a:r>
          </a:p>
          <a:p>
            <a:pPr eaLnBrk="1" hangingPunct="1">
              <a:spcBef>
                <a:spcPts val="1200"/>
              </a:spcBef>
            </a:pPr>
            <a:r>
              <a:rPr lang="en-US" altLang="zh-CN" sz="2800" b="1" smtClean="0"/>
              <a:t>4.</a:t>
            </a:r>
            <a:r>
              <a:rPr lang="zh-CN" altLang="en-US" sz="2800" b="1" smtClean="0"/>
              <a:t>绕线转子异步电机变频调速系统</a:t>
            </a:r>
          </a:p>
          <a:p>
            <a:pPr eaLnBrk="1" hangingPunct="1">
              <a:spcBef>
                <a:spcPts val="1200"/>
              </a:spcBef>
            </a:pPr>
            <a:r>
              <a:rPr lang="en-US" altLang="zh-CN" sz="2800" b="1" smtClean="0"/>
              <a:t>5.</a:t>
            </a:r>
            <a:r>
              <a:rPr lang="zh-CN" altLang="en-US" sz="2800" b="1" smtClean="0"/>
              <a:t>同步电动机变压变频调速系统 </a:t>
            </a:r>
          </a:p>
        </p:txBody>
      </p:sp>
      <p:sp>
        <p:nvSpPr>
          <p:cNvPr id="44036" name="Text Box 4"/>
          <p:cNvSpPr txBox="1">
            <a:spLocks noChangeArrowheads="1"/>
          </p:cNvSpPr>
          <p:nvPr/>
        </p:nvSpPr>
        <p:spPr bwMode="auto">
          <a:xfrm>
            <a:off x="1989138" y="908050"/>
            <a:ext cx="6470650" cy="1816100"/>
          </a:xfrm>
          <a:prstGeom prst="rect">
            <a:avLst/>
          </a:prstGeom>
          <a:noFill/>
          <a:ln w="9525">
            <a:noFill/>
            <a:miter lim="800000"/>
            <a:headEnd/>
            <a:tailEnd/>
          </a:ln>
        </p:spPr>
        <p:txBody>
          <a:bodyPr>
            <a:spAutoFit/>
          </a:bodyPr>
          <a:lstStyle/>
          <a:p>
            <a:pPr algn="just">
              <a:spcBef>
                <a:spcPct val="50000"/>
              </a:spcBef>
            </a:pPr>
            <a:r>
              <a:rPr lang="zh-CN" altLang="en-US" sz="2800" b="1">
                <a:latin typeface="隶书" pitchFamily="49" charset="-122"/>
                <a:ea typeface="隶书" pitchFamily="49" charset="-122"/>
              </a:rPr>
              <a:t>自动化专业</a:t>
            </a:r>
          </a:p>
          <a:p>
            <a:pPr algn="just">
              <a:spcBef>
                <a:spcPct val="50000"/>
              </a:spcBef>
            </a:pPr>
            <a:r>
              <a:rPr lang="zh-CN" altLang="en-US" sz="2800" b="1">
                <a:latin typeface="隶书" pitchFamily="49" charset="-122"/>
                <a:ea typeface="隶书" pitchFamily="49" charset="-122"/>
              </a:rPr>
              <a:t>总</a:t>
            </a:r>
            <a:r>
              <a:rPr lang="en-US" altLang="zh-CN" sz="2800" b="1">
                <a:latin typeface="隶书" pitchFamily="49" charset="-122"/>
                <a:ea typeface="隶书" pitchFamily="49" charset="-122"/>
              </a:rPr>
              <a:t>48</a:t>
            </a:r>
            <a:r>
              <a:rPr lang="zh-CN" altLang="en-US" sz="2800" b="1">
                <a:latin typeface="隶书" pitchFamily="49" charset="-122"/>
                <a:ea typeface="隶书" pitchFamily="49" charset="-122"/>
              </a:rPr>
              <a:t>学时 </a:t>
            </a:r>
            <a:r>
              <a:rPr lang="en-US" altLang="zh-CN" sz="2800" b="1">
                <a:latin typeface="隶书" pitchFamily="49" charset="-122"/>
                <a:ea typeface="隶书" pitchFamily="49" charset="-122"/>
              </a:rPr>
              <a:t>= </a:t>
            </a:r>
            <a:r>
              <a:rPr lang="zh-CN" altLang="en-US" sz="2800" b="1">
                <a:latin typeface="隶书" pitchFamily="49" charset="-122"/>
                <a:ea typeface="隶书" pitchFamily="49" charset="-122"/>
              </a:rPr>
              <a:t>讲授</a:t>
            </a:r>
            <a:r>
              <a:rPr lang="en-US" altLang="zh-CN" sz="2800" b="1">
                <a:latin typeface="隶书" pitchFamily="49" charset="-122"/>
                <a:ea typeface="隶书" pitchFamily="49" charset="-122"/>
              </a:rPr>
              <a:t>40</a:t>
            </a:r>
            <a:r>
              <a:rPr lang="zh-CN" altLang="en-US" sz="2800" b="1">
                <a:latin typeface="隶书" pitchFamily="49" charset="-122"/>
                <a:ea typeface="隶书" pitchFamily="49" charset="-122"/>
              </a:rPr>
              <a:t>学时 </a:t>
            </a:r>
            <a:r>
              <a:rPr lang="en-US" altLang="zh-CN" sz="2800" b="1">
                <a:latin typeface="隶书" pitchFamily="49" charset="-122"/>
                <a:ea typeface="隶书" pitchFamily="49" charset="-122"/>
              </a:rPr>
              <a:t>+ </a:t>
            </a:r>
            <a:r>
              <a:rPr lang="zh-CN" altLang="en-US" sz="2800" b="1">
                <a:latin typeface="隶书" pitchFamily="49" charset="-122"/>
                <a:ea typeface="隶书" pitchFamily="49" charset="-122"/>
              </a:rPr>
              <a:t>实验</a:t>
            </a:r>
            <a:r>
              <a:rPr lang="en-US" altLang="zh-CN" sz="2800" b="1">
                <a:latin typeface="隶书" pitchFamily="49" charset="-122"/>
                <a:ea typeface="隶书" pitchFamily="49" charset="-122"/>
              </a:rPr>
              <a:t>8</a:t>
            </a:r>
            <a:r>
              <a:rPr lang="zh-CN" altLang="en-US" sz="2800" b="1">
                <a:latin typeface="隶书" pitchFamily="49" charset="-122"/>
                <a:ea typeface="隶书" pitchFamily="49" charset="-122"/>
              </a:rPr>
              <a:t>学时</a:t>
            </a:r>
          </a:p>
          <a:p>
            <a:pPr algn="just">
              <a:spcBef>
                <a:spcPct val="50000"/>
              </a:spcBef>
            </a:pPr>
            <a:r>
              <a:rPr lang="zh-CN" altLang="en-US" sz="2800" b="1">
                <a:latin typeface="隶书" pitchFamily="49" charset="-122"/>
                <a:ea typeface="隶书" pitchFamily="49" charset="-122"/>
              </a:rPr>
              <a:t>总成绩</a:t>
            </a:r>
            <a:r>
              <a:rPr lang="en-US" altLang="zh-CN" sz="2800" b="1">
                <a:latin typeface="隶书" pitchFamily="49" charset="-122"/>
                <a:ea typeface="隶书" pitchFamily="49" charset="-122"/>
              </a:rPr>
              <a:t>=</a:t>
            </a:r>
            <a:r>
              <a:rPr lang="zh-CN" altLang="en-US" sz="2800" b="1">
                <a:latin typeface="隶书" pitchFamily="49" charset="-122"/>
                <a:ea typeface="隶书" pitchFamily="49" charset="-122"/>
              </a:rPr>
              <a:t>笔试成绩</a:t>
            </a:r>
            <a:r>
              <a:rPr lang="en-US" altLang="zh-CN" sz="2800" b="1">
                <a:latin typeface="隶书" pitchFamily="49" charset="-122"/>
                <a:ea typeface="隶书" pitchFamily="49" charset="-122"/>
              </a:rPr>
              <a:t>×80%+</a:t>
            </a:r>
            <a:r>
              <a:rPr lang="zh-CN" altLang="en-US" sz="2800" b="1">
                <a:latin typeface="隶书" pitchFamily="49" charset="-122"/>
                <a:ea typeface="隶书" pitchFamily="49" charset="-122"/>
              </a:rPr>
              <a:t>实验成绩</a:t>
            </a:r>
            <a:r>
              <a:rPr lang="en-US" altLang="zh-CN" sz="2800" b="1">
                <a:latin typeface="隶书" pitchFamily="49" charset="-122"/>
                <a:ea typeface="隶书" pitchFamily="49" charset="-122"/>
              </a:rPr>
              <a:t>×20%</a:t>
            </a:r>
          </a:p>
        </p:txBody>
      </p:sp>
      <p:sp>
        <p:nvSpPr>
          <p:cNvPr id="44037" name="Text Box 30"/>
          <p:cNvSpPr txBox="1">
            <a:spLocks noChangeArrowheads="1"/>
          </p:cNvSpPr>
          <p:nvPr/>
        </p:nvSpPr>
        <p:spPr bwMode="auto">
          <a:xfrm>
            <a:off x="0" y="4514850"/>
            <a:ext cx="1670050"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9</a:t>
            </a:r>
            <a:r>
              <a:rPr lang="zh-CN" altLang="en-US" sz="1600" b="1">
                <a:latin typeface="Times New Roman" pitchFamily="18" charset="0"/>
              </a:rPr>
              <a:t>章 同步电动机变压变频调速系统</a:t>
            </a:r>
          </a:p>
        </p:txBody>
      </p:sp>
      <p:sp>
        <p:nvSpPr>
          <p:cNvPr id="44038" name="Text Box 13"/>
          <p:cNvSpPr txBox="1">
            <a:spLocks noChangeArrowheads="1"/>
          </p:cNvSpPr>
          <p:nvPr/>
        </p:nvSpPr>
        <p:spPr bwMode="auto">
          <a:xfrm>
            <a:off x="0" y="2676525"/>
            <a:ext cx="1703388"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7</a:t>
            </a:r>
            <a:r>
              <a:rPr lang="zh-CN" altLang="en-US" sz="1600" b="1">
                <a:latin typeface="Times New Roman" pitchFamily="18" charset="0"/>
              </a:rPr>
              <a:t>章  基于动态模型的异步电动机调速系统</a:t>
            </a:r>
          </a:p>
        </p:txBody>
      </p:sp>
      <p:sp>
        <p:nvSpPr>
          <p:cNvPr id="44039" name="Text Box 26"/>
          <p:cNvSpPr txBox="1">
            <a:spLocks noChangeArrowheads="1"/>
          </p:cNvSpPr>
          <p:nvPr/>
        </p:nvSpPr>
        <p:spPr bwMode="auto">
          <a:xfrm>
            <a:off x="0" y="1079500"/>
            <a:ext cx="1687513" cy="581025"/>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1</a:t>
            </a:r>
            <a:r>
              <a:rPr lang="zh-CN" altLang="en-US" sz="1600" b="1">
                <a:latin typeface="Times New Roman" pitchFamily="18" charset="0"/>
              </a:rPr>
              <a:t>章  交流调速系统绪论</a:t>
            </a:r>
          </a:p>
        </p:txBody>
      </p:sp>
      <p:sp>
        <p:nvSpPr>
          <p:cNvPr id="44040" name="Text Box 27"/>
          <p:cNvSpPr txBox="1">
            <a:spLocks noChangeArrowheads="1"/>
          </p:cNvSpPr>
          <p:nvPr/>
        </p:nvSpPr>
        <p:spPr bwMode="auto">
          <a:xfrm>
            <a:off x="0" y="1749425"/>
            <a:ext cx="1693863" cy="825500"/>
          </a:xfrm>
          <a:prstGeom prst="rect">
            <a:avLst/>
          </a:prstGeom>
          <a:solidFill>
            <a:schemeClr val="bg1"/>
          </a:solidFill>
          <a:ln w="9525">
            <a:noFill/>
            <a:miter lim="800000"/>
            <a:headEnd/>
            <a:tailEnd/>
          </a:ln>
        </p:spPr>
        <p:txBody>
          <a:bodyPr>
            <a:spAutoFit/>
          </a:bodyPr>
          <a:lstStyle/>
          <a:p>
            <a:pPr>
              <a:spcBef>
                <a:spcPct val="50000"/>
              </a:spcBef>
            </a:pPr>
            <a:r>
              <a:rPr lang="zh-CN" altLang="zh-CN" sz="1600" b="1">
                <a:latin typeface="Times New Roman" pitchFamily="18" charset="0"/>
              </a:rPr>
              <a:t>第</a:t>
            </a:r>
            <a:r>
              <a:rPr lang="en-US" altLang="zh-CN" sz="1600" b="1">
                <a:latin typeface="Times New Roman" pitchFamily="18" charset="0"/>
              </a:rPr>
              <a:t>6</a:t>
            </a:r>
            <a:r>
              <a:rPr lang="zh-CN" altLang="zh-CN" sz="1600" b="1">
                <a:latin typeface="Times New Roman" pitchFamily="18" charset="0"/>
              </a:rPr>
              <a:t>章 </a:t>
            </a:r>
            <a:r>
              <a:rPr lang="zh-CN" altLang="en-US" sz="1600" b="1">
                <a:latin typeface="Times New Roman" pitchFamily="18" charset="0"/>
              </a:rPr>
              <a:t> </a:t>
            </a:r>
            <a:r>
              <a:rPr lang="zh-CN" altLang="zh-CN" sz="1600" b="1">
                <a:latin typeface="Times New Roman" pitchFamily="18" charset="0"/>
              </a:rPr>
              <a:t>基于稳态模型的异步电动机调速系统</a:t>
            </a:r>
            <a:endParaRPr lang="en-US" altLang="zh-CN" sz="1600" b="1">
              <a:latin typeface="Times New Roman" pitchFamily="18" charset="0"/>
            </a:endParaRPr>
          </a:p>
        </p:txBody>
      </p:sp>
      <p:sp>
        <p:nvSpPr>
          <p:cNvPr id="44041" name="Text Box 29"/>
          <p:cNvSpPr txBox="1">
            <a:spLocks noChangeArrowheads="1"/>
          </p:cNvSpPr>
          <p:nvPr/>
        </p:nvSpPr>
        <p:spPr bwMode="auto">
          <a:xfrm>
            <a:off x="0" y="3606800"/>
            <a:ext cx="1685925" cy="830263"/>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8</a:t>
            </a:r>
            <a:r>
              <a:rPr lang="zh-CN" altLang="en-US" sz="1600" b="1">
                <a:latin typeface="Times New Roman" pitchFamily="18" charset="0"/>
              </a:rPr>
              <a:t>章 </a:t>
            </a:r>
            <a:r>
              <a:rPr lang="zh-CN" altLang="zh-CN" sz="1600" b="1"/>
              <a:t>绕线转子异步电机转子变频控制系统</a:t>
            </a:r>
            <a:endParaRPr lang="zh-CN" altLang="en-US" sz="1600" b="1">
              <a:latin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图片 3"/>
          <p:cNvPicPr>
            <a:picLocks noChangeAspect="1" noChangeArrowheads="1"/>
          </p:cNvPicPr>
          <p:nvPr/>
        </p:nvPicPr>
        <p:blipFill>
          <a:blip r:embed="rId2" cstate="print"/>
          <a:srcRect/>
          <a:stretch>
            <a:fillRect/>
          </a:stretch>
        </p:blipFill>
        <p:spPr bwMode="auto">
          <a:xfrm>
            <a:off x="1763713" y="3141663"/>
            <a:ext cx="7345362" cy="3311525"/>
          </a:xfrm>
          <a:prstGeom prst="rect">
            <a:avLst/>
          </a:prstGeom>
          <a:noFill/>
          <a:ln w="9525">
            <a:noFill/>
            <a:miter lim="800000"/>
            <a:headEnd/>
            <a:tailEnd/>
          </a:ln>
        </p:spPr>
      </p:pic>
      <p:sp>
        <p:nvSpPr>
          <p:cNvPr id="54275" name="矩形 4"/>
          <p:cNvSpPr>
            <a:spLocks noChangeArrowheads="1"/>
          </p:cNvSpPr>
          <p:nvPr/>
        </p:nvSpPr>
        <p:spPr bwMode="auto">
          <a:xfrm>
            <a:off x="2592388" y="6475413"/>
            <a:ext cx="5075237" cy="338137"/>
          </a:xfrm>
          <a:prstGeom prst="rect">
            <a:avLst/>
          </a:prstGeom>
          <a:noFill/>
          <a:ln w="9525">
            <a:noFill/>
            <a:miter lim="800000"/>
            <a:headEnd/>
            <a:tailEnd/>
          </a:ln>
        </p:spPr>
        <p:txBody>
          <a:bodyPr>
            <a:spAutoFit/>
          </a:bodyPr>
          <a:lstStyle/>
          <a:p>
            <a:r>
              <a:rPr lang="zh-CN" altLang="zh-CN" sz="1600" b="1"/>
              <a:t>带电流限流环节的感应电动机单闭环调压调速系统</a:t>
            </a:r>
            <a:endParaRPr lang="zh-CN" altLang="en-US" sz="1600" b="1"/>
          </a:p>
        </p:txBody>
      </p:sp>
      <p:sp>
        <p:nvSpPr>
          <p:cNvPr id="118785" name="Rectangle 1"/>
          <p:cNvSpPr>
            <a:spLocks noChangeArrowheads="1"/>
          </p:cNvSpPr>
          <p:nvPr/>
        </p:nvSpPr>
        <p:spPr bwMode="auto">
          <a:xfrm>
            <a:off x="1692275" y="836613"/>
            <a:ext cx="7343775" cy="2154237"/>
          </a:xfrm>
          <a:prstGeom prst="rect">
            <a:avLst/>
          </a:prstGeom>
          <a:solidFill>
            <a:schemeClr val="bg1"/>
          </a:solidFill>
          <a:ln w="9525" cap="flat" cmpd="sng">
            <a:noFill/>
            <a:prstDash val="solid"/>
            <a:miter lim="800000"/>
            <a:headEnd type="none" w="med" len="med"/>
            <a:tailEnd type="none" w="med" len="med"/>
          </a:ln>
          <a:effectLst/>
        </p:spPr>
        <p:txBody>
          <a:bodyPr anchor="ctr">
            <a:spAutoFit/>
          </a:bodyPr>
          <a:lstStyle/>
          <a:p>
            <a:pPr eaLnBrk="0" hangingPunct="0">
              <a:spcBef>
                <a:spcPts val="1800"/>
              </a:spcBef>
              <a:buFontTx/>
              <a:buNone/>
              <a:tabLst>
                <a:tab pos="3076575" algn="l"/>
              </a:tabLst>
              <a:defRPr/>
            </a:pPr>
            <a:r>
              <a:rPr lang="zh-CN" altLang="zh-CN" b="1" dirty="0">
                <a:solidFill>
                  <a:srgbClr val="0000FF"/>
                </a:solidFill>
                <a:effectLst>
                  <a:outerShdw blurRad="38100" dist="38100" dir="2700000" algn="tl">
                    <a:srgbClr val="000000">
                      <a:alpha val="43137"/>
                    </a:srgbClr>
                  </a:outerShdw>
                </a:effectLst>
              </a:rPr>
              <a:t>带电流限流环节的感应电动机单闭环调压调速系统</a:t>
            </a:r>
            <a:endParaRPr lang="en-US" altLang="zh-CN" b="1" dirty="0">
              <a:solidFill>
                <a:srgbClr val="0000FF"/>
              </a:solidFill>
              <a:effectLst>
                <a:outerShdw blurRad="38100" dist="38100" dir="2700000" algn="tl">
                  <a:srgbClr val="000000">
                    <a:alpha val="43137"/>
                  </a:srgbClr>
                </a:outerShdw>
              </a:effectLst>
            </a:endParaRPr>
          </a:p>
          <a:p>
            <a:pPr eaLnBrk="0" hangingPunct="0">
              <a:spcBef>
                <a:spcPts val="1800"/>
              </a:spcBef>
              <a:buFontTx/>
              <a:buNone/>
              <a:tabLst>
                <a:tab pos="3076575" algn="l"/>
              </a:tabLst>
              <a:defRPr/>
            </a:pPr>
            <a:r>
              <a:rPr lang="zh-CN" sz="2000" b="1" dirty="0">
                <a:solidFill>
                  <a:srgbClr val="FF0000"/>
                </a:solidFill>
                <a:effectLst>
                  <a:outerShdw blurRad="38100" dist="38100" dir="2700000" algn="tl">
                    <a:srgbClr val="000000">
                      <a:alpha val="43137"/>
                    </a:srgbClr>
                  </a:outerShdw>
                </a:effectLst>
                <a:latin typeface="Calibri" panose="020F0502020204030204" pitchFamily="34" charset="0"/>
                <a:cs typeface="Times New Roman" panose="02020603050405020304" pitchFamily="18" charset="0"/>
              </a:rPr>
              <a:t>限流环节检测感应电动机的定子电流，与给定的限流值进行比较</a:t>
            </a:r>
            <a:r>
              <a:rPr lang="zh-CN" sz="2000" b="1" dirty="0">
                <a:solidFill>
                  <a:srgbClr val="FF0000"/>
                </a:solidFill>
                <a:latin typeface="Calibri" panose="020F0502020204030204" pitchFamily="34" charset="0"/>
                <a:cs typeface="Times New Roman" panose="02020603050405020304" pitchFamily="18" charset="0"/>
              </a:rPr>
              <a:t>。</a:t>
            </a:r>
            <a:r>
              <a:rPr lang="zh-CN" sz="2000" b="1" dirty="0">
                <a:solidFill>
                  <a:srgbClr val="9900CC"/>
                </a:solidFill>
                <a:effectLst>
                  <a:outerShdw blurRad="38100" dist="38100" dir="2700000" algn="tl">
                    <a:srgbClr val="000000">
                      <a:alpha val="43137"/>
                    </a:srgbClr>
                  </a:outerShdw>
                </a:effectLst>
                <a:latin typeface="Calibri" panose="020F0502020204030204" pitchFamily="34" charset="0"/>
                <a:cs typeface="Times New Roman" panose="02020603050405020304" pitchFamily="18" charset="0"/>
              </a:rPr>
              <a:t>作用：解决该系统起动和堵转时电流过大问题。</a:t>
            </a:r>
            <a:endParaRPr lang="en-US" altLang="zh-CN" sz="2000" b="1" dirty="0">
              <a:solidFill>
                <a:srgbClr val="9900CC"/>
              </a:solidFill>
              <a:effectLst>
                <a:outerShdw blurRad="38100" dist="38100" dir="2700000" algn="tl">
                  <a:srgbClr val="000000">
                    <a:alpha val="43137"/>
                  </a:srgbClr>
                </a:outerShdw>
              </a:effectLst>
              <a:latin typeface="Calibri" panose="020F0502020204030204" pitchFamily="34" charset="0"/>
              <a:cs typeface="Times New Roman" panose="02020603050405020304" pitchFamily="18" charset="0"/>
            </a:endParaRPr>
          </a:p>
          <a:p>
            <a:pPr eaLnBrk="0" hangingPunct="0">
              <a:spcBef>
                <a:spcPts val="1800"/>
              </a:spcBef>
              <a:buFontTx/>
              <a:buNone/>
              <a:tabLst>
                <a:tab pos="3076575" algn="l"/>
              </a:tabLst>
              <a:defRPr/>
            </a:pPr>
            <a:r>
              <a:rPr lang="zh-CN" altLang="en-US" sz="2000" b="1" dirty="0">
                <a:effectLst>
                  <a:outerShdw blurRad="38100" dist="38100" dir="2700000" algn="tl">
                    <a:srgbClr val="000000">
                      <a:alpha val="43137"/>
                    </a:srgbClr>
                  </a:outerShdw>
                </a:effectLst>
                <a:latin typeface="Calibri" panose="020F0502020204030204" pitchFamily="34" charset="0"/>
                <a:cs typeface="Times New Roman" panose="02020603050405020304" pitchFamily="18" charset="0"/>
              </a:rPr>
              <a:t>其中：</a:t>
            </a:r>
            <a:r>
              <a:rPr lang="en-US" altLang="zh-CN" sz="2000" b="1" dirty="0">
                <a:solidFill>
                  <a:srgbClr val="C00000"/>
                </a:solidFill>
                <a:effectLst>
                  <a:outerShdw blurRad="38100" dist="38100" dir="2700000" algn="tl">
                    <a:srgbClr val="000000">
                      <a:alpha val="43137"/>
                    </a:srgbClr>
                  </a:outerShdw>
                </a:effectLst>
                <a:latin typeface="Calibri" panose="020F0502020204030204" pitchFamily="34" charset="0"/>
                <a:cs typeface="Times New Roman" panose="02020603050405020304" pitchFamily="18" charset="0"/>
              </a:rPr>
              <a:t>ASR</a:t>
            </a:r>
            <a:r>
              <a:rPr lang="zh-CN" altLang="en-US" sz="2000" b="1" dirty="0">
                <a:latin typeface="Calibri" panose="020F0502020204030204" pitchFamily="34" charset="0"/>
                <a:cs typeface="Times New Roman" panose="02020603050405020304" pitchFamily="18" charset="0"/>
              </a:rPr>
              <a:t>速度调节器</a:t>
            </a:r>
            <a:r>
              <a:rPr lang="zh-CN" altLang="en-US" sz="2000" b="1" dirty="0">
                <a:effectLst>
                  <a:outerShdw blurRad="38100" dist="38100" dir="2700000" algn="tl">
                    <a:srgbClr val="000000">
                      <a:alpha val="43137"/>
                    </a:srgbClr>
                  </a:outerShdw>
                </a:effectLst>
                <a:latin typeface="Calibri" panose="020F0502020204030204" pitchFamily="34" charset="0"/>
                <a:cs typeface="Times New Roman" panose="02020603050405020304" pitchFamily="18" charset="0"/>
              </a:rPr>
              <a:t>，</a:t>
            </a:r>
            <a:r>
              <a:rPr lang="en-US" altLang="zh-CN" sz="2000" b="1" dirty="0">
                <a:solidFill>
                  <a:srgbClr val="C00000"/>
                </a:solidFill>
                <a:effectLst>
                  <a:outerShdw blurRad="38100" dist="38100" dir="2700000" algn="tl">
                    <a:srgbClr val="000000">
                      <a:alpha val="43137"/>
                    </a:srgbClr>
                  </a:outerShdw>
                </a:effectLst>
                <a:latin typeface="Calibri" panose="020F0502020204030204" pitchFamily="34" charset="0"/>
                <a:cs typeface="Times New Roman" panose="02020603050405020304" pitchFamily="18" charset="0"/>
              </a:rPr>
              <a:t>VVC</a:t>
            </a:r>
            <a:r>
              <a:rPr lang="zh-CN" altLang="en-US" sz="2000" b="1" dirty="0">
                <a:latin typeface="Times New Roman" panose="02020603050405020304" pitchFamily="18" charset="0"/>
                <a:cs typeface="Times New Roman" panose="02020603050405020304" pitchFamily="18" charset="0"/>
              </a:rPr>
              <a:t>相控交流调压器，</a:t>
            </a:r>
            <a:r>
              <a:rPr lang="en-US" altLang="zh-CN" sz="2000" b="1" dirty="0">
                <a:solidFill>
                  <a:srgbClr val="C00000"/>
                </a:solidFill>
                <a:effectLst>
                  <a:outerShdw blurRad="38100" dist="38100" dir="2700000" algn="tl">
                    <a:srgbClr val="000000">
                      <a:alpha val="43137"/>
                    </a:srgbClr>
                  </a:outerShdw>
                </a:effectLst>
                <a:latin typeface="Arial" panose="020B0604020202020204" pitchFamily="34" charset="0"/>
              </a:rPr>
              <a:t>GB</a:t>
            </a:r>
            <a:r>
              <a:rPr lang="zh-CN" altLang="en-US" sz="2000" b="1" dirty="0">
                <a:latin typeface="Arial" panose="020B0604020202020204" pitchFamily="34" charset="0"/>
              </a:rPr>
              <a:t>框内的曲线是其输入输出曲线，</a:t>
            </a:r>
            <a:r>
              <a:rPr lang="en-US" altLang="zh-CN" sz="2000" b="1" dirty="0">
                <a:solidFill>
                  <a:srgbClr val="C00000"/>
                </a:solidFill>
                <a:effectLst>
                  <a:outerShdw blurRad="38100" dist="38100" dir="2700000" algn="tl">
                    <a:srgbClr val="000000">
                      <a:alpha val="43137"/>
                    </a:srgbClr>
                  </a:outerShdw>
                </a:effectLst>
                <a:latin typeface="Arial" panose="020B0604020202020204" pitchFamily="34" charset="0"/>
              </a:rPr>
              <a:t>GT</a:t>
            </a:r>
            <a:r>
              <a:rPr lang="zh-CN" altLang="en-US" sz="2000" b="1" dirty="0">
                <a:latin typeface="Arial" panose="020B0604020202020204" pitchFamily="34" charset="0"/>
              </a:rPr>
              <a:t>触发装置 ，</a:t>
            </a:r>
            <a:r>
              <a:rPr lang="en-US" altLang="zh-CN" sz="2000" b="1" dirty="0">
                <a:solidFill>
                  <a:srgbClr val="C00000"/>
                </a:solidFill>
                <a:effectLst>
                  <a:outerShdw blurRad="38100" dist="38100" dir="2700000" algn="tl">
                    <a:srgbClr val="000000">
                      <a:alpha val="43137"/>
                    </a:srgbClr>
                  </a:outerShdw>
                </a:effectLst>
                <a:latin typeface="Arial" panose="020B0604020202020204" pitchFamily="34" charset="0"/>
              </a:rPr>
              <a:t>TG</a:t>
            </a:r>
            <a:r>
              <a:rPr lang="zh-CN" altLang="en-US" sz="2000" b="1" dirty="0">
                <a:latin typeface="Arial" panose="020B0604020202020204" pitchFamily="34" charset="0"/>
              </a:rPr>
              <a:t>测速发电机。</a:t>
            </a:r>
            <a:endParaRPr lang="zh-CN" sz="2000" b="1" dirty="0"/>
          </a:p>
        </p:txBody>
      </p:sp>
      <p:sp>
        <p:nvSpPr>
          <p:cNvPr id="54277" name="Text Box 30"/>
          <p:cNvSpPr txBox="1">
            <a:spLocks noChangeArrowheads="1"/>
          </p:cNvSpPr>
          <p:nvPr/>
        </p:nvSpPr>
        <p:spPr bwMode="auto">
          <a:xfrm>
            <a:off x="0" y="4514850"/>
            <a:ext cx="1670050"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9</a:t>
            </a:r>
            <a:r>
              <a:rPr lang="zh-CN" altLang="en-US" sz="1600" b="1">
                <a:latin typeface="Times New Roman" pitchFamily="18" charset="0"/>
              </a:rPr>
              <a:t>章 同步电动机变压变频调速系统</a:t>
            </a:r>
          </a:p>
        </p:txBody>
      </p:sp>
      <p:sp>
        <p:nvSpPr>
          <p:cNvPr id="54278" name="Text Box 13"/>
          <p:cNvSpPr txBox="1">
            <a:spLocks noChangeArrowheads="1"/>
          </p:cNvSpPr>
          <p:nvPr/>
        </p:nvSpPr>
        <p:spPr bwMode="auto">
          <a:xfrm>
            <a:off x="0" y="2676525"/>
            <a:ext cx="1703388"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7</a:t>
            </a:r>
            <a:r>
              <a:rPr lang="zh-CN" altLang="en-US" sz="1600" b="1">
                <a:latin typeface="Times New Roman" pitchFamily="18" charset="0"/>
              </a:rPr>
              <a:t>章  基于动态模型的异步电动机调速系统</a:t>
            </a:r>
          </a:p>
        </p:txBody>
      </p:sp>
      <p:sp>
        <p:nvSpPr>
          <p:cNvPr id="54279" name="Text Box 26"/>
          <p:cNvSpPr txBox="1">
            <a:spLocks noChangeArrowheads="1"/>
          </p:cNvSpPr>
          <p:nvPr/>
        </p:nvSpPr>
        <p:spPr bwMode="auto">
          <a:xfrm>
            <a:off x="0" y="1079500"/>
            <a:ext cx="1687513" cy="581025"/>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3" action="ppaction://hlinksldjump"/>
              </a:rPr>
              <a:t>第</a:t>
            </a:r>
            <a:r>
              <a:rPr lang="en-US" altLang="zh-CN" sz="1600" b="1">
                <a:latin typeface="Times New Roman" pitchFamily="18" charset="0"/>
                <a:hlinkClick r:id="rId3" action="ppaction://hlinksldjump"/>
              </a:rPr>
              <a:t>1</a:t>
            </a:r>
            <a:r>
              <a:rPr lang="zh-CN" altLang="en-US" sz="1600" b="1">
                <a:latin typeface="Times New Roman" pitchFamily="18" charset="0"/>
                <a:hlinkClick r:id="rId3" action="ppaction://hlinksldjump"/>
              </a:rPr>
              <a:t>章  交流调速系统绪论</a:t>
            </a:r>
            <a:endParaRPr lang="zh-CN" altLang="en-US" sz="1600" b="1">
              <a:latin typeface="Times New Roman" pitchFamily="18" charset="0"/>
            </a:endParaRPr>
          </a:p>
        </p:txBody>
      </p:sp>
      <p:sp>
        <p:nvSpPr>
          <p:cNvPr id="8" name="Text Box 27"/>
          <p:cNvSpPr txBox="1">
            <a:spLocks noChangeArrowheads="1"/>
          </p:cNvSpPr>
          <p:nvPr/>
        </p:nvSpPr>
        <p:spPr bwMode="auto">
          <a:xfrm>
            <a:off x="0" y="1749425"/>
            <a:ext cx="1693863" cy="825500"/>
          </a:xfrm>
          <a:prstGeom prst="rect">
            <a:avLst/>
          </a:prstGeom>
          <a:solidFill>
            <a:schemeClr val="accent5">
              <a:lumMod val="40000"/>
              <a:lumOff val="60000"/>
            </a:schemeClr>
          </a:solidFill>
          <a:ln w="9525">
            <a:noFill/>
            <a:miter lim="800000"/>
          </a:ln>
        </p:spPr>
        <p:txBody>
          <a:bodyPr>
            <a:spAutoFit/>
          </a:bodyPr>
          <a:lstStyle/>
          <a:p>
            <a:pPr>
              <a:spcBef>
                <a:spcPct val="50000"/>
              </a:spcBef>
              <a:buFontTx/>
              <a:buNone/>
              <a:defRPr/>
            </a:pPr>
            <a:r>
              <a:rPr kumimoji="1" lang="zh-CN" altLang="zh-CN" sz="1600" b="1" dirty="0">
                <a:latin typeface="Times New Roman" panose="02020603050405020304" pitchFamily="18" charset="0"/>
              </a:rPr>
              <a:t>第</a:t>
            </a:r>
            <a:r>
              <a:rPr kumimoji="1" lang="en-US" altLang="zh-CN" sz="1600" b="1" dirty="0">
                <a:latin typeface="Times New Roman" panose="02020603050405020304" pitchFamily="18" charset="0"/>
              </a:rPr>
              <a:t>6</a:t>
            </a:r>
            <a:r>
              <a:rPr kumimoji="1" lang="zh-CN" altLang="zh-CN" sz="1600" b="1" dirty="0">
                <a:latin typeface="Times New Roman" panose="02020603050405020304" pitchFamily="18" charset="0"/>
              </a:rPr>
              <a:t>章 </a:t>
            </a:r>
            <a:r>
              <a:rPr kumimoji="1" lang="zh-CN" altLang="en-US" sz="1600" b="1" dirty="0">
                <a:latin typeface="Times New Roman" panose="02020603050405020304" pitchFamily="18" charset="0"/>
              </a:rPr>
              <a:t> </a:t>
            </a:r>
            <a:r>
              <a:rPr kumimoji="1" lang="zh-CN" altLang="zh-CN" sz="1600" b="1" dirty="0">
                <a:latin typeface="Times New Roman" panose="02020603050405020304" pitchFamily="18" charset="0"/>
              </a:rPr>
              <a:t>基于稳态模型的异步电动机调速系统</a:t>
            </a:r>
            <a:endParaRPr kumimoji="1" lang="en-US" altLang="zh-CN" sz="1600" b="1" dirty="0">
              <a:latin typeface="Times New Roman" panose="02020603050405020304" pitchFamily="18" charset="0"/>
            </a:endParaRPr>
          </a:p>
        </p:txBody>
      </p:sp>
      <p:sp>
        <p:nvSpPr>
          <p:cNvPr id="54281" name="Text Box 29"/>
          <p:cNvSpPr txBox="1">
            <a:spLocks noChangeArrowheads="1"/>
          </p:cNvSpPr>
          <p:nvPr/>
        </p:nvSpPr>
        <p:spPr bwMode="auto">
          <a:xfrm>
            <a:off x="0" y="3606800"/>
            <a:ext cx="1685925" cy="830263"/>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8</a:t>
            </a:r>
            <a:r>
              <a:rPr lang="zh-CN" altLang="en-US" sz="1600" b="1">
                <a:latin typeface="Times New Roman" pitchFamily="18" charset="0"/>
              </a:rPr>
              <a:t>章 </a:t>
            </a:r>
            <a:r>
              <a:rPr lang="zh-CN" altLang="zh-CN" sz="1600" b="1"/>
              <a:t>绕线转子异步电机转子变频控制系统</a:t>
            </a:r>
            <a:endParaRPr lang="zh-CN" altLang="en-US" sz="1600" b="1">
              <a:latin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idx="1"/>
          </p:nvPr>
        </p:nvSpPr>
        <p:spPr>
          <a:xfrm>
            <a:off x="1692275" y="908050"/>
            <a:ext cx="4897438" cy="576263"/>
          </a:xfrm>
        </p:spPr>
        <p:txBody>
          <a:bodyPr/>
          <a:lstStyle/>
          <a:p>
            <a:pPr eaLnBrk="1" hangingPunct="1">
              <a:buFontTx/>
              <a:buNone/>
              <a:defRPr/>
            </a:pPr>
            <a:r>
              <a:rPr lang="zh-CN" altLang="en-US" sz="2400" b="1" dirty="0" smtClean="0">
                <a:solidFill>
                  <a:srgbClr val="0000FF"/>
                </a:solidFill>
                <a:effectLst>
                  <a:outerShdw blurRad="38100" dist="38100" dir="2700000" algn="tl">
                    <a:srgbClr val="000000">
                      <a:alpha val="43137"/>
                    </a:srgbClr>
                  </a:outerShdw>
                </a:effectLst>
              </a:rPr>
              <a:t>二极直流电机的物理模型 </a:t>
            </a:r>
          </a:p>
        </p:txBody>
      </p:sp>
      <p:pic>
        <p:nvPicPr>
          <p:cNvPr id="55299" name="Picture 3"/>
          <p:cNvPicPr>
            <a:picLocks noChangeAspect="1" noChangeArrowheads="1"/>
          </p:cNvPicPr>
          <p:nvPr/>
        </p:nvPicPr>
        <p:blipFill>
          <a:blip r:embed="rId2" cstate="print"/>
          <a:srcRect/>
          <a:stretch>
            <a:fillRect/>
          </a:stretch>
        </p:blipFill>
        <p:spPr bwMode="auto">
          <a:xfrm>
            <a:off x="2987675" y="1773238"/>
            <a:ext cx="4105275" cy="3384550"/>
          </a:xfrm>
          <a:prstGeom prst="rect">
            <a:avLst/>
          </a:prstGeom>
          <a:noFill/>
          <a:ln w="9525">
            <a:noFill/>
            <a:miter lim="800000"/>
            <a:headEnd/>
            <a:tailEnd/>
          </a:ln>
        </p:spPr>
      </p:pic>
      <p:sp>
        <p:nvSpPr>
          <p:cNvPr id="48132" name="TextBox 5"/>
          <p:cNvSpPr txBox="1">
            <a:spLocks noChangeArrowheads="1"/>
          </p:cNvSpPr>
          <p:nvPr/>
        </p:nvSpPr>
        <p:spPr bwMode="auto">
          <a:xfrm>
            <a:off x="1692275" y="5273675"/>
            <a:ext cx="7380288" cy="1323975"/>
          </a:xfrm>
          <a:prstGeom prst="rect">
            <a:avLst/>
          </a:prstGeom>
          <a:noFill/>
          <a:ln w="9525">
            <a:noFill/>
            <a:miter lim="800000"/>
          </a:ln>
        </p:spPr>
        <p:txBody>
          <a:bodyPr>
            <a:spAutoFit/>
          </a:bodyPr>
          <a:lstStyle/>
          <a:p>
            <a:pPr>
              <a:buFontTx/>
              <a:buNone/>
              <a:defRPr/>
            </a:pPr>
            <a:r>
              <a:rPr lang="zh-CN" altLang="zh-CN" sz="2000" b="1" dirty="0"/>
              <a:t>电枢磁动势作用可以用补偿绕组磁动势抵消，或者由于其作用方向与</a:t>
            </a:r>
            <a:r>
              <a:rPr lang="en-US" altLang="zh-CN" sz="2000" b="1" i="1" dirty="0"/>
              <a:t>d</a:t>
            </a:r>
            <a:r>
              <a:rPr lang="zh-CN" altLang="zh-CN" sz="2000" b="1" dirty="0"/>
              <a:t>轴垂直而对主磁通影响甚微，所以</a:t>
            </a:r>
            <a:r>
              <a:rPr lang="zh-CN" altLang="zh-CN" sz="2000" b="1" dirty="0">
                <a:solidFill>
                  <a:srgbClr val="C00000"/>
                </a:solidFill>
                <a:effectLst>
                  <a:outerShdw blurRad="38100" dist="38100" dir="2700000" algn="tl">
                    <a:srgbClr val="000000">
                      <a:alpha val="43137"/>
                    </a:srgbClr>
                  </a:outerShdw>
                </a:effectLst>
              </a:rPr>
              <a:t>直流电动机的主磁通基本上唯一地由励磁绕组励磁电流决定</a:t>
            </a:r>
            <a:r>
              <a:rPr lang="zh-CN" altLang="zh-CN" sz="2000" b="1" dirty="0"/>
              <a:t>，这是</a:t>
            </a:r>
            <a:r>
              <a:rPr lang="zh-CN" altLang="zh-CN" sz="2000" b="1" dirty="0">
                <a:solidFill>
                  <a:srgbClr val="C00000"/>
                </a:solidFill>
                <a:effectLst>
                  <a:outerShdw blurRad="38100" dist="38100" dir="2700000" algn="tl">
                    <a:srgbClr val="000000">
                      <a:alpha val="43137"/>
                    </a:srgbClr>
                  </a:outerShdw>
                </a:effectLst>
              </a:rPr>
              <a:t>直流电动机的数学模型及其控制系统比较简单的根本原因</a:t>
            </a:r>
            <a:r>
              <a:rPr lang="zh-CN" altLang="zh-CN" sz="2000" b="1" dirty="0"/>
              <a:t>。</a:t>
            </a:r>
          </a:p>
        </p:txBody>
      </p:sp>
      <p:sp>
        <p:nvSpPr>
          <p:cNvPr id="55301" name="Text Box 30"/>
          <p:cNvSpPr txBox="1">
            <a:spLocks noChangeArrowheads="1"/>
          </p:cNvSpPr>
          <p:nvPr/>
        </p:nvSpPr>
        <p:spPr bwMode="auto">
          <a:xfrm>
            <a:off x="0" y="4514850"/>
            <a:ext cx="1670050"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9</a:t>
            </a:r>
            <a:r>
              <a:rPr lang="zh-CN" altLang="en-US" sz="1600" b="1">
                <a:latin typeface="Times New Roman" pitchFamily="18" charset="0"/>
              </a:rPr>
              <a:t>章 同步电动机变压变频调速系统</a:t>
            </a:r>
          </a:p>
        </p:txBody>
      </p:sp>
      <p:sp>
        <p:nvSpPr>
          <p:cNvPr id="55302" name="Text Box 13"/>
          <p:cNvSpPr txBox="1">
            <a:spLocks noChangeArrowheads="1"/>
          </p:cNvSpPr>
          <p:nvPr/>
        </p:nvSpPr>
        <p:spPr bwMode="auto">
          <a:xfrm>
            <a:off x="0" y="2676525"/>
            <a:ext cx="1703388"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7</a:t>
            </a:r>
            <a:r>
              <a:rPr lang="zh-CN" altLang="en-US" sz="1600" b="1">
                <a:latin typeface="Times New Roman" pitchFamily="18" charset="0"/>
              </a:rPr>
              <a:t>章  基于动态模型的异步电动机调速系统</a:t>
            </a:r>
          </a:p>
        </p:txBody>
      </p:sp>
      <p:sp>
        <p:nvSpPr>
          <p:cNvPr id="55303" name="Text Box 26"/>
          <p:cNvSpPr txBox="1">
            <a:spLocks noChangeArrowheads="1"/>
          </p:cNvSpPr>
          <p:nvPr/>
        </p:nvSpPr>
        <p:spPr bwMode="auto">
          <a:xfrm>
            <a:off x="0" y="1079500"/>
            <a:ext cx="1687513" cy="581025"/>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3" action="ppaction://hlinksldjump"/>
              </a:rPr>
              <a:t>第</a:t>
            </a:r>
            <a:r>
              <a:rPr lang="en-US" altLang="zh-CN" sz="1600" b="1">
                <a:latin typeface="Times New Roman" pitchFamily="18" charset="0"/>
                <a:hlinkClick r:id="rId3" action="ppaction://hlinksldjump"/>
              </a:rPr>
              <a:t>1</a:t>
            </a:r>
            <a:r>
              <a:rPr lang="zh-CN" altLang="en-US" sz="1600" b="1">
                <a:latin typeface="Times New Roman" pitchFamily="18" charset="0"/>
                <a:hlinkClick r:id="rId3" action="ppaction://hlinksldjump"/>
              </a:rPr>
              <a:t>章  交流调速系统绪论</a:t>
            </a:r>
            <a:endParaRPr lang="zh-CN" altLang="en-US" sz="1600" b="1">
              <a:latin typeface="Times New Roman" pitchFamily="18" charset="0"/>
            </a:endParaRPr>
          </a:p>
        </p:txBody>
      </p:sp>
      <p:sp>
        <p:nvSpPr>
          <p:cNvPr id="8" name="Text Box 27"/>
          <p:cNvSpPr txBox="1">
            <a:spLocks noChangeArrowheads="1"/>
          </p:cNvSpPr>
          <p:nvPr/>
        </p:nvSpPr>
        <p:spPr bwMode="auto">
          <a:xfrm>
            <a:off x="0" y="1749425"/>
            <a:ext cx="1693863" cy="825500"/>
          </a:xfrm>
          <a:prstGeom prst="rect">
            <a:avLst/>
          </a:prstGeom>
          <a:solidFill>
            <a:schemeClr val="accent5">
              <a:lumMod val="40000"/>
              <a:lumOff val="60000"/>
            </a:schemeClr>
          </a:solidFill>
          <a:ln w="9525">
            <a:noFill/>
            <a:miter lim="800000"/>
          </a:ln>
        </p:spPr>
        <p:txBody>
          <a:bodyPr>
            <a:spAutoFit/>
          </a:bodyPr>
          <a:lstStyle/>
          <a:p>
            <a:pPr>
              <a:spcBef>
                <a:spcPct val="50000"/>
              </a:spcBef>
              <a:buFontTx/>
              <a:buNone/>
              <a:defRPr/>
            </a:pPr>
            <a:r>
              <a:rPr kumimoji="1" lang="zh-CN" altLang="zh-CN" sz="1600" b="1" dirty="0">
                <a:latin typeface="Times New Roman" panose="02020603050405020304" pitchFamily="18" charset="0"/>
              </a:rPr>
              <a:t>第</a:t>
            </a:r>
            <a:r>
              <a:rPr kumimoji="1" lang="en-US" altLang="zh-CN" sz="1600" b="1" dirty="0">
                <a:latin typeface="Times New Roman" panose="02020603050405020304" pitchFamily="18" charset="0"/>
              </a:rPr>
              <a:t>6</a:t>
            </a:r>
            <a:r>
              <a:rPr kumimoji="1" lang="zh-CN" altLang="zh-CN" sz="1600" b="1" dirty="0">
                <a:latin typeface="Times New Roman" panose="02020603050405020304" pitchFamily="18" charset="0"/>
              </a:rPr>
              <a:t>章 </a:t>
            </a:r>
            <a:r>
              <a:rPr kumimoji="1" lang="zh-CN" altLang="en-US" sz="1600" b="1" dirty="0">
                <a:latin typeface="Times New Roman" panose="02020603050405020304" pitchFamily="18" charset="0"/>
              </a:rPr>
              <a:t> </a:t>
            </a:r>
            <a:r>
              <a:rPr kumimoji="1" lang="zh-CN" altLang="zh-CN" sz="1600" b="1" dirty="0">
                <a:latin typeface="Times New Roman" panose="02020603050405020304" pitchFamily="18" charset="0"/>
              </a:rPr>
              <a:t>基于稳态模型的异步电动机调速系统</a:t>
            </a:r>
            <a:endParaRPr kumimoji="1" lang="en-US" altLang="zh-CN" sz="1600" b="1" dirty="0">
              <a:latin typeface="Times New Roman" panose="02020603050405020304" pitchFamily="18" charset="0"/>
            </a:endParaRPr>
          </a:p>
        </p:txBody>
      </p:sp>
      <p:sp>
        <p:nvSpPr>
          <p:cNvPr id="55305" name="Text Box 29"/>
          <p:cNvSpPr txBox="1">
            <a:spLocks noChangeArrowheads="1"/>
          </p:cNvSpPr>
          <p:nvPr/>
        </p:nvSpPr>
        <p:spPr bwMode="auto">
          <a:xfrm>
            <a:off x="0" y="3606800"/>
            <a:ext cx="1685925" cy="830263"/>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8</a:t>
            </a:r>
            <a:r>
              <a:rPr lang="zh-CN" altLang="en-US" sz="1600" b="1">
                <a:latin typeface="Times New Roman" pitchFamily="18" charset="0"/>
              </a:rPr>
              <a:t>章 </a:t>
            </a:r>
            <a:r>
              <a:rPr lang="zh-CN" altLang="zh-CN" sz="1600" b="1"/>
              <a:t>绕线转子异步电机转子变频控制系统</a:t>
            </a:r>
            <a:endParaRPr lang="zh-CN" altLang="en-US" sz="1600" b="1">
              <a:latin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idx="1"/>
          </p:nvPr>
        </p:nvSpPr>
        <p:spPr>
          <a:xfrm>
            <a:off x="1835150" y="979488"/>
            <a:ext cx="4679950" cy="649287"/>
          </a:xfrm>
        </p:spPr>
        <p:txBody>
          <a:bodyPr/>
          <a:lstStyle/>
          <a:p>
            <a:pPr eaLnBrk="1" hangingPunct="1">
              <a:lnSpc>
                <a:spcPct val="90000"/>
              </a:lnSpc>
              <a:buFontTx/>
              <a:buNone/>
              <a:defRPr/>
            </a:pPr>
            <a:r>
              <a:rPr lang="zh-CN" altLang="en-US" sz="2400" b="1" dirty="0" smtClean="0">
                <a:solidFill>
                  <a:srgbClr val="0000FF"/>
                </a:solidFill>
                <a:effectLst>
                  <a:outerShdw blurRad="38100" dist="38100" dir="2700000" algn="tl">
                    <a:srgbClr val="000000">
                      <a:alpha val="43137"/>
                    </a:srgbClr>
                  </a:outerShdw>
                </a:effectLst>
              </a:rPr>
              <a:t>三相异步电动机的物理模型 </a:t>
            </a:r>
          </a:p>
        </p:txBody>
      </p:sp>
      <p:pic>
        <p:nvPicPr>
          <p:cNvPr id="56323" name="Picture 3" descr="图片1"/>
          <p:cNvPicPr>
            <a:picLocks noChangeAspect="1" noChangeArrowheads="1"/>
          </p:cNvPicPr>
          <p:nvPr/>
        </p:nvPicPr>
        <p:blipFill>
          <a:blip r:embed="rId2" cstate="print"/>
          <a:srcRect/>
          <a:stretch>
            <a:fillRect/>
          </a:stretch>
        </p:blipFill>
        <p:spPr bwMode="auto">
          <a:xfrm>
            <a:off x="2698750" y="1771650"/>
            <a:ext cx="4897438" cy="4681538"/>
          </a:xfrm>
          <a:prstGeom prst="rect">
            <a:avLst/>
          </a:prstGeom>
          <a:noFill/>
          <a:ln w="9525">
            <a:noFill/>
            <a:miter lim="800000"/>
            <a:headEnd/>
            <a:tailEnd/>
          </a:ln>
        </p:spPr>
      </p:pic>
      <p:sp>
        <p:nvSpPr>
          <p:cNvPr id="56324" name="Text Box 30"/>
          <p:cNvSpPr txBox="1">
            <a:spLocks noChangeArrowheads="1"/>
          </p:cNvSpPr>
          <p:nvPr/>
        </p:nvSpPr>
        <p:spPr bwMode="auto">
          <a:xfrm>
            <a:off x="0" y="4514850"/>
            <a:ext cx="1670050"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9</a:t>
            </a:r>
            <a:r>
              <a:rPr lang="zh-CN" altLang="en-US" sz="1600" b="1">
                <a:latin typeface="Times New Roman" pitchFamily="18" charset="0"/>
              </a:rPr>
              <a:t>章 同步电动机变压变频调速系统</a:t>
            </a:r>
          </a:p>
        </p:txBody>
      </p:sp>
      <p:sp>
        <p:nvSpPr>
          <p:cNvPr id="56325" name="Text Box 13"/>
          <p:cNvSpPr txBox="1">
            <a:spLocks noChangeArrowheads="1"/>
          </p:cNvSpPr>
          <p:nvPr/>
        </p:nvSpPr>
        <p:spPr bwMode="auto">
          <a:xfrm>
            <a:off x="0" y="2676525"/>
            <a:ext cx="1703388"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7</a:t>
            </a:r>
            <a:r>
              <a:rPr lang="zh-CN" altLang="en-US" sz="1600" b="1">
                <a:latin typeface="Times New Roman" pitchFamily="18" charset="0"/>
              </a:rPr>
              <a:t>章  基于动态模型的异步电动机调速系统</a:t>
            </a:r>
          </a:p>
        </p:txBody>
      </p:sp>
      <p:sp>
        <p:nvSpPr>
          <p:cNvPr id="56326" name="Text Box 26"/>
          <p:cNvSpPr txBox="1">
            <a:spLocks noChangeArrowheads="1"/>
          </p:cNvSpPr>
          <p:nvPr/>
        </p:nvSpPr>
        <p:spPr bwMode="auto">
          <a:xfrm>
            <a:off x="0" y="1079500"/>
            <a:ext cx="1687513" cy="581025"/>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3" action="ppaction://hlinksldjump"/>
              </a:rPr>
              <a:t>第</a:t>
            </a:r>
            <a:r>
              <a:rPr lang="en-US" altLang="zh-CN" sz="1600" b="1">
                <a:latin typeface="Times New Roman" pitchFamily="18" charset="0"/>
                <a:hlinkClick r:id="rId3" action="ppaction://hlinksldjump"/>
              </a:rPr>
              <a:t>1</a:t>
            </a:r>
            <a:r>
              <a:rPr lang="zh-CN" altLang="en-US" sz="1600" b="1">
                <a:latin typeface="Times New Roman" pitchFamily="18" charset="0"/>
                <a:hlinkClick r:id="rId3" action="ppaction://hlinksldjump"/>
              </a:rPr>
              <a:t>章  交流调速系统绪论</a:t>
            </a:r>
            <a:endParaRPr lang="zh-CN" altLang="en-US" sz="1600" b="1">
              <a:latin typeface="Times New Roman" pitchFamily="18" charset="0"/>
            </a:endParaRPr>
          </a:p>
        </p:txBody>
      </p:sp>
      <p:sp>
        <p:nvSpPr>
          <p:cNvPr id="7" name="Text Box 27"/>
          <p:cNvSpPr txBox="1">
            <a:spLocks noChangeArrowheads="1"/>
          </p:cNvSpPr>
          <p:nvPr/>
        </p:nvSpPr>
        <p:spPr bwMode="auto">
          <a:xfrm>
            <a:off x="0" y="1749425"/>
            <a:ext cx="1693863" cy="825500"/>
          </a:xfrm>
          <a:prstGeom prst="rect">
            <a:avLst/>
          </a:prstGeom>
          <a:solidFill>
            <a:schemeClr val="accent5">
              <a:lumMod val="40000"/>
              <a:lumOff val="60000"/>
            </a:schemeClr>
          </a:solidFill>
          <a:ln w="9525">
            <a:noFill/>
            <a:miter lim="800000"/>
          </a:ln>
        </p:spPr>
        <p:txBody>
          <a:bodyPr>
            <a:spAutoFit/>
          </a:bodyPr>
          <a:lstStyle/>
          <a:p>
            <a:pPr>
              <a:spcBef>
                <a:spcPct val="50000"/>
              </a:spcBef>
              <a:buFontTx/>
              <a:buNone/>
              <a:defRPr/>
            </a:pPr>
            <a:r>
              <a:rPr kumimoji="1" lang="zh-CN" altLang="zh-CN" sz="1600" b="1" dirty="0">
                <a:latin typeface="Times New Roman" panose="02020603050405020304" pitchFamily="18" charset="0"/>
              </a:rPr>
              <a:t>第</a:t>
            </a:r>
            <a:r>
              <a:rPr kumimoji="1" lang="en-US" altLang="zh-CN" sz="1600" b="1" dirty="0">
                <a:latin typeface="Times New Roman" panose="02020603050405020304" pitchFamily="18" charset="0"/>
              </a:rPr>
              <a:t>6</a:t>
            </a:r>
            <a:r>
              <a:rPr kumimoji="1" lang="zh-CN" altLang="zh-CN" sz="1600" b="1" dirty="0">
                <a:latin typeface="Times New Roman" panose="02020603050405020304" pitchFamily="18" charset="0"/>
              </a:rPr>
              <a:t>章 </a:t>
            </a:r>
            <a:r>
              <a:rPr kumimoji="1" lang="zh-CN" altLang="en-US" sz="1600" b="1" dirty="0">
                <a:latin typeface="Times New Roman" panose="02020603050405020304" pitchFamily="18" charset="0"/>
              </a:rPr>
              <a:t> </a:t>
            </a:r>
            <a:r>
              <a:rPr kumimoji="1" lang="zh-CN" altLang="zh-CN" sz="1600" b="1" dirty="0">
                <a:latin typeface="Times New Roman" panose="02020603050405020304" pitchFamily="18" charset="0"/>
              </a:rPr>
              <a:t>基于稳态模型的异步电动机调速系统</a:t>
            </a:r>
            <a:endParaRPr kumimoji="1" lang="en-US" altLang="zh-CN" sz="1600" b="1" dirty="0">
              <a:latin typeface="Times New Roman" panose="02020603050405020304" pitchFamily="18" charset="0"/>
            </a:endParaRPr>
          </a:p>
        </p:txBody>
      </p:sp>
      <p:sp>
        <p:nvSpPr>
          <p:cNvPr id="56328" name="Text Box 29"/>
          <p:cNvSpPr txBox="1">
            <a:spLocks noChangeArrowheads="1"/>
          </p:cNvSpPr>
          <p:nvPr/>
        </p:nvSpPr>
        <p:spPr bwMode="auto">
          <a:xfrm>
            <a:off x="0" y="3606800"/>
            <a:ext cx="1685925" cy="830263"/>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8</a:t>
            </a:r>
            <a:r>
              <a:rPr lang="zh-CN" altLang="en-US" sz="1600" b="1">
                <a:latin typeface="Times New Roman" pitchFamily="18" charset="0"/>
              </a:rPr>
              <a:t>章 </a:t>
            </a:r>
            <a:r>
              <a:rPr lang="zh-CN" altLang="zh-CN" sz="1600" b="1"/>
              <a:t>绕线转子异步电机转子变频控制系统</a:t>
            </a:r>
            <a:endParaRPr lang="zh-CN" altLang="en-US" sz="1600" b="1">
              <a:latin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5" name="Rectangle 3"/>
          <p:cNvSpPr>
            <a:spLocks noGrp="1" noChangeArrowheads="1"/>
          </p:cNvSpPr>
          <p:nvPr>
            <p:ph idx="1"/>
          </p:nvPr>
        </p:nvSpPr>
        <p:spPr>
          <a:xfrm>
            <a:off x="1692275" y="765175"/>
            <a:ext cx="7416800" cy="6092825"/>
          </a:xfrm>
        </p:spPr>
        <p:txBody>
          <a:bodyPr/>
          <a:lstStyle/>
          <a:p>
            <a:pPr marL="0" indent="0" eaLnBrk="1" hangingPunct="1">
              <a:buFontTx/>
              <a:buNone/>
              <a:defRPr/>
            </a:pPr>
            <a:r>
              <a:rPr lang="zh-CN" altLang="en-US" sz="2400" b="1" dirty="0" smtClean="0">
                <a:solidFill>
                  <a:srgbClr val="0000FF"/>
                </a:solidFill>
                <a:effectLst>
                  <a:outerShdw blurRad="38100" dist="38100" dir="2700000" algn="tl">
                    <a:srgbClr val="000000">
                      <a:alpha val="43137"/>
                    </a:srgbClr>
                  </a:outerShdw>
                </a:effectLst>
                <a:sym typeface="Symbol" panose="05050102010706020507" pitchFamily="18" charset="2"/>
              </a:rPr>
              <a:t>在进行电机调速时，常须考虑的一个重要因素是：希望保持电机中每极磁通量</a:t>
            </a:r>
            <a:r>
              <a:rPr lang="zh-CN" altLang="en-US" sz="2400" b="1" dirty="0" smtClean="0">
                <a:solidFill>
                  <a:srgbClr val="0000FF"/>
                </a:solidFill>
                <a:effectLst>
                  <a:outerShdw blurRad="38100" dist="38100" dir="2700000" algn="tl">
                    <a:srgbClr val="000000">
                      <a:alpha val="43137"/>
                    </a:srgbClr>
                  </a:outerShdw>
                </a:effectLst>
                <a:latin typeface="Times New Roman" panose="02020603050405020304" pitchFamily="18" charset="0"/>
                <a:sym typeface="Symbol" panose="05050102010706020507" pitchFamily="18" charset="2"/>
              </a:rPr>
              <a:t></a:t>
            </a:r>
            <a:r>
              <a:rPr lang="en-US" altLang="zh-CN" sz="2400" b="1" baseline="-25000" dirty="0" smtClean="0">
                <a:solidFill>
                  <a:srgbClr val="0000FF"/>
                </a:solidFill>
                <a:effectLst>
                  <a:outerShdw blurRad="38100" dist="38100" dir="2700000" algn="tl">
                    <a:srgbClr val="000000">
                      <a:alpha val="43137"/>
                    </a:srgbClr>
                  </a:outerShdw>
                </a:effectLst>
                <a:latin typeface="Times New Roman" panose="02020603050405020304" pitchFamily="18" charset="0"/>
                <a:sym typeface="Symbol" panose="05050102010706020507" pitchFamily="18" charset="2"/>
              </a:rPr>
              <a:t>m</a:t>
            </a:r>
            <a:r>
              <a:rPr lang="zh-CN" altLang="en-US" sz="2400" b="1" dirty="0" smtClean="0">
                <a:solidFill>
                  <a:srgbClr val="0000FF"/>
                </a:solidFill>
                <a:effectLst>
                  <a:outerShdw blurRad="38100" dist="38100" dir="2700000" algn="tl">
                    <a:srgbClr val="000000">
                      <a:alpha val="43137"/>
                    </a:srgbClr>
                  </a:outerShdw>
                </a:effectLst>
                <a:sym typeface="Symbol" panose="05050102010706020507" pitchFamily="18" charset="2"/>
              </a:rPr>
              <a:t>为额定值不变？</a:t>
            </a:r>
          </a:p>
          <a:p>
            <a:pPr marL="0" indent="0" eaLnBrk="1" hangingPunct="1">
              <a:buFontTx/>
              <a:buNone/>
              <a:defRPr/>
            </a:pPr>
            <a:r>
              <a:rPr lang="zh-CN" altLang="en-US" sz="2000" b="1" dirty="0" smtClean="0">
                <a:solidFill>
                  <a:srgbClr val="C00000"/>
                </a:solidFill>
                <a:effectLst>
                  <a:outerShdw blurRad="38100" dist="38100" dir="2700000" algn="tl">
                    <a:srgbClr val="000000">
                      <a:alpha val="43137"/>
                    </a:srgbClr>
                  </a:outerShdw>
                </a:effectLst>
                <a:sym typeface="Symbol" panose="05050102010706020507" pitchFamily="18" charset="2"/>
              </a:rPr>
              <a:t>如果磁通太弱，没有充分利用电机的铁心，是一种浪费</a:t>
            </a:r>
            <a:r>
              <a:rPr lang="zh-CN" altLang="en-US" sz="2000" b="1" dirty="0" smtClean="0">
                <a:sym typeface="Symbol" panose="05050102010706020507" pitchFamily="18" charset="2"/>
              </a:rPr>
              <a:t>；</a:t>
            </a:r>
            <a:r>
              <a:rPr lang="zh-CN" altLang="en-US" sz="2000" b="1" dirty="0" smtClean="0">
                <a:solidFill>
                  <a:srgbClr val="9900CC"/>
                </a:solidFill>
                <a:effectLst>
                  <a:outerShdw blurRad="38100" dist="38100" dir="2700000" algn="tl">
                    <a:srgbClr val="000000">
                      <a:alpha val="43137"/>
                    </a:srgbClr>
                  </a:outerShdw>
                </a:effectLst>
                <a:sym typeface="Symbol" panose="05050102010706020507" pitchFamily="18" charset="2"/>
              </a:rPr>
              <a:t>如果过分增大磁通，又会使铁心饱和，从而导致过大的励磁电流，严重时会因绕组过热而损坏电机</a:t>
            </a:r>
            <a:r>
              <a:rPr lang="zh-CN" altLang="en-US" sz="2000" b="1" dirty="0" smtClean="0">
                <a:sym typeface="Symbol" panose="05050102010706020507" pitchFamily="18" charset="2"/>
              </a:rPr>
              <a:t>。</a:t>
            </a:r>
          </a:p>
          <a:p>
            <a:pPr marL="0" indent="0" eaLnBrk="1" hangingPunct="1">
              <a:spcBef>
                <a:spcPts val="600"/>
              </a:spcBef>
              <a:buFontTx/>
              <a:buNone/>
              <a:defRPr/>
            </a:pPr>
            <a:r>
              <a:rPr lang="zh-CN" altLang="en-US" sz="2400" b="1" dirty="0" smtClean="0">
                <a:solidFill>
                  <a:srgbClr val="0000FF"/>
                </a:solidFill>
                <a:effectLst>
                  <a:outerShdw blurRad="38100" dist="38100" dir="2700000" algn="tl">
                    <a:srgbClr val="000000">
                      <a:alpha val="43137"/>
                    </a:srgbClr>
                  </a:outerShdw>
                </a:effectLst>
                <a:sym typeface="Symbol" panose="05050102010706020507" pitchFamily="18" charset="2"/>
              </a:rPr>
              <a:t>怎么保持电机中每极磁通量为额定值不变？</a:t>
            </a:r>
          </a:p>
          <a:p>
            <a:pPr marL="0" indent="0" eaLnBrk="1" hangingPunct="1">
              <a:buFontTx/>
              <a:buNone/>
              <a:defRPr/>
            </a:pPr>
            <a:r>
              <a:rPr lang="en-US" altLang="zh-CN" sz="2000" b="1" i="1" dirty="0" err="1" smtClean="0">
                <a:latin typeface="Times New Roman" panose="02020603050405020304" pitchFamily="18" charset="0"/>
                <a:sym typeface="Symbol" panose="05050102010706020507" pitchFamily="18" charset="2"/>
              </a:rPr>
              <a:t>E</a:t>
            </a:r>
            <a:r>
              <a:rPr lang="en-US" altLang="zh-CN" sz="2000" b="1" baseline="-25000" dirty="0" err="1" smtClean="0">
                <a:latin typeface="Times New Roman" panose="02020603050405020304" pitchFamily="18" charset="0"/>
                <a:sym typeface="Symbol" panose="05050102010706020507" pitchFamily="18" charset="2"/>
              </a:rPr>
              <a:t>g</a:t>
            </a:r>
            <a:r>
              <a:rPr lang="en-US" altLang="zh-CN" sz="2000" b="1" dirty="0" smtClean="0">
                <a:latin typeface="Times New Roman" panose="02020603050405020304" pitchFamily="18" charset="0"/>
                <a:sym typeface="Symbol" panose="05050102010706020507" pitchFamily="18" charset="2"/>
              </a:rPr>
              <a:t>=4.44</a:t>
            </a:r>
            <a:r>
              <a:rPr lang="en-US" altLang="zh-CN" sz="2000" b="1" i="1" dirty="0" smtClean="0">
                <a:latin typeface="Times New Roman" panose="02020603050405020304" pitchFamily="18" charset="0"/>
                <a:sym typeface="Symbol" panose="05050102010706020507" pitchFamily="18" charset="2"/>
              </a:rPr>
              <a:t>f</a:t>
            </a:r>
            <a:r>
              <a:rPr lang="en-US" altLang="zh-CN" sz="2000" b="1" baseline="-25000" dirty="0" smtClean="0">
                <a:latin typeface="Times New Roman" panose="02020603050405020304" pitchFamily="18" charset="0"/>
                <a:sym typeface="Symbol" panose="05050102010706020507" pitchFamily="18" charset="2"/>
              </a:rPr>
              <a:t>1</a:t>
            </a:r>
            <a:r>
              <a:rPr lang="en-US" altLang="zh-CN" sz="2000" b="1" i="1" dirty="0" smtClean="0">
                <a:latin typeface="Times New Roman" panose="02020603050405020304" pitchFamily="18" charset="0"/>
                <a:sym typeface="Symbol" panose="05050102010706020507" pitchFamily="18" charset="2"/>
              </a:rPr>
              <a:t>N</a:t>
            </a:r>
            <a:r>
              <a:rPr lang="en-US" altLang="zh-CN" sz="2000" b="1" baseline="-25000" dirty="0" smtClean="0">
                <a:latin typeface="Times New Roman" panose="02020603050405020304" pitchFamily="18" charset="0"/>
                <a:sym typeface="Symbol" panose="05050102010706020507" pitchFamily="18" charset="2"/>
              </a:rPr>
              <a:t>s</a:t>
            </a:r>
            <a:r>
              <a:rPr lang="en-US" altLang="zh-CN" sz="2000" b="1" i="1" dirty="0" smtClean="0">
                <a:latin typeface="Times New Roman" panose="02020603050405020304" pitchFamily="18" charset="0"/>
                <a:sym typeface="Symbol" panose="05050102010706020507" pitchFamily="18" charset="2"/>
              </a:rPr>
              <a:t>k</a:t>
            </a:r>
            <a:r>
              <a:rPr lang="en-US" altLang="zh-CN" sz="2000" b="1" baseline="-25000" dirty="0" smtClean="0">
                <a:latin typeface="Times New Roman" panose="02020603050405020304" pitchFamily="18" charset="0"/>
                <a:sym typeface="Symbol" panose="05050102010706020507" pitchFamily="18" charset="2"/>
              </a:rPr>
              <a:t>Ns</a:t>
            </a:r>
            <a:r>
              <a:rPr lang="en-US" altLang="zh-CN" sz="2000" b="1" dirty="0" smtClean="0">
                <a:latin typeface="Times New Roman" panose="02020603050405020304" pitchFamily="18" charset="0"/>
                <a:sym typeface="Symbol" panose="05050102010706020507" pitchFamily="18" charset="2"/>
              </a:rPr>
              <a:t>Ф</a:t>
            </a:r>
            <a:r>
              <a:rPr lang="en-US" altLang="zh-CN" sz="2000" b="1" baseline="-25000" dirty="0" smtClean="0">
                <a:latin typeface="Times New Roman" panose="02020603050405020304" pitchFamily="18" charset="0"/>
                <a:sym typeface="Symbol" panose="05050102010706020507" pitchFamily="18" charset="2"/>
              </a:rPr>
              <a:t>m</a:t>
            </a:r>
            <a:r>
              <a:rPr lang="zh-CN" altLang="en-US" sz="2000" b="1" dirty="0" smtClean="0">
                <a:sym typeface="Symbol" panose="05050102010706020507" pitchFamily="18" charset="2"/>
              </a:rPr>
              <a:t>，只要控制好</a:t>
            </a:r>
            <a:r>
              <a:rPr lang="en-US" altLang="zh-CN" sz="2000" b="1" i="1" dirty="0" err="1" smtClean="0">
                <a:latin typeface="Times New Roman" panose="02020603050405020304" pitchFamily="18" charset="0"/>
                <a:sym typeface="Symbol" panose="05050102010706020507" pitchFamily="18" charset="2"/>
              </a:rPr>
              <a:t>E</a:t>
            </a:r>
            <a:r>
              <a:rPr lang="en-US" altLang="zh-CN" sz="2000" b="1" baseline="-25000" dirty="0" err="1" smtClean="0">
                <a:latin typeface="Times New Roman" panose="02020603050405020304" pitchFamily="18" charset="0"/>
                <a:sym typeface="Symbol" panose="05050102010706020507" pitchFamily="18" charset="2"/>
              </a:rPr>
              <a:t>g</a:t>
            </a:r>
            <a:r>
              <a:rPr lang="zh-CN" altLang="en-US" sz="2000" b="1" dirty="0" smtClean="0">
                <a:latin typeface="Times New Roman" panose="02020603050405020304" pitchFamily="18" charset="0"/>
                <a:sym typeface="Symbol" panose="05050102010706020507" pitchFamily="18" charset="2"/>
              </a:rPr>
              <a:t>和</a:t>
            </a:r>
            <a:r>
              <a:rPr lang="en-US" altLang="zh-CN" sz="2000" b="1" i="1" dirty="0" smtClean="0">
                <a:latin typeface="Times New Roman" panose="02020603050405020304" pitchFamily="18" charset="0"/>
                <a:sym typeface="Symbol" panose="05050102010706020507" pitchFamily="18" charset="2"/>
              </a:rPr>
              <a:t>f</a:t>
            </a:r>
            <a:r>
              <a:rPr lang="en-US" altLang="zh-CN" sz="2000" b="1" baseline="-25000" dirty="0" smtClean="0">
                <a:latin typeface="Times New Roman" panose="02020603050405020304" pitchFamily="18" charset="0"/>
                <a:sym typeface="Symbol" panose="05050102010706020507" pitchFamily="18" charset="2"/>
              </a:rPr>
              <a:t>1</a:t>
            </a:r>
            <a:r>
              <a:rPr lang="zh-CN" altLang="en-US" sz="2000" b="1" dirty="0" smtClean="0">
                <a:sym typeface="Symbol" panose="05050102010706020507" pitchFamily="18" charset="2"/>
              </a:rPr>
              <a:t>，便可达到控制磁通</a:t>
            </a:r>
            <a:r>
              <a:rPr lang="zh-CN" altLang="en-US" sz="2000" b="1" dirty="0" smtClean="0">
                <a:solidFill>
                  <a:schemeClr val="folHlink"/>
                </a:solidFill>
                <a:latin typeface="Times New Roman" panose="02020603050405020304" pitchFamily="18" charset="0"/>
                <a:sym typeface="Symbol" panose="05050102010706020507" pitchFamily="18" charset="2"/>
              </a:rPr>
              <a:t></a:t>
            </a:r>
            <a:r>
              <a:rPr lang="en-US" altLang="zh-CN" sz="2000" b="1" baseline="-25000" dirty="0" smtClean="0">
                <a:solidFill>
                  <a:schemeClr val="folHlink"/>
                </a:solidFill>
                <a:latin typeface="Times New Roman" panose="02020603050405020304" pitchFamily="18" charset="0"/>
                <a:sym typeface="Symbol" panose="05050102010706020507" pitchFamily="18" charset="2"/>
              </a:rPr>
              <a:t>m</a:t>
            </a:r>
            <a:r>
              <a:rPr lang="zh-CN" altLang="en-US" sz="2000" b="1" dirty="0" smtClean="0">
                <a:sym typeface="Symbol" panose="05050102010706020507" pitchFamily="18" charset="2"/>
              </a:rPr>
              <a:t>的目的。</a:t>
            </a:r>
            <a:endParaRPr lang="en-US" altLang="zh-CN" sz="2000" b="1" dirty="0" smtClean="0">
              <a:sym typeface="Symbol" panose="05050102010706020507" pitchFamily="18" charset="2"/>
            </a:endParaRPr>
          </a:p>
          <a:p>
            <a:pPr marL="0" indent="0">
              <a:spcBef>
                <a:spcPts val="600"/>
              </a:spcBef>
              <a:buFontTx/>
              <a:buNone/>
              <a:defRPr/>
            </a:pPr>
            <a:r>
              <a:rPr lang="zh-CN" altLang="zh-CN" sz="2400" b="1" dirty="0" smtClean="0">
                <a:solidFill>
                  <a:srgbClr val="0000FF"/>
                </a:solidFill>
                <a:effectLst>
                  <a:outerShdw blurRad="38100" dist="38100" dir="2700000" algn="tl">
                    <a:srgbClr val="000000">
                      <a:alpha val="43137"/>
                    </a:srgbClr>
                  </a:outerShdw>
                </a:effectLst>
              </a:rPr>
              <a:t>简述交流异步电动机变压变频调速</a:t>
            </a:r>
            <a:r>
              <a:rPr lang="en-US" altLang="zh-CN" sz="2400" b="1" dirty="0" smtClean="0">
                <a:solidFill>
                  <a:srgbClr val="0000FF"/>
                </a:solidFill>
                <a:effectLst>
                  <a:outerShdw blurRad="38100" dist="38100" dir="2700000" algn="tl">
                    <a:srgbClr val="000000">
                      <a:alpha val="43137"/>
                    </a:srgbClr>
                  </a:outerShdw>
                </a:effectLst>
              </a:rPr>
              <a:t>“</a:t>
            </a:r>
            <a:r>
              <a:rPr lang="zh-CN" altLang="zh-CN" sz="2400" b="1" dirty="0" smtClean="0">
                <a:solidFill>
                  <a:srgbClr val="0000FF"/>
                </a:solidFill>
                <a:effectLst>
                  <a:outerShdw blurRad="38100" dist="38100" dir="2700000" algn="tl">
                    <a:srgbClr val="000000">
                      <a:alpha val="43137"/>
                    </a:srgbClr>
                  </a:outerShdw>
                </a:effectLst>
              </a:rPr>
              <a:t>恒转矩调速</a:t>
            </a:r>
            <a:r>
              <a:rPr lang="en-US" altLang="zh-CN" sz="2400" b="1" dirty="0" smtClean="0">
                <a:solidFill>
                  <a:srgbClr val="0000FF"/>
                </a:solidFill>
                <a:effectLst>
                  <a:outerShdw blurRad="38100" dist="38100" dir="2700000" algn="tl">
                    <a:srgbClr val="000000">
                      <a:alpha val="43137"/>
                    </a:srgbClr>
                  </a:outerShdw>
                </a:effectLst>
              </a:rPr>
              <a:t>”</a:t>
            </a:r>
            <a:r>
              <a:rPr lang="zh-CN" altLang="zh-CN" sz="2400" b="1" dirty="0" smtClean="0">
                <a:solidFill>
                  <a:srgbClr val="0000FF"/>
                </a:solidFill>
                <a:effectLst>
                  <a:outerShdw blurRad="38100" dist="38100" dir="2700000" algn="tl">
                    <a:srgbClr val="000000">
                      <a:alpha val="43137"/>
                    </a:srgbClr>
                  </a:outerShdw>
                </a:effectLst>
              </a:rPr>
              <a:t>和</a:t>
            </a:r>
            <a:r>
              <a:rPr lang="en-US" altLang="zh-CN" sz="2400" b="1" dirty="0" smtClean="0">
                <a:solidFill>
                  <a:srgbClr val="0000FF"/>
                </a:solidFill>
                <a:effectLst>
                  <a:outerShdw blurRad="38100" dist="38100" dir="2700000" algn="tl">
                    <a:srgbClr val="000000">
                      <a:alpha val="43137"/>
                    </a:srgbClr>
                  </a:outerShdw>
                </a:effectLst>
              </a:rPr>
              <a:t>“</a:t>
            </a:r>
            <a:r>
              <a:rPr lang="zh-CN" altLang="zh-CN" sz="2400" b="1" dirty="0" smtClean="0">
                <a:solidFill>
                  <a:srgbClr val="0000FF"/>
                </a:solidFill>
                <a:effectLst>
                  <a:outerShdw blurRad="38100" dist="38100" dir="2700000" algn="tl">
                    <a:srgbClr val="000000">
                      <a:alpha val="43137"/>
                    </a:srgbClr>
                  </a:outerShdw>
                </a:effectLst>
              </a:rPr>
              <a:t>恒功率调速</a:t>
            </a:r>
            <a:r>
              <a:rPr lang="en-US" altLang="zh-CN" sz="2400" b="1" dirty="0" smtClean="0">
                <a:solidFill>
                  <a:srgbClr val="0000FF"/>
                </a:solidFill>
                <a:effectLst>
                  <a:outerShdw blurRad="38100" dist="38100" dir="2700000" algn="tl">
                    <a:srgbClr val="000000">
                      <a:alpha val="43137"/>
                    </a:srgbClr>
                  </a:outerShdw>
                </a:effectLst>
              </a:rPr>
              <a:t>”</a:t>
            </a:r>
            <a:r>
              <a:rPr lang="zh-CN" altLang="zh-CN" sz="2400" b="1" dirty="0" smtClean="0">
                <a:solidFill>
                  <a:srgbClr val="0000FF"/>
                </a:solidFill>
                <a:effectLst>
                  <a:outerShdw blurRad="38100" dist="38100" dir="2700000" algn="tl">
                    <a:srgbClr val="000000">
                      <a:alpha val="43137"/>
                    </a:srgbClr>
                  </a:outerShdw>
                </a:effectLst>
              </a:rPr>
              <a:t>的含义。</a:t>
            </a:r>
            <a:r>
              <a:rPr lang="zh-CN" altLang="en-US" sz="2400" b="1" dirty="0" smtClean="0">
                <a:solidFill>
                  <a:srgbClr val="0000FF"/>
                </a:solidFill>
                <a:effectLst>
                  <a:outerShdw blurRad="38100" dist="38100" dir="2700000" algn="tl">
                    <a:srgbClr val="000000">
                      <a:alpha val="43137"/>
                    </a:srgbClr>
                  </a:outerShdw>
                </a:effectLst>
              </a:rPr>
              <a:t>即</a:t>
            </a:r>
            <a:r>
              <a:rPr lang="zh-CN" altLang="zh-CN" sz="2400" b="1" dirty="0" smtClean="0">
                <a:solidFill>
                  <a:srgbClr val="0000FF"/>
                </a:solidFill>
                <a:effectLst>
                  <a:outerShdw blurRad="38100" dist="38100" dir="2700000" algn="tl">
                    <a:srgbClr val="000000">
                      <a:alpha val="43137"/>
                    </a:srgbClr>
                  </a:outerShdw>
                </a:effectLst>
              </a:rPr>
              <a:t>在基频以下调速，为什么说属于“恒转矩调速”方式？在基频以上调速，属于“近似的恒功率调速”方式？</a:t>
            </a:r>
          </a:p>
          <a:p>
            <a:pPr marL="0" indent="0">
              <a:buFontTx/>
              <a:buNone/>
              <a:defRPr/>
            </a:pPr>
            <a:r>
              <a:rPr lang="zh-CN" altLang="zh-CN" sz="2000" b="1" dirty="0" smtClean="0"/>
              <a:t>在基频以下，由于</a:t>
            </a:r>
            <a:r>
              <a:rPr lang="zh-CN" altLang="zh-CN" sz="2000" b="1" dirty="0" smtClean="0">
                <a:solidFill>
                  <a:srgbClr val="C00000"/>
                </a:solidFill>
                <a:effectLst>
                  <a:outerShdw blurRad="38100" dist="38100" dir="2700000" algn="tl">
                    <a:srgbClr val="000000">
                      <a:alpha val="43137"/>
                    </a:srgbClr>
                  </a:outerShdw>
                </a:effectLst>
              </a:rPr>
              <a:t>磁通恒定</a:t>
            </a:r>
            <a:r>
              <a:rPr lang="zh-CN" altLang="zh-CN" sz="2000" b="1" dirty="0" smtClean="0"/>
              <a:t>，</a:t>
            </a:r>
            <a:r>
              <a:rPr lang="zh-CN" altLang="zh-CN" sz="2000" b="1" dirty="0" smtClean="0">
                <a:solidFill>
                  <a:srgbClr val="C00000"/>
                </a:solidFill>
                <a:effectLst>
                  <a:outerShdw blurRad="38100" dist="38100" dir="2700000" algn="tl">
                    <a:srgbClr val="000000">
                      <a:alpha val="43137"/>
                    </a:srgbClr>
                  </a:outerShdw>
                </a:effectLst>
              </a:rPr>
              <a:t>允许输出转矩也恒定</a:t>
            </a:r>
            <a:r>
              <a:rPr lang="zh-CN" altLang="zh-CN" sz="2000" b="1" dirty="0" smtClean="0"/>
              <a:t>，属于“恒转矩调速”方式。</a:t>
            </a:r>
            <a:endParaRPr lang="en-US" altLang="zh-CN" sz="2000" b="1" dirty="0" smtClean="0"/>
          </a:p>
          <a:p>
            <a:pPr marL="0" indent="0">
              <a:buFontTx/>
              <a:buNone/>
              <a:defRPr/>
            </a:pPr>
            <a:r>
              <a:rPr lang="zh-CN" altLang="zh-CN" sz="2000" b="1" dirty="0" smtClean="0"/>
              <a:t>在基频以上，</a:t>
            </a:r>
            <a:r>
              <a:rPr lang="zh-CN" altLang="zh-CN" sz="2000" b="1" dirty="0" smtClean="0">
                <a:solidFill>
                  <a:srgbClr val="C00000"/>
                </a:solidFill>
                <a:effectLst>
                  <a:outerShdw blurRad="38100" dist="38100" dir="2700000" algn="tl">
                    <a:srgbClr val="000000">
                      <a:alpha val="43137"/>
                    </a:srgbClr>
                  </a:outerShdw>
                </a:effectLst>
              </a:rPr>
              <a:t>转速升高时磁通减小</a:t>
            </a:r>
            <a:r>
              <a:rPr lang="zh-CN" altLang="zh-CN" sz="2000" b="1" dirty="0" smtClean="0"/>
              <a:t>，</a:t>
            </a:r>
            <a:r>
              <a:rPr lang="zh-CN" altLang="zh-CN" sz="2000" b="1" dirty="0" smtClean="0">
                <a:solidFill>
                  <a:srgbClr val="C00000"/>
                </a:solidFill>
                <a:effectLst>
                  <a:outerShdw blurRad="38100" dist="38100" dir="2700000" algn="tl">
                    <a:srgbClr val="000000">
                      <a:alpha val="43137"/>
                    </a:srgbClr>
                  </a:outerShdw>
                </a:effectLst>
              </a:rPr>
              <a:t>允许输出转矩也随之降低</a:t>
            </a:r>
            <a:r>
              <a:rPr lang="zh-CN" altLang="zh-CN" sz="2000" b="1" dirty="0" smtClean="0"/>
              <a:t>，由于转速上升，</a:t>
            </a:r>
            <a:r>
              <a:rPr lang="zh-CN" altLang="zh-CN" sz="2000" b="1" dirty="0" smtClean="0">
                <a:solidFill>
                  <a:srgbClr val="C00000"/>
                </a:solidFill>
                <a:effectLst>
                  <a:outerShdw blurRad="38100" dist="38100" dir="2700000" algn="tl">
                    <a:srgbClr val="000000">
                      <a:alpha val="43137"/>
                    </a:srgbClr>
                  </a:outerShdw>
                </a:effectLst>
              </a:rPr>
              <a:t>允许输出功率基本恒定</a:t>
            </a:r>
            <a:r>
              <a:rPr lang="zh-CN" altLang="zh-CN" sz="2000" b="1" dirty="0" smtClean="0"/>
              <a:t>，属于“近似的恒功率调速”方式。</a:t>
            </a:r>
            <a:r>
              <a:rPr lang="zh-CN" altLang="en-US" sz="2000" dirty="0" smtClean="0">
                <a:sym typeface="Symbol" panose="05050102010706020507" pitchFamily="18" charset="2"/>
              </a:rPr>
              <a:t> </a:t>
            </a:r>
          </a:p>
        </p:txBody>
      </p:sp>
      <p:sp>
        <p:nvSpPr>
          <p:cNvPr id="57347" name="Rectangle 5"/>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p>
        </p:txBody>
      </p:sp>
      <p:sp>
        <p:nvSpPr>
          <p:cNvPr id="57348" name="Text Box 30"/>
          <p:cNvSpPr txBox="1">
            <a:spLocks noChangeArrowheads="1"/>
          </p:cNvSpPr>
          <p:nvPr/>
        </p:nvSpPr>
        <p:spPr bwMode="auto">
          <a:xfrm>
            <a:off x="0" y="4514850"/>
            <a:ext cx="1670050"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9</a:t>
            </a:r>
            <a:r>
              <a:rPr lang="zh-CN" altLang="en-US" sz="1600" b="1">
                <a:latin typeface="Times New Roman" pitchFamily="18" charset="0"/>
              </a:rPr>
              <a:t>章 同步电动机变压变频调速系统</a:t>
            </a:r>
          </a:p>
        </p:txBody>
      </p:sp>
      <p:sp>
        <p:nvSpPr>
          <p:cNvPr id="57349" name="Text Box 13"/>
          <p:cNvSpPr txBox="1">
            <a:spLocks noChangeArrowheads="1"/>
          </p:cNvSpPr>
          <p:nvPr/>
        </p:nvSpPr>
        <p:spPr bwMode="auto">
          <a:xfrm>
            <a:off x="0" y="2676525"/>
            <a:ext cx="1703388"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7</a:t>
            </a:r>
            <a:r>
              <a:rPr lang="zh-CN" altLang="en-US" sz="1600" b="1">
                <a:latin typeface="Times New Roman" pitchFamily="18" charset="0"/>
              </a:rPr>
              <a:t>章  基于动态模型的异步电动机调速系统</a:t>
            </a:r>
          </a:p>
        </p:txBody>
      </p:sp>
      <p:sp>
        <p:nvSpPr>
          <p:cNvPr id="57350" name="Text Box 26"/>
          <p:cNvSpPr txBox="1">
            <a:spLocks noChangeArrowheads="1"/>
          </p:cNvSpPr>
          <p:nvPr/>
        </p:nvSpPr>
        <p:spPr bwMode="auto">
          <a:xfrm>
            <a:off x="0" y="1079500"/>
            <a:ext cx="1687513" cy="581025"/>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2" action="ppaction://hlinksldjump"/>
              </a:rPr>
              <a:t>第</a:t>
            </a:r>
            <a:r>
              <a:rPr lang="en-US" altLang="zh-CN" sz="1600" b="1">
                <a:latin typeface="Times New Roman" pitchFamily="18" charset="0"/>
                <a:hlinkClick r:id="rId2" action="ppaction://hlinksldjump"/>
              </a:rPr>
              <a:t>1</a:t>
            </a:r>
            <a:r>
              <a:rPr lang="zh-CN" altLang="en-US" sz="1600" b="1">
                <a:latin typeface="Times New Roman" pitchFamily="18" charset="0"/>
                <a:hlinkClick r:id="rId2" action="ppaction://hlinksldjump"/>
              </a:rPr>
              <a:t>章  交流调速系统绪论</a:t>
            </a:r>
            <a:endParaRPr lang="zh-CN" altLang="en-US" sz="1600" b="1">
              <a:latin typeface="Times New Roman" pitchFamily="18" charset="0"/>
            </a:endParaRPr>
          </a:p>
        </p:txBody>
      </p:sp>
      <p:sp>
        <p:nvSpPr>
          <p:cNvPr id="7" name="Text Box 27"/>
          <p:cNvSpPr txBox="1">
            <a:spLocks noChangeArrowheads="1"/>
          </p:cNvSpPr>
          <p:nvPr/>
        </p:nvSpPr>
        <p:spPr bwMode="auto">
          <a:xfrm>
            <a:off x="0" y="1749425"/>
            <a:ext cx="1693863" cy="825500"/>
          </a:xfrm>
          <a:prstGeom prst="rect">
            <a:avLst/>
          </a:prstGeom>
          <a:solidFill>
            <a:schemeClr val="accent5">
              <a:lumMod val="40000"/>
              <a:lumOff val="60000"/>
            </a:schemeClr>
          </a:solidFill>
          <a:ln w="9525">
            <a:noFill/>
            <a:miter lim="800000"/>
          </a:ln>
        </p:spPr>
        <p:txBody>
          <a:bodyPr>
            <a:spAutoFit/>
          </a:bodyPr>
          <a:lstStyle/>
          <a:p>
            <a:pPr>
              <a:spcBef>
                <a:spcPct val="50000"/>
              </a:spcBef>
              <a:buFontTx/>
              <a:buNone/>
              <a:defRPr/>
            </a:pPr>
            <a:r>
              <a:rPr kumimoji="1" lang="zh-CN" altLang="zh-CN" sz="1600" b="1" dirty="0">
                <a:latin typeface="Times New Roman" panose="02020603050405020304" pitchFamily="18" charset="0"/>
              </a:rPr>
              <a:t>第</a:t>
            </a:r>
            <a:r>
              <a:rPr kumimoji="1" lang="en-US" altLang="zh-CN" sz="1600" b="1" dirty="0">
                <a:latin typeface="Times New Roman" panose="02020603050405020304" pitchFamily="18" charset="0"/>
              </a:rPr>
              <a:t>6</a:t>
            </a:r>
            <a:r>
              <a:rPr kumimoji="1" lang="zh-CN" altLang="zh-CN" sz="1600" b="1" dirty="0">
                <a:latin typeface="Times New Roman" panose="02020603050405020304" pitchFamily="18" charset="0"/>
              </a:rPr>
              <a:t>章 </a:t>
            </a:r>
            <a:r>
              <a:rPr kumimoji="1" lang="zh-CN" altLang="en-US" sz="1600" b="1" dirty="0">
                <a:latin typeface="Times New Roman" panose="02020603050405020304" pitchFamily="18" charset="0"/>
              </a:rPr>
              <a:t> </a:t>
            </a:r>
            <a:r>
              <a:rPr kumimoji="1" lang="zh-CN" altLang="zh-CN" sz="1600" b="1" dirty="0">
                <a:latin typeface="Times New Roman" panose="02020603050405020304" pitchFamily="18" charset="0"/>
              </a:rPr>
              <a:t>基于稳态模型的异步电动机调速系统</a:t>
            </a:r>
            <a:endParaRPr kumimoji="1" lang="en-US" altLang="zh-CN" sz="1600" b="1" dirty="0">
              <a:latin typeface="Times New Roman" panose="02020603050405020304" pitchFamily="18" charset="0"/>
            </a:endParaRPr>
          </a:p>
        </p:txBody>
      </p:sp>
      <p:sp>
        <p:nvSpPr>
          <p:cNvPr id="57352" name="Text Box 29"/>
          <p:cNvSpPr txBox="1">
            <a:spLocks noChangeArrowheads="1"/>
          </p:cNvSpPr>
          <p:nvPr/>
        </p:nvSpPr>
        <p:spPr bwMode="auto">
          <a:xfrm>
            <a:off x="0" y="3606800"/>
            <a:ext cx="1685925" cy="830263"/>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8</a:t>
            </a:r>
            <a:r>
              <a:rPr lang="zh-CN" altLang="en-US" sz="1600" b="1">
                <a:latin typeface="Times New Roman" pitchFamily="18" charset="0"/>
              </a:rPr>
              <a:t>章 </a:t>
            </a:r>
            <a:r>
              <a:rPr lang="zh-CN" altLang="zh-CN" sz="1600" b="1"/>
              <a:t>绕线转子异步电机转子变频控制系统</a:t>
            </a:r>
            <a:endParaRPr lang="zh-CN" altLang="en-US" sz="1600" b="1">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7875">
                                            <p:txEl>
                                              <p:pRg st="0" end="0"/>
                                            </p:txEl>
                                          </p:spTgt>
                                        </p:tgtEl>
                                        <p:attrNameLst>
                                          <p:attrName>style.visibility</p:attrName>
                                        </p:attrNameLst>
                                      </p:cBhvr>
                                      <p:to>
                                        <p:strVal val="visible"/>
                                      </p:to>
                                    </p:set>
                                    <p:animEffect transition="in" filter="blinds(horizontal)">
                                      <p:cBhvr>
                                        <p:cTn id="7" dur="500"/>
                                        <p:tgtEl>
                                          <p:spTgt spid="2078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7875">
                                            <p:txEl>
                                              <p:pRg st="1" end="1"/>
                                            </p:txEl>
                                          </p:spTgt>
                                        </p:tgtEl>
                                        <p:attrNameLst>
                                          <p:attrName>style.visibility</p:attrName>
                                        </p:attrNameLst>
                                      </p:cBhvr>
                                      <p:to>
                                        <p:strVal val="visible"/>
                                      </p:to>
                                    </p:set>
                                    <p:animEffect transition="in" filter="blinds(horizontal)">
                                      <p:cBhvr>
                                        <p:cTn id="12" dur="500"/>
                                        <p:tgtEl>
                                          <p:spTgt spid="2078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7875">
                                            <p:txEl>
                                              <p:pRg st="2" end="2"/>
                                            </p:txEl>
                                          </p:spTgt>
                                        </p:tgtEl>
                                        <p:attrNameLst>
                                          <p:attrName>style.visibility</p:attrName>
                                        </p:attrNameLst>
                                      </p:cBhvr>
                                      <p:to>
                                        <p:strVal val="visible"/>
                                      </p:to>
                                    </p:set>
                                    <p:animEffect transition="in" filter="blinds(horizontal)">
                                      <p:cBhvr>
                                        <p:cTn id="17" dur="500"/>
                                        <p:tgtEl>
                                          <p:spTgt spid="2078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7875">
                                            <p:txEl>
                                              <p:pRg st="3" end="3"/>
                                            </p:txEl>
                                          </p:spTgt>
                                        </p:tgtEl>
                                        <p:attrNameLst>
                                          <p:attrName>style.visibility</p:attrName>
                                        </p:attrNameLst>
                                      </p:cBhvr>
                                      <p:to>
                                        <p:strVal val="visible"/>
                                      </p:to>
                                    </p:set>
                                    <p:animEffect transition="in" filter="blinds(horizontal)">
                                      <p:cBhvr>
                                        <p:cTn id="22" dur="500"/>
                                        <p:tgtEl>
                                          <p:spTgt spid="2078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7875">
                                            <p:txEl>
                                              <p:pRg st="4" end="4"/>
                                            </p:txEl>
                                          </p:spTgt>
                                        </p:tgtEl>
                                        <p:attrNameLst>
                                          <p:attrName>style.visibility</p:attrName>
                                        </p:attrNameLst>
                                      </p:cBhvr>
                                      <p:to>
                                        <p:strVal val="visible"/>
                                      </p:to>
                                    </p:set>
                                    <p:animEffect transition="in" filter="blinds(horizontal)">
                                      <p:cBhvr>
                                        <p:cTn id="27" dur="500"/>
                                        <p:tgtEl>
                                          <p:spTgt spid="2078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07875">
                                            <p:txEl>
                                              <p:pRg st="5" end="5"/>
                                            </p:txEl>
                                          </p:spTgt>
                                        </p:tgtEl>
                                        <p:attrNameLst>
                                          <p:attrName>style.visibility</p:attrName>
                                        </p:attrNameLst>
                                      </p:cBhvr>
                                      <p:to>
                                        <p:strVal val="visible"/>
                                      </p:to>
                                    </p:set>
                                    <p:animEffect transition="in" filter="blinds(horizontal)">
                                      <p:cBhvr>
                                        <p:cTn id="32" dur="500"/>
                                        <p:tgtEl>
                                          <p:spTgt spid="20787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07875">
                                            <p:txEl>
                                              <p:pRg st="6" end="6"/>
                                            </p:txEl>
                                          </p:spTgt>
                                        </p:tgtEl>
                                        <p:attrNameLst>
                                          <p:attrName>style.visibility</p:attrName>
                                        </p:attrNameLst>
                                      </p:cBhvr>
                                      <p:to>
                                        <p:strVal val="visible"/>
                                      </p:to>
                                    </p:set>
                                    <p:animEffect transition="in" filter="blinds(horizontal)">
                                      <p:cBhvr>
                                        <p:cTn id="37" dur="500"/>
                                        <p:tgtEl>
                                          <p:spTgt spid="2078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4"/>
          <p:cNvSpPr>
            <a:spLocks noChangeArrowheads="1"/>
          </p:cNvSpPr>
          <p:nvPr/>
        </p:nvSpPr>
        <p:spPr bwMode="auto">
          <a:xfrm>
            <a:off x="1692275" y="769938"/>
            <a:ext cx="7380288" cy="6115050"/>
          </a:xfrm>
          <a:prstGeom prst="rect">
            <a:avLst/>
          </a:prstGeom>
          <a:solidFill>
            <a:schemeClr val="bg1"/>
          </a:solidFill>
          <a:ln w="9525">
            <a:noFill/>
            <a:miter lim="800000"/>
          </a:ln>
        </p:spPr>
        <p:txBody>
          <a:bodyPr>
            <a:spAutoFit/>
          </a:bodyPr>
          <a:lstStyle/>
          <a:p>
            <a:pPr>
              <a:lnSpc>
                <a:spcPct val="115000"/>
              </a:lnSpc>
              <a:buFontTx/>
              <a:buNone/>
              <a:defRPr/>
            </a:pPr>
            <a:r>
              <a:rPr lang="zh-CN" altLang="zh-CN" b="1" dirty="0">
                <a:solidFill>
                  <a:srgbClr val="0000FF"/>
                </a:solidFill>
                <a:effectLst>
                  <a:outerShdw blurRad="38100" dist="38100" dir="2700000" algn="tl">
                    <a:srgbClr val="000000">
                      <a:alpha val="43137"/>
                    </a:srgbClr>
                  </a:outerShdw>
                </a:effectLst>
              </a:rPr>
              <a:t>感应电动机基频以下恒压频比控制方式的控制特性</a:t>
            </a:r>
            <a:r>
              <a:rPr lang="zh-CN" altLang="en-US" b="1" dirty="0">
                <a:solidFill>
                  <a:srgbClr val="0000FF"/>
                </a:solidFill>
                <a:effectLst>
                  <a:outerShdw blurRad="38100" dist="38100" dir="2700000" algn="tl">
                    <a:srgbClr val="000000">
                      <a:alpha val="43137"/>
                    </a:srgbClr>
                  </a:outerShdw>
                </a:effectLst>
              </a:rPr>
              <a:t>，</a:t>
            </a:r>
            <a:r>
              <a:rPr lang="zh-CN" altLang="zh-CN" b="1" dirty="0">
                <a:solidFill>
                  <a:srgbClr val="0000FF"/>
                </a:solidFill>
                <a:effectLst>
                  <a:outerShdw blurRad="38100" dist="38100" dir="2700000" algn="tl">
                    <a:srgbClr val="000000">
                      <a:alpha val="43137"/>
                    </a:srgbClr>
                  </a:outerShdw>
                </a:effectLst>
              </a:rPr>
              <a:t>低频时，稍抬高一些</a:t>
            </a:r>
            <a:r>
              <a:rPr lang="zh-CN" altLang="en-US" b="1" dirty="0">
                <a:solidFill>
                  <a:srgbClr val="0000FF"/>
                </a:solidFill>
                <a:effectLst>
                  <a:outerShdw blurRad="38100" dist="38100" dir="2700000" algn="tl">
                    <a:srgbClr val="000000">
                      <a:alpha val="43137"/>
                    </a:srgbClr>
                  </a:outerShdw>
                </a:effectLst>
              </a:rPr>
              <a:t>，为社么？即低频补偿原因。</a:t>
            </a:r>
            <a:endParaRPr kumimoji="1" lang="en-US" altLang="zh-CN" b="1" dirty="0">
              <a:solidFill>
                <a:srgbClr val="0000FF"/>
              </a:solidFill>
              <a:effectLst>
                <a:outerShdw blurRad="38100" dist="38100" dir="2700000" algn="tl">
                  <a:srgbClr val="000000">
                    <a:alpha val="43137"/>
                  </a:srgbClr>
                </a:outerShdw>
              </a:effectLst>
            </a:endParaRPr>
          </a:p>
          <a:p>
            <a:pPr>
              <a:lnSpc>
                <a:spcPct val="115000"/>
              </a:lnSpc>
              <a:buFontTx/>
              <a:buNone/>
              <a:defRPr/>
            </a:pPr>
            <a:r>
              <a:rPr kumimoji="1" lang="zh-CN" altLang="en-US" sz="2000" b="1" dirty="0"/>
              <a:t>基频以下调速采用恒压频比的控制方式，是忽略定子绕组的漏磁阻抗压降，</a:t>
            </a:r>
            <a:r>
              <a:rPr kumimoji="1" lang="zh-CN" altLang="en-US" sz="2000" b="1" dirty="0">
                <a:solidFill>
                  <a:srgbClr val="CC0000"/>
                </a:solidFill>
              </a:rPr>
              <a:t>在低频时</a:t>
            </a:r>
            <a:r>
              <a:rPr kumimoji="1" lang="en-US" altLang="zh-CN" sz="2000" b="1" i="1" dirty="0">
                <a:solidFill>
                  <a:srgbClr val="CC0000"/>
                </a:solidFill>
                <a:latin typeface="Times New Roman" panose="02020603050405020304" pitchFamily="18" charset="0"/>
              </a:rPr>
              <a:t>U</a:t>
            </a:r>
            <a:r>
              <a:rPr kumimoji="1" lang="en-US" altLang="zh-CN" sz="2000" b="1" baseline="-25000" dirty="0">
                <a:solidFill>
                  <a:srgbClr val="CC0000"/>
                </a:solidFill>
                <a:latin typeface="Times New Roman" panose="02020603050405020304" pitchFamily="18" charset="0"/>
              </a:rPr>
              <a:t>s</a:t>
            </a:r>
            <a:r>
              <a:rPr kumimoji="1" lang="zh-CN" altLang="en-US" sz="2000" b="1" dirty="0">
                <a:solidFill>
                  <a:srgbClr val="CC0000"/>
                </a:solidFill>
                <a:latin typeface="Times New Roman" panose="02020603050405020304" pitchFamily="18" charset="0"/>
              </a:rPr>
              <a:t>和</a:t>
            </a:r>
            <a:r>
              <a:rPr kumimoji="1" lang="en-US" altLang="zh-CN" sz="2000" b="1" i="1" dirty="0" err="1">
                <a:solidFill>
                  <a:srgbClr val="CC0000"/>
                </a:solidFill>
                <a:latin typeface="Times New Roman" panose="02020603050405020304" pitchFamily="18" charset="0"/>
              </a:rPr>
              <a:t>E</a:t>
            </a:r>
            <a:r>
              <a:rPr kumimoji="1" lang="en-US" altLang="zh-CN" sz="2000" b="1" baseline="-25000" dirty="0" err="1">
                <a:solidFill>
                  <a:srgbClr val="CC0000"/>
                </a:solidFill>
                <a:latin typeface="Times New Roman" panose="02020603050405020304" pitchFamily="18" charset="0"/>
              </a:rPr>
              <a:t>g</a:t>
            </a:r>
            <a:r>
              <a:rPr kumimoji="1" lang="zh-CN" altLang="en-US" sz="2000" b="1" dirty="0">
                <a:solidFill>
                  <a:srgbClr val="CC0000"/>
                </a:solidFill>
              </a:rPr>
              <a:t>都较小，定子阻抗压降所占的份量就比较显著，不再能忽略</a:t>
            </a:r>
            <a:r>
              <a:rPr kumimoji="1" lang="zh-CN" altLang="en-US" sz="2000" b="1" dirty="0"/>
              <a:t>。这时，需要人为地把电压</a:t>
            </a:r>
            <a:r>
              <a:rPr kumimoji="1" lang="en-US" altLang="zh-CN" sz="2000" b="1" i="1" dirty="0">
                <a:latin typeface="Times New Roman" panose="02020603050405020304" pitchFamily="18" charset="0"/>
              </a:rPr>
              <a:t>U</a:t>
            </a:r>
            <a:r>
              <a:rPr kumimoji="1" lang="en-US" altLang="zh-CN" sz="2000" b="1" baseline="-25000" dirty="0">
                <a:latin typeface="Times New Roman" panose="02020603050405020304" pitchFamily="18" charset="0"/>
              </a:rPr>
              <a:t>s</a:t>
            </a:r>
            <a:r>
              <a:rPr kumimoji="1" lang="zh-CN" altLang="en-US" sz="2000" b="1" dirty="0"/>
              <a:t>抬高一些，近似地补偿定子压降。</a:t>
            </a:r>
            <a:endParaRPr kumimoji="1" lang="en-US" altLang="zh-CN" sz="2000" b="1" dirty="0"/>
          </a:p>
          <a:p>
            <a:pPr>
              <a:lnSpc>
                <a:spcPct val="115000"/>
              </a:lnSpc>
              <a:spcBef>
                <a:spcPts val="600"/>
              </a:spcBef>
              <a:buFontTx/>
              <a:buNone/>
              <a:defRPr/>
            </a:pPr>
            <a:r>
              <a:rPr kumimoji="1" lang="zh-CN" altLang="en-US" b="1" dirty="0">
                <a:solidFill>
                  <a:srgbClr val="0000FF"/>
                </a:solidFill>
                <a:effectLst>
                  <a:outerShdw blurRad="38100" dist="38100" dir="2700000" algn="tl">
                    <a:srgbClr val="000000">
                      <a:alpha val="43137"/>
                    </a:srgbClr>
                  </a:outerShdw>
                </a:effectLst>
              </a:rPr>
              <a:t>分基频</a:t>
            </a:r>
            <a:r>
              <a:rPr kumimoji="1" lang="en-US" altLang="zh-CN" b="1" i="1" dirty="0">
                <a:solidFill>
                  <a:srgbClr val="0000FF"/>
                </a:solidFill>
                <a:effectLst>
                  <a:outerShdw blurRad="38100" dist="38100" dir="2700000" algn="tl">
                    <a:srgbClr val="000000">
                      <a:alpha val="43137"/>
                    </a:srgbClr>
                  </a:outerShdw>
                </a:effectLst>
                <a:latin typeface="Times New Roman" panose="02020603050405020304" pitchFamily="18" charset="0"/>
              </a:rPr>
              <a:t>f</a:t>
            </a:r>
            <a:r>
              <a:rPr kumimoji="1" lang="en-US" altLang="zh-CN" b="1" baseline="-25000" dirty="0">
                <a:solidFill>
                  <a:srgbClr val="0000FF"/>
                </a:solidFill>
                <a:effectLst>
                  <a:outerShdw blurRad="38100" dist="38100" dir="2700000" algn="tl">
                    <a:srgbClr val="000000">
                      <a:alpha val="43137"/>
                    </a:srgbClr>
                  </a:outerShdw>
                </a:effectLst>
                <a:latin typeface="Times New Roman" panose="02020603050405020304" pitchFamily="18" charset="0"/>
              </a:rPr>
              <a:t>1n</a:t>
            </a:r>
            <a:r>
              <a:rPr kumimoji="1" lang="zh-CN" altLang="en-US" b="1" dirty="0">
                <a:solidFill>
                  <a:srgbClr val="0000FF"/>
                </a:solidFill>
                <a:effectLst>
                  <a:outerShdw blurRad="38100" dist="38100" dir="2700000" algn="tl">
                    <a:srgbClr val="000000">
                      <a:alpha val="43137"/>
                    </a:srgbClr>
                  </a:outerShdw>
                </a:effectLst>
              </a:rPr>
              <a:t>（额定频率）以上以下两段调速：</a:t>
            </a:r>
            <a:endParaRPr kumimoji="1" lang="en-US" altLang="zh-CN" b="1" dirty="0">
              <a:solidFill>
                <a:srgbClr val="0000FF"/>
              </a:solidFill>
              <a:effectLst>
                <a:outerShdw blurRad="38100" dist="38100" dir="2700000" algn="tl">
                  <a:srgbClr val="000000">
                    <a:alpha val="43137"/>
                  </a:srgbClr>
                </a:outerShdw>
              </a:effectLst>
            </a:endParaRPr>
          </a:p>
          <a:p>
            <a:pPr>
              <a:lnSpc>
                <a:spcPct val="115000"/>
              </a:lnSpc>
              <a:buFontTx/>
              <a:buNone/>
              <a:defRPr/>
            </a:pPr>
            <a:r>
              <a:rPr kumimoji="1" lang="en-US" altLang="zh-CN" b="1" dirty="0">
                <a:solidFill>
                  <a:srgbClr val="0000FF"/>
                </a:solidFill>
                <a:effectLst>
                  <a:outerShdw blurRad="38100" dist="38100" dir="2700000" algn="tl">
                    <a:srgbClr val="000000">
                      <a:alpha val="43137"/>
                    </a:srgbClr>
                  </a:outerShdw>
                </a:effectLst>
              </a:rPr>
              <a:t>1</a:t>
            </a:r>
            <a:r>
              <a:rPr kumimoji="1" lang="zh-CN" altLang="en-US" b="1" dirty="0">
                <a:solidFill>
                  <a:srgbClr val="0000FF"/>
                </a:solidFill>
                <a:effectLst>
                  <a:outerShdw blurRad="38100" dist="38100" dir="2700000" algn="tl">
                    <a:srgbClr val="000000">
                      <a:alpha val="43137"/>
                    </a:srgbClr>
                  </a:outerShdw>
                </a:effectLst>
              </a:rPr>
              <a:t>）基频以下恒值调速：属于恒转矩调速</a:t>
            </a:r>
          </a:p>
          <a:p>
            <a:pPr>
              <a:lnSpc>
                <a:spcPct val="115000"/>
              </a:lnSpc>
              <a:buFontTx/>
              <a:buNone/>
              <a:defRPr/>
            </a:pPr>
            <a:r>
              <a:rPr kumimoji="1" lang="en-US" altLang="zh-CN" sz="2000" b="1" i="1" dirty="0">
                <a:solidFill>
                  <a:srgbClr val="CC0000"/>
                </a:solidFill>
                <a:latin typeface="Times New Roman" panose="02020603050405020304" pitchFamily="18" charset="0"/>
              </a:rPr>
              <a:t>U</a:t>
            </a:r>
            <a:r>
              <a:rPr kumimoji="1" lang="en-US" altLang="zh-CN" sz="2000" b="1" baseline="-25000" dirty="0">
                <a:solidFill>
                  <a:srgbClr val="CC0000"/>
                </a:solidFill>
                <a:latin typeface="Times New Roman" panose="02020603050405020304" pitchFamily="18" charset="0"/>
              </a:rPr>
              <a:t>s</a:t>
            </a:r>
            <a:r>
              <a:rPr kumimoji="1" lang="en-US" altLang="zh-CN" sz="2000" b="1" dirty="0">
                <a:solidFill>
                  <a:srgbClr val="CC0000"/>
                </a:solidFill>
                <a:latin typeface="Times New Roman" panose="02020603050405020304" pitchFamily="18" charset="0"/>
              </a:rPr>
              <a:t>/</a:t>
            </a:r>
            <a:r>
              <a:rPr kumimoji="1" lang="el-GR" altLang="zh-CN" sz="2000" b="1" i="1" dirty="0">
                <a:solidFill>
                  <a:srgbClr val="CC0000"/>
                </a:solidFill>
                <a:latin typeface="Times New Roman" panose="02020603050405020304" pitchFamily="18" charset="0"/>
              </a:rPr>
              <a:t>ω</a:t>
            </a:r>
            <a:r>
              <a:rPr kumimoji="1" lang="en-US" altLang="zh-CN" sz="2000" b="1" baseline="-25000" dirty="0">
                <a:solidFill>
                  <a:srgbClr val="CC0000"/>
                </a:solidFill>
                <a:latin typeface="Times New Roman" panose="02020603050405020304" pitchFamily="18" charset="0"/>
              </a:rPr>
              <a:t>1</a:t>
            </a:r>
            <a:r>
              <a:rPr kumimoji="1" lang="en-US" altLang="zh-CN" sz="2000" b="1" dirty="0">
                <a:solidFill>
                  <a:srgbClr val="CC0000"/>
                </a:solidFill>
              </a:rPr>
              <a:t>=C</a:t>
            </a:r>
            <a:r>
              <a:rPr kumimoji="1" lang="zh-CN" altLang="en-US" sz="2000" b="1" dirty="0"/>
              <a:t>：</a:t>
            </a:r>
            <a:r>
              <a:rPr kumimoji="1" lang="zh-CN" altLang="en-US" sz="2000" b="1" dirty="0"/>
              <a:t>容易实现，低速带载能力有些差，且需要补偿定子压降。</a:t>
            </a:r>
          </a:p>
          <a:p>
            <a:pPr>
              <a:lnSpc>
                <a:spcPct val="115000"/>
              </a:lnSpc>
              <a:buFontTx/>
              <a:buNone/>
              <a:defRPr/>
            </a:pPr>
            <a:r>
              <a:rPr kumimoji="1" lang="en-US" altLang="zh-CN" sz="2000" b="1" i="1" dirty="0">
                <a:solidFill>
                  <a:srgbClr val="CC0000"/>
                </a:solidFill>
                <a:latin typeface="Times New Roman" panose="02020603050405020304" pitchFamily="18" charset="0"/>
              </a:rPr>
              <a:t>E</a:t>
            </a:r>
            <a:r>
              <a:rPr kumimoji="1" lang="en-US" altLang="zh-CN" sz="2000" b="1" i="1" baseline="-25000" dirty="0">
                <a:solidFill>
                  <a:srgbClr val="CC0000"/>
                </a:solidFill>
                <a:latin typeface="Times New Roman" panose="02020603050405020304" pitchFamily="18" charset="0"/>
              </a:rPr>
              <a:t>s</a:t>
            </a:r>
            <a:r>
              <a:rPr kumimoji="1" lang="en-US" altLang="zh-CN" sz="2000" b="1" dirty="0">
                <a:solidFill>
                  <a:srgbClr val="CC0000"/>
                </a:solidFill>
                <a:latin typeface="Times New Roman" panose="02020603050405020304" pitchFamily="18" charset="0"/>
              </a:rPr>
              <a:t>/</a:t>
            </a:r>
            <a:r>
              <a:rPr kumimoji="1" lang="el-GR" altLang="zh-CN" sz="2000" b="1" i="1" dirty="0">
                <a:solidFill>
                  <a:srgbClr val="CC0000"/>
                </a:solidFill>
                <a:latin typeface="Times New Roman" panose="02020603050405020304" pitchFamily="18" charset="0"/>
              </a:rPr>
              <a:t>ω</a:t>
            </a:r>
            <a:r>
              <a:rPr kumimoji="1" lang="en-US" altLang="zh-CN" sz="2000" b="1" baseline="-25000" dirty="0">
                <a:solidFill>
                  <a:srgbClr val="CC0000"/>
                </a:solidFill>
                <a:latin typeface="Times New Roman" panose="02020603050405020304" pitchFamily="18" charset="0"/>
              </a:rPr>
              <a:t>1</a:t>
            </a:r>
            <a:r>
              <a:rPr kumimoji="1" lang="en-US" altLang="zh-CN" sz="2000" b="1" dirty="0">
                <a:solidFill>
                  <a:srgbClr val="CC0000"/>
                </a:solidFill>
              </a:rPr>
              <a:t>=C</a:t>
            </a:r>
            <a:r>
              <a:rPr kumimoji="1" lang="zh-CN" altLang="en-US" sz="2000" b="1" dirty="0">
                <a:latin typeface="Times New Roman" panose="02020603050405020304" pitchFamily="18" charset="0"/>
              </a:rPr>
              <a:t>和</a:t>
            </a:r>
            <a:r>
              <a:rPr kumimoji="1" lang="en-US" altLang="zh-CN" sz="2000" b="1" i="1" dirty="0" err="1">
                <a:solidFill>
                  <a:srgbClr val="CC0000"/>
                </a:solidFill>
                <a:latin typeface="Times New Roman" panose="02020603050405020304" pitchFamily="18" charset="0"/>
              </a:rPr>
              <a:t>E</a:t>
            </a:r>
            <a:r>
              <a:rPr kumimoji="1" lang="en-US" altLang="zh-CN" sz="2000" b="1" baseline="-25000" dirty="0" err="1">
                <a:solidFill>
                  <a:srgbClr val="CC0000"/>
                </a:solidFill>
                <a:latin typeface="Times New Roman" panose="02020603050405020304" pitchFamily="18" charset="0"/>
              </a:rPr>
              <a:t>g</a:t>
            </a:r>
            <a:r>
              <a:rPr kumimoji="1" lang="en-US" altLang="zh-CN" sz="2000" b="1" dirty="0">
                <a:solidFill>
                  <a:srgbClr val="CC0000"/>
                </a:solidFill>
                <a:latin typeface="Times New Roman" panose="02020603050405020304" pitchFamily="18" charset="0"/>
              </a:rPr>
              <a:t>/</a:t>
            </a:r>
            <a:r>
              <a:rPr kumimoji="1" lang="el-GR" altLang="zh-CN" sz="2000" b="1" i="1" dirty="0">
                <a:solidFill>
                  <a:srgbClr val="CC0000"/>
                </a:solidFill>
                <a:latin typeface="Times New Roman" panose="02020603050405020304" pitchFamily="18" charset="0"/>
              </a:rPr>
              <a:t>ω</a:t>
            </a:r>
            <a:r>
              <a:rPr kumimoji="1" lang="en-US" altLang="zh-CN" sz="2000" b="1" baseline="-25000" dirty="0">
                <a:solidFill>
                  <a:srgbClr val="CC0000"/>
                </a:solidFill>
                <a:latin typeface="Times New Roman" panose="02020603050405020304" pitchFamily="18" charset="0"/>
              </a:rPr>
              <a:t>1</a:t>
            </a:r>
            <a:r>
              <a:rPr kumimoji="1" lang="en-US" altLang="zh-CN" sz="2000" b="1" dirty="0">
                <a:solidFill>
                  <a:srgbClr val="CC0000"/>
                </a:solidFill>
              </a:rPr>
              <a:t>=C</a:t>
            </a:r>
            <a:r>
              <a:rPr kumimoji="1" lang="zh-CN" altLang="en-US" sz="2000" b="1" dirty="0"/>
              <a:t>：</a:t>
            </a:r>
            <a:r>
              <a:rPr kumimoji="1" lang="zh-CN" altLang="en-US" sz="2000" b="1" dirty="0"/>
              <a:t>绕组中的感应电动势是难以直接控制的，非线性，产生转矩的能力受限。</a:t>
            </a:r>
          </a:p>
          <a:p>
            <a:pPr>
              <a:lnSpc>
                <a:spcPct val="115000"/>
              </a:lnSpc>
              <a:buFontTx/>
              <a:buNone/>
              <a:defRPr/>
            </a:pPr>
            <a:r>
              <a:rPr kumimoji="1" lang="en-US" altLang="zh-CN" sz="2000" b="1" i="1" dirty="0" err="1">
                <a:solidFill>
                  <a:srgbClr val="CC0000"/>
                </a:solidFill>
                <a:latin typeface="Times New Roman" panose="02020603050405020304" pitchFamily="18" charset="0"/>
              </a:rPr>
              <a:t>E</a:t>
            </a:r>
            <a:r>
              <a:rPr kumimoji="1" lang="en-US" altLang="zh-CN" sz="2000" b="1" baseline="-25000" dirty="0" err="1">
                <a:solidFill>
                  <a:srgbClr val="CC0000"/>
                </a:solidFill>
                <a:latin typeface="Times New Roman" panose="02020603050405020304" pitchFamily="18" charset="0"/>
              </a:rPr>
              <a:t>r</a:t>
            </a:r>
            <a:r>
              <a:rPr kumimoji="1" lang="en-US" altLang="zh-CN" sz="2000" b="1" dirty="0">
                <a:solidFill>
                  <a:srgbClr val="CC0000"/>
                </a:solidFill>
                <a:latin typeface="Times New Roman" panose="02020603050405020304" pitchFamily="18" charset="0"/>
              </a:rPr>
              <a:t>/</a:t>
            </a:r>
            <a:r>
              <a:rPr kumimoji="1" lang="el-GR" altLang="zh-CN" sz="2000" b="1" i="1" dirty="0">
                <a:solidFill>
                  <a:srgbClr val="CC0000"/>
                </a:solidFill>
                <a:latin typeface="Times New Roman" panose="02020603050405020304" pitchFamily="18" charset="0"/>
              </a:rPr>
              <a:t>ω</a:t>
            </a:r>
            <a:r>
              <a:rPr kumimoji="1" lang="en-US" altLang="zh-CN" sz="2000" b="1" baseline="-25000" dirty="0">
                <a:solidFill>
                  <a:srgbClr val="CC0000"/>
                </a:solidFill>
                <a:latin typeface="Times New Roman" panose="02020603050405020304" pitchFamily="18" charset="0"/>
              </a:rPr>
              <a:t>1</a:t>
            </a:r>
            <a:r>
              <a:rPr kumimoji="1" lang="en-US" altLang="zh-CN" sz="2000" b="1" dirty="0">
                <a:solidFill>
                  <a:srgbClr val="CC0000"/>
                </a:solidFill>
              </a:rPr>
              <a:t>=C</a:t>
            </a:r>
            <a:r>
              <a:rPr kumimoji="1" lang="zh-CN" altLang="en-US" sz="2000" b="1" dirty="0"/>
              <a:t>：</a:t>
            </a:r>
            <a:r>
              <a:rPr kumimoji="1" lang="zh-CN" altLang="en-US" sz="2000" b="1" dirty="0"/>
              <a:t>最好，在动态中也尽可能保持恒定，是矢量控制系统的目标，但控制复杂。</a:t>
            </a:r>
            <a:r>
              <a:rPr kumimoji="1" lang="zh-CN" altLang="en-US" sz="1800" b="1" dirty="0">
                <a:solidFill>
                  <a:srgbClr val="CC0000"/>
                </a:solidFill>
              </a:rPr>
              <a:t>恒</a:t>
            </a:r>
            <a:r>
              <a:rPr kumimoji="1" lang="en-US" altLang="zh-CN" sz="1800" b="1" i="1" dirty="0" err="1">
                <a:solidFill>
                  <a:srgbClr val="CC0000"/>
                </a:solidFill>
                <a:latin typeface="Times New Roman" panose="02020603050405020304" pitchFamily="18" charset="0"/>
              </a:rPr>
              <a:t>E</a:t>
            </a:r>
            <a:r>
              <a:rPr kumimoji="1" lang="en-US" altLang="zh-CN" sz="1800" b="1" baseline="-25000" dirty="0" err="1">
                <a:solidFill>
                  <a:srgbClr val="CC0000"/>
                </a:solidFill>
                <a:latin typeface="Times New Roman" panose="02020603050405020304" pitchFamily="18" charset="0"/>
              </a:rPr>
              <a:t>r</a:t>
            </a:r>
            <a:r>
              <a:rPr kumimoji="1" lang="en-US" altLang="zh-CN" sz="1800" b="1" dirty="0">
                <a:solidFill>
                  <a:srgbClr val="CC0000"/>
                </a:solidFill>
                <a:latin typeface="Times New Roman" panose="02020603050405020304" pitchFamily="18" charset="0"/>
              </a:rPr>
              <a:t>/</a:t>
            </a:r>
            <a:r>
              <a:rPr kumimoji="1" lang="el-GR" altLang="zh-CN" sz="1800" b="1" i="1" dirty="0">
                <a:solidFill>
                  <a:srgbClr val="CC0000"/>
                </a:solidFill>
                <a:latin typeface="Times New Roman" panose="02020603050405020304" pitchFamily="18" charset="0"/>
              </a:rPr>
              <a:t>ω</a:t>
            </a:r>
            <a:r>
              <a:rPr kumimoji="1" lang="en-US" altLang="zh-CN" sz="1800" b="1" baseline="-25000" dirty="0">
                <a:solidFill>
                  <a:srgbClr val="CC0000"/>
                </a:solidFill>
                <a:latin typeface="Times New Roman" panose="02020603050405020304" pitchFamily="18" charset="0"/>
              </a:rPr>
              <a:t>1</a:t>
            </a:r>
            <a:r>
              <a:rPr kumimoji="1" lang="zh-CN" altLang="en-US" sz="2000" b="1" dirty="0">
                <a:solidFill>
                  <a:srgbClr val="CC0000"/>
                </a:solidFill>
                <a:latin typeface="Times New Roman" panose="02020603050405020304" pitchFamily="18" charset="0"/>
                <a:ea typeface="楷体_GB2312" charset="-122"/>
                <a:cs typeface="Times New Roman" panose="02020603050405020304" pitchFamily="18" charset="0"/>
              </a:rPr>
              <a:t>控制的稳态性能最好，可以获得和直流电机一样的线性机械特性。这正是高性能交流变频调速所要求的性能。</a:t>
            </a:r>
            <a:r>
              <a:rPr kumimoji="1" lang="zh-CN" altLang="en-US" sz="2000" b="1" dirty="0">
                <a:solidFill>
                  <a:srgbClr val="CC0000"/>
                </a:solidFill>
                <a:latin typeface="Times New Roman" panose="02020603050405020304" pitchFamily="18" charset="0"/>
              </a:rPr>
              <a:t> </a:t>
            </a:r>
            <a:r>
              <a:rPr kumimoji="1" lang="zh-CN" altLang="en-US" sz="2000" dirty="0"/>
              <a:t>  </a:t>
            </a:r>
          </a:p>
        </p:txBody>
      </p:sp>
      <p:sp>
        <p:nvSpPr>
          <p:cNvPr id="58371" name="Text Box 30"/>
          <p:cNvSpPr txBox="1">
            <a:spLocks noChangeArrowheads="1"/>
          </p:cNvSpPr>
          <p:nvPr/>
        </p:nvSpPr>
        <p:spPr bwMode="auto">
          <a:xfrm>
            <a:off x="0" y="4514850"/>
            <a:ext cx="1670050"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9</a:t>
            </a:r>
            <a:r>
              <a:rPr lang="zh-CN" altLang="en-US" sz="1600" b="1">
                <a:latin typeface="Times New Roman" pitchFamily="18" charset="0"/>
              </a:rPr>
              <a:t>章 同步电动机变压变频调速系统</a:t>
            </a:r>
          </a:p>
        </p:txBody>
      </p:sp>
      <p:sp>
        <p:nvSpPr>
          <p:cNvPr id="58372" name="Text Box 13"/>
          <p:cNvSpPr txBox="1">
            <a:spLocks noChangeArrowheads="1"/>
          </p:cNvSpPr>
          <p:nvPr/>
        </p:nvSpPr>
        <p:spPr bwMode="auto">
          <a:xfrm>
            <a:off x="0" y="2676525"/>
            <a:ext cx="1703388"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7</a:t>
            </a:r>
            <a:r>
              <a:rPr lang="zh-CN" altLang="en-US" sz="1600" b="1">
                <a:latin typeface="Times New Roman" pitchFamily="18" charset="0"/>
              </a:rPr>
              <a:t>章  基于动态模型的异步电动机调速系统</a:t>
            </a:r>
          </a:p>
        </p:txBody>
      </p:sp>
      <p:sp>
        <p:nvSpPr>
          <p:cNvPr id="58373" name="Text Box 26"/>
          <p:cNvSpPr txBox="1">
            <a:spLocks noChangeArrowheads="1"/>
          </p:cNvSpPr>
          <p:nvPr/>
        </p:nvSpPr>
        <p:spPr bwMode="auto">
          <a:xfrm>
            <a:off x="0" y="1079500"/>
            <a:ext cx="1687513" cy="581025"/>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2" action="ppaction://hlinksldjump"/>
              </a:rPr>
              <a:t>第</a:t>
            </a:r>
            <a:r>
              <a:rPr lang="en-US" altLang="zh-CN" sz="1600" b="1">
                <a:latin typeface="Times New Roman" pitchFamily="18" charset="0"/>
                <a:hlinkClick r:id="rId2" action="ppaction://hlinksldjump"/>
              </a:rPr>
              <a:t>1</a:t>
            </a:r>
            <a:r>
              <a:rPr lang="zh-CN" altLang="en-US" sz="1600" b="1">
                <a:latin typeface="Times New Roman" pitchFamily="18" charset="0"/>
                <a:hlinkClick r:id="rId2" action="ppaction://hlinksldjump"/>
              </a:rPr>
              <a:t>章  交流调速系统绪论</a:t>
            </a:r>
            <a:endParaRPr lang="zh-CN" altLang="en-US" sz="1600" b="1">
              <a:latin typeface="Times New Roman" pitchFamily="18" charset="0"/>
            </a:endParaRPr>
          </a:p>
        </p:txBody>
      </p:sp>
      <p:sp>
        <p:nvSpPr>
          <p:cNvPr id="6" name="Text Box 27"/>
          <p:cNvSpPr txBox="1">
            <a:spLocks noChangeArrowheads="1"/>
          </p:cNvSpPr>
          <p:nvPr/>
        </p:nvSpPr>
        <p:spPr bwMode="auto">
          <a:xfrm>
            <a:off x="0" y="1749425"/>
            <a:ext cx="1693863" cy="825500"/>
          </a:xfrm>
          <a:prstGeom prst="rect">
            <a:avLst/>
          </a:prstGeom>
          <a:solidFill>
            <a:schemeClr val="accent5">
              <a:lumMod val="40000"/>
              <a:lumOff val="60000"/>
            </a:schemeClr>
          </a:solidFill>
          <a:ln w="9525">
            <a:noFill/>
            <a:miter lim="800000"/>
          </a:ln>
        </p:spPr>
        <p:txBody>
          <a:bodyPr>
            <a:spAutoFit/>
          </a:bodyPr>
          <a:lstStyle/>
          <a:p>
            <a:pPr>
              <a:spcBef>
                <a:spcPct val="50000"/>
              </a:spcBef>
              <a:buFontTx/>
              <a:buNone/>
              <a:defRPr/>
            </a:pPr>
            <a:r>
              <a:rPr kumimoji="1" lang="zh-CN" altLang="zh-CN" sz="1600" b="1" dirty="0">
                <a:latin typeface="Times New Roman" panose="02020603050405020304" pitchFamily="18" charset="0"/>
              </a:rPr>
              <a:t>第</a:t>
            </a:r>
            <a:r>
              <a:rPr kumimoji="1" lang="en-US" altLang="zh-CN" sz="1600" b="1" dirty="0">
                <a:latin typeface="Times New Roman" panose="02020603050405020304" pitchFamily="18" charset="0"/>
              </a:rPr>
              <a:t>6</a:t>
            </a:r>
            <a:r>
              <a:rPr kumimoji="1" lang="zh-CN" altLang="zh-CN" sz="1600" b="1" dirty="0">
                <a:latin typeface="Times New Roman" panose="02020603050405020304" pitchFamily="18" charset="0"/>
              </a:rPr>
              <a:t>章 </a:t>
            </a:r>
            <a:r>
              <a:rPr kumimoji="1" lang="zh-CN" altLang="en-US" sz="1600" b="1" dirty="0">
                <a:latin typeface="Times New Roman" panose="02020603050405020304" pitchFamily="18" charset="0"/>
              </a:rPr>
              <a:t> </a:t>
            </a:r>
            <a:r>
              <a:rPr kumimoji="1" lang="zh-CN" altLang="zh-CN" sz="1600" b="1" dirty="0">
                <a:latin typeface="Times New Roman" panose="02020603050405020304" pitchFamily="18" charset="0"/>
              </a:rPr>
              <a:t>基于稳态模型的异步电动机调速系统</a:t>
            </a:r>
            <a:endParaRPr kumimoji="1" lang="en-US" altLang="zh-CN" sz="1600" b="1" dirty="0">
              <a:latin typeface="Times New Roman" panose="02020603050405020304" pitchFamily="18" charset="0"/>
            </a:endParaRPr>
          </a:p>
        </p:txBody>
      </p:sp>
      <p:sp>
        <p:nvSpPr>
          <p:cNvPr id="58375" name="Text Box 29"/>
          <p:cNvSpPr txBox="1">
            <a:spLocks noChangeArrowheads="1"/>
          </p:cNvSpPr>
          <p:nvPr/>
        </p:nvSpPr>
        <p:spPr bwMode="auto">
          <a:xfrm>
            <a:off x="0" y="3606800"/>
            <a:ext cx="1685925" cy="830263"/>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8</a:t>
            </a:r>
            <a:r>
              <a:rPr lang="zh-CN" altLang="en-US" sz="1600" b="1">
                <a:latin typeface="Times New Roman" pitchFamily="18" charset="0"/>
              </a:rPr>
              <a:t>章 </a:t>
            </a:r>
            <a:r>
              <a:rPr lang="zh-CN" altLang="zh-CN" sz="1600" b="1"/>
              <a:t>绕线转子异步电机转子变频控制系统</a:t>
            </a:r>
            <a:endParaRPr lang="zh-CN" altLang="en-US" sz="1600" b="1">
              <a:latin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5" name="Rectangle 3"/>
          <p:cNvSpPr>
            <a:spLocks noChangeArrowheads="1"/>
          </p:cNvSpPr>
          <p:nvPr/>
        </p:nvSpPr>
        <p:spPr bwMode="auto">
          <a:xfrm>
            <a:off x="1692275" y="3716338"/>
            <a:ext cx="7127875" cy="1368425"/>
          </a:xfrm>
          <a:prstGeom prst="rect">
            <a:avLst/>
          </a:prstGeom>
          <a:noFill/>
          <a:ln w="9525">
            <a:noFill/>
            <a:miter lim="800000"/>
          </a:ln>
          <a:effectLst/>
        </p:spPr>
        <p:txBody>
          <a:bodyPr/>
          <a:lstStyle/>
          <a:p>
            <a:pPr>
              <a:buClr>
                <a:srgbClr val="FF9933"/>
              </a:buClr>
              <a:buFontTx/>
              <a:buNone/>
              <a:defRPr/>
            </a:pPr>
            <a:r>
              <a:rPr lang="zh-CN" altLang="en-US" sz="2000" b="1" dirty="0">
                <a:solidFill>
                  <a:srgbClr val="FF3300"/>
                </a:solidFill>
                <a:effectLst>
                  <a:outerShdw blurRad="38100" dist="38100" dir="2700000" algn="tl">
                    <a:srgbClr val="C0C0C0"/>
                  </a:outerShdw>
                </a:effectLst>
                <a:latin typeface="Arial" panose="020B0604020202020204" pitchFamily="34" charset="0"/>
              </a:rPr>
              <a:t>由于基频以下调速最好是保持每极磁通量为额定值不变，</a:t>
            </a:r>
            <a:r>
              <a:rPr lang="zh-CN" altLang="zh-CN" sz="2000" b="1" dirty="0"/>
              <a:t>只有</a:t>
            </a:r>
            <a:r>
              <a:rPr lang="en-US" altLang="zh-CN" sz="2000" b="1" i="1" dirty="0" err="1"/>
              <a:t>E</a:t>
            </a:r>
            <a:r>
              <a:rPr lang="en-US" altLang="zh-CN" sz="2000" b="1" i="1" baseline="-25000" dirty="0" err="1"/>
              <a:t>g</a:t>
            </a:r>
            <a:r>
              <a:rPr lang="en-US" altLang="zh-CN" sz="2000" b="1" dirty="0"/>
              <a:t>/</a:t>
            </a:r>
            <a:r>
              <a:rPr kumimoji="1" lang="el-GR" altLang="zh-CN" sz="2000" b="1" i="1" dirty="0">
                <a:latin typeface="Times New Roman" panose="02020603050405020304" pitchFamily="18" charset="0"/>
              </a:rPr>
              <a:t>ω</a:t>
            </a:r>
            <a:r>
              <a:rPr lang="en-US" altLang="zh-CN" sz="2000" b="1" baseline="-25000" dirty="0"/>
              <a:t>1</a:t>
            </a:r>
            <a:r>
              <a:rPr lang="en-US" altLang="zh-CN" sz="2000" b="1" dirty="0"/>
              <a:t>=C</a:t>
            </a:r>
            <a:r>
              <a:rPr lang="zh-CN" altLang="zh-CN" sz="2000" b="1" dirty="0"/>
              <a:t>，</a:t>
            </a:r>
            <a:r>
              <a:rPr lang="zh-CN" altLang="zh-CN" sz="2000" b="1" dirty="0"/>
              <a:t>才能保证。</a:t>
            </a:r>
            <a:r>
              <a:rPr lang="zh-CN" altLang="zh-CN" sz="2000" b="1" dirty="0">
                <a:solidFill>
                  <a:srgbClr val="FF0000"/>
                </a:solidFill>
                <a:effectLst>
                  <a:outerShdw blurRad="38100" dist="38100" dir="2700000" algn="tl">
                    <a:srgbClr val="000000">
                      <a:alpha val="43137"/>
                    </a:srgbClr>
                  </a:outerShdw>
                </a:effectLst>
              </a:rPr>
              <a:t>当电动势值较高时，忽略定子电阻和漏感压降，则有</a:t>
            </a:r>
            <a:r>
              <a:rPr lang="en-US" altLang="zh-CN" sz="2000" b="1" i="1" dirty="0">
                <a:solidFill>
                  <a:srgbClr val="FF0000"/>
                </a:solidFill>
                <a:effectLst>
                  <a:outerShdw blurRad="38100" dist="38100" dir="2700000" algn="tl">
                    <a:srgbClr val="000000">
                      <a:alpha val="43137"/>
                    </a:srgbClr>
                  </a:outerShdw>
                </a:effectLst>
              </a:rPr>
              <a:t>U</a:t>
            </a:r>
            <a:r>
              <a:rPr lang="en-US" altLang="zh-CN" sz="2000" b="1" i="1" baseline="-25000" dirty="0">
                <a:solidFill>
                  <a:srgbClr val="FF0000"/>
                </a:solidFill>
                <a:effectLst>
                  <a:outerShdw blurRad="38100" dist="38100" dir="2700000" algn="tl">
                    <a:srgbClr val="000000">
                      <a:alpha val="43137"/>
                    </a:srgbClr>
                  </a:outerShdw>
                </a:effectLst>
              </a:rPr>
              <a:t>s</a:t>
            </a:r>
            <a:r>
              <a:rPr lang="zh-CN" altLang="zh-CN" sz="2000" b="1" dirty="0">
                <a:solidFill>
                  <a:srgbClr val="FF0000"/>
                </a:solidFill>
                <a:effectLst>
                  <a:outerShdw blurRad="38100" dist="38100" dir="2700000" algn="tl">
                    <a:srgbClr val="000000">
                      <a:alpha val="43137"/>
                    </a:srgbClr>
                  </a:outerShdw>
                </a:effectLst>
              </a:rPr>
              <a:t>≈</a:t>
            </a:r>
            <a:r>
              <a:rPr lang="en-US" altLang="zh-CN" sz="2000" b="1" i="1" dirty="0" err="1">
                <a:solidFill>
                  <a:srgbClr val="FF0000"/>
                </a:solidFill>
                <a:effectLst>
                  <a:outerShdw blurRad="38100" dist="38100" dir="2700000" algn="tl">
                    <a:srgbClr val="000000">
                      <a:alpha val="43137"/>
                    </a:srgbClr>
                  </a:outerShdw>
                </a:effectLst>
              </a:rPr>
              <a:t>E</a:t>
            </a:r>
            <a:r>
              <a:rPr lang="en-US" altLang="zh-CN" sz="2000" b="1" i="1" baseline="-25000" dirty="0" err="1">
                <a:solidFill>
                  <a:srgbClr val="FF0000"/>
                </a:solidFill>
                <a:effectLst>
                  <a:outerShdw blurRad="38100" dist="38100" dir="2700000" algn="tl">
                    <a:srgbClr val="000000">
                      <a:alpha val="43137"/>
                    </a:srgbClr>
                  </a:outerShdw>
                </a:effectLst>
              </a:rPr>
              <a:t>g</a:t>
            </a:r>
            <a:r>
              <a:rPr lang="zh-CN" altLang="zh-CN" sz="2000" b="1" dirty="0"/>
              <a:t>，因此有了恒压频比控制</a:t>
            </a:r>
            <a:r>
              <a:rPr lang="en-US" altLang="zh-CN" sz="2000" b="1" i="1" dirty="0"/>
              <a:t>U</a:t>
            </a:r>
            <a:r>
              <a:rPr lang="en-US" altLang="zh-CN" sz="2000" b="1" i="1" baseline="-25000" dirty="0"/>
              <a:t>s</a:t>
            </a:r>
            <a:r>
              <a:rPr lang="en-US" altLang="zh-CN" sz="2000" b="1" dirty="0"/>
              <a:t>/</a:t>
            </a:r>
            <a:r>
              <a:rPr kumimoji="1" lang="el-GR" altLang="zh-CN" sz="2000" b="1" i="1" dirty="0">
                <a:latin typeface="Times New Roman" panose="02020603050405020304" pitchFamily="18" charset="0"/>
              </a:rPr>
              <a:t> </a:t>
            </a:r>
            <a:r>
              <a:rPr kumimoji="1" lang="el-GR" altLang="zh-CN" sz="2000" b="1" i="1" dirty="0">
                <a:latin typeface="Times New Roman" panose="02020603050405020304" pitchFamily="18" charset="0"/>
              </a:rPr>
              <a:t>ω</a:t>
            </a:r>
            <a:r>
              <a:rPr lang="en-US" altLang="zh-CN" sz="2000" b="1" baseline="-25000" dirty="0"/>
              <a:t>1</a:t>
            </a:r>
            <a:r>
              <a:rPr lang="en-US" altLang="zh-CN" sz="2000" b="1" dirty="0"/>
              <a:t>=C</a:t>
            </a:r>
            <a:r>
              <a:rPr lang="zh-CN" altLang="zh-CN" sz="2000" b="1" dirty="0"/>
              <a:t>。</a:t>
            </a:r>
            <a:endParaRPr lang="zh-CN" altLang="zh-CN" sz="2000" b="1" dirty="0"/>
          </a:p>
          <a:p>
            <a:pPr>
              <a:buClr>
                <a:srgbClr val="FF9933"/>
              </a:buClr>
              <a:buFont typeface="Wingdings" panose="05000000000000000000" pitchFamily="2" charset="2"/>
              <a:buNone/>
              <a:defRPr/>
            </a:pPr>
            <a:endParaRPr lang="en-US" altLang="zh-CN" sz="2000" b="1" dirty="0">
              <a:solidFill>
                <a:srgbClr val="FF3300"/>
              </a:solidFill>
              <a:effectLst>
                <a:outerShdw blurRad="38100" dist="38100" dir="2700000" algn="tl">
                  <a:srgbClr val="C0C0C0"/>
                </a:outerShdw>
              </a:effectLst>
              <a:latin typeface="Arial" panose="020B0604020202020204" pitchFamily="34" charset="0"/>
            </a:endParaRPr>
          </a:p>
        </p:txBody>
      </p:sp>
      <p:sp>
        <p:nvSpPr>
          <p:cNvPr id="294936" name="Rectangle 24"/>
          <p:cNvSpPr>
            <a:spLocks noChangeArrowheads="1"/>
          </p:cNvSpPr>
          <p:nvPr/>
        </p:nvSpPr>
        <p:spPr bwMode="auto">
          <a:xfrm>
            <a:off x="1725613" y="5229225"/>
            <a:ext cx="7418387" cy="1316038"/>
          </a:xfrm>
          <a:prstGeom prst="rect">
            <a:avLst/>
          </a:prstGeom>
          <a:noFill/>
          <a:ln w="9525">
            <a:noFill/>
            <a:miter lim="800000"/>
          </a:ln>
          <a:effectLst/>
        </p:spPr>
        <p:txBody>
          <a:bodyPr/>
          <a:lstStyle/>
          <a:p>
            <a:pPr>
              <a:buClr>
                <a:srgbClr val="FF9933"/>
              </a:buClr>
              <a:buFont typeface="Wingdings" panose="05000000000000000000" pitchFamily="2" charset="2"/>
              <a:buNone/>
              <a:defRPr/>
            </a:pPr>
            <a:r>
              <a:rPr lang="zh-CN" altLang="en-US" sz="2000" b="1" dirty="0">
                <a:solidFill>
                  <a:srgbClr val="FF0000"/>
                </a:solidFill>
                <a:effectLst>
                  <a:outerShdw blurRad="38100" dist="38100" dir="2700000" algn="tl">
                    <a:srgbClr val="C0C0C0"/>
                  </a:outerShdw>
                </a:effectLst>
                <a:latin typeface="Arial" panose="020B0604020202020204" pitchFamily="34" charset="0"/>
              </a:rPr>
              <a:t>低频补偿（低频转矩提升）</a:t>
            </a:r>
          </a:p>
          <a:p>
            <a:pPr>
              <a:buFontTx/>
              <a:buNone/>
              <a:defRPr/>
            </a:pPr>
            <a:r>
              <a:rPr lang="zh-CN" altLang="en-US" sz="2000" b="1" dirty="0">
                <a:latin typeface="Arial" panose="020B0604020202020204" pitchFamily="34" charset="0"/>
              </a:rPr>
              <a:t>低频时，定子电阻和漏感压降所占的份量比较显著，不能再忽略。</a:t>
            </a:r>
          </a:p>
          <a:p>
            <a:pPr>
              <a:buFontTx/>
              <a:buNone/>
              <a:defRPr/>
            </a:pPr>
            <a:r>
              <a:rPr lang="zh-CN" altLang="en-US" sz="2000" b="1" dirty="0">
                <a:latin typeface="Arial" panose="020B0604020202020204" pitchFamily="34" charset="0"/>
              </a:rPr>
              <a:t>人为地把定子电压抬高一些，以补偿定子阻抗压降。</a:t>
            </a:r>
          </a:p>
          <a:p>
            <a:pPr>
              <a:buFontTx/>
              <a:buNone/>
              <a:defRPr/>
            </a:pPr>
            <a:r>
              <a:rPr lang="zh-CN" altLang="en-US" sz="2000" b="1" dirty="0">
                <a:latin typeface="Arial" panose="020B0604020202020204" pitchFamily="34" charset="0"/>
              </a:rPr>
              <a:t>负载大小不同，需要补偿的定子电压也不一样。</a:t>
            </a:r>
          </a:p>
        </p:txBody>
      </p:sp>
      <p:sp>
        <p:nvSpPr>
          <p:cNvPr id="22" name="标题 21"/>
          <p:cNvSpPr>
            <a:spLocks noGrp="1"/>
          </p:cNvSpPr>
          <p:nvPr>
            <p:ph type="title"/>
          </p:nvPr>
        </p:nvSpPr>
        <p:spPr/>
        <p:txBody>
          <a:bodyPr/>
          <a:lstStyle/>
          <a:p>
            <a:pPr>
              <a:defRPr/>
            </a:pPr>
            <a:endParaRPr lang="zh-CN" altLang="en-US"/>
          </a:p>
        </p:txBody>
      </p:sp>
      <p:sp>
        <p:nvSpPr>
          <p:cNvPr id="23" name="Rectangle 3"/>
          <p:cNvSpPr>
            <a:spLocks noChangeArrowheads="1"/>
          </p:cNvSpPr>
          <p:nvPr/>
        </p:nvSpPr>
        <p:spPr bwMode="auto">
          <a:xfrm>
            <a:off x="1692275" y="908050"/>
            <a:ext cx="2808288" cy="720725"/>
          </a:xfrm>
          <a:prstGeom prst="rect">
            <a:avLst/>
          </a:prstGeom>
          <a:noFill/>
          <a:ln w="9525">
            <a:noFill/>
            <a:miter lim="800000"/>
          </a:ln>
          <a:effectLst/>
        </p:spPr>
        <p:txBody>
          <a:bodyPr/>
          <a:lstStyle/>
          <a:p>
            <a:pPr algn="just">
              <a:buClr>
                <a:srgbClr val="FF9933"/>
              </a:buClr>
              <a:buFont typeface="Wingdings" panose="05000000000000000000" pitchFamily="2" charset="2"/>
              <a:buNone/>
              <a:defRPr/>
            </a:pPr>
            <a:r>
              <a:rPr lang="zh-CN" altLang="en-US" sz="1800" b="1" dirty="0">
                <a:solidFill>
                  <a:srgbClr val="FF0000"/>
                </a:solidFill>
                <a:effectLst>
                  <a:outerShdw blurRad="38100" dist="38100" dir="2700000" algn="tl">
                    <a:srgbClr val="C0C0C0"/>
                  </a:outerShdw>
                </a:effectLst>
                <a:latin typeface="Arial" panose="020B0604020202020204" pitchFamily="34" charset="0"/>
              </a:rPr>
              <a:t>气隙磁通</a:t>
            </a:r>
            <a:r>
              <a:rPr lang="zh-CN" altLang="en-US" sz="1800" b="1" dirty="0">
                <a:latin typeface="Arial" panose="020B0604020202020204" pitchFamily="34" charset="0"/>
              </a:rPr>
              <a:t>在定子每相</a:t>
            </a:r>
            <a:endParaRPr lang="en-US" altLang="zh-CN" sz="1800" b="1" dirty="0">
              <a:latin typeface="Arial" panose="020B0604020202020204" pitchFamily="34" charset="0"/>
            </a:endParaRPr>
          </a:p>
          <a:p>
            <a:pPr algn="just">
              <a:buClr>
                <a:srgbClr val="FF9933"/>
              </a:buClr>
              <a:buFont typeface="Wingdings" panose="05000000000000000000" pitchFamily="2" charset="2"/>
              <a:buNone/>
              <a:defRPr/>
            </a:pPr>
            <a:r>
              <a:rPr lang="zh-CN" altLang="en-US" sz="1800" b="1" dirty="0">
                <a:latin typeface="Arial" panose="020B0604020202020204" pitchFamily="34" charset="0"/>
              </a:rPr>
              <a:t>绕组中的感应电动势 </a:t>
            </a:r>
          </a:p>
        </p:txBody>
      </p:sp>
      <p:graphicFrame>
        <p:nvGraphicFramePr>
          <p:cNvPr id="9218" name="Object 6"/>
          <p:cNvGraphicFramePr>
            <a:graphicFrameLocks/>
          </p:cNvGraphicFramePr>
          <p:nvPr/>
        </p:nvGraphicFramePr>
        <p:xfrm>
          <a:off x="4787900" y="966788"/>
          <a:ext cx="2808288" cy="590550"/>
        </p:xfrm>
        <a:graphic>
          <a:graphicData uri="http://schemas.openxmlformats.org/presentationml/2006/ole">
            <p:oleObj spid="_x0000_s9218" r:id="rId3" imgW="1396394" imgH="253890" progId="Equation.DSMT4">
              <p:embed/>
            </p:oleObj>
          </a:graphicData>
        </a:graphic>
      </p:graphicFrame>
      <p:sp>
        <p:nvSpPr>
          <p:cNvPr id="25" name="Rectangle 7"/>
          <p:cNvSpPr>
            <a:spLocks noChangeArrowheads="1"/>
          </p:cNvSpPr>
          <p:nvPr/>
        </p:nvSpPr>
        <p:spPr bwMode="auto">
          <a:xfrm>
            <a:off x="1692275" y="1557338"/>
            <a:ext cx="2817813" cy="576262"/>
          </a:xfrm>
          <a:prstGeom prst="rect">
            <a:avLst/>
          </a:prstGeom>
          <a:noFill/>
          <a:ln w="9525">
            <a:noFill/>
            <a:miter lim="800000"/>
          </a:ln>
          <a:effectLst/>
        </p:spPr>
        <p:txBody>
          <a:bodyPr/>
          <a:lstStyle/>
          <a:p>
            <a:pPr algn="just">
              <a:buClr>
                <a:srgbClr val="FF9933"/>
              </a:buClr>
              <a:buFont typeface="Wingdings" panose="05000000000000000000" pitchFamily="2" charset="2"/>
              <a:buNone/>
              <a:defRPr/>
            </a:pPr>
            <a:r>
              <a:rPr lang="zh-CN" altLang="en-US" sz="1800" b="1" dirty="0">
                <a:solidFill>
                  <a:srgbClr val="FF0000"/>
                </a:solidFill>
                <a:effectLst>
                  <a:outerShdw blurRad="38100" dist="38100" dir="2700000" algn="tl">
                    <a:srgbClr val="C0C0C0"/>
                  </a:outerShdw>
                </a:effectLst>
                <a:latin typeface="Arial" panose="020B0604020202020204" pitchFamily="34" charset="0"/>
              </a:rPr>
              <a:t>定子全磁通</a:t>
            </a:r>
            <a:r>
              <a:rPr lang="zh-CN" altLang="en-US" sz="1800" b="1" dirty="0">
                <a:latin typeface="Arial" panose="020B0604020202020204" pitchFamily="34" charset="0"/>
              </a:rPr>
              <a:t>在定子每相</a:t>
            </a:r>
            <a:endParaRPr lang="en-US" altLang="zh-CN" sz="1800" b="1" dirty="0">
              <a:latin typeface="Arial" panose="020B0604020202020204" pitchFamily="34" charset="0"/>
            </a:endParaRPr>
          </a:p>
          <a:p>
            <a:pPr algn="just">
              <a:buClr>
                <a:srgbClr val="FF9933"/>
              </a:buClr>
              <a:buFont typeface="Wingdings" panose="05000000000000000000" pitchFamily="2" charset="2"/>
              <a:buNone/>
              <a:defRPr/>
            </a:pPr>
            <a:r>
              <a:rPr lang="zh-CN" altLang="en-US" sz="1800" b="1" dirty="0">
                <a:latin typeface="Arial" panose="020B0604020202020204" pitchFamily="34" charset="0"/>
              </a:rPr>
              <a:t>绕组中的感应电动势 </a:t>
            </a:r>
          </a:p>
        </p:txBody>
      </p:sp>
      <p:sp>
        <p:nvSpPr>
          <p:cNvPr id="26" name="Rectangle 8"/>
          <p:cNvSpPr>
            <a:spLocks noChangeArrowheads="1"/>
          </p:cNvSpPr>
          <p:nvPr/>
        </p:nvSpPr>
        <p:spPr bwMode="auto">
          <a:xfrm>
            <a:off x="1692275" y="2276475"/>
            <a:ext cx="2590800" cy="576263"/>
          </a:xfrm>
          <a:prstGeom prst="rect">
            <a:avLst/>
          </a:prstGeom>
          <a:noFill/>
          <a:ln w="9525">
            <a:noFill/>
            <a:miter lim="800000"/>
          </a:ln>
          <a:effectLst/>
        </p:spPr>
        <p:txBody>
          <a:bodyPr/>
          <a:lstStyle/>
          <a:p>
            <a:pPr algn="just">
              <a:buClr>
                <a:srgbClr val="FF9933"/>
              </a:buClr>
              <a:buFont typeface="Wingdings" panose="05000000000000000000" pitchFamily="2" charset="2"/>
              <a:buNone/>
              <a:defRPr/>
            </a:pPr>
            <a:r>
              <a:rPr lang="zh-CN" altLang="en-US" sz="1800" b="1" dirty="0">
                <a:solidFill>
                  <a:srgbClr val="FF0000"/>
                </a:solidFill>
                <a:effectLst>
                  <a:outerShdw blurRad="38100" dist="38100" dir="2700000" algn="tl">
                    <a:srgbClr val="C0C0C0"/>
                  </a:outerShdw>
                </a:effectLst>
                <a:latin typeface="Arial" panose="020B0604020202020204" pitchFamily="34" charset="0"/>
              </a:rPr>
              <a:t>转子全磁通</a:t>
            </a:r>
            <a:r>
              <a:rPr lang="zh-CN" altLang="en-US" sz="1800" b="1" dirty="0">
                <a:latin typeface="Arial" panose="020B0604020202020204" pitchFamily="34" charset="0"/>
              </a:rPr>
              <a:t>在定子每相</a:t>
            </a:r>
            <a:endParaRPr lang="en-US" altLang="zh-CN" sz="1800" b="1" dirty="0">
              <a:latin typeface="Arial" panose="020B0604020202020204" pitchFamily="34" charset="0"/>
            </a:endParaRPr>
          </a:p>
          <a:p>
            <a:pPr algn="just">
              <a:buClr>
                <a:srgbClr val="FF9933"/>
              </a:buClr>
              <a:buFont typeface="Wingdings" panose="05000000000000000000" pitchFamily="2" charset="2"/>
              <a:buNone/>
              <a:defRPr/>
            </a:pPr>
            <a:r>
              <a:rPr lang="zh-CN" altLang="en-US" sz="1800" b="1" dirty="0">
                <a:latin typeface="Arial" panose="020B0604020202020204" pitchFamily="34" charset="0"/>
              </a:rPr>
              <a:t>绕组中的感应电动势 </a:t>
            </a:r>
          </a:p>
        </p:txBody>
      </p:sp>
      <p:graphicFrame>
        <p:nvGraphicFramePr>
          <p:cNvPr id="9219" name="Object 10"/>
          <p:cNvGraphicFramePr>
            <a:graphicFrameLocks/>
          </p:cNvGraphicFramePr>
          <p:nvPr/>
        </p:nvGraphicFramePr>
        <p:xfrm>
          <a:off x="4787900" y="1597025"/>
          <a:ext cx="2952750" cy="608013"/>
        </p:xfrm>
        <a:graphic>
          <a:graphicData uri="http://schemas.openxmlformats.org/presentationml/2006/ole">
            <p:oleObj spid="_x0000_s9219" r:id="rId4" imgW="1422400" imgH="254000" progId="Equation.DSMT4">
              <p:embed/>
            </p:oleObj>
          </a:graphicData>
        </a:graphic>
      </p:graphicFrame>
      <p:graphicFrame>
        <p:nvGraphicFramePr>
          <p:cNvPr id="9220" name="Object 12"/>
          <p:cNvGraphicFramePr>
            <a:graphicFrameLocks/>
          </p:cNvGraphicFramePr>
          <p:nvPr/>
        </p:nvGraphicFramePr>
        <p:xfrm>
          <a:off x="4716463" y="2205038"/>
          <a:ext cx="3024187" cy="774700"/>
        </p:xfrm>
        <a:graphic>
          <a:graphicData uri="http://schemas.openxmlformats.org/presentationml/2006/ole">
            <p:oleObj spid="_x0000_s9220" r:id="rId5" imgW="1459866" imgH="317362" progId="Equation.DSMT4">
              <p:embed/>
            </p:oleObj>
          </a:graphicData>
        </a:graphic>
      </p:graphicFrame>
      <p:sp>
        <p:nvSpPr>
          <p:cNvPr id="29" name="矩形 28"/>
          <p:cNvSpPr/>
          <p:nvPr/>
        </p:nvSpPr>
        <p:spPr>
          <a:xfrm>
            <a:off x="3419475" y="3182938"/>
            <a:ext cx="3587750" cy="461962"/>
          </a:xfrm>
          <a:prstGeom prst="rect">
            <a:avLst/>
          </a:prstGeom>
        </p:spPr>
        <p:txBody>
          <a:bodyPr wrap="none">
            <a:spAutoFit/>
          </a:bodyPr>
          <a:lstStyle/>
          <a:p>
            <a:pPr>
              <a:buFontTx/>
              <a:buNone/>
              <a:defRPr/>
            </a:pPr>
            <a:r>
              <a:rPr lang="zh-CN" altLang="zh-CN" b="1" dirty="0">
                <a:solidFill>
                  <a:srgbClr val="0000FF"/>
                </a:solidFill>
                <a:effectLst>
                  <a:outerShdw blurRad="38100" dist="38100" dir="2700000" algn="tl">
                    <a:srgbClr val="000000">
                      <a:alpha val="43137"/>
                    </a:srgbClr>
                  </a:outerShdw>
                </a:effectLst>
              </a:rPr>
              <a:t>恒压频比控制</a:t>
            </a:r>
            <a:r>
              <a:rPr lang="zh-CN" altLang="en-US" b="1" dirty="0">
                <a:solidFill>
                  <a:srgbClr val="0000FF"/>
                </a:solidFill>
                <a:effectLst>
                  <a:outerShdw blurRad="38100" dist="38100" dir="2700000" algn="tl">
                    <a:srgbClr val="000000">
                      <a:alpha val="43137"/>
                    </a:srgbClr>
                  </a:outerShdw>
                </a:effectLst>
              </a:rPr>
              <a:t>怎么来的？</a:t>
            </a:r>
          </a:p>
        </p:txBody>
      </p:sp>
      <p:sp>
        <p:nvSpPr>
          <p:cNvPr id="9228" name="Text Box 30"/>
          <p:cNvSpPr txBox="1">
            <a:spLocks noChangeArrowheads="1"/>
          </p:cNvSpPr>
          <p:nvPr/>
        </p:nvSpPr>
        <p:spPr bwMode="auto">
          <a:xfrm>
            <a:off x="0" y="4514850"/>
            <a:ext cx="1670050"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9</a:t>
            </a:r>
            <a:r>
              <a:rPr lang="zh-CN" altLang="en-US" sz="1600" b="1">
                <a:latin typeface="Times New Roman" pitchFamily="18" charset="0"/>
              </a:rPr>
              <a:t>章 同步电动机变压变频调速系统</a:t>
            </a:r>
          </a:p>
        </p:txBody>
      </p:sp>
      <p:sp>
        <p:nvSpPr>
          <p:cNvPr id="9229" name="Text Box 13"/>
          <p:cNvSpPr txBox="1">
            <a:spLocks noChangeArrowheads="1"/>
          </p:cNvSpPr>
          <p:nvPr/>
        </p:nvSpPr>
        <p:spPr bwMode="auto">
          <a:xfrm>
            <a:off x="0" y="2676525"/>
            <a:ext cx="1703388"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7</a:t>
            </a:r>
            <a:r>
              <a:rPr lang="zh-CN" altLang="en-US" sz="1600" b="1">
                <a:latin typeface="Times New Roman" pitchFamily="18" charset="0"/>
              </a:rPr>
              <a:t>章  基于动态模型的异步电动机调速系统</a:t>
            </a:r>
          </a:p>
        </p:txBody>
      </p:sp>
      <p:sp>
        <p:nvSpPr>
          <p:cNvPr id="9230" name="Text Box 26"/>
          <p:cNvSpPr txBox="1">
            <a:spLocks noChangeArrowheads="1"/>
          </p:cNvSpPr>
          <p:nvPr/>
        </p:nvSpPr>
        <p:spPr bwMode="auto">
          <a:xfrm>
            <a:off x="0" y="1079500"/>
            <a:ext cx="1687513" cy="581025"/>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6" action="ppaction://hlinksldjump"/>
              </a:rPr>
              <a:t>第</a:t>
            </a:r>
            <a:r>
              <a:rPr lang="en-US" altLang="zh-CN" sz="1600" b="1">
                <a:latin typeface="Times New Roman" pitchFamily="18" charset="0"/>
                <a:hlinkClick r:id="rId6" action="ppaction://hlinksldjump"/>
              </a:rPr>
              <a:t>1</a:t>
            </a:r>
            <a:r>
              <a:rPr lang="zh-CN" altLang="en-US" sz="1600" b="1">
                <a:latin typeface="Times New Roman" pitchFamily="18" charset="0"/>
                <a:hlinkClick r:id="rId6" action="ppaction://hlinksldjump"/>
              </a:rPr>
              <a:t>章  交流调速系统绪论</a:t>
            </a:r>
            <a:endParaRPr lang="zh-CN" altLang="en-US" sz="1600" b="1">
              <a:latin typeface="Times New Roman" pitchFamily="18" charset="0"/>
            </a:endParaRPr>
          </a:p>
        </p:txBody>
      </p:sp>
      <p:sp>
        <p:nvSpPr>
          <p:cNvPr id="33" name="Text Box 27"/>
          <p:cNvSpPr txBox="1">
            <a:spLocks noChangeArrowheads="1"/>
          </p:cNvSpPr>
          <p:nvPr/>
        </p:nvSpPr>
        <p:spPr bwMode="auto">
          <a:xfrm>
            <a:off x="0" y="1749425"/>
            <a:ext cx="1693863" cy="825500"/>
          </a:xfrm>
          <a:prstGeom prst="rect">
            <a:avLst/>
          </a:prstGeom>
          <a:solidFill>
            <a:schemeClr val="accent5">
              <a:lumMod val="40000"/>
              <a:lumOff val="60000"/>
            </a:schemeClr>
          </a:solidFill>
          <a:ln w="9525">
            <a:noFill/>
            <a:miter lim="800000"/>
          </a:ln>
        </p:spPr>
        <p:txBody>
          <a:bodyPr>
            <a:spAutoFit/>
          </a:bodyPr>
          <a:lstStyle/>
          <a:p>
            <a:pPr>
              <a:spcBef>
                <a:spcPct val="50000"/>
              </a:spcBef>
              <a:buFontTx/>
              <a:buNone/>
              <a:defRPr/>
            </a:pPr>
            <a:r>
              <a:rPr kumimoji="1" lang="zh-CN" altLang="zh-CN" sz="1600" b="1" dirty="0">
                <a:latin typeface="Times New Roman" panose="02020603050405020304" pitchFamily="18" charset="0"/>
              </a:rPr>
              <a:t>第</a:t>
            </a:r>
            <a:r>
              <a:rPr kumimoji="1" lang="en-US" altLang="zh-CN" sz="1600" b="1" dirty="0">
                <a:latin typeface="Times New Roman" panose="02020603050405020304" pitchFamily="18" charset="0"/>
              </a:rPr>
              <a:t>6</a:t>
            </a:r>
            <a:r>
              <a:rPr kumimoji="1" lang="zh-CN" altLang="zh-CN" sz="1600" b="1" dirty="0">
                <a:latin typeface="Times New Roman" panose="02020603050405020304" pitchFamily="18" charset="0"/>
              </a:rPr>
              <a:t>章 </a:t>
            </a:r>
            <a:r>
              <a:rPr kumimoji="1" lang="zh-CN" altLang="en-US" sz="1600" b="1" dirty="0">
                <a:latin typeface="Times New Roman" panose="02020603050405020304" pitchFamily="18" charset="0"/>
              </a:rPr>
              <a:t> </a:t>
            </a:r>
            <a:r>
              <a:rPr kumimoji="1" lang="zh-CN" altLang="zh-CN" sz="1600" b="1" dirty="0">
                <a:latin typeface="Times New Roman" panose="02020603050405020304" pitchFamily="18" charset="0"/>
              </a:rPr>
              <a:t>基于稳态模型的异步电动机调速系统</a:t>
            </a:r>
            <a:endParaRPr kumimoji="1" lang="en-US" altLang="zh-CN" sz="1600" b="1" dirty="0">
              <a:latin typeface="Times New Roman" panose="02020603050405020304" pitchFamily="18" charset="0"/>
            </a:endParaRPr>
          </a:p>
        </p:txBody>
      </p:sp>
      <p:sp>
        <p:nvSpPr>
          <p:cNvPr id="9232" name="Text Box 29"/>
          <p:cNvSpPr txBox="1">
            <a:spLocks noChangeArrowheads="1"/>
          </p:cNvSpPr>
          <p:nvPr/>
        </p:nvSpPr>
        <p:spPr bwMode="auto">
          <a:xfrm>
            <a:off x="0" y="3606800"/>
            <a:ext cx="1685925" cy="830263"/>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8</a:t>
            </a:r>
            <a:r>
              <a:rPr lang="zh-CN" altLang="en-US" sz="1600" b="1">
                <a:latin typeface="Times New Roman" pitchFamily="18" charset="0"/>
              </a:rPr>
              <a:t>章 </a:t>
            </a:r>
            <a:r>
              <a:rPr lang="zh-CN" altLang="zh-CN" sz="1600" b="1"/>
              <a:t>绕线转子异步电机转子变频控制系统</a:t>
            </a:r>
            <a:endParaRPr lang="zh-CN" altLang="en-US" sz="1600" b="1">
              <a:latin typeface="Times New Roman" pitchFamily="18" charset="0"/>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9" name="Rectangle 3"/>
          <p:cNvSpPr>
            <a:spLocks noChangeArrowheads="1"/>
          </p:cNvSpPr>
          <p:nvPr/>
        </p:nvSpPr>
        <p:spPr bwMode="auto">
          <a:xfrm>
            <a:off x="1692275" y="823913"/>
            <a:ext cx="7416800" cy="3632200"/>
          </a:xfrm>
          <a:prstGeom prst="rect">
            <a:avLst/>
          </a:prstGeom>
          <a:noFill/>
          <a:ln w="9525">
            <a:noFill/>
            <a:miter lim="800000"/>
          </a:ln>
        </p:spPr>
        <p:txBody>
          <a:bodyPr>
            <a:spAutoFit/>
          </a:bodyPr>
          <a:lstStyle/>
          <a:p>
            <a:pPr>
              <a:lnSpc>
                <a:spcPct val="125000"/>
              </a:lnSpc>
              <a:buFontTx/>
              <a:buNone/>
              <a:defRPr/>
            </a:pPr>
            <a:r>
              <a:rPr kumimoji="1" lang="en-US" altLang="zh-CN" sz="2000" b="1" dirty="0">
                <a:latin typeface="Times New Roman" panose="02020603050405020304" pitchFamily="18" charset="0"/>
              </a:rPr>
              <a:t> </a:t>
            </a:r>
            <a:r>
              <a:rPr lang="en-US" altLang="zh-CN" sz="2000" b="1" dirty="0">
                <a:solidFill>
                  <a:srgbClr val="0000FF"/>
                </a:solidFill>
                <a:effectLst>
                  <a:outerShdw blurRad="38100" dist="38100" dir="2700000" algn="tl">
                    <a:srgbClr val="000000">
                      <a:alpha val="43137"/>
                    </a:srgbClr>
                  </a:outerShdw>
                </a:effectLst>
              </a:rPr>
              <a:t>2</a:t>
            </a:r>
            <a:r>
              <a:rPr lang="zh-CN" altLang="en-US" sz="2000" b="1" dirty="0">
                <a:solidFill>
                  <a:srgbClr val="0000FF"/>
                </a:solidFill>
                <a:effectLst>
                  <a:outerShdw blurRad="38100" dist="38100" dir="2700000" algn="tl">
                    <a:srgbClr val="000000">
                      <a:alpha val="43137"/>
                    </a:srgbClr>
                  </a:outerShdw>
                </a:effectLst>
              </a:rPr>
              <a:t>）基频以上恒压变频调速：属于恒功率调速</a:t>
            </a:r>
            <a:endParaRPr kumimoji="1" lang="zh-CN" altLang="en-US" sz="2000" b="1" dirty="0">
              <a:solidFill>
                <a:srgbClr val="0000FF"/>
              </a:solidFill>
              <a:effectLst>
                <a:outerShdw blurRad="38100" dist="38100" dir="2700000" algn="tl">
                  <a:srgbClr val="000000">
                    <a:alpha val="43137"/>
                  </a:srgbClr>
                </a:outerShdw>
              </a:effectLst>
              <a:latin typeface="Times New Roman" panose="02020603050405020304" pitchFamily="18" charset="0"/>
            </a:endParaRPr>
          </a:p>
          <a:p>
            <a:pPr>
              <a:buFontTx/>
              <a:buNone/>
              <a:defRPr/>
            </a:pPr>
            <a:r>
              <a:rPr lang="zh-CN" altLang="zh-CN" sz="2000" b="1" dirty="0">
                <a:solidFill>
                  <a:srgbClr val="0000FF"/>
                </a:solidFill>
                <a:effectLst>
                  <a:outerShdw blurRad="38100" dist="38100" dir="2700000" algn="tl">
                    <a:srgbClr val="000000">
                      <a:alpha val="43137"/>
                    </a:srgbClr>
                  </a:outerShdw>
                </a:effectLst>
              </a:rPr>
              <a:t>在基频以上调速时，频率从基频向上升高，为什么定子电压不能随之升高，最多只能保持额定电压不变？</a:t>
            </a:r>
          </a:p>
          <a:p>
            <a:pPr>
              <a:buFontTx/>
              <a:buNone/>
              <a:defRPr/>
            </a:pPr>
            <a:r>
              <a:rPr lang="zh-CN" altLang="zh-CN" sz="2000" b="1" dirty="0"/>
              <a:t>在基频以上调速时，频率从基频向上升高，受到</a:t>
            </a:r>
            <a:r>
              <a:rPr lang="zh-CN" altLang="zh-CN" sz="2000" b="1" dirty="0">
                <a:solidFill>
                  <a:srgbClr val="9900CC"/>
                </a:solidFill>
                <a:effectLst>
                  <a:outerShdw blurRad="38100" dist="38100" dir="2700000" algn="tl">
                    <a:srgbClr val="000000">
                      <a:alpha val="43137"/>
                    </a:srgbClr>
                  </a:outerShdw>
                </a:effectLst>
              </a:rPr>
              <a:t>电机绝缘耐压</a:t>
            </a:r>
            <a:r>
              <a:rPr lang="zh-CN" altLang="zh-CN" sz="2000" b="1" dirty="0"/>
              <a:t>和</a:t>
            </a:r>
            <a:r>
              <a:rPr lang="zh-CN" altLang="zh-CN" sz="2000" b="1" dirty="0">
                <a:solidFill>
                  <a:srgbClr val="9900CC"/>
                </a:solidFill>
                <a:effectLst>
                  <a:outerShdw blurRad="38100" dist="38100" dir="2700000" algn="tl">
                    <a:srgbClr val="000000">
                      <a:alpha val="43137"/>
                    </a:srgbClr>
                  </a:outerShdw>
                </a:effectLst>
              </a:rPr>
              <a:t>磁路饱和的限制</a:t>
            </a:r>
            <a:r>
              <a:rPr lang="zh-CN" altLang="zh-CN" sz="2000" b="1" dirty="0"/>
              <a:t>，定子电压不能随之升高，最多只能保持额定电压不变。</a:t>
            </a:r>
            <a:endParaRPr lang="en-US" altLang="zh-CN" sz="2000" b="1" dirty="0"/>
          </a:p>
          <a:p>
            <a:pPr>
              <a:lnSpc>
                <a:spcPct val="125000"/>
              </a:lnSpc>
              <a:buFontTx/>
              <a:buNone/>
              <a:defRPr/>
            </a:pPr>
            <a:r>
              <a:rPr kumimoji="1" lang="zh-CN" altLang="en-US" sz="2000" b="1" dirty="0">
                <a:latin typeface="Times New Roman" panose="02020603050405020304" pitchFamily="18" charset="0"/>
              </a:rPr>
              <a:t>在基频以上调速时，频率应该从   </a:t>
            </a:r>
            <a:r>
              <a:rPr kumimoji="1" lang="en-US" altLang="zh-CN" sz="2000" b="1" i="1" dirty="0">
                <a:latin typeface="Times New Roman" panose="02020603050405020304" pitchFamily="18" charset="0"/>
              </a:rPr>
              <a:t>f</a:t>
            </a:r>
            <a:r>
              <a:rPr kumimoji="1" lang="en-US" altLang="zh-CN" sz="2000" b="1" baseline="-25000" dirty="0">
                <a:latin typeface="Times New Roman" panose="02020603050405020304" pitchFamily="18" charset="0"/>
              </a:rPr>
              <a:t>1N</a:t>
            </a:r>
            <a:r>
              <a:rPr kumimoji="1" lang="en-US" altLang="zh-CN" sz="2000" b="1" dirty="0">
                <a:latin typeface="Times New Roman" panose="02020603050405020304" pitchFamily="18" charset="0"/>
              </a:rPr>
              <a:t> </a:t>
            </a:r>
            <a:r>
              <a:rPr kumimoji="1" lang="zh-CN" altLang="en-US" sz="2000" b="1" dirty="0">
                <a:latin typeface="Times New Roman" panose="02020603050405020304" pitchFamily="18" charset="0"/>
              </a:rPr>
              <a:t>向上升高，</a:t>
            </a:r>
            <a:r>
              <a:rPr kumimoji="1" lang="zh-CN" altLang="en-US" sz="2000" b="1" dirty="0">
                <a:solidFill>
                  <a:srgbClr val="CC0000"/>
                </a:solidFill>
                <a:effectLst>
                  <a:outerShdw blurRad="38100" dist="38100" dir="2700000" algn="tl">
                    <a:srgbClr val="000000">
                      <a:alpha val="43137"/>
                    </a:srgbClr>
                  </a:outerShdw>
                </a:effectLst>
                <a:latin typeface="Times New Roman" panose="02020603050405020304" pitchFamily="18" charset="0"/>
              </a:rPr>
              <a:t>但定子电压</a:t>
            </a:r>
            <a:r>
              <a:rPr kumimoji="1" lang="en-US" altLang="zh-CN" sz="2000" b="1" i="1" dirty="0">
                <a:solidFill>
                  <a:srgbClr val="CC0000"/>
                </a:solidFill>
                <a:effectLst>
                  <a:outerShdw blurRad="38100" dist="38100" dir="2700000" algn="tl">
                    <a:srgbClr val="000000">
                      <a:alpha val="43137"/>
                    </a:srgbClr>
                  </a:outerShdw>
                </a:effectLst>
                <a:latin typeface="Times New Roman" panose="02020603050405020304" pitchFamily="18" charset="0"/>
              </a:rPr>
              <a:t>U</a:t>
            </a:r>
            <a:r>
              <a:rPr kumimoji="1" lang="en-US" altLang="zh-CN" sz="2000" b="1" baseline="-25000" dirty="0">
                <a:solidFill>
                  <a:srgbClr val="CC0000"/>
                </a:solidFill>
                <a:effectLst>
                  <a:outerShdw blurRad="38100" dist="38100" dir="2700000" algn="tl">
                    <a:srgbClr val="000000">
                      <a:alpha val="43137"/>
                    </a:srgbClr>
                  </a:outerShdw>
                </a:effectLst>
                <a:latin typeface="Times New Roman" panose="02020603050405020304" pitchFamily="18" charset="0"/>
              </a:rPr>
              <a:t>s</a:t>
            </a:r>
            <a:r>
              <a:rPr kumimoji="1" lang="en-US" altLang="zh-CN" sz="2000" b="1" dirty="0">
                <a:solidFill>
                  <a:srgbClr val="CC0000"/>
                </a:solidFill>
                <a:effectLst>
                  <a:outerShdw blurRad="38100" dist="38100" dir="2700000" algn="tl">
                    <a:srgbClr val="000000">
                      <a:alpha val="43137"/>
                    </a:srgbClr>
                  </a:outerShdw>
                </a:effectLst>
                <a:latin typeface="Times New Roman" panose="02020603050405020304" pitchFamily="18" charset="0"/>
              </a:rPr>
              <a:t> </a:t>
            </a:r>
            <a:r>
              <a:rPr kumimoji="1" lang="zh-CN" altLang="en-US" sz="2000" b="1" dirty="0">
                <a:solidFill>
                  <a:srgbClr val="CC0000"/>
                </a:solidFill>
                <a:effectLst>
                  <a:outerShdw blurRad="38100" dist="38100" dir="2700000" algn="tl">
                    <a:srgbClr val="000000">
                      <a:alpha val="43137"/>
                    </a:srgbClr>
                  </a:outerShdw>
                </a:effectLst>
                <a:latin typeface="Times New Roman" panose="02020603050405020304" pitchFamily="18" charset="0"/>
              </a:rPr>
              <a:t>却不可能超过额定电压</a:t>
            </a:r>
            <a:r>
              <a:rPr kumimoji="1" lang="en-US" altLang="zh-CN" sz="2000" b="1" i="1" dirty="0" err="1">
                <a:solidFill>
                  <a:srgbClr val="CC0000"/>
                </a:solidFill>
                <a:effectLst>
                  <a:outerShdw blurRad="38100" dist="38100" dir="2700000" algn="tl">
                    <a:srgbClr val="000000">
                      <a:alpha val="43137"/>
                    </a:srgbClr>
                  </a:outerShdw>
                </a:effectLst>
                <a:latin typeface="Times New Roman" panose="02020603050405020304" pitchFamily="18" charset="0"/>
              </a:rPr>
              <a:t>U</a:t>
            </a:r>
            <a:r>
              <a:rPr kumimoji="1" lang="en-US" altLang="zh-CN" sz="2000" b="1" baseline="-25000" dirty="0" err="1">
                <a:solidFill>
                  <a:srgbClr val="CC0000"/>
                </a:solidFill>
                <a:effectLst>
                  <a:outerShdw blurRad="38100" dist="38100" dir="2700000" algn="tl">
                    <a:srgbClr val="000000">
                      <a:alpha val="43137"/>
                    </a:srgbClr>
                  </a:outerShdw>
                </a:effectLst>
                <a:latin typeface="Times New Roman" panose="02020603050405020304" pitchFamily="18" charset="0"/>
              </a:rPr>
              <a:t>sN</a:t>
            </a:r>
            <a:r>
              <a:rPr kumimoji="1" lang="en-US" altLang="zh-CN" sz="2000" b="1" dirty="0">
                <a:solidFill>
                  <a:srgbClr val="CC0000"/>
                </a:solidFill>
                <a:effectLst>
                  <a:outerShdw blurRad="38100" dist="38100" dir="2700000" algn="tl">
                    <a:srgbClr val="000000">
                      <a:alpha val="43137"/>
                    </a:srgbClr>
                  </a:outerShdw>
                </a:effectLst>
                <a:latin typeface="Times New Roman" panose="02020603050405020304" pitchFamily="18" charset="0"/>
              </a:rPr>
              <a:t> </a:t>
            </a:r>
            <a:r>
              <a:rPr kumimoji="1" lang="zh-CN" altLang="en-US" sz="2000" b="1" dirty="0">
                <a:solidFill>
                  <a:srgbClr val="CC0000"/>
                </a:solidFill>
                <a:effectLst>
                  <a:outerShdw blurRad="38100" dist="38100" dir="2700000" algn="tl">
                    <a:srgbClr val="000000">
                      <a:alpha val="43137"/>
                    </a:srgbClr>
                  </a:outerShdw>
                </a:effectLst>
                <a:latin typeface="Times New Roman" panose="02020603050405020304" pitchFamily="18" charset="0"/>
              </a:rPr>
              <a:t>，最多只能保持</a:t>
            </a:r>
            <a:r>
              <a:rPr kumimoji="1" lang="en-US" altLang="zh-CN" sz="2000" b="1" i="1" dirty="0">
                <a:solidFill>
                  <a:srgbClr val="CC0000"/>
                </a:solidFill>
                <a:effectLst>
                  <a:outerShdw blurRad="38100" dist="38100" dir="2700000" algn="tl">
                    <a:srgbClr val="000000">
                      <a:alpha val="43137"/>
                    </a:srgbClr>
                  </a:outerShdw>
                </a:effectLst>
                <a:latin typeface="Times New Roman" panose="02020603050405020304" pitchFamily="18" charset="0"/>
              </a:rPr>
              <a:t>U</a:t>
            </a:r>
            <a:r>
              <a:rPr kumimoji="1" lang="en-US" altLang="zh-CN" sz="2000" b="1" baseline="-25000" dirty="0">
                <a:solidFill>
                  <a:srgbClr val="CC0000"/>
                </a:solidFill>
                <a:effectLst>
                  <a:outerShdw blurRad="38100" dist="38100" dir="2700000" algn="tl">
                    <a:srgbClr val="000000">
                      <a:alpha val="43137"/>
                    </a:srgbClr>
                  </a:outerShdw>
                </a:effectLst>
                <a:latin typeface="Times New Roman" panose="02020603050405020304" pitchFamily="18" charset="0"/>
              </a:rPr>
              <a:t>s</a:t>
            </a:r>
            <a:r>
              <a:rPr kumimoji="1" lang="en-US" altLang="zh-CN" sz="2000" b="1" i="1" baseline="-25000" dirty="0">
                <a:solidFill>
                  <a:srgbClr val="CC0000"/>
                </a:solidFill>
                <a:effectLst>
                  <a:outerShdw blurRad="38100" dist="38100" dir="2700000" algn="tl">
                    <a:srgbClr val="000000">
                      <a:alpha val="43137"/>
                    </a:srgbClr>
                  </a:outerShdw>
                </a:effectLst>
                <a:latin typeface="Times New Roman" panose="02020603050405020304" pitchFamily="18" charset="0"/>
              </a:rPr>
              <a:t> </a:t>
            </a:r>
            <a:r>
              <a:rPr kumimoji="1" lang="en-US" altLang="zh-CN" sz="2000" b="1" i="1" dirty="0">
                <a:solidFill>
                  <a:srgbClr val="CC0000"/>
                </a:solidFill>
                <a:effectLst>
                  <a:outerShdw blurRad="38100" dist="38100" dir="2700000" algn="tl">
                    <a:srgbClr val="000000">
                      <a:alpha val="43137"/>
                    </a:srgbClr>
                  </a:outerShdw>
                </a:effectLst>
                <a:latin typeface="Times New Roman" panose="02020603050405020304" pitchFamily="18" charset="0"/>
              </a:rPr>
              <a:t>= </a:t>
            </a:r>
            <a:r>
              <a:rPr kumimoji="1" lang="en-US" altLang="zh-CN" sz="2000" b="1" i="1" dirty="0" err="1">
                <a:solidFill>
                  <a:srgbClr val="CC0000"/>
                </a:solidFill>
                <a:effectLst>
                  <a:outerShdw blurRad="38100" dist="38100" dir="2700000" algn="tl">
                    <a:srgbClr val="000000">
                      <a:alpha val="43137"/>
                    </a:srgbClr>
                  </a:outerShdw>
                </a:effectLst>
                <a:latin typeface="Times New Roman" panose="02020603050405020304" pitchFamily="18" charset="0"/>
              </a:rPr>
              <a:t>U</a:t>
            </a:r>
            <a:r>
              <a:rPr kumimoji="1" lang="en-US" altLang="zh-CN" sz="2000" b="1" baseline="-25000" dirty="0" err="1">
                <a:solidFill>
                  <a:srgbClr val="CC0000"/>
                </a:solidFill>
                <a:effectLst>
                  <a:outerShdw blurRad="38100" dist="38100" dir="2700000" algn="tl">
                    <a:srgbClr val="000000">
                      <a:alpha val="43137"/>
                    </a:srgbClr>
                  </a:outerShdw>
                </a:effectLst>
                <a:latin typeface="Times New Roman" panose="02020603050405020304" pitchFamily="18" charset="0"/>
              </a:rPr>
              <a:t>sN</a:t>
            </a:r>
            <a:r>
              <a:rPr kumimoji="1" lang="en-US" altLang="zh-CN" sz="2000" b="1" dirty="0">
                <a:effectLst>
                  <a:outerShdw blurRad="38100" dist="38100" dir="2700000" algn="tl">
                    <a:srgbClr val="000000">
                      <a:alpha val="43137"/>
                    </a:srgbClr>
                  </a:outerShdw>
                </a:effectLst>
                <a:latin typeface="Times New Roman" panose="02020603050405020304" pitchFamily="18" charset="0"/>
              </a:rPr>
              <a:t> </a:t>
            </a:r>
            <a:r>
              <a:rPr kumimoji="1" lang="zh-CN" altLang="en-US" sz="2000" b="1" dirty="0">
                <a:latin typeface="Times New Roman" panose="02020603050405020304" pitchFamily="18" charset="0"/>
              </a:rPr>
              <a:t>，这将迫使磁通与频率成反比地降低，</a:t>
            </a:r>
            <a:r>
              <a:rPr lang="zh-CN" altLang="en-US" sz="2000" b="1" dirty="0"/>
              <a:t>即</a:t>
            </a:r>
            <a:r>
              <a:rPr lang="en-US" altLang="zh-CN" sz="2000" b="1" i="1" dirty="0">
                <a:latin typeface="Times New Roman" panose="02020603050405020304" pitchFamily="18" charset="0"/>
              </a:rPr>
              <a:t>f</a:t>
            </a:r>
            <a:r>
              <a:rPr lang="en-US" altLang="zh-CN" sz="2000" b="1" baseline="-25000" dirty="0">
                <a:latin typeface="Times New Roman" panose="02020603050405020304" pitchFamily="18" charset="0"/>
              </a:rPr>
              <a:t>1</a:t>
            </a:r>
            <a:r>
              <a:rPr lang="en-US" altLang="zh-CN" sz="2000" b="1" dirty="0">
                <a:latin typeface="Times New Roman" panose="02020603050405020304" pitchFamily="18" charset="0"/>
              </a:rPr>
              <a:t>↑→</a:t>
            </a:r>
            <a:r>
              <a:rPr lang="en-US" altLang="zh-CN" sz="2000" b="1" dirty="0" err="1">
                <a:latin typeface="Times New Roman" panose="02020603050405020304" pitchFamily="18" charset="0"/>
              </a:rPr>
              <a:t>Фm</a:t>
            </a:r>
            <a:r>
              <a:rPr lang="en-US" altLang="zh-CN" sz="2000" b="1" dirty="0"/>
              <a:t>↓</a:t>
            </a:r>
            <a:r>
              <a:rPr lang="zh-CN" altLang="en-US" sz="2000" b="1" dirty="0"/>
              <a:t>，</a:t>
            </a:r>
            <a:r>
              <a:rPr kumimoji="1" lang="zh-CN" altLang="en-US" sz="2000" b="1" dirty="0">
                <a:latin typeface="Times New Roman" panose="02020603050405020304" pitchFamily="18" charset="0"/>
              </a:rPr>
              <a:t>相当于直流电机</a:t>
            </a:r>
            <a:r>
              <a:rPr lang="zh-CN" altLang="en-US" sz="2000" b="1" dirty="0"/>
              <a:t>恒压、</a:t>
            </a:r>
            <a:r>
              <a:rPr kumimoji="1" lang="zh-CN" altLang="en-US" sz="2000" b="1" dirty="0">
                <a:latin typeface="Times New Roman" panose="02020603050405020304" pitchFamily="18" charset="0"/>
              </a:rPr>
              <a:t>弱磁升速的情况。</a:t>
            </a:r>
          </a:p>
        </p:txBody>
      </p:sp>
      <p:pic>
        <p:nvPicPr>
          <p:cNvPr id="59395" name="Picture 6" descr="未命名13"/>
          <p:cNvPicPr>
            <a:picLocks noChangeAspect="1" noChangeArrowheads="1"/>
          </p:cNvPicPr>
          <p:nvPr/>
        </p:nvPicPr>
        <p:blipFill>
          <a:blip r:embed="rId2" cstate="print"/>
          <a:srcRect/>
          <a:stretch>
            <a:fillRect/>
          </a:stretch>
        </p:blipFill>
        <p:spPr bwMode="auto">
          <a:xfrm>
            <a:off x="1763713" y="4365625"/>
            <a:ext cx="3600450" cy="2439988"/>
          </a:xfrm>
          <a:prstGeom prst="rect">
            <a:avLst/>
          </a:prstGeom>
          <a:noFill/>
          <a:ln w="9525">
            <a:noFill/>
            <a:miter lim="800000"/>
            <a:headEnd/>
            <a:tailEnd/>
          </a:ln>
        </p:spPr>
      </p:pic>
      <p:sp>
        <p:nvSpPr>
          <p:cNvPr id="59396" name="Rectangle 7"/>
          <p:cNvSpPr>
            <a:spLocks noChangeArrowheads="1"/>
          </p:cNvSpPr>
          <p:nvPr/>
        </p:nvSpPr>
        <p:spPr bwMode="auto">
          <a:xfrm>
            <a:off x="0" y="1933575"/>
            <a:ext cx="9144000" cy="0"/>
          </a:xfrm>
          <a:prstGeom prst="rect">
            <a:avLst/>
          </a:prstGeom>
          <a:noFill/>
          <a:ln w="9525">
            <a:noFill/>
            <a:miter lim="800000"/>
            <a:headEnd/>
            <a:tailEnd/>
          </a:ln>
        </p:spPr>
        <p:txBody>
          <a:bodyPr wrap="none" anchor="ctr">
            <a:spAutoFit/>
          </a:bodyPr>
          <a:lstStyle/>
          <a:p>
            <a:endParaRPr lang="zh-CN" altLang="en-US"/>
          </a:p>
        </p:txBody>
      </p:sp>
      <p:sp>
        <p:nvSpPr>
          <p:cNvPr id="59397" name="Rectangle 8"/>
          <p:cNvSpPr>
            <a:spLocks noChangeArrowheads="1"/>
          </p:cNvSpPr>
          <p:nvPr/>
        </p:nvSpPr>
        <p:spPr bwMode="auto">
          <a:xfrm>
            <a:off x="4022725" y="3586163"/>
            <a:ext cx="1098550" cy="304800"/>
          </a:xfrm>
          <a:prstGeom prst="rect">
            <a:avLst/>
          </a:prstGeom>
          <a:noFill/>
          <a:ln w="9525">
            <a:noFill/>
            <a:miter lim="800000"/>
            <a:headEnd/>
            <a:tailEnd/>
          </a:ln>
        </p:spPr>
        <p:txBody>
          <a:bodyPr wrap="none" anchor="ctr">
            <a:spAutoFit/>
          </a:bodyPr>
          <a:lstStyle/>
          <a:p>
            <a:pPr algn="ctr"/>
            <a:r>
              <a:rPr lang="en-US" altLang="zh-CN" sz="1400">
                <a:latin typeface="Times New Roman" pitchFamily="18" charset="0"/>
                <a:ea typeface="楷体_GB2312" charset="-122"/>
              </a:rPr>
              <a:t>	</a:t>
            </a:r>
            <a:endParaRPr lang="en-US" altLang="zh-CN">
              <a:latin typeface="Times New Roman" pitchFamily="18" charset="0"/>
              <a:ea typeface="楷体_GB2312" charset="-122"/>
            </a:endParaRPr>
          </a:p>
        </p:txBody>
      </p:sp>
      <p:pic>
        <p:nvPicPr>
          <p:cNvPr id="59398" name="Picture 9"/>
          <p:cNvPicPr>
            <a:picLocks noChangeAspect="1" noChangeArrowheads="1"/>
          </p:cNvPicPr>
          <p:nvPr/>
        </p:nvPicPr>
        <p:blipFill>
          <a:blip r:embed="rId3" cstate="print"/>
          <a:srcRect/>
          <a:stretch>
            <a:fillRect/>
          </a:stretch>
        </p:blipFill>
        <p:spPr bwMode="auto">
          <a:xfrm>
            <a:off x="5292725" y="3933825"/>
            <a:ext cx="3851275" cy="2879725"/>
          </a:xfrm>
          <a:prstGeom prst="rect">
            <a:avLst/>
          </a:prstGeom>
          <a:noFill/>
          <a:ln w="9525">
            <a:noFill/>
            <a:miter lim="800000"/>
            <a:headEnd/>
            <a:tailEnd/>
          </a:ln>
        </p:spPr>
      </p:pic>
      <p:sp>
        <p:nvSpPr>
          <p:cNvPr id="59399" name="Text Box 30"/>
          <p:cNvSpPr txBox="1">
            <a:spLocks noChangeArrowheads="1"/>
          </p:cNvSpPr>
          <p:nvPr/>
        </p:nvSpPr>
        <p:spPr bwMode="auto">
          <a:xfrm>
            <a:off x="0" y="4514850"/>
            <a:ext cx="1670050"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9</a:t>
            </a:r>
            <a:r>
              <a:rPr lang="zh-CN" altLang="en-US" sz="1600" b="1">
                <a:latin typeface="Times New Roman" pitchFamily="18" charset="0"/>
              </a:rPr>
              <a:t>章 同步电动机变压变频调速系统</a:t>
            </a:r>
          </a:p>
        </p:txBody>
      </p:sp>
      <p:sp>
        <p:nvSpPr>
          <p:cNvPr id="59400" name="Text Box 13"/>
          <p:cNvSpPr txBox="1">
            <a:spLocks noChangeArrowheads="1"/>
          </p:cNvSpPr>
          <p:nvPr/>
        </p:nvSpPr>
        <p:spPr bwMode="auto">
          <a:xfrm>
            <a:off x="0" y="2676525"/>
            <a:ext cx="1703388"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7</a:t>
            </a:r>
            <a:r>
              <a:rPr lang="zh-CN" altLang="en-US" sz="1600" b="1">
                <a:latin typeface="Times New Roman" pitchFamily="18" charset="0"/>
              </a:rPr>
              <a:t>章  基于动态模型的异步电动机调速系统</a:t>
            </a:r>
          </a:p>
        </p:txBody>
      </p:sp>
      <p:sp>
        <p:nvSpPr>
          <p:cNvPr id="59401" name="Text Box 26"/>
          <p:cNvSpPr txBox="1">
            <a:spLocks noChangeArrowheads="1"/>
          </p:cNvSpPr>
          <p:nvPr/>
        </p:nvSpPr>
        <p:spPr bwMode="auto">
          <a:xfrm>
            <a:off x="0" y="1079500"/>
            <a:ext cx="1687513" cy="581025"/>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4" action="ppaction://hlinksldjump"/>
              </a:rPr>
              <a:t>第</a:t>
            </a:r>
            <a:r>
              <a:rPr lang="en-US" altLang="zh-CN" sz="1600" b="1">
                <a:latin typeface="Times New Roman" pitchFamily="18" charset="0"/>
                <a:hlinkClick r:id="rId4" action="ppaction://hlinksldjump"/>
              </a:rPr>
              <a:t>1</a:t>
            </a:r>
            <a:r>
              <a:rPr lang="zh-CN" altLang="en-US" sz="1600" b="1">
                <a:latin typeface="Times New Roman" pitchFamily="18" charset="0"/>
                <a:hlinkClick r:id="rId4" action="ppaction://hlinksldjump"/>
              </a:rPr>
              <a:t>章  交流调速系统绪论</a:t>
            </a:r>
            <a:endParaRPr lang="zh-CN" altLang="en-US" sz="1600" b="1">
              <a:latin typeface="Times New Roman" pitchFamily="18" charset="0"/>
            </a:endParaRPr>
          </a:p>
        </p:txBody>
      </p:sp>
      <p:sp>
        <p:nvSpPr>
          <p:cNvPr id="10" name="Text Box 27"/>
          <p:cNvSpPr txBox="1">
            <a:spLocks noChangeArrowheads="1"/>
          </p:cNvSpPr>
          <p:nvPr/>
        </p:nvSpPr>
        <p:spPr bwMode="auto">
          <a:xfrm>
            <a:off x="0" y="1749425"/>
            <a:ext cx="1693863" cy="825500"/>
          </a:xfrm>
          <a:prstGeom prst="rect">
            <a:avLst/>
          </a:prstGeom>
          <a:solidFill>
            <a:schemeClr val="accent5">
              <a:lumMod val="40000"/>
              <a:lumOff val="60000"/>
            </a:schemeClr>
          </a:solidFill>
          <a:ln w="9525">
            <a:noFill/>
            <a:miter lim="800000"/>
          </a:ln>
        </p:spPr>
        <p:txBody>
          <a:bodyPr>
            <a:spAutoFit/>
          </a:bodyPr>
          <a:lstStyle/>
          <a:p>
            <a:pPr>
              <a:spcBef>
                <a:spcPct val="50000"/>
              </a:spcBef>
              <a:buFontTx/>
              <a:buNone/>
              <a:defRPr/>
            </a:pPr>
            <a:r>
              <a:rPr kumimoji="1" lang="zh-CN" altLang="zh-CN" sz="1600" b="1" dirty="0">
                <a:latin typeface="Times New Roman" panose="02020603050405020304" pitchFamily="18" charset="0"/>
              </a:rPr>
              <a:t>第</a:t>
            </a:r>
            <a:r>
              <a:rPr kumimoji="1" lang="en-US" altLang="zh-CN" sz="1600" b="1" dirty="0">
                <a:latin typeface="Times New Roman" panose="02020603050405020304" pitchFamily="18" charset="0"/>
              </a:rPr>
              <a:t>6</a:t>
            </a:r>
            <a:r>
              <a:rPr kumimoji="1" lang="zh-CN" altLang="zh-CN" sz="1600" b="1" dirty="0">
                <a:latin typeface="Times New Roman" panose="02020603050405020304" pitchFamily="18" charset="0"/>
              </a:rPr>
              <a:t>章 </a:t>
            </a:r>
            <a:r>
              <a:rPr kumimoji="1" lang="zh-CN" altLang="en-US" sz="1600" b="1" dirty="0">
                <a:latin typeface="Times New Roman" panose="02020603050405020304" pitchFamily="18" charset="0"/>
              </a:rPr>
              <a:t> </a:t>
            </a:r>
            <a:r>
              <a:rPr kumimoji="1" lang="zh-CN" altLang="zh-CN" sz="1600" b="1" dirty="0">
                <a:latin typeface="Times New Roman" panose="02020603050405020304" pitchFamily="18" charset="0"/>
              </a:rPr>
              <a:t>基于稳态模型的异步电动机调速系统</a:t>
            </a:r>
            <a:endParaRPr kumimoji="1" lang="en-US" altLang="zh-CN" sz="1600" b="1" dirty="0">
              <a:latin typeface="Times New Roman" panose="02020603050405020304" pitchFamily="18" charset="0"/>
            </a:endParaRPr>
          </a:p>
        </p:txBody>
      </p:sp>
      <p:sp>
        <p:nvSpPr>
          <p:cNvPr id="59403" name="Text Box 29"/>
          <p:cNvSpPr txBox="1">
            <a:spLocks noChangeArrowheads="1"/>
          </p:cNvSpPr>
          <p:nvPr/>
        </p:nvSpPr>
        <p:spPr bwMode="auto">
          <a:xfrm>
            <a:off x="0" y="3606800"/>
            <a:ext cx="1685925" cy="830263"/>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8</a:t>
            </a:r>
            <a:r>
              <a:rPr lang="zh-CN" altLang="en-US" sz="1600" b="1">
                <a:latin typeface="Times New Roman" pitchFamily="18" charset="0"/>
              </a:rPr>
              <a:t>章 </a:t>
            </a:r>
            <a:r>
              <a:rPr lang="zh-CN" altLang="zh-CN" sz="1600" b="1"/>
              <a:t>绕线转子异步电机转子变频控制系统</a:t>
            </a:r>
            <a:endParaRPr lang="zh-CN" altLang="en-US" sz="1600" b="1">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214019">
                                            <p:txEl>
                                              <p:pRg st="0" end="0"/>
                                            </p:txEl>
                                          </p:spTgt>
                                        </p:tgtEl>
                                        <p:attrNameLst>
                                          <p:attrName>style.visibility</p:attrName>
                                        </p:attrNameLst>
                                      </p:cBhvr>
                                      <p:to>
                                        <p:strVal val="visible"/>
                                      </p:to>
                                    </p:set>
                                    <p:animEffect transition="in" filter="barn(inHorizontal)">
                                      <p:cBhvr>
                                        <p:cTn id="7" dur="500"/>
                                        <p:tgtEl>
                                          <p:spTgt spid="2140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214019">
                                            <p:txEl>
                                              <p:pRg st="1" end="1"/>
                                            </p:txEl>
                                          </p:spTgt>
                                        </p:tgtEl>
                                        <p:attrNameLst>
                                          <p:attrName>style.visibility</p:attrName>
                                        </p:attrNameLst>
                                      </p:cBhvr>
                                      <p:to>
                                        <p:strVal val="visible"/>
                                      </p:to>
                                    </p:set>
                                    <p:animEffect transition="in" filter="barn(inHorizontal)">
                                      <p:cBhvr>
                                        <p:cTn id="12" dur="500"/>
                                        <p:tgtEl>
                                          <p:spTgt spid="2140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214019">
                                            <p:txEl>
                                              <p:pRg st="2" end="2"/>
                                            </p:txEl>
                                          </p:spTgt>
                                        </p:tgtEl>
                                        <p:attrNameLst>
                                          <p:attrName>style.visibility</p:attrName>
                                        </p:attrNameLst>
                                      </p:cBhvr>
                                      <p:to>
                                        <p:strVal val="visible"/>
                                      </p:to>
                                    </p:set>
                                    <p:animEffect transition="in" filter="barn(inHorizontal)">
                                      <p:cBhvr>
                                        <p:cTn id="17" dur="500"/>
                                        <p:tgtEl>
                                          <p:spTgt spid="2140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nodeType="clickEffect">
                                  <p:stCondLst>
                                    <p:cond delay="0"/>
                                  </p:stCondLst>
                                  <p:childTnLst>
                                    <p:set>
                                      <p:cBhvr>
                                        <p:cTn id="21" dur="1" fill="hold">
                                          <p:stCondLst>
                                            <p:cond delay="0"/>
                                          </p:stCondLst>
                                        </p:cTn>
                                        <p:tgtEl>
                                          <p:spTgt spid="214019">
                                            <p:txEl>
                                              <p:pRg st="3" end="3"/>
                                            </p:txEl>
                                          </p:spTgt>
                                        </p:tgtEl>
                                        <p:attrNameLst>
                                          <p:attrName>style.visibility</p:attrName>
                                        </p:attrNameLst>
                                      </p:cBhvr>
                                      <p:to>
                                        <p:strVal val="visible"/>
                                      </p:to>
                                    </p:set>
                                    <p:animEffect transition="in" filter="barn(inHorizontal)">
                                      <p:cBhvr>
                                        <p:cTn id="22" dur="500"/>
                                        <p:tgtEl>
                                          <p:spTgt spid="2140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Grp="1" noChangeArrowheads="1"/>
          </p:cNvSpPr>
          <p:nvPr>
            <p:ph type="body" sz="half" idx="1"/>
          </p:nvPr>
        </p:nvSpPr>
        <p:spPr>
          <a:xfrm>
            <a:off x="1692275" y="2663825"/>
            <a:ext cx="7451725" cy="3860800"/>
          </a:xfrm>
        </p:spPr>
        <p:txBody>
          <a:bodyPr/>
          <a:lstStyle/>
          <a:p>
            <a:pPr eaLnBrk="1" hangingPunct="1">
              <a:lnSpc>
                <a:spcPct val="115000"/>
              </a:lnSpc>
              <a:buFontTx/>
              <a:buNone/>
              <a:defRPr/>
            </a:pPr>
            <a:r>
              <a:rPr lang="en-US" altLang="zh-CN" sz="1800" b="1" dirty="0" smtClean="0">
                <a:latin typeface="Times New Roman" panose="02020603050405020304" pitchFamily="18" charset="0"/>
              </a:rPr>
              <a:t>①</a:t>
            </a:r>
            <a:r>
              <a:rPr lang="zh-CN" altLang="en-US" sz="1800" b="1" dirty="0" smtClean="0">
                <a:latin typeface="Times New Roman" panose="02020603050405020304" pitchFamily="18" charset="0"/>
              </a:rPr>
              <a:t>当</a:t>
            </a:r>
            <a:r>
              <a:rPr lang="en-US" altLang="zh-CN" sz="1800" b="1" i="1" dirty="0" smtClean="0">
                <a:latin typeface="Times New Roman" panose="02020603050405020304" pitchFamily="18" charset="0"/>
              </a:rPr>
              <a:t>s</a:t>
            </a:r>
            <a:r>
              <a:rPr lang="zh-CN" altLang="en-US" sz="1800" b="1" dirty="0" smtClean="0">
                <a:latin typeface="Times New Roman" panose="02020603050405020304" pitchFamily="18" charset="0"/>
              </a:rPr>
              <a:t>很小时，可忽略上式分母中含</a:t>
            </a:r>
            <a:r>
              <a:rPr lang="en-US" altLang="zh-CN" sz="1800" b="1" i="1" dirty="0" smtClean="0">
                <a:latin typeface="Times New Roman" panose="02020603050405020304" pitchFamily="18" charset="0"/>
              </a:rPr>
              <a:t>s</a:t>
            </a:r>
            <a:r>
              <a:rPr lang="zh-CN" altLang="en-US" sz="1800" b="1" dirty="0" smtClean="0">
                <a:latin typeface="Times New Roman" panose="02020603050405020304" pitchFamily="18" charset="0"/>
              </a:rPr>
              <a:t>各项，则</a:t>
            </a:r>
          </a:p>
          <a:p>
            <a:pPr algn="r" eaLnBrk="1" hangingPunct="1">
              <a:lnSpc>
                <a:spcPct val="115000"/>
              </a:lnSpc>
              <a:buFontTx/>
              <a:buNone/>
              <a:defRPr/>
            </a:pPr>
            <a:endParaRPr lang="zh-CN" altLang="en-US" sz="1800" b="1" dirty="0" smtClean="0">
              <a:latin typeface="Times New Roman" panose="02020603050405020304" pitchFamily="18" charset="0"/>
            </a:endParaRPr>
          </a:p>
          <a:p>
            <a:pPr algn="r" eaLnBrk="1" hangingPunct="1">
              <a:lnSpc>
                <a:spcPct val="115000"/>
              </a:lnSpc>
              <a:buFontTx/>
              <a:buNone/>
              <a:defRPr/>
            </a:pPr>
            <a:endParaRPr lang="zh-CN" altLang="en-US" sz="1800" b="1" dirty="0" smtClean="0">
              <a:latin typeface="Times New Roman" panose="02020603050405020304" pitchFamily="18" charset="0"/>
            </a:endParaRPr>
          </a:p>
          <a:p>
            <a:pPr marL="0" indent="0" algn="just" eaLnBrk="1" hangingPunct="1">
              <a:lnSpc>
                <a:spcPct val="115000"/>
              </a:lnSpc>
              <a:buFontTx/>
              <a:buNone/>
              <a:defRPr/>
            </a:pPr>
            <a:r>
              <a:rPr lang="zh-CN" altLang="en-US" sz="1800" b="1" dirty="0" smtClean="0"/>
              <a:t>即</a:t>
            </a:r>
            <a:r>
              <a:rPr lang="zh-CN" altLang="en-US" sz="1800" b="1" dirty="0" smtClean="0">
                <a:latin typeface="Times New Roman" panose="02020603050405020304" pitchFamily="18" charset="0"/>
              </a:rPr>
              <a:t>当</a:t>
            </a:r>
            <a:r>
              <a:rPr lang="en-US" altLang="zh-CN" sz="1800" b="1" i="1" dirty="0" smtClean="0">
                <a:latin typeface="Times New Roman" panose="02020603050405020304" pitchFamily="18" charset="0"/>
              </a:rPr>
              <a:t>s</a:t>
            </a:r>
            <a:r>
              <a:rPr lang="zh-CN" altLang="en-US" sz="1800" b="1" dirty="0" smtClean="0">
                <a:latin typeface="Times New Roman" panose="02020603050405020304" pitchFamily="18" charset="0"/>
              </a:rPr>
              <a:t>很小时，转矩近似与</a:t>
            </a:r>
            <a:r>
              <a:rPr lang="en-US" altLang="zh-CN" sz="1800" b="1" i="1" dirty="0" smtClean="0">
                <a:latin typeface="Times New Roman" panose="02020603050405020304" pitchFamily="18" charset="0"/>
              </a:rPr>
              <a:t>s</a:t>
            </a:r>
            <a:r>
              <a:rPr lang="zh-CN" altLang="en-US" sz="1800" b="1" dirty="0" smtClean="0">
                <a:latin typeface="Times New Roman" panose="02020603050405020304" pitchFamily="18" charset="0"/>
              </a:rPr>
              <a:t>成正比，机械特性 </a:t>
            </a:r>
            <a:r>
              <a:rPr lang="en-US" altLang="zh-CN" sz="1800" b="1" i="1" dirty="0" smtClean="0">
                <a:latin typeface="Times New Roman" panose="02020603050405020304" pitchFamily="18" charset="0"/>
              </a:rPr>
              <a:t>T</a:t>
            </a:r>
            <a:r>
              <a:rPr lang="en-US" altLang="zh-CN" sz="1800" b="1" baseline="-25000" dirty="0" smtClean="0">
                <a:latin typeface="Times New Roman" panose="02020603050405020304" pitchFamily="18" charset="0"/>
              </a:rPr>
              <a:t>e </a:t>
            </a:r>
            <a:r>
              <a:rPr lang="en-US" altLang="zh-CN" sz="1800" b="1" dirty="0" smtClean="0">
                <a:latin typeface="Times New Roman" panose="02020603050405020304" pitchFamily="18" charset="0"/>
              </a:rPr>
              <a:t>= </a:t>
            </a:r>
            <a:r>
              <a:rPr lang="en-US" altLang="zh-CN" sz="1800" b="1" i="1" dirty="0" smtClean="0">
                <a:latin typeface="Times New Roman" panose="02020603050405020304" pitchFamily="18" charset="0"/>
              </a:rPr>
              <a:t>f</a:t>
            </a:r>
            <a:r>
              <a:rPr lang="zh-CN" altLang="en-US" sz="1800" b="1" dirty="0" smtClean="0">
                <a:latin typeface="Times New Roman" panose="02020603050405020304" pitchFamily="18" charset="0"/>
              </a:rPr>
              <a:t>（</a:t>
            </a:r>
            <a:r>
              <a:rPr lang="en-US" altLang="zh-CN" sz="1800" b="1" i="1" dirty="0" smtClean="0">
                <a:latin typeface="Times New Roman" panose="02020603050405020304" pitchFamily="18" charset="0"/>
              </a:rPr>
              <a:t>s</a:t>
            </a:r>
            <a:r>
              <a:rPr lang="zh-CN" altLang="en-US" sz="1800" b="1" dirty="0" smtClean="0">
                <a:latin typeface="Times New Roman" panose="02020603050405020304" pitchFamily="18" charset="0"/>
              </a:rPr>
              <a:t>）是一段直线。</a:t>
            </a:r>
            <a:endParaRPr lang="en-US" altLang="zh-CN" sz="1800" b="1" dirty="0" smtClean="0">
              <a:latin typeface="Times New Roman" panose="02020603050405020304" pitchFamily="18" charset="0"/>
            </a:endParaRPr>
          </a:p>
          <a:p>
            <a:pPr marL="0" indent="0" eaLnBrk="1" hangingPunct="1">
              <a:lnSpc>
                <a:spcPct val="115000"/>
              </a:lnSpc>
              <a:buFontTx/>
              <a:buNone/>
              <a:defRPr/>
            </a:pPr>
            <a:r>
              <a:rPr kumimoji="1" lang="en-US" altLang="zh-CN" sz="1800" b="1" dirty="0" smtClean="0">
                <a:latin typeface="Times New Roman" panose="02020603050405020304" pitchFamily="18" charset="0"/>
              </a:rPr>
              <a:t>②</a:t>
            </a:r>
            <a:r>
              <a:rPr kumimoji="1" lang="zh-CN" altLang="en-US" sz="1800" b="1" dirty="0" smtClean="0">
                <a:latin typeface="Times New Roman" panose="02020603050405020304" pitchFamily="18" charset="0"/>
              </a:rPr>
              <a:t>当 </a:t>
            </a:r>
            <a:r>
              <a:rPr kumimoji="1" lang="en-US" altLang="zh-CN" sz="1800" b="1" i="1" dirty="0" smtClean="0">
                <a:latin typeface="Times New Roman" panose="02020603050405020304" pitchFamily="18" charset="0"/>
              </a:rPr>
              <a:t>s </a:t>
            </a:r>
            <a:r>
              <a:rPr kumimoji="1" lang="zh-CN" altLang="en-US" sz="1800" b="1" dirty="0" smtClean="0">
                <a:latin typeface="Times New Roman" panose="02020603050405020304" pitchFamily="18" charset="0"/>
              </a:rPr>
              <a:t>接近于</a:t>
            </a:r>
            <a:r>
              <a:rPr kumimoji="1" lang="en-US" altLang="zh-CN" sz="1800" b="1" dirty="0" smtClean="0">
                <a:latin typeface="Times New Roman" panose="02020603050405020304" pitchFamily="18" charset="0"/>
              </a:rPr>
              <a:t>1</a:t>
            </a:r>
            <a:r>
              <a:rPr kumimoji="1" lang="zh-CN" altLang="en-US" sz="1800" b="1" dirty="0" smtClean="0">
                <a:latin typeface="Times New Roman" panose="02020603050405020304" pitchFamily="18" charset="0"/>
              </a:rPr>
              <a:t>时，可忽略式分母中的</a:t>
            </a:r>
            <a:r>
              <a:rPr kumimoji="1" lang="en-US" altLang="zh-CN" sz="1800" b="1" i="1" dirty="0" err="1" smtClean="0">
                <a:latin typeface="Times New Roman" panose="02020603050405020304" pitchFamily="18" charset="0"/>
              </a:rPr>
              <a:t>R</a:t>
            </a:r>
            <a:r>
              <a:rPr kumimoji="1" lang="en-US" altLang="zh-CN" sz="1800" b="1" baseline="-25000" dirty="0" err="1" smtClean="0">
                <a:latin typeface="Times New Roman" panose="02020603050405020304" pitchFamily="18" charset="0"/>
              </a:rPr>
              <a:t>r</a:t>
            </a:r>
            <a:r>
              <a:rPr kumimoji="1" lang="en-US" altLang="en-US" sz="1800" b="1" baseline="30000" dirty="0" smtClean="0">
                <a:latin typeface="Times New Roman" panose="02020603050405020304" pitchFamily="18" charset="0"/>
              </a:rPr>
              <a:t>'</a:t>
            </a:r>
            <a:r>
              <a:rPr kumimoji="1" lang="en-US" altLang="zh-CN" sz="1800" b="1" baseline="30000" dirty="0" smtClean="0">
                <a:latin typeface="Tahoma" panose="020B0604030504040204" pitchFamily="34" charset="0"/>
              </a:rPr>
              <a:t> </a:t>
            </a:r>
            <a:r>
              <a:rPr kumimoji="1" lang="zh-CN" altLang="en-US" sz="1800" b="1" dirty="0" smtClean="0">
                <a:latin typeface="Times New Roman" panose="02020603050405020304" pitchFamily="18" charset="0"/>
              </a:rPr>
              <a:t>，则 </a:t>
            </a:r>
            <a:endParaRPr kumimoji="1" lang="en-US" altLang="zh-CN" sz="1800" b="1" dirty="0" smtClean="0">
              <a:latin typeface="Times New Roman" panose="02020603050405020304" pitchFamily="18" charset="0"/>
            </a:endParaRPr>
          </a:p>
          <a:p>
            <a:pPr marL="0" indent="0" eaLnBrk="1" hangingPunct="1">
              <a:lnSpc>
                <a:spcPct val="115000"/>
              </a:lnSpc>
              <a:buFontTx/>
              <a:buNone/>
              <a:defRPr/>
            </a:pPr>
            <a:endParaRPr kumimoji="1" lang="en-US" altLang="zh-CN" sz="1800" b="1" dirty="0" smtClean="0">
              <a:latin typeface="Times New Roman" panose="02020603050405020304" pitchFamily="18" charset="0"/>
            </a:endParaRPr>
          </a:p>
          <a:p>
            <a:pPr marL="0" indent="0" eaLnBrk="1" hangingPunct="1">
              <a:lnSpc>
                <a:spcPct val="115000"/>
              </a:lnSpc>
              <a:buFontTx/>
              <a:buNone/>
              <a:defRPr/>
            </a:pPr>
            <a:endParaRPr kumimoji="1" lang="en-US" altLang="zh-CN" sz="1800" b="1" dirty="0" smtClean="0">
              <a:latin typeface="Times New Roman" panose="02020603050405020304" pitchFamily="18" charset="0"/>
            </a:endParaRPr>
          </a:p>
          <a:p>
            <a:pPr marL="0" indent="0" eaLnBrk="1" hangingPunct="1">
              <a:lnSpc>
                <a:spcPct val="115000"/>
              </a:lnSpc>
              <a:buFontTx/>
              <a:buNone/>
              <a:defRPr/>
            </a:pPr>
            <a:r>
              <a:rPr kumimoji="1" lang="zh-CN" altLang="en-US" sz="1800" b="1" dirty="0" smtClean="0">
                <a:latin typeface="Times New Roman" panose="02020603050405020304" pitchFamily="18" charset="0"/>
              </a:rPr>
              <a:t>即</a:t>
            </a:r>
            <a:r>
              <a:rPr kumimoji="1" lang="en-US" altLang="zh-CN" sz="1800" b="1" i="1" dirty="0" smtClean="0">
                <a:latin typeface="Times New Roman" panose="02020603050405020304" pitchFamily="18" charset="0"/>
              </a:rPr>
              <a:t>s</a:t>
            </a:r>
            <a:r>
              <a:rPr kumimoji="1" lang="zh-CN" altLang="en-US" sz="1800" b="1" dirty="0" smtClean="0">
                <a:latin typeface="Times New Roman" panose="02020603050405020304" pitchFamily="18" charset="0"/>
              </a:rPr>
              <a:t>接近于</a:t>
            </a:r>
            <a:r>
              <a:rPr kumimoji="1" lang="en-US" altLang="zh-CN" sz="1800" b="1" dirty="0" smtClean="0">
                <a:latin typeface="Times New Roman" panose="02020603050405020304" pitchFamily="18" charset="0"/>
              </a:rPr>
              <a:t>1</a:t>
            </a:r>
            <a:r>
              <a:rPr kumimoji="1" lang="zh-CN" altLang="en-US" sz="1800" b="1" dirty="0" smtClean="0">
                <a:latin typeface="Times New Roman" panose="02020603050405020304" pitchFamily="18" charset="0"/>
              </a:rPr>
              <a:t>时转矩近似与</a:t>
            </a:r>
            <a:r>
              <a:rPr kumimoji="1" lang="en-US" altLang="zh-CN" sz="1800" b="1" i="1" dirty="0" smtClean="0">
                <a:latin typeface="Times New Roman" panose="02020603050405020304" pitchFamily="18" charset="0"/>
              </a:rPr>
              <a:t>s</a:t>
            </a:r>
            <a:r>
              <a:rPr kumimoji="1" lang="zh-CN" altLang="en-US" sz="1800" b="1" dirty="0" smtClean="0">
                <a:latin typeface="Times New Roman" panose="02020603050405020304" pitchFamily="18" charset="0"/>
              </a:rPr>
              <a:t>成反比，这时， </a:t>
            </a:r>
            <a:r>
              <a:rPr kumimoji="1" lang="en-US" altLang="zh-CN" sz="1800" b="1" i="1" dirty="0" smtClean="0">
                <a:latin typeface="Times New Roman" panose="02020603050405020304" pitchFamily="18" charset="0"/>
              </a:rPr>
              <a:t>T</a:t>
            </a:r>
            <a:r>
              <a:rPr kumimoji="1" lang="en-US" altLang="zh-CN" sz="1800" b="1" baseline="-25000" dirty="0" smtClean="0">
                <a:latin typeface="Times New Roman" panose="02020603050405020304" pitchFamily="18" charset="0"/>
              </a:rPr>
              <a:t>e </a:t>
            </a:r>
            <a:r>
              <a:rPr kumimoji="1" lang="en-US" altLang="zh-CN" sz="1800" b="1" dirty="0" smtClean="0">
                <a:latin typeface="Times New Roman" panose="02020603050405020304" pitchFamily="18" charset="0"/>
              </a:rPr>
              <a:t>= </a:t>
            </a:r>
            <a:r>
              <a:rPr kumimoji="1" lang="en-US" altLang="zh-CN" sz="1800" b="1" i="1" dirty="0" smtClean="0">
                <a:latin typeface="Times New Roman" panose="02020603050405020304" pitchFamily="18" charset="0"/>
              </a:rPr>
              <a:t>f</a:t>
            </a:r>
            <a:r>
              <a:rPr kumimoji="1" lang="zh-CN" altLang="en-US" sz="1800" b="1" dirty="0" smtClean="0">
                <a:latin typeface="Times New Roman" panose="02020603050405020304" pitchFamily="18" charset="0"/>
              </a:rPr>
              <a:t>（</a:t>
            </a:r>
            <a:r>
              <a:rPr kumimoji="1" lang="en-US" altLang="zh-CN" sz="1800" b="1" i="1" dirty="0" smtClean="0">
                <a:latin typeface="Times New Roman" panose="02020603050405020304" pitchFamily="18" charset="0"/>
              </a:rPr>
              <a:t>s</a:t>
            </a:r>
            <a:r>
              <a:rPr kumimoji="1" lang="zh-CN" altLang="en-US" sz="1800" b="1" dirty="0" smtClean="0">
                <a:latin typeface="Times New Roman" panose="02020603050405020304" pitchFamily="18" charset="0"/>
              </a:rPr>
              <a:t>）是对称于原点的一段双曲线。</a:t>
            </a:r>
            <a:endParaRPr kumimoji="1" lang="zh-CN" altLang="en-US" sz="1800" b="1" dirty="0" smtClean="0">
              <a:latin typeface="Tahoma" panose="020B0604030504040204" pitchFamily="34" charset="0"/>
            </a:endParaRPr>
          </a:p>
          <a:p>
            <a:pPr marL="0" indent="0" eaLnBrk="1" hangingPunct="1">
              <a:lnSpc>
                <a:spcPct val="115000"/>
              </a:lnSpc>
              <a:buFontTx/>
              <a:buNone/>
              <a:defRPr/>
            </a:pPr>
            <a:r>
              <a:rPr lang="en-US" altLang="zh-CN" sz="1800" dirty="0" smtClean="0"/>
              <a:t> </a:t>
            </a:r>
            <a:r>
              <a:rPr lang="en-US" altLang="zh-CN" sz="1800" b="1" dirty="0" smtClean="0"/>
              <a:t>③</a:t>
            </a:r>
            <a:r>
              <a:rPr lang="zh-CN" altLang="en-US" sz="1800" b="1" dirty="0" smtClean="0"/>
              <a:t>当 </a:t>
            </a:r>
            <a:r>
              <a:rPr lang="en-US" altLang="zh-CN" sz="1800" b="1" i="1" dirty="0" smtClean="0">
                <a:latin typeface="Times New Roman" panose="02020603050405020304" pitchFamily="18" charset="0"/>
              </a:rPr>
              <a:t>s </a:t>
            </a:r>
            <a:r>
              <a:rPr lang="zh-CN" altLang="en-US" sz="1800" b="1" dirty="0" smtClean="0"/>
              <a:t>为以上两段中间数值时，机械特性从直线段逐渐过渡到双曲线段</a:t>
            </a:r>
            <a:endParaRPr lang="zh-CN" altLang="en-US" sz="1800" b="1" dirty="0" smtClean="0">
              <a:latin typeface="Times New Roman" panose="02020603050405020304" pitchFamily="18" charset="0"/>
            </a:endParaRPr>
          </a:p>
        </p:txBody>
      </p:sp>
      <p:graphicFrame>
        <p:nvGraphicFramePr>
          <p:cNvPr id="10242" name="Object 4"/>
          <p:cNvGraphicFramePr>
            <a:graphicFrameLocks/>
          </p:cNvGraphicFramePr>
          <p:nvPr/>
        </p:nvGraphicFramePr>
        <p:xfrm>
          <a:off x="2411413" y="3024188"/>
          <a:ext cx="2520950" cy="833437"/>
        </p:xfrm>
        <a:graphic>
          <a:graphicData uri="http://schemas.openxmlformats.org/presentationml/2006/ole">
            <p:oleObj spid="_x0000_s10242" r:id="rId3" imgW="1423636" imgH="508441" progId="Equation.3">
              <p:embed/>
            </p:oleObj>
          </a:graphicData>
        </a:graphic>
      </p:graphicFrame>
      <p:graphicFrame>
        <p:nvGraphicFramePr>
          <p:cNvPr id="10243" name="Object 5"/>
          <p:cNvGraphicFramePr>
            <a:graphicFrameLocks/>
          </p:cNvGraphicFramePr>
          <p:nvPr>
            <p:ph sz="half" idx="2"/>
          </p:nvPr>
        </p:nvGraphicFramePr>
        <p:xfrm>
          <a:off x="2411413" y="1782763"/>
          <a:ext cx="4464050" cy="854075"/>
        </p:xfrm>
        <a:graphic>
          <a:graphicData uri="http://schemas.openxmlformats.org/presentationml/2006/ole">
            <p:oleObj spid="_x0000_s10243" r:id="rId4" imgW="2692400" imgH="508000" progId="Equation.3">
              <p:embed/>
            </p:oleObj>
          </a:graphicData>
        </a:graphic>
      </p:graphicFrame>
      <p:sp>
        <p:nvSpPr>
          <p:cNvPr id="6150" name="Rectangle 7"/>
          <p:cNvSpPr>
            <a:spLocks noChangeArrowheads="1"/>
          </p:cNvSpPr>
          <p:nvPr/>
        </p:nvSpPr>
        <p:spPr bwMode="auto">
          <a:xfrm>
            <a:off x="1690688" y="682625"/>
            <a:ext cx="7453312" cy="1138238"/>
          </a:xfrm>
          <a:prstGeom prst="rect">
            <a:avLst/>
          </a:prstGeom>
          <a:noFill/>
          <a:ln w="9525">
            <a:noFill/>
            <a:miter lim="800000"/>
          </a:ln>
        </p:spPr>
        <p:txBody>
          <a:bodyPr anchor="ctr">
            <a:spAutoFit/>
          </a:bodyPr>
          <a:lstStyle/>
          <a:p>
            <a:pPr>
              <a:buFontTx/>
              <a:buNone/>
              <a:defRPr/>
            </a:pPr>
            <a:r>
              <a:rPr lang="zh-CN" altLang="en-US" b="1" dirty="0">
                <a:solidFill>
                  <a:srgbClr val="0000FF"/>
                </a:solidFill>
                <a:effectLst>
                  <a:outerShdw blurRad="38100" dist="38100" dir="2700000" algn="tl">
                    <a:srgbClr val="000000">
                      <a:alpha val="43137"/>
                    </a:srgbClr>
                  </a:outerShdw>
                </a:effectLst>
              </a:rPr>
              <a:t>基频以下异步电动机电压－频率协调控制时的机械特性分析</a:t>
            </a:r>
            <a:endParaRPr kumimoji="1" lang="en-US" altLang="zh-CN" b="1" dirty="0">
              <a:solidFill>
                <a:srgbClr val="0000FF"/>
              </a:solidFill>
              <a:effectLst>
                <a:outerShdw blurRad="38100" dist="38100" dir="2700000" algn="tl">
                  <a:srgbClr val="000000">
                    <a:alpha val="43137"/>
                  </a:srgbClr>
                </a:outerShdw>
              </a:effectLst>
            </a:endParaRPr>
          </a:p>
          <a:p>
            <a:pPr>
              <a:buFontTx/>
              <a:buNone/>
              <a:defRPr/>
            </a:pPr>
            <a:r>
              <a:rPr kumimoji="1" lang="zh-CN" altLang="en-US" sz="2000" b="1" dirty="0">
                <a:solidFill>
                  <a:srgbClr val="9900CC"/>
                </a:solidFill>
                <a:effectLst>
                  <a:outerShdw blurRad="38100" dist="38100" dir="2700000" algn="tl">
                    <a:srgbClr val="000000">
                      <a:alpha val="43137"/>
                    </a:srgbClr>
                  </a:outerShdw>
                </a:effectLst>
              </a:rPr>
              <a:t>（</a:t>
            </a:r>
            <a:r>
              <a:rPr kumimoji="1" lang="en-US" altLang="zh-CN" sz="2000" b="1" dirty="0">
                <a:solidFill>
                  <a:srgbClr val="9900CC"/>
                </a:solidFill>
                <a:effectLst>
                  <a:outerShdw blurRad="38100" dist="38100" dir="2700000" algn="tl">
                    <a:srgbClr val="000000">
                      <a:alpha val="43137"/>
                    </a:srgbClr>
                  </a:outerShdw>
                </a:effectLst>
              </a:rPr>
              <a:t>1</a:t>
            </a:r>
            <a:r>
              <a:rPr kumimoji="1" lang="zh-CN" altLang="en-US" sz="2000" b="1" dirty="0">
                <a:solidFill>
                  <a:srgbClr val="9900CC"/>
                </a:solidFill>
                <a:effectLst>
                  <a:outerShdw blurRad="38100" dist="38100" dir="2700000" algn="tl">
                    <a:srgbClr val="000000">
                      <a:alpha val="43137"/>
                    </a:srgbClr>
                  </a:outerShdw>
                </a:effectLst>
              </a:rPr>
              <a:t>）恒压频比控制</a:t>
            </a:r>
            <a:r>
              <a:rPr kumimoji="1" lang="en-US" altLang="zh-CN" sz="2000" b="1" i="1" dirty="0">
                <a:solidFill>
                  <a:srgbClr val="9900CC"/>
                </a:solidFill>
                <a:effectLst>
                  <a:outerShdw blurRad="38100" dist="38100" dir="2700000" algn="tl">
                    <a:srgbClr val="000000">
                      <a:alpha val="43137"/>
                    </a:srgbClr>
                  </a:outerShdw>
                </a:effectLst>
                <a:latin typeface="Times New Roman" panose="02020603050405020304" pitchFamily="18" charset="0"/>
              </a:rPr>
              <a:t>U</a:t>
            </a:r>
            <a:r>
              <a:rPr kumimoji="1" lang="en-US" altLang="zh-CN" sz="2000" b="1" dirty="0">
                <a:solidFill>
                  <a:srgbClr val="9900CC"/>
                </a:solidFill>
                <a:effectLst>
                  <a:outerShdw blurRad="38100" dist="38100" dir="2700000" algn="tl">
                    <a:srgbClr val="000000">
                      <a:alpha val="43137"/>
                    </a:srgbClr>
                  </a:outerShdw>
                </a:effectLst>
                <a:latin typeface="Times New Roman" panose="02020603050405020304" pitchFamily="18" charset="0"/>
              </a:rPr>
              <a:t> </a:t>
            </a:r>
            <a:r>
              <a:rPr kumimoji="1" lang="en-US" altLang="zh-CN" sz="2000" b="1" baseline="-25000" dirty="0">
                <a:solidFill>
                  <a:srgbClr val="9900CC"/>
                </a:solidFill>
                <a:effectLst>
                  <a:outerShdw blurRad="38100" dist="38100" dir="2700000" algn="tl">
                    <a:srgbClr val="000000">
                      <a:alpha val="43137"/>
                    </a:srgbClr>
                  </a:outerShdw>
                </a:effectLst>
                <a:latin typeface="Times New Roman" panose="02020603050405020304" pitchFamily="18" charset="0"/>
              </a:rPr>
              <a:t>s</a:t>
            </a:r>
            <a:r>
              <a:rPr kumimoji="1" lang="en-US" altLang="zh-CN" sz="2000" b="1" dirty="0">
                <a:solidFill>
                  <a:srgbClr val="9900CC"/>
                </a:solidFill>
                <a:effectLst>
                  <a:outerShdw blurRad="38100" dist="38100" dir="2700000" algn="tl">
                    <a:srgbClr val="000000">
                      <a:alpha val="43137"/>
                    </a:srgbClr>
                  </a:outerShdw>
                </a:effectLst>
                <a:latin typeface="Times New Roman" panose="02020603050405020304" pitchFamily="18" charset="0"/>
              </a:rPr>
              <a:t>/</a:t>
            </a:r>
            <a:r>
              <a:rPr kumimoji="1" lang="en-US" altLang="zh-CN" sz="2000" b="1" i="1" dirty="0">
                <a:solidFill>
                  <a:srgbClr val="9900CC"/>
                </a:solidFill>
                <a:effectLst>
                  <a:outerShdw blurRad="38100" dist="38100" dir="2700000" algn="tl">
                    <a:srgbClr val="000000">
                      <a:alpha val="43137"/>
                    </a:srgbClr>
                  </a:outerShdw>
                </a:effectLst>
                <a:latin typeface="Times New Roman" panose="02020603050405020304" pitchFamily="18" charset="0"/>
              </a:rPr>
              <a:t>ω</a:t>
            </a:r>
            <a:r>
              <a:rPr kumimoji="1" lang="en-US" altLang="zh-CN" sz="2000" b="1" baseline="-25000" dirty="0">
                <a:solidFill>
                  <a:srgbClr val="9900CC"/>
                </a:solidFill>
                <a:effectLst>
                  <a:outerShdw blurRad="38100" dist="38100" dir="2700000" algn="tl">
                    <a:srgbClr val="000000">
                      <a:alpha val="43137"/>
                    </a:srgbClr>
                  </a:outerShdw>
                </a:effectLst>
                <a:latin typeface="Times New Roman" panose="02020603050405020304" pitchFamily="18" charset="0"/>
              </a:rPr>
              <a:t>1</a:t>
            </a:r>
            <a:r>
              <a:rPr kumimoji="1" lang="en-US" altLang="zh-CN" sz="2000" b="1" dirty="0">
                <a:solidFill>
                  <a:srgbClr val="9900CC"/>
                </a:solidFill>
                <a:effectLst>
                  <a:outerShdw blurRad="38100" dist="38100" dir="2700000" algn="tl">
                    <a:srgbClr val="000000">
                      <a:alpha val="43137"/>
                    </a:srgbClr>
                  </a:outerShdw>
                </a:effectLst>
                <a:latin typeface="Times New Roman" panose="02020603050405020304" pitchFamily="18" charset="0"/>
              </a:rPr>
              <a:t>=C</a:t>
            </a:r>
          </a:p>
        </p:txBody>
      </p:sp>
      <p:graphicFrame>
        <p:nvGraphicFramePr>
          <p:cNvPr id="10244" name="Object 3"/>
          <p:cNvGraphicFramePr>
            <a:graphicFrameLocks/>
          </p:cNvGraphicFramePr>
          <p:nvPr/>
        </p:nvGraphicFramePr>
        <p:xfrm>
          <a:off x="2411413" y="4464050"/>
          <a:ext cx="4752975" cy="855663"/>
        </p:xfrm>
        <a:graphic>
          <a:graphicData uri="http://schemas.openxmlformats.org/presentationml/2006/ole">
            <p:oleObj spid="_x0000_s10244" r:id="rId5" imgW="2527300" imgH="508000" progId="Equation.3">
              <p:embed/>
            </p:oleObj>
          </a:graphicData>
        </a:graphic>
      </p:graphicFrame>
      <p:sp>
        <p:nvSpPr>
          <p:cNvPr id="10247" name="Text Box 30"/>
          <p:cNvSpPr txBox="1">
            <a:spLocks noChangeArrowheads="1"/>
          </p:cNvSpPr>
          <p:nvPr/>
        </p:nvSpPr>
        <p:spPr bwMode="auto">
          <a:xfrm>
            <a:off x="0" y="4514850"/>
            <a:ext cx="1670050"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9</a:t>
            </a:r>
            <a:r>
              <a:rPr lang="zh-CN" altLang="en-US" sz="1600" b="1">
                <a:latin typeface="Times New Roman" pitchFamily="18" charset="0"/>
              </a:rPr>
              <a:t>章 同步电动机变压变频调速系统</a:t>
            </a:r>
          </a:p>
        </p:txBody>
      </p:sp>
      <p:sp>
        <p:nvSpPr>
          <p:cNvPr id="10248" name="Text Box 13"/>
          <p:cNvSpPr txBox="1">
            <a:spLocks noChangeArrowheads="1"/>
          </p:cNvSpPr>
          <p:nvPr/>
        </p:nvSpPr>
        <p:spPr bwMode="auto">
          <a:xfrm>
            <a:off x="0" y="2676525"/>
            <a:ext cx="1703388"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7</a:t>
            </a:r>
            <a:r>
              <a:rPr lang="zh-CN" altLang="en-US" sz="1600" b="1">
                <a:latin typeface="Times New Roman" pitchFamily="18" charset="0"/>
              </a:rPr>
              <a:t>章  基于动态模型的异步电动机调速系统</a:t>
            </a:r>
          </a:p>
        </p:txBody>
      </p:sp>
      <p:sp>
        <p:nvSpPr>
          <p:cNvPr id="10249" name="Text Box 26"/>
          <p:cNvSpPr txBox="1">
            <a:spLocks noChangeArrowheads="1"/>
          </p:cNvSpPr>
          <p:nvPr/>
        </p:nvSpPr>
        <p:spPr bwMode="auto">
          <a:xfrm>
            <a:off x="0" y="1079500"/>
            <a:ext cx="1687513" cy="581025"/>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6" action="ppaction://hlinksldjump"/>
              </a:rPr>
              <a:t>第</a:t>
            </a:r>
            <a:r>
              <a:rPr lang="en-US" altLang="zh-CN" sz="1600" b="1">
                <a:latin typeface="Times New Roman" pitchFamily="18" charset="0"/>
                <a:hlinkClick r:id="rId6" action="ppaction://hlinksldjump"/>
              </a:rPr>
              <a:t>1</a:t>
            </a:r>
            <a:r>
              <a:rPr lang="zh-CN" altLang="en-US" sz="1600" b="1">
                <a:latin typeface="Times New Roman" pitchFamily="18" charset="0"/>
                <a:hlinkClick r:id="rId6" action="ppaction://hlinksldjump"/>
              </a:rPr>
              <a:t>章  交流调速系统绪论</a:t>
            </a:r>
            <a:endParaRPr lang="zh-CN" altLang="en-US" sz="1600" b="1">
              <a:latin typeface="Times New Roman" pitchFamily="18" charset="0"/>
            </a:endParaRPr>
          </a:p>
        </p:txBody>
      </p:sp>
      <p:sp>
        <p:nvSpPr>
          <p:cNvPr id="10" name="Text Box 27"/>
          <p:cNvSpPr txBox="1">
            <a:spLocks noChangeArrowheads="1"/>
          </p:cNvSpPr>
          <p:nvPr/>
        </p:nvSpPr>
        <p:spPr bwMode="auto">
          <a:xfrm>
            <a:off x="0" y="1749425"/>
            <a:ext cx="1693863" cy="825500"/>
          </a:xfrm>
          <a:prstGeom prst="rect">
            <a:avLst/>
          </a:prstGeom>
          <a:solidFill>
            <a:schemeClr val="accent5">
              <a:lumMod val="40000"/>
              <a:lumOff val="60000"/>
            </a:schemeClr>
          </a:solidFill>
          <a:ln w="9525">
            <a:noFill/>
            <a:miter lim="800000"/>
          </a:ln>
        </p:spPr>
        <p:txBody>
          <a:bodyPr>
            <a:spAutoFit/>
          </a:bodyPr>
          <a:lstStyle/>
          <a:p>
            <a:pPr>
              <a:spcBef>
                <a:spcPct val="50000"/>
              </a:spcBef>
              <a:buFontTx/>
              <a:buNone/>
              <a:defRPr/>
            </a:pPr>
            <a:r>
              <a:rPr kumimoji="1" lang="zh-CN" altLang="zh-CN" sz="1600" b="1" dirty="0">
                <a:latin typeface="Times New Roman" panose="02020603050405020304" pitchFamily="18" charset="0"/>
              </a:rPr>
              <a:t>第</a:t>
            </a:r>
            <a:r>
              <a:rPr kumimoji="1" lang="en-US" altLang="zh-CN" sz="1600" b="1" dirty="0">
                <a:latin typeface="Times New Roman" panose="02020603050405020304" pitchFamily="18" charset="0"/>
              </a:rPr>
              <a:t>6</a:t>
            </a:r>
            <a:r>
              <a:rPr kumimoji="1" lang="zh-CN" altLang="zh-CN" sz="1600" b="1" dirty="0">
                <a:latin typeface="Times New Roman" panose="02020603050405020304" pitchFamily="18" charset="0"/>
              </a:rPr>
              <a:t>章 </a:t>
            </a:r>
            <a:r>
              <a:rPr kumimoji="1" lang="zh-CN" altLang="en-US" sz="1600" b="1" dirty="0">
                <a:latin typeface="Times New Roman" panose="02020603050405020304" pitchFamily="18" charset="0"/>
              </a:rPr>
              <a:t> </a:t>
            </a:r>
            <a:r>
              <a:rPr kumimoji="1" lang="zh-CN" altLang="zh-CN" sz="1600" b="1" dirty="0">
                <a:latin typeface="Times New Roman" panose="02020603050405020304" pitchFamily="18" charset="0"/>
              </a:rPr>
              <a:t>基于稳态模型的异步电动机调速系统</a:t>
            </a:r>
            <a:endParaRPr kumimoji="1" lang="en-US" altLang="zh-CN" sz="1600" b="1" dirty="0">
              <a:latin typeface="Times New Roman" panose="02020603050405020304" pitchFamily="18" charset="0"/>
            </a:endParaRPr>
          </a:p>
        </p:txBody>
      </p:sp>
      <p:sp>
        <p:nvSpPr>
          <p:cNvPr id="10251" name="Text Box 29"/>
          <p:cNvSpPr txBox="1">
            <a:spLocks noChangeArrowheads="1"/>
          </p:cNvSpPr>
          <p:nvPr/>
        </p:nvSpPr>
        <p:spPr bwMode="auto">
          <a:xfrm>
            <a:off x="0" y="3606800"/>
            <a:ext cx="1685925" cy="830263"/>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8</a:t>
            </a:r>
            <a:r>
              <a:rPr lang="zh-CN" altLang="en-US" sz="1600" b="1">
                <a:latin typeface="Times New Roman" pitchFamily="18" charset="0"/>
              </a:rPr>
              <a:t>章 </a:t>
            </a:r>
            <a:r>
              <a:rPr lang="zh-CN" altLang="zh-CN" sz="1600" b="1"/>
              <a:t>绕线转子异步电机转子变频控制系统</a:t>
            </a:r>
            <a:endParaRPr lang="zh-CN" altLang="en-US" sz="1600" b="1">
              <a:latin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c 3"/>
          <p:cNvSpPr>
            <a:spLocks noChangeArrowheads="1"/>
          </p:cNvSpPr>
          <p:nvPr/>
        </p:nvSpPr>
        <p:spPr bwMode="auto">
          <a:xfrm flipH="1">
            <a:off x="4170363" y="3538538"/>
            <a:ext cx="2011362" cy="2320925"/>
          </a:xfrm>
          <a:custGeom>
            <a:avLst/>
            <a:gdLst>
              <a:gd name="T0" fmla="*/ 546089 w 21370"/>
              <a:gd name="T1" fmla="*/ -112 h 20806"/>
              <a:gd name="T2" fmla="*/ 2011268 w 21370"/>
              <a:gd name="T3" fmla="*/ 1970210 h 20806"/>
              <a:gd name="T4" fmla="*/ 546089 w 21370"/>
              <a:gd name="T5" fmla="*/ -112 h 20806"/>
              <a:gd name="T6" fmla="*/ 2011268 w 21370"/>
              <a:gd name="T7" fmla="*/ 1970210 h 20806"/>
              <a:gd name="T8" fmla="*/ 0 w 21370"/>
              <a:gd name="T9" fmla="*/ 2320925 h 20806"/>
              <a:gd name="T10" fmla="*/ 0 60000 65536"/>
              <a:gd name="T11" fmla="*/ 0 60000 65536"/>
              <a:gd name="T12" fmla="*/ 0 60000 65536"/>
              <a:gd name="T13" fmla="*/ 0 60000 65536"/>
              <a:gd name="T14" fmla="*/ 0 60000 65536"/>
              <a:gd name="T15" fmla="*/ 0 w 21370"/>
              <a:gd name="T16" fmla="*/ 0 h 20806"/>
              <a:gd name="T17" fmla="*/ 21370 w 21370"/>
              <a:gd name="T18" fmla="*/ 20806 h 20806"/>
            </a:gdLst>
            <a:ahLst/>
            <a:cxnLst>
              <a:cxn ang="T10">
                <a:pos x="T0" y="T1"/>
              </a:cxn>
              <a:cxn ang="T11">
                <a:pos x="T2" y="T3"/>
              </a:cxn>
              <a:cxn ang="T12">
                <a:pos x="T4" y="T5"/>
              </a:cxn>
              <a:cxn ang="T13">
                <a:pos x="T6" y="T7"/>
              </a:cxn>
              <a:cxn ang="T14">
                <a:pos x="T8" y="T9"/>
              </a:cxn>
            </a:cxnLst>
            <a:rect l="T15" t="T16" r="T17" b="T18"/>
            <a:pathLst>
              <a:path w="21370" h="20806" fill="none">
                <a:moveTo>
                  <a:pt x="5802" y="-1"/>
                </a:moveTo>
                <a:cubicBezTo>
                  <a:pt x="14025" y="2293"/>
                  <a:pt x="20127" y="9215"/>
                  <a:pt x="21369" y="17662"/>
                </a:cubicBezTo>
              </a:path>
              <a:path w="21370" h="20806" stroke="0">
                <a:moveTo>
                  <a:pt x="5802" y="-1"/>
                </a:moveTo>
                <a:cubicBezTo>
                  <a:pt x="14025" y="2293"/>
                  <a:pt x="20127" y="9215"/>
                  <a:pt x="21369" y="17662"/>
                </a:cubicBezTo>
                <a:lnTo>
                  <a:pt x="0" y="20806"/>
                </a:lnTo>
                <a:close/>
              </a:path>
            </a:pathLst>
          </a:custGeom>
          <a:noFill/>
          <a:ln w="28575">
            <a:solidFill>
              <a:schemeClr val="hlink"/>
            </a:solidFill>
            <a:round/>
            <a:headEnd/>
            <a:tailEnd/>
          </a:ln>
        </p:spPr>
        <p:txBody>
          <a:bodyPr/>
          <a:lstStyle/>
          <a:p>
            <a:endParaRPr lang="zh-CN" altLang="en-US"/>
          </a:p>
        </p:txBody>
      </p:sp>
      <p:sp>
        <p:nvSpPr>
          <p:cNvPr id="6" name="Arc 4"/>
          <p:cNvSpPr>
            <a:spLocks noChangeArrowheads="1"/>
          </p:cNvSpPr>
          <p:nvPr/>
        </p:nvSpPr>
        <p:spPr bwMode="auto">
          <a:xfrm rot="664062">
            <a:off x="5099050" y="2925763"/>
            <a:ext cx="774700" cy="596900"/>
          </a:xfrm>
          <a:custGeom>
            <a:avLst/>
            <a:gdLst>
              <a:gd name="T0" fmla="*/ -31 w 24959"/>
              <a:gd name="T1" fmla="*/ 4177 h 37442"/>
              <a:gd name="T2" fmla="*/ 104260 w 24959"/>
              <a:gd name="T3" fmla="*/ 0 h 37442"/>
              <a:gd name="T4" fmla="*/ 774700 w 24959"/>
              <a:gd name="T5" fmla="*/ 344347 h 37442"/>
              <a:gd name="T6" fmla="*/ 560004 w 24959"/>
              <a:gd name="T7" fmla="*/ 596900 h 37442"/>
              <a:gd name="T8" fmla="*/ -31 w 24959"/>
              <a:gd name="T9" fmla="*/ 4177 h 37442"/>
              <a:gd name="T10" fmla="*/ 104260 w 24959"/>
              <a:gd name="T11" fmla="*/ 0 h 37442"/>
              <a:gd name="T12" fmla="*/ 774700 w 24959"/>
              <a:gd name="T13" fmla="*/ 344347 h 37442"/>
              <a:gd name="T14" fmla="*/ 560004 w 24959"/>
              <a:gd name="T15" fmla="*/ 596900 h 37442"/>
              <a:gd name="T16" fmla="*/ 104260 w 24959"/>
              <a:gd name="T17" fmla="*/ 344347 h 374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959"/>
              <a:gd name="T28" fmla="*/ 0 h 37442"/>
              <a:gd name="T29" fmla="*/ 24959 w 24959"/>
              <a:gd name="T30" fmla="*/ 37442 h 374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959" h="37442" fill="none">
                <a:moveTo>
                  <a:pt x="-1" y="262"/>
                </a:moveTo>
                <a:cubicBezTo>
                  <a:pt x="1111" y="87"/>
                  <a:pt x="2234" y="-1"/>
                  <a:pt x="3359" y="0"/>
                </a:cubicBezTo>
                <a:cubicBezTo>
                  <a:pt x="15288" y="0"/>
                  <a:pt x="24959" y="9670"/>
                  <a:pt x="24959" y="21600"/>
                </a:cubicBezTo>
                <a:cubicBezTo>
                  <a:pt x="24959" y="27613"/>
                  <a:pt x="22452" y="33354"/>
                  <a:pt x="18042" y="37442"/>
                </a:cubicBezTo>
              </a:path>
              <a:path w="24959" h="37442" stroke="0">
                <a:moveTo>
                  <a:pt x="-1" y="262"/>
                </a:moveTo>
                <a:cubicBezTo>
                  <a:pt x="1111" y="87"/>
                  <a:pt x="2234" y="-1"/>
                  <a:pt x="3359" y="0"/>
                </a:cubicBezTo>
                <a:cubicBezTo>
                  <a:pt x="15288" y="0"/>
                  <a:pt x="24959" y="9670"/>
                  <a:pt x="24959" y="21600"/>
                </a:cubicBezTo>
                <a:cubicBezTo>
                  <a:pt x="24959" y="27613"/>
                  <a:pt x="22452" y="33354"/>
                  <a:pt x="18042" y="37442"/>
                </a:cubicBezTo>
                <a:lnTo>
                  <a:pt x="3359" y="21600"/>
                </a:lnTo>
                <a:close/>
              </a:path>
            </a:pathLst>
          </a:custGeom>
          <a:noFill/>
          <a:ln w="28575">
            <a:solidFill>
              <a:schemeClr val="hlink"/>
            </a:solidFill>
            <a:round/>
            <a:headEnd/>
            <a:tailEnd/>
          </a:ln>
        </p:spPr>
        <p:txBody>
          <a:bodyPr/>
          <a:lstStyle/>
          <a:p>
            <a:endParaRPr lang="zh-CN" altLang="en-US"/>
          </a:p>
        </p:txBody>
      </p:sp>
      <p:grpSp>
        <p:nvGrpSpPr>
          <p:cNvPr id="11278" name="Group 5"/>
          <p:cNvGrpSpPr>
            <a:grpSpLocks/>
          </p:cNvGrpSpPr>
          <p:nvPr/>
        </p:nvGrpSpPr>
        <p:grpSpPr bwMode="auto">
          <a:xfrm>
            <a:off x="2346325" y="1358900"/>
            <a:ext cx="5354638" cy="4552950"/>
            <a:chOff x="1235" y="1164"/>
            <a:chExt cx="3373" cy="2868"/>
          </a:xfrm>
        </p:grpSpPr>
        <p:sp>
          <p:nvSpPr>
            <p:cNvPr id="11305" name="Line 6"/>
            <p:cNvSpPr>
              <a:spLocks noChangeShapeType="1"/>
            </p:cNvSpPr>
            <p:nvPr/>
          </p:nvSpPr>
          <p:spPr bwMode="auto">
            <a:xfrm>
              <a:off x="1391" y="3778"/>
              <a:ext cx="3199" cy="0"/>
            </a:xfrm>
            <a:prstGeom prst="line">
              <a:avLst/>
            </a:prstGeom>
            <a:noFill/>
            <a:ln w="12700">
              <a:solidFill>
                <a:srgbClr val="000000"/>
              </a:solidFill>
              <a:round/>
              <a:headEnd/>
              <a:tailEnd type="triangle" w="med" len="med"/>
            </a:ln>
          </p:spPr>
          <p:txBody>
            <a:bodyPr/>
            <a:lstStyle/>
            <a:p>
              <a:endParaRPr lang="zh-CN" altLang="en-US"/>
            </a:p>
          </p:txBody>
        </p:sp>
        <p:sp>
          <p:nvSpPr>
            <p:cNvPr id="11306" name="Line 7"/>
            <p:cNvSpPr>
              <a:spLocks noChangeShapeType="1"/>
            </p:cNvSpPr>
            <p:nvPr/>
          </p:nvSpPr>
          <p:spPr bwMode="auto">
            <a:xfrm flipV="1">
              <a:off x="1391" y="1202"/>
              <a:ext cx="0" cy="2576"/>
            </a:xfrm>
            <a:prstGeom prst="line">
              <a:avLst/>
            </a:prstGeom>
            <a:noFill/>
            <a:ln w="12700">
              <a:solidFill>
                <a:srgbClr val="000000"/>
              </a:solidFill>
              <a:round/>
              <a:headEnd/>
              <a:tailEnd type="triangle" w="med" len="med"/>
            </a:ln>
          </p:spPr>
          <p:txBody>
            <a:bodyPr/>
            <a:lstStyle/>
            <a:p>
              <a:endParaRPr lang="zh-CN" altLang="en-US"/>
            </a:p>
          </p:txBody>
        </p:sp>
        <p:graphicFrame>
          <p:nvGraphicFramePr>
            <p:cNvPr id="11275" name="Object 8"/>
            <p:cNvGraphicFramePr>
              <a:graphicFrameLocks/>
            </p:cNvGraphicFramePr>
            <p:nvPr/>
          </p:nvGraphicFramePr>
          <p:xfrm>
            <a:off x="4425" y="3795"/>
            <a:ext cx="183" cy="237"/>
          </p:xfrm>
          <a:graphic>
            <a:graphicData uri="http://schemas.openxmlformats.org/presentationml/2006/ole">
              <p:oleObj spid="_x0000_s11275" r:id="rId3" imgW="152268" imgH="228402" progId="Equation.3">
                <p:embed/>
              </p:oleObj>
            </a:graphicData>
          </a:graphic>
        </p:graphicFrame>
        <p:sp>
          <p:nvSpPr>
            <p:cNvPr id="11307" name="Text Box 9"/>
            <p:cNvSpPr txBox="1">
              <a:spLocks noChangeArrowheads="1"/>
            </p:cNvSpPr>
            <p:nvPr/>
          </p:nvSpPr>
          <p:spPr bwMode="auto">
            <a:xfrm>
              <a:off x="1235" y="3662"/>
              <a:ext cx="91" cy="183"/>
            </a:xfrm>
            <a:prstGeom prst="rect">
              <a:avLst/>
            </a:prstGeom>
            <a:noFill/>
            <a:ln w="9525">
              <a:noFill/>
              <a:miter lim="800000"/>
              <a:headEnd/>
              <a:tailEnd/>
            </a:ln>
          </p:spPr>
          <p:txBody>
            <a:bodyPr lIns="0" tIns="0" rIns="0" bIns="0"/>
            <a:lstStyle/>
            <a:p>
              <a:pPr algn="just"/>
              <a:r>
                <a:rPr lang="en-US" altLang="zh-CN" sz="2000" i="1">
                  <a:latin typeface="Times New Roman" pitchFamily="18" charset="0"/>
                </a:rPr>
                <a:t>O</a:t>
              </a:r>
              <a:endParaRPr lang="en-US" altLang="zh-CN" sz="1000" i="1">
                <a:latin typeface="Times New Roman" pitchFamily="18" charset="0"/>
              </a:endParaRPr>
            </a:p>
          </p:txBody>
        </p:sp>
        <p:sp>
          <p:nvSpPr>
            <p:cNvPr id="11308" name="Rectangle 10"/>
            <p:cNvSpPr>
              <a:spLocks noChangeArrowheads="1"/>
            </p:cNvSpPr>
            <p:nvPr/>
          </p:nvSpPr>
          <p:spPr bwMode="auto">
            <a:xfrm>
              <a:off x="1236" y="1164"/>
              <a:ext cx="107" cy="230"/>
            </a:xfrm>
            <a:prstGeom prst="rect">
              <a:avLst/>
            </a:prstGeom>
            <a:noFill/>
            <a:ln w="9525">
              <a:noFill/>
              <a:miter lim="800000"/>
              <a:headEnd/>
              <a:tailEnd/>
            </a:ln>
          </p:spPr>
          <p:txBody>
            <a:bodyPr wrap="none" lIns="0" tIns="0" rIns="0" bIns="0">
              <a:spAutoFit/>
            </a:bodyPr>
            <a:lstStyle/>
            <a:p>
              <a:r>
                <a:rPr lang="en-US" altLang="zh-CN" i="1">
                  <a:solidFill>
                    <a:srgbClr val="000000"/>
                  </a:solidFill>
                  <a:latin typeface="Times New Roman" pitchFamily="18" charset="0"/>
                </a:rPr>
                <a:t>n</a:t>
              </a:r>
              <a:endParaRPr lang="en-US" altLang="zh-CN">
                <a:latin typeface="Tahoma" pitchFamily="34" charset="0"/>
              </a:endParaRPr>
            </a:p>
          </p:txBody>
        </p:sp>
      </p:grpSp>
      <p:graphicFrame>
        <p:nvGraphicFramePr>
          <p:cNvPr id="11266" name="Object 11"/>
          <p:cNvGraphicFramePr>
            <a:graphicFrameLocks/>
          </p:cNvGraphicFramePr>
          <p:nvPr/>
        </p:nvGraphicFramePr>
        <p:xfrm>
          <a:off x="2149475" y="2320925"/>
          <a:ext cx="425450" cy="376238"/>
        </p:xfrm>
        <a:graphic>
          <a:graphicData uri="http://schemas.openxmlformats.org/presentationml/2006/ole">
            <p:oleObj spid="_x0000_s11266" r:id="rId4" imgW="241195" imgH="228501" progId="Equation.3">
              <p:embed/>
            </p:oleObj>
          </a:graphicData>
        </a:graphic>
      </p:graphicFrame>
      <p:sp>
        <p:nvSpPr>
          <p:cNvPr id="14" name="Arc 12"/>
          <p:cNvSpPr>
            <a:spLocks noChangeArrowheads="1"/>
          </p:cNvSpPr>
          <p:nvPr/>
        </p:nvSpPr>
        <p:spPr bwMode="auto">
          <a:xfrm flipH="1">
            <a:off x="4462463" y="3937000"/>
            <a:ext cx="1533525" cy="1849438"/>
          </a:xfrm>
          <a:custGeom>
            <a:avLst/>
            <a:gdLst>
              <a:gd name="T0" fmla="*/ 498365 w 21389"/>
              <a:gd name="T1" fmla="*/ -90 h 20451"/>
              <a:gd name="T2" fmla="*/ 1533525 w 21389"/>
              <a:gd name="T3" fmla="*/ 1577236 h 20451"/>
              <a:gd name="T4" fmla="*/ 498365 w 21389"/>
              <a:gd name="T5" fmla="*/ -90 h 20451"/>
              <a:gd name="T6" fmla="*/ 1533525 w 21389"/>
              <a:gd name="T7" fmla="*/ 1577236 h 20451"/>
              <a:gd name="T8" fmla="*/ 0 w 21389"/>
              <a:gd name="T9" fmla="*/ 1849438 h 20451"/>
              <a:gd name="T10" fmla="*/ 0 60000 65536"/>
              <a:gd name="T11" fmla="*/ 0 60000 65536"/>
              <a:gd name="T12" fmla="*/ 0 60000 65536"/>
              <a:gd name="T13" fmla="*/ 0 60000 65536"/>
              <a:gd name="T14" fmla="*/ 0 60000 65536"/>
              <a:gd name="T15" fmla="*/ 0 w 21389"/>
              <a:gd name="T16" fmla="*/ 0 h 20451"/>
              <a:gd name="T17" fmla="*/ 21389 w 21389"/>
              <a:gd name="T18" fmla="*/ 20451 h 20451"/>
            </a:gdLst>
            <a:ahLst/>
            <a:cxnLst>
              <a:cxn ang="T10">
                <a:pos x="T0" y="T1"/>
              </a:cxn>
              <a:cxn ang="T11">
                <a:pos x="T2" y="T3"/>
              </a:cxn>
              <a:cxn ang="T12">
                <a:pos x="T4" y="T5"/>
              </a:cxn>
              <a:cxn ang="T13">
                <a:pos x="T6" y="T7"/>
              </a:cxn>
              <a:cxn ang="T14">
                <a:pos x="T8" y="T9"/>
              </a:cxn>
            </a:cxnLst>
            <a:rect l="T15" t="T16" r="T17" b="T18"/>
            <a:pathLst>
              <a:path w="21389" h="20451" fill="none">
                <a:moveTo>
                  <a:pt x="6951" y="-1"/>
                </a:moveTo>
                <a:cubicBezTo>
                  <a:pt x="14669" y="2623"/>
                  <a:pt x="20253" y="9369"/>
                  <a:pt x="21389" y="17441"/>
                </a:cubicBezTo>
              </a:path>
              <a:path w="21389" h="20451" stroke="0">
                <a:moveTo>
                  <a:pt x="6951" y="-1"/>
                </a:moveTo>
                <a:cubicBezTo>
                  <a:pt x="14669" y="2623"/>
                  <a:pt x="20253" y="9369"/>
                  <a:pt x="21389" y="17441"/>
                </a:cubicBezTo>
                <a:lnTo>
                  <a:pt x="0" y="20451"/>
                </a:lnTo>
                <a:close/>
              </a:path>
            </a:pathLst>
          </a:custGeom>
          <a:noFill/>
          <a:ln w="28575">
            <a:solidFill>
              <a:srgbClr val="00FF00"/>
            </a:solidFill>
            <a:round/>
            <a:headEnd/>
            <a:tailEnd/>
          </a:ln>
        </p:spPr>
        <p:txBody>
          <a:bodyPr/>
          <a:lstStyle/>
          <a:p>
            <a:endParaRPr lang="zh-CN" altLang="en-US"/>
          </a:p>
        </p:txBody>
      </p:sp>
      <p:sp>
        <p:nvSpPr>
          <p:cNvPr id="15" name="Arc 13"/>
          <p:cNvSpPr>
            <a:spLocks noChangeArrowheads="1"/>
          </p:cNvSpPr>
          <p:nvPr/>
        </p:nvSpPr>
        <p:spPr bwMode="auto">
          <a:xfrm rot="664062">
            <a:off x="5040313" y="3452813"/>
            <a:ext cx="633412" cy="458787"/>
          </a:xfrm>
          <a:custGeom>
            <a:avLst/>
            <a:gdLst>
              <a:gd name="T0" fmla="*/ 4105 w 21600"/>
              <a:gd name="T1" fmla="*/ 0 h 35127"/>
              <a:gd name="T2" fmla="*/ 633412 w 21600"/>
              <a:gd name="T3" fmla="*/ 282113 h 35127"/>
              <a:gd name="T4" fmla="*/ 493797 w 21600"/>
              <a:gd name="T5" fmla="*/ 458774 h 35127"/>
              <a:gd name="T6" fmla="*/ 4105 w 21600"/>
              <a:gd name="T7" fmla="*/ 0 h 35127"/>
              <a:gd name="T8" fmla="*/ 633412 w 21600"/>
              <a:gd name="T9" fmla="*/ 282113 h 35127"/>
              <a:gd name="T10" fmla="*/ 493797 w 21600"/>
              <a:gd name="T11" fmla="*/ 458774 h 35127"/>
              <a:gd name="T12" fmla="*/ 0 w 21600"/>
              <a:gd name="T13" fmla="*/ 282113 h 35127"/>
              <a:gd name="T14" fmla="*/ 0 60000 65536"/>
              <a:gd name="T15" fmla="*/ 0 60000 65536"/>
              <a:gd name="T16" fmla="*/ 0 60000 65536"/>
              <a:gd name="T17" fmla="*/ 0 60000 65536"/>
              <a:gd name="T18" fmla="*/ 0 60000 65536"/>
              <a:gd name="T19" fmla="*/ 0 60000 65536"/>
              <a:gd name="T20" fmla="*/ 0 60000 65536"/>
              <a:gd name="T21" fmla="*/ 0 w 21600"/>
              <a:gd name="T22" fmla="*/ 0 h 35127"/>
              <a:gd name="T23" fmla="*/ 21600 w 21600"/>
              <a:gd name="T24" fmla="*/ 35127 h 351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35127" fill="none">
                <a:moveTo>
                  <a:pt x="140" y="0"/>
                </a:moveTo>
                <a:cubicBezTo>
                  <a:pt x="12015" y="77"/>
                  <a:pt x="21600" y="9725"/>
                  <a:pt x="21600" y="21600"/>
                </a:cubicBezTo>
                <a:cubicBezTo>
                  <a:pt x="21600" y="26519"/>
                  <a:pt x="19920" y="31291"/>
                  <a:pt x="16839" y="35126"/>
                </a:cubicBezTo>
              </a:path>
              <a:path w="21600" h="35127" stroke="0">
                <a:moveTo>
                  <a:pt x="140" y="0"/>
                </a:moveTo>
                <a:cubicBezTo>
                  <a:pt x="12015" y="77"/>
                  <a:pt x="21600" y="9725"/>
                  <a:pt x="21600" y="21600"/>
                </a:cubicBezTo>
                <a:cubicBezTo>
                  <a:pt x="21600" y="26519"/>
                  <a:pt x="19920" y="31291"/>
                  <a:pt x="16839" y="35126"/>
                </a:cubicBezTo>
                <a:lnTo>
                  <a:pt x="0" y="21600"/>
                </a:lnTo>
                <a:close/>
              </a:path>
            </a:pathLst>
          </a:custGeom>
          <a:noFill/>
          <a:ln w="28575">
            <a:solidFill>
              <a:srgbClr val="00FF00"/>
            </a:solidFill>
            <a:round/>
            <a:headEnd/>
            <a:tailEnd/>
          </a:ln>
        </p:spPr>
        <p:txBody>
          <a:bodyPr/>
          <a:lstStyle/>
          <a:p>
            <a:endParaRPr lang="zh-CN" altLang="en-US"/>
          </a:p>
        </p:txBody>
      </p:sp>
      <p:grpSp>
        <p:nvGrpSpPr>
          <p:cNvPr id="3" name="Group 14"/>
          <p:cNvGrpSpPr>
            <a:grpSpLocks/>
          </p:cNvGrpSpPr>
          <p:nvPr/>
        </p:nvGrpSpPr>
        <p:grpSpPr bwMode="auto">
          <a:xfrm>
            <a:off x="4752975" y="4410075"/>
            <a:ext cx="698500" cy="1204913"/>
            <a:chOff x="2751" y="3086"/>
            <a:chExt cx="440" cy="759"/>
          </a:xfrm>
        </p:grpSpPr>
        <p:sp>
          <p:nvSpPr>
            <p:cNvPr id="11303" name="Arc 15"/>
            <p:cNvSpPr>
              <a:spLocks noChangeArrowheads="1"/>
            </p:cNvSpPr>
            <p:nvPr/>
          </p:nvSpPr>
          <p:spPr bwMode="auto">
            <a:xfrm flipH="1">
              <a:off x="2751" y="3270"/>
              <a:ext cx="440" cy="575"/>
            </a:xfrm>
            <a:custGeom>
              <a:avLst/>
              <a:gdLst>
                <a:gd name="T0" fmla="*/ 228 w 21462"/>
                <a:gd name="T1" fmla="*/ 0 h 18530"/>
                <a:gd name="T2" fmla="*/ 440 w 21462"/>
                <a:gd name="T3" fmla="*/ 499 h 18530"/>
                <a:gd name="T4" fmla="*/ 228 w 21462"/>
                <a:gd name="T5" fmla="*/ 0 h 18530"/>
                <a:gd name="T6" fmla="*/ 440 w 21462"/>
                <a:gd name="T7" fmla="*/ 499 h 18530"/>
                <a:gd name="T8" fmla="*/ 0 w 21462"/>
                <a:gd name="T9" fmla="*/ 575 h 18530"/>
                <a:gd name="T10" fmla="*/ 0 60000 65536"/>
                <a:gd name="T11" fmla="*/ 0 60000 65536"/>
                <a:gd name="T12" fmla="*/ 0 60000 65536"/>
                <a:gd name="T13" fmla="*/ 0 60000 65536"/>
                <a:gd name="T14" fmla="*/ 0 60000 65536"/>
                <a:gd name="T15" fmla="*/ 0 w 21462"/>
                <a:gd name="T16" fmla="*/ 0 h 18530"/>
                <a:gd name="T17" fmla="*/ 21462 w 21462"/>
                <a:gd name="T18" fmla="*/ 18530 h 18530"/>
              </a:gdLst>
              <a:ahLst/>
              <a:cxnLst>
                <a:cxn ang="T10">
                  <a:pos x="T0" y="T1"/>
                </a:cxn>
                <a:cxn ang="T11">
                  <a:pos x="T2" y="T3"/>
                </a:cxn>
                <a:cxn ang="T12">
                  <a:pos x="T4" y="T5"/>
                </a:cxn>
                <a:cxn ang="T13">
                  <a:pos x="T6" y="T7"/>
                </a:cxn>
                <a:cxn ang="T14">
                  <a:pos x="T8" y="T9"/>
                </a:cxn>
              </a:cxnLst>
              <a:rect l="T15" t="T16" r="T17" b="T18"/>
              <a:pathLst>
                <a:path w="21462" h="18530" fill="none">
                  <a:moveTo>
                    <a:pt x="11099" y="-1"/>
                  </a:moveTo>
                  <a:cubicBezTo>
                    <a:pt x="16871" y="3457"/>
                    <a:pt x="20702" y="9406"/>
                    <a:pt x="21461" y="16092"/>
                  </a:cubicBezTo>
                </a:path>
                <a:path w="21462" h="18530" stroke="0">
                  <a:moveTo>
                    <a:pt x="11099" y="-1"/>
                  </a:moveTo>
                  <a:cubicBezTo>
                    <a:pt x="16871" y="3457"/>
                    <a:pt x="20702" y="9406"/>
                    <a:pt x="21461" y="16092"/>
                  </a:cubicBezTo>
                  <a:lnTo>
                    <a:pt x="0" y="18530"/>
                  </a:lnTo>
                  <a:close/>
                </a:path>
              </a:pathLst>
            </a:custGeom>
            <a:noFill/>
            <a:ln w="28575">
              <a:solidFill>
                <a:srgbClr val="00FF00"/>
              </a:solidFill>
              <a:round/>
              <a:headEnd/>
              <a:tailEnd/>
            </a:ln>
          </p:spPr>
          <p:txBody>
            <a:bodyPr/>
            <a:lstStyle/>
            <a:p>
              <a:endParaRPr lang="zh-CN" altLang="en-US"/>
            </a:p>
          </p:txBody>
        </p:sp>
        <p:sp>
          <p:nvSpPr>
            <p:cNvPr id="11304" name="Arc 16"/>
            <p:cNvSpPr>
              <a:spLocks noChangeArrowheads="1"/>
            </p:cNvSpPr>
            <p:nvPr/>
          </p:nvSpPr>
          <p:spPr bwMode="auto">
            <a:xfrm rot="664062">
              <a:off x="2751" y="3086"/>
              <a:ext cx="273" cy="169"/>
            </a:xfrm>
            <a:custGeom>
              <a:avLst/>
              <a:gdLst>
                <a:gd name="T0" fmla="*/ 0 w 24959"/>
                <a:gd name="T1" fmla="*/ 1 h 33586"/>
                <a:gd name="T2" fmla="*/ 37 w 24959"/>
                <a:gd name="T3" fmla="*/ 0 h 33586"/>
                <a:gd name="T4" fmla="*/ 273 w 24959"/>
                <a:gd name="T5" fmla="*/ 109 h 33586"/>
                <a:gd name="T6" fmla="*/ 233 w 24959"/>
                <a:gd name="T7" fmla="*/ 169 h 33586"/>
                <a:gd name="T8" fmla="*/ 0 w 24959"/>
                <a:gd name="T9" fmla="*/ 1 h 33586"/>
                <a:gd name="T10" fmla="*/ 37 w 24959"/>
                <a:gd name="T11" fmla="*/ 0 h 33586"/>
                <a:gd name="T12" fmla="*/ 273 w 24959"/>
                <a:gd name="T13" fmla="*/ 109 h 33586"/>
                <a:gd name="T14" fmla="*/ 233 w 24959"/>
                <a:gd name="T15" fmla="*/ 169 h 33586"/>
                <a:gd name="T16" fmla="*/ 37 w 24959"/>
                <a:gd name="T17" fmla="*/ 109 h 335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959"/>
                <a:gd name="T28" fmla="*/ 0 h 33586"/>
                <a:gd name="T29" fmla="*/ 24959 w 24959"/>
                <a:gd name="T30" fmla="*/ 33586 h 3358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959" h="33586" fill="none">
                  <a:moveTo>
                    <a:pt x="-1" y="262"/>
                  </a:moveTo>
                  <a:cubicBezTo>
                    <a:pt x="1111" y="87"/>
                    <a:pt x="2234" y="-1"/>
                    <a:pt x="3359" y="0"/>
                  </a:cubicBezTo>
                  <a:cubicBezTo>
                    <a:pt x="15288" y="0"/>
                    <a:pt x="24959" y="9670"/>
                    <a:pt x="24959" y="21600"/>
                  </a:cubicBezTo>
                  <a:cubicBezTo>
                    <a:pt x="24959" y="25866"/>
                    <a:pt x="23695" y="30036"/>
                    <a:pt x="21328" y="33585"/>
                  </a:cubicBezTo>
                </a:path>
                <a:path w="24959" h="33586" stroke="0">
                  <a:moveTo>
                    <a:pt x="-1" y="262"/>
                  </a:moveTo>
                  <a:cubicBezTo>
                    <a:pt x="1111" y="87"/>
                    <a:pt x="2234" y="-1"/>
                    <a:pt x="3359" y="0"/>
                  </a:cubicBezTo>
                  <a:cubicBezTo>
                    <a:pt x="15288" y="0"/>
                    <a:pt x="24959" y="9670"/>
                    <a:pt x="24959" y="21600"/>
                  </a:cubicBezTo>
                  <a:cubicBezTo>
                    <a:pt x="24959" y="25866"/>
                    <a:pt x="23695" y="30036"/>
                    <a:pt x="21328" y="33585"/>
                  </a:cubicBezTo>
                  <a:lnTo>
                    <a:pt x="3359" y="21600"/>
                  </a:lnTo>
                  <a:close/>
                </a:path>
              </a:pathLst>
            </a:custGeom>
            <a:noFill/>
            <a:ln w="28575">
              <a:solidFill>
                <a:srgbClr val="00FF00"/>
              </a:solidFill>
              <a:round/>
              <a:headEnd/>
              <a:tailEnd/>
            </a:ln>
          </p:spPr>
          <p:txBody>
            <a:bodyPr/>
            <a:lstStyle/>
            <a:p>
              <a:endParaRPr lang="zh-CN" altLang="en-US"/>
            </a:p>
          </p:txBody>
        </p:sp>
      </p:grpSp>
      <p:sp>
        <p:nvSpPr>
          <p:cNvPr id="19" name="Arc 17"/>
          <p:cNvSpPr>
            <a:spLocks noChangeArrowheads="1"/>
          </p:cNvSpPr>
          <p:nvPr/>
        </p:nvSpPr>
        <p:spPr bwMode="auto">
          <a:xfrm flipH="1">
            <a:off x="4279900" y="5165725"/>
            <a:ext cx="252413" cy="401638"/>
          </a:xfrm>
          <a:custGeom>
            <a:avLst/>
            <a:gdLst>
              <a:gd name="T0" fmla="*/ 106210 w 21370"/>
              <a:gd name="T1" fmla="*/ 0 h 19639"/>
              <a:gd name="T2" fmla="*/ 252401 w 21370"/>
              <a:gd name="T3" fmla="*/ 337340 h 19639"/>
              <a:gd name="T4" fmla="*/ 106210 w 21370"/>
              <a:gd name="T5" fmla="*/ 0 h 19639"/>
              <a:gd name="T6" fmla="*/ 252401 w 21370"/>
              <a:gd name="T7" fmla="*/ 337340 h 19639"/>
              <a:gd name="T8" fmla="*/ 0 w 21370"/>
              <a:gd name="T9" fmla="*/ 401638 h 19639"/>
              <a:gd name="T10" fmla="*/ 0 60000 65536"/>
              <a:gd name="T11" fmla="*/ 0 60000 65536"/>
              <a:gd name="T12" fmla="*/ 0 60000 65536"/>
              <a:gd name="T13" fmla="*/ 0 60000 65536"/>
              <a:gd name="T14" fmla="*/ 0 60000 65536"/>
              <a:gd name="T15" fmla="*/ 0 w 21370"/>
              <a:gd name="T16" fmla="*/ 0 h 19639"/>
              <a:gd name="T17" fmla="*/ 21370 w 21370"/>
              <a:gd name="T18" fmla="*/ 19639 h 19639"/>
            </a:gdLst>
            <a:ahLst/>
            <a:cxnLst>
              <a:cxn ang="T10">
                <a:pos x="T0" y="T1"/>
              </a:cxn>
              <a:cxn ang="T11">
                <a:pos x="T2" y="T3"/>
              </a:cxn>
              <a:cxn ang="T12">
                <a:pos x="T4" y="T5"/>
              </a:cxn>
              <a:cxn ang="T13">
                <a:pos x="T6" y="T7"/>
              </a:cxn>
              <a:cxn ang="T14">
                <a:pos x="T8" y="T9"/>
              </a:cxn>
            </a:cxnLst>
            <a:rect l="T15" t="T16" r="T17" b="T18"/>
            <a:pathLst>
              <a:path w="21370" h="19639" fill="none">
                <a:moveTo>
                  <a:pt x="8992" y="0"/>
                </a:moveTo>
                <a:cubicBezTo>
                  <a:pt x="15646" y="3046"/>
                  <a:pt x="20304" y="9255"/>
                  <a:pt x="21369" y="16495"/>
                </a:cubicBezTo>
              </a:path>
              <a:path w="21370" h="19639" stroke="0">
                <a:moveTo>
                  <a:pt x="8992" y="0"/>
                </a:moveTo>
                <a:cubicBezTo>
                  <a:pt x="15646" y="3046"/>
                  <a:pt x="20304" y="9255"/>
                  <a:pt x="21369" y="16495"/>
                </a:cubicBezTo>
                <a:lnTo>
                  <a:pt x="0" y="19639"/>
                </a:lnTo>
                <a:close/>
              </a:path>
            </a:pathLst>
          </a:custGeom>
          <a:noFill/>
          <a:ln w="28575">
            <a:solidFill>
              <a:srgbClr val="00FF00"/>
            </a:solidFill>
            <a:round/>
            <a:headEnd/>
            <a:tailEnd/>
          </a:ln>
        </p:spPr>
        <p:txBody>
          <a:bodyPr/>
          <a:lstStyle/>
          <a:p>
            <a:endParaRPr lang="zh-CN" altLang="en-US"/>
          </a:p>
        </p:txBody>
      </p:sp>
      <p:sp>
        <p:nvSpPr>
          <p:cNvPr id="20" name="Arc 18"/>
          <p:cNvSpPr>
            <a:spLocks noChangeArrowheads="1"/>
          </p:cNvSpPr>
          <p:nvPr/>
        </p:nvSpPr>
        <p:spPr bwMode="auto">
          <a:xfrm rot="664062">
            <a:off x="3952875" y="4986338"/>
            <a:ext cx="490538" cy="139700"/>
          </a:xfrm>
          <a:custGeom>
            <a:avLst/>
            <a:gdLst>
              <a:gd name="T0" fmla="*/ 0 w 28789"/>
              <a:gd name="T1" fmla="*/ 6392 h 26904"/>
              <a:gd name="T2" fmla="*/ 122494 w 28789"/>
              <a:gd name="T3" fmla="*/ 0 h 26904"/>
              <a:gd name="T4" fmla="*/ 490538 w 28789"/>
              <a:gd name="T5" fmla="*/ 112159 h 26904"/>
              <a:gd name="T6" fmla="*/ 479258 w 28789"/>
              <a:gd name="T7" fmla="*/ 139695 h 26904"/>
              <a:gd name="T8" fmla="*/ 0 w 28789"/>
              <a:gd name="T9" fmla="*/ 6392 h 26904"/>
              <a:gd name="T10" fmla="*/ 122494 w 28789"/>
              <a:gd name="T11" fmla="*/ 0 h 26904"/>
              <a:gd name="T12" fmla="*/ 490538 w 28789"/>
              <a:gd name="T13" fmla="*/ 112159 h 26904"/>
              <a:gd name="T14" fmla="*/ 479258 w 28789"/>
              <a:gd name="T15" fmla="*/ 139695 h 26904"/>
              <a:gd name="T16" fmla="*/ 122494 w 28789"/>
              <a:gd name="T17" fmla="*/ 112159 h 269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789"/>
              <a:gd name="T28" fmla="*/ 0 h 26904"/>
              <a:gd name="T29" fmla="*/ 28789 w 28789"/>
              <a:gd name="T30" fmla="*/ 26904 h 269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789" h="26904" fill="none">
                <a:moveTo>
                  <a:pt x="0" y="1231"/>
                </a:moveTo>
                <a:cubicBezTo>
                  <a:pt x="2309" y="416"/>
                  <a:pt x="4740" y="-1"/>
                  <a:pt x="7189" y="0"/>
                </a:cubicBezTo>
                <a:cubicBezTo>
                  <a:pt x="19118" y="0"/>
                  <a:pt x="28789" y="9670"/>
                  <a:pt x="28789" y="21600"/>
                </a:cubicBezTo>
                <a:cubicBezTo>
                  <a:pt x="28789" y="23388"/>
                  <a:pt x="28566" y="25170"/>
                  <a:pt x="28127" y="26903"/>
                </a:cubicBezTo>
              </a:path>
              <a:path w="28789" h="26904" stroke="0">
                <a:moveTo>
                  <a:pt x="0" y="1231"/>
                </a:moveTo>
                <a:cubicBezTo>
                  <a:pt x="2309" y="416"/>
                  <a:pt x="4740" y="-1"/>
                  <a:pt x="7189" y="0"/>
                </a:cubicBezTo>
                <a:cubicBezTo>
                  <a:pt x="19118" y="0"/>
                  <a:pt x="28789" y="9670"/>
                  <a:pt x="28789" y="21600"/>
                </a:cubicBezTo>
                <a:cubicBezTo>
                  <a:pt x="28789" y="23388"/>
                  <a:pt x="28566" y="25170"/>
                  <a:pt x="28127" y="26903"/>
                </a:cubicBezTo>
                <a:lnTo>
                  <a:pt x="7189" y="21600"/>
                </a:lnTo>
                <a:close/>
              </a:path>
            </a:pathLst>
          </a:custGeom>
          <a:noFill/>
          <a:ln w="28575">
            <a:solidFill>
              <a:srgbClr val="00FF00"/>
            </a:solidFill>
            <a:round/>
            <a:headEnd/>
            <a:tailEnd/>
          </a:ln>
        </p:spPr>
        <p:txBody>
          <a:bodyPr/>
          <a:lstStyle/>
          <a:p>
            <a:endParaRPr lang="zh-CN" altLang="en-US"/>
          </a:p>
        </p:txBody>
      </p:sp>
      <p:sp>
        <p:nvSpPr>
          <p:cNvPr id="21" name="Arc 19"/>
          <p:cNvSpPr>
            <a:spLocks noChangeArrowheads="1"/>
          </p:cNvSpPr>
          <p:nvPr/>
        </p:nvSpPr>
        <p:spPr bwMode="auto">
          <a:xfrm flipH="1">
            <a:off x="4997450" y="5178425"/>
            <a:ext cx="173038" cy="369888"/>
          </a:xfrm>
          <a:custGeom>
            <a:avLst/>
            <a:gdLst>
              <a:gd name="T0" fmla="*/ 72810 w 21370"/>
              <a:gd name="T1" fmla="*/ 0 h 19639"/>
              <a:gd name="T2" fmla="*/ 173030 w 21370"/>
              <a:gd name="T3" fmla="*/ 310673 h 19639"/>
              <a:gd name="T4" fmla="*/ 72810 w 21370"/>
              <a:gd name="T5" fmla="*/ 0 h 19639"/>
              <a:gd name="T6" fmla="*/ 173030 w 21370"/>
              <a:gd name="T7" fmla="*/ 310673 h 19639"/>
              <a:gd name="T8" fmla="*/ 0 w 21370"/>
              <a:gd name="T9" fmla="*/ 369888 h 19639"/>
              <a:gd name="T10" fmla="*/ 0 60000 65536"/>
              <a:gd name="T11" fmla="*/ 0 60000 65536"/>
              <a:gd name="T12" fmla="*/ 0 60000 65536"/>
              <a:gd name="T13" fmla="*/ 0 60000 65536"/>
              <a:gd name="T14" fmla="*/ 0 60000 65536"/>
              <a:gd name="T15" fmla="*/ 0 w 21370"/>
              <a:gd name="T16" fmla="*/ 0 h 19639"/>
              <a:gd name="T17" fmla="*/ 21370 w 21370"/>
              <a:gd name="T18" fmla="*/ 19639 h 19639"/>
            </a:gdLst>
            <a:ahLst/>
            <a:cxnLst>
              <a:cxn ang="T10">
                <a:pos x="T0" y="T1"/>
              </a:cxn>
              <a:cxn ang="T11">
                <a:pos x="T2" y="T3"/>
              </a:cxn>
              <a:cxn ang="T12">
                <a:pos x="T4" y="T5"/>
              </a:cxn>
              <a:cxn ang="T13">
                <a:pos x="T6" y="T7"/>
              </a:cxn>
              <a:cxn ang="T14">
                <a:pos x="T8" y="T9"/>
              </a:cxn>
            </a:cxnLst>
            <a:rect l="T15" t="T16" r="T17" b="T18"/>
            <a:pathLst>
              <a:path w="21370" h="19639" fill="none">
                <a:moveTo>
                  <a:pt x="8992" y="0"/>
                </a:moveTo>
                <a:cubicBezTo>
                  <a:pt x="15646" y="3046"/>
                  <a:pt x="20304" y="9255"/>
                  <a:pt x="21369" y="16495"/>
                </a:cubicBezTo>
              </a:path>
              <a:path w="21370" h="19639" stroke="0">
                <a:moveTo>
                  <a:pt x="8992" y="0"/>
                </a:moveTo>
                <a:cubicBezTo>
                  <a:pt x="15646" y="3046"/>
                  <a:pt x="20304" y="9255"/>
                  <a:pt x="21369" y="16495"/>
                </a:cubicBezTo>
                <a:lnTo>
                  <a:pt x="0" y="19639"/>
                </a:lnTo>
                <a:close/>
              </a:path>
            </a:pathLst>
          </a:custGeom>
          <a:noFill/>
          <a:ln w="28575">
            <a:solidFill>
              <a:srgbClr val="FF0000"/>
            </a:solidFill>
            <a:round/>
            <a:headEnd/>
            <a:tailEnd/>
          </a:ln>
        </p:spPr>
        <p:txBody>
          <a:bodyPr/>
          <a:lstStyle/>
          <a:p>
            <a:endParaRPr lang="zh-CN" altLang="en-US"/>
          </a:p>
        </p:txBody>
      </p:sp>
      <p:grpSp>
        <p:nvGrpSpPr>
          <p:cNvPr id="4" name="Group 20"/>
          <p:cNvGrpSpPr>
            <a:grpSpLocks/>
          </p:cNvGrpSpPr>
          <p:nvPr/>
        </p:nvGrpSpPr>
        <p:grpSpPr bwMode="auto">
          <a:xfrm>
            <a:off x="4127500" y="4960938"/>
            <a:ext cx="987425" cy="195262"/>
            <a:chOff x="2357" y="3433"/>
            <a:chExt cx="622" cy="123"/>
          </a:xfrm>
        </p:grpSpPr>
        <p:sp>
          <p:nvSpPr>
            <p:cNvPr id="11301" name="Arc 21"/>
            <p:cNvSpPr>
              <a:spLocks noChangeArrowheads="1"/>
            </p:cNvSpPr>
            <p:nvPr/>
          </p:nvSpPr>
          <p:spPr bwMode="auto">
            <a:xfrm rot="664062">
              <a:off x="2769" y="3469"/>
              <a:ext cx="210" cy="87"/>
            </a:xfrm>
            <a:custGeom>
              <a:avLst/>
              <a:gdLst>
                <a:gd name="T0" fmla="*/ 0 w 28789"/>
                <a:gd name="T1" fmla="*/ 4 h 26904"/>
                <a:gd name="T2" fmla="*/ 52 w 28789"/>
                <a:gd name="T3" fmla="*/ 0 h 26904"/>
                <a:gd name="T4" fmla="*/ 210 w 28789"/>
                <a:gd name="T5" fmla="*/ 70 h 26904"/>
                <a:gd name="T6" fmla="*/ 205 w 28789"/>
                <a:gd name="T7" fmla="*/ 87 h 26904"/>
                <a:gd name="T8" fmla="*/ 0 w 28789"/>
                <a:gd name="T9" fmla="*/ 4 h 26904"/>
                <a:gd name="T10" fmla="*/ 52 w 28789"/>
                <a:gd name="T11" fmla="*/ 0 h 26904"/>
                <a:gd name="T12" fmla="*/ 210 w 28789"/>
                <a:gd name="T13" fmla="*/ 70 h 26904"/>
                <a:gd name="T14" fmla="*/ 205 w 28789"/>
                <a:gd name="T15" fmla="*/ 87 h 26904"/>
                <a:gd name="T16" fmla="*/ 52 w 28789"/>
                <a:gd name="T17" fmla="*/ 70 h 269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789"/>
                <a:gd name="T28" fmla="*/ 0 h 26904"/>
                <a:gd name="T29" fmla="*/ 28789 w 28789"/>
                <a:gd name="T30" fmla="*/ 26904 h 269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789" h="26904" fill="none">
                  <a:moveTo>
                    <a:pt x="0" y="1231"/>
                  </a:moveTo>
                  <a:cubicBezTo>
                    <a:pt x="2309" y="416"/>
                    <a:pt x="4740" y="-1"/>
                    <a:pt x="7189" y="0"/>
                  </a:cubicBezTo>
                  <a:cubicBezTo>
                    <a:pt x="19118" y="0"/>
                    <a:pt x="28789" y="9670"/>
                    <a:pt x="28789" y="21600"/>
                  </a:cubicBezTo>
                  <a:cubicBezTo>
                    <a:pt x="28789" y="23388"/>
                    <a:pt x="28566" y="25170"/>
                    <a:pt x="28127" y="26903"/>
                  </a:cubicBezTo>
                </a:path>
                <a:path w="28789" h="26904" stroke="0">
                  <a:moveTo>
                    <a:pt x="0" y="1231"/>
                  </a:moveTo>
                  <a:cubicBezTo>
                    <a:pt x="2309" y="416"/>
                    <a:pt x="4740" y="-1"/>
                    <a:pt x="7189" y="0"/>
                  </a:cubicBezTo>
                  <a:cubicBezTo>
                    <a:pt x="19118" y="0"/>
                    <a:pt x="28789" y="9670"/>
                    <a:pt x="28789" y="21600"/>
                  </a:cubicBezTo>
                  <a:cubicBezTo>
                    <a:pt x="28789" y="23388"/>
                    <a:pt x="28566" y="25170"/>
                    <a:pt x="28127" y="26903"/>
                  </a:cubicBezTo>
                  <a:lnTo>
                    <a:pt x="7189" y="21600"/>
                  </a:lnTo>
                  <a:close/>
                </a:path>
              </a:pathLst>
            </a:custGeom>
            <a:noFill/>
            <a:ln w="28575">
              <a:solidFill>
                <a:srgbClr val="FF0000"/>
              </a:solidFill>
              <a:round/>
              <a:headEnd/>
              <a:tailEnd/>
            </a:ln>
          </p:spPr>
          <p:txBody>
            <a:bodyPr/>
            <a:lstStyle/>
            <a:p>
              <a:endParaRPr lang="zh-CN" altLang="en-US"/>
            </a:p>
          </p:txBody>
        </p:sp>
        <p:sp>
          <p:nvSpPr>
            <p:cNvPr id="11302" name="Line 22"/>
            <p:cNvSpPr>
              <a:spLocks noChangeShapeType="1"/>
            </p:cNvSpPr>
            <p:nvPr/>
          </p:nvSpPr>
          <p:spPr bwMode="auto">
            <a:xfrm flipH="1" flipV="1">
              <a:off x="2357" y="3433"/>
              <a:ext cx="433" cy="28"/>
            </a:xfrm>
            <a:prstGeom prst="line">
              <a:avLst/>
            </a:prstGeom>
            <a:noFill/>
            <a:ln w="28575">
              <a:solidFill>
                <a:srgbClr val="FF0000"/>
              </a:solidFill>
              <a:round/>
              <a:headEnd/>
              <a:tailEnd/>
            </a:ln>
          </p:spPr>
          <p:txBody>
            <a:bodyPr/>
            <a:lstStyle/>
            <a:p>
              <a:endParaRPr lang="zh-CN" altLang="en-US"/>
            </a:p>
          </p:txBody>
        </p:sp>
      </p:grpSp>
      <p:graphicFrame>
        <p:nvGraphicFramePr>
          <p:cNvPr id="11267" name="Object 23"/>
          <p:cNvGraphicFramePr>
            <a:graphicFrameLocks/>
          </p:cNvGraphicFramePr>
          <p:nvPr/>
        </p:nvGraphicFramePr>
        <p:xfrm>
          <a:off x="2171700" y="4675188"/>
          <a:ext cx="381000" cy="376237"/>
        </p:xfrm>
        <a:graphic>
          <a:graphicData uri="http://schemas.openxmlformats.org/presentationml/2006/ole">
            <p:oleObj spid="_x0000_s11267" r:id="rId5" imgW="215619" imgH="228303" progId="Equation.3">
              <p:embed/>
            </p:oleObj>
          </a:graphicData>
        </a:graphic>
      </p:graphicFrame>
      <p:graphicFrame>
        <p:nvGraphicFramePr>
          <p:cNvPr id="11268" name="Object 24"/>
          <p:cNvGraphicFramePr>
            <a:graphicFrameLocks/>
          </p:cNvGraphicFramePr>
          <p:nvPr/>
        </p:nvGraphicFramePr>
        <p:xfrm>
          <a:off x="2171700" y="3992563"/>
          <a:ext cx="381000" cy="376237"/>
        </p:xfrm>
        <a:graphic>
          <a:graphicData uri="http://schemas.openxmlformats.org/presentationml/2006/ole">
            <p:oleObj spid="_x0000_s11268" r:id="rId6" imgW="215619" imgH="228303" progId="Equation.3">
              <p:embed/>
            </p:oleObj>
          </a:graphicData>
        </a:graphic>
      </p:graphicFrame>
      <p:graphicFrame>
        <p:nvGraphicFramePr>
          <p:cNvPr id="11269" name="Object 25"/>
          <p:cNvGraphicFramePr>
            <a:graphicFrameLocks/>
          </p:cNvGraphicFramePr>
          <p:nvPr/>
        </p:nvGraphicFramePr>
        <p:xfrm>
          <a:off x="2171700" y="2928938"/>
          <a:ext cx="381000" cy="376237"/>
        </p:xfrm>
        <a:graphic>
          <a:graphicData uri="http://schemas.openxmlformats.org/presentationml/2006/ole">
            <p:oleObj spid="_x0000_s11269" r:id="rId7" imgW="203024" imgH="228402" progId="Equation.3">
              <p:embed/>
            </p:oleObj>
          </a:graphicData>
        </a:graphic>
      </p:graphicFrame>
      <p:grpSp>
        <p:nvGrpSpPr>
          <p:cNvPr id="7" name="Group 26"/>
          <p:cNvGrpSpPr>
            <a:grpSpLocks/>
          </p:cNvGrpSpPr>
          <p:nvPr/>
        </p:nvGrpSpPr>
        <p:grpSpPr bwMode="auto">
          <a:xfrm>
            <a:off x="2597150" y="2368550"/>
            <a:ext cx="2566988" cy="490538"/>
            <a:chOff x="1393" y="1800"/>
            <a:chExt cx="1617" cy="309"/>
          </a:xfrm>
        </p:grpSpPr>
        <p:sp>
          <p:nvSpPr>
            <p:cNvPr id="11300" name="Line 27"/>
            <p:cNvSpPr>
              <a:spLocks noChangeShapeType="1"/>
            </p:cNvSpPr>
            <p:nvPr/>
          </p:nvSpPr>
          <p:spPr bwMode="auto">
            <a:xfrm flipH="1" flipV="1">
              <a:off x="1393" y="1926"/>
              <a:ext cx="1617" cy="183"/>
            </a:xfrm>
            <a:prstGeom prst="line">
              <a:avLst/>
            </a:prstGeom>
            <a:noFill/>
            <a:ln w="28575">
              <a:solidFill>
                <a:schemeClr val="hlink"/>
              </a:solidFill>
              <a:round/>
              <a:headEnd/>
              <a:tailEnd/>
            </a:ln>
          </p:spPr>
          <p:txBody>
            <a:bodyPr/>
            <a:lstStyle/>
            <a:p>
              <a:endParaRPr lang="zh-CN" altLang="en-US"/>
            </a:p>
          </p:txBody>
        </p:sp>
        <p:graphicFrame>
          <p:nvGraphicFramePr>
            <p:cNvPr id="11274" name="Object 28"/>
            <p:cNvGraphicFramePr>
              <a:graphicFrameLocks/>
            </p:cNvGraphicFramePr>
            <p:nvPr/>
          </p:nvGraphicFramePr>
          <p:xfrm>
            <a:off x="2186" y="1800"/>
            <a:ext cx="282" cy="237"/>
          </p:xfrm>
          <a:graphic>
            <a:graphicData uri="http://schemas.openxmlformats.org/presentationml/2006/ole">
              <p:oleObj spid="_x0000_s11274" r:id="rId8" imgW="253780" imgH="228402" progId="Equation.3">
                <p:embed/>
              </p:oleObj>
            </a:graphicData>
          </a:graphic>
        </p:graphicFrame>
      </p:grpSp>
      <p:grpSp>
        <p:nvGrpSpPr>
          <p:cNvPr id="8" name="Group 29"/>
          <p:cNvGrpSpPr>
            <a:grpSpLocks/>
          </p:cNvGrpSpPr>
          <p:nvPr/>
        </p:nvGrpSpPr>
        <p:grpSpPr bwMode="auto">
          <a:xfrm>
            <a:off x="2581275" y="2938463"/>
            <a:ext cx="2501900" cy="455612"/>
            <a:chOff x="1383" y="2159"/>
            <a:chExt cx="1576" cy="287"/>
          </a:xfrm>
        </p:grpSpPr>
        <p:sp>
          <p:nvSpPr>
            <p:cNvPr id="11299" name="Line 30"/>
            <p:cNvSpPr>
              <a:spLocks noChangeShapeType="1"/>
            </p:cNvSpPr>
            <p:nvPr/>
          </p:nvSpPr>
          <p:spPr bwMode="auto">
            <a:xfrm flipH="1" flipV="1">
              <a:off x="1383" y="2296"/>
              <a:ext cx="1576" cy="150"/>
            </a:xfrm>
            <a:prstGeom prst="line">
              <a:avLst/>
            </a:prstGeom>
            <a:noFill/>
            <a:ln w="28575">
              <a:solidFill>
                <a:srgbClr val="00FF00"/>
              </a:solidFill>
              <a:round/>
              <a:headEnd/>
              <a:tailEnd/>
            </a:ln>
          </p:spPr>
          <p:txBody>
            <a:bodyPr/>
            <a:lstStyle/>
            <a:p>
              <a:endParaRPr lang="zh-CN" altLang="en-US"/>
            </a:p>
          </p:txBody>
        </p:sp>
        <p:graphicFrame>
          <p:nvGraphicFramePr>
            <p:cNvPr id="11273" name="Object 31"/>
            <p:cNvGraphicFramePr>
              <a:graphicFrameLocks/>
            </p:cNvGraphicFramePr>
            <p:nvPr/>
          </p:nvGraphicFramePr>
          <p:xfrm>
            <a:off x="2179" y="2159"/>
            <a:ext cx="254" cy="224"/>
          </p:xfrm>
          <a:graphic>
            <a:graphicData uri="http://schemas.openxmlformats.org/presentationml/2006/ole">
              <p:oleObj spid="_x0000_s11273" r:id="rId9" imgW="228303" imgH="215619" progId="Equation.3">
                <p:embed/>
              </p:oleObj>
            </a:graphicData>
          </a:graphic>
        </p:graphicFrame>
      </p:grpSp>
      <p:grpSp>
        <p:nvGrpSpPr>
          <p:cNvPr id="9" name="Group 32"/>
          <p:cNvGrpSpPr>
            <a:grpSpLocks/>
          </p:cNvGrpSpPr>
          <p:nvPr/>
        </p:nvGrpSpPr>
        <p:grpSpPr bwMode="auto">
          <a:xfrm>
            <a:off x="2581275" y="3989388"/>
            <a:ext cx="2228850" cy="379412"/>
            <a:chOff x="1383" y="2821"/>
            <a:chExt cx="1404" cy="239"/>
          </a:xfrm>
        </p:grpSpPr>
        <p:sp>
          <p:nvSpPr>
            <p:cNvPr id="11298" name="Line 33"/>
            <p:cNvSpPr>
              <a:spLocks noChangeShapeType="1"/>
            </p:cNvSpPr>
            <p:nvPr/>
          </p:nvSpPr>
          <p:spPr bwMode="auto">
            <a:xfrm flipH="1" flipV="1">
              <a:off x="1383" y="2976"/>
              <a:ext cx="1404" cy="84"/>
            </a:xfrm>
            <a:prstGeom prst="line">
              <a:avLst/>
            </a:prstGeom>
            <a:noFill/>
            <a:ln w="28575">
              <a:solidFill>
                <a:srgbClr val="00FF00"/>
              </a:solidFill>
              <a:round/>
              <a:headEnd/>
              <a:tailEnd/>
            </a:ln>
          </p:spPr>
          <p:txBody>
            <a:bodyPr/>
            <a:lstStyle/>
            <a:p>
              <a:endParaRPr lang="zh-CN" altLang="en-US"/>
            </a:p>
          </p:txBody>
        </p:sp>
        <p:graphicFrame>
          <p:nvGraphicFramePr>
            <p:cNvPr id="11272" name="Object 34"/>
            <p:cNvGraphicFramePr>
              <a:graphicFrameLocks/>
            </p:cNvGraphicFramePr>
            <p:nvPr/>
          </p:nvGraphicFramePr>
          <p:xfrm>
            <a:off x="2179" y="2821"/>
            <a:ext cx="268" cy="224"/>
          </p:xfrm>
          <a:graphic>
            <a:graphicData uri="http://schemas.openxmlformats.org/presentationml/2006/ole">
              <p:oleObj spid="_x0000_s11272" r:id="rId10" imgW="228303" imgH="215619" progId="Equation.3">
                <p:embed/>
              </p:oleObj>
            </a:graphicData>
          </a:graphic>
        </p:graphicFrame>
      </p:grpSp>
      <p:grpSp>
        <p:nvGrpSpPr>
          <p:cNvPr id="10" name="Group 35"/>
          <p:cNvGrpSpPr>
            <a:grpSpLocks/>
          </p:cNvGrpSpPr>
          <p:nvPr/>
        </p:nvGrpSpPr>
        <p:grpSpPr bwMode="auto">
          <a:xfrm>
            <a:off x="2590800" y="4597400"/>
            <a:ext cx="1657350" cy="376238"/>
            <a:chOff x="1389" y="3203"/>
            <a:chExt cx="1044" cy="238"/>
          </a:xfrm>
        </p:grpSpPr>
        <p:sp>
          <p:nvSpPr>
            <p:cNvPr id="11297" name="Line 36"/>
            <p:cNvSpPr>
              <a:spLocks noChangeShapeType="1"/>
            </p:cNvSpPr>
            <p:nvPr/>
          </p:nvSpPr>
          <p:spPr bwMode="auto">
            <a:xfrm flipH="1" flipV="1">
              <a:off x="1389" y="3397"/>
              <a:ext cx="873" cy="36"/>
            </a:xfrm>
            <a:prstGeom prst="line">
              <a:avLst/>
            </a:prstGeom>
            <a:noFill/>
            <a:ln w="28575">
              <a:solidFill>
                <a:srgbClr val="00FF00"/>
              </a:solidFill>
              <a:round/>
              <a:headEnd/>
              <a:tailEnd/>
            </a:ln>
          </p:spPr>
          <p:txBody>
            <a:bodyPr/>
            <a:lstStyle/>
            <a:p>
              <a:endParaRPr lang="zh-CN" altLang="en-US"/>
            </a:p>
          </p:txBody>
        </p:sp>
        <p:graphicFrame>
          <p:nvGraphicFramePr>
            <p:cNvPr id="11271" name="Object 37"/>
            <p:cNvGraphicFramePr>
              <a:graphicFrameLocks/>
            </p:cNvGraphicFramePr>
            <p:nvPr/>
          </p:nvGraphicFramePr>
          <p:xfrm>
            <a:off x="2179" y="3203"/>
            <a:ext cx="254" cy="238"/>
          </p:xfrm>
          <a:graphic>
            <a:graphicData uri="http://schemas.openxmlformats.org/presentationml/2006/ole">
              <p:oleObj spid="_x0000_s11271" r:id="rId11" imgW="228600" imgH="228600" progId="Equation.3">
                <p:embed/>
              </p:oleObj>
            </a:graphicData>
          </a:graphic>
        </p:graphicFrame>
      </p:grpSp>
      <p:graphicFrame>
        <p:nvGraphicFramePr>
          <p:cNvPr id="11270" name="Object 38"/>
          <p:cNvGraphicFramePr>
            <a:graphicFrameLocks/>
          </p:cNvGraphicFramePr>
          <p:nvPr/>
        </p:nvGraphicFramePr>
        <p:xfrm>
          <a:off x="4902200" y="2119313"/>
          <a:ext cx="2351088" cy="376237"/>
        </p:xfrm>
        <a:graphic>
          <a:graphicData uri="http://schemas.openxmlformats.org/presentationml/2006/ole">
            <p:oleObj spid="_x0000_s11270" r:id="rId12" imgW="1282700" imgH="228600" progId="Equation.3">
              <p:embed/>
            </p:oleObj>
          </a:graphicData>
        </a:graphic>
      </p:graphicFrame>
      <p:sp>
        <p:nvSpPr>
          <p:cNvPr id="11290" name="Text Box 39"/>
          <p:cNvSpPr txBox="1">
            <a:spLocks noChangeArrowheads="1"/>
          </p:cNvSpPr>
          <p:nvPr/>
        </p:nvSpPr>
        <p:spPr bwMode="auto">
          <a:xfrm>
            <a:off x="2771775" y="260350"/>
            <a:ext cx="4273550" cy="396875"/>
          </a:xfrm>
          <a:prstGeom prst="rect">
            <a:avLst/>
          </a:prstGeom>
          <a:noFill/>
          <a:ln w="9525">
            <a:noFill/>
            <a:miter lim="800000"/>
            <a:headEnd/>
            <a:tailEnd/>
          </a:ln>
        </p:spPr>
        <p:txBody>
          <a:bodyPr wrap="none">
            <a:spAutoFit/>
          </a:bodyPr>
          <a:lstStyle/>
          <a:p>
            <a:r>
              <a:rPr lang="zh-CN" altLang="en-US" sz="2000" b="1">
                <a:latin typeface="Times New Roman" pitchFamily="18" charset="0"/>
              </a:rPr>
              <a:t>恒压频比控制时变频调速的机械特性</a:t>
            </a:r>
            <a:endParaRPr lang="zh-CN" altLang="en-US" b="1">
              <a:latin typeface="Times New Roman" pitchFamily="18" charset="0"/>
            </a:endParaRPr>
          </a:p>
        </p:txBody>
      </p:sp>
      <p:sp>
        <p:nvSpPr>
          <p:cNvPr id="42" name="AutoShape 40"/>
          <p:cNvSpPr>
            <a:spLocks noChangeArrowheads="1"/>
          </p:cNvSpPr>
          <p:nvPr/>
        </p:nvSpPr>
        <p:spPr bwMode="auto">
          <a:xfrm>
            <a:off x="6181725" y="3803650"/>
            <a:ext cx="2087563" cy="1008063"/>
          </a:xfrm>
          <a:prstGeom prst="wedgeRoundRectCallout">
            <a:avLst>
              <a:gd name="adj1" fmla="val -103764"/>
              <a:gd name="adj2" fmla="val 71259"/>
              <a:gd name="adj3" fmla="val 16667"/>
            </a:avLst>
          </a:prstGeom>
          <a:solidFill>
            <a:schemeClr val="accent1"/>
          </a:solidFill>
          <a:ln w="9525" cap="rnd">
            <a:solidFill>
              <a:srgbClr val="FF0000"/>
            </a:solidFill>
            <a:prstDash val="sysDot"/>
            <a:miter lim="800000"/>
            <a:headEnd/>
            <a:tailEnd/>
          </a:ln>
        </p:spPr>
        <p:txBody>
          <a:bodyPr/>
          <a:lstStyle/>
          <a:p>
            <a:pPr algn="just"/>
            <a:r>
              <a:rPr lang="zh-CN" altLang="en-US">
                <a:solidFill>
                  <a:srgbClr val="FF0000"/>
                </a:solidFill>
                <a:latin typeface="Tahoma" pitchFamily="34" charset="0"/>
              </a:rPr>
              <a:t>补偿定子压降后的特性</a:t>
            </a:r>
            <a:endParaRPr lang="zh-CN" altLang="en-US">
              <a:latin typeface="Tahoma" pitchFamily="34" charset="0"/>
            </a:endParaRPr>
          </a:p>
        </p:txBody>
      </p:sp>
      <p:sp>
        <p:nvSpPr>
          <p:cNvPr id="11292" name="Text Box 30"/>
          <p:cNvSpPr txBox="1">
            <a:spLocks noChangeArrowheads="1"/>
          </p:cNvSpPr>
          <p:nvPr/>
        </p:nvSpPr>
        <p:spPr bwMode="auto">
          <a:xfrm>
            <a:off x="0" y="4514850"/>
            <a:ext cx="1670050"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9</a:t>
            </a:r>
            <a:r>
              <a:rPr lang="zh-CN" altLang="en-US" sz="1600" b="1">
                <a:latin typeface="Times New Roman" pitchFamily="18" charset="0"/>
              </a:rPr>
              <a:t>章 同步电动机变压变频调速系统</a:t>
            </a:r>
          </a:p>
        </p:txBody>
      </p:sp>
      <p:sp>
        <p:nvSpPr>
          <p:cNvPr id="11293" name="Text Box 13"/>
          <p:cNvSpPr txBox="1">
            <a:spLocks noChangeArrowheads="1"/>
          </p:cNvSpPr>
          <p:nvPr/>
        </p:nvSpPr>
        <p:spPr bwMode="auto">
          <a:xfrm>
            <a:off x="0" y="2676525"/>
            <a:ext cx="1703388"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7</a:t>
            </a:r>
            <a:r>
              <a:rPr lang="zh-CN" altLang="en-US" sz="1600" b="1">
                <a:latin typeface="Times New Roman" pitchFamily="18" charset="0"/>
              </a:rPr>
              <a:t>章  基于动态模型的异步电动机调速系统</a:t>
            </a:r>
          </a:p>
        </p:txBody>
      </p:sp>
      <p:sp>
        <p:nvSpPr>
          <p:cNvPr id="11294" name="Text Box 26"/>
          <p:cNvSpPr txBox="1">
            <a:spLocks noChangeArrowheads="1"/>
          </p:cNvSpPr>
          <p:nvPr/>
        </p:nvSpPr>
        <p:spPr bwMode="auto">
          <a:xfrm>
            <a:off x="0" y="1079500"/>
            <a:ext cx="1687513" cy="581025"/>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13" action="ppaction://hlinksldjump"/>
              </a:rPr>
              <a:t>第</a:t>
            </a:r>
            <a:r>
              <a:rPr lang="en-US" altLang="zh-CN" sz="1600" b="1">
                <a:latin typeface="Times New Roman" pitchFamily="18" charset="0"/>
                <a:hlinkClick r:id="rId13" action="ppaction://hlinksldjump"/>
              </a:rPr>
              <a:t>1</a:t>
            </a:r>
            <a:r>
              <a:rPr lang="zh-CN" altLang="en-US" sz="1600" b="1">
                <a:latin typeface="Times New Roman" pitchFamily="18" charset="0"/>
                <a:hlinkClick r:id="rId13" action="ppaction://hlinksldjump"/>
              </a:rPr>
              <a:t>章  交流调速系统绪论</a:t>
            </a:r>
            <a:endParaRPr lang="zh-CN" altLang="en-US" sz="1600" b="1">
              <a:latin typeface="Times New Roman" pitchFamily="18" charset="0"/>
            </a:endParaRPr>
          </a:p>
        </p:txBody>
      </p:sp>
      <p:sp>
        <p:nvSpPr>
          <p:cNvPr id="46" name="Text Box 27"/>
          <p:cNvSpPr txBox="1">
            <a:spLocks noChangeArrowheads="1"/>
          </p:cNvSpPr>
          <p:nvPr/>
        </p:nvSpPr>
        <p:spPr bwMode="auto">
          <a:xfrm>
            <a:off x="0" y="1749425"/>
            <a:ext cx="1693863" cy="825500"/>
          </a:xfrm>
          <a:prstGeom prst="rect">
            <a:avLst/>
          </a:prstGeom>
          <a:solidFill>
            <a:schemeClr val="accent5">
              <a:lumMod val="40000"/>
              <a:lumOff val="60000"/>
            </a:schemeClr>
          </a:solidFill>
          <a:ln w="9525">
            <a:noFill/>
            <a:miter lim="800000"/>
          </a:ln>
        </p:spPr>
        <p:txBody>
          <a:bodyPr>
            <a:spAutoFit/>
          </a:bodyPr>
          <a:lstStyle/>
          <a:p>
            <a:pPr>
              <a:spcBef>
                <a:spcPct val="50000"/>
              </a:spcBef>
              <a:buFontTx/>
              <a:buNone/>
              <a:defRPr/>
            </a:pPr>
            <a:r>
              <a:rPr kumimoji="1" lang="zh-CN" altLang="zh-CN" sz="1600" b="1" dirty="0">
                <a:latin typeface="Times New Roman" panose="02020603050405020304" pitchFamily="18" charset="0"/>
              </a:rPr>
              <a:t>第</a:t>
            </a:r>
            <a:r>
              <a:rPr kumimoji="1" lang="en-US" altLang="zh-CN" sz="1600" b="1" dirty="0">
                <a:latin typeface="Times New Roman" panose="02020603050405020304" pitchFamily="18" charset="0"/>
              </a:rPr>
              <a:t>6</a:t>
            </a:r>
            <a:r>
              <a:rPr kumimoji="1" lang="zh-CN" altLang="zh-CN" sz="1600" b="1" dirty="0">
                <a:latin typeface="Times New Roman" panose="02020603050405020304" pitchFamily="18" charset="0"/>
              </a:rPr>
              <a:t>章 </a:t>
            </a:r>
            <a:r>
              <a:rPr kumimoji="1" lang="zh-CN" altLang="en-US" sz="1600" b="1" dirty="0">
                <a:latin typeface="Times New Roman" panose="02020603050405020304" pitchFamily="18" charset="0"/>
              </a:rPr>
              <a:t> </a:t>
            </a:r>
            <a:r>
              <a:rPr kumimoji="1" lang="zh-CN" altLang="zh-CN" sz="1600" b="1" dirty="0">
                <a:latin typeface="Times New Roman" panose="02020603050405020304" pitchFamily="18" charset="0"/>
              </a:rPr>
              <a:t>基于稳态模型的异步电动机调速系统</a:t>
            </a:r>
            <a:endParaRPr kumimoji="1" lang="en-US" altLang="zh-CN" sz="1600" b="1" dirty="0">
              <a:latin typeface="Times New Roman" panose="02020603050405020304" pitchFamily="18" charset="0"/>
            </a:endParaRPr>
          </a:p>
        </p:txBody>
      </p:sp>
      <p:sp>
        <p:nvSpPr>
          <p:cNvPr id="11296" name="Text Box 29"/>
          <p:cNvSpPr txBox="1">
            <a:spLocks noChangeArrowheads="1"/>
          </p:cNvSpPr>
          <p:nvPr/>
        </p:nvSpPr>
        <p:spPr bwMode="auto">
          <a:xfrm>
            <a:off x="0" y="3606800"/>
            <a:ext cx="1685925" cy="830263"/>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8</a:t>
            </a:r>
            <a:r>
              <a:rPr lang="zh-CN" altLang="en-US" sz="1600" b="1">
                <a:latin typeface="Times New Roman" pitchFamily="18" charset="0"/>
              </a:rPr>
              <a:t>章 </a:t>
            </a:r>
            <a:r>
              <a:rPr lang="zh-CN" altLang="zh-CN" sz="1600" b="1"/>
              <a:t>绕线转子异步电机转子变频控制系统</a:t>
            </a:r>
            <a:endParaRPr lang="zh-CN" altLang="en-US" sz="1600" b="1">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fade">
                                      <p:cBhvr>
                                        <p:cTn id="7" dur="1000"/>
                                        <p:tgtEl>
                                          <p:spTgt spid="11266"/>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1000"/>
                                        <p:tgtEl>
                                          <p:spTgt spid="7"/>
                                        </p:tgtEl>
                                      </p:cBhvr>
                                    </p:animEffect>
                                  </p:childTnLst>
                                </p:cTn>
                              </p:par>
                            </p:childTnLst>
                          </p:cTn>
                        </p:par>
                        <p:par>
                          <p:cTn id="12" fill="hold">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2000"/>
                                        <p:tgtEl>
                                          <p:spTgt spid="6"/>
                                        </p:tgtEl>
                                      </p:cBhvr>
                                    </p:animEffect>
                                  </p:childTnLst>
                                </p:cTn>
                              </p:par>
                            </p:childTnLst>
                          </p:cTn>
                        </p:par>
                        <p:par>
                          <p:cTn id="16" fill="hold">
                            <p:stCondLst>
                              <p:cond delay="4000"/>
                            </p:stCondLst>
                            <p:childTnLst>
                              <p:par>
                                <p:cTn id="17" presetID="22" presetClass="entr" presetSubtype="1"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10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1269"/>
                                        </p:tgtEl>
                                        <p:attrNameLst>
                                          <p:attrName>style.visibility</p:attrName>
                                        </p:attrNameLst>
                                      </p:cBhvr>
                                      <p:to>
                                        <p:strVal val="visible"/>
                                      </p:to>
                                    </p:set>
                                    <p:animEffect transition="in" filter="fade">
                                      <p:cBhvr>
                                        <p:cTn id="24" dur="1000"/>
                                        <p:tgtEl>
                                          <p:spTgt spid="11269"/>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1000"/>
                                        <p:tgtEl>
                                          <p:spTgt spid="8"/>
                                        </p:tgtEl>
                                      </p:cBhvr>
                                    </p:animEffect>
                                  </p:childTnLst>
                                </p:cTn>
                              </p:par>
                            </p:childTnLst>
                          </p:cTn>
                        </p:par>
                        <p:par>
                          <p:cTn id="29" fill="hold">
                            <p:stCondLst>
                              <p:cond delay="2000"/>
                            </p:stCondLst>
                            <p:childTnLst>
                              <p:par>
                                <p:cTn id="30" presetID="22" presetClass="entr" presetSubtype="1"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up)">
                                      <p:cBhvr>
                                        <p:cTn id="32" dur="2000"/>
                                        <p:tgtEl>
                                          <p:spTgt spid="15"/>
                                        </p:tgtEl>
                                      </p:cBhvr>
                                    </p:animEffect>
                                  </p:childTnLst>
                                </p:cTn>
                              </p:par>
                            </p:childTnLst>
                          </p:cTn>
                        </p:par>
                        <p:par>
                          <p:cTn id="33" fill="hold">
                            <p:stCondLst>
                              <p:cond delay="4000"/>
                            </p:stCondLst>
                            <p:childTnLst>
                              <p:par>
                                <p:cTn id="34" presetID="22" presetClass="entr" presetSubtype="1" fill="hold" grpId="0" nodeType="after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up)">
                                      <p:cBhvr>
                                        <p:cTn id="36" dur="1000"/>
                                        <p:tgtEl>
                                          <p:spTgt spid="14"/>
                                        </p:tgtEl>
                                      </p:cBhvr>
                                    </p:animEffect>
                                  </p:childTnLst>
                                </p:cTn>
                              </p:par>
                            </p:childTnLst>
                          </p:cTn>
                        </p:par>
                        <p:par>
                          <p:cTn id="37" fill="hold">
                            <p:stCondLst>
                              <p:cond delay="5000"/>
                            </p:stCondLst>
                            <p:childTnLst>
                              <p:par>
                                <p:cTn id="38" presetID="10" presetClass="entr" presetSubtype="0" fill="hold" nodeType="afterEffect">
                                  <p:stCondLst>
                                    <p:cond delay="0"/>
                                  </p:stCondLst>
                                  <p:childTnLst>
                                    <p:set>
                                      <p:cBhvr>
                                        <p:cTn id="39" dur="1" fill="hold">
                                          <p:stCondLst>
                                            <p:cond delay="0"/>
                                          </p:stCondLst>
                                        </p:cTn>
                                        <p:tgtEl>
                                          <p:spTgt spid="11268"/>
                                        </p:tgtEl>
                                        <p:attrNameLst>
                                          <p:attrName>style.visibility</p:attrName>
                                        </p:attrNameLst>
                                      </p:cBhvr>
                                      <p:to>
                                        <p:strVal val="visible"/>
                                      </p:to>
                                    </p:set>
                                    <p:animEffect transition="in" filter="fade">
                                      <p:cBhvr>
                                        <p:cTn id="40" dur="1000"/>
                                        <p:tgtEl>
                                          <p:spTgt spid="11268"/>
                                        </p:tgtEl>
                                      </p:cBhvr>
                                    </p:animEffect>
                                  </p:childTnLst>
                                </p:cTn>
                              </p:par>
                            </p:childTnLst>
                          </p:cTn>
                        </p:par>
                        <p:par>
                          <p:cTn id="41" fill="hold">
                            <p:stCondLst>
                              <p:cond delay="6000"/>
                            </p:stCondLst>
                            <p:childTnLst>
                              <p:par>
                                <p:cTn id="42" presetID="22" presetClass="entr" presetSubtype="8" fill="hold" nodeType="after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wipe(left)">
                                      <p:cBhvr>
                                        <p:cTn id="44" dur="1000"/>
                                        <p:tgtEl>
                                          <p:spTgt spid="9"/>
                                        </p:tgtEl>
                                      </p:cBhvr>
                                    </p:animEffect>
                                  </p:childTnLst>
                                </p:cTn>
                              </p:par>
                            </p:childTnLst>
                          </p:cTn>
                        </p:par>
                        <p:par>
                          <p:cTn id="45" fill="hold">
                            <p:stCondLst>
                              <p:cond delay="7000"/>
                            </p:stCondLst>
                            <p:childTnLst>
                              <p:par>
                                <p:cTn id="46" presetID="22" presetClass="entr" presetSubtype="1" fill="hold" nodeType="after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wipe(up)">
                                      <p:cBhvr>
                                        <p:cTn id="48" dur="1000"/>
                                        <p:tgtEl>
                                          <p:spTgt spid="3"/>
                                        </p:tgtEl>
                                      </p:cBhvr>
                                    </p:animEffect>
                                  </p:childTnLst>
                                </p:cTn>
                              </p:par>
                            </p:childTnLst>
                          </p:cTn>
                        </p:par>
                        <p:par>
                          <p:cTn id="49" fill="hold">
                            <p:stCondLst>
                              <p:cond delay="8000"/>
                            </p:stCondLst>
                            <p:childTnLst>
                              <p:par>
                                <p:cTn id="50" presetID="10" presetClass="entr" presetSubtype="0" fill="hold" nodeType="afterEffect">
                                  <p:stCondLst>
                                    <p:cond delay="0"/>
                                  </p:stCondLst>
                                  <p:childTnLst>
                                    <p:set>
                                      <p:cBhvr>
                                        <p:cTn id="51" dur="1" fill="hold">
                                          <p:stCondLst>
                                            <p:cond delay="0"/>
                                          </p:stCondLst>
                                        </p:cTn>
                                        <p:tgtEl>
                                          <p:spTgt spid="11267"/>
                                        </p:tgtEl>
                                        <p:attrNameLst>
                                          <p:attrName>style.visibility</p:attrName>
                                        </p:attrNameLst>
                                      </p:cBhvr>
                                      <p:to>
                                        <p:strVal val="visible"/>
                                      </p:to>
                                    </p:set>
                                    <p:animEffect transition="in" filter="fade">
                                      <p:cBhvr>
                                        <p:cTn id="52" dur="1000"/>
                                        <p:tgtEl>
                                          <p:spTgt spid="11267"/>
                                        </p:tgtEl>
                                      </p:cBhvr>
                                    </p:animEffect>
                                  </p:childTnLst>
                                </p:cTn>
                              </p:par>
                            </p:childTnLst>
                          </p:cTn>
                        </p:par>
                        <p:par>
                          <p:cTn id="53" fill="hold">
                            <p:stCondLst>
                              <p:cond delay="9000"/>
                            </p:stCondLst>
                            <p:childTnLst>
                              <p:par>
                                <p:cTn id="54" presetID="22" presetClass="entr" presetSubtype="8" fill="hold"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wipe(left)">
                                      <p:cBhvr>
                                        <p:cTn id="56" dur="1000"/>
                                        <p:tgtEl>
                                          <p:spTgt spid="10"/>
                                        </p:tgtEl>
                                      </p:cBhvr>
                                    </p:animEffect>
                                  </p:childTnLst>
                                </p:cTn>
                              </p:par>
                            </p:childTnLst>
                          </p:cTn>
                        </p:par>
                        <p:par>
                          <p:cTn id="57" fill="hold">
                            <p:stCondLst>
                              <p:cond delay="10000"/>
                            </p:stCondLst>
                            <p:childTnLst>
                              <p:par>
                                <p:cTn id="58" presetID="22" presetClass="entr" presetSubtype="8" fill="hold" grpId="0" nodeType="after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wipe(left)">
                                      <p:cBhvr>
                                        <p:cTn id="60" dur="1000"/>
                                        <p:tgtEl>
                                          <p:spTgt spid="20"/>
                                        </p:tgtEl>
                                      </p:cBhvr>
                                    </p:animEffect>
                                  </p:childTnLst>
                                </p:cTn>
                              </p:par>
                            </p:childTnLst>
                          </p:cTn>
                        </p:par>
                        <p:par>
                          <p:cTn id="61" fill="hold">
                            <p:stCondLst>
                              <p:cond delay="11000"/>
                            </p:stCondLst>
                            <p:childTnLst>
                              <p:par>
                                <p:cTn id="62" presetID="22" presetClass="entr" presetSubtype="1" fill="hold" grpId="0" nodeType="after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wipe(up)">
                                      <p:cBhvr>
                                        <p:cTn id="64" dur="1000"/>
                                        <p:tgtEl>
                                          <p:spTgt spid="19"/>
                                        </p:tgtEl>
                                      </p:cBhvr>
                                    </p:animEffect>
                                  </p:childTnLst>
                                </p:cTn>
                              </p:par>
                            </p:childTnLst>
                          </p:cTn>
                        </p:par>
                        <p:par>
                          <p:cTn id="65" fill="hold">
                            <p:stCondLst>
                              <p:cond delay="12000"/>
                            </p:stCondLst>
                            <p:childTnLst>
                              <p:par>
                                <p:cTn id="66" presetID="3" presetClass="entr" presetSubtype="10" fill="hold" nodeType="afterEffect">
                                  <p:stCondLst>
                                    <p:cond delay="0"/>
                                  </p:stCondLst>
                                  <p:childTnLst>
                                    <p:set>
                                      <p:cBhvr>
                                        <p:cTn id="67" dur="1" fill="hold">
                                          <p:stCondLst>
                                            <p:cond delay="0"/>
                                          </p:stCondLst>
                                        </p:cTn>
                                        <p:tgtEl>
                                          <p:spTgt spid="11270"/>
                                        </p:tgtEl>
                                        <p:attrNameLst>
                                          <p:attrName>style.visibility</p:attrName>
                                        </p:attrNameLst>
                                      </p:cBhvr>
                                      <p:to>
                                        <p:strVal val="visible"/>
                                      </p:to>
                                    </p:set>
                                    <p:animEffect transition="in" filter="blinds(horizontal)">
                                      <p:cBhvr>
                                        <p:cTn id="68" dur="500"/>
                                        <p:tgtEl>
                                          <p:spTgt spid="11270"/>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4"/>
                                        </p:tgtEl>
                                        <p:attrNameLst>
                                          <p:attrName>style.visibility</p:attrName>
                                        </p:attrNameLst>
                                      </p:cBhvr>
                                      <p:to>
                                        <p:strVal val="visible"/>
                                      </p:to>
                                    </p:set>
                                    <p:animEffect transition="in" filter="wipe(left)">
                                      <p:cBhvr>
                                        <p:cTn id="73" dur="1000"/>
                                        <p:tgtEl>
                                          <p:spTgt spid="4"/>
                                        </p:tgtEl>
                                      </p:cBhvr>
                                    </p:animEffect>
                                  </p:childTnLst>
                                </p:cTn>
                              </p:par>
                            </p:childTnLst>
                          </p:cTn>
                        </p:par>
                        <p:par>
                          <p:cTn id="74" fill="hold">
                            <p:stCondLst>
                              <p:cond delay="1000"/>
                            </p:stCondLst>
                            <p:childTnLst>
                              <p:par>
                                <p:cTn id="75" presetID="22" presetClass="entr" presetSubtype="1" fill="hold" grpId="0" nodeType="after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wipe(up)">
                                      <p:cBhvr>
                                        <p:cTn id="77" dur="1000"/>
                                        <p:tgtEl>
                                          <p:spTgt spid="21"/>
                                        </p:tgtEl>
                                      </p:cBhvr>
                                    </p:animEffect>
                                  </p:childTnLst>
                                </p:cTn>
                              </p:par>
                            </p:childTnLst>
                          </p:cTn>
                        </p:par>
                        <p:par>
                          <p:cTn id="78" fill="hold">
                            <p:stCondLst>
                              <p:cond delay="2000"/>
                            </p:stCondLst>
                            <p:childTnLst>
                              <p:par>
                                <p:cTn id="79" presetID="2" presetClass="entr" presetSubtype="4" fill="hold" grpId="0" nodeType="afterEffect">
                                  <p:stCondLst>
                                    <p:cond delay="0"/>
                                  </p:stCondLst>
                                  <p:childTnLst>
                                    <p:set>
                                      <p:cBhvr>
                                        <p:cTn id="80" dur="1" fill="hold">
                                          <p:stCondLst>
                                            <p:cond delay="0"/>
                                          </p:stCondLst>
                                        </p:cTn>
                                        <p:tgtEl>
                                          <p:spTgt spid="42"/>
                                        </p:tgtEl>
                                        <p:attrNameLst>
                                          <p:attrName>style.visibility</p:attrName>
                                        </p:attrNameLst>
                                      </p:cBhvr>
                                      <p:to>
                                        <p:strVal val="visible"/>
                                      </p:to>
                                    </p:set>
                                    <p:anim calcmode="lin" valueType="num">
                                      <p:cBhvr additive="base">
                                        <p:cTn id="81" dur="500" fill="hold"/>
                                        <p:tgtEl>
                                          <p:spTgt spid="42"/>
                                        </p:tgtEl>
                                        <p:attrNameLst>
                                          <p:attrName>ppt_x</p:attrName>
                                        </p:attrNameLst>
                                      </p:cBhvr>
                                      <p:tavLst>
                                        <p:tav tm="0">
                                          <p:val>
                                            <p:strVal val="#ppt_x"/>
                                          </p:val>
                                        </p:tav>
                                        <p:tav tm="100000">
                                          <p:val>
                                            <p:strVal val="#ppt_x"/>
                                          </p:val>
                                        </p:tav>
                                      </p:tavLst>
                                    </p:anim>
                                    <p:anim calcmode="lin" valueType="num">
                                      <p:cBhvr additive="base">
                                        <p:cTn id="82"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4" grpId="0" animBg="1"/>
      <p:bldP spid="15" grpId="0" animBg="1"/>
      <p:bldP spid="19" grpId="0" animBg="1"/>
      <p:bldP spid="20" grpId="0" animBg="1"/>
      <p:bldP spid="21" grpId="0" animBg="1"/>
      <p:bldP spid="4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p:cNvSpPr>
            <a:spLocks noGrp="1" noChangeArrowheads="1"/>
          </p:cNvSpPr>
          <p:nvPr>
            <p:ph type="title"/>
          </p:nvPr>
        </p:nvSpPr>
        <p:spPr>
          <a:xfrm>
            <a:off x="1546225" y="765175"/>
            <a:ext cx="3962400" cy="433388"/>
          </a:xfrm>
        </p:spPr>
        <p:txBody>
          <a:bodyPr/>
          <a:lstStyle/>
          <a:p>
            <a:pPr algn="l" eaLnBrk="1" hangingPunct="1">
              <a:defRPr/>
            </a:pPr>
            <a:r>
              <a:rPr lang="zh-CN" altLang="en-US" sz="2000" dirty="0" smtClean="0">
                <a:solidFill>
                  <a:srgbClr val="9900CC"/>
                </a:solidFill>
              </a:rPr>
              <a:t>（</a:t>
            </a:r>
            <a:r>
              <a:rPr lang="en-US" altLang="zh-CN" sz="2000" dirty="0" smtClean="0">
                <a:solidFill>
                  <a:srgbClr val="9900CC"/>
                </a:solidFill>
              </a:rPr>
              <a:t>2</a:t>
            </a:r>
            <a:r>
              <a:rPr lang="zh-CN" altLang="en-US" sz="2000" dirty="0" smtClean="0">
                <a:solidFill>
                  <a:srgbClr val="9900CC"/>
                </a:solidFill>
              </a:rPr>
              <a:t>）恒</a:t>
            </a:r>
            <a:r>
              <a:rPr lang="en-US" altLang="zh-CN" sz="2000" i="1" dirty="0" err="1" smtClean="0">
                <a:solidFill>
                  <a:srgbClr val="9900CC"/>
                </a:solidFill>
                <a:latin typeface="Times New Roman" panose="02020603050405020304" pitchFamily="18" charset="0"/>
              </a:rPr>
              <a:t>E</a:t>
            </a:r>
            <a:r>
              <a:rPr lang="en-US" altLang="zh-CN" sz="2000" baseline="-25000" dirty="0" err="1" smtClean="0">
                <a:solidFill>
                  <a:srgbClr val="9900CC"/>
                </a:solidFill>
                <a:latin typeface="Times New Roman" panose="02020603050405020304" pitchFamily="18" charset="0"/>
              </a:rPr>
              <a:t>g</a:t>
            </a:r>
            <a:r>
              <a:rPr lang="en-US" altLang="zh-CN" sz="2000" dirty="0" smtClean="0">
                <a:solidFill>
                  <a:srgbClr val="9900CC"/>
                </a:solidFill>
                <a:latin typeface="Times New Roman" panose="02020603050405020304" pitchFamily="18" charset="0"/>
              </a:rPr>
              <a:t>/</a:t>
            </a:r>
            <a:r>
              <a:rPr lang="en-US" altLang="zh-CN" sz="2000" i="1" dirty="0" smtClean="0">
                <a:solidFill>
                  <a:srgbClr val="9900CC"/>
                </a:solidFill>
                <a:latin typeface="Times New Roman" panose="02020603050405020304" pitchFamily="18" charset="0"/>
              </a:rPr>
              <a:t>ω</a:t>
            </a:r>
            <a:r>
              <a:rPr lang="en-US" altLang="zh-CN" sz="2000" baseline="-25000" dirty="0" smtClean="0">
                <a:solidFill>
                  <a:srgbClr val="9900CC"/>
                </a:solidFill>
                <a:latin typeface="Times New Roman" panose="02020603050405020304" pitchFamily="18" charset="0"/>
              </a:rPr>
              <a:t>1</a:t>
            </a:r>
            <a:r>
              <a:rPr lang="en-US" altLang="zh-CN" sz="2000" dirty="0" smtClean="0">
                <a:solidFill>
                  <a:srgbClr val="9900CC"/>
                </a:solidFill>
              </a:rPr>
              <a:t>=C</a:t>
            </a:r>
            <a:r>
              <a:rPr lang="zh-CN" altLang="en-US" sz="2000" dirty="0" smtClean="0">
                <a:solidFill>
                  <a:srgbClr val="9900CC"/>
                </a:solidFill>
              </a:rPr>
              <a:t>控制</a:t>
            </a:r>
          </a:p>
        </p:txBody>
      </p:sp>
      <p:sp>
        <p:nvSpPr>
          <p:cNvPr id="12295" name="Rectangle 3"/>
          <p:cNvSpPr>
            <a:spLocks noGrp="1" noChangeArrowheads="1"/>
          </p:cNvSpPr>
          <p:nvPr>
            <p:ph idx="1"/>
          </p:nvPr>
        </p:nvSpPr>
        <p:spPr>
          <a:xfrm>
            <a:off x="1692275" y="2205038"/>
            <a:ext cx="7451725" cy="4176712"/>
          </a:xfrm>
          <a:solidFill>
            <a:schemeClr val="bg1"/>
          </a:solidFill>
        </p:spPr>
        <p:txBody>
          <a:bodyPr/>
          <a:lstStyle/>
          <a:p>
            <a:pPr marL="0" indent="0" eaLnBrk="1" hangingPunct="1">
              <a:lnSpc>
                <a:spcPct val="105000"/>
              </a:lnSpc>
              <a:buFontTx/>
              <a:buNone/>
            </a:pPr>
            <a:r>
              <a:rPr lang="en-US" altLang="zh-CN" sz="1800" b="1" smtClean="0"/>
              <a:t>①</a:t>
            </a:r>
            <a:r>
              <a:rPr lang="zh-CN" altLang="en-US" sz="1800" b="1" smtClean="0"/>
              <a:t>当</a:t>
            </a:r>
            <a:r>
              <a:rPr lang="en-US" altLang="zh-CN" sz="1800" b="1" i="1" smtClean="0">
                <a:latin typeface="Times New Roman" pitchFamily="18" charset="0"/>
              </a:rPr>
              <a:t>s</a:t>
            </a:r>
            <a:r>
              <a:rPr lang="zh-CN" altLang="en-US" sz="1800" b="1" smtClean="0"/>
              <a:t>很小时，可忽略式分母中含</a:t>
            </a:r>
            <a:r>
              <a:rPr lang="en-US" altLang="zh-CN" sz="1800" b="1" i="1" smtClean="0">
                <a:latin typeface="Times New Roman" pitchFamily="18" charset="0"/>
              </a:rPr>
              <a:t>s</a:t>
            </a:r>
            <a:r>
              <a:rPr lang="en-US" altLang="zh-CN" sz="1800" b="1" smtClean="0"/>
              <a:t> </a:t>
            </a:r>
            <a:r>
              <a:rPr lang="zh-CN" altLang="en-US" sz="1800" b="1" smtClean="0"/>
              <a:t>项</a:t>
            </a:r>
            <a:r>
              <a:rPr lang="zh-CN" altLang="en-US" sz="1800" smtClean="0"/>
              <a:t>，则</a:t>
            </a:r>
          </a:p>
          <a:p>
            <a:pPr marL="0" indent="0" eaLnBrk="1" hangingPunct="1">
              <a:lnSpc>
                <a:spcPct val="105000"/>
              </a:lnSpc>
              <a:buFontTx/>
              <a:buNone/>
            </a:pPr>
            <a:endParaRPr lang="zh-CN" altLang="en-US" sz="1800" smtClean="0"/>
          </a:p>
          <a:p>
            <a:pPr marL="0" indent="0" eaLnBrk="1" hangingPunct="1">
              <a:lnSpc>
                <a:spcPct val="105000"/>
              </a:lnSpc>
              <a:buFontTx/>
              <a:buNone/>
            </a:pPr>
            <a:r>
              <a:rPr lang="zh-CN" altLang="en-US" sz="1800" smtClean="0"/>
              <a:t>			</a:t>
            </a:r>
          </a:p>
          <a:p>
            <a:pPr marL="0" indent="0" eaLnBrk="1" hangingPunct="1">
              <a:lnSpc>
                <a:spcPct val="105000"/>
              </a:lnSpc>
              <a:buFontTx/>
              <a:buNone/>
            </a:pPr>
            <a:r>
              <a:rPr lang="zh-CN" altLang="en-US" sz="1800" b="1" smtClean="0"/>
              <a:t>这表明机械特性的这一段近似为一条直线</a:t>
            </a:r>
            <a:r>
              <a:rPr lang="zh-CN" altLang="en-US" sz="1800" smtClean="0"/>
              <a:t>。</a:t>
            </a:r>
            <a:endParaRPr lang="zh-CN" altLang="en-US" sz="1800" b="1" smtClean="0"/>
          </a:p>
          <a:p>
            <a:pPr marL="0" indent="0" eaLnBrk="1" hangingPunct="1">
              <a:lnSpc>
                <a:spcPct val="105000"/>
              </a:lnSpc>
              <a:buFontTx/>
              <a:buNone/>
            </a:pPr>
            <a:r>
              <a:rPr lang="zh-CN" altLang="en-US" sz="1800" b="1" smtClean="0"/>
              <a:t>②当</a:t>
            </a:r>
            <a:r>
              <a:rPr lang="en-US" altLang="zh-CN" sz="1800" b="1" i="1" smtClean="0">
                <a:latin typeface="Times New Roman" pitchFamily="18" charset="0"/>
              </a:rPr>
              <a:t>s</a:t>
            </a:r>
            <a:r>
              <a:rPr lang="zh-CN" altLang="en-US" sz="1800" b="1" smtClean="0"/>
              <a:t>接近于</a:t>
            </a:r>
            <a:r>
              <a:rPr lang="en-US" altLang="zh-CN" sz="1800" b="1" smtClean="0"/>
              <a:t>1</a:t>
            </a:r>
            <a:r>
              <a:rPr lang="zh-CN" altLang="en-US" sz="1800" b="1" smtClean="0"/>
              <a:t>时，可忽略式分母中的</a:t>
            </a:r>
            <a:r>
              <a:rPr lang="en-US" altLang="zh-CN" sz="1800" b="1" i="1" smtClean="0">
                <a:latin typeface="Times New Roman" pitchFamily="18" charset="0"/>
              </a:rPr>
              <a:t>R</a:t>
            </a:r>
            <a:r>
              <a:rPr lang="en-US" altLang="zh-CN" sz="1800" b="1" baseline="-25000" smtClean="0">
                <a:latin typeface="Times New Roman" pitchFamily="18" charset="0"/>
              </a:rPr>
              <a:t>r</a:t>
            </a:r>
            <a:r>
              <a:rPr lang="en-US" altLang="zh-CN" sz="1800" b="1" baseline="30000" smtClean="0">
                <a:latin typeface="Times New Roman" pitchFamily="18" charset="0"/>
              </a:rPr>
              <a:t>‘2</a:t>
            </a:r>
            <a:r>
              <a:rPr lang="zh-CN" altLang="en-US" sz="1800" b="1" smtClean="0"/>
              <a:t>项</a:t>
            </a:r>
            <a:r>
              <a:rPr lang="zh-CN" altLang="en-US" sz="1800" smtClean="0"/>
              <a:t>，则</a:t>
            </a:r>
          </a:p>
          <a:p>
            <a:pPr marL="0" indent="0" eaLnBrk="1" hangingPunct="1">
              <a:lnSpc>
                <a:spcPct val="105000"/>
              </a:lnSpc>
              <a:buFontTx/>
              <a:buNone/>
            </a:pPr>
            <a:endParaRPr lang="zh-CN" altLang="en-US" sz="1800" smtClean="0"/>
          </a:p>
          <a:p>
            <a:pPr marL="0" indent="0" eaLnBrk="1" hangingPunct="1">
              <a:lnSpc>
                <a:spcPct val="105000"/>
              </a:lnSpc>
              <a:buFontTx/>
              <a:buNone/>
            </a:pPr>
            <a:r>
              <a:rPr lang="zh-CN" altLang="en-US" sz="1800" smtClean="0"/>
              <a:t>			</a:t>
            </a:r>
            <a:endParaRPr lang="zh-CN" altLang="en-US" sz="1800" b="1" smtClean="0"/>
          </a:p>
          <a:p>
            <a:pPr marL="0" indent="0" eaLnBrk="1" hangingPunct="1">
              <a:lnSpc>
                <a:spcPct val="105000"/>
              </a:lnSpc>
              <a:buFontTx/>
              <a:buNone/>
            </a:pPr>
            <a:r>
              <a:rPr lang="zh-CN" altLang="en-US" sz="1800" b="1" smtClean="0"/>
              <a:t>③ </a:t>
            </a:r>
            <a:r>
              <a:rPr lang="en-US" altLang="zh-CN" sz="1800" b="1" i="1" smtClean="0">
                <a:latin typeface="Times New Roman" pitchFamily="18" charset="0"/>
              </a:rPr>
              <a:t>s</a:t>
            </a:r>
            <a:r>
              <a:rPr lang="zh-CN" altLang="en-US" sz="1800" b="1" smtClean="0"/>
              <a:t>值为上述两段的中间值时，机械特性在直线和双曲线之间逐渐过渡，整条特性与恒压频比特性相似</a:t>
            </a:r>
            <a:r>
              <a:rPr lang="zh-CN" altLang="en-US" sz="1800" smtClean="0"/>
              <a:t>。 </a:t>
            </a:r>
          </a:p>
        </p:txBody>
      </p:sp>
      <p:graphicFrame>
        <p:nvGraphicFramePr>
          <p:cNvPr id="12290" name="Object 4"/>
          <p:cNvGraphicFramePr>
            <a:graphicFrameLocks/>
          </p:cNvGraphicFramePr>
          <p:nvPr/>
        </p:nvGraphicFramePr>
        <p:xfrm>
          <a:off x="2195513" y="1125538"/>
          <a:ext cx="5040312" cy="1079500"/>
        </p:xfrm>
        <a:graphic>
          <a:graphicData uri="http://schemas.openxmlformats.org/presentationml/2006/ole">
            <p:oleObj spid="_x0000_s12290" r:id="rId3" imgW="3175000" imgH="723900" progId="Equation.3">
              <p:embed/>
            </p:oleObj>
          </a:graphicData>
        </a:graphic>
      </p:graphicFrame>
      <p:graphicFrame>
        <p:nvGraphicFramePr>
          <p:cNvPr id="12291" name="Object 6"/>
          <p:cNvGraphicFramePr>
            <a:graphicFrameLocks/>
          </p:cNvGraphicFramePr>
          <p:nvPr/>
        </p:nvGraphicFramePr>
        <p:xfrm>
          <a:off x="2268538" y="2492375"/>
          <a:ext cx="2232025" cy="720725"/>
        </p:xfrm>
        <a:graphic>
          <a:graphicData uri="http://schemas.openxmlformats.org/presentationml/2006/ole">
            <p:oleObj spid="_x0000_s12291" r:id="rId4" imgW="1296525" imgH="457597" progId="Equation.3">
              <p:embed/>
            </p:oleObj>
          </a:graphicData>
        </a:graphic>
      </p:graphicFrame>
      <p:sp>
        <p:nvSpPr>
          <p:cNvPr id="12296" name="Rectangle 11"/>
          <p:cNvSpPr>
            <a:spLocks noChangeArrowheads="1"/>
          </p:cNvSpPr>
          <p:nvPr/>
        </p:nvSpPr>
        <p:spPr bwMode="auto">
          <a:xfrm>
            <a:off x="0" y="35290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2292" name="Object 10"/>
          <p:cNvGraphicFramePr>
            <a:graphicFrameLocks/>
          </p:cNvGraphicFramePr>
          <p:nvPr/>
        </p:nvGraphicFramePr>
        <p:xfrm>
          <a:off x="2339975" y="3933825"/>
          <a:ext cx="2376488" cy="719138"/>
        </p:xfrm>
        <a:graphic>
          <a:graphicData uri="http://schemas.openxmlformats.org/presentationml/2006/ole">
            <p:oleObj spid="_x0000_s12292" r:id="rId5" imgW="1612900" imgH="508000" progId="Equation.3">
              <p:embed/>
            </p:oleObj>
          </a:graphicData>
        </a:graphic>
      </p:graphicFrame>
      <p:sp>
        <p:nvSpPr>
          <p:cNvPr id="10" name="Rectangle 2"/>
          <p:cNvSpPr txBox="1">
            <a:spLocks noChangeArrowheads="1"/>
          </p:cNvSpPr>
          <p:nvPr/>
        </p:nvSpPr>
        <p:spPr bwMode="auto">
          <a:xfrm>
            <a:off x="1546225" y="5229225"/>
            <a:ext cx="3746500" cy="411163"/>
          </a:xfrm>
          <a:prstGeom prst="rect">
            <a:avLst/>
          </a:prstGeom>
          <a:noFill/>
          <a:ln w="9525">
            <a:noFill/>
            <a:miter lim="800000"/>
          </a:ln>
        </p:spPr>
        <p:txBody>
          <a:bodyPr anchor="b"/>
          <a:lstStyle/>
          <a:p>
            <a:pPr>
              <a:buFontTx/>
              <a:buNone/>
              <a:defRPr/>
            </a:pPr>
            <a:r>
              <a:rPr lang="zh-CN" altLang="en-US" sz="2000" b="1" kern="0" dirty="0">
                <a:solidFill>
                  <a:srgbClr val="9900CC"/>
                </a:solidFill>
                <a:effectLst>
                  <a:outerShdw blurRad="38100" dist="38100" dir="2700000" algn="tl">
                    <a:srgbClr val="000000">
                      <a:alpha val="43137"/>
                    </a:srgbClr>
                  </a:outerShdw>
                </a:effectLst>
                <a:latin typeface="+mj-lt"/>
                <a:ea typeface="+mj-ea"/>
                <a:cs typeface="+mj-cs"/>
              </a:rPr>
              <a:t>（</a:t>
            </a:r>
            <a:r>
              <a:rPr lang="en-US" altLang="zh-CN" sz="2000" b="1" kern="0" dirty="0">
                <a:solidFill>
                  <a:srgbClr val="9900CC"/>
                </a:solidFill>
                <a:effectLst>
                  <a:outerShdw blurRad="38100" dist="38100" dir="2700000" algn="tl">
                    <a:srgbClr val="000000">
                      <a:alpha val="43137"/>
                    </a:srgbClr>
                  </a:outerShdw>
                </a:effectLst>
                <a:latin typeface="+mj-lt"/>
                <a:ea typeface="+mj-ea"/>
                <a:cs typeface="+mj-cs"/>
              </a:rPr>
              <a:t>3</a:t>
            </a:r>
            <a:r>
              <a:rPr lang="zh-CN" altLang="en-US" sz="2000" b="1" kern="0" dirty="0">
                <a:solidFill>
                  <a:srgbClr val="9900CC"/>
                </a:solidFill>
                <a:effectLst>
                  <a:outerShdw blurRad="38100" dist="38100" dir="2700000" algn="tl">
                    <a:srgbClr val="000000">
                      <a:alpha val="43137"/>
                    </a:srgbClr>
                  </a:outerShdw>
                </a:effectLst>
                <a:latin typeface="+mj-lt"/>
                <a:ea typeface="+mj-ea"/>
                <a:cs typeface="+mj-cs"/>
              </a:rPr>
              <a:t>）恒</a:t>
            </a:r>
            <a:r>
              <a:rPr lang="en-US" altLang="zh-CN" sz="2000" b="1" i="1" kern="0" dirty="0" err="1">
                <a:solidFill>
                  <a:srgbClr val="9900CC"/>
                </a:solidFill>
                <a:effectLst>
                  <a:outerShdw blurRad="38100" dist="38100" dir="2700000" algn="tl">
                    <a:srgbClr val="000000">
                      <a:alpha val="43137"/>
                    </a:srgbClr>
                  </a:outerShdw>
                </a:effectLst>
                <a:latin typeface="Times New Roman" panose="02020603050405020304" pitchFamily="18" charset="0"/>
                <a:ea typeface="+mj-ea"/>
                <a:cs typeface="+mj-cs"/>
              </a:rPr>
              <a:t>E</a:t>
            </a:r>
            <a:r>
              <a:rPr lang="en-US" altLang="zh-CN" sz="2000" b="1" kern="0" baseline="-25000" dirty="0" err="1">
                <a:solidFill>
                  <a:srgbClr val="9900CC"/>
                </a:solidFill>
                <a:effectLst>
                  <a:outerShdw blurRad="38100" dist="38100" dir="2700000" algn="tl">
                    <a:srgbClr val="000000">
                      <a:alpha val="43137"/>
                    </a:srgbClr>
                  </a:outerShdw>
                </a:effectLst>
                <a:latin typeface="Times New Roman" panose="02020603050405020304" pitchFamily="18" charset="0"/>
                <a:ea typeface="+mj-ea"/>
                <a:cs typeface="+mj-cs"/>
              </a:rPr>
              <a:t>r</a:t>
            </a:r>
            <a:r>
              <a:rPr lang="en-US" altLang="zh-CN" sz="2000" b="1" kern="0" dirty="0">
                <a:solidFill>
                  <a:srgbClr val="9900CC"/>
                </a:solidFill>
                <a:effectLst>
                  <a:outerShdw blurRad="38100" dist="38100" dir="2700000" algn="tl">
                    <a:srgbClr val="000000">
                      <a:alpha val="43137"/>
                    </a:srgbClr>
                  </a:outerShdw>
                </a:effectLst>
                <a:latin typeface="Times New Roman" panose="02020603050405020304" pitchFamily="18" charset="0"/>
                <a:ea typeface="+mj-ea"/>
                <a:cs typeface="+mj-cs"/>
              </a:rPr>
              <a:t>/</a:t>
            </a:r>
            <a:r>
              <a:rPr lang="en-US" altLang="zh-CN" sz="2000" b="1" i="1" kern="0" dirty="0">
                <a:solidFill>
                  <a:srgbClr val="9900CC"/>
                </a:solidFill>
                <a:effectLst>
                  <a:outerShdw blurRad="38100" dist="38100" dir="2700000" algn="tl">
                    <a:srgbClr val="000000">
                      <a:alpha val="43137"/>
                    </a:srgbClr>
                  </a:outerShdw>
                </a:effectLst>
                <a:latin typeface="Times New Roman" panose="02020603050405020304" pitchFamily="18" charset="0"/>
                <a:ea typeface="+mj-ea"/>
                <a:cs typeface="+mj-cs"/>
              </a:rPr>
              <a:t>ω</a:t>
            </a:r>
            <a:r>
              <a:rPr lang="en-US" altLang="zh-CN" sz="2000" b="1" kern="0" baseline="-25000" dirty="0">
                <a:solidFill>
                  <a:srgbClr val="9900CC"/>
                </a:solidFill>
                <a:effectLst>
                  <a:outerShdw blurRad="38100" dist="38100" dir="2700000" algn="tl">
                    <a:srgbClr val="000000">
                      <a:alpha val="43137"/>
                    </a:srgbClr>
                  </a:outerShdw>
                </a:effectLst>
                <a:latin typeface="Times New Roman" panose="02020603050405020304" pitchFamily="18" charset="0"/>
                <a:ea typeface="+mj-ea"/>
                <a:cs typeface="+mj-cs"/>
              </a:rPr>
              <a:t>1</a:t>
            </a:r>
            <a:r>
              <a:rPr lang="en-US" altLang="zh-CN" sz="2000" b="1" kern="0" dirty="0">
                <a:solidFill>
                  <a:srgbClr val="9900CC"/>
                </a:solidFill>
                <a:effectLst>
                  <a:outerShdw blurRad="38100" dist="38100" dir="2700000" algn="tl">
                    <a:srgbClr val="000000">
                      <a:alpha val="43137"/>
                    </a:srgbClr>
                  </a:outerShdw>
                </a:effectLst>
                <a:latin typeface="+mj-lt"/>
                <a:ea typeface="+mj-ea"/>
                <a:cs typeface="+mj-cs"/>
              </a:rPr>
              <a:t>=C</a:t>
            </a:r>
            <a:r>
              <a:rPr lang="zh-CN" altLang="en-US" sz="2000" b="1" kern="0" dirty="0">
                <a:solidFill>
                  <a:srgbClr val="9900CC"/>
                </a:solidFill>
                <a:effectLst>
                  <a:outerShdw blurRad="38100" dist="38100" dir="2700000" algn="tl">
                    <a:srgbClr val="000000">
                      <a:alpha val="43137"/>
                    </a:srgbClr>
                  </a:outerShdw>
                </a:effectLst>
                <a:latin typeface="+mj-lt"/>
                <a:ea typeface="+mj-ea"/>
                <a:cs typeface="+mj-cs"/>
              </a:rPr>
              <a:t>控制 </a:t>
            </a:r>
          </a:p>
        </p:txBody>
      </p:sp>
      <p:sp>
        <p:nvSpPr>
          <p:cNvPr id="12298" name="Rectangle 3"/>
          <p:cNvSpPr txBox="1">
            <a:spLocks noChangeArrowheads="1"/>
          </p:cNvSpPr>
          <p:nvPr/>
        </p:nvSpPr>
        <p:spPr bwMode="auto">
          <a:xfrm>
            <a:off x="1692275" y="6453188"/>
            <a:ext cx="7451725" cy="360362"/>
          </a:xfrm>
          <a:prstGeom prst="rect">
            <a:avLst/>
          </a:prstGeom>
          <a:noFill/>
          <a:ln w="9525">
            <a:noFill/>
            <a:miter lim="800000"/>
            <a:headEnd/>
            <a:tailEnd/>
          </a:ln>
        </p:spPr>
        <p:txBody>
          <a:bodyPr/>
          <a:lstStyle/>
          <a:p>
            <a:pPr>
              <a:spcBef>
                <a:spcPct val="20000"/>
              </a:spcBef>
            </a:pPr>
            <a:r>
              <a:rPr lang="zh-CN" altLang="en-US" sz="1800" b="1"/>
              <a:t>现在，不必再作任何近似就可知道，这时的机械特性完全是一条直线。</a:t>
            </a:r>
            <a:r>
              <a:rPr lang="zh-CN" altLang="en-US" sz="1800"/>
              <a:t> </a:t>
            </a:r>
          </a:p>
        </p:txBody>
      </p:sp>
      <p:graphicFrame>
        <p:nvGraphicFramePr>
          <p:cNvPr id="12293" name="Object 4"/>
          <p:cNvGraphicFramePr>
            <a:graphicFrameLocks/>
          </p:cNvGraphicFramePr>
          <p:nvPr/>
        </p:nvGraphicFramePr>
        <p:xfrm>
          <a:off x="4500563" y="5229225"/>
          <a:ext cx="3590925" cy="1295400"/>
        </p:xfrm>
        <a:graphic>
          <a:graphicData uri="http://schemas.openxmlformats.org/presentationml/2006/ole">
            <p:oleObj spid="_x0000_s12293" r:id="rId6" imgW="2184400" imgH="711200" progId="Equation.3">
              <p:embed/>
            </p:oleObj>
          </a:graphicData>
        </a:graphic>
      </p:graphicFrame>
      <p:sp>
        <p:nvSpPr>
          <p:cNvPr id="12299" name="Text Box 30"/>
          <p:cNvSpPr txBox="1">
            <a:spLocks noChangeArrowheads="1"/>
          </p:cNvSpPr>
          <p:nvPr/>
        </p:nvSpPr>
        <p:spPr bwMode="auto">
          <a:xfrm>
            <a:off x="0" y="4514850"/>
            <a:ext cx="1670050"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9</a:t>
            </a:r>
            <a:r>
              <a:rPr lang="zh-CN" altLang="en-US" sz="1600" b="1">
                <a:latin typeface="Times New Roman" pitchFamily="18" charset="0"/>
              </a:rPr>
              <a:t>章 同步电动机变压变频调速系统</a:t>
            </a:r>
          </a:p>
        </p:txBody>
      </p:sp>
      <p:sp>
        <p:nvSpPr>
          <p:cNvPr id="12300" name="Text Box 13"/>
          <p:cNvSpPr txBox="1">
            <a:spLocks noChangeArrowheads="1"/>
          </p:cNvSpPr>
          <p:nvPr/>
        </p:nvSpPr>
        <p:spPr bwMode="auto">
          <a:xfrm>
            <a:off x="0" y="2676525"/>
            <a:ext cx="1703388"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7</a:t>
            </a:r>
            <a:r>
              <a:rPr lang="zh-CN" altLang="en-US" sz="1600" b="1">
                <a:latin typeface="Times New Roman" pitchFamily="18" charset="0"/>
              </a:rPr>
              <a:t>章  基于动态模型的异步电动机调速系统</a:t>
            </a:r>
          </a:p>
        </p:txBody>
      </p:sp>
      <p:sp>
        <p:nvSpPr>
          <p:cNvPr id="12301" name="Text Box 26"/>
          <p:cNvSpPr txBox="1">
            <a:spLocks noChangeArrowheads="1"/>
          </p:cNvSpPr>
          <p:nvPr/>
        </p:nvSpPr>
        <p:spPr bwMode="auto">
          <a:xfrm>
            <a:off x="0" y="1079500"/>
            <a:ext cx="1687513" cy="581025"/>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7" action="ppaction://hlinksldjump"/>
              </a:rPr>
              <a:t>第</a:t>
            </a:r>
            <a:r>
              <a:rPr lang="en-US" altLang="zh-CN" sz="1600" b="1">
                <a:latin typeface="Times New Roman" pitchFamily="18" charset="0"/>
                <a:hlinkClick r:id="rId7" action="ppaction://hlinksldjump"/>
              </a:rPr>
              <a:t>1</a:t>
            </a:r>
            <a:r>
              <a:rPr lang="zh-CN" altLang="en-US" sz="1600" b="1">
                <a:latin typeface="Times New Roman" pitchFamily="18" charset="0"/>
                <a:hlinkClick r:id="rId7" action="ppaction://hlinksldjump"/>
              </a:rPr>
              <a:t>章  交流调速系统绪论</a:t>
            </a:r>
            <a:endParaRPr lang="zh-CN" altLang="en-US" sz="1600" b="1">
              <a:latin typeface="Times New Roman" pitchFamily="18" charset="0"/>
            </a:endParaRPr>
          </a:p>
        </p:txBody>
      </p:sp>
      <p:sp>
        <p:nvSpPr>
          <p:cNvPr id="15" name="Text Box 27"/>
          <p:cNvSpPr txBox="1">
            <a:spLocks noChangeArrowheads="1"/>
          </p:cNvSpPr>
          <p:nvPr/>
        </p:nvSpPr>
        <p:spPr bwMode="auto">
          <a:xfrm>
            <a:off x="0" y="1749425"/>
            <a:ext cx="1693863" cy="825500"/>
          </a:xfrm>
          <a:prstGeom prst="rect">
            <a:avLst/>
          </a:prstGeom>
          <a:solidFill>
            <a:schemeClr val="accent5">
              <a:lumMod val="40000"/>
              <a:lumOff val="60000"/>
            </a:schemeClr>
          </a:solidFill>
          <a:ln w="9525">
            <a:noFill/>
            <a:miter lim="800000"/>
          </a:ln>
        </p:spPr>
        <p:txBody>
          <a:bodyPr>
            <a:spAutoFit/>
          </a:bodyPr>
          <a:lstStyle/>
          <a:p>
            <a:pPr>
              <a:spcBef>
                <a:spcPct val="50000"/>
              </a:spcBef>
              <a:buFontTx/>
              <a:buNone/>
              <a:defRPr/>
            </a:pPr>
            <a:r>
              <a:rPr kumimoji="1" lang="zh-CN" altLang="zh-CN" sz="1600" b="1" dirty="0">
                <a:latin typeface="Times New Roman" panose="02020603050405020304" pitchFamily="18" charset="0"/>
              </a:rPr>
              <a:t>第</a:t>
            </a:r>
            <a:r>
              <a:rPr kumimoji="1" lang="en-US" altLang="zh-CN" sz="1600" b="1" dirty="0">
                <a:latin typeface="Times New Roman" panose="02020603050405020304" pitchFamily="18" charset="0"/>
              </a:rPr>
              <a:t>6</a:t>
            </a:r>
            <a:r>
              <a:rPr kumimoji="1" lang="zh-CN" altLang="zh-CN" sz="1600" b="1" dirty="0">
                <a:latin typeface="Times New Roman" panose="02020603050405020304" pitchFamily="18" charset="0"/>
              </a:rPr>
              <a:t>章 </a:t>
            </a:r>
            <a:r>
              <a:rPr kumimoji="1" lang="zh-CN" altLang="en-US" sz="1600" b="1" dirty="0">
                <a:latin typeface="Times New Roman" panose="02020603050405020304" pitchFamily="18" charset="0"/>
              </a:rPr>
              <a:t> </a:t>
            </a:r>
            <a:r>
              <a:rPr kumimoji="1" lang="zh-CN" altLang="zh-CN" sz="1600" b="1" dirty="0">
                <a:latin typeface="Times New Roman" panose="02020603050405020304" pitchFamily="18" charset="0"/>
              </a:rPr>
              <a:t>基于稳态模型的异步电动机调速系统</a:t>
            </a:r>
            <a:endParaRPr kumimoji="1" lang="en-US" altLang="zh-CN" sz="1600" b="1" dirty="0">
              <a:latin typeface="Times New Roman" panose="02020603050405020304" pitchFamily="18" charset="0"/>
            </a:endParaRPr>
          </a:p>
        </p:txBody>
      </p:sp>
      <p:sp>
        <p:nvSpPr>
          <p:cNvPr id="12303" name="Text Box 29"/>
          <p:cNvSpPr txBox="1">
            <a:spLocks noChangeArrowheads="1"/>
          </p:cNvSpPr>
          <p:nvPr/>
        </p:nvSpPr>
        <p:spPr bwMode="auto">
          <a:xfrm>
            <a:off x="0" y="3606800"/>
            <a:ext cx="1685925" cy="830263"/>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8</a:t>
            </a:r>
            <a:r>
              <a:rPr lang="zh-CN" altLang="en-US" sz="1600" b="1">
                <a:latin typeface="Times New Roman" pitchFamily="18" charset="0"/>
              </a:rPr>
              <a:t>章 </a:t>
            </a:r>
            <a:r>
              <a:rPr lang="zh-CN" altLang="zh-CN" sz="1600" b="1"/>
              <a:t>绕线转子异步电机转子变频控制系统</a:t>
            </a:r>
            <a:endParaRPr lang="zh-CN" altLang="en-US" sz="1600" b="1">
              <a:latin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804988" y="44450"/>
            <a:ext cx="6870700" cy="700088"/>
          </a:xfrm>
        </p:spPr>
        <p:txBody>
          <a:bodyPr/>
          <a:lstStyle/>
          <a:p>
            <a:pPr eaLnBrk="1" hangingPunct="1">
              <a:defRPr/>
            </a:pPr>
            <a:r>
              <a:rPr lang="zh-CN" altLang="en-US" sz="4800" dirty="0" smtClean="0">
                <a:latin typeface="隶书" panose="02010509060101010101" pitchFamily="49" charset="-122"/>
                <a:ea typeface="隶书" panose="02010509060101010101" pitchFamily="49" charset="-122"/>
              </a:rPr>
              <a:t>交流拖动自动控制系统 </a:t>
            </a:r>
          </a:p>
        </p:txBody>
      </p:sp>
      <p:sp>
        <p:nvSpPr>
          <p:cNvPr id="45059" name="Rectangle 3"/>
          <p:cNvSpPr>
            <a:spLocks noGrp="1" noChangeArrowheads="1"/>
          </p:cNvSpPr>
          <p:nvPr>
            <p:ph idx="1"/>
          </p:nvPr>
        </p:nvSpPr>
        <p:spPr>
          <a:xfrm>
            <a:off x="1835150" y="2867025"/>
            <a:ext cx="7119938" cy="3657600"/>
          </a:xfrm>
        </p:spPr>
        <p:txBody>
          <a:bodyPr/>
          <a:lstStyle/>
          <a:p>
            <a:pPr eaLnBrk="1" hangingPunct="1">
              <a:spcBef>
                <a:spcPts val="1200"/>
              </a:spcBef>
            </a:pPr>
            <a:r>
              <a:rPr lang="zh-CN" altLang="en-US" sz="4000" b="1" smtClean="0">
                <a:solidFill>
                  <a:srgbClr val="0000FF"/>
                </a:solidFill>
                <a:ea typeface="隶书" pitchFamily="49" charset="-122"/>
              </a:rPr>
              <a:t>本课程主要讲授的内容：</a:t>
            </a:r>
          </a:p>
          <a:p>
            <a:pPr eaLnBrk="1" hangingPunct="1">
              <a:spcBef>
                <a:spcPts val="1200"/>
              </a:spcBef>
            </a:pPr>
            <a:r>
              <a:rPr lang="en-US" altLang="zh-CN" sz="2800" b="1" smtClean="0"/>
              <a:t>1.</a:t>
            </a:r>
            <a:r>
              <a:rPr lang="zh-CN" altLang="en-US" sz="2800" b="1" smtClean="0"/>
              <a:t>交流调速发展、类型和应用</a:t>
            </a:r>
          </a:p>
          <a:p>
            <a:pPr eaLnBrk="1" hangingPunct="1">
              <a:spcBef>
                <a:spcPts val="1200"/>
              </a:spcBef>
            </a:pPr>
            <a:r>
              <a:rPr lang="en-US" altLang="zh-CN" sz="2800" b="1" smtClean="0"/>
              <a:t>2.</a:t>
            </a:r>
            <a:r>
              <a:rPr lang="zh-CN" altLang="en-US" sz="2800" b="1" smtClean="0"/>
              <a:t>交流降压调速系统</a:t>
            </a:r>
          </a:p>
          <a:p>
            <a:pPr eaLnBrk="1" hangingPunct="1">
              <a:spcBef>
                <a:spcPts val="1200"/>
              </a:spcBef>
            </a:pPr>
            <a:r>
              <a:rPr lang="en-US" altLang="zh-CN" sz="2800" b="1" smtClean="0"/>
              <a:t>3.</a:t>
            </a:r>
            <a:r>
              <a:rPr lang="zh-CN" altLang="en-US" sz="2800" b="1" smtClean="0"/>
              <a:t>交流变压变频调速系统</a:t>
            </a:r>
          </a:p>
          <a:p>
            <a:pPr eaLnBrk="1" hangingPunct="1">
              <a:spcBef>
                <a:spcPts val="1200"/>
              </a:spcBef>
            </a:pPr>
            <a:r>
              <a:rPr lang="en-US" altLang="zh-CN" sz="2800" b="1" smtClean="0"/>
              <a:t>4.</a:t>
            </a:r>
            <a:r>
              <a:rPr lang="zh-CN" altLang="en-US" sz="2800" b="1" smtClean="0"/>
              <a:t>绕线转子异步电机变频调速系统</a:t>
            </a:r>
          </a:p>
          <a:p>
            <a:pPr eaLnBrk="1" hangingPunct="1">
              <a:spcBef>
                <a:spcPts val="1200"/>
              </a:spcBef>
            </a:pPr>
            <a:r>
              <a:rPr lang="en-US" altLang="zh-CN" sz="2800" b="1" smtClean="0"/>
              <a:t>5.</a:t>
            </a:r>
            <a:r>
              <a:rPr lang="zh-CN" altLang="en-US" sz="2800" b="1" smtClean="0"/>
              <a:t>同步电动机变压变频调速系统 </a:t>
            </a:r>
          </a:p>
        </p:txBody>
      </p:sp>
      <p:sp>
        <p:nvSpPr>
          <p:cNvPr id="45060" name="Text Box 4"/>
          <p:cNvSpPr txBox="1">
            <a:spLocks noChangeArrowheads="1"/>
          </p:cNvSpPr>
          <p:nvPr/>
        </p:nvSpPr>
        <p:spPr bwMode="auto">
          <a:xfrm>
            <a:off x="1989138" y="836613"/>
            <a:ext cx="6470650" cy="1816100"/>
          </a:xfrm>
          <a:prstGeom prst="rect">
            <a:avLst/>
          </a:prstGeom>
          <a:noFill/>
          <a:ln w="9525">
            <a:noFill/>
            <a:miter lim="800000"/>
            <a:headEnd/>
            <a:tailEnd/>
          </a:ln>
        </p:spPr>
        <p:txBody>
          <a:bodyPr>
            <a:spAutoFit/>
          </a:bodyPr>
          <a:lstStyle/>
          <a:p>
            <a:pPr algn="just">
              <a:spcBef>
                <a:spcPct val="50000"/>
              </a:spcBef>
            </a:pPr>
            <a:r>
              <a:rPr lang="zh-CN" altLang="en-US" sz="2800" b="1">
                <a:latin typeface="隶书" pitchFamily="49" charset="-122"/>
                <a:ea typeface="隶书" pitchFamily="49" charset="-122"/>
              </a:rPr>
              <a:t>任远班</a:t>
            </a:r>
            <a:endParaRPr lang="en-US" altLang="zh-CN" sz="2800" b="1">
              <a:latin typeface="隶书" pitchFamily="49" charset="-122"/>
              <a:ea typeface="隶书" pitchFamily="49" charset="-122"/>
            </a:endParaRPr>
          </a:p>
          <a:p>
            <a:pPr algn="just">
              <a:spcBef>
                <a:spcPct val="50000"/>
              </a:spcBef>
            </a:pPr>
            <a:r>
              <a:rPr lang="zh-CN" altLang="en-US" sz="2800" b="1">
                <a:latin typeface="隶书" pitchFamily="49" charset="-122"/>
                <a:ea typeface="隶书" pitchFamily="49" charset="-122"/>
              </a:rPr>
              <a:t>总</a:t>
            </a:r>
            <a:r>
              <a:rPr lang="en-US" altLang="zh-CN" sz="2800" b="1">
                <a:latin typeface="隶书" pitchFamily="49" charset="-122"/>
                <a:ea typeface="隶书" pitchFamily="49" charset="-122"/>
              </a:rPr>
              <a:t>40</a:t>
            </a:r>
            <a:r>
              <a:rPr lang="zh-CN" altLang="en-US" sz="2800" b="1">
                <a:latin typeface="隶书" pitchFamily="49" charset="-122"/>
                <a:ea typeface="隶书" pitchFamily="49" charset="-122"/>
              </a:rPr>
              <a:t>学时 </a:t>
            </a:r>
            <a:r>
              <a:rPr lang="en-US" altLang="zh-CN" sz="2800" b="1">
                <a:latin typeface="隶书" pitchFamily="49" charset="-122"/>
                <a:ea typeface="隶书" pitchFamily="49" charset="-122"/>
              </a:rPr>
              <a:t>= </a:t>
            </a:r>
            <a:r>
              <a:rPr lang="zh-CN" altLang="en-US" sz="2800" b="1">
                <a:latin typeface="隶书" pitchFamily="49" charset="-122"/>
                <a:ea typeface="隶书" pitchFamily="49" charset="-122"/>
              </a:rPr>
              <a:t>讲授</a:t>
            </a:r>
            <a:r>
              <a:rPr lang="en-US" altLang="zh-CN" sz="2800" b="1">
                <a:latin typeface="隶书" pitchFamily="49" charset="-122"/>
                <a:ea typeface="隶书" pitchFamily="49" charset="-122"/>
              </a:rPr>
              <a:t>32</a:t>
            </a:r>
            <a:r>
              <a:rPr lang="zh-CN" altLang="en-US" sz="2800" b="1">
                <a:latin typeface="隶书" pitchFamily="49" charset="-122"/>
                <a:ea typeface="隶书" pitchFamily="49" charset="-122"/>
              </a:rPr>
              <a:t>学时 </a:t>
            </a:r>
            <a:r>
              <a:rPr lang="en-US" altLang="zh-CN" sz="2800" b="1">
                <a:latin typeface="隶书" pitchFamily="49" charset="-122"/>
                <a:ea typeface="隶书" pitchFamily="49" charset="-122"/>
              </a:rPr>
              <a:t>+ </a:t>
            </a:r>
            <a:r>
              <a:rPr lang="zh-CN" altLang="en-US" sz="2800" b="1">
                <a:latin typeface="隶书" pitchFamily="49" charset="-122"/>
                <a:ea typeface="隶书" pitchFamily="49" charset="-122"/>
              </a:rPr>
              <a:t>实验</a:t>
            </a:r>
            <a:r>
              <a:rPr lang="en-US" altLang="zh-CN" sz="2800" b="1">
                <a:latin typeface="隶书" pitchFamily="49" charset="-122"/>
                <a:ea typeface="隶书" pitchFamily="49" charset="-122"/>
              </a:rPr>
              <a:t>8</a:t>
            </a:r>
            <a:r>
              <a:rPr lang="zh-CN" altLang="en-US" sz="2800" b="1">
                <a:latin typeface="隶书" pitchFamily="49" charset="-122"/>
                <a:ea typeface="隶书" pitchFamily="49" charset="-122"/>
              </a:rPr>
              <a:t>学时</a:t>
            </a:r>
          </a:p>
          <a:p>
            <a:pPr algn="just">
              <a:spcBef>
                <a:spcPct val="50000"/>
              </a:spcBef>
            </a:pPr>
            <a:r>
              <a:rPr lang="zh-CN" altLang="en-US" sz="2800" b="1">
                <a:latin typeface="隶书" pitchFamily="49" charset="-122"/>
                <a:ea typeface="隶书" pitchFamily="49" charset="-122"/>
              </a:rPr>
              <a:t>总成绩</a:t>
            </a:r>
            <a:r>
              <a:rPr lang="en-US" altLang="zh-CN" sz="2800" b="1">
                <a:latin typeface="隶书" pitchFamily="49" charset="-122"/>
                <a:ea typeface="隶书" pitchFamily="49" charset="-122"/>
              </a:rPr>
              <a:t>=</a:t>
            </a:r>
            <a:r>
              <a:rPr lang="zh-CN" altLang="en-US" sz="2800" b="1">
                <a:latin typeface="隶书" pitchFamily="49" charset="-122"/>
                <a:ea typeface="隶书" pitchFamily="49" charset="-122"/>
              </a:rPr>
              <a:t>笔试成绩</a:t>
            </a:r>
            <a:r>
              <a:rPr lang="en-US" altLang="zh-CN" sz="2800" b="1">
                <a:latin typeface="隶书" pitchFamily="49" charset="-122"/>
                <a:ea typeface="隶书" pitchFamily="49" charset="-122"/>
              </a:rPr>
              <a:t>×80%+</a:t>
            </a:r>
            <a:r>
              <a:rPr lang="zh-CN" altLang="en-US" sz="2800" b="1">
                <a:latin typeface="隶书" pitchFamily="49" charset="-122"/>
                <a:ea typeface="隶书" pitchFamily="49" charset="-122"/>
              </a:rPr>
              <a:t>实验成绩</a:t>
            </a:r>
            <a:r>
              <a:rPr lang="en-US" altLang="zh-CN" sz="2800" b="1">
                <a:latin typeface="隶书" pitchFamily="49" charset="-122"/>
                <a:ea typeface="隶书" pitchFamily="49" charset="-122"/>
              </a:rPr>
              <a:t>×20%</a:t>
            </a:r>
          </a:p>
        </p:txBody>
      </p:sp>
      <p:sp>
        <p:nvSpPr>
          <p:cNvPr id="45061" name="Text Box 30"/>
          <p:cNvSpPr txBox="1">
            <a:spLocks noChangeArrowheads="1"/>
          </p:cNvSpPr>
          <p:nvPr/>
        </p:nvSpPr>
        <p:spPr bwMode="auto">
          <a:xfrm>
            <a:off x="0" y="4514850"/>
            <a:ext cx="1670050"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9</a:t>
            </a:r>
            <a:r>
              <a:rPr lang="zh-CN" altLang="en-US" sz="1600" b="1">
                <a:latin typeface="Times New Roman" pitchFamily="18" charset="0"/>
              </a:rPr>
              <a:t>章 同步电动机变压变频调速系统</a:t>
            </a:r>
          </a:p>
        </p:txBody>
      </p:sp>
      <p:sp>
        <p:nvSpPr>
          <p:cNvPr id="45062" name="Text Box 13"/>
          <p:cNvSpPr txBox="1">
            <a:spLocks noChangeArrowheads="1"/>
          </p:cNvSpPr>
          <p:nvPr/>
        </p:nvSpPr>
        <p:spPr bwMode="auto">
          <a:xfrm>
            <a:off x="0" y="2676525"/>
            <a:ext cx="1703388"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7</a:t>
            </a:r>
            <a:r>
              <a:rPr lang="zh-CN" altLang="en-US" sz="1600" b="1">
                <a:latin typeface="Times New Roman" pitchFamily="18" charset="0"/>
              </a:rPr>
              <a:t>章  基于动态模型的异步电动机调速系统</a:t>
            </a:r>
          </a:p>
        </p:txBody>
      </p:sp>
      <p:sp>
        <p:nvSpPr>
          <p:cNvPr id="45063" name="Text Box 26"/>
          <p:cNvSpPr txBox="1">
            <a:spLocks noChangeArrowheads="1"/>
          </p:cNvSpPr>
          <p:nvPr/>
        </p:nvSpPr>
        <p:spPr bwMode="auto">
          <a:xfrm>
            <a:off x="0" y="1079500"/>
            <a:ext cx="1687513" cy="581025"/>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1</a:t>
            </a:r>
            <a:r>
              <a:rPr lang="zh-CN" altLang="en-US" sz="1600" b="1">
                <a:latin typeface="Times New Roman" pitchFamily="18" charset="0"/>
              </a:rPr>
              <a:t>章  交流调速系统绪论</a:t>
            </a:r>
          </a:p>
        </p:txBody>
      </p:sp>
      <p:sp>
        <p:nvSpPr>
          <p:cNvPr id="45064" name="Text Box 27"/>
          <p:cNvSpPr txBox="1">
            <a:spLocks noChangeArrowheads="1"/>
          </p:cNvSpPr>
          <p:nvPr/>
        </p:nvSpPr>
        <p:spPr bwMode="auto">
          <a:xfrm>
            <a:off x="0" y="1749425"/>
            <a:ext cx="1693863" cy="825500"/>
          </a:xfrm>
          <a:prstGeom prst="rect">
            <a:avLst/>
          </a:prstGeom>
          <a:solidFill>
            <a:schemeClr val="bg1"/>
          </a:solidFill>
          <a:ln w="9525">
            <a:noFill/>
            <a:miter lim="800000"/>
            <a:headEnd/>
            <a:tailEnd/>
          </a:ln>
        </p:spPr>
        <p:txBody>
          <a:bodyPr>
            <a:spAutoFit/>
          </a:bodyPr>
          <a:lstStyle/>
          <a:p>
            <a:pPr>
              <a:spcBef>
                <a:spcPct val="50000"/>
              </a:spcBef>
            </a:pPr>
            <a:r>
              <a:rPr lang="zh-CN" altLang="zh-CN" sz="1600" b="1">
                <a:latin typeface="Times New Roman" pitchFamily="18" charset="0"/>
              </a:rPr>
              <a:t>第</a:t>
            </a:r>
            <a:r>
              <a:rPr lang="en-US" altLang="zh-CN" sz="1600" b="1">
                <a:latin typeface="Times New Roman" pitchFamily="18" charset="0"/>
              </a:rPr>
              <a:t>6</a:t>
            </a:r>
            <a:r>
              <a:rPr lang="zh-CN" altLang="zh-CN" sz="1600" b="1">
                <a:latin typeface="Times New Roman" pitchFamily="18" charset="0"/>
              </a:rPr>
              <a:t>章 </a:t>
            </a:r>
            <a:r>
              <a:rPr lang="zh-CN" altLang="en-US" sz="1600" b="1">
                <a:latin typeface="Times New Roman" pitchFamily="18" charset="0"/>
              </a:rPr>
              <a:t> </a:t>
            </a:r>
            <a:r>
              <a:rPr lang="zh-CN" altLang="zh-CN" sz="1600" b="1">
                <a:latin typeface="Times New Roman" pitchFamily="18" charset="0"/>
              </a:rPr>
              <a:t>基于稳态模型的异步电动机调速系统</a:t>
            </a:r>
            <a:endParaRPr lang="en-US" altLang="zh-CN" sz="1600" b="1">
              <a:latin typeface="Times New Roman" pitchFamily="18" charset="0"/>
            </a:endParaRPr>
          </a:p>
        </p:txBody>
      </p:sp>
      <p:sp>
        <p:nvSpPr>
          <p:cNvPr id="45065" name="Text Box 29"/>
          <p:cNvSpPr txBox="1">
            <a:spLocks noChangeArrowheads="1"/>
          </p:cNvSpPr>
          <p:nvPr/>
        </p:nvSpPr>
        <p:spPr bwMode="auto">
          <a:xfrm>
            <a:off x="0" y="3606800"/>
            <a:ext cx="1685925" cy="830263"/>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8</a:t>
            </a:r>
            <a:r>
              <a:rPr lang="zh-CN" altLang="en-US" sz="1600" b="1">
                <a:latin typeface="Times New Roman" pitchFamily="18" charset="0"/>
              </a:rPr>
              <a:t>章 </a:t>
            </a:r>
            <a:r>
              <a:rPr lang="zh-CN" altLang="zh-CN" sz="1600" b="1"/>
              <a:t>绕线转子异步电机转子变频控制系统</a:t>
            </a:r>
            <a:endParaRPr lang="zh-CN" altLang="en-US" sz="1600" b="1">
              <a:latin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grpSp>
        <p:nvGrpSpPr>
          <p:cNvPr id="3" name="Group 3"/>
          <p:cNvGrpSpPr>
            <a:grpSpLocks/>
          </p:cNvGrpSpPr>
          <p:nvPr/>
        </p:nvGrpSpPr>
        <p:grpSpPr bwMode="auto">
          <a:xfrm>
            <a:off x="2811463" y="2189163"/>
            <a:ext cx="3584575" cy="3290887"/>
            <a:chOff x="3770" y="8433"/>
            <a:chExt cx="3200" cy="3133"/>
          </a:xfrm>
        </p:grpSpPr>
        <p:sp>
          <p:nvSpPr>
            <p:cNvPr id="13350" name="Arc 4"/>
            <p:cNvSpPr>
              <a:spLocks noChangeArrowheads="1"/>
            </p:cNvSpPr>
            <p:nvPr/>
          </p:nvSpPr>
          <p:spPr bwMode="auto">
            <a:xfrm flipH="1">
              <a:off x="5175" y="9357"/>
              <a:ext cx="1795" cy="2209"/>
            </a:xfrm>
            <a:custGeom>
              <a:avLst/>
              <a:gdLst>
                <a:gd name="T0" fmla="*/ 487 w 21370"/>
                <a:gd name="T1" fmla="*/ 0 h 20806"/>
                <a:gd name="T2" fmla="*/ 1795 w 21370"/>
                <a:gd name="T3" fmla="*/ 1875 h 20806"/>
                <a:gd name="T4" fmla="*/ 487 w 21370"/>
                <a:gd name="T5" fmla="*/ 0 h 20806"/>
                <a:gd name="T6" fmla="*/ 1795 w 21370"/>
                <a:gd name="T7" fmla="*/ 1875 h 20806"/>
                <a:gd name="T8" fmla="*/ 0 w 21370"/>
                <a:gd name="T9" fmla="*/ 2209 h 20806"/>
                <a:gd name="T10" fmla="*/ 0 60000 65536"/>
                <a:gd name="T11" fmla="*/ 0 60000 65536"/>
                <a:gd name="T12" fmla="*/ 0 60000 65536"/>
                <a:gd name="T13" fmla="*/ 0 60000 65536"/>
                <a:gd name="T14" fmla="*/ 0 60000 65536"/>
                <a:gd name="T15" fmla="*/ 0 w 21370"/>
                <a:gd name="T16" fmla="*/ 0 h 20806"/>
                <a:gd name="T17" fmla="*/ 21370 w 21370"/>
                <a:gd name="T18" fmla="*/ 20806 h 20806"/>
              </a:gdLst>
              <a:ahLst/>
              <a:cxnLst>
                <a:cxn ang="T10">
                  <a:pos x="T0" y="T1"/>
                </a:cxn>
                <a:cxn ang="T11">
                  <a:pos x="T2" y="T3"/>
                </a:cxn>
                <a:cxn ang="T12">
                  <a:pos x="T4" y="T5"/>
                </a:cxn>
                <a:cxn ang="T13">
                  <a:pos x="T6" y="T7"/>
                </a:cxn>
                <a:cxn ang="T14">
                  <a:pos x="T8" y="T9"/>
                </a:cxn>
              </a:cxnLst>
              <a:rect l="T15" t="T16" r="T17" b="T18"/>
              <a:pathLst>
                <a:path w="21370" h="20806" fill="none">
                  <a:moveTo>
                    <a:pt x="5802" y="-1"/>
                  </a:moveTo>
                  <a:cubicBezTo>
                    <a:pt x="14025" y="2293"/>
                    <a:pt x="20127" y="9215"/>
                    <a:pt x="21369" y="17662"/>
                  </a:cubicBezTo>
                </a:path>
                <a:path w="21370" h="20806" stroke="0">
                  <a:moveTo>
                    <a:pt x="5802" y="-1"/>
                  </a:moveTo>
                  <a:cubicBezTo>
                    <a:pt x="14025" y="2293"/>
                    <a:pt x="20127" y="9215"/>
                    <a:pt x="21369" y="17662"/>
                  </a:cubicBezTo>
                  <a:lnTo>
                    <a:pt x="0" y="20806"/>
                  </a:lnTo>
                  <a:close/>
                </a:path>
              </a:pathLst>
            </a:custGeom>
            <a:noFill/>
            <a:ln w="28575">
              <a:solidFill>
                <a:schemeClr val="hlink"/>
              </a:solidFill>
              <a:round/>
              <a:headEnd/>
              <a:tailEnd/>
            </a:ln>
          </p:spPr>
          <p:txBody>
            <a:bodyPr/>
            <a:lstStyle/>
            <a:p>
              <a:endParaRPr lang="zh-CN" altLang="en-US"/>
            </a:p>
          </p:txBody>
        </p:sp>
        <p:sp>
          <p:nvSpPr>
            <p:cNvPr id="13351" name="Arc 5"/>
            <p:cNvSpPr>
              <a:spLocks noChangeArrowheads="1"/>
            </p:cNvSpPr>
            <p:nvPr/>
          </p:nvSpPr>
          <p:spPr bwMode="auto">
            <a:xfrm rot="664062">
              <a:off x="6003" y="8772"/>
              <a:ext cx="692" cy="570"/>
            </a:xfrm>
            <a:custGeom>
              <a:avLst/>
              <a:gdLst>
                <a:gd name="T0" fmla="*/ 0 w 24959"/>
                <a:gd name="T1" fmla="*/ 4 h 37442"/>
                <a:gd name="T2" fmla="*/ 93 w 24959"/>
                <a:gd name="T3" fmla="*/ 0 h 37442"/>
                <a:gd name="T4" fmla="*/ 692 w 24959"/>
                <a:gd name="T5" fmla="*/ 329 h 37442"/>
                <a:gd name="T6" fmla="*/ 500 w 24959"/>
                <a:gd name="T7" fmla="*/ 570 h 37442"/>
                <a:gd name="T8" fmla="*/ 0 w 24959"/>
                <a:gd name="T9" fmla="*/ 4 h 37442"/>
                <a:gd name="T10" fmla="*/ 93 w 24959"/>
                <a:gd name="T11" fmla="*/ 0 h 37442"/>
                <a:gd name="T12" fmla="*/ 692 w 24959"/>
                <a:gd name="T13" fmla="*/ 329 h 37442"/>
                <a:gd name="T14" fmla="*/ 500 w 24959"/>
                <a:gd name="T15" fmla="*/ 570 h 37442"/>
                <a:gd name="T16" fmla="*/ 93 w 24959"/>
                <a:gd name="T17" fmla="*/ 329 h 374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959"/>
                <a:gd name="T28" fmla="*/ 0 h 37442"/>
                <a:gd name="T29" fmla="*/ 24959 w 24959"/>
                <a:gd name="T30" fmla="*/ 37442 h 374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959" h="37442" fill="none">
                  <a:moveTo>
                    <a:pt x="-1" y="262"/>
                  </a:moveTo>
                  <a:cubicBezTo>
                    <a:pt x="1111" y="87"/>
                    <a:pt x="2234" y="-1"/>
                    <a:pt x="3359" y="0"/>
                  </a:cubicBezTo>
                  <a:cubicBezTo>
                    <a:pt x="15288" y="0"/>
                    <a:pt x="24959" y="9670"/>
                    <a:pt x="24959" y="21600"/>
                  </a:cubicBezTo>
                  <a:cubicBezTo>
                    <a:pt x="24959" y="27613"/>
                    <a:pt x="22452" y="33354"/>
                    <a:pt x="18042" y="37442"/>
                  </a:cubicBezTo>
                </a:path>
                <a:path w="24959" h="37442" stroke="0">
                  <a:moveTo>
                    <a:pt x="-1" y="262"/>
                  </a:moveTo>
                  <a:cubicBezTo>
                    <a:pt x="1111" y="87"/>
                    <a:pt x="2234" y="-1"/>
                    <a:pt x="3359" y="0"/>
                  </a:cubicBezTo>
                  <a:cubicBezTo>
                    <a:pt x="15288" y="0"/>
                    <a:pt x="24959" y="9670"/>
                    <a:pt x="24959" y="21600"/>
                  </a:cubicBezTo>
                  <a:cubicBezTo>
                    <a:pt x="24959" y="27613"/>
                    <a:pt x="22452" y="33354"/>
                    <a:pt x="18042" y="37442"/>
                  </a:cubicBezTo>
                  <a:lnTo>
                    <a:pt x="3359" y="21600"/>
                  </a:lnTo>
                  <a:close/>
                </a:path>
              </a:pathLst>
            </a:custGeom>
            <a:noFill/>
            <a:ln w="28575">
              <a:solidFill>
                <a:schemeClr val="hlink"/>
              </a:solidFill>
              <a:round/>
              <a:headEnd/>
              <a:tailEnd/>
            </a:ln>
          </p:spPr>
          <p:txBody>
            <a:bodyPr/>
            <a:lstStyle/>
            <a:p>
              <a:endParaRPr lang="zh-CN" altLang="en-US"/>
            </a:p>
          </p:txBody>
        </p:sp>
        <p:sp>
          <p:nvSpPr>
            <p:cNvPr id="13352" name="Line 6"/>
            <p:cNvSpPr>
              <a:spLocks noChangeShapeType="1"/>
            </p:cNvSpPr>
            <p:nvPr/>
          </p:nvSpPr>
          <p:spPr bwMode="auto">
            <a:xfrm flipH="1" flipV="1">
              <a:off x="3770" y="8433"/>
              <a:ext cx="2292" cy="276"/>
            </a:xfrm>
            <a:prstGeom prst="line">
              <a:avLst/>
            </a:prstGeom>
            <a:noFill/>
            <a:ln w="28575">
              <a:solidFill>
                <a:schemeClr val="hlink"/>
              </a:solidFill>
              <a:round/>
              <a:headEnd/>
              <a:tailEnd/>
            </a:ln>
          </p:spPr>
          <p:txBody>
            <a:bodyPr/>
            <a:lstStyle/>
            <a:p>
              <a:endParaRPr lang="zh-CN" altLang="en-US"/>
            </a:p>
          </p:txBody>
        </p:sp>
      </p:grpSp>
      <p:grpSp>
        <p:nvGrpSpPr>
          <p:cNvPr id="13326" name="Group 7"/>
          <p:cNvGrpSpPr>
            <a:grpSpLocks/>
          </p:cNvGrpSpPr>
          <p:nvPr/>
        </p:nvGrpSpPr>
        <p:grpSpPr bwMode="auto">
          <a:xfrm>
            <a:off x="2560638" y="1341438"/>
            <a:ext cx="5354637" cy="4191000"/>
            <a:chOff x="1235" y="1200"/>
            <a:chExt cx="3373" cy="2640"/>
          </a:xfrm>
        </p:grpSpPr>
        <p:sp>
          <p:nvSpPr>
            <p:cNvPr id="13346" name="Line 8"/>
            <p:cNvSpPr>
              <a:spLocks noChangeShapeType="1"/>
            </p:cNvSpPr>
            <p:nvPr/>
          </p:nvSpPr>
          <p:spPr bwMode="auto">
            <a:xfrm>
              <a:off x="1391" y="3586"/>
              <a:ext cx="3199" cy="0"/>
            </a:xfrm>
            <a:prstGeom prst="line">
              <a:avLst/>
            </a:prstGeom>
            <a:noFill/>
            <a:ln w="12700">
              <a:solidFill>
                <a:srgbClr val="000000"/>
              </a:solidFill>
              <a:round/>
              <a:headEnd/>
              <a:tailEnd type="triangle" w="med" len="med"/>
            </a:ln>
          </p:spPr>
          <p:txBody>
            <a:bodyPr/>
            <a:lstStyle/>
            <a:p>
              <a:endParaRPr lang="zh-CN" altLang="en-US"/>
            </a:p>
          </p:txBody>
        </p:sp>
        <p:sp>
          <p:nvSpPr>
            <p:cNvPr id="13347" name="Line 9"/>
            <p:cNvSpPr>
              <a:spLocks noChangeShapeType="1"/>
            </p:cNvSpPr>
            <p:nvPr/>
          </p:nvSpPr>
          <p:spPr bwMode="auto">
            <a:xfrm flipV="1">
              <a:off x="1391" y="1296"/>
              <a:ext cx="1" cy="2290"/>
            </a:xfrm>
            <a:prstGeom prst="line">
              <a:avLst/>
            </a:prstGeom>
            <a:noFill/>
            <a:ln w="12700">
              <a:solidFill>
                <a:srgbClr val="000000"/>
              </a:solidFill>
              <a:round/>
              <a:headEnd/>
              <a:tailEnd type="triangle" w="med" len="med"/>
            </a:ln>
          </p:spPr>
          <p:txBody>
            <a:bodyPr/>
            <a:lstStyle/>
            <a:p>
              <a:endParaRPr lang="zh-CN" altLang="en-US"/>
            </a:p>
          </p:txBody>
        </p:sp>
        <p:graphicFrame>
          <p:nvGraphicFramePr>
            <p:cNvPr id="13323" name="Object 10"/>
            <p:cNvGraphicFramePr>
              <a:graphicFrameLocks/>
            </p:cNvGraphicFramePr>
            <p:nvPr/>
          </p:nvGraphicFramePr>
          <p:xfrm>
            <a:off x="4425" y="3603"/>
            <a:ext cx="183" cy="237"/>
          </p:xfrm>
          <a:graphic>
            <a:graphicData uri="http://schemas.openxmlformats.org/presentationml/2006/ole">
              <p:oleObj spid="_x0000_s13323" r:id="rId3" imgW="152268" imgH="228402" progId="Equation.3">
                <p:embed/>
              </p:oleObj>
            </a:graphicData>
          </a:graphic>
        </p:graphicFrame>
        <p:sp>
          <p:nvSpPr>
            <p:cNvPr id="13348" name="Text Box 11"/>
            <p:cNvSpPr txBox="1">
              <a:spLocks noChangeArrowheads="1"/>
            </p:cNvSpPr>
            <p:nvPr/>
          </p:nvSpPr>
          <p:spPr bwMode="auto">
            <a:xfrm>
              <a:off x="1235" y="3470"/>
              <a:ext cx="91" cy="183"/>
            </a:xfrm>
            <a:prstGeom prst="rect">
              <a:avLst/>
            </a:prstGeom>
            <a:noFill/>
            <a:ln w="9525">
              <a:noFill/>
              <a:miter lim="800000"/>
              <a:headEnd/>
              <a:tailEnd/>
            </a:ln>
          </p:spPr>
          <p:txBody>
            <a:bodyPr lIns="0" tIns="0" rIns="0" bIns="0"/>
            <a:lstStyle/>
            <a:p>
              <a:pPr algn="just"/>
              <a:r>
                <a:rPr lang="en-US" altLang="zh-CN" sz="1800" i="1">
                  <a:latin typeface="Times New Roman" pitchFamily="18" charset="0"/>
                </a:rPr>
                <a:t>O</a:t>
              </a:r>
            </a:p>
          </p:txBody>
        </p:sp>
        <p:sp>
          <p:nvSpPr>
            <p:cNvPr id="13349" name="Rectangle 12"/>
            <p:cNvSpPr>
              <a:spLocks noChangeArrowheads="1"/>
            </p:cNvSpPr>
            <p:nvPr/>
          </p:nvSpPr>
          <p:spPr bwMode="auto">
            <a:xfrm>
              <a:off x="1236" y="1200"/>
              <a:ext cx="107" cy="230"/>
            </a:xfrm>
            <a:prstGeom prst="rect">
              <a:avLst/>
            </a:prstGeom>
            <a:noFill/>
            <a:ln w="9525">
              <a:noFill/>
              <a:miter lim="800000"/>
              <a:headEnd/>
              <a:tailEnd/>
            </a:ln>
          </p:spPr>
          <p:txBody>
            <a:bodyPr wrap="none" lIns="0" tIns="0" rIns="0" bIns="0">
              <a:spAutoFit/>
            </a:bodyPr>
            <a:lstStyle/>
            <a:p>
              <a:r>
                <a:rPr lang="en-US" altLang="zh-CN" i="1">
                  <a:solidFill>
                    <a:srgbClr val="000000"/>
                  </a:solidFill>
                  <a:latin typeface="Times New Roman" pitchFamily="18" charset="0"/>
                </a:rPr>
                <a:t>n</a:t>
              </a:r>
              <a:endParaRPr lang="en-US" altLang="zh-CN">
                <a:latin typeface="Tahoma" pitchFamily="34" charset="0"/>
              </a:endParaRPr>
            </a:p>
          </p:txBody>
        </p:sp>
      </p:grpSp>
      <p:graphicFrame>
        <p:nvGraphicFramePr>
          <p:cNvPr id="13314" name="Object 13"/>
          <p:cNvGraphicFramePr>
            <a:graphicFrameLocks/>
          </p:cNvGraphicFramePr>
          <p:nvPr/>
        </p:nvGraphicFramePr>
        <p:xfrm>
          <a:off x="2363788" y="1941513"/>
          <a:ext cx="425450" cy="376237"/>
        </p:xfrm>
        <a:graphic>
          <a:graphicData uri="http://schemas.openxmlformats.org/presentationml/2006/ole">
            <p:oleObj spid="_x0000_s13314" r:id="rId4" imgW="241195" imgH="228501" progId="Equation.3">
              <p:embed/>
            </p:oleObj>
          </a:graphicData>
        </a:graphic>
      </p:graphicFrame>
      <p:grpSp>
        <p:nvGrpSpPr>
          <p:cNvPr id="5" name="Group 14"/>
          <p:cNvGrpSpPr>
            <a:grpSpLocks/>
          </p:cNvGrpSpPr>
          <p:nvPr/>
        </p:nvGrpSpPr>
        <p:grpSpPr bwMode="auto">
          <a:xfrm>
            <a:off x="2784475" y="2770188"/>
            <a:ext cx="3663950" cy="2630487"/>
            <a:chOff x="3762" y="8985"/>
            <a:chExt cx="3050" cy="2493"/>
          </a:xfrm>
        </p:grpSpPr>
        <p:sp>
          <p:nvSpPr>
            <p:cNvPr id="13343" name="Arc 15"/>
            <p:cNvSpPr>
              <a:spLocks noChangeArrowheads="1"/>
            </p:cNvSpPr>
            <p:nvPr/>
          </p:nvSpPr>
          <p:spPr bwMode="auto">
            <a:xfrm flipH="1">
              <a:off x="5442" y="9725"/>
              <a:ext cx="1370" cy="1753"/>
            </a:xfrm>
            <a:custGeom>
              <a:avLst/>
              <a:gdLst>
                <a:gd name="T0" fmla="*/ 445 w 21389"/>
                <a:gd name="T1" fmla="*/ 0 h 20451"/>
                <a:gd name="T2" fmla="*/ 1370 w 21389"/>
                <a:gd name="T3" fmla="*/ 1495 h 20451"/>
                <a:gd name="T4" fmla="*/ 445 w 21389"/>
                <a:gd name="T5" fmla="*/ 0 h 20451"/>
                <a:gd name="T6" fmla="*/ 1370 w 21389"/>
                <a:gd name="T7" fmla="*/ 1495 h 20451"/>
                <a:gd name="T8" fmla="*/ 0 w 21389"/>
                <a:gd name="T9" fmla="*/ 1753 h 20451"/>
                <a:gd name="T10" fmla="*/ 0 60000 65536"/>
                <a:gd name="T11" fmla="*/ 0 60000 65536"/>
                <a:gd name="T12" fmla="*/ 0 60000 65536"/>
                <a:gd name="T13" fmla="*/ 0 60000 65536"/>
                <a:gd name="T14" fmla="*/ 0 60000 65536"/>
                <a:gd name="T15" fmla="*/ 0 w 21389"/>
                <a:gd name="T16" fmla="*/ 0 h 20451"/>
                <a:gd name="T17" fmla="*/ 21389 w 21389"/>
                <a:gd name="T18" fmla="*/ 20451 h 20451"/>
              </a:gdLst>
              <a:ahLst/>
              <a:cxnLst>
                <a:cxn ang="T10">
                  <a:pos x="T0" y="T1"/>
                </a:cxn>
                <a:cxn ang="T11">
                  <a:pos x="T2" y="T3"/>
                </a:cxn>
                <a:cxn ang="T12">
                  <a:pos x="T4" y="T5"/>
                </a:cxn>
                <a:cxn ang="T13">
                  <a:pos x="T6" y="T7"/>
                </a:cxn>
                <a:cxn ang="T14">
                  <a:pos x="T8" y="T9"/>
                </a:cxn>
              </a:cxnLst>
              <a:rect l="T15" t="T16" r="T17" b="T18"/>
              <a:pathLst>
                <a:path w="21389" h="20451" fill="none">
                  <a:moveTo>
                    <a:pt x="6951" y="-1"/>
                  </a:moveTo>
                  <a:cubicBezTo>
                    <a:pt x="14669" y="2623"/>
                    <a:pt x="20253" y="9369"/>
                    <a:pt x="21389" y="17441"/>
                  </a:cubicBezTo>
                </a:path>
                <a:path w="21389" h="20451" stroke="0">
                  <a:moveTo>
                    <a:pt x="6951" y="-1"/>
                  </a:moveTo>
                  <a:cubicBezTo>
                    <a:pt x="14669" y="2623"/>
                    <a:pt x="20253" y="9369"/>
                    <a:pt x="21389" y="17441"/>
                  </a:cubicBezTo>
                  <a:lnTo>
                    <a:pt x="0" y="20451"/>
                  </a:lnTo>
                  <a:close/>
                </a:path>
              </a:pathLst>
            </a:custGeom>
            <a:noFill/>
            <a:ln w="28575">
              <a:solidFill>
                <a:srgbClr val="00FF00"/>
              </a:solidFill>
              <a:round/>
              <a:headEnd/>
              <a:tailEnd/>
            </a:ln>
          </p:spPr>
          <p:txBody>
            <a:bodyPr/>
            <a:lstStyle/>
            <a:p>
              <a:endParaRPr lang="zh-CN" altLang="en-US"/>
            </a:p>
          </p:txBody>
        </p:sp>
        <p:sp>
          <p:nvSpPr>
            <p:cNvPr id="13344" name="Arc 16"/>
            <p:cNvSpPr>
              <a:spLocks noChangeArrowheads="1"/>
            </p:cNvSpPr>
            <p:nvPr/>
          </p:nvSpPr>
          <p:spPr bwMode="auto">
            <a:xfrm rot="664062">
              <a:off x="5959" y="9267"/>
              <a:ext cx="565" cy="434"/>
            </a:xfrm>
            <a:custGeom>
              <a:avLst/>
              <a:gdLst>
                <a:gd name="T0" fmla="*/ 4 w 21600"/>
                <a:gd name="T1" fmla="*/ 0 h 35127"/>
                <a:gd name="T2" fmla="*/ 565 w 21600"/>
                <a:gd name="T3" fmla="*/ 267 h 35127"/>
                <a:gd name="T4" fmla="*/ 440 w 21600"/>
                <a:gd name="T5" fmla="*/ 434 h 35127"/>
                <a:gd name="T6" fmla="*/ 4 w 21600"/>
                <a:gd name="T7" fmla="*/ 0 h 35127"/>
                <a:gd name="T8" fmla="*/ 565 w 21600"/>
                <a:gd name="T9" fmla="*/ 267 h 35127"/>
                <a:gd name="T10" fmla="*/ 440 w 21600"/>
                <a:gd name="T11" fmla="*/ 434 h 35127"/>
                <a:gd name="T12" fmla="*/ 0 w 21600"/>
                <a:gd name="T13" fmla="*/ 267 h 35127"/>
                <a:gd name="T14" fmla="*/ 0 60000 65536"/>
                <a:gd name="T15" fmla="*/ 0 60000 65536"/>
                <a:gd name="T16" fmla="*/ 0 60000 65536"/>
                <a:gd name="T17" fmla="*/ 0 60000 65536"/>
                <a:gd name="T18" fmla="*/ 0 60000 65536"/>
                <a:gd name="T19" fmla="*/ 0 60000 65536"/>
                <a:gd name="T20" fmla="*/ 0 60000 65536"/>
                <a:gd name="T21" fmla="*/ 0 w 21600"/>
                <a:gd name="T22" fmla="*/ 0 h 35127"/>
                <a:gd name="T23" fmla="*/ 21600 w 21600"/>
                <a:gd name="T24" fmla="*/ 35127 h 351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35127" fill="none">
                  <a:moveTo>
                    <a:pt x="140" y="0"/>
                  </a:moveTo>
                  <a:cubicBezTo>
                    <a:pt x="12015" y="77"/>
                    <a:pt x="21600" y="9725"/>
                    <a:pt x="21600" y="21600"/>
                  </a:cubicBezTo>
                  <a:cubicBezTo>
                    <a:pt x="21600" y="26519"/>
                    <a:pt x="19920" y="31291"/>
                    <a:pt x="16839" y="35126"/>
                  </a:cubicBezTo>
                </a:path>
                <a:path w="21600" h="35127" stroke="0">
                  <a:moveTo>
                    <a:pt x="140" y="0"/>
                  </a:moveTo>
                  <a:cubicBezTo>
                    <a:pt x="12015" y="77"/>
                    <a:pt x="21600" y="9725"/>
                    <a:pt x="21600" y="21600"/>
                  </a:cubicBezTo>
                  <a:cubicBezTo>
                    <a:pt x="21600" y="26519"/>
                    <a:pt x="19920" y="31291"/>
                    <a:pt x="16839" y="35126"/>
                  </a:cubicBezTo>
                  <a:lnTo>
                    <a:pt x="0" y="21600"/>
                  </a:lnTo>
                  <a:close/>
                </a:path>
              </a:pathLst>
            </a:custGeom>
            <a:noFill/>
            <a:ln w="28575">
              <a:solidFill>
                <a:srgbClr val="00FF00"/>
              </a:solidFill>
              <a:round/>
              <a:headEnd/>
              <a:tailEnd/>
            </a:ln>
          </p:spPr>
          <p:txBody>
            <a:bodyPr/>
            <a:lstStyle/>
            <a:p>
              <a:endParaRPr lang="zh-CN" altLang="en-US"/>
            </a:p>
          </p:txBody>
        </p:sp>
        <p:sp>
          <p:nvSpPr>
            <p:cNvPr id="13345" name="Line 17"/>
            <p:cNvSpPr>
              <a:spLocks noChangeShapeType="1"/>
            </p:cNvSpPr>
            <p:nvPr/>
          </p:nvSpPr>
          <p:spPr bwMode="auto">
            <a:xfrm flipH="1" flipV="1">
              <a:off x="3762" y="8985"/>
              <a:ext cx="2234" cy="225"/>
            </a:xfrm>
            <a:prstGeom prst="line">
              <a:avLst/>
            </a:prstGeom>
            <a:noFill/>
            <a:ln w="28575">
              <a:solidFill>
                <a:srgbClr val="00FF00"/>
              </a:solidFill>
              <a:round/>
              <a:headEnd/>
              <a:tailEnd/>
            </a:ln>
          </p:spPr>
          <p:txBody>
            <a:bodyPr/>
            <a:lstStyle/>
            <a:p>
              <a:endParaRPr lang="zh-CN" altLang="en-US"/>
            </a:p>
          </p:txBody>
        </p:sp>
      </p:grpSp>
      <p:sp>
        <p:nvSpPr>
          <p:cNvPr id="19" name="Arc 18"/>
          <p:cNvSpPr>
            <a:spLocks noChangeArrowheads="1"/>
          </p:cNvSpPr>
          <p:nvPr/>
        </p:nvSpPr>
        <p:spPr bwMode="auto">
          <a:xfrm flipH="1">
            <a:off x="5635625" y="4341813"/>
            <a:ext cx="698500" cy="912812"/>
          </a:xfrm>
          <a:custGeom>
            <a:avLst/>
            <a:gdLst>
              <a:gd name="T0" fmla="*/ 361227 w 21462"/>
              <a:gd name="T1" fmla="*/ -49 h 18530"/>
              <a:gd name="T2" fmla="*/ 698467 w 21462"/>
              <a:gd name="T3" fmla="*/ 792713 h 18530"/>
              <a:gd name="T4" fmla="*/ 361227 w 21462"/>
              <a:gd name="T5" fmla="*/ -49 h 18530"/>
              <a:gd name="T6" fmla="*/ 698467 w 21462"/>
              <a:gd name="T7" fmla="*/ 792713 h 18530"/>
              <a:gd name="T8" fmla="*/ 0 w 21462"/>
              <a:gd name="T9" fmla="*/ 912812 h 18530"/>
              <a:gd name="T10" fmla="*/ 0 60000 65536"/>
              <a:gd name="T11" fmla="*/ 0 60000 65536"/>
              <a:gd name="T12" fmla="*/ 0 60000 65536"/>
              <a:gd name="T13" fmla="*/ 0 60000 65536"/>
              <a:gd name="T14" fmla="*/ 0 60000 65536"/>
              <a:gd name="T15" fmla="*/ 0 w 21462"/>
              <a:gd name="T16" fmla="*/ 0 h 18530"/>
              <a:gd name="T17" fmla="*/ 21462 w 21462"/>
              <a:gd name="T18" fmla="*/ 18530 h 18530"/>
            </a:gdLst>
            <a:ahLst/>
            <a:cxnLst>
              <a:cxn ang="T10">
                <a:pos x="T0" y="T1"/>
              </a:cxn>
              <a:cxn ang="T11">
                <a:pos x="T2" y="T3"/>
              </a:cxn>
              <a:cxn ang="T12">
                <a:pos x="T4" y="T5"/>
              </a:cxn>
              <a:cxn ang="T13">
                <a:pos x="T6" y="T7"/>
              </a:cxn>
              <a:cxn ang="T14">
                <a:pos x="T8" y="T9"/>
              </a:cxn>
            </a:cxnLst>
            <a:rect l="T15" t="T16" r="T17" b="T18"/>
            <a:pathLst>
              <a:path w="21462" h="18530" fill="none">
                <a:moveTo>
                  <a:pt x="11099" y="-1"/>
                </a:moveTo>
                <a:cubicBezTo>
                  <a:pt x="16871" y="3457"/>
                  <a:pt x="20702" y="9406"/>
                  <a:pt x="21461" y="16092"/>
                </a:cubicBezTo>
              </a:path>
              <a:path w="21462" h="18530" stroke="0">
                <a:moveTo>
                  <a:pt x="11099" y="-1"/>
                </a:moveTo>
                <a:cubicBezTo>
                  <a:pt x="16871" y="3457"/>
                  <a:pt x="20702" y="9406"/>
                  <a:pt x="21461" y="16092"/>
                </a:cubicBezTo>
                <a:lnTo>
                  <a:pt x="0" y="18530"/>
                </a:lnTo>
                <a:close/>
              </a:path>
            </a:pathLst>
          </a:custGeom>
          <a:noFill/>
          <a:ln w="28575">
            <a:solidFill>
              <a:srgbClr val="00FF00"/>
            </a:solidFill>
            <a:round/>
            <a:headEnd/>
            <a:tailEnd/>
          </a:ln>
        </p:spPr>
        <p:txBody>
          <a:bodyPr/>
          <a:lstStyle/>
          <a:p>
            <a:endParaRPr lang="zh-CN" altLang="en-US"/>
          </a:p>
        </p:txBody>
      </p:sp>
      <p:graphicFrame>
        <p:nvGraphicFramePr>
          <p:cNvPr id="13315" name="Object 19"/>
          <p:cNvGraphicFramePr>
            <a:graphicFrameLocks/>
          </p:cNvGraphicFramePr>
          <p:nvPr/>
        </p:nvGraphicFramePr>
        <p:xfrm>
          <a:off x="2386013" y="4295775"/>
          <a:ext cx="381000" cy="376238"/>
        </p:xfrm>
        <a:graphic>
          <a:graphicData uri="http://schemas.openxmlformats.org/presentationml/2006/ole">
            <p:oleObj spid="_x0000_s13315" r:id="rId5" imgW="215619" imgH="228303" progId="Equation.3">
              <p:embed/>
            </p:oleObj>
          </a:graphicData>
        </a:graphic>
      </p:graphicFrame>
      <p:graphicFrame>
        <p:nvGraphicFramePr>
          <p:cNvPr id="13316" name="Object 20"/>
          <p:cNvGraphicFramePr>
            <a:graphicFrameLocks/>
          </p:cNvGraphicFramePr>
          <p:nvPr/>
        </p:nvGraphicFramePr>
        <p:xfrm>
          <a:off x="2386013" y="3613150"/>
          <a:ext cx="381000" cy="376238"/>
        </p:xfrm>
        <a:graphic>
          <a:graphicData uri="http://schemas.openxmlformats.org/presentationml/2006/ole">
            <p:oleObj spid="_x0000_s13316" r:id="rId6" imgW="215619" imgH="228303" progId="Equation.3">
              <p:embed/>
            </p:oleObj>
          </a:graphicData>
        </a:graphic>
      </p:graphicFrame>
      <p:graphicFrame>
        <p:nvGraphicFramePr>
          <p:cNvPr id="13317" name="Object 21"/>
          <p:cNvGraphicFramePr>
            <a:graphicFrameLocks/>
          </p:cNvGraphicFramePr>
          <p:nvPr/>
        </p:nvGraphicFramePr>
        <p:xfrm>
          <a:off x="2386013" y="2551113"/>
          <a:ext cx="381000" cy="374650"/>
        </p:xfrm>
        <a:graphic>
          <a:graphicData uri="http://schemas.openxmlformats.org/presentationml/2006/ole">
            <p:oleObj spid="_x0000_s13317" r:id="rId7" imgW="203024" imgH="228402" progId="Equation.3">
              <p:embed/>
            </p:oleObj>
          </a:graphicData>
        </a:graphic>
      </p:graphicFrame>
      <p:graphicFrame>
        <p:nvGraphicFramePr>
          <p:cNvPr id="13318" name="Object 22"/>
          <p:cNvGraphicFramePr>
            <a:graphicFrameLocks/>
          </p:cNvGraphicFramePr>
          <p:nvPr/>
        </p:nvGraphicFramePr>
        <p:xfrm>
          <a:off x="4070350" y="1989138"/>
          <a:ext cx="447675" cy="376237"/>
        </p:xfrm>
        <a:graphic>
          <a:graphicData uri="http://schemas.openxmlformats.org/presentationml/2006/ole">
            <p:oleObj spid="_x0000_s13318" r:id="rId8" imgW="253780" imgH="228402" progId="Equation.3">
              <p:embed/>
            </p:oleObj>
          </a:graphicData>
        </a:graphic>
      </p:graphicFrame>
      <p:graphicFrame>
        <p:nvGraphicFramePr>
          <p:cNvPr id="13319" name="Object 23"/>
          <p:cNvGraphicFramePr>
            <a:graphicFrameLocks/>
          </p:cNvGraphicFramePr>
          <p:nvPr/>
        </p:nvGraphicFramePr>
        <p:xfrm>
          <a:off x="4059238" y="2559050"/>
          <a:ext cx="403225" cy="355600"/>
        </p:xfrm>
        <a:graphic>
          <a:graphicData uri="http://schemas.openxmlformats.org/presentationml/2006/ole">
            <p:oleObj spid="_x0000_s13319" r:id="rId9" imgW="228303" imgH="215619" progId="Equation.3">
              <p:embed/>
            </p:oleObj>
          </a:graphicData>
        </a:graphic>
      </p:graphicFrame>
      <p:grpSp>
        <p:nvGrpSpPr>
          <p:cNvPr id="6" name="Group 24"/>
          <p:cNvGrpSpPr>
            <a:grpSpLocks/>
          </p:cNvGrpSpPr>
          <p:nvPr/>
        </p:nvGrpSpPr>
        <p:grpSpPr bwMode="auto">
          <a:xfrm>
            <a:off x="2809875" y="3759200"/>
            <a:ext cx="3276600" cy="539750"/>
            <a:chOff x="1392" y="2724"/>
            <a:chExt cx="2064" cy="339"/>
          </a:xfrm>
        </p:grpSpPr>
        <p:sp>
          <p:nvSpPr>
            <p:cNvPr id="13341" name="Arc 25"/>
            <p:cNvSpPr>
              <a:spLocks noChangeArrowheads="1"/>
            </p:cNvSpPr>
            <p:nvPr/>
          </p:nvSpPr>
          <p:spPr bwMode="auto">
            <a:xfrm rot="664062">
              <a:off x="3111" y="2894"/>
              <a:ext cx="345" cy="169"/>
            </a:xfrm>
            <a:custGeom>
              <a:avLst/>
              <a:gdLst>
                <a:gd name="T0" fmla="*/ 0 w 24959"/>
                <a:gd name="T1" fmla="*/ 1 h 33586"/>
                <a:gd name="T2" fmla="*/ 46 w 24959"/>
                <a:gd name="T3" fmla="*/ 0 h 33586"/>
                <a:gd name="T4" fmla="*/ 345 w 24959"/>
                <a:gd name="T5" fmla="*/ 109 h 33586"/>
                <a:gd name="T6" fmla="*/ 295 w 24959"/>
                <a:gd name="T7" fmla="*/ 169 h 33586"/>
                <a:gd name="T8" fmla="*/ 0 w 24959"/>
                <a:gd name="T9" fmla="*/ 1 h 33586"/>
                <a:gd name="T10" fmla="*/ 46 w 24959"/>
                <a:gd name="T11" fmla="*/ 0 h 33586"/>
                <a:gd name="T12" fmla="*/ 345 w 24959"/>
                <a:gd name="T13" fmla="*/ 109 h 33586"/>
                <a:gd name="T14" fmla="*/ 295 w 24959"/>
                <a:gd name="T15" fmla="*/ 169 h 33586"/>
                <a:gd name="T16" fmla="*/ 46 w 24959"/>
                <a:gd name="T17" fmla="*/ 109 h 335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959"/>
                <a:gd name="T28" fmla="*/ 0 h 33586"/>
                <a:gd name="T29" fmla="*/ 24959 w 24959"/>
                <a:gd name="T30" fmla="*/ 33586 h 3358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959" h="33586" fill="none">
                  <a:moveTo>
                    <a:pt x="-1" y="262"/>
                  </a:moveTo>
                  <a:cubicBezTo>
                    <a:pt x="1111" y="87"/>
                    <a:pt x="2234" y="-1"/>
                    <a:pt x="3359" y="0"/>
                  </a:cubicBezTo>
                  <a:cubicBezTo>
                    <a:pt x="15288" y="0"/>
                    <a:pt x="24959" y="9670"/>
                    <a:pt x="24959" y="21600"/>
                  </a:cubicBezTo>
                  <a:cubicBezTo>
                    <a:pt x="24959" y="25866"/>
                    <a:pt x="23695" y="30036"/>
                    <a:pt x="21328" y="33585"/>
                  </a:cubicBezTo>
                </a:path>
                <a:path w="24959" h="33586" stroke="0">
                  <a:moveTo>
                    <a:pt x="-1" y="262"/>
                  </a:moveTo>
                  <a:cubicBezTo>
                    <a:pt x="1111" y="87"/>
                    <a:pt x="2234" y="-1"/>
                    <a:pt x="3359" y="0"/>
                  </a:cubicBezTo>
                  <a:cubicBezTo>
                    <a:pt x="15288" y="0"/>
                    <a:pt x="24959" y="9670"/>
                    <a:pt x="24959" y="21600"/>
                  </a:cubicBezTo>
                  <a:cubicBezTo>
                    <a:pt x="24959" y="25866"/>
                    <a:pt x="23695" y="30036"/>
                    <a:pt x="21328" y="33585"/>
                  </a:cubicBezTo>
                  <a:lnTo>
                    <a:pt x="3359" y="21600"/>
                  </a:lnTo>
                  <a:close/>
                </a:path>
              </a:pathLst>
            </a:custGeom>
            <a:noFill/>
            <a:ln w="28575">
              <a:solidFill>
                <a:srgbClr val="00FF00"/>
              </a:solidFill>
              <a:round/>
              <a:headEnd/>
              <a:tailEnd/>
            </a:ln>
          </p:spPr>
          <p:txBody>
            <a:bodyPr/>
            <a:lstStyle/>
            <a:p>
              <a:endParaRPr lang="zh-CN" altLang="en-US"/>
            </a:p>
          </p:txBody>
        </p:sp>
        <p:sp>
          <p:nvSpPr>
            <p:cNvPr id="13342" name="Line 26"/>
            <p:cNvSpPr>
              <a:spLocks noChangeShapeType="1"/>
            </p:cNvSpPr>
            <p:nvPr/>
          </p:nvSpPr>
          <p:spPr bwMode="auto">
            <a:xfrm flipH="1" flipV="1">
              <a:off x="1392" y="2724"/>
              <a:ext cx="1767" cy="142"/>
            </a:xfrm>
            <a:prstGeom prst="line">
              <a:avLst/>
            </a:prstGeom>
            <a:noFill/>
            <a:ln w="28575">
              <a:solidFill>
                <a:srgbClr val="00FF00"/>
              </a:solidFill>
              <a:round/>
              <a:headEnd/>
              <a:tailEnd/>
            </a:ln>
          </p:spPr>
          <p:txBody>
            <a:bodyPr/>
            <a:lstStyle/>
            <a:p>
              <a:endParaRPr lang="zh-CN" altLang="en-US"/>
            </a:p>
          </p:txBody>
        </p:sp>
      </p:grpSp>
      <p:sp>
        <p:nvSpPr>
          <p:cNvPr id="28" name="Arc 27"/>
          <p:cNvSpPr>
            <a:spLocks noChangeArrowheads="1"/>
          </p:cNvSpPr>
          <p:nvPr/>
        </p:nvSpPr>
        <p:spPr bwMode="auto">
          <a:xfrm flipH="1">
            <a:off x="5862638" y="4786313"/>
            <a:ext cx="319087" cy="401637"/>
          </a:xfrm>
          <a:custGeom>
            <a:avLst/>
            <a:gdLst>
              <a:gd name="T0" fmla="*/ 134264 w 21370"/>
              <a:gd name="T1" fmla="*/ 0 h 19639"/>
              <a:gd name="T2" fmla="*/ 319072 w 21370"/>
              <a:gd name="T3" fmla="*/ 337339 h 19639"/>
              <a:gd name="T4" fmla="*/ 134264 w 21370"/>
              <a:gd name="T5" fmla="*/ 0 h 19639"/>
              <a:gd name="T6" fmla="*/ 319072 w 21370"/>
              <a:gd name="T7" fmla="*/ 337339 h 19639"/>
              <a:gd name="T8" fmla="*/ 0 w 21370"/>
              <a:gd name="T9" fmla="*/ 401637 h 19639"/>
              <a:gd name="T10" fmla="*/ 0 60000 65536"/>
              <a:gd name="T11" fmla="*/ 0 60000 65536"/>
              <a:gd name="T12" fmla="*/ 0 60000 65536"/>
              <a:gd name="T13" fmla="*/ 0 60000 65536"/>
              <a:gd name="T14" fmla="*/ 0 60000 65536"/>
              <a:gd name="T15" fmla="*/ 0 w 21370"/>
              <a:gd name="T16" fmla="*/ 0 h 19639"/>
              <a:gd name="T17" fmla="*/ 21370 w 21370"/>
              <a:gd name="T18" fmla="*/ 19639 h 19639"/>
            </a:gdLst>
            <a:ahLst/>
            <a:cxnLst>
              <a:cxn ang="T10">
                <a:pos x="T0" y="T1"/>
              </a:cxn>
              <a:cxn ang="T11">
                <a:pos x="T2" y="T3"/>
              </a:cxn>
              <a:cxn ang="T12">
                <a:pos x="T4" y="T5"/>
              </a:cxn>
              <a:cxn ang="T13">
                <a:pos x="T6" y="T7"/>
              </a:cxn>
              <a:cxn ang="T14">
                <a:pos x="T8" y="T9"/>
              </a:cxn>
            </a:cxnLst>
            <a:rect l="T15" t="T16" r="T17" b="T18"/>
            <a:pathLst>
              <a:path w="21370" h="19639" fill="none">
                <a:moveTo>
                  <a:pt x="8992" y="0"/>
                </a:moveTo>
                <a:cubicBezTo>
                  <a:pt x="15646" y="3046"/>
                  <a:pt x="20304" y="9255"/>
                  <a:pt x="21369" y="16495"/>
                </a:cubicBezTo>
              </a:path>
              <a:path w="21370" h="19639" stroke="0">
                <a:moveTo>
                  <a:pt x="8992" y="0"/>
                </a:moveTo>
                <a:cubicBezTo>
                  <a:pt x="15646" y="3046"/>
                  <a:pt x="20304" y="9255"/>
                  <a:pt x="21369" y="16495"/>
                </a:cubicBezTo>
                <a:lnTo>
                  <a:pt x="0" y="19639"/>
                </a:lnTo>
                <a:close/>
              </a:path>
            </a:pathLst>
          </a:custGeom>
          <a:noFill/>
          <a:ln w="28575">
            <a:solidFill>
              <a:srgbClr val="00FF00"/>
            </a:solidFill>
            <a:round/>
            <a:headEnd/>
            <a:tailEnd/>
          </a:ln>
        </p:spPr>
        <p:txBody>
          <a:bodyPr/>
          <a:lstStyle/>
          <a:p>
            <a:endParaRPr lang="zh-CN" altLang="en-US"/>
          </a:p>
        </p:txBody>
      </p:sp>
      <p:sp>
        <p:nvSpPr>
          <p:cNvPr id="29" name="Arc 28"/>
          <p:cNvSpPr>
            <a:spLocks noChangeArrowheads="1"/>
          </p:cNvSpPr>
          <p:nvPr/>
        </p:nvSpPr>
        <p:spPr bwMode="auto">
          <a:xfrm rot="664062">
            <a:off x="5465763" y="4606925"/>
            <a:ext cx="620712" cy="139700"/>
          </a:xfrm>
          <a:custGeom>
            <a:avLst/>
            <a:gdLst>
              <a:gd name="T0" fmla="*/ 0 w 28789"/>
              <a:gd name="T1" fmla="*/ 6392 h 26904"/>
              <a:gd name="T2" fmla="*/ 155000 w 28789"/>
              <a:gd name="T3" fmla="*/ 0 h 26904"/>
              <a:gd name="T4" fmla="*/ 620712 w 28789"/>
              <a:gd name="T5" fmla="*/ 112159 h 26904"/>
              <a:gd name="T6" fmla="*/ 606439 w 28789"/>
              <a:gd name="T7" fmla="*/ 139695 h 26904"/>
              <a:gd name="T8" fmla="*/ 0 w 28789"/>
              <a:gd name="T9" fmla="*/ 6392 h 26904"/>
              <a:gd name="T10" fmla="*/ 155000 w 28789"/>
              <a:gd name="T11" fmla="*/ 0 h 26904"/>
              <a:gd name="T12" fmla="*/ 620712 w 28789"/>
              <a:gd name="T13" fmla="*/ 112159 h 26904"/>
              <a:gd name="T14" fmla="*/ 606439 w 28789"/>
              <a:gd name="T15" fmla="*/ 139695 h 26904"/>
              <a:gd name="T16" fmla="*/ 155000 w 28789"/>
              <a:gd name="T17" fmla="*/ 112159 h 269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789"/>
              <a:gd name="T28" fmla="*/ 0 h 26904"/>
              <a:gd name="T29" fmla="*/ 28789 w 28789"/>
              <a:gd name="T30" fmla="*/ 26904 h 269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789" h="26904" fill="none">
                <a:moveTo>
                  <a:pt x="0" y="1231"/>
                </a:moveTo>
                <a:cubicBezTo>
                  <a:pt x="2309" y="416"/>
                  <a:pt x="4740" y="-1"/>
                  <a:pt x="7189" y="0"/>
                </a:cubicBezTo>
                <a:cubicBezTo>
                  <a:pt x="19118" y="0"/>
                  <a:pt x="28789" y="9670"/>
                  <a:pt x="28789" y="21600"/>
                </a:cubicBezTo>
                <a:cubicBezTo>
                  <a:pt x="28789" y="23388"/>
                  <a:pt x="28566" y="25170"/>
                  <a:pt x="28127" y="26903"/>
                </a:cubicBezTo>
              </a:path>
              <a:path w="28789" h="26904" stroke="0">
                <a:moveTo>
                  <a:pt x="0" y="1231"/>
                </a:moveTo>
                <a:cubicBezTo>
                  <a:pt x="2309" y="416"/>
                  <a:pt x="4740" y="-1"/>
                  <a:pt x="7189" y="0"/>
                </a:cubicBezTo>
                <a:cubicBezTo>
                  <a:pt x="19118" y="0"/>
                  <a:pt x="28789" y="9670"/>
                  <a:pt x="28789" y="21600"/>
                </a:cubicBezTo>
                <a:cubicBezTo>
                  <a:pt x="28789" y="23388"/>
                  <a:pt x="28566" y="25170"/>
                  <a:pt x="28127" y="26903"/>
                </a:cubicBezTo>
                <a:lnTo>
                  <a:pt x="7189" y="21600"/>
                </a:lnTo>
                <a:close/>
              </a:path>
            </a:pathLst>
          </a:custGeom>
          <a:noFill/>
          <a:ln w="28575">
            <a:solidFill>
              <a:srgbClr val="00FF00"/>
            </a:solidFill>
            <a:round/>
            <a:headEnd/>
            <a:tailEnd/>
          </a:ln>
        </p:spPr>
        <p:txBody>
          <a:bodyPr/>
          <a:lstStyle/>
          <a:p>
            <a:endParaRPr lang="zh-CN" altLang="en-US"/>
          </a:p>
        </p:txBody>
      </p:sp>
      <p:sp>
        <p:nvSpPr>
          <p:cNvPr id="30" name="Line 29"/>
          <p:cNvSpPr>
            <a:spLocks noChangeShapeType="1"/>
          </p:cNvSpPr>
          <p:nvPr/>
        </p:nvSpPr>
        <p:spPr bwMode="auto">
          <a:xfrm flipH="1" flipV="1">
            <a:off x="2828925" y="4389438"/>
            <a:ext cx="2667000" cy="152400"/>
          </a:xfrm>
          <a:prstGeom prst="line">
            <a:avLst/>
          </a:prstGeom>
          <a:noFill/>
          <a:ln w="28575">
            <a:solidFill>
              <a:srgbClr val="00FF00"/>
            </a:solidFill>
            <a:round/>
            <a:headEnd/>
            <a:tailEnd/>
          </a:ln>
        </p:spPr>
        <p:txBody>
          <a:bodyPr/>
          <a:lstStyle/>
          <a:p>
            <a:endParaRPr lang="zh-CN" altLang="en-US"/>
          </a:p>
        </p:txBody>
      </p:sp>
      <p:graphicFrame>
        <p:nvGraphicFramePr>
          <p:cNvPr id="13320" name="Object 30"/>
          <p:cNvGraphicFramePr>
            <a:graphicFrameLocks/>
          </p:cNvGraphicFramePr>
          <p:nvPr/>
        </p:nvGraphicFramePr>
        <p:xfrm>
          <a:off x="4105275" y="3475038"/>
          <a:ext cx="538163" cy="355600"/>
        </p:xfrm>
        <a:graphic>
          <a:graphicData uri="http://schemas.openxmlformats.org/presentationml/2006/ole">
            <p:oleObj spid="_x0000_s13320" r:id="rId10" imgW="228303" imgH="215619" progId="Equation.3">
              <p:embed/>
            </p:oleObj>
          </a:graphicData>
        </a:graphic>
      </p:graphicFrame>
      <p:graphicFrame>
        <p:nvGraphicFramePr>
          <p:cNvPr id="13321" name="Object 31"/>
          <p:cNvGraphicFramePr>
            <a:graphicFrameLocks/>
          </p:cNvGraphicFramePr>
          <p:nvPr/>
        </p:nvGraphicFramePr>
        <p:xfrm>
          <a:off x="4105275" y="4084638"/>
          <a:ext cx="509588" cy="377825"/>
        </p:xfrm>
        <a:graphic>
          <a:graphicData uri="http://schemas.openxmlformats.org/presentationml/2006/ole">
            <p:oleObj spid="_x0000_s13321" r:id="rId11" imgW="228600" imgH="228600" progId="Equation.3">
              <p:embed/>
            </p:oleObj>
          </a:graphicData>
        </a:graphic>
      </p:graphicFrame>
      <p:graphicFrame>
        <p:nvGraphicFramePr>
          <p:cNvPr id="13322" name="Object 32"/>
          <p:cNvGraphicFramePr>
            <a:graphicFrameLocks/>
          </p:cNvGraphicFramePr>
          <p:nvPr/>
        </p:nvGraphicFramePr>
        <p:xfrm>
          <a:off x="5116513" y="1739900"/>
          <a:ext cx="2351087" cy="376238"/>
        </p:xfrm>
        <a:graphic>
          <a:graphicData uri="http://schemas.openxmlformats.org/presentationml/2006/ole">
            <p:oleObj spid="_x0000_s13322" r:id="rId12" imgW="1282700" imgH="228600" progId="Equation.3">
              <p:embed/>
            </p:oleObj>
          </a:graphicData>
        </a:graphic>
      </p:graphicFrame>
      <p:sp>
        <p:nvSpPr>
          <p:cNvPr id="34" name="Line 33"/>
          <p:cNvSpPr>
            <a:spLocks noChangeShapeType="1"/>
          </p:cNvSpPr>
          <p:nvPr/>
        </p:nvSpPr>
        <p:spPr bwMode="auto">
          <a:xfrm>
            <a:off x="6086475" y="2503488"/>
            <a:ext cx="0" cy="2667000"/>
          </a:xfrm>
          <a:prstGeom prst="line">
            <a:avLst/>
          </a:prstGeom>
          <a:noFill/>
          <a:ln w="12700">
            <a:solidFill>
              <a:srgbClr val="FF0000"/>
            </a:solidFill>
            <a:prstDash val="dash"/>
            <a:miter lim="800000"/>
            <a:headEnd/>
            <a:tailEnd/>
          </a:ln>
        </p:spPr>
        <p:txBody>
          <a:bodyPr/>
          <a:lstStyle/>
          <a:p>
            <a:endParaRPr lang="zh-CN" altLang="en-US"/>
          </a:p>
        </p:txBody>
      </p:sp>
      <p:sp>
        <p:nvSpPr>
          <p:cNvPr id="35" name="Text Box 34"/>
          <p:cNvSpPr txBox="1">
            <a:spLocks noChangeArrowheads="1"/>
          </p:cNvSpPr>
          <p:nvPr/>
        </p:nvSpPr>
        <p:spPr bwMode="auto">
          <a:xfrm>
            <a:off x="5718175" y="5075238"/>
            <a:ext cx="715963" cy="396875"/>
          </a:xfrm>
          <a:prstGeom prst="rect">
            <a:avLst/>
          </a:prstGeom>
          <a:noFill/>
          <a:ln w="9525">
            <a:noFill/>
            <a:miter lim="800000"/>
            <a:headEnd/>
            <a:tailEnd/>
          </a:ln>
        </p:spPr>
        <p:txBody>
          <a:bodyPr wrap="none">
            <a:spAutoFit/>
          </a:bodyPr>
          <a:lstStyle/>
          <a:p>
            <a:r>
              <a:rPr lang="en-US" altLang="zh-CN" sz="2000" i="1">
                <a:solidFill>
                  <a:srgbClr val="FF0000"/>
                </a:solidFill>
                <a:latin typeface="Times New Roman" pitchFamily="18" charset="0"/>
              </a:rPr>
              <a:t>T</a:t>
            </a:r>
            <a:r>
              <a:rPr lang="en-US" altLang="zh-CN" sz="2000" baseline="-25000">
                <a:solidFill>
                  <a:srgbClr val="FF0000"/>
                </a:solidFill>
                <a:latin typeface="Times New Roman" pitchFamily="18" charset="0"/>
              </a:rPr>
              <a:t>emax</a:t>
            </a:r>
            <a:endParaRPr lang="en-US" altLang="zh-CN" sz="3200" baseline="-25000">
              <a:solidFill>
                <a:srgbClr val="FF0000"/>
              </a:solidFill>
              <a:latin typeface="Times New Roman" pitchFamily="18" charset="0"/>
            </a:endParaRPr>
          </a:p>
        </p:txBody>
      </p:sp>
      <p:sp>
        <p:nvSpPr>
          <p:cNvPr id="13335" name="Text Box 35"/>
          <p:cNvSpPr txBox="1">
            <a:spLocks noChangeArrowheads="1"/>
          </p:cNvSpPr>
          <p:nvPr/>
        </p:nvSpPr>
        <p:spPr bwMode="auto">
          <a:xfrm>
            <a:off x="2752725" y="5602288"/>
            <a:ext cx="4298950" cy="400050"/>
          </a:xfrm>
          <a:prstGeom prst="rect">
            <a:avLst/>
          </a:prstGeom>
          <a:noFill/>
          <a:ln w="9525">
            <a:noFill/>
            <a:miter lim="800000"/>
            <a:headEnd/>
            <a:tailEnd/>
          </a:ln>
        </p:spPr>
        <p:txBody>
          <a:bodyPr wrap="none">
            <a:spAutoFit/>
          </a:bodyPr>
          <a:lstStyle/>
          <a:p>
            <a:r>
              <a:rPr lang="zh-CN" altLang="en-US" sz="2000" b="1">
                <a:solidFill>
                  <a:schemeClr val="hlink"/>
                </a:solidFill>
                <a:latin typeface="Times New Roman" pitchFamily="18" charset="0"/>
              </a:rPr>
              <a:t>恒 </a:t>
            </a:r>
            <a:r>
              <a:rPr lang="en-US" altLang="zh-CN" sz="2000" b="1" i="1">
                <a:solidFill>
                  <a:schemeClr val="hlink"/>
                </a:solidFill>
                <a:latin typeface="Times New Roman" pitchFamily="18" charset="0"/>
              </a:rPr>
              <a:t>E</a:t>
            </a:r>
            <a:r>
              <a:rPr lang="en-US" altLang="zh-CN" sz="2000" b="1" baseline="-25000">
                <a:solidFill>
                  <a:schemeClr val="hlink"/>
                </a:solidFill>
                <a:latin typeface="Times New Roman" pitchFamily="18" charset="0"/>
              </a:rPr>
              <a:t>g</a:t>
            </a:r>
            <a:r>
              <a:rPr lang="en-US" altLang="zh-CN" sz="2000" b="1">
                <a:solidFill>
                  <a:schemeClr val="hlink"/>
                </a:solidFill>
                <a:latin typeface="Times New Roman" pitchFamily="18" charset="0"/>
              </a:rPr>
              <a:t> /</a:t>
            </a:r>
            <a:r>
              <a:rPr lang="en-US" altLang="zh-CN" sz="2000" b="1" i="1">
                <a:solidFill>
                  <a:schemeClr val="hlink"/>
                </a:solidFill>
                <a:latin typeface="Times New Roman" pitchFamily="18" charset="0"/>
                <a:sym typeface="Symbol" pitchFamily="18" charset="2"/>
              </a:rPr>
              <a:t></a:t>
            </a:r>
            <a:r>
              <a:rPr lang="en-US" altLang="zh-CN" sz="2000" b="1" baseline="-25000">
                <a:solidFill>
                  <a:schemeClr val="hlink"/>
                </a:solidFill>
                <a:latin typeface="Times New Roman" pitchFamily="18" charset="0"/>
                <a:sym typeface="Symbol" pitchFamily="18" charset="2"/>
              </a:rPr>
              <a:t>1 </a:t>
            </a:r>
            <a:r>
              <a:rPr lang="zh-CN" altLang="en-US" sz="2000" b="1">
                <a:solidFill>
                  <a:schemeClr val="hlink"/>
                </a:solidFill>
                <a:latin typeface="Times New Roman" pitchFamily="18" charset="0"/>
              </a:rPr>
              <a:t>控制时变频调速的机械特性</a:t>
            </a:r>
          </a:p>
        </p:txBody>
      </p:sp>
      <p:sp>
        <p:nvSpPr>
          <p:cNvPr id="13336" name="Text Box 30"/>
          <p:cNvSpPr txBox="1">
            <a:spLocks noChangeArrowheads="1"/>
          </p:cNvSpPr>
          <p:nvPr/>
        </p:nvSpPr>
        <p:spPr bwMode="auto">
          <a:xfrm>
            <a:off x="0" y="4514850"/>
            <a:ext cx="1670050"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9</a:t>
            </a:r>
            <a:r>
              <a:rPr lang="zh-CN" altLang="en-US" sz="1600" b="1">
                <a:latin typeface="Times New Roman" pitchFamily="18" charset="0"/>
              </a:rPr>
              <a:t>章 同步电动机变压变频调速系统</a:t>
            </a:r>
          </a:p>
        </p:txBody>
      </p:sp>
      <p:sp>
        <p:nvSpPr>
          <p:cNvPr id="13337" name="Text Box 13"/>
          <p:cNvSpPr txBox="1">
            <a:spLocks noChangeArrowheads="1"/>
          </p:cNvSpPr>
          <p:nvPr/>
        </p:nvSpPr>
        <p:spPr bwMode="auto">
          <a:xfrm>
            <a:off x="0" y="2676525"/>
            <a:ext cx="1703388"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7</a:t>
            </a:r>
            <a:r>
              <a:rPr lang="zh-CN" altLang="en-US" sz="1600" b="1">
                <a:latin typeface="Times New Roman" pitchFamily="18" charset="0"/>
              </a:rPr>
              <a:t>章  基于动态模型的异步电动机调速系统</a:t>
            </a:r>
          </a:p>
        </p:txBody>
      </p:sp>
      <p:sp>
        <p:nvSpPr>
          <p:cNvPr id="13338" name="Text Box 26"/>
          <p:cNvSpPr txBox="1">
            <a:spLocks noChangeArrowheads="1"/>
          </p:cNvSpPr>
          <p:nvPr/>
        </p:nvSpPr>
        <p:spPr bwMode="auto">
          <a:xfrm>
            <a:off x="0" y="1079500"/>
            <a:ext cx="1687513" cy="581025"/>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13" action="ppaction://hlinksldjump"/>
              </a:rPr>
              <a:t>第</a:t>
            </a:r>
            <a:r>
              <a:rPr lang="en-US" altLang="zh-CN" sz="1600" b="1">
                <a:latin typeface="Times New Roman" pitchFamily="18" charset="0"/>
                <a:hlinkClick r:id="rId13" action="ppaction://hlinksldjump"/>
              </a:rPr>
              <a:t>1</a:t>
            </a:r>
            <a:r>
              <a:rPr lang="zh-CN" altLang="en-US" sz="1600" b="1">
                <a:latin typeface="Times New Roman" pitchFamily="18" charset="0"/>
                <a:hlinkClick r:id="rId13" action="ppaction://hlinksldjump"/>
              </a:rPr>
              <a:t>章  交流调速系统绪论</a:t>
            </a:r>
            <a:endParaRPr lang="zh-CN" altLang="en-US" sz="1600" b="1">
              <a:latin typeface="Times New Roman" pitchFamily="18" charset="0"/>
            </a:endParaRPr>
          </a:p>
        </p:txBody>
      </p:sp>
      <p:sp>
        <p:nvSpPr>
          <p:cNvPr id="40" name="Text Box 27"/>
          <p:cNvSpPr txBox="1">
            <a:spLocks noChangeArrowheads="1"/>
          </p:cNvSpPr>
          <p:nvPr/>
        </p:nvSpPr>
        <p:spPr bwMode="auto">
          <a:xfrm>
            <a:off x="0" y="1749425"/>
            <a:ext cx="1693863" cy="825500"/>
          </a:xfrm>
          <a:prstGeom prst="rect">
            <a:avLst/>
          </a:prstGeom>
          <a:solidFill>
            <a:schemeClr val="accent5">
              <a:lumMod val="40000"/>
              <a:lumOff val="60000"/>
            </a:schemeClr>
          </a:solidFill>
          <a:ln w="9525">
            <a:noFill/>
            <a:miter lim="800000"/>
          </a:ln>
        </p:spPr>
        <p:txBody>
          <a:bodyPr>
            <a:spAutoFit/>
          </a:bodyPr>
          <a:lstStyle/>
          <a:p>
            <a:pPr>
              <a:spcBef>
                <a:spcPct val="50000"/>
              </a:spcBef>
              <a:buFontTx/>
              <a:buNone/>
              <a:defRPr/>
            </a:pPr>
            <a:r>
              <a:rPr kumimoji="1" lang="zh-CN" altLang="zh-CN" sz="1600" b="1" dirty="0">
                <a:latin typeface="Times New Roman" panose="02020603050405020304" pitchFamily="18" charset="0"/>
              </a:rPr>
              <a:t>第</a:t>
            </a:r>
            <a:r>
              <a:rPr kumimoji="1" lang="en-US" altLang="zh-CN" sz="1600" b="1" dirty="0">
                <a:latin typeface="Times New Roman" panose="02020603050405020304" pitchFamily="18" charset="0"/>
              </a:rPr>
              <a:t>6</a:t>
            </a:r>
            <a:r>
              <a:rPr kumimoji="1" lang="zh-CN" altLang="zh-CN" sz="1600" b="1" dirty="0">
                <a:latin typeface="Times New Roman" panose="02020603050405020304" pitchFamily="18" charset="0"/>
              </a:rPr>
              <a:t>章 </a:t>
            </a:r>
            <a:r>
              <a:rPr kumimoji="1" lang="zh-CN" altLang="en-US" sz="1600" b="1" dirty="0">
                <a:latin typeface="Times New Roman" panose="02020603050405020304" pitchFamily="18" charset="0"/>
              </a:rPr>
              <a:t> </a:t>
            </a:r>
            <a:r>
              <a:rPr kumimoji="1" lang="zh-CN" altLang="zh-CN" sz="1600" b="1" dirty="0">
                <a:latin typeface="Times New Roman" panose="02020603050405020304" pitchFamily="18" charset="0"/>
              </a:rPr>
              <a:t>基于稳态模型的异步电动机调速系统</a:t>
            </a:r>
            <a:endParaRPr kumimoji="1" lang="en-US" altLang="zh-CN" sz="1600" b="1" dirty="0">
              <a:latin typeface="Times New Roman" panose="02020603050405020304" pitchFamily="18" charset="0"/>
            </a:endParaRPr>
          </a:p>
        </p:txBody>
      </p:sp>
      <p:sp>
        <p:nvSpPr>
          <p:cNvPr id="13340" name="Text Box 29"/>
          <p:cNvSpPr txBox="1">
            <a:spLocks noChangeArrowheads="1"/>
          </p:cNvSpPr>
          <p:nvPr/>
        </p:nvSpPr>
        <p:spPr bwMode="auto">
          <a:xfrm>
            <a:off x="0" y="3606800"/>
            <a:ext cx="1685925" cy="830263"/>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8</a:t>
            </a:r>
            <a:r>
              <a:rPr lang="zh-CN" altLang="en-US" sz="1600" b="1">
                <a:latin typeface="Times New Roman" pitchFamily="18" charset="0"/>
              </a:rPr>
              <a:t>章 </a:t>
            </a:r>
            <a:r>
              <a:rPr lang="zh-CN" altLang="zh-CN" sz="1600" b="1"/>
              <a:t>绕线转子异步电机转子变频控制系统</a:t>
            </a:r>
            <a:endParaRPr lang="zh-CN" altLang="en-US" sz="1600" b="1">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fade">
                                      <p:cBhvr>
                                        <p:cTn id="7" dur="1000"/>
                                        <p:tgtEl>
                                          <p:spTgt spid="13314"/>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13318"/>
                                        </p:tgtEl>
                                        <p:attrNameLst>
                                          <p:attrName>style.visibility</p:attrName>
                                        </p:attrNameLst>
                                      </p:cBhvr>
                                      <p:to>
                                        <p:strVal val="visible"/>
                                      </p:to>
                                    </p:set>
                                    <p:animEffect transition="in" filter="fade">
                                      <p:cBhvr>
                                        <p:cTn id="15" dur="1000"/>
                                        <p:tgtEl>
                                          <p:spTgt spid="13318"/>
                                        </p:tgtEl>
                                      </p:cBhvr>
                                    </p:animEffect>
                                  </p:childTnLst>
                                </p:cTn>
                              </p:par>
                            </p:childTnLst>
                          </p:cTn>
                        </p:par>
                        <p:par>
                          <p:cTn id="16" fill="hold">
                            <p:stCondLst>
                              <p:cond delay="2500"/>
                            </p:stCondLst>
                            <p:childTnLst>
                              <p:par>
                                <p:cTn id="17" presetID="22" presetClass="entr" presetSubtype="1" fill="hold" grpId="0"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up)">
                                      <p:cBhvr>
                                        <p:cTn id="19" dur="1000"/>
                                        <p:tgtEl>
                                          <p:spTgt spid="34"/>
                                        </p:tgtEl>
                                      </p:cBhvr>
                                    </p:animEffect>
                                  </p:childTnLst>
                                </p:cTn>
                              </p:par>
                            </p:childTnLst>
                          </p:cTn>
                        </p:par>
                        <p:par>
                          <p:cTn id="20" fill="hold">
                            <p:stCondLst>
                              <p:cond delay="3500"/>
                            </p:stCondLst>
                            <p:childTnLst>
                              <p:par>
                                <p:cTn id="21" presetID="10" presetClass="entr" presetSubtype="0"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1000"/>
                                        <p:tgtEl>
                                          <p:spTgt spid="35"/>
                                        </p:tgtEl>
                                      </p:cBhvr>
                                    </p:animEffect>
                                  </p:childTnLst>
                                </p:cTn>
                              </p:par>
                            </p:childTnLst>
                          </p:cTn>
                        </p:par>
                        <p:par>
                          <p:cTn id="24" fill="hold">
                            <p:stCondLst>
                              <p:cond delay="4500"/>
                            </p:stCondLst>
                            <p:childTnLst>
                              <p:par>
                                <p:cTn id="25" presetID="10" presetClass="entr" presetSubtype="0" fill="hold" nodeType="afterEffect">
                                  <p:stCondLst>
                                    <p:cond delay="0"/>
                                  </p:stCondLst>
                                  <p:childTnLst>
                                    <p:set>
                                      <p:cBhvr>
                                        <p:cTn id="26" dur="1" fill="hold">
                                          <p:stCondLst>
                                            <p:cond delay="0"/>
                                          </p:stCondLst>
                                        </p:cTn>
                                        <p:tgtEl>
                                          <p:spTgt spid="13317"/>
                                        </p:tgtEl>
                                        <p:attrNameLst>
                                          <p:attrName>style.visibility</p:attrName>
                                        </p:attrNameLst>
                                      </p:cBhvr>
                                      <p:to>
                                        <p:strVal val="visible"/>
                                      </p:to>
                                    </p:set>
                                    <p:animEffect transition="in" filter="fade">
                                      <p:cBhvr>
                                        <p:cTn id="27" dur="1000"/>
                                        <p:tgtEl>
                                          <p:spTgt spid="13317"/>
                                        </p:tgtEl>
                                      </p:cBhvr>
                                    </p:animEffect>
                                  </p:childTnLst>
                                </p:cTn>
                              </p:par>
                            </p:childTnLst>
                          </p:cTn>
                        </p:par>
                        <p:par>
                          <p:cTn id="28" fill="hold">
                            <p:stCondLst>
                              <p:cond delay="5500"/>
                            </p:stCondLst>
                            <p:childTnLst>
                              <p:par>
                                <p:cTn id="29" presetID="22" presetClass="entr" presetSubtype="1"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up)">
                                      <p:cBhvr>
                                        <p:cTn id="31" dur="1000"/>
                                        <p:tgtEl>
                                          <p:spTgt spid="5"/>
                                        </p:tgtEl>
                                      </p:cBhvr>
                                    </p:animEffect>
                                  </p:childTnLst>
                                </p:cTn>
                              </p:par>
                            </p:childTnLst>
                          </p:cTn>
                        </p:par>
                        <p:par>
                          <p:cTn id="32" fill="hold">
                            <p:stCondLst>
                              <p:cond delay="6500"/>
                            </p:stCondLst>
                            <p:childTnLst>
                              <p:par>
                                <p:cTn id="33" presetID="10" presetClass="entr" presetSubtype="0" fill="hold" nodeType="afterEffect">
                                  <p:stCondLst>
                                    <p:cond delay="0"/>
                                  </p:stCondLst>
                                  <p:childTnLst>
                                    <p:set>
                                      <p:cBhvr>
                                        <p:cTn id="34" dur="1" fill="hold">
                                          <p:stCondLst>
                                            <p:cond delay="0"/>
                                          </p:stCondLst>
                                        </p:cTn>
                                        <p:tgtEl>
                                          <p:spTgt spid="13319"/>
                                        </p:tgtEl>
                                        <p:attrNameLst>
                                          <p:attrName>style.visibility</p:attrName>
                                        </p:attrNameLst>
                                      </p:cBhvr>
                                      <p:to>
                                        <p:strVal val="visible"/>
                                      </p:to>
                                    </p:set>
                                    <p:animEffect transition="in" filter="fade">
                                      <p:cBhvr>
                                        <p:cTn id="35" dur="1000"/>
                                        <p:tgtEl>
                                          <p:spTgt spid="13319"/>
                                        </p:tgtEl>
                                      </p:cBhvr>
                                    </p:animEffect>
                                  </p:childTnLst>
                                </p:cTn>
                              </p:par>
                            </p:childTnLst>
                          </p:cTn>
                        </p:par>
                        <p:par>
                          <p:cTn id="36" fill="hold">
                            <p:stCondLst>
                              <p:cond delay="7500"/>
                            </p:stCondLst>
                            <p:childTnLst>
                              <p:par>
                                <p:cTn id="37" presetID="10" presetClass="entr" presetSubtype="0" fill="hold" nodeType="afterEffect">
                                  <p:stCondLst>
                                    <p:cond delay="0"/>
                                  </p:stCondLst>
                                  <p:childTnLst>
                                    <p:set>
                                      <p:cBhvr>
                                        <p:cTn id="38" dur="1" fill="hold">
                                          <p:stCondLst>
                                            <p:cond delay="0"/>
                                          </p:stCondLst>
                                        </p:cTn>
                                        <p:tgtEl>
                                          <p:spTgt spid="13316"/>
                                        </p:tgtEl>
                                        <p:attrNameLst>
                                          <p:attrName>style.visibility</p:attrName>
                                        </p:attrNameLst>
                                      </p:cBhvr>
                                      <p:to>
                                        <p:strVal val="visible"/>
                                      </p:to>
                                    </p:set>
                                    <p:animEffect transition="in" filter="fade">
                                      <p:cBhvr>
                                        <p:cTn id="39" dur="1000"/>
                                        <p:tgtEl>
                                          <p:spTgt spid="13316"/>
                                        </p:tgtEl>
                                      </p:cBhvr>
                                    </p:animEffect>
                                  </p:childTnLst>
                                </p:cTn>
                              </p:par>
                            </p:childTnLst>
                          </p:cTn>
                        </p:par>
                        <p:par>
                          <p:cTn id="40" fill="hold">
                            <p:stCondLst>
                              <p:cond delay="8500"/>
                            </p:stCondLst>
                            <p:childTnLst>
                              <p:par>
                                <p:cTn id="41" presetID="22" presetClass="entr" presetSubtype="8" fill="hold" nodeType="after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ipe(left)">
                                      <p:cBhvr>
                                        <p:cTn id="43" dur="1000"/>
                                        <p:tgtEl>
                                          <p:spTgt spid="6"/>
                                        </p:tgtEl>
                                      </p:cBhvr>
                                    </p:animEffect>
                                  </p:childTnLst>
                                </p:cTn>
                              </p:par>
                            </p:childTnLst>
                          </p:cTn>
                        </p:par>
                        <p:par>
                          <p:cTn id="44" fill="hold">
                            <p:stCondLst>
                              <p:cond delay="9500"/>
                            </p:stCondLst>
                            <p:childTnLst>
                              <p:par>
                                <p:cTn id="45" presetID="22" presetClass="entr" presetSubtype="1" fill="hold" grpId="0" nodeType="after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up)">
                                      <p:cBhvr>
                                        <p:cTn id="47" dur="1000"/>
                                        <p:tgtEl>
                                          <p:spTgt spid="19"/>
                                        </p:tgtEl>
                                      </p:cBhvr>
                                    </p:animEffect>
                                  </p:childTnLst>
                                </p:cTn>
                              </p:par>
                            </p:childTnLst>
                          </p:cTn>
                        </p:par>
                        <p:par>
                          <p:cTn id="48" fill="hold">
                            <p:stCondLst>
                              <p:cond delay="10500"/>
                            </p:stCondLst>
                            <p:childTnLst>
                              <p:par>
                                <p:cTn id="49" presetID="10" presetClass="entr" presetSubtype="0" fill="hold" nodeType="afterEffect">
                                  <p:stCondLst>
                                    <p:cond delay="0"/>
                                  </p:stCondLst>
                                  <p:childTnLst>
                                    <p:set>
                                      <p:cBhvr>
                                        <p:cTn id="50" dur="1" fill="hold">
                                          <p:stCondLst>
                                            <p:cond delay="0"/>
                                          </p:stCondLst>
                                        </p:cTn>
                                        <p:tgtEl>
                                          <p:spTgt spid="13320"/>
                                        </p:tgtEl>
                                        <p:attrNameLst>
                                          <p:attrName>style.visibility</p:attrName>
                                        </p:attrNameLst>
                                      </p:cBhvr>
                                      <p:to>
                                        <p:strVal val="visible"/>
                                      </p:to>
                                    </p:set>
                                    <p:animEffect transition="in" filter="fade">
                                      <p:cBhvr>
                                        <p:cTn id="51" dur="2000"/>
                                        <p:tgtEl>
                                          <p:spTgt spid="13320"/>
                                        </p:tgtEl>
                                      </p:cBhvr>
                                    </p:animEffect>
                                  </p:childTnLst>
                                </p:cTn>
                              </p:par>
                            </p:childTnLst>
                          </p:cTn>
                        </p:par>
                        <p:par>
                          <p:cTn id="52" fill="hold">
                            <p:stCondLst>
                              <p:cond delay="12500"/>
                            </p:stCondLst>
                            <p:childTnLst>
                              <p:par>
                                <p:cTn id="53" presetID="10" presetClass="entr" presetSubtype="0" fill="hold" nodeType="afterEffect">
                                  <p:stCondLst>
                                    <p:cond delay="0"/>
                                  </p:stCondLst>
                                  <p:childTnLst>
                                    <p:set>
                                      <p:cBhvr>
                                        <p:cTn id="54" dur="1" fill="hold">
                                          <p:stCondLst>
                                            <p:cond delay="0"/>
                                          </p:stCondLst>
                                        </p:cTn>
                                        <p:tgtEl>
                                          <p:spTgt spid="13315"/>
                                        </p:tgtEl>
                                        <p:attrNameLst>
                                          <p:attrName>style.visibility</p:attrName>
                                        </p:attrNameLst>
                                      </p:cBhvr>
                                      <p:to>
                                        <p:strVal val="visible"/>
                                      </p:to>
                                    </p:set>
                                    <p:animEffect transition="in" filter="fade">
                                      <p:cBhvr>
                                        <p:cTn id="55" dur="1000"/>
                                        <p:tgtEl>
                                          <p:spTgt spid="13315"/>
                                        </p:tgtEl>
                                      </p:cBhvr>
                                    </p:animEffect>
                                  </p:childTnLst>
                                </p:cTn>
                              </p:par>
                            </p:childTnLst>
                          </p:cTn>
                        </p:par>
                        <p:par>
                          <p:cTn id="56" fill="hold">
                            <p:stCondLst>
                              <p:cond delay="13500"/>
                            </p:stCondLst>
                            <p:childTnLst>
                              <p:par>
                                <p:cTn id="57" presetID="22" presetClass="entr" presetSubtype="8" fill="hold" grpId="0" nodeType="after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wipe(left)">
                                      <p:cBhvr>
                                        <p:cTn id="59" dur="500"/>
                                        <p:tgtEl>
                                          <p:spTgt spid="30"/>
                                        </p:tgtEl>
                                      </p:cBhvr>
                                    </p:animEffect>
                                  </p:childTnLst>
                                </p:cTn>
                              </p:par>
                            </p:childTnLst>
                          </p:cTn>
                        </p:par>
                        <p:par>
                          <p:cTn id="60" fill="hold">
                            <p:stCondLst>
                              <p:cond delay="14000"/>
                            </p:stCondLst>
                            <p:childTnLst>
                              <p:par>
                                <p:cTn id="61" presetID="22" presetClass="entr" presetSubtype="8" fill="hold" grpId="0" nodeType="after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wipe(left)">
                                      <p:cBhvr>
                                        <p:cTn id="63" dur="500"/>
                                        <p:tgtEl>
                                          <p:spTgt spid="29"/>
                                        </p:tgtEl>
                                      </p:cBhvr>
                                    </p:animEffect>
                                  </p:childTnLst>
                                </p:cTn>
                              </p:par>
                            </p:childTnLst>
                          </p:cTn>
                        </p:par>
                        <p:par>
                          <p:cTn id="64" fill="hold">
                            <p:stCondLst>
                              <p:cond delay="14500"/>
                            </p:stCondLst>
                            <p:childTnLst>
                              <p:par>
                                <p:cTn id="65" presetID="22" presetClass="entr" presetSubtype="1" fill="hold" grpId="0" nodeType="after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wipe(up)">
                                      <p:cBhvr>
                                        <p:cTn id="67" dur="1000"/>
                                        <p:tgtEl>
                                          <p:spTgt spid="28"/>
                                        </p:tgtEl>
                                      </p:cBhvr>
                                    </p:animEffect>
                                  </p:childTnLst>
                                </p:cTn>
                              </p:par>
                            </p:childTnLst>
                          </p:cTn>
                        </p:par>
                        <p:par>
                          <p:cTn id="68" fill="hold">
                            <p:stCondLst>
                              <p:cond delay="15500"/>
                            </p:stCondLst>
                            <p:childTnLst>
                              <p:par>
                                <p:cTn id="69" presetID="10" presetClass="entr" presetSubtype="0" fill="hold" nodeType="afterEffect">
                                  <p:stCondLst>
                                    <p:cond delay="0"/>
                                  </p:stCondLst>
                                  <p:childTnLst>
                                    <p:set>
                                      <p:cBhvr>
                                        <p:cTn id="70" dur="1" fill="hold">
                                          <p:stCondLst>
                                            <p:cond delay="0"/>
                                          </p:stCondLst>
                                        </p:cTn>
                                        <p:tgtEl>
                                          <p:spTgt spid="13321"/>
                                        </p:tgtEl>
                                        <p:attrNameLst>
                                          <p:attrName>style.visibility</p:attrName>
                                        </p:attrNameLst>
                                      </p:cBhvr>
                                      <p:to>
                                        <p:strVal val="visible"/>
                                      </p:to>
                                    </p:set>
                                    <p:animEffect transition="in" filter="fade">
                                      <p:cBhvr>
                                        <p:cTn id="71" dur="1000"/>
                                        <p:tgtEl>
                                          <p:spTgt spid="13321"/>
                                        </p:tgtEl>
                                      </p:cBhvr>
                                    </p:animEffect>
                                  </p:childTnLst>
                                </p:cTn>
                              </p:par>
                            </p:childTnLst>
                          </p:cTn>
                        </p:par>
                        <p:par>
                          <p:cTn id="72" fill="hold">
                            <p:stCondLst>
                              <p:cond delay="16500"/>
                            </p:stCondLst>
                            <p:childTnLst>
                              <p:par>
                                <p:cTn id="73" presetID="3" presetClass="entr" presetSubtype="10" fill="hold" nodeType="afterEffect">
                                  <p:stCondLst>
                                    <p:cond delay="0"/>
                                  </p:stCondLst>
                                  <p:childTnLst>
                                    <p:set>
                                      <p:cBhvr>
                                        <p:cTn id="74" dur="1" fill="hold">
                                          <p:stCondLst>
                                            <p:cond delay="0"/>
                                          </p:stCondLst>
                                        </p:cTn>
                                        <p:tgtEl>
                                          <p:spTgt spid="13322"/>
                                        </p:tgtEl>
                                        <p:attrNameLst>
                                          <p:attrName>style.visibility</p:attrName>
                                        </p:attrNameLst>
                                      </p:cBhvr>
                                      <p:to>
                                        <p:strVal val="visible"/>
                                      </p:to>
                                    </p:set>
                                    <p:animEffect transition="in" filter="blinds(horizontal)">
                                      <p:cBhvr>
                                        <p:cTn id="75" dur="1000"/>
                                        <p:tgtEl>
                                          <p:spTgt spid="13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8" grpId="0" animBg="1"/>
      <p:bldP spid="29" grpId="0" animBg="1"/>
      <p:bldP spid="30" grpId="0" animBg="1"/>
      <p:bldP spid="34" grpId="0" animBg="1"/>
      <p:bldP spid="3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a:defRPr/>
            </a:pPr>
            <a:endParaRPr lang="zh-CN" altLang="en-US"/>
          </a:p>
        </p:txBody>
      </p:sp>
      <p:grpSp>
        <p:nvGrpSpPr>
          <p:cNvPr id="60419" name="Group 35"/>
          <p:cNvGrpSpPr>
            <a:grpSpLocks/>
          </p:cNvGrpSpPr>
          <p:nvPr/>
        </p:nvGrpSpPr>
        <p:grpSpPr bwMode="auto">
          <a:xfrm>
            <a:off x="1725613" y="815975"/>
            <a:ext cx="4070350" cy="3189288"/>
            <a:chOff x="2448" y="1140"/>
            <a:chExt cx="3168" cy="3168"/>
          </a:xfrm>
        </p:grpSpPr>
        <p:sp>
          <p:nvSpPr>
            <p:cNvPr id="60428" name="Rectangle 8"/>
            <p:cNvSpPr>
              <a:spLocks noChangeArrowheads="1"/>
            </p:cNvSpPr>
            <p:nvPr/>
          </p:nvSpPr>
          <p:spPr bwMode="auto">
            <a:xfrm>
              <a:off x="2448" y="1140"/>
              <a:ext cx="3168" cy="3168"/>
            </a:xfrm>
            <a:prstGeom prst="rect">
              <a:avLst/>
            </a:prstGeom>
            <a:solidFill>
              <a:schemeClr val="bg1"/>
            </a:solidFill>
            <a:ln w="9525">
              <a:noFill/>
              <a:miter lim="800000"/>
              <a:headEnd/>
              <a:tailEnd/>
            </a:ln>
          </p:spPr>
          <p:txBody>
            <a:bodyPr wrap="none" anchor="ctr"/>
            <a:lstStyle/>
            <a:p>
              <a:endParaRPr lang="zh-CN" altLang="en-US"/>
            </a:p>
          </p:txBody>
        </p:sp>
        <p:sp>
          <p:nvSpPr>
            <p:cNvPr id="60429" name="Arc 9"/>
            <p:cNvSpPr>
              <a:spLocks noChangeArrowheads="1"/>
            </p:cNvSpPr>
            <p:nvPr/>
          </p:nvSpPr>
          <p:spPr bwMode="auto">
            <a:xfrm flipH="1">
              <a:off x="3662" y="2433"/>
              <a:ext cx="921" cy="1289"/>
            </a:xfrm>
            <a:custGeom>
              <a:avLst/>
              <a:gdLst>
                <a:gd name="T0" fmla="*/ 250 w 21370"/>
                <a:gd name="T1" fmla="*/ 0 h 20806"/>
                <a:gd name="T2" fmla="*/ 921 w 21370"/>
                <a:gd name="T3" fmla="*/ 1094 h 20806"/>
                <a:gd name="T4" fmla="*/ 250 w 21370"/>
                <a:gd name="T5" fmla="*/ 0 h 20806"/>
                <a:gd name="T6" fmla="*/ 921 w 21370"/>
                <a:gd name="T7" fmla="*/ 1094 h 20806"/>
                <a:gd name="T8" fmla="*/ 0 w 21370"/>
                <a:gd name="T9" fmla="*/ 1289 h 20806"/>
                <a:gd name="T10" fmla="*/ 0 60000 65536"/>
                <a:gd name="T11" fmla="*/ 0 60000 65536"/>
                <a:gd name="T12" fmla="*/ 0 60000 65536"/>
                <a:gd name="T13" fmla="*/ 0 60000 65536"/>
                <a:gd name="T14" fmla="*/ 0 60000 65536"/>
                <a:gd name="T15" fmla="*/ 0 w 21370"/>
                <a:gd name="T16" fmla="*/ 0 h 20806"/>
                <a:gd name="T17" fmla="*/ 21370 w 21370"/>
                <a:gd name="T18" fmla="*/ 20806 h 20806"/>
              </a:gdLst>
              <a:ahLst/>
              <a:cxnLst>
                <a:cxn ang="T10">
                  <a:pos x="T0" y="T1"/>
                </a:cxn>
                <a:cxn ang="T11">
                  <a:pos x="T2" y="T3"/>
                </a:cxn>
                <a:cxn ang="T12">
                  <a:pos x="T4" y="T5"/>
                </a:cxn>
                <a:cxn ang="T13">
                  <a:pos x="T6" y="T7"/>
                </a:cxn>
                <a:cxn ang="T14">
                  <a:pos x="T8" y="T9"/>
                </a:cxn>
              </a:cxnLst>
              <a:rect l="T15" t="T16" r="T17" b="T18"/>
              <a:pathLst>
                <a:path w="21370" h="20806" fill="none">
                  <a:moveTo>
                    <a:pt x="5802" y="-1"/>
                  </a:moveTo>
                  <a:cubicBezTo>
                    <a:pt x="14025" y="2293"/>
                    <a:pt x="20127" y="9215"/>
                    <a:pt x="21369" y="17662"/>
                  </a:cubicBezTo>
                </a:path>
                <a:path w="21370" h="20806" stroke="0">
                  <a:moveTo>
                    <a:pt x="5802" y="-1"/>
                  </a:moveTo>
                  <a:cubicBezTo>
                    <a:pt x="14025" y="2293"/>
                    <a:pt x="20127" y="9215"/>
                    <a:pt x="21369" y="17662"/>
                  </a:cubicBezTo>
                  <a:lnTo>
                    <a:pt x="0" y="20806"/>
                  </a:lnTo>
                  <a:close/>
                </a:path>
              </a:pathLst>
            </a:custGeom>
            <a:noFill/>
            <a:ln w="28575">
              <a:solidFill>
                <a:srgbClr val="FF0000"/>
              </a:solidFill>
              <a:round/>
              <a:headEnd/>
              <a:tailEnd/>
            </a:ln>
          </p:spPr>
          <p:txBody>
            <a:bodyPr/>
            <a:lstStyle/>
            <a:p>
              <a:endParaRPr lang="zh-CN" altLang="en-US"/>
            </a:p>
          </p:txBody>
        </p:sp>
        <p:sp>
          <p:nvSpPr>
            <p:cNvPr id="60430" name="Arc 10"/>
            <p:cNvSpPr>
              <a:spLocks noChangeArrowheads="1"/>
            </p:cNvSpPr>
            <p:nvPr/>
          </p:nvSpPr>
          <p:spPr bwMode="auto">
            <a:xfrm rot="664062">
              <a:off x="4146" y="2097"/>
              <a:ext cx="307" cy="333"/>
            </a:xfrm>
            <a:custGeom>
              <a:avLst/>
              <a:gdLst>
                <a:gd name="T0" fmla="*/ 1 w 21600"/>
                <a:gd name="T1" fmla="*/ 0 h 37442"/>
                <a:gd name="T2" fmla="*/ 307 w 21600"/>
                <a:gd name="T3" fmla="*/ 192 h 37442"/>
                <a:gd name="T4" fmla="*/ 209 w 21600"/>
                <a:gd name="T5" fmla="*/ 333 h 37442"/>
                <a:gd name="T6" fmla="*/ 1 w 21600"/>
                <a:gd name="T7" fmla="*/ 0 h 37442"/>
                <a:gd name="T8" fmla="*/ 307 w 21600"/>
                <a:gd name="T9" fmla="*/ 192 h 37442"/>
                <a:gd name="T10" fmla="*/ 209 w 21600"/>
                <a:gd name="T11" fmla="*/ 333 h 37442"/>
                <a:gd name="T12" fmla="*/ 0 w 21600"/>
                <a:gd name="T13" fmla="*/ 192 h 37442"/>
                <a:gd name="T14" fmla="*/ 0 60000 65536"/>
                <a:gd name="T15" fmla="*/ 0 60000 65536"/>
                <a:gd name="T16" fmla="*/ 0 60000 65536"/>
                <a:gd name="T17" fmla="*/ 0 60000 65536"/>
                <a:gd name="T18" fmla="*/ 0 60000 65536"/>
                <a:gd name="T19" fmla="*/ 0 60000 65536"/>
                <a:gd name="T20" fmla="*/ 0 60000 65536"/>
                <a:gd name="T21" fmla="*/ 0 w 21600"/>
                <a:gd name="T22" fmla="*/ 0 h 37442"/>
                <a:gd name="T23" fmla="*/ 21600 w 21600"/>
                <a:gd name="T24" fmla="*/ 37442 h 374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37442" fill="none">
                  <a:moveTo>
                    <a:pt x="42" y="0"/>
                  </a:moveTo>
                  <a:cubicBezTo>
                    <a:pt x="11955" y="23"/>
                    <a:pt x="21600" y="9687"/>
                    <a:pt x="21600" y="21600"/>
                  </a:cubicBezTo>
                  <a:cubicBezTo>
                    <a:pt x="21600" y="27613"/>
                    <a:pt x="19093" y="33354"/>
                    <a:pt x="14683" y="37442"/>
                  </a:cubicBezTo>
                </a:path>
                <a:path w="21600" h="37442" stroke="0">
                  <a:moveTo>
                    <a:pt x="42" y="0"/>
                  </a:moveTo>
                  <a:cubicBezTo>
                    <a:pt x="11955" y="23"/>
                    <a:pt x="21600" y="9687"/>
                    <a:pt x="21600" y="21600"/>
                  </a:cubicBezTo>
                  <a:cubicBezTo>
                    <a:pt x="21600" y="27613"/>
                    <a:pt x="19093" y="33354"/>
                    <a:pt x="14683" y="37442"/>
                  </a:cubicBezTo>
                  <a:lnTo>
                    <a:pt x="0" y="21600"/>
                  </a:lnTo>
                  <a:close/>
                </a:path>
              </a:pathLst>
            </a:custGeom>
            <a:noFill/>
            <a:ln w="28575">
              <a:solidFill>
                <a:srgbClr val="00FF00"/>
              </a:solidFill>
              <a:round/>
              <a:headEnd/>
              <a:tailEnd/>
            </a:ln>
          </p:spPr>
          <p:txBody>
            <a:bodyPr/>
            <a:lstStyle/>
            <a:p>
              <a:endParaRPr lang="zh-CN" altLang="en-US"/>
            </a:p>
          </p:txBody>
        </p:sp>
        <p:sp>
          <p:nvSpPr>
            <p:cNvPr id="60431" name="Line 11"/>
            <p:cNvSpPr>
              <a:spLocks noChangeShapeType="1"/>
            </p:cNvSpPr>
            <p:nvPr/>
          </p:nvSpPr>
          <p:spPr bwMode="auto">
            <a:xfrm flipH="1" flipV="1">
              <a:off x="2941" y="1803"/>
              <a:ext cx="1361" cy="294"/>
            </a:xfrm>
            <a:prstGeom prst="line">
              <a:avLst/>
            </a:prstGeom>
            <a:noFill/>
            <a:ln w="28575">
              <a:solidFill>
                <a:schemeClr val="hlink"/>
              </a:solidFill>
              <a:round/>
              <a:headEnd/>
              <a:tailEnd/>
            </a:ln>
          </p:spPr>
          <p:txBody>
            <a:bodyPr/>
            <a:lstStyle/>
            <a:p>
              <a:endParaRPr lang="zh-CN" altLang="en-US"/>
            </a:p>
          </p:txBody>
        </p:sp>
        <p:sp>
          <p:nvSpPr>
            <p:cNvPr id="60432" name="Line 12"/>
            <p:cNvSpPr>
              <a:spLocks noChangeShapeType="1"/>
            </p:cNvSpPr>
            <p:nvPr/>
          </p:nvSpPr>
          <p:spPr bwMode="auto">
            <a:xfrm>
              <a:off x="2936" y="2260"/>
              <a:ext cx="1503" cy="1"/>
            </a:xfrm>
            <a:prstGeom prst="line">
              <a:avLst/>
            </a:prstGeom>
            <a:noFill/>
            <a:ln w="12700">
              <a:solidFill>
                <a:schemeClr val="folHlink"/>
              </a:solidFill>
              <a:prstDash val="lgDash"/>
              <a:round/>
              <a:headEnd/>
              <a:tailEnd/>
            </a:ln>
          </p:spPr>
          <p:txBody>
            <a:bodyPr/>
            <a:lstStyle/>
            <a:p>
              <a:endParaRPr lang="zh-CN" altLang="en-US"/>
            </a:p>
          </p:txBody>
        </p:sp>
        <p:grpSp>
          <p:nvGrpSpPr>
            <p:cNvPr id="60433" name="Group 13"/>
            <p:cNvGrpSpPr>
              <a:grpSpLocks/>
            </p:cNvGrpSpPr>
            <p:nvPr/>
          </p:nvGrpSpPr>
          <p:grpSpPr bwMode="auto">
            <a:xfrm>
              <a:off x="4294" y="2108"/>
              <a:ext cx="558" cy="348"/>
              <a:chOff x="4294" y="2108"/>
              <a:chExt cx="558" cy="348"/>
            </a:xfrm>
          </p:grpSpPr>
          <p:sp>
            <p:nvSpPr>
              <p:cNvPr id="60451" name="Line 14"/>
              <p:cNvSpPr>
                <a:spLocks noChangeShapeType="1"/>
              </p:cNvSpPr>
              <p:nvPr/>
            </p:nvSpPr>
            <p:spPr bwMode="auto">
              <a:xfrm flipH="1" flipV="1">
                <a:off x="4341" y="2108"/>
                <a:ext cx="511" cy="112"/>
              </a:xfrm>
              <a:prstGeom prst="line">
                <a:avLst/>
              </a:prstGeom>
              <a:noFill/>
              <a:ln w="12700">
                <a:solidFill>
                  <a:srgbClr val="000000"/>
                </a:solidFill>
                <a:prstDash val="dash"/>
                <a:round/>
                <a:headEnd/>
                <a:tailEnd/>
              </a:ln>
            </p:spPr>
            <p:txBody>
              <a:bodyPr/>
              <a:lstStyle/>
              <a:p>
                <a:endParaRPr lang="zh-CN" altLang="en-US"/>
              </a:p>
            </p:txBody>
          </p:sp>
          <p:sp>
            <p:nvSpPr>
              <p:cNvPr id="60452" name="Line 15"/>
              <p:cNvSpPr>
                <a:spLocks noChangeShapeType="1"/>
              </p:cNvSpPr>
              <p:nvPr/>
            </p:nvSpPr>
            <p:spPr bwMode="auto">
              <a:xfrm flipV="1">
                <a:off x="4294" y="2253"/>
                <a:ext cx="413" cy="203"/>
              </a:xfrm>
              <a:prstGeom prst="line">
                <a:avLst/>
              </a:prstGeom>
              <a:noFill/>
              <a:ln w="12700">
                <a:solidFill>
                  <a:srgbClr val="000000"/>
                </a:solidFill>
                <a:prstDash val="lgDash"/>
                <a:round/>
                <a:headEnd/>
                <a:tailEnd/>
              </a:ln>
            </p:spPr>
            <p:txBody>
              <a:bodyPr/>
              <a:lstStyle/>
              <a:p>
                <a:endParaRPr lang="zh-CN" altLang="en-US"/>
              </a:p>
            </p:txBody>
          </p:sp>
        </p:grpSp>
        <p:sp>
          <p:nvSpPr>
            <p:cNvPr id="60434" name="Rectangle 16"/>
            <p:cNvSpPr>
              <a:spLocks noChangeArrowheads="1"/>
            </p:cNvSpPr>
            <p:nvPr/>
          </p:nvSpPr>
          <p:spPr bwMode="auto">
            <a:xfrm>
              <a:off x="2992" y="1992"/>
              <a:ext cx="168" cy="272"/>
            </a:xfrm>
            <a:prstGeom prst="rect">
              <a:avLst/>
            </a:prstGeom>
            <a:noFill/>
            <a:ln w="9525">
              <a:noFill/>
              <a:miter lim="800000"/>
              <a:headEnd/>
              <a:tailEnd/>
            </a:ln>
          </p:spPr>
          <p:txBody>
            <a:bodyPr wrap="none" lIns="0" tIns="0" rIns="0" bIns="0">
              <a:spAutoFit/>
            </a:bodyPr>
            <a:lstStyle/>
            <a:p>
              <a:r>
                <a:rPr lang="en-US" altLang="zh-CN" sz="1800" b="1" i="1">
                  <a:solidFill>
                    <a:schemeClr val="folHlink"/>
                  </a:solidFill>
                  <a:latin typeface="Times New Roman" pitchFamily="18" charset="0"/>
                </a:rPr>
                <a:t>s</a:t>
              </a:r>
              <a:r>
                <a:rPr lang="en-US" altLang="zh-CN" sz="1800" b="1" baseline="-25000">
                  <a:solidFill>
                    <a:schemeClr val="folHlink"/>
                  </a:solidFill>
                  <a:latin typeface="Times New Roman" pitchFamily="18" charset="0"/>
                </a:rPr>
                <a:t>m</a:t>
              </a:r>
              <a:endParaRPr lang="en-US" altLang="zh-CN" sz="1800" b="1">
                <a:latin typeface="Tahoma" pitchFamily="34" charset="0"/>
              </a:endParaRPr>
            </a:p>
          </p:txBody>
        </p:sp>
        <p:grpSp>
          <p:nvGrpSpPr>
            <p:cNvPr id="60435" name="Group 17"/>
            <p:cNvGrpSpPr>
              <a:grpSpLocks/>
            </p:cNvGrpSpPr>
            <p:nvPr/>
          </p:nvGrpSpPr>
          <p:grpSpPr bwMode="auto">
            <a:xfrm>
              <a:off x="2736" y="1248"/>
              <a:ext cx="2583" cy="2578"/>
              <a:chOff x="2736" y="1248"/>
              <a:chExt cx="2583" cy="2578"/>
            </a:xfrm>
          </p:grpSpPr>
          <p:sp>
            <p:nvSpPr>
              <p:cNvPr id="60440" name="Line 18"/>
              <p:cNvSpPr>
                <a:spLocks noChangeShapeType="1"/>
              </p:cNvSpPr>
              <p:nvPr/>
            </p:nvSpPr>
            <p:spPr bwMode="auto">
              <a:xfrm>
                <a:off x="2939" y="3520"/>
                <a:ext cx="2328" cy="0"/>
              </a:xfrm>
              <a:prstGeom prst="line">
                <a:avLst/>
              </a:prstGeom>
              <a:noFill/>
              <a:ln w="12700">
                <a:solidFill>
                  <a:srgbClr val="000000"/>
                </a:solidFill>
                <a:round/>
                <a:headEnd/>
                <a:tailEnd type="triangle" w="med" len="med"/>
              </a:ln>
            </p:spPr>
            <p:txBody>
              <a:bodyPr/>
              <a:lstStyle/>
              <a:p>
                <a:endParaRPr lang="zh-CN" altLang="en-US"/>
              </a:p>
            </p:txBody>
          </p:sp>
          <p:sp>
            <p:nvSpPr>
              <p:cNvPr id="60441" name="Line 19"/>
              <p:cNvSpPr>
                <a:spLocks noChangeShapeType="1"/>
              </p:cNvSpPr>
              <p:nvPr/>
            </p:nvSpPr>
            <p:spPr bwMode="auto">
              <a:xfrm flipV="1">
                <a:off x="2939" y="1259"/>
                <a:ext cx="0" cy="2261"/>
              </a:xfrm>
              <a:prstGeom prst="line">
                <a:avLst/>
              </a:prstGeom>
              <a:noFill/>
              <a:ln w="12700">
                <a:solidFill>
                  <a:srgbClr val="000000"/>
                </a:solidFill>
                <a:round/>
                <a:headEnd/>
                <a:tailEnd type="triangle" w="med" len="med"/>
              </a:ln>
            </p:spPr>
            <p:txBody>
              <a:bodyPr/>
              <a:lstStyle/>
              <a:p>
                <a:endParaRPr lang="zh-CN" altLang="en-US"/>
              </a:p>
            </p:txBody>
          </p:sp>
          <p:sp>
            <p:nvSpPr>
              <p:cNvPr id="60442" name="Line 20"/>
              <p:cNvSpPr>
                <a:spLocks noChangeShapeType="1"/>
              </p:cNvSpPr>
              <p:nvPr/>
            </p:nvSpPr>
            <p:spPr bwMode="auto">
              <a:xfrm>
                <a:off x="2939" y="1798"/>
                <a:ext cx="2328" cy="0"/>
              </a:xfrm>
              <a:prstGeom prst="line">
                <a:avLst/>
              </a:prstGeom>
              <a:noFill/>
              <a:ln w="12700">
                <a:solidFill>
                  <a:schemeClr val="folHlink"/>
                </a:solidFill>
                <a:round/>
                <a:headEnd/>
                <a:tailEnd type="triangle" w="med" len="med"/>
              </a:ln>
            </p:spPr>
            <p:txBody>
              <a:bodyPr/>
              <a:lstStyle/>
              <a:p>
                <a:endParaRPr lang="zh-CN" altLang="en-US"/>
              </a:p>
            </p:txBody>
          </p:sp>
          <p:sp>
            <p:nvSpPr>
              <p:cNvPr id="60443" name="Rectangle 21"/>
              <p:cNvSpPr>
                <a:spLocks noChangeArrowheads="1"/>
              </p:cNvSpPr>
              <p:nvPr/>
            </p:nvSpPr>
            <p:spPr bwMode="auto">
              <a:xfrm>
                <a:off x="2756" y="1248"/>
                <a:ext cx="99" cy="273"/>
              </a:xfrm>
              <a:prstGeom prst="rect">
                <a:avLst/>
              </a:prstGeom>
              <a:noFill/>
              <a:ln w="9525">
                <a:noFill/>
                <a:miter lim="800000"/>
                <a:headEnd/>
                <a:tailEnd/>
              </a:ln>
            </p:spPr>
            <p:txBody>
              <a:bodyPr wrap="none" lIns="0" tIns="0" rIns="0" bIns="0">
                <a:spAutoFit/>
              </a:bodyPr>
              <a:lstStyle/>
              <a:p>
                <a:r>
                  <a:rPr lang="en-US" altLang="zh-CN" sz="1800" b="1" i="1">
                    <a:solidFill>
                      <a:srgbClr val="000000"/>
                    </a:solidFill>
                    <a:latin typeface="Times New Roman" pitchFamily="18" charset="0"/>
                  </a:rPr>
                  <a:t>n</a:t>
                </a:r>
                <a:endParaRPr lang="en-US" altLang="zh-CN" sz="1800" b="1">
                  <a:latin typeface="Tahoma" pitchFamily="34" charset="0"/>
                </a:endParaRPr>
              </a:p>
            </p:txBody>
          </p:sp>
          <p:sp>
            <p:nvSpPr>
              <p:cNvPr id="60444" name="Rectangle 22"/>
              <p:cNvSpPr>
                <a:spLocks noChangeArrowheads="1"/>
              </p:cNvSpPr>
              <p:nvPr/>
            </p:nvSpPr>
            <p:spPr bwMode="auto">
              <a:xfrm>
                <a:off x="2736" y="1631"/>
                <a:ext cx="158" cy="273"/>
              </a:xfrm>
              <a:prstGeom prst="rect">
                <a:avLst/>
              </a:prstGeom>
              <a:noFill/>
              <a:ln w="9525">
                <a:noFill/>
                <a:miter lim="800000"/>
                <a:headEnd/>
                <a:tailEnd/>
              </a:ln>
            </p:spPr>
            <p:txBody>
              <a:bodyPr wrap="none" lIns="0" tIns="0" rIns="0" bIns="0">
                <a:spAutoFit/>
              </a:bodyPr>
              <a:lstStyle/>
              <a:p>
                <a:r>
                  <a:rPr lang="en-US" altLang="zh-CN" sz="1800" b="1" i="1">
                    <a:solidFill>
                      <a:srgbClr val="000000"/>
                    </a:solidFill>
                    <a:latin typeface="Times New Roman" pitchFamily="18" charset="0"/>
                  </a:rPr>
                  <a:t>n</a:t>
                </a:r>
                <a:r>
                  <a:rPr lang="en-US" altLang="zh-CN" sz="1800" b="1" baseline="-25000">
                    <a:solidFill>
                      <a:srgbClr val="000000"/>
                    </a:solidFill>
                    <a:latin typeface="Times New Roman" pitchFamily="18" charset="0"/>
                  </a:rPr>
                  <a:t>0</a:t>
                </a:r>
                <a:endParaRPr lang="en-US" altLang="zh-CN" sz="1800" b="1">
                  <a:latin typeface="Tahoma" pitchFamily="34" charset="0"/>
                </a:endParaRPr>
              </a:p>
            </p:txBody>
          </p:sp>
          <p:sp>
            <p:nvSpPr>
              <p:cNvPr id="60445" name="Rectangle 23"/>
              <p:cNvSpPr>
                <a:spLocks noChangeArrowheads="1"/>
              </p:cNvSpPr>
              <p:nvPr/>
            </p:nvSpPr>
            <p:spPr bwMode="auto">
              <a:xfrm>
                <a:off x="3024" y="1248"/>
                <a:ext cx="69" cy="273"/>
              </a:xfrm>
              <a:prstGeom prst="rect">
                <a:avLst/>
              </a:prstGeom>
              <a:noFill/>
              <a:ln w="9525">
                <a:noFill/>
                <a:miter lim="800000"/>
                <a:headEnd/>
                <a:tailEnd/>
              </a:ln>
            </p:spPr>
            <p:txBody>
              <a:bodyPr wrap="none" lIns="0" tIns="0" rIns="0" bIns="0">
                <a:spAutoFit/>
              </a:bodyPr>
              <a:lstStyle/>
              <a:p>
                <a:r>
                  <a:rPr lang="en-US" altLang="zh-CN" sz="1800" b="1" i="1">
                    <a:solidFill>
                      <a:schemeClr val="folHlink"/>
                    </a:solidFill>
                    <a:latin typeface="Times New Roman" pitchFamily="18" charset="0"/>
                  </a:rPr>
                  <a:t>s</a:t>
                </a:r>
                <a:endParaRPr lang="en-US" altLang="zh-CN" sz="1800" b="1">
                  <a:latin typeface="Tahoma" pitchFamily="34" charset="0"/>
                </a:endParaRPr>
              </a:p>
            </p:txBody>
          </p:sp>
          <p:sp>
            <p:nvSpPr>
              <p:cNvPr id="60446" name="Rectangle 24"/>
              <p:cNvSpPr>
                <a:spLocks noChangeArrowheads="1"/>
              </p:cNvSpPr>
              <p:nvPr/>
            </p:nvSpPr>
            <p:spPr bwMode="auto">
              <a:xfrm>
                <a:off x="5157" y="3551"/>
                <a:ext cx="162" cy="273"/>
              </a:xfrm>
              <a:prstGeom prst="rect">
                <a:avLst/>
              </a:prstGeom>
              <a:noFill/>
              <a:ln w="9525">
                <a:noFill/>
                <a:miter lim="800000"/>
                <a:headEnd/>
                <a:tailEnd/>
              </a:ln>
            </p:spPr>
            <p:txBody>
              <a:bodyPr wrap="none" lIns="0" tIns="0" rIns="0" bIns="0">
                <a:spAutoFit/>
              </a:bodyPr>
              <a:lstStyle/>
              <a:p>
                <a:r>
                  <a:rPr lang="en-US" altLang="zh-CN" sz="1800" b="1" i="1">
                    <a:solidFill>
                      <a:srgbClr val="000000"/>
                    </a:solidFill>
                    <a:latin typeface="Times New Roman" pitchFamily="18" charset="0"/>
                  </a:rPr>
                  <a:t>T</a:t>
                </a:r>
                <a:r>
                  <a:rPr lang="en-US" altLang="zh-CN" sz="1800" b="1" baseline="-25000">
                    <a:solidFill>
                      <a:srgbClr val="000000"/>
                    </a:solidFill>
                    <a:latin typeface="Times New Roman" pitchFamily="18" charset="0"/>
                  </a:rPr>
                  <a:t>e</a:t>
                </a:r>
              </a:p>
            </p:txBody>
          </p:sp>
          <p:sp>
            <p:nvSpPr>
              <p:cNvPr id="60447" name="Rectangle 25"/>
              <p:cNvSpPr>
                <a:spLocks noChangeArrowheads="1"/>
              </p:cNvSpPr>
              <p:nvPr/>
            </p:nvSpPr>
            <p:spPr bwMode="auto">
              <a:xfrm>
                <a:off x="2780" y="3408"/>
                <a:ext cx="89" cy="273"/>
              </a:xfrm>
              <a:prstGeom prst="rect">
                <a:avLst/>
              </a:prstGeom>
              <a:noFill/>
              <a:ln w="9525">
                <a:noFill/>
                <a:miter lim="800000"/>
                <a:headEnd/>
                <a:tailEnd/>
              </a:ln>
            </p:spPr>
            <p:txBody>
              <a:bodyPr wrap="none" lIns="0" tIns="0" rIns="0" bIns="0">
                <a:spAutoFit/>
              </a:bodyPr>
              <a:lstStyle/>
              <a:p>
                <a:r>
                  <a:rPr lang="en-US" altLang="zh-CN" sz="1800" b="1">
                    <a:solidFill>
                      <a:srgbClr val="000000"/>
                    </a:solidFill>
                    <a:latin typeface="Times New Roman" pitchFamily="18" charset="0"/>
                  </a:rPr>
                  <a:t>0</a:t>
                </a:r>
                <a:endParaRPr lang="en-US" altLang="zh-CN" sz="1800" b="1" baseline="-25000">
                  <a:solidFill>
                    <a:srgbClr val="000000"/>
                  </a:solidFill>
                  <a:latin typeface="Times New Roman" pitchFamily="18" charset="0"/>
                </a:endParaRPr>
              </a:p>
            </p:txBody>
          </p:sp>
          <p:sp>
            <p:nvSpPr>
              <p:cNvPr id="60448" name="Rectangle 26"/>
              <p:cNvSpPr>
                <a:spLocks noChangeArrowheads="1"/>
              </p:cNvSpPr>
              <p:nvPr/>
            </p:nvSpPr>
            <p:spPr bwMode="auto">
              <a:xfrm>
                <a:off x="2948" y="3553"/>
                <a:ext cx="89" cy="273"/>
              </a:xfrm>
              <a:prstGeom prst="rect">
                <a:avLst/>
              </a:prstGeom>
              <a:noFill/>
              <a:ln w="9525">
                <a:noFill/>
                <a:miter lim="800000"/>
                <a:headEnd/>
                <a:tailEnd/>
              </a:ln>
            </p:spPr>
            <p:txBody>
              <a:bodyPr wrap="none" lIns="0" tIns="0" rIns="0" bIns="0">
                <a:spAutoFit/>
              </a:bodyPr>
              <a:lstStyle/>
              <a:p>
                <a:r>
                  <a:rPr lang="en-US" altLang="zh-CN" sz="1800" b="1">
                    <a:solidFill>
                      <a:schemeClr val="folHlink"/>
                    </a:solidFill>
                    <a:latin typeface="Times New Roman" pitchFamily="18" charset="0"/>
                  </a:rPr>
                  <a:t>1</a:t>
                </a:r>
                <a:endParaRPr lang="en-US" altLang="zh-CN" sz="1800" b="1" i="1" baseline="-25000">
                  <a:solidFill>
                    <a:srgbClr val="000000"/>
                  </a:solidFill>
                  <a:latin typeface="Times New Roman" pitchFamily="18" charset="0"/>
                </a:endParaRPr>
              </a:p>
            </p:txBody>
          </p:sp>
          <p:sp>
            <p:nvSpPr>
              <p:cNvPr id="60449" name="Rectangle 27"/>
              <p:cNvSpPr>
                <a:spLocks noChangeArrowheads="1"/>
              </p:cNvSpPr>
              <p:nvPr/>
            </p:nvSpPr>
            <p:spPr bwMode="auto">
              <a:xfrm>
                <a:off x="2984" y="1584"/>
                <a:ext cx="89" cy="273"/>
              </a:xfrm>
              <a:prstGeom prst="rect">
                <a:avLst/>
              </a:prstGeom>
              <a:noFill/>
              <a:ln w="9525">
                <a:noFill/>
                <a:miter lim="800000"/>
                <a:headEnd/>
                <a:tailEnd/>
              </a:ln>
            </p:spPr>
            <p:txBody>
              <a:bodyPr wrap="none" lIns="0" tIns="0" rIns="0" bIns="0">
                <a:spAutoFit/>
              </a:bodyPr>
              <a:lstStyle/>
              <a:p>
                <a:r>
                  <a:rPr lang="en-US" altLang="zh-CN" sz="1800" b="1">
                    <a:solidFill>
                      <a:schemeClr val="folHlink"/>
                    </a:solidFill>
                    <a:latin typeface="Times New Roman" pitchFamily="18" charset="0"/>
                  </a:rPr>
                  <a:t>0</a:t>
                </a:r>
                <a:endParaRPr lang="en-US" altLang="zh-CN" sz="1800" b="1" i="1" baseline="-25000">
                  <a:solidFill>
                    <a:srgbClr val="000000"/>
                  </a:solidFill>
                  <a:latin typeface="Times New Roman" pitchFamily="18" charset="0"/>
                </a:endParaRPr>
              </a:p>
            </p:txBody>
          </p:sp>
          <p:sp>
            <p:nvSpPr>
              <p:cNvPr id="60450" name="Rectangle 28"/>
              <p:cNvSpPr>
                <a:spLocks noChangeArrowheads="1"/>
              </p:cNvSpPr>
              <p:nvPr/>
            </p:nvSpPr>
            <p:spPr bwMode="auto">
              <a:xfrm>
                <a:off x="5136" y="1500"/>
                <a:ext cx="162" cy="273"/>
              </a:xfrm>
              <a:prstGeom prst="rect">
                <a:avLst/>
              </a:prstGeom>
              <a:noFill/>
              <a:ln w="9525">
                <a:noFill/>
                <a:miter lim="800000"/>
                <a:headEnd/>
                <a:tailEnd/>
              </a:ln>
            </p:spPr>
            <p:txBody>
              <a:bodyPr wrap="none" lIns="0" tIns="0" rIns="0" bIns="0">
                <a:spAutoFit/>
              </a:bodyPr>
              <a:lstStyle/>
              <a:p>
                <a:r>
                  <a:rPr lang="en-US" altLang="zh-CN" sz="1800" b="1" i="1">
                    <a:solidFill>
                      <a:schemeClr val="folHlink"/>
                    </a:solidFill>
                    <a:latin typeface="Times New Roman" pitchFamily="18" charset="0"/>
                  </a:rPr>
                  <a:t>T</a:t>
                </a:r>
                <a:r>
                  <a:rPr lang="en-US" altLang="zh-CN" sz="1800" b="1" baseline="-25000">
                    <a:solidFill>
                      <a:schemeClr val="folHlink"/>
                    </a:solidFill>
                    <a:latin typeface="Times New Roman" pitchFamily="18" charset="0"/>
                  </a:rPr>
                  <a:t>e</a:t>
                </a:r>
                <a:endParaRPr lang="en-US" altLang="zh-CN" sz="1800" b="1" baseline="-25000">
                  <a:solidFill>
                    <a:srgbClr val="000000"/>
                  </a:solidFill>
                  <a:latin typeface="Times New Roman" pitchFamily="18" charset="0"/>
                </a:endParaRPr>
              </a:p>
            </p:txBody>
          </p:sp>
        </p:grpSp>
        <p:grpSp>
          <p:nvGrpSpPr>
            <p:cNvPr id="60436" name="Group 29"/>
            <p:cNvGrpSpPr>
              <a:grpSpLocks/>
            </p:cNvGrpSpPr>
            <p:nvPr/>
          </p:nvGrpSpPr>
          <p:grpSpPr bwMode="auto">
            <a:xfrm>
              <a:off x="4368" y="1512"/>
              <a:ext cx="379" cy="2314"/>
              <a:chOff x="4368" y="1512"/>
              <a:chExt cx="379" cy="2314"/>
            </a:xfrm>
          </p:grpSpPr>
          <p:sp>
            <p:nvSpPr>
              <p:cNvPr id="60437" name="Line 30"/>
              <p:cNvSpPr>
                <a:spLocks noChangeShapeType="1"/>
              </p:cNvSpPr>
              <p:nvPr/>
            </p:nvSpPr>
            <p:spPr bwMode="auto">
              <a:xfrm>
                <a:off x="4444" y="1798"/>
                <a:ext cx="0" cy="1722"/>
              </a:xfrm>
              <a:prstGeom prst="line">
                <a:avLst/>
              </a:prstGeom>
              <a:noFill/>
              <a:ln w="12700">
                <a:solidFill>
                  <a:schemeClr val="hlink"/>
                </a:solidFill>
                <a:prstDash val="lgDash"/>
                <a:round/>
                <a:headEnd/>
                <a:tailEnd/>
              </a:ln>
            </p:spPr>
            <p:txBody>
              <a:bodyPr/>
              <a:lstStyle/>
              <a:p>
                <a:endParaRPr lang="zh-CN" altLang="en-US"/>
              </a:p>
            </p:txBody>
          </p:sp>
          <p:sp>
            <p:nvSpPr>
              <p:cNvPr id="60438" name="Rectangle 31"/>
              <p:cNvSpPr>
                <a:spLocks noChangeArrowheads="1"/>
              </p:cNvSpPr>
              <p:nvPr/>
            </p:nvSpPr>
            <p:spPr bwMode="auto">
              <a:xfrm>
                <a:off x="4368" y="3553"/>
                <a:ext cx="379" cy="273"/>
              </a:xfrm>
              <a:prstGeom prst="rect">
                <a:avLst/>
              </a:prstGeom>
              <a:noFill/>
              <a:ln w="9525">
                <a:noFill/>
                <a:miter lim="800000"/>
                <a:headEnd/>
                <a:tailEnd/>
              </a:ln>
            </p:spPr>
            <p:txBody>
              <a:bodyPr wrap="none" lIns="0" tIns="0" rIns="0" bIns="0">
                <a:spAutoFit/>
              </a:bodyPr>
              <a:lstStyle/>
              <a:p>
                <a:r>
                  <a:rPr lang="en-US" altLang="zh-CN" sz="1800" b="1" i="1">
                    <a:solidFill>
                      <a:srgbClr val="000000"/>
                    </a:solidFill>
                    <a:latin typeface="Times New Roman" pitchFamily="18" charset="0"/>
                  </a:rPr>
                  <a:t>T</a:t>
                </a:r>
                <a:r>
                  <a:rPr lang="en-US" altLang="zh-CN" sz="1800" b="1" baseline="-25000">
                    <a:solidFill>
                      <a:srgbClr val="000000"/>
                    </a:solidFill>
                    <a:latin typeface="Times New Roman" pitchFamily="18" charset="0"/>
                  </a:rPr>
                  <a:t>emax</a:t>
                </a:r>
              </a:p>
            </p:txBody>
          </p:sp>
          <p:sp>
            <p:nvSpPr>
              <p:cNvPr id="60439" name="Rectangle 32"/>
              <p:cNvSpPr>
                <a:spLocks noChangeArrowheads="1"/>
              </p:cNvSpPr>
              <p:nvPr/>
            </p:nvSpPr>
            <p:spPr bwMode="auto">
              <a:xfrm>
                <a:off x="4368" y="1512"/>
                <a:ext cx="379" cy="273"/>
              </a:xfrm>
              <a:prstGeom prst="rect">
                <a:avLst/>
              </a:prstGeom>
              <a:noFill/>
              <a:ln w="9525">
                <a:noFill/>
                <a:miter lim="800000"/>
                <a:headEnd/>
                <a:tailEnd/>
              </a:ln>
            </p:spPr>
            <p:txBody>
              <a:bodyPr wrap="none" lIns="0" tIns="0" rIns="0" bIns="0">
                <a:spAutoFit/>
              </a:bodyPr>
              <a:lstStyle/>
              <a:p>
                <a:r>
                  <a:rPr lang="en-US" altLang="zh-CN" sz="1800" b="1" i="1">
                    <a:solidFill>
                      <a:schemeClr val="folHlink"/>
                    </a:solidFill>
                    <a:latin typeface="Times New Roman" pitchFamily="18" charset="0"/>
                  </a:rPr>
                  <a:t>T</a:t>
                </a:r>
                <a:r>
                  <a:rPr lang="en-US" altLang="zh-CN" sz="1800" b="1" baseline="-25000">
                    <a:solidFill>
                      <a:schemeClr val="folHlink"/>
                    </a:solidFill>
                    <a:latin typeface="Times New Roman" pitchFamily="18" charset="0"/>
                  </a:rPr>
                  <a:t>emax</a:t>
                </a:r>
                <a:endParaRPr lang="en-US" altLang="zh-CN" sz="1800" b="1" baseline="-25000">
                  <a:solidFill>
                    <a:srgbClr val="000000"/>
                  </a:solidFill>
                  <a:latin typeface="Times New Roman" pitchFamily="18" charset="0"/>
                </a:endParaRPr>
              </a:p>
            </p:txBody>
          </p:sp>
        </p:grpSp>
      </p:grpSp>
      <p:sp>
        <p:nvSpPr>
          <p:cNvPr id="60420" name="矩形 33"/>
          <p:cNvSpPr>
            <a:spLocks noChangeArrowheads="1"/>
          </p:cNvSpPr>
          <p:nvPr/>
        </p:nvSpPr>
        <p:spPr bwMode="auto">
          <a:xfrm>
            <a:off x="1979613" y="3573463"/>
            <a:ext cx="3313112" cy="338137"/>
          </a:xfrm>
          <a:prstGeom prst="rect">
            <a:avLst/>
          </a:prstGeom>
          <a:noFill/>
          <a:ln w="9525">
            <a:noFill/>
            <a:miter lim="800000"/>
            <a:headEnd/>
            <a:tailEnd/>
          </a:ln>
        </p:spPr>
        <p:txBody>
          <a:bodyPr>
            <a:spAutoFit/>
          </a:bodyPr>
          <a:lstStyle/>
          <a:p>
            <a:r>
              <a:rPr lang="zh-CN" altLang="en-US" sz="1600" b="1">
                <a:latin typeface="Times New Roman" pitchFamily="18" charset="0"/>
              </a:rPr>
              <a:t>恒压恒频时异步电机的机械特性</a:t>
            </a:r>
          </a:p>
        </p:txBody>
      </p:sp>
      <p:pic>
        <p:nvPicPr>
          <p:cNvPr id="60421" name="Picture 9"/>
          <p:cNvPicPr>
            <a:picLocks noChangeAspect="1" noChangeArrowheads="1"/>
          </p:cNvPicPr>
          <p:nvPr/>
        </p:nvPicPr>
        <p:blipFill>
          <a:blip r:embed="rId2" cstate="print"/>
          <a:srcRect/>
          <a:stretch>
            <a:fillRect/>
          </a:stretch>
        </p:blipFill>
        <p:spPr bwMode="auto">
          <a:xfrm>
            <a:off x="5003800" y="3565525"/>
            <a:ext cx="4105275" cy="3248025"/>
          </a:xfrm>
          <a:prstGeom prst="rect">
            <a:avLst/>
          </a:prstGeom>
          <a:noFill/>
          <a:ln w="9525">
            <a:noFill/>
            <a:miter lim="800000"/>
            <a:headEnd/>
            <a:tailEnd/>
          </a:ln>
        </p:spPr>
      </p:pic>
      <p:sp>
        <p:nvSpPr>
          <p:cNvPr id="60422" name="Text Box 30"/>
          <p:cNvSpPr txBox="1">
            <a:spLocks noChangeArrowheads="1"/>
          </p:cNvSpPr>
          <p:nvPr/>
        </p:nvSpPr>
        <p:spPr bwMode="auto">
          <a:xfrm>
            <a:off x="0" y="4514850"/>
            <a:ext cx="1670050"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9</a:t>
            </a:r>
            <a:r>
              <a:rPr lang="zh-CN" altLang="en-US" sz="1600" b="1">
                <a:latin typeface="Times New Roman" pitchFamily="18" charset="0"/>
              </a:rPr>
              <a:t>章 同步电动机变压变频调速系统</a:t>
            </a:r>
          </a:p>
        </p:txBody>
      </p:sp>
      <p:sp>
        <p:nvSpPr>
          <p:cNvPr id="60423" name="Text Box 13"/>
          <p:cNvSpPr txBox="1">
            <a:spLocks noChangeArrowheads="1"/>
          </p:cNvSpPr>
          <p:nvPr/>
        </p:nvSpPr>
        <p:spPr bwMode="auto">
          <a:xfrm>
            <a:off x="0" y="2676525"/>
            <a:ext cx="1703388"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7</a:t>
            </a:r>
            <a:r>
              <a:rPr lang="zh-CN" altLang="en-US" sz="1600" b="1">
                <a:latin typeface="Times New Roman" pitchFamily="18" charset="0"/>
              </a:rPr>
              <a:t>章  基于动态模型的异步电动机调速系统</a:t>
            </a:r>
          </a:p>
        </p:txBody>
      </p:sp>
      <p:sp>
        <p:nvSpPr>
          <p:cNvPr id="60424" name="Text Box 26"/>
          <p:cNvSpPr txBox="1">
            <a:spLocks noChangeArrowheads="1"/>
          </p:cNvSpPr>
          <p:nvPr/>
        </p:nvSpPr>
        <p:spPr bwMode="auto">
          <a:xfrm>
            <a:off x="0" y="1079500"/>
            <a:ext cx="1687513" cy="581025"/>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3" action="ppaction://hlinksldjump"/>
              </a:rPr>
              <a:t>第</a:t>
            </a:r>
            <a:r>
              <a:rPr lang="en-US" altLang="zh-CN" sz="1600" b="1">
                <a:latin typeface="Times New Roman" pitchFamily="18" charset="0"/>
                <a:hlinkClick r:id="rId3" action="ppaction://hlinksldjump"/>
              </a:rPr>
              <a:t>1</a:t>
            </a:r>
            <a:r>
              <a:rPr lang="zh-CN" altLang="en-US" sz="1600" b="1">
                <a:latin typeface="Times New Roman" pitchFamily="18" charset="0"/>
                <a:hlinkClick r:id="rId3" action="ppaction://hlinksldjump"/>
              </a:rPr>
              <a:t>章  交流调速系统绪论</a:t>
            </a:r>
            <a:endParaRPr lang="zh-CN" altLang="en-US" sz="1600" b="1">
              <a:latin typeface="Times New Roman" pitchFamily="18" charset="0"/>
            </a:endParaRPr>
          </a:p>
        </p:txBody>
      </p:sp>
      <p:sp>
        <p:nvSpPr>
          <p:cNvPr id="34" name="Text Box 27"/>
          <p:cNvSpPr txBox="1">
            <a:spLocks noChangeArrowheads="1"/>
          </p:cNvSpPr>
          <p:nvPr/>
        </p:nvSpPr>
        <p:spPr bwMode="auto">
          <a:xfrm>
            <a:off x="0" y="1749425"/>
            <a:ext cx="1693863" cy="825500"/>
          </a:xfrm>
          <a:prstGeom prst="rect">
            <a:avLst/>
          </a:prstGeom>
          <a:solidFill>
            <a:schemeClr val="accent5">
              <a:lumMod val="40000"/>
              <a:lumOff val="60000"/>
            </a:schemeClr>
          </a:solidFill>
          <a:ln w="9525">
            <a:noFill/>
            <a:miter lim="800000"/>
          </a:ln>
        </p:spPr>
        <p:txBody>
          <a:bodyPr>
            <a:spAutoFit/>
          </a:bodyPr>
          <a:lstStyle/>
          <a:p>
            <a:pPr>
              <a:spcBef>
                <a:spcPct val="50000"/>
              </a:spcBef>
              <a:buFontTx/>
              <a:buNone/>
              <a:defRPr/>
            </a:pPr>
            <a:r>
              <a:rPr kumimoji="1" lang="zh-CN" altLang="zh-CN" sz="1600" b="1" dirty="0">
                <a:latin typeface="Times New Roman" panose="02020603050405020304" pitchFamily="18" charset="0"/>
              </a:rPr>
              <a:t>第</a:t>
            </a:r>
            <a:r>
              <a:rPr kumimoji="1" lang="en-US" altLang="zh-CN" sz="1600" b="1" dirty="0">
                <a:latin typeface="Times New Roman" panose="02020603050405020304" pitchFamily="18" charset="0"/>
              </a:rPr>
              <a:t>6</a:t>
            </a:r>
            <a:r>
              <a:rPr kumimoji="1" lang="zh-CN" altLang="zh-CN" sz="1600" b="1" dirty="0">
                <a:latin typeface="Times New Roman" panose="02020603050405020304" pitchFamily="18" charset="0"/>
              </a:rPr>
              <a:t>章 </a:t>
            </a:r>
            <a:r>
              <a:rPr kumimoji="1" lang="zh-CN" altLang="en-US" sz="1600" b="1" dirty="0">
                <a:latin typeface="Times New Roman" panose="02020603050405020304" pitchFamily="18" charset="0"/>
              </a:rPr>
              <a:t> </a:t>
            </a:r>
            <a:r>
              <a:rPr kumimoji="1" lang="zh-CN" altLang="zh-CN" sz="1600" b="1" dirty="0">
                <a:latin typeface="Times New Roman" panose="02020603050405020304" pitchFamily="18" charset="0"/>
              </a:rPr>
              <a:t>基于稳态模型的异步电动机调速系统</a:t>
            </a:r>
            <a:endParaRPr kumimoji="1" lang="en-US" altLang="zh-CN" sz="1600" b="1" dirty="0">
              <a:latin typeface="Times New Roman" panose="02020603050405020304" pitchFamily="18" charset="0"/>
            </a:endParaRPr>
          </a:p>
        </p:txBody>
      </p:sp>
      <p:sp>
        <p:nvSpPr>
          <p:cNvPr id="60426" name="Text Box 29"/>
          <p:cNvSpPr txBox="1">
            <a:spLocks noChangeArrowheads="1"/>
          </p:cNvSpPr>
          <p:nvPr/>
        </p:nvSpPr>
        <p:spPr bwMode="auto">
          <a:xfrm>
            <a:off x="0" y="3606800"/>
            <a:ext cx="1685925" cy="830263"/>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8</a:t>
            </a:r>
            <a:r>
              <a:rPr lang="zh-CN" altLang="en-US" sz="1600" b="1">
                <a:latin typeface="Times New Roman" pitchFamily="18" charset="0"/>
              </a:rPr>
              <a:t>章 </a:t>
            </a:r>
            <a:r>
              <a:rPr lang="zh-CN" altLang="zh-CN" sz="1600" b="1"/>
              <a:t>绕线转子异步电机转子变频控制系统</a:t>
            </a:r>
            <a:endParaRPr lang="zh-CN" altLang="en-US" sz="1600" b="1">
              <a:latin typeface="Times New Roman" pitchFamily="18" charset="0"/>
            </a:endParaRPr>
          </a:p>
        </p:txBody>
      </p:sp>
      <p:sp>
        <p:nvSpPr>
          <p:cNvPr id="55332" name="Rectangle 36"/>
          <p:cNvSpPr>
            <a:spLocks noChangeArrowheads="1"/>
          </p:cNvSpPr>
          <p:nvPr/>
        </p:nvSpPr>
        <p:spPr bwMode="auto">
          <a:xfrm>
            <a:off x="5940425" y="1150938"/>
            <a:ext cx="2879725" cy="2062162"/>
          </a:xfrm>
          <a:prstGeom prst="rect">
            <a:avLst/>
          </a:prstGeom>
          <a:noFill/>
          <a:ln w="9525" cap="flat" cmpd="sng">
            <a:noFill/>
            <a:prstDash val="solid"/>
            <a:miter lim="800000"/>
            <a:headEnd type="none" w="med" len="med"/>
            <a:tailEnd type="none" w="med" len="med"/>
          </a:ln>
          <a:effectLst/>
        </p:spPr>
        <p:txBody>
          <a:bodyPr anchor="ctr">
            <a:spAutoFit/>
          </a:bodyPr>
          <a:lstStyle/>
          <a:p>
            <a:pPr eaLnBrk="0" fontAlgn="ctr" hangingPunct="0">
              <a:buFontTx/>
              <a:buNone/>
              <a:tabLst>
                <a:tab pos="3076575" algn="l"/>
              </a:tabLst>
              <a:defRPr/>
            </a:pPr>
            <a:r>
              <a:rPr lang="zh-CN" sz="1600" b="1" dirty="0">
                <a:latin typeface="Times New Roman" panose="02020603050405020304" pitchFamily="18" charset="0"/>
                <a:cs typeface="Times New Roman" panose="02020603050405020304" pitchFamily="18" charset="0"/>
              </a:rPr>
              <a:t>在</a:t>
            </a:r>
            <a:r>
              <a:rPr lang="zh-CN" sz="1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气隙</a:t>
            </a:r>
            <a:r>
              <a:rPr lang="zh-CN" altLang="en-US" sz="1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（定子）</a:t>
            </a:r>
            <a:r>
              <a:rPr lang="zh-CN" sz="1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磁通感应电动势恒值控制</a:t>
            </a:r>
            <a:r>
              <a:rPr lang="zh-CN" sz="1600" b="1" dirty="0">
                <a:latin typeface="Times New Roman" panose="02020603050405020304" pitchFamily="18" charset="0"/>
                <a:cs typeface="Times New Roman" panose="02020603050405020304" pitchFamily="18" charset="0"/>
              </a:rPr>
              <a:t>中，当频率变化时，其</a:t>
            </a:r>
            <a:r>
              <a:rPr lang="zh-CN" sz="1600" b="1" dirty="0">
                <a:solidFill>
                  <a:srgbClr val="CC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临界转矩恒定不变</a:t>
            </a:r>
            <a:r>
              <a:rPr lang="zh-CN" altLang="en-US" sz="1600" b="1" dirty="0">
                <a:latin typeface="Times New Roman" panose="02020603050405020304" pitchFamily="18" charset="0"/>
                <a:cs typeface="Times New Roman" panose="02020603050405020304" pitchFamily="18" charset="0"/>
              </a:rPr>
              <a:t>，其</a:t>
            </a:r>
            <a:r>
              <a:rPr lang="zh-CN" sz="1600" b="1" dirty="0">
                <a:solidFill>
                  <a:srgbClr val="CC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临界转差率大于恒压频比控制方式的</a:t>
            </a:r>
            <a:r>
              <a:rPr lang="zh-CN" altLang="en-US" sz="1600" b="1" dirty="0">
                <a:solidFill>
                  <a:srgbClr val="CC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临界转差率</a:t>
            </a:r>
            <a:r>
              <a:rPr lang="zh-CN" sz="1600" b="1" dirty="0">
                <a:latin typeface="Times New Roman" panose="02020603050405020304" pitchFamily="18" charset="0"/>
                <a:cs typeface="Times New Roman" panose="02020603050405020304" pitchFamily="18" charset="0"/>
              </a:rPr>
              <a:t>。</a:t>
            </a:r>
            <a:endParaRPr lang="en-US" altLang="zh-CN" sz="1600" b="1" dirty="0">
              <a:latin typeface="Times New Roman" panose="02020603050405020304" pitchFamily="18" charset="0"/>
              <a:cs typeface="Times New Roman" panose="02020603050405020304" pitchFamily="18" charset="0"/>
            </a:endParaRPr>
          </a:p>
          <a:p>
            <a:pPr eaLnBrk="0" fontAlgn="ctr" hangingPunct="0">
              <a:buFontTx/>
              <a:buNone/>
              <a:tabLst>
                <a:tab pos="3076575" algn="l"/>
              </a:tabLst>
              <a:defRPr/>
            </a:pPr>
            <a:r>
              <a:rPr lang="zh-CN" altLang="en-US" sz="1600" b="1" dirty="0">
                <a:latin typeface="Times New Roman" panose="02020603050405020304" pitchFamily="18" charset="0"/>
                <a:cs typeface="Times New Roman" panose="02020603050405020304" pitchFamily="18" charset="0"/>
              </a:rPr>
              <a:t>当然，气隙</a:t>
            </a:r>
            <a:r>
              <a:rPr lang="zh-CN" altLang="zh-CN" sz="1600" b="1" dirty="0">
                <a:latin typeface="Times New Roman" panose="02020603050405020304" pitchFamily="18" charset="0"/>
                <a:cs typeface="Times New Roman" panose="02020603050405020304" pitchFamily="18" charset="0"/>
              </a:rPr>
              <a:t>磁通感应电动势恒值控制</a:t>
            </a:r>
            <a:r>
              <a:rPr lang="zh-CN" altLang="en-US" sz="1600" b="1" dirty="0">
                <a:latin typeface="Times New Roman" panose="02020603050405020304" pitchFamily="18" charset="0"/>
                <a:cs typeface="Times New Roman" panose="02020603050405020304" pitchFamily="18" charset="0"/>
              </a:rPr>
              <a:t>优于定子全</a:t>
            </a:r>
            <a:r>
              <a:rPr lang="zh-CN" altLang="zh-CN" sz="1600" b="1" dirty="0">
                <a:latin typeface="Times New Roman" panose="02020603050405020304" pitchFamily="18" charset="0"/>
                <a:cs typeface="Times New Roman" panose="02020603050405020304" pitchFamily="18" charset="0"/>
              </a:rPr>
              <a:t>磁通感应电动势恒值控制</a:t>
            </a:r>
            <a:endParaRPr lang="zh-CN" sz="1600"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1690688" y="836613"/>
            <a:ext cx="7129462" cy="698500"/>
          </a:xfrm>
          <a:solidFill>
            <a:schemeClr val="bg1"/>
          </a:solidFill>
        </p:spPr>
        <p:txBody>
          <a:bodyPr/>
          <a:lstStyle/>
          <a:p>
            <a:pPr algn="l" eaLnBrk="1" hangingPunct="1">
              <a:defRPr/>
            </a:pPr>
            <a:r>
              <a:rPr lang="zh-CN" altLang="en-US" sz="2400" dirty="0" smtClean="0">
                <a:solidFill>
                  <a:srgbClr val="0000FF"/>
                </a:solidFill>
              </a:rPr>
              <a:t>基频以上恒压变频时的机械特性分析</a:t>
            </a:r>
            <a:r>
              <a:rPr lang="zh-CN" altLang="en-US" sz="2400" dirty="0" smtClean="0"/>
              <a:t/>
            </a:r>
            <a:br>
              <a:rPr lang="zh-CN" altLang="en-US" sz="2400" dirty="0" smtClean="0"/>
            </a:br>
            <a:r>
              <a:rPr lang="zh-CN" altLang="en-US" sz="2000" dirty="0" smtClean="0"/>
              <a:t>在基频以上变频调速时，由于定子电压</a:t>
            </a:r>
            <a:r>
              <a:rPr lang="en-US" altLang="zh-CN" sz="2000" i="1" dirty="0" smtClean="0">
                <a:latin typeface="Times New Roman" panose="02020603050405020304" pitchFamily="18" charset="0"/>
              </a:rPr>
              <a:t>U</a:t>
            </a:r>
            <a:r>
              <a:rPr lang="en-US" altLang="zh-CN" sz="2000" baseline="-25000" dirty="0" smtClean="0">
                <a:latin typeface="Times New Roman" panose="02020603050405020304" pitchFamily="18" charset="0"/>
              </a:rPr>
              <a:t>s</a:t>
            </a:r>
            <a:r>
              <a:rPr lang="en-US" altLang="zh-CN" sz="2000" dirty="0" smtClean="0">
                <a:latin typeface="Times New Roman" panose="02020603050405020304" pitchFamily="18" charset="0"/>
              </a:rPr>
              <a:t>=</a:t>
            </a:r>
            <a:r>
              <a:rPr lang="en-US" altLang="zh-CN" sz="2000" i="1" dirty="0" err="1" smtClean="0">
                <a:latin typeface="Times New Roman" panose="02020603050405020304" pitchFamily="18" charset="0"/>
              </a:rPr>
              <a:t>U</a:t>
            </a:r>
            <a:r>
              <a:rPr lang="en-US" altLang="zh-CN" sz="2000" baseline="-25000" dirty="0" err="1" smtClean="0">
                <a:latin typeface="Times New Roman" panose="02020603050405020304" pitchFamily="18" charset="0"/>
              </a:rPr>
              <a:t>sN</a:t>
            </a:r>
            <a:r>
              <a:rPr lang="zh-CN" altLang="en-US" sz="2000" dirty="0" smtClean="0"/>
              <a:t>不变 </a:t>
            </a:r>
          </a:p>
        </p:txBody>
      </p:sp>
      <p:sp>
        <p:nvSpPr>
          <p:cNvPr id="14341" name="Rectangle 3"/>
          <p:cNvSpPr>
            <a:spLocks noGrp="1" noChangeArrowheads="1"/>
          </p:cNvSpPr>
          <p:nvPr>
            <p:ph idx="1"/>
          </p:nvPr>
        </p:nvSpPr>
        <p:spPr>
          <a:xfrm>
            <a:off x="1692275" y="4654550"/>
            <a:ext cx="7451725" cy="2087563"/>
          </a:xfrm>
          <a:solidFill>
            <a:schemeClr val="bg1"/>
          </a:solidFill>
        </p:spPr>
        <p:txBody>
          <a:bodyPr/>
          <a:lstStyle/>
          <a:p>
            <a:pPr eaLnBrk="1" hangingPunct="1"/>
            <a:r>
              <a:rPr lang="zh-CN" altLang="en-US" sz="2000" b="1" smtClean="0">
                <a:solidFill>
                  <a:srgbClr val="C00000"/>
                </a:solidFill>
              </a:rPr>
              <a:t>当角频率提高时，同步转速随之提高，最大转矩减小，机械特性上移，而形状基本不变。</a:t>
            </a:r>
          </a:p>
          <a:p>
            <a:pPr eaLnBrk="1" hangingPunct="1"/>
            <a:r>
              <a:rPr lang="zh-CN" altLang="en-US" sz="2000" b="1" smtClean="0"/>
              <a:t>由于频率提高而电压不变，气隙磁通势必减弱，导致转矩的减小，但转速升高了，可以认为输出功率基本不变。所以基频以上变频调速属于弱磁恒功率调速。 </a:t>
            </a:r>
          </a:p>
        </p:txBody>
      </p:sp>
      <p:graphicFrame>
        <p:nvGraphicFramePr>
          <p:cNvPr id="14338" name="Object 4"/>
          <p:cNvGraphicFramePr>
            <a:graphicFrameLocks/>
          </p:cNvGraphicFramePr>
          <p:nvPr/>
        </p:nvGraphicFramePr>
        <p:xfrm>
          <a:off x="1835150" y="1557338"/>
          <a:ext cx="6985000" cy="1152525"/>
        </p:xfrm>
        <a:graphic>
          <a:graphicData uri="http://schemas.openxmlformats.org/presentationml/2006/ole">
            <p:oleObj spid="_x0000_s14338" r:id="rId3" imgW="2768600" imgH="457200" progId="Equation.3">
              <p:embed/>
            </p:oleObj>
          </a:graphicData>
        </a:graphic>
      </p:graphicFrame>
      <p:graphicFrame>
        <p:nvGraphicFramePr>
          <p:cNvPr id="14339" name="Object 6"/>
          <p:cNvGraphicFramePr>
            <a:graphicFrameLocks/>
          </p:cNvGraphicFramePr>
          <p:nvPr/>
        </p:nvGraphicFramePr>
        <p:xfrm>
          <a:off x="1835150" y="3136900"/>
          <a:ext cx="6443663" cy="1084263"/>
        </p:xfrm>
        <a:graphic>
          <a:graphicData uri="http://schemas.openxmlformats.org/presentationml/2006/ole">
            <p:oleObj spid="_x0000_s14339" r:id="rId4" imgW="2768600" imgH="469900" progId="Equation.3">
              <p:embed/>
            </p:oleObj>
          </a:graphicData>
        </a:graphic>
      </p:graphicFrame>
      <p:sp>
        <p:nvSpPr>
          <p:cNvPr id="14342" name="Text Box 30"/>
          <p:cNvSpPr txBox="1">
            <a:spLocks noChangeArrowheads="1"/>
          </p:cNvSpPr>
          <p:nvPr/>
        </p:nvSpPr>
        <p:spPr bwMode="auto">
          <a:xfrm>
            <a:off x="0" y="4514850"/>
            <a:ext cx="1670050"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9</a:t>
            </a:r>
            <a:r>
              <a:rPr lang="zh-CN" altLang="en-US" sz="1600" b="1">
                <a:latin typeface="Times New Roman" pitchFamily="18" charset="0"/>
              </a:rPr>
              <a:t>章 同步电动机变压变频调速系统</a:t>
            </a:r>
          </a:p>
        </p:txBody>
      </p:sp>
      <p:sp>
        <p:nvSpPr>
          <p:cNvPr id="14343" name="Text Box 13"/>
          <p:cNvSpPr txBox="1">
            <a:spLocks noChangeArrowheads="1"/>
          </p:cNvSpPr>
          <p:nvPr/>
        </p:nvSpPr>
        <p:spPr bwMode="auto">
          <a:xfrm>
            <a:off x="0" y="2676525"/>
            <a:ext cx="1703388"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7</a:t>
            </a:r>
            <a:r>
              <a:rPr lang="zh-CN" altLang="en-US" sz="1600" b="1">
                <a:latin typeface="Times New Roman" pitchFamily="18" charset="0"/>
              </a:rPr>
              <a:t>章  基于动态模型的异步电动机调速系统</a:t>
            </a:r>
          </a:p>
        </p:txBody>
      </p:sp>
      <p:sp>
        <p:nvSpPr>
          <p:cNvPr id="14344" name="Text Box 26"/>
          <p:cNvSpPr txBox="1">
            <a:spLocks noChangeArrowheads="1"/>
          </p:cNvSpPr>
          <p:nvPr/>
        </p:nvSpPr>
        <p:spPr bwMode="auto">
          <a:xfrm>
            <a:off x="0" y="1079500"/>
            <a:ext cx="1687513" cy="581025"/>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5" action="ppaction://hlinksldjump"/>
              </a:rPr>
              <a:t>第</a:t>
            </a:r>
            <a:r>
              <a:rPr lang="en-US" altLang="zh-CN" sz="1600" b="1">
                <a:latin typeface="Times New Roman" pitchFamily="18" charset="0"/>
                <a:hlinkClick r:id="rId5" action="ppaction://hlinksldjump"/>
              </a:rPr>
              <a:t>1</a:t>
            </a:r>
            <a:r>
              <a:rPr lang="zh-CN" altLang="en-US" sz="1600" b="1">
                <a:latin typeface="Times New Roman" pitchFamily="18" charset="0"/>
                <a:hlinkClick r:id="rId5" action="ppaction://hlinksldjump"/>
              </a:rPr>
              <a:t>章  交流调速系统绪论</a:t>
            </a:r>
            <a:endParaRPr lang="zh-CN" altLang="en-US" sz="1600" b="1">
              <a:latin typeface="Times New Roman" pitchFamily="18" charset="0"/>
            </a:endParaRPr>
          </a:p>
        </p:txBody>
      </p:sp>
      <p:sp>
        <p:nvSpPr>
          <p:cNvPr id="9" name="Text Box 27"/>
          <p:cNvSpPr txBox="1">
            <a:spLocks noChangeArrowheads="1"/>
          </p:cNvSpPr>
          <p:nvPr/>
        </p:nvSpPr>
        <p:spPr bwMode="auto">
          <a:xfrm>
            <a:off x="0" y="1749425"/>
            <a:ext cx="1693863" cy="825500"/>
          </a:xfrm>
          <a:prstGeom prst="rect">
            <a:avLst/>
          </a:prstGeom>
          <a:solidFill>
            <a:schemeClr val="accent5">
              <a:lumMod val="40000"/>
              <a:lumOff val="60000"/>
            </a:schemeClr>
          </a:solidFill>
          <a:ln w="9525">
            <a:noFill/>
            <a:miter lim="800000"/>
          </a:ln>
        </p:spPr>
        <p:txBody>
          <a:bodyPr>
            <a:spAutoFit/>
          </a:bodyPr>
          <a:lstStyle/>
          <a:p>
            <a:pPr>
              <a:spcBef>
                <a:spcPct val="50000"/>
              </a:spcBef>
              <a:buFontTx/>
              <a:buNone/>
              <a:defRPr/>
            </a:pPr>
            <a:r>
              <a:rPr kumimoji="1" lang="zh-CN" altLang="zh-CN" sz="1600" b="1" dirty="0">
                <a:latin typeface="Times New Roman" panose="02020603050405020304" pitchFamily="18" charset="0"/>
              </a:rPr>
              <a:t>第</a:t>
            </a:r>
            <a:r>
              <a:rPr kumimoji="1" lang="en-US" altLang="zh-CN" sz="1600" b="1" dirty="0">
                <a:latin typeface="Times New Roman" panose="02020603050405020304" pitchFamily="18" charset="0"/>
              </a:rPr>
              <a:t>6</a:t>
            </a:r>
            <a:r>
              <a:rPr kumimoji="1" lang="zh-CN" altLang="zh-CN" sz="1600" b="1" dirty="0">
                <a:latin typeface="Times New Roman" panose="02020603050405020304" pitchFamily="18" charset="0"/>
              </a:rPr>
              <a:t>章 </a:t>
            </a:r>
            <a:r>
              <a:rPr kumimoji="1" lang="zh-CN" altLang="en-US" sz="1600" b="1" dirty="0">
                <a:latin typeface="Times New Roman" panose="02020603050405020304" pitchFamily="18" charset="0"/>
              </a:rPr>
              <a:t> </a:t>
            </a:r>
            <a:r>
              <a:rPr kumimoji="1" lang="zh-CN" altLang="zh-CN" sz="1600" b="1" dirty="0">
                <a:latin typeface="Times New Roman" panose="02020603050405020304" pitchFamily="18" charset="0"/>
              </a:rPr>
              <a:t>基于稳态模型的异步电动机调速系统</a:t>
            </a:r>
            <a:endParaRPr kumimoji="1" lang="en-US" altLang="zh-CN" sz="1600" b="1" dirty="0">
              <a:latin typeface="Times New Roman" panose="02020603050405020304" pitchFamily="18" charset="0"/>
            </a:endParaRPr>
          </a:p>
        </p:txBody>
      </p:sp>
      <p:sp>
        <p:nvSpPr>
          <p:cNvPr id="14346" name="Text Box 29"/>
          <p:cNvSpPr txBox="1">
            <a:spLocks noChangeArrowheads="1"/>
          </p:cNvSpPr>
          <p:nvPr/>
        </p:nvSpPr>
        <p:spPr bwMode="auto">
          <a:xfrm>
            <a:off x="0" y="3606800"/>
            <a:ext cx="1685925" cy="830263"/>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8</a:t>
            </a:r>
            <a:r>
              <a:rPr lang="zh-CN" altLang="en-US" sz="1600" b="1">
                <a:latin typeface="Times New Roman" pitchFamily="18" charset="0"/>
              </a:rPr>
              <a:t>章 </a:t>
            </a:r>
            <a:r>
              <a:rPr lang="zh-CN" altLang="zh-CN" sz="1600" b="1"/>
              <a:t>绕线转子异步电机转子变频控制系统</a:t>
            </a:r>
            <a:endParaRPr lang="zh-CN" altLang="en-US" sz="1600" b="1">
              <a:latin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idx="1"/>
          </p:nvPr>
        </p:nvSpPr>
        <p:spPr>
          <a:xfrm>
            <a:off x="1692275" y="836613"/>
            <a:ext cx="7416800" cy="5832475"/>
          </a:xfrm>
        </p:spPr>
        <p:txBody>
          <a:bodyPr/>
          <a:lstStyle/>
          <a:p>
            <a:pPr marL="0" indent="0" eaLnBrk="1" hangingPunct="1">
              <a:buFontTx/>
              <a:buNone/>
              <a:defRPr/>
            </a:pPr>
            <a:r>
              <a:rPr lang="zh-CN" altLang="en-US" sz="2400" b="1" dirty="0" smtClean="0">
                <a:solidFill>
                  <a:srgbClr val="0000FF"/>
                </a:solidFill>
                <a:effectLst>
                  <a:outerShdw blurRad="38100" dist="38100" dir="2700000" algn="tl">
                    <a:srgbClr val="000000">
                      <a:alpha val="43137"/>
                    </a:srgbClr>
                  </a:outerShdw>
                </a:effectLst>
              </a:rPr>
              <a:t>怎样控制变频装置的电压和频率才能获得恒定的</a:t>
            </a:r>
            <a:r>
              <a:rPr lang="en-US" altLang="zh-CN" sz="2400" b="1" i="1" dirty="0" err="1" smtClean="0">
                <a:solidFill>
                  <a:srgbClr val="0000FF"/>
                </a:solidFill>
                <a:effectLst>
                  <a:outerShdw blurRad="38100" dist="38100" dir="2700000" algn="tl">
                    <a:srgbClr val="000000">
                      <a:alpha val="43137"/>
                    </a:srgbClr>
                  </a:outerShdw>
                </a:effectLst>
                <a:latin typeface="Times New Roman" panose="02020603050405020304" pitchFamily="18" charset="0"/>
              </a:rPr>
              <a:t>E</a:t>
            </a:r>
            <a:r>
              <a:rPr lang="en-US" altLang="zh-CN" sz="2400" b="1" baseline="-25000" dirty="0" err="1" smtClean="0">
                <a:solidFill>
                  <a:srgbClr val="0000FF"/>
                </a:solidFill>
                <a:effectLst>
                  <a:outerShdw blurRad="38100" dist="38100" dir="2700000" algn="tl">
                    <a:srgbClr val="000000">
                      <a:alpha val="43137"/>
                    </a:srgbClr>
                  </a:outerShdw>
                </a:effectLst>
                <a:latin typeface="Times New Roman" panose="02020603050405020304" pitchFamily="18" charset="0"/>
              </a:rPr>
              <a:t>r</a:t>
            </a:r>
            <a:r>
              <a:rPr lang="en-US" altLang="zh-CN" sz="2400" b="1" dirty="0" smtClean="0">
                <a:solidFill>
                  <a:srgbClr val="0000FF"/>
                </a:solidFill>
                <a:effectLst>
                  <a:outerShdw blurRad="38100" dist="38100" dir="2700000" algn="tl">
                    <a:srgbClr val="000000">
                      <a:alpha val="43137"/>
                    </a:srgbClr>
                  </a:outerShdw>
                </a:effectLst>
                <a:latin typeface="Times New Roman" panose="02020603050405020304" pitchFamily="18" charset="0"/>
              </a:rPr>
              <a:t>/</a:t>
            </a:r>
            <a:r>
              <a:rPr lang="en-US" altLang="zh-CN" sz="2400" b="1" i="1" dirty="0" smtClean="0">
                <a:solidFill>
                  <a:srgbClr val="0000FF"/>
                </a:solidFill>
                <a:effectLst>
                  <a:outerShdw blurRad="38100" dist="38100" dir="2700000" algn="tl">
                    <a:srgbClr val="000000">
                      <a:alpha val="43137"/>
                    </a:srgbClr>
                  </a:outerShdw>
                </a:effectLst>
                <a:latin typeface="Times New Roman" panose="02020603050405020304" pitchFamily="18" charset="0"/>
              </a:rPr>
              <a:t>ω</a:t>
            </a:r>
            <a:r>
              <a:rPr lang="en-US" altLang="zh-CN" sz="2400" b="1" baseline="-25000" dirty="0" smtClean="0">
                <a:solidFill>
                  <a:srgbClr val="0000FF"/>
                </a:solidFill>
                <a:effectLst>
                  <a:outerShdw blurRad="38100" dist="38100" dir="2700000" algn="tl">
                    <a:srgbClr val="000000">
                      <a:alpha val="43137"/>
                    </a:srgbClr>
                  </a:outerShdw>
                </a:effectLst>
                <a:latin typeface="Times New Roman" panose="02020603050405020304" pitchFamily="18" charset="0"/>
              </a:rPr>
              <a:t>1</a:t>
            </a:r>
            <a:r>
              <a:rPr lang="zh-CN" altLang="en-US" sz="2400" b="1" dirty="0" smtClean="0">
                <a:solidFill>
                  <a:srgbClr val="0000FF"/>
                </a:solidFill>
                <a:effectLst>
                  <a:outerShdw blurRad="38100" dist="38100" dir="2700000" algn="tl">
                    <a:srgbClr val="000000">
                      <a:alpha val="43137"/>
                    </a:srgbClr>
                  </a:outerShdw>
                </a:effectLst>
              </a:rPr>
              <a:t>呢？</a:t>
            </a:r>
            <a:endParaRPr lang="en-US" altLang="zh-CN" sz="2400" b="1" dirty="0" smtClean="0">
              <a:effectLst>
                <a:outerShdw blurRad="38100" dist="38100" dir="2700000" algn="tl">
                  <a:srgbClr val="000000">
                    <a:alpha val="43137"/>
                  </a:srgbClr>
                </a:outerShdw>
              </a:effectLst>
            </a:endParaRPr>
          </a:p>
          <a:p>
            <a:pPr marL="0" indent="0" eaLnBrk="1" hangingPunct="1">
              <a:spcBef>
                <a:spcPts val="1200"/>
              </a:spcBef>
              <a:buFontTx/>
              <a:buNone/>
              <a:defRPr/>
            </a:pPr>
            <a:r>
              <a:rPr lang="zh-CN" altLang="en-US" sz="2000" b="1" dirty="0" smtClean="0"/>
              <a:t>按照式</a:t>
            </a:r>
            <a:r>
              <a:rPr lang="en-US" altLang="zh-CN" sz="2000" b="1" i="1" dirty="0" err="1" smtClean="0">
                <a:latin typeface="Times New Roman" panose="02020603050405020304" pitchFamily="18" charset="0"/>
                <a:sym typeface="Symbol" panose="05050102010706020507" pitchFamily="18" charset="2"/>
              </a:rPr>
              <a:t>E</a:t>
            </a:r>
            <a:r>
              <a:rPr lang="en-US" altLang="zh-CN" sz="2000" b="1" baseline="-25000" dirty="0" err="1" smtClean="0">
                <a:latin typeface="Times New Roman" panose="02020603050405020304" pitchFamily="18" charset="0"/>
                <a:sym typeface="Symbol" panose="05050102010706020507" pitchFamily="18" charset="2"/>
              </a:rPr>
              <a:t>g</a:t>
            </a:r>
            <a:r>
              <a:rPr lang="en-US" altLang="zh-CN" sz="2000" b="1" dirty="0" smtClean="0">
                <a:latin typeface="Times New Roman" panose="02020603050405020304" pitchFamily="18" charset="0"/>
                <a:sym typeface="Symbol" panose="05050102010706020507" pitchFamily="18" charset="2"/>
              </a:rPr>
              <a:t>=4.44</a:t>
            </a:r>
            <a:r>
              <a:rPr lang="en-US" altLang="zh-CN" sz="2000" b="1" i="1" dirty="0" smtClean="0">
                <a:latin typeface="Times New Roman" panose="02020603050405020304" pitchFamily="18" charset="0"/>
                <a:sym typeface="Symbol" panose="05050102010706020507" pitchFamily="18" charset="2"/>
              </a:rPr>
              <a:t>f</a:t>
            </a:r>
            <a:r>
              <a:rPr lang="en-US" altLang="zh-CN" sz="2000" b="1" baseline="-25000" dirty="0" smtClean="0">
                <a:latin typeface="Times New Roman" panose="02020603050405020304" pitchFamily="18" charset="0"/>
                <a:sym typeface="Symbol" panose="05050102010706020507" pitchFamily="18" charset="2"/>
              </a:rPr>
              <a:t>1</a:t>
            </a:r>
            <a:r>
              <a:rPr lang="en-US" altLang="zh-CN" sz="2000" b="1" i="1" dirty="0" smtClean="0">
                <a:latin typeface="Times New Roman" panose="02020603050405020304" pitchFamily="18" charset="0"/>
                <a:sym typeface="Symbol" panose="05050102010706020507" pitchFamily="18" charset="2"/>
              </a:rPr>
              <a:t>N</a:t>
            </a:r>
            <a:r>
              <a:rPr lang="en-US" altLang="zh-CN" sz="2000" b="1" baseline="-25000" dirty="0" smtClean="0">
                <a:latin typeface="Times New Roman" panose="02020603050405020304" pitchFamily="18" charset="0"/>
                <a:sym typeface="Symbol" panose="05050102010706020507" pitchFamily="18" charset="2"/>
              </a:rPr>
              <a:t>s</a:t>
            </a:r>
            <a:r>
              <a:rPr lang="en-US" altLang="zh-CN" sz="2000" b="1" i="1" dirty="0" smtClean="0">
                <a:latin typeface="Times New Roman" panose="02020603050405020304" pitchFamily="18" charset="0"/>
                <a:sym typeface="Symbol" panose="05050102010706020507" pitchFamily="18" charset="2"/>
              </a:rPr>
              <a:t>k</a:t>
            </a:r>
            <a:r>
              <a:rPr lang="en-US" altLang="zh-CN" sz="2000" b="1" baseline="-25000" dirty="0" smtClean="0">
                <a:latin typeface="Times New Roman" panose="02020603050405020304" pitchFamily="18" charset="0"/>
                <a:sym typeface="Symbol" panose="05050102010706020507" pitchFamily="18" charset="2"/>
              </a:rPr>
              <a:t>Ns</a:t>
            </a:r>
            <a:r>
              <a:rPr lang="en-US" altLang="zh-CN" sz="2000" b="1" dirty="0" smtClean="0">
                <a:latin typeface="Times New Roman" panose="02020603050405020304" pitchFamily="18" charset="0"/>
                <a:sym typeface="Symbol" panose="05050102010706020507" pitchFamily="18" charset="2"/>
              </a:rPr>
              <a:t>Ф</a:t>
            </a:r>
            <a:r>
              <a:rPr lang="en-US" altLang="zh-CN" sz="2000" b="1" baseline="-25000" dirty="0" smtClean="0">
                <a:latin typeface="Times New Roman" panose="02020603050405020304" pitchFamily="18" charset="0"/>
                <a:sym typeface="Symbol" panose="05050102010706020507" pitchFamily="18" charset="2"/>
              </a:rPr>
              <a:t>m</a:t>
            </a:r>
            <a:r>
              <a:rPr lang="zh-CN" altLang="en-US" sz="2000" b="1" dirty="0" smtClean="0"/>
              <a:t>电动势和磁通的关系，当频率恒定时，电动势与磁通成正比。气隙磁通的</a:t>
            </a:r>
            <a:r>
              <a:rPr lang="zh-CN" altLang="en-US" sz="2000" b="1" dirty="0" smtClean="0">
                <a:latin typeface="Times New Roman" panose="02020603050405020304" pitchFamily="18" charset="0"/>
              </a:rPr>
              <a:t>感应电动势</a:t>
            </a:r>
            <a:r>
              <a:rPr lang="en-US" altLang="zh-CN" sz="2000" b="1" i="1" dirty="0" err="1" smtClean="0">
                <a:latin typeface="Times New Roman" panose="02020603050405020304" pitchFamily="18" charset="0"/>
              </a:rPr>
              <a:t>E</a:t>
            </a:r>
            <a:r>
              <a:rPr lang="en-US" altLang="zh-CN" sz="2000" b="1" baseline="-25000" dirty="0" err="1" smtClean="0">
                <a:latin typeface="Times New Roman" panose="02020603050405020304" pitchFamily="18" charset="0"/>
              </a:rPr>
              <a:t>g</a:t>
            </a:r>
            <a:r>
              <a:rPr lang="zh-CN" altLang="en-US" sz="2000" b="1" dirty="0" smtClean="0"/>
              <a:t>对应于气隙磁通幅值</a:t>
            </a:r>
            <a:r>
              <a:rPr lang="en-US" altLang="zh-CN" sz="2000" b="1" dirty="0" err="1" smtClean="0">
                <a:latin typeface="Times New Roman" panose="02020603050405020304" pitchFamily="18" charset="0"/>
                <a:sym typeface="Symbol" panose="05050102010706020507" pitchFamily="18" charset="2"/>
              </a:rPr>
              <a:t>Ф</a:t>
            </a:r>
            <a:r>
              <a:rPr lang="en-US" altLang="zh-CN" sz="2000" b="1" baseline="-25000" dirty="0" err="1" smtClean="0">
                <a:latin typeface="Times New Roman" panose="02020603050405020304" pitchFamily="18" charset="0"/>
                <a:sym typeface="Symbol" panose="05050102010706020507" pitchFamily="18" charset="2"/>
              </a:rPr>
              <a:t>m</a:t>
            </a:r>
            <a:r>
              <a:rPr lang="en-US" altLang="zh-CN" sz="2000" b="1" dirty="0" smtClean="0"/>
              <a:t> </a:t>
            </a:r>
            <a:r>
              <a:rPr lang="zh-CN" altLang="en-US" sz="2000" b="1" dirty="0" smtClean="0"/>
              <a:t>，那么，转子全磁通的感应电动势</a:t>
            </a:r>
            <a:r>
              <a:rPr lang="en-US" altLang="zh-CN" sz="2000" b="1" i="1" dirty="0" err="1" smtClean="0">
                <a:latin typeface="Times New Roman" panose="02020603050405020304" pitchFamily="18" charset="0"/>
              </a:rPr>
              <a:t>E</a:t>
            </a:r>
            <a:r>
              <a:rPr lang="en-US" altLang="zh-CN" sz="2000" b="1" baseline="-25000" dirty="0" err="1" smtClean="0">
                <a:latin typeface="Times New Roman" panose="02020603050405020304" pitchFamily="18" charset="0"/>
              </a:rPr>
              <a:t>r</a:t>
            </a:r>
            <a:r>
              <a:rPr lang="zh-CN" altLang="en-US" sz="2000" b="1" dirty="0" smtClean="0"/>
              <a:t>就应该对应于转子全磁通幅值</a:t>
            </a:r>
            <a:r>
              <a:rPr lang="en-US" altLang="zh-CN" sz="2000" b="1" dirty="0" err="1" smtClean="0">
                <a:latin typeface="Times New Roman" panose="02020603050405020304" pitchFamily="18" charset="0"/>
                <a:sym typeface="Symbol" panose="05050102010706020507" pitchFamily="18" charset="2"/>
              </a:rPr>
              <a:t>Ф</a:t>
            </a:r>
            <a:r>
              <a:rPr lang="en-US" altLang="zh-CN" sz="2000" b="1" baseline="-25000" dirty="0" err="1" smtClean="0">
                <a:latin typeface="Times New Roman" panose="02020603050405020304" pitchFamily="18" charset="0"/>
                <a:sym typeface="Symbol" panose="05050102010706020507" pitchFamily="18" charset="2"/>
              </a:rPr>
              <a:t>rm</a:t>
            </a:r>
            <a:r>
              <a:rPr lang="en-US" altLang="zh-CN" sz="2000" b="1" dirty="0" smtClean="0"/>
              <a:t> </a:t>
            </a:r>
            <a:r>
              <a:rPr lang="zh-CN" altLang="en-US" sz="2000" b="1" dirty="0" smtClean="0"/>
              <a:t>： </a:t>
            </a:r>
            <a:r>
              <a:rPr lang="en-US" altLang="zh-CN" sz="2000" b="1" i="1" dirty="0" err="1" smtClean="0">
                <a:latin typeface="Times New Roman" panose="02020603050405020304" pitchFamily="18" charset="0"/>
                <a:sym typeface="Symbol" panose="05050102010706020507" pitchFamily="18" charset="2"/>
              </a:rPr>
              <a:t>E</a:t>
            </a:r>
            <a:r>
              <a:rPr lang="en-US" altLang="zh-CN" sz="2000" b="1" baseline="-25000" dirty="0" err="1" smtClean="0">
                <a:latin typeface="Times New Roman" panose="02020603050405020304" pitchFamily="18" charset="0"/>
                <a:sym typeface="Symbol" panose="05050102010706020507" pitchFamily="18" charset="2"/>
              </a:rPr>
              <a:t>r</a:t>
            </a:r>
            <a:r>
              <a:rPr lang="en-US" altLang="zh-CN" sz="2000" b="1" dirty="0" smtClean="0">
                <a:latin typeface="Times New Roman" panose="02020603050405020304" pitchFamily="18" charset="0"/>
                <a:sym typeface="Symbol" panose="05050102010706020507" pitchFamily="18" charset="2"/>
              </a:rPr>
              <a:t>=4.44</a:t>
            </a:r>
            <a:r>
              <a:rPr lang="en-US" altLang="zh-CN" sz="2000" b="1" i="1" dirty="0" smtClean="0">
                <a:latin typeface="Times New Roman" panose="02020603050405020304" pitchFamily="18" charset="0"/>
                <a:sym typeface="Symbol" panose="05050102010706020507" pitchFamily="18" charset="2"/>
              </a:rPr>
              <a:t>f</a:t>
            </a:r>
            <a:r>
              <a:rPr lang="en-US" altLang="zh-CN" sz="2000" b="1" baseline="-25000" dirty="0" smtClean="0">
                <a:latin typeface="Times New Roman" panose="02020603050405020304" pitchFamily="18" charset="0"/>
                <a:sym typeface="Symbol" panose="05050102010706020507" pitchFamily="18" charset="2"/>
              </a:rPr>
              <a:t>1</a:t>
            </a:r>
            <a:r>
              <a:rPr lang="en-US" altLang="zh-CN" sz="2000" b="1" i="1" dirty="0" smtClean="0">
                <a:latin typeface="Times New Roman" panose="02020603050405020304" pitchFamily="18" charset="0"/>
                <a:sym typeface="Symbol" panose="05050102010706020507" pitchFamily="18" charset="2"/>
              </a:rPr>
              <a:t>N</a:t>
            </a:r>
            <a:r>
              <a:rPr lang="en-US" altLang="zh-CN" sz="2000" b="1" baseline="-25000" dirty="0" smtClean="0">
                <a:latin typeface="Times New Roman" panose="02020603050405020304" pitchFamily="18" charset="0"/>
                <a:sym typeface="Symbol" panose="05050102010706020507" pitchFamily="18" charset="2"/>
              </a:rPr>
              <a:t>s</a:t>
            </a:r>
            <a:r>
              <a:rPr lang="en-US" altLang="zh-CN" sz="2000" b="1" i="1" dirty="0" smtClean="0">
                <a:latin typeface="Times New Roman" panose="02020603050405020304" pitchFamily="18" charset="0"/>
                <a:sym typeface="Symbol" panose="05050102010706020507" pitchFamily="18" charset="2"/>
              </a:rPr>
              <a:t>k</a:t>
            </a:r>
            <a:r>
              <a:rPr lang="en-US" altLang="zh-CN" sz="2000" b="1" baseline="-25000" dirty="0" smtClean="0">
                <a:latin typeface="Times New Roman" panose="02020603050405020304" pitchFamily="18" charset="0"/>
                <a:sym typeface="Symbol" panose="05050102010706020507" pitchFamily="18" charset="2"/>
              </a:rPr>
              <a:t>Ns</a:t>
            </a:r>
            <a:r>
              <a:rPr lang="en-US" altLang="zh-CN" sz="2000" b="1" dirty="0" smtClean="0">
                <a:latin typeface="Times New Roman" panose="02020603050405020304" pitchFamily="18" charset="0"/>
                <a:sym typeface="Symbol" panose="05050102010706020507" pitchFamily="18" charset="2"/>
              </a:rPr>
              <a:t>Ф</a:t>
            </a:r>
            <a:r>
              <a:rPr lang="en-US" altLang="zh-CN" sz="2000" b="1" baseline="-25000" dirty="0" smtClean="0">
                <a:latin typeface="Times New Roman" panose="02020603050405020304" pitchFamily="18" charset="0"/>
                <a:sym typeface="Symbol" panose="05050102010706020507" pitchFamily="18" charset="2"/>
              </a:rPr>
              <a:t>rm</a:t>
            </a:r>
            <a:r>
              <a:rPr lang="en-US" altLang="zh-CN" sz="2000" b="1" dirty="0" smtClean="0"/>
              <a:t> </a:t>
            </a:r>
            <a:endParaRPr lang="zh-CN" altLang="en-US" sz="2000" b="1" dirty="0" smtClean="0"/>
          </a:p>
          <a:p>
            <a:pPr marL="0" indent="0" eaLnBrk="1" hangingPunct="1">
              <a:spcBef>
                <a:spcPts val="1200"/>
              </a:spcBef>
              <a:buFontTx/>
              <a:buNone/>
              <a:defRPr/>
            </a:pPr>
            <a:r>
              <a:rPr lang="zh-CN" altLang="en-US" sz="2000" b="1" dirty="0" smtClean="0"/>
              <a:t>只要按照</a:t>
            </a:r>
            <a:r>
              <a:rPr lang="en-US" altLang="zh-CN" sz="2000" b="1" dirty="0" err="1" smtClean="0">
                <a:latin typeface="Times New Roman" panose="02020603050405020304" pitchFamily="18" charset="0"/>
                <a:sym typeface="Symbol" panose="05050102010706020507" pitchFamily="18" charset="2"/>
              </a:rPr>
              <a:t>Ф</a:t>
            </a:r>
            <a:r>
              <a:rPr lang="en-US" altLang="zh-CN" sz="2000" b="1" baseline="-25000" dirty="0" err="1" smtClean="0">
                <a:latin typeface="Times New Roman" panose="02020603050405020304" pitchFamily="18" charset="0"/>
                <a:sym typeface="Symbol" panose="05050102010706020507" pitchFamily="18" charset="2"/>
              </a:rPr>
              <a:t>rm</a:t>
            </a:r>
            <a:r>
              <a:rPr lang="en-US" altLang="zh-CN" sz="2000" b="1" dirty="0" smtClean="0"/>
              <a:t>=Constant</a:t>
            </a:r>
            <a:r>
              <a:rPr lang="zh-CN" altLang="en-US" sz="2000" b="1" dirty="0" smtClean="0"/>
              <a:t>进行控制，就可以获得恒</a:t>
            </a:r>
            <a:r>
              <a:rPr lang="en-US" altLang="zh-CN" sz="2000" b="1" i="1" dirty="0" err="1" smtClean="0">
                <a:latin typeface="Times New Roman" panose="02020603050405020304" pitchFamily="18" charset="0"/>
              </a:rPr>
              <a:t>E</a:t>
            </a:r>
            <a:r>
              <a:rPr lang="en-US" altLang="zh-CN" sz="2000" b="1" baseline="-25000" dirty="0" err="1" smtClean="0">
                <a:latin typeface="Times New Roman" panose="02020603050405020304" pitchFamily="18" charset="0"/>
              </a:rPr>
              <a:t>r</a:t>
            </a:r>
            <a:r>
              <a:rPr lang="en-US" altLang="zh-CN" sz="2000" b="1" dirty="0" smtClean="0">
                <a:latin typeface="Times New Roman" panose="02020603050405020304" pitchFamily="18" charset="0"/>
              </a:rPr>
              <a:t>/</a:t>
            </a:r>
            <a:r>
              <a:rPr lang="en-US" altLang="zh-CN" sz="2000" b="1" i="1" dirty="0" smtClean="0">
                <a:latin typeface="Times New Roman" panose="02020603050405020304" pitchFamily="18" charset="0"/>
              </a:rPr>
              <a:t>ω</a:t>
            </a:r>
            <a:r>
              <a:rPr lang="en-US" altLang="zh-CN" sz="2000" b="1" baseline="-25000" dirty="0" smtClean="0">
                <a:latin typeface="Times New Roman" panose="02020603050405020304" pitchFamily="18" charset="0"/>
              </a:rPr>
              <a:t>1</a:t>
            </a:r>
            <a:r>
              <a:rPr lang="zh-CN" altLang="en-US" sz="2000" b="1" dirty="0" smtClean="0"/>
              <a:t>了，这正是矢量控制系统所遵循的原则。</a:t>
            </a:r>
            <a:endParaRPr lang="en-US" altLang="zh-CN" sz="2000" b="1" dirty="0" smtClean="0"/>
          </a:p>
          <a:p>
            <a:pPr marL="0" indent="0">
              <a:spcBef>
                <a:spcPts val="1800"/>
              </a:spcBef>
              <a:buFontTx/>
              <a:buNone/>
              <a:defRPr/>
            </a:pPr>
            <a:r>
              <a:rPr kumimoji="1" lang="zh-CN" altLang="en-US" sz="2400" b="1" dirty="0" smtClean="0">
                <a:solidFill>
                  <a:srgbClr val="0000FF"/>
                </a:solidFill>
                <a:effectLst>
                  <a:outerShdw blurRad="38100" dist="38100" dir="2700000" algn="tl">
                    <a:srgbClr val="000000">
                      <a:alpha val="43137"/>
                    </a:srgbClr>
                  </a:outerShdw>
                </a:effectLst>
              </a:rPr>
              <a:t>电压源和电流源型逆变器概念 ：</a:t>
            </a:r>
            <a:endParaRPr kumimoji="1" lang="en-US" altLang="zh-CN" sz="2400" b="1" dirty="0" smtClean="0">
              <a:effectLst>
                <a:outerShdw blurRad="38100" dist="38100" dir="2700000" algn="tl">
                  <a:srgbClr val="000000">
                    <a:alpha val="43137"/>
                  </a:srgbClr>
                </a:outerShdw>
              </a:effectLst>
            </a:endParaRPr>
          </a:p>
          <a:p>
            <a:pPr marL="0" indent="0">
              <a:spcBef>
                <a:spcPts val="1200"/>
              </a:spcBef>
              <a:buFontTx/>
              <a:buNone/>
              <a:defRPr/>
            </a:pPr>
            <a:r>
              <a:rPr kumimoji="1" lang="zh-CN" altLang="en-US" sz="2000" b="1" dirty="0" smtClean="0">
                <a:solidFill>
                  <a:srgbClr val="C00000"/>
                </a:solidFill>
                <a:effectLst>
                  <a:outerShdw blurRad="38100" dist="38100" dir="2700000" algn="tl">
                    <a:srgbClr val="000000">
                      <a:alpha val="43137"/>
                    </a:srgbClr>
                  </a:outerShdw>
                </a:effectLst>
              </a:rPr>
              <a:t>电压源型逆变器</a:t>
            </a:r>
            <a:r>
              <a:rPr kumimoji="1" lang="en-US" altLang="zh-CN" sz="2000" b="1" dirty="0" smtClean="0">
                <a:solidFill>
                  <a:srgbClr val="C00000"/>
                </a:solidFill>
                <a:effectLst>
                  <a:outerShdw blurRad="38100" dist="38100" dir="2700000" algn="tl">
                    <a:srgbClr val="000000">
                      <a:alpha val="43137"/>
                    </a:srgbClr>
                  </a:outerShdw>
                </a:effectLst>
              </a:rPr>
              <a:t>VSI </a:t>
            </a:r>
            <a:r>
              <a:rPr kumimoji="1" lang="zh-CN" altLang="en-US" sz="2000" b="1" dirty="0" smtClean="0">
                <a:solidFill>
                  <a:srgbClr val="C00000"/>
                </a:solidFill>
                <a:effectLst>
                  <a:outerShdw blurRad="38100" dist="38100" dir="2700000" algn="tl">
                    <a:srgbClr val="000000">
                      <a:alpha val="43137"/>
                    </a:srgbClr>
                  </a:outerShdw>
                </a:effectLst>
              </a:rPr>
              <a:t>：</a:t>
            </a:r>
            <a:r>
              <a:rPr kumimoji="1" lang="zh-CN" altLang="en-US" sz="2000" b="1" dirty="0" smtClean="0"/>
              <a:t>直流环节采用大电容滤波，因而直流电压波形比较平直，在理想情况下是一个内阻为零的恒压源，输出交流电压是矩形波或阶梯波，有时简称电压型逆变器。</a:t>
            </a:r>
          </a:p>
          <a:p>
            <a:pPr marL="0" indent="0">
              <a:spcBef>
                <a:spcPts val="1200"/>
              </a:spcBef>
              <a:buFontTx/>
              <a:buNone/>
              <a:defRPr/>
            </a:pPr>
            <a:r>
              <a:rPr kumimoji="1" lang="zh-CN" altLang="en-US" sz="2000" b="1" dirty="0" smtClean="0">
                <a:solidFill>
                  <a:srgbClr val="C00000"/>
                </a:solidFill>
                <a:effectLst>
                  <a:outerShdw blurRad="38100" dist="38100" dir="2700000" algn="tl">
                    <a:srgbClr val="000000">
                      <a:alpha val="43137"/>
                    </a:srgbClr>
                  </a:outerShdw>
                </a:effectLst>
              </a:rPr>
              <a:t>电流源型逆变器</a:t>
            </a:r>
            <a:r>
              <a:rPr kumimoji="1" lang="en-US" altLang="zh-CN" sz="2000" b="1" dirty="0" smtClean="0">
                <a:solidFill>
                  <a:srgbClr val="C00000"/>
                </a:solidFill>
                <a:effectLst>
                  <a:outerShdw blurRad="38100" dist="38100" dir="2700000" algn="tl">
                    <a:srgbClr val="000000">
                      <a:alpha val="43137"/>
                    </a:srgbClr>
                  </a:outerShdw>
                </a:effectLst>
              </a:rPr>
              <a:t>CSI </a:t>
            </a:r>
            <a:r>
              <a:rPr kumimoji="1" lang="zh-CN" altLang="en-US" sz="2000" b="1" dirty="0" smtClean="0">
                <a:solidFill>
                  <a:srgbClr val="C00000"/>
                </a:solidFill>
                <a:effectLst>
                  <a:outerShdw blurRad="38100" dist="38100" dir="2700000" algn="tl">
                    <a:srgbClr val="000000">
                      <a:alpha val="43137"/>
                    </a:srgbClr>
                  </a:outerShdw>
                </a:effectLst>
              </a:rPr>
              <a:t>：</a:t>
            </a:r>
            <a:r>
              <a:rPr kumimoji="1" lang="zh-CN" altLang="en-US" sz="2000" b="1" dirty="0" smtClean="0"/>
              <a:t>直流环节采用大电感滤波，直流电流波形比较平直，相当于一个恒流源，输出交流电流是矩形波或阶梯波，或简称电流型逆变器。 </a:t>
            </a:r>
          </a:p>
        </p:txBody>
      </p:sp>
      <p:sp>
        <p:nvSpPr>
          <p:cNvPr id="6" name="标题 5"/>
          <p:cNvSpPr>
            <a:spLocks noGrp="1"/>
          </p:cNvSpPr>
          <p:nvPr>
            <p:ph type="title"/>
          </p:nvPr>
        </p:nvSpPr>
        <p:spPr/>
        <p:txBody>
          <a:bodyPr/>
          <a:lstStyle/>
          <a:p>
            <a:pPr>
              <a:defRPr/>
            </a:pPr>
            <a:endParaRPr lang="zh-CN" altLang="en-US"/>
          </a:p>
        </p:txBody>
      </p:sp>
      <p:sp>
        <p:nvSpPr>
          <p:cNvPr id="61444" name="Text Box 30"/>
          <p:cNvSpPr txBox="1">
            <a:spLocks noChangeArrowheads="1"/>
          </p:cNvSpPr>
          <p:nvPr/>
        </p:nvSpPr>
        <p:spPr bwMode="auto">
          <a:xfrm>
            <a:off x="0" y="4514850"/>
            <a:ext cx="1670050"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9</a:t>
            </a:r>
            <a:r>
              <a:rPr lang="zh-CN" altLang="en-US" sz="1600" b="1">
                <a:latin typeface="Times New Roman" pitchFamily="18" charset="0"/>
              </a:rPr>
              <a:t>章 同步电动机变压变频调速系统</a:t>
            </a:r>
          </a:p>
        </p:txBody>
      </p:sp>
      <p:sp>
        <p:nvSpPr>
          <p:cNvPr id="61445" name="Text Box 13"/>
          <p:cNvSpPr txBox="1">
            <a:spLocks noChangeArrowheads="1"/>
          </p:cNvSpPr>
          <p:nvPr/>
        </p:nvSpPr>
        <p:spPr bwMode="auto">
          <a:xfrm>
            <a:off x="0" y="2676525"/>
            <a:ext cx="1703388"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7</a:t>
            </a:r>
            <a:r>
              <a:rPr lang="zh-CN" altLang="en-US" sz="1600" b="1">
                <a:latin typeface="Times New Roman" pitchFamily="18" charset="0"/>
              </a:rPr>
              <a:t>章  基于动态模型的异步电动机调速系统</a:t>
            </a:r>
          </a:p>
        </p:txBody>
      </p:sp>
      <p:sp>
        <p:nvSpPr>
          <p:cNvPr id="61446" name="Text Box 26"/>
          <p:cNvSpPr txBox="1">
            <a:spLocks noChangeArrowheads="1"/>
          </p:cNvSpPr>
          <p:nvPr/>
        </p:nvSpPr>
        <p:spPr bwMode="auto">
          <a:xfrm>
            <a:off x="0" y="1079500"/>
            <a:ext cx="1687513" cy="581025"/>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2" action="ppaction://hlinksldjump"/>
              </a:rPr>
              <a:t>第</a:t>
            </a:r>
            <a:r>
              <a:rPr lang="en-US" altLang="zh-CN" sz="1600" b="1">
                <a:latin typeface="Times New Roman" pitchFamily="18" charset="0"/>
                <a:hlinkClick r:id="rId2" action="ppaction://hlinksldjump"/>
              </a:rPr>
              <a:t>1</a:t>
            </a:r>
            <a:r>
              <a:rPr lang="zh-CN" altLang="en-US" sz="1600" b="1">
                <a:latin typeface="Times New Roman" pitchFamily="18" charset="0"/>
                <a:hlinkClick r:id="rId2" action="ppaction://hlinksldjump"/>
              </a:rPr>
              <a:t>章  交流调速系统绪论</a:t>
            </a:r>
            <a:endParaRPr lang="zh-CN" altLang="en-US" sz="1600" b="1">
              <a:latin typeface="Times New Roman" pitchFamily="18" charset="0"/>
            </a:endParaRPr>
          </a:p>
        </p:txBody>
      </p:sp>
      <p:sp>
        <p:nvSpPr>
          <p:cNvPr id="8" name="Text Box 27"/>
          <p:cNvSpPr txBox="1">
            <a:spLocks noChangeArrowheads="1"/>
          </p:cNvSpPr>
          <p:nvPr/>
        </p:nvSpPr>
        <p:spPr bwMode="auto">
          <a:xfrm>
            <a:off x="0" y="1749425"/>
            <a:ext cx="1693863" cy="825500"/>
          </a:xfrm>
          <a:prstGeom prst="rect">
            <a:avLst/>
          </a:prstGeom>
          <a:solidFill>
            <a:schemeClr val="accent5">
              <a:lumMod val="40000"/>
              <a:lumOff val="60000"/>
            </a:schemeClr>
          </a:solidFill>
          <a:ln w="9525">
            <a:noFill/>
            <a:miter lim="800000"/>
          </a:ln>
        </p:spPr>
        <p:txBody>
          <a:bodyPr>
            <a:spAutoFit/>
          </a:bodyPr>
          <a:lstStyle/>
          <a:p>
            <a:pPr>
              <a:spcBef>
                <a:spcPct val="50000"/>
              </a:spcBef>
              <a:buFontTx/>
              <a:buNone/>
              <a:defRPr/>
            </a:pPr>
            <a:r>
              <a:rPr kumimoji="1" lang="zh-CN" altLang="zh-CN" sz="1600" b="1" dirty="0">
                <a:latin typeface="Times New Roman" panose="02020603050405020304" pitchFamily="18" charset="0"/>
              </a:rPr>
              <a:t>第</a:t>
            </a:r>
            <a:r>
              <a:rPr kumimoji="1" lang="en-US" altLang="zh-CN" sz="1600" b="1" dirty="0">
                <a:latin typeface="Times New Roman" panose="02020603050405020304" pitchFamily="18" charset="0"/>
              </a:rPr>
              <a:t>6</a:t>
            </a:r>
            <a:r>
              <a:rPr kumimoji="1" lang="zh-CN" altLang="zh-CN" sz="1600" b="1" dirty="0">
                <a:latin typeface="Times New Roman" panose="02020603050405020304" pitchFamily="18" charset="0"/>
              </a:rPr>
              <a:t>章 </a:t>
            </a:r>
            <a:r>
              <a:rPr kumimoji="1" lang="zh-CN" altLang="en-US" sz="1600" b="1" dirty="0">
                <a:latin typeface="Times New Roman" panose="02020603050405020304" pitchFamily="18" charset="0"/>
              </a:rPr>
              <a:t> </a:t>
            </a:r>
            <a:r>
              <a:rPr kumimoji="1" lang="zh-CN" altLang="zh-CN" sz="1600" b="1" dirty="0">
                <a:latin typeface="Times New Roman" panose="02020603050405020304" pitchFamily="18" charset="0"/>
              </a:rPr>
              <a:t>基于稳态模型的异步电动机调速系统</a:t>
            </a:r>
            <a:endParaRPr kumimoji="1" lang="en-US" altLang="zh-CN" sz="1600" b="1" dirty="0">
              <a:latin typeface="Times New Roman" panose="02020603050405020304" pitchFamily="18" charset="0"/>
            </a:endParaRPr>
          </a:p>
        </p:txBody>
      </p:sp>
      <p:sp>
        <p:nvSpPr>
          <p:cNvPr id="61448" name="Text Box 29"/>
          <p:cNvSpPr txBox="1">
            <a:spLocks noChangeArrowheads="1"/>
          </p:cNvSpPr>
          <p:nvPr/>
        </p:nvSpPr>
        <p:spPr bwMode="auto">
          <a:xfrm>
            <a:off x="0" y="3606800"/>
            <a:ext cx="1685925" cy="830263"/>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8</a:t>
            </a:r>
            <a:r>
              <a:rPr lang="zh-CN" altLang="en-US" sz="1600" b="1">
                <a:latin typeface="Times New Roman" pitchFamily="18" charset="0"/>
              </a:rPr>
              <a:t>章 </a:t>
            </a:r>
            <a:r>
              <a:rPr lang="zh-CN" altLang="zh-CN" sz="1600" b="1"/>
              <a:t>绕线转子异步电机转子变频控制系统</a:t>
            </a:r>
            <a:endParaRPr lang="zh-CN" altLang="en-US" sz="1600" b="1">
              <a:latin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Text Box 32"/>
          <p:cNvSpPr txBox="1">
            <a:spLocks noChangeArrowheads="1"/>
          </p:cNvSpPr>
          <p:nvPr/>
        </p:nvSpPr>
        <p:spPr bwMode="auto">
          <a:xfrm>
            <a:off x="3203575" y="3492500"/>
            <a:ext cx="3135313" cy="368300"/>
          </a:xfrm>
          <a:prstGeom prst="rect">
            <a:avLst/>
          </a:prstGeom>
          <a:solidFill>
            <a:schemeClr val="bg1"/>
          </a:solidFill>
          <a:ln w="9525">
            <a:noFill/>
            <a:miter lim="800000"/>
            <a:headEnd/>
            <a:tailEnd/>
          </a:ln>
        </p:spPr>
        <p:txBody>
          <a:bodyPr wrap="none">
            <a:spAutoFit/>
          </a:bodyPr>
          <a:lstStyle/>
          <a:p>
            <a:r>
              <a:rPr lang="zh-CN" altLang="en-US" sz="1800" b="1">
                <a:latin typeface="Times New Roman" pitchFamily="18" charset="0"/>
              </a:rPr>
              <a:t>图</a:t>
            </a:r>
            <a:r>
              <a:rPr lang="en-US" altLang="zh-CN" sz="1800" b="1">
                <a:latin typeface="Times New Roman" pitchFamily="18" charset="0"/>
              </a:rPr>
              <a:t>  </a:t>
            </a:r>
            <a:r>
              <a:rPr lang="zh-CN" altLang="en-US" sz="1800" b="1">
                <a:latin typeface="Times New Roman" pitchFamily="18" charset="0"/>
              </a:rPr>
              <a:t>交</a:t>
            </a:r>
            <a:r>
              <a:rPr lang="en-US" altLang="zh-CN" sz="1800" b="1">
                <a:latin typeface="Times New Roman" pitchFamily="18" charset="0"/>
              </a:rPr>
              <a:t>-</a:t>
            </a:r>
            <a:r>
              <a:rPr lang="zh-CN" altLang="en-US" sz="1800" b="1">
                <a:latin typeface="Times New Roman" pitchFamily="18" charset="0"/>
              </a:rPr>
              <a:t>直</a:t>
            </a:r>
            <a:r>
              <a:rPr lang="en-US" altLang="zh-CN" sz="1800" b="1">
                <a:latin typeface="Times New Roman" pitchFamily="18" charset="0"/>
              </a:rPr>
              <a:t>-</a:t>
            </a:r>
            <a:r>
              <a:rPr lang="zh-CN" altLang="en-US" sz="1800" b="1">
                <a:latin typeface="Times New Roman" pitchFamily="18" charset="0"/>
              </a:rPr>
              <a:t>交</a:t>
            </a:r>
            <a:r>
              <a:rPr lang="en-US" altLang="zh-CN" sz="1800" b="1">
                <a:latin typeface="Times New Roman" pitchFamily="18" charset="0"/>
              </a:rPr>
              <a:t>PWM</a:t>
            </a:r>
            <a:r>
              <a:rPr lang="zh-CN" altLang="en-US" sz="1800" b="1">
                <a:latin typeface="Times New Roman" pitchFamily="18" charset="0"/>
              </a:rPr>
              <a:t>变压变频器</a:t>
            </a:r>
          </a:p>
        </p:txBody>
      </p:sp>
      <p:sp>
        <p:nvSpPr>
          <p:cNvPr id="15367" name="Rectangle 33"/>
          <p:cNvSpPr>
            <a:spLocks noChangeArrowheads="1"/>
          </p:cNvSpPr>
          <p:nvPr/>
        </p:nvSpPr>
        <p:spPr bwMode="auto">
          <a:xfrm>
            <a:off x="6137275" y="1665288"/>
            <a:ext cx="1371600" cy="990600"/>
          </a:xfrm>
          <a:prstGeom prst="rect">
            <a:avLst/>
          </a:prstGeom>
          <a:solidFill>
            <a:schemeClr val="bg1"/>
          </a:solidFill>
          <a:ln w="28575">
            <a:solidFill>
              <a:schemeClr val="tx1"/>
            </a:solidFill>
            <a:miter lim="800000"/>
            <a:headEnd/>
            <a:tailEnd/>
          </a:ln>
        </p:spPr>
        <p:txBody>
          <a:bodyPr wrap="none" anchor="ctr"/>
          <a:lstStyle/>
          <a:p>
            <a:endParaRPr lang="zh-CN" altLang="en-US" b="1"/>
          </a:p>
        </p:txBody>
      </p:sp>
      <p:sp>
        <p:nvSpPr>
          <p:cNvPr id="15368" name="Text Box 35"/>
          <p:cNvSpPr txBox="1">
            <a:spLocks noChangeArrowheads="1"/>
          </p:cNvSpPr>
          <p:nvPr/>
        </p:nvSpPr>
        <p:spPr bwMode="auto">
          <a:xfrm>
            <a:off x="4613275" y="941388"/>
            <a:ext cx="2362200" cy="396875"/>
          </a:xfrm>
          <a:prstGeom prst="rect">
            <a:avLst/>
          </a:prstGeom>
          <a:solidFill>
            <a:schemeClr val="bg1"/>
          </a:solidFill>
          <a:ln w="9525">
            <a:noFill/>
            <a:miter lim="800000"/>
            <a:headEnd/>
            <a:tailEnd/>
          </a:ln>
        </p:spPr>
        <p:txBody>
          <a:bodyPr>
            <a:spAutoFit/>
          </a:bodyPr>
          <a:lstStyle/>
          <a:p>
            <a:pPr>
              <a:spcBef>
                <a:spcPct val="50000"/>
              </a:spcBef>
            </a:pPr>
            <a:r>
              <a:rPr lang="zh-CN" altLang="en-US" sz="2000" b="1">
                <a:latin typeface="Tahoma" pitchFamily="34" charset="0"/>
              </a:rPr>
              <a:t>中间直流环节</a:t>
            </a:r>
            <a:endParaRPr lang="zh-CN" altLang="en-US" b="1">
              <a:latin typeface="Tahoma" pitchFamily="34" charset="0"/>
            </a:endParaRPr>
          </a:p>
        </p:txBody>
      </p:sp>
      <p:sp>
        <p:nvSpPr>
          <p:cNvPr id="15369" name="Text Box 36"/>
          <p:cNvSpPr txBox="1">
            <a:spLocks noChangeArrowheads="1"/>
          </p:cNvSpPr>
          <p:nvPr/>
        </p:nvSpPr>
        <p:spPr bwMode="auto">
          <a:xfrm>
            <a:off x="2022475" y="941388"/>
            <a:ext cx="1600200" cy="779462"/>
          </a:xfrm>
          <a:prstGeom prst="rect">
            <a:avLst/>
          </a:prstGeom>
          <a:solidFill>
            <a:schemeClr val="bg1"/>
          </a:solidFill>
          <a:ln w="9525">
            <a:noFill/>
            <a:miter lim="800000"/>
            <a:headEnd/>
            <a:tailEnd/>
          </a:ln>
        </p:spPr>
        <p:txBody>
          <a:bodyPr>
            <a:spAutoFit/>
          </a:bodyPr>
          <a:lstStyle/>
          <a:p>
            <a:pPr>
              <a:spcBef>
                <a:spcPct val="50000"/>
              </a:spcBef>
            </a:pPr>
            <a:r>
              <a:rPr lang="zh-CN" altLang="en-US" sz="1800" b="1">
                <a:latin typeface="Tahoma" pitchFamily="34" charset="0"/>
              </a:rPr>
              <a:t>恒压恒频</a:t>
            </a:r>
          </a:p>
          <a:p>
            <a:pPr>
              <a:spcBef>
                <a:spcPct val="50000"/>
              </a:spcBef>
            </a:pPr>
            <a:r>
              <a:rPr lang="en-US" altLang="zh-CN" sz="1800" b="1">
                <a:latin typeface="Times New Roman" pitchFamily="18" charset="0"/>
              </a:rPr>
              <a:t>(CVCF)</a:t>
            </a:r>
          </a:p>
        </p:txBody>
      </p:sp>
      <p:sp>
        <p:nvSpPr>
          <p:cNvPr id="15370" name="Text Box 37"/>
          <p:cNvSpPr txBox="1">
            <a:spLocks noChangeArrowheads="1"/>
          </p:cNvSpPr>
          <p:nvPr/>
        </p:nvSpPr>
        <p:spPr bwMode="auto">
          <a:xfrm>
            <a:off x="6289675" y="1798638"/>
            <a:ext cx="1066800" cy="701675"/>
          </a:xfrm>
          <a:prstGeom prst="rect">
            <a:avLst/>
          </a:prstGeom>
          <a:solidFill>
            <a:schemeClr val="bg1"/>
          </a:solidFill>
          <a:ln w="9525">
            <a:noFill/>
            <a:miter lim="800000"/>
            <a:headEnd/>
            <a:tailEnd/>
          </a:ln>
        </p:spPr>
        <p:txBody>
          <a:bodyPr>
            <a:spAutoFit/>
          </a:bodyPr>
          <a:lstStyle/>
          <a:p>
            <a:r>
              <a:rPr lang="en-US" altLang="zh-CN" sz="2000" b="1">
                <a:latin typeface="Times New Roman" pitchFamily="18" charset="0"/>
              </a:rPr>
              <a:t>PWM</a:t>
            </a:r>
          </a:p>
          <a:p>
            <a:r>
              <a:rPr lang="zh-CN" altLang="en-US" sz="2000" b="1">
                <a:latin typeface="Tahoma" pitchFamily="34" charset="0"/>
              </a:rPr>
              <a:t>逆变器</a:t>
            </a:r>
            <a:endParaRPr lang="zh-CN" altLang="en-US" sz="2800" b="1">
              <a:latin typeface="Tahoma" pitchFamily="34" charset="0"/>
            </a:endParaRPr>
          </a:p>
        </p:txBody>
      </p:sp>
      <p:sp>
        <p:nvSpPr>
          <p:cNvPr id="15371" name="Line 38"/>
          <p:cNvSpPr>
            <a:spLocks noChangeShapeType="1"/>
          </p:cNvSpPr>
          <p:nvPr/>
        </p:nvSpPr>
        <p:spPr bwMode="auto">
          <a:xfrm>
            <a:off x="4689475" y="1798638"/>
            <a:ext cx="1447800" cy="0"/>
          </a:xfrm>
          <a:prstGeom prst="line">
            <a:avLst/>
          </a:prstGeom>
          <a:noFill/>
          <a:ln w="19050">
            <a:solidFill>
              <a:schemeClr val="tx1"/>
            </a:solidFill>
            <a:miter lim="800000"/>
            <a:headEnd/>
            <a:tailEnd/>
          </a:ln>
        </p:spPr>
        <p:txBody>
          <a:bodyPr/>
          <a:lstStyle/>
          <a:p>
            <a:endParaRPr lang="zh-CN" altLang="en-US"/>
          </a:p>
        </p:txBody>
      </p:sp>
      <p:sp>
        <p:nvSpPr>
          <p:cNvPr id="15372" name="Line 39"/>
          <p:cNvSpPr>
            <a:spLocks noChangeShapeType="1"/>
          </p:cNvSpPr>
          <p:nvPr/>
        </p:nvSpPr>
        <p:spPr bwMode="auto">
          <a:xfrm>
            <a:off x="4689475" y="2503488"/>
            <a:ext cx="1447800" cy="0"/>
          </a:xfrm>
          <a:prstGeom prst="line">
            <a:avLst/>
          </a:prstGeom>
          <a:noFill/>
          <a:ln w="19050">
            <a:solidFill>
              <a:schemeClr val="tx1"/>
            </a:solidFill>
            <a:miter lim="800000"/>
            <a:headEnd/>
            <a:tailEnd/>
          </a:ln>
        </p:spPr>
        <p:txBody>
          <a:bodyPr/>
          <a:lstStyle/>
          <a:p>
            <a:endParaRPr lang="zh-CN" altLang="en-US"/>
          </a:p>
        </p:txBody>
      </p:sp>
      <p:sp>
        <p:nvSpPr>
          <p:cNvPr id="15373" name="Text Box 40"/>
          <p:cNvSpPr txBox="1">
            <a:spLocks noChangeArrowheads="1"/>
          </p:cNvSpPr>
          <p:nvPr/>
        </p:nvSpPr>
        <p:spPr bwMode="auto">
          <a:xfrm>
            <a:off x="5146675" y="1268413"/>
            <a:ext cx="838200" cy="458787"/>
          </a:xfrm>
          <a:prstGeom prst="rect">
            <a:avLst/>
          </a:prstGeom>
          <a:solidFill>
            <a:schemeClr val="bg1"/>
          </a:solidFill>
          <a:ln w="9525">
            <a:noFill/>
            <a:miter lim="800000"/>
            <a:headEnd/>
            <a:tailEnd/>
          </a:ln>
        </p:spPr>
        <p:txBody>
          <a:bodyPr>
            <a:spAutoFit/>
          </a:bodyPr>
          <a:lstStyle/>
          <a:p>
            <a:pPr>
              <a:spcBef>
                <a:spcPct val="50000"/>
              </a:spcBef>
            </a:pPr>
            <a:r>
              <a:rPr lang="en-US" altLang="zh-CN" b="1">
                <a:latin typeface="Times New Roman" pitchFamily="18" charset="0"/>
              </a:rPr>
              <a:t>DC</a:t>
            </a:r>
          </a:p>
        </p:txBody>
      </p:sp>
      <p:sp>
        <p:nvSpPr>
          <p:cNvPr id="15374" name="Text Box 41"/>
          <p:cNvSpPr txBox="1">
            <a:spLocks noChangeArrowheads="1"/>
          </p:cNvSpPr>
          <p:nvPr/>
        </p:nvSpPr>
        <p:spPr bwMode="auto">
          <a:xfrm>
            <a:off x="8270875" y="1893888"/>
            <a:ext cx="838200" cy="457200"/>
          </a:xfrm>
          <a:prstGeom prst="rect">
            <a:avLst/>
          </a:prstGeom>
          <a:solidFill>
            <a:schemeClr val="bg1"/>
          </a:solidFill>
          <a:ln w="9525">
            <a:noFill/>
            <a:miter lim="800000"/>
            <a:headEnd/>
            <a:tailEnd/>
          </a:ln>
        </p:spPr>
        <p:txBody>
          <a:bodyPr>
            <a:spAutoFit/>
          </a:bodyPr>
          <a:lstStyle/>
          <a:p>
            <a:pPr>
              <a:spcBef>
                <a:spcPct val="50000"/>
              </a:spcBef>
            </a:pPr>
            <a:r>
              <a:rPr lang="en-US" altLang="zh-CN" b="1">
                <a:latin typeface="Times New Roman" pitchFamily="18" charset="0"/>
              </a:rPr>
              <a:t>AC</a:t>
            </a:r>
          </a:p>
        </p:txBody>
      </p:sp>
      <p:sp>
        <p:nvSpPr>
          <p:cNvPr id="15375" name="Text Box 42"/>
          <p:cNvSpPr txBox="1">
            <a:spLocks noChangeArrowheads="1"/>
          </p:cNvSpPr>
          <p:nvPr/>
        </p:nvSpPr>
        <p:spPr bwMode="auto">
          <a:xfrm>
            <a:off x="1755775" y="1741488"/>
            <a:ext cx="838200" cy="457200"/>
          </a:xfrm>
          <a:prstGeom prst="rect">
            <a:avLst/>
          </a:prstGeom>
          <a:solidFill>
            <a:schemeClr val="bg1"/>
          </a:solidFill>
          <a:ln w="9525">
            <a:noFill/>
            <a:miter lim="800000"/>
            <a:headEnd/>
            <a:tailEnd/>
          </a:ln>
        </p:spPr>
        <p:txBody>
          <a:bodyPr>
            <a:spAutoFit/>
          </a:bodyPr>
          <a:lstStyle/>
          <a:p>
            <a:pPr>
              <a:spcBef>
                <a:spcPct val="50000"/>
              </a:spcBef>
            </a:pPr>
            <a:r>
              <a:rPr lang="en-US" altLang="zh-CN" b="1">
                <a:latin typeface="Times New Roman" pitchFamily="18" charset="0"/>
              </a:rPr>
              <a:t>AC</a:t>
            </a:r>
          </a:p>
        </p:txBody>
      </p:sp>
      <p:sp>
        <p:nvSpPr>
          <p:cNvPr id="15376" name="Rectangle 44"/>
          <p:cNvSpPr>
            <a:spLocks noChangeArrowheads="1"/>
          </p:cNvSpPr>
          <p:nvPr/>
        </p:nvSpPr>
        <p:spPr bwMode="auto">
          <a:xfrm>
            <a:off x="3317875" y="1665288"/>
            <a:ext cx="1371600" cy="990600"/>
          </a:xfrm>
          <a:prstGeom prst="rect">
            <a:avLst/>
          </a:prstGeom>
          <a:solidFill>
            <a:schemeClr val="bg1"/>
          </a:solidFill>
          <a:ln w="28575">
            <a:solidFill>
              <a:schemeClr val="tx1"/>
            </a:solidFill>
            <a:miter lim="800000"/>
            <a:headEnd/>
            <a:tailEnd/>
          </a:ln>
        </p:spPr>
        <p:txBody>
          <a:bodyPr wrap="none" anchor="ctr"/>
          <a:lstStyle/>
          <a:p>
            <a:endParaRPr lang="zh-CN" altLang="en-US" b="1"/>
          </a:p>
        </p:txBody>
      </p:sp>
      <p:sp>
        <p:nvSpPr>
          <p:cNvPr id="15377" name="Oval 45"/>
          <p:cNvSpPr>
            <a:spLocks noChangeArrowheads="1"/>
          </p:cNvSpPr>
          <p:nvPr/>
        </p:nvSpPr>
        <p:spPr bwMode="auto">
          <a:xfrm>
            <a:off x="2479675" y="1798638"/>
            <a:ext cx="76200" cy="76200"/>
          </a:xfrm>
          <a:prstGeom prst="ellipse">
            <a:avLst/>
          </a:prstGeom>
          <a:solidFill>
            <a:schemeClr val="bg1"/>
          </a:solidFill>
          <a:ln w="9525">
            <a:solidFill>
              <a:schemeClr val="tx1"/>
            </a:solidFill>
            <a:miter lim="800000"/>
            <a:headEnd/>
            <a:tailEnd/>
          </a:ln>
        </p:spPr>
        <p:txBody>
          <a:bodyPr wrap="none" anchor="ctr"/>
          <a:lstStyle/>
          <a:p>
            <a:endParaRPr lang="zh-CN" altLang="en-US" b="1"/>
          </a:p>
        </p:txBody>
      </p:sp>
      <p:sp>
        <p:nvSpPr>
          <p:cNvPr id="15378" name="Line 46"/>
          <p:cNvSpPr>
            <a:spLocks noChangeShapeType="1"/>
          </p:cNvSpPr>
          <p:nvPr/>
        </p:nvSpPr>
        <p:spPr bwMode="auto">
          <a:xfrm flipH="1">
            <a:off x="2555875" y="2160588"/>
            <a:ext cx="762000" cy="0"/>
          </a:xfrm>
          <a:prstGeom prst="line">
            <a:avLst/>
          </a:prstGeom>
          <a:noFill/>
          <a:ln w="19050">
            <a:solidFill>
              <a:schemeClr val="tx1"/>
            </a:solidFill>
            <a:miter lim="800000"/>
            <a:headEnd/>
            <a:tailEnd/>
          </a:ln>
        </p:spPr>
        <p:txBody>
          <a:bodyPr/>
          <a:lstStyle/>
          <a:p>
            <a:endParaRPr lang="zh-CN" altLang="en-US"/>
          </a:p>
        </p:txBody>
      </p:sp>
      <p:sp>
        <p:nvSpPr>
          <p:cNvPr id="15379" name="Oval 47"/>
          <p:cNvSpPr>
            <a:spLocks noChangeArrowheads="1"/>
          </p:cNvSpPr>
          <p:nvPr/>
        </p:nvSpPr>
        <p:spPr bwMode="auto">
          <a:xfrm>
            <a:off x="2479675" y="2122488"/>
            <a:ext cx="76200" cy="76200"/>
          </a:xfrm>
          <a:prstGeom prst="ellipse">
            <a:avLst/>
          </a:prstGeom>
          <a:solidFill>
            <a:schemeClr val="bg1"/>
          </a:solidFill>
          <a:ln w="9525">
            <a:solidFill>
              <a:schemeClr val="tx1"/>
            </a:solidFill>
            <a:miter lim="800000"/>
            <a:headEnd/>
            <a:tailEnd/>
          </a:ln>
        </p:spPr>
        <p:txBody>
          <a:bodyPr wrap="none" anchor="ctr"/>
          <a:lstStyle/>
          <a:p>
            <a:endParaRPr lang="zh-CN" altLang="en-US" b="1"/>
          </a:p>
        </p:txBody>
      </p:sp>
      <p:sp>
        <p:nvSpPr>
          <p:cNvPr id="15380" name="Oval 48"/>
          <p:cNvSpPr>
            <a:spLocks noChangeArrowheads="1"/>
          </p:cNvSpPr>
          <p:nvPr/>
        </p:nvSpPr>
        <p:spPr bwMode="auto">
          <a:xfrm>
            <a:off x="2479675" y="2446338"/>
            <a:ext cx="76200" cy="76200"/>
          </a:xfrm>
          <a:prstGeom prst="ellipse">
            <a:avLst/>
          </a:prstGeom>
          <a:solidFill>
            <a:schemeClr val="bg1"/>
          </a:solidFill>
          <a:ln w="9525">
            <a:solidFill>
              <a:schemeClr val="tx1"/>
            </a:solidFill>
            <a:miter lim="800000"/>
            <a:headEnd/>
            <a:tailEnd/>
          </a:ln>
        </p:spPr>
        <p:txBody>
          <a:bodyPr wrap="none" anchor="ctr"/>
          <a:lstStyle/>
          <a:p>
            <a:endParaRPr lang="zh-CN" altLang="en-US" b="1"/>
          </a:p>
        </p:txBody>
      </p:sp>
      <p:sp>
        <p:nvSpPr>
          <p:cNvPr id="15381" name="Line 49"/>
          <p:cNvSpPr>
            <a:spLocks noChangeShapeType="1"/>
          </p:cNvSpPr>
          <p:nvPr/>
        </p:nvSpPr>
        <p:spPr bwMode="auto">
          <a:xfrm flipH="1">
            <a:off x="2555875" y="2484438"/>
            <a:ext cx="762000" cy="0"/>
          </a:xfrm>
          <a:prstGeom prst="line">
            <a:avLst/>
          </a:prstGeom>
          <a:noFill/>
          <a:ln w="19050">
            <a:solidFill>
              <a:schemeClr val="tx1"/>
            </a:solidFill>
            <a:miter lim="800000"/>
            <a:headEnd/>
            <a:tailEnd/>
          </a:ln>
        </p:spPr>
        <p:txBody>
          <a:bodyPr/>
          <a:lstStyle/>
          <a:p>
            <a:endParaRPr lang="zh-CN" altLang="en-US"/>
          </a:p>
        </p:txBody>
      </p:sp>
      <p:sp>
        <p:nvSpPr>
          <p:cNvPr id="15382" name="Line 50"/>
          <p:cNvSpPr>
            <a:spLocks noChangeShapeType="1"/>
          </p:cNvSpPr>
          <p:nvPr/>
        </p:nvSpPr>
        <p:spPr bwMode="auto">
          <a:xfrm flipH="1">
            <a:off x="2555875" y="1836738"/>
            <a:ext cx="762000" cy="0"/>
          </a:xfrm>
          <a:prstGeom prst="line">
            <a:avLst/>
          </a:prstGeom>
          <a:noFill/>
          <a:ln w="19050">
            <a:solidFill>
              <a:schemeClr val="tx1"/>
            </a:solidFill>
            <a:miter lim="800000"/>
            <a:headEnd/>
            <a:tailEnd/>
          </a:ln>
        </p:spPr>
        <p:txBody>
          <a:bodyPr/>
          <a:lstStyle/>
          <a:p>
            <a:endParaRPr lang="zh-CN" altLang="en-US"/>
          </a:p>
        </p:txBody>
      </p:sp>
      <p:sp>
        <p:nvSpPr>
          <p:cNvPr id="15383" name="Line 51"/>
          <p:cNvSpPr>
            <a:spLocks noChangeShapeType="1"/>
          </p:cNvSpPr>
          <p:nvPr/>
        </p:nvSpPr>
        <p:spPr bwMode="auto">
          <a:xfrm flipH="1">
            <a:off x="7508875" y="2160588"/>
            <a:ext cx="762000" cy="0"/>
          </a:xfrm>
          <a:prstGeom prst="line">
            <a:avLst/>
          </a:prstGeom>
          <a:noFill/>
          <a:ln w="19050">
            <a:solidFill>
              <a:schemeClr val="tx1"/>
            </a:solidFill>
            <a:miter lim="800000"/>
            <a:headEnd type="triangle" w="med" len="med"/>
            <a:tailEnd/>
          </a:ln>
        </p:spPr>
        <p:txBody>
          <a:bodyPr/>
          <a:lstStyle/>
          <a:p>
            <a:endParaRPr lang="zh-CN" altLang="en-US"/>
          </a:p>
        </p:txBody>
      </p:sp>
      <p:sp>
        <p:nvSpPr>
          <p:cNvPr id="15384" name="Line 52"/>
          <p:cNvSpPr>
            <a:spLocks noChangeShapeType="1"/>
          </p:cNvSpPr>
          <p:nvPr/>
        </p:nvSpPr>
        <p:spPr bwMode="auto">
          <a:xfrm flipH="1">
            <a:off x="7508875" y="1836738"/>
            <a:ext cx="762000" cy="0"/>
          </a:xfrm>
          <a:prstGeom prst="line">
            <a:avLst/>
          </a:prstGeom>
          <a:noFill/>
          <a:ln w="19050">
            <a:solidFill>
              <a:schemeClr val="tx1"/>
            </a:solidFill>
            <a:miter lim="800000"/>
            <a:headEnd type="triangle" w="med" len="med"/>
            <a:tailEnd/>
          </a:ln>
        </p:spPr>
        <p:txBody>
          <a:bodyPr/>
          <a:lstStyle/>
          <a:p>
            <a:endParaRPr lang="zh-CN" altLang="en-US"/>
          </a:p>
        </p:txBody>
      </p:sp>
      <p:sp>
        <p:nvSpPr>
          <p:cNvPr id="15385" name="Line 53"/>
          <p:cNvSpPr>
            <a:spLocks noChangeShapeType="1"/>
          </p:cNvSpPr>
          <p:nvPr/>
        </p:nvSpPr>
        <p:spPr bwMode="auto">
          <a:xfrm flipH="1">
            <a:off x="7508875" y="2484438"/>
            <a:ext cx="762000" cy="0"/>
          </a:xfrm>
          <a:prstGeom prst="line">
            <a:avLst/>
          </a:prstGeom>
          <a:noFill/>
          <a:ln w="19050">
            <a:solidFill>
              <a:schemeClr val="tx1"/>
            </a:solidFill>
            <a:miter lim="800000"/>
            <a:headEnd type="triangle" w="med" len="med"/>
            <a:tailEnd/>
          </a:ln>
        </p:spPr>
        <p:txBody>
          <a:bodyPr/>
          <a:lstStyle/>
          <a:p>
            <a:endParaRPr lang="zh-CN" altLang="en-US"/>
          </a:p>
        </p:txBody>
      </p:sp>
      <p:sp>
        <p:nvSpPr>
          <p:cNvPr id="15386" name="Text Box 54"/>
          <p:cNvSpPr txBox="1">
            <a:spLocks noChangeArrowheads="1"/>
          </p:cNvSpPr>
          <p:nvPr/>
        </p:nvSpPr>
        <p:spPr bwMode="auto">
          <a:xfrm>
            <a:off x="6240463" y="2919413"/>
            <a:ext cx="1206500" cy="396875"/>
          </a:xfrm>
          <a:prstGeom prst="rect">
            <a:avLst/>
          </a:prstGeom>
          <a:solidFill>
            <a:schemeClr val="bg1"/>
          </a:solidFill>
          <a:ln w="9525">
            <a:noFill/>
            <a:miter lim="800000"/>
            <a:headEnd/>
            <a:tailEnd/>
          </a:ln>
        </p:spPr>
        <p:txBody>
          <a:bodyPr wrap="none">
            <a:spAutoFit/>
          </a:bodyPr>
          <a:lstStyle/>
          <a:p>
            <a:r>
              <a:rPr lang="zh-CN" altLang="en-US" sz="2000" b="1">
                <a:latin typeface="Tahoma" pitchFamily="34" charset="0"/>
              </a:rPr>
              <a:t>调压调频</a:t>
            </a:r>
            <a:endParaRPr lang="zh-CN" altLang="en-US" b="1">
              <a:latin typeface="Tahoma" pitchFamily="34" charset="0"/>
            </a:endParaRPr>
          </a:p>
        </p:txBody>
      </p:sp>
      <p:sp>
        <p:nvSpPr>
          <p:cNvPr id="15387" name="Line 55"/>
          <p:cNvSpPr>
            <a:spLocks noChangeShapeType="1"/>
          </p:cNvSpPr>
          <p:nvPr/>
        </p:nvSpPr>
        <p:spPr bwMode="auto">
          <a:xfrm>
            <a:off x="6823075" y="2641600"/>
            <a:ext cx="0" cy="609600"/>
          </a:xfrm>
          <a:prstGeom prst="line">
            <a:avLst/>
          </a:prstGeom>
          <a:noFill/>
          <a:ln w="19050">
            <a:solidFill>
              <a:schemeClr val="tx1"/>
            </a:solidFill>
            <a:miter lim="800000"/>
            <a:headEnd type="triangle" w="med" len="med"/>
            <a:tailEnd/>
          </a:ln>
        </p:spPr>
        <p:txBody>
          <a:bodyPr/>
          <a:lstStyle/>
          <a:p>
            <a:endParaRPr lang="zh-CN" altLang="en-US"/>
          </a:p>
        </p:txBody>
      </p:sp>
      <p:graphicFrame>
        <p:nvGraphicFramePr>
          <p:cNvPr id="15362" name="Object 56"/>
          <p:cNvGraphicFramePr>
            <a:graphicFrameLocks/>
          </p:cNvGraphicFramePr>
          <p:nvPr/>
        </p:nvGraphicFramePr>
        <p:xfrm>
          <a:off x="3794125" y="1817688"/>
          <a:ext cx="381000" cy="725487"/>
        </p:xfrm>
        <a:graphic>
          <a:graphicData uri="http://schemas.openxmlformats.org/presentationml/2006/ole">
            <p:oleObj spid="_x0000_s15362" r:id="rId3" imgW="269280" imgH="726480" progId="Visio.Drawing.6">
              <p:embed/>
            </p:oleObj>
          </a:graphicData>
        </a:graphic>
      </p:graphicFrame>
      <p:graphicFrame>
        <p:nvGraphicFramePr>
          <p:cNvPr id="15363" name="Object 57"/>
          <p:cNvGraphicFramePr>
            <a:graphicFrameLocks/>
          </p:cNvGraphicFramePr>
          <p:nvPr/>
        </p:nvGraphicFramePr>
        <p:xfrm>
          <a:off x="4975225" y="1744663"/>
          <a:ext cx="635000" cy="798512"/>
        </p:xfrm>
        <a:graphic>
          <a:graphicData uri="http://schemas.openxmlformats.org/presentationml/2006/ole">
            <p:oleObj spid="_x0000_s15363" r:id="rId4" imgW="574983" imgH="772554" progId="Visio.Drawing.3">
              <p:embed/>
            </p:oleObj>
          </a:graphicData>
        </a:graphic>
      </p:graphicFrame>
      <p:sp>
        <p:nvSpPr>
          <p:cNvPr id="15388" name="Text Box 58"/>
          <p:cNvSpPr txBox="1">
            <a:spLocks noChangeArrowheads="1"/>
          </p:cNvSpPr>
          <p:nvPr/>
        </p:nvSpPr>
        <p:spPr bwMode="auto">
          <a:xfrm>
            <a:off x="5473700" y="1946275"/>
            <a:ext cx="355600" cy="400050"/>
          </a:xfrm>
          <a:prstGeom prst="rect">
            <a:avLst/>
          </a:prstGeom>
          <a:solidFill>
            <a:schemeClr val="bg1"/>
          </a:solidFill>
          <a:ln w="9525">
            <a:noFill/>
            <a:miter lim="800000"/>
            <a:headEnd/>
            <a:tailEnd/>
          </a:ln>
        </p:spPr>
        <p:txBody>
          <a:bodyPr wrap="none">
            <a:spAutoFit/>
          </a:bodyPr>
          <a:lstStyle/>
          <a:p>
            <a:r>
              <a:rPr lang="en-US" altLang="zh-CN" sz="2000" b="1" i="1">
                <a:latin typeface="Times New Roman" pitchFamily="18" charset="0"/>
              </a:rPr>
              <a:t>C</a:t>
            </a:r>
            <a:endParaRPr lang="en-US" altLang="zh-CN" b="1" i="1">
              <a:latin typeface="Times New Roman" pitchFamily="18" charset="0"/>
            </a:endParaRPr>
          </a:p>
        </p:txBody>
      </p:sp>
      <p:sp>
        <p:nvSpPr>
          <p:cNvPr id="15389" name="Rectangle 59"/>
          <p:cNvSpPr>
            <a:spLocks noChangeArrowheads="1"/>
          </p:cNvSpPr>
          <p:nvPr/>
        </p:nvSpPr>
        <p:spPr bwMode="auto">
          <a:xfrm>
            <a:off x="5229225" y="1811338"/>
            <a:ext cx="290513" cy="665162"/>
          </a:xfrm>
          <a:prstGeom prst="rect">
            <a:avLst/>
          </a:prstGeom>
          <a:solidFill>
            <a:schemeClr val="bg1"/>
          </a:solidFill>
          <a:ln w="9525">
            <a:noFill/>
            <a:miter lim="800000"/>
            <a:headEnd/>
            <a:tailEnd/>
          </a:ln>
        </p:spPr>
        <p:txBody>
          <a:bodyPr wrap="none" anchor="ctr"/>
          <a:lstStyle/>
          <a:p>
            <a:endParaRPr lang="zh-CN" altLang="en-US" b="1"/>
          </a:p>
        </p:txBody>
      </p:sp>
      <p:sp>
        <p:nvSpPr>
          <p:cNvPr id="15390" name="Line 60"/>
          <p:cNvSpPr>
            <a:spLocks noChangeShapeType="1"/>
          </p:cNvSpPr>
          <p:nvPr/>
        </p:nvSpPr>
        <p:spPr bwMode="auto">
          <a:xfrm>
            <a:off x="5373688" y="2176463"/>
            <a:ext cx="0" cy="322262"/>
          </a:xfrm>
          <a:prstGeom prst="line">
            <a:avLst/>
          </a:prstGeom>
          <a:noFill/>
          <a:ln w="19050">
            <a:solidFill>
              <a:schemeClr val="tx1"/>
            </a:solidFill>
            <a:miter lim="800000"/>
            <a:headEnd/>
            <a:tailEnd/>
          </a:ln>
        </p:spPr>
        <p:txBody>
          <a:bodyPr/>
          <a:lstStyle/>
          <a:p>
            <a:endParaRPr lang="zh-CN" altLang="en-US"/>
          </a:p>
        </p:txBody>
      </p:sp>
      <p:sp>
        <p:nvSpPr>
          <p:cNvPr id="15391" name="Line 61"/>
          <p:cNvSpPr>
            <a:spLocks noChangeShapeType="1"/>
          </p:cNvSpPr>
          <p:nvPr/>
        </p:nvSpPr>
        <p:spPr bwMode="auto">
          <a:xfrm rot="5400000">
            <a:off x="5370513" y="1987550"/>
            <a:ext cx="0" cy="215900"/>
          </a:xfrm>
          <a:prstGeom prst="line">
            <a:avLst/>
          </a:prstGeom>
          <a:noFill/>
          <a:ln w="19050">
            <a:solidFill>
              <a:schemeClr val="tx1"/>
            </a:solidFill>
            <a:miter lim="800000"/>
            <a:headEnd/>
            <a:tailEnd/>
          </a:ln>
        </p:spPr>
        <p:txBody>
          <a:bodyPr/>
          <a:lstStyle/>
          <a:p>
            <a:endParaRPr lang="zh-CN" altLang="en-US"/>
          </a:p>
        </p:txBody>
      </p:sp>
      <p:sp>
        <p:nvSpPr>
          <p:cNvPr id="15392" name="Line 62"/>
          <p:cNvSpPr>
            <a:spLocks noChangeShapeType="1"/>
          </p:cNvSpPr>
          <p:nvPr/>
        </p:nvSpPr>
        <p:spPr bwMode="auto">
          <a:xfrm rot="5400000">
            <a:off x="5372100" y="2060575"/>
            <a:ext cx="0" cy="215900"/>
          </a:xfrm>
          <a:prstGeom prst="line">
            <a:avLst/>
          </a:prstGeom>
          <a:noFill/>
          <a:ln w="19050">
            <a:solidFill>
              <a:schemeClr val="tx1"/>
            </a:solidFill>
            <a:miter lim="800000"/>
            <a:headEnd/>
            <a:tailEnd/>
          </a:ln>
        </p:spPr>
        <p:txBody>
          <a:bodyPr/>
          <a:lstStyle/>
          <a:p>
            <a:endParaRPr lang="zh-CN" altLang="en-US"/>
          </a:p>
        </p:txBody>
      </p:sp>
      <p:sp>
        <p:nvSpPr>
          <p:cNvPr id="15393" name="Line 63"/>
          <p:cNvSpPr>
            <a:spLocks noChangeShapeType="1"/>
          </p:cNvSpPr>
          <p:nvPr/>
        </p:nvSpPr>
        <p:spPr bwMode="auto">
          <a:xfrm>
            <a:off x="5375275" y="1795463"/>
            <a:ext cx="0" cy="306387"/>
          </a:xfrm>
          <a:prstGeom prst="line">
            <a:avLst/>
          </a:prstGeom>
          <a:noFill/>
          <a:ln w="19050">
            <a:solidFill>
              <a:schemeClr val="tx1"/>
            </a:solidFill>
            <a:miter lim="800000"/>
            <a:headEnd/>
            <a:tailEnd/>
          </a:ln>
        </p:spPr>
        <p:txBody>
          <a:bodyPr/>
          <a:lstStyle/>
          <a:p>
            <a:endParaRPr lang="zh-CN" altLang="en-US"/>
          </a:p>
        </p:txBody>
      </p:sp>
      <p:sp>
        <p:nvSpPr>
          <p:cNvPr id="15394" name="Rectangle 64"/>
          <p:cNvSpPr>
            <a:spLocks noChangeArrowheads="1"/>
          </p:cNvSpPr>
          <p:nvPr/>
        </p:nvSpPr>
        <p:spPr bwMode="auto">
          <a:xfrm>
            <a:off x="6137275" y="4498975"/>
            <a:ext cx="1371600" cy="989013"/>
          </a:xfrm>
          <a:prstGeom prst="rect">
            <a:avLst/>
          </a:prstGeom>
          <a:solidFill>
            <a:schemeClr val="bg1"/>
          </a:solidFill>
          <a:ln w="28575">
            <a:solidFill>
              <a:schemeClr val="tx1"/>
            </a:solidFill>
            <a:miter lim="800000"/>
            <a:headEnd/>
            <a:tailEnd/>
          </a:ln>
        </p:spPr>
        <p:txBody>
          <a:bodyPr wrap="none" anchor="ctr"/>
          <a:lstStyle/>
          <a:p>
            <a:endParaRPr lang="zh-CN" altLang="en-US" b="1"/>
          </a:p>
        </p:txBody>
      </p:sp>
      <p:sp>
        <p:nvSpPr>
          <p:cNvPr id="15395" name="Text Box 65"/>
          <p:cNvSpPr txBox="1">
            <a:spLocks noChangeArrowheads="1"/>
          </p:cNvSpPr>
          <p:nvPr/>
        </p:nvSpPr>
        <p:spPr bwMode="auto">
          <a:xfrm>
            <a:off x="2368550" y="4100513"/>
            <a:ext cx="2473325" cy="396875"/>
          </a:xfrm>
          <a:prstGeom prst="rect">
            <a:avLst/>
          </a:prstGeom>
          <a:solidFill>
            <a:schemeClr val="bg1"/>
          </a:solidFill>
          <a:ln w="9525">
            <a:noFill/>
            <a:miter lim="800000"/>
            <a:headEnd/>
            <a:tailEnd/>
          </a:ln>
        </p:spPr>
        <p:txBody>
          <a:bodyPr>
            <a:spAutoFit/>
          </a:bodyPr>
          <a:lstStyle/>
          <a:p>
            <a:r>
              <a:rPr lang="en-US" altLang="zh-CN" sz="2000" b="1">
                <a:latin typeface="Times New Roman" pitchFamily="18" charset="0"/>
              </a:rPr>
              <a:t>SCR</a:t>
            </a:r>
            <a:r>
              <a:rPr lang="zh-CN" altLang="en-US" sz="2000" b="1">
                <a:latin typeface="Times New Roman" pitchFamily="18" charset="0"/>
              </a:rPr>
              <a:t>可控整流器</a:t>
            </a:r>
            <a:endParaRPr lang="zh-CN" altLang="en-US" sz="1800" b="1">
              <a:latin typeface="Times New Roman" pitchFamily="18" charset="0"/>
            </a:endParaRPr>
          </a:p>
        </p:txBody>
      </p:sp>
      <p:sp>
        <p:nvSpPr>
          <p:cNvPr id="15396" name="Text Box 66"/>
          <p:cNvSpPr txBox="1">
            <a:spLocks noChangeArrowheads="1"/>
          </p:cNvSpPr>
          <p:nvPr/>
        </p:nvSpPr>
        <p:spPr bwMode="auto">
          <a:xfrm>
            <a:off x="5713413" y="4084638"/>
            <a:ext cx="2090737" cy="400050"/>
          </a:xfrm>
          <a:prstGeom prst="rect">
            <a:avLst/>
          </a:prstGeom>
          <a:solidFill>
            <a:schemeClr val="bg1"/>
          </a:solidFill>
          <a:ln w="9525">
            <a:noFill/>
            <a:miter lim="800000"/>
            <a:headEnd/>
            <a:tailEnd/>
          </a:ln>
        </p:spPr>
        <p:txBody>
          <a:bodyPr>
            <a:spAutoFit/>
          </a:bodyPr>
          <a:lstStyle/>
          <a:p>
            <a:r>
              <a:rPr lang="zh-CN" altLang="en-US" sz="2000" b="1">
                <a:latin typeface="Times New Roman" pitchFamily="18" charset="0"/>
              </a:rPr>
              <a:t>六拍逆变器</a:t>
            </a:r>
            <a:endParaRPr lang="zh-CN" altLang="en-US" sz="2800" b="1">
              <a:latin typeface="Times New Roman" pitchFamily="18" charset="0"/>
            </a:endParaRPr>
          </a:p>
        </p:txBody>
      </p:sp>
      <p:sp>
        <p:nvSpPr>
          <p:cNvPr id="15397" name="Line 67"/>
          <p:cNvSpPr>
            <a:spLocks noChangeShapeType="1"/>
          </p:cNvSpPr>
          <p:nvPr/>
        </p:nvSpPr>
        <p:spPr bwMode="auto">
          <a:xfrm>
            <a:off x="4689475" y="4632325"/>
            <a:ext cx="1447800" cy="0"/>
          </a:xfrm>
          <a:prstGeom prst="line">
            <a:avLst/>
          </a:prstGeom>
          <a:noFill/>
          <a:ln w="19050">
            <a:solidFill>
              <a:schemeClr val="tx1"/>
            </a:solidFill>
            <a:miter lim="800000"/>
            <a:headEnd/>
            <a:tailEnd/>
          </a:ln>
        </p:spPr>
        <p:txBody>
          <a:bodyPr/>
          <a:lstStyle/>
          <a:p>
            <a:endParaRPr lang="zh-CN" altLang="en-US"/>
          </a:p>
        </p:txBody>
      </p:sp>
      <p:sp>
        <p:nvSpPr>
          <p:cNvPr id="15398" name="Line 68"/>
          <p:cNvSpPr>
            <a:spLocks noChangeShapeType="1"/>
          </p:cNvSpPr>
          <p:nvPr/>
        </p:nvSpPr>
        <p:spPr bwMode="auto">
          <a:xfrm>
            <a:off x="4689475" y="5337175"/>
            <a:ext cx="1447800" cy="0"/>
          </a:xfrm>
          <a:prstGeom prst="line">
            <a:avLst/>
          </a:prstGeom>
          <a:noFill/>
          <a:ln w="19050">
            <a:solidFill>
              <a:schemeClr val="tx1"/>
            </a:solidFill>
            <a:miter lim="800000"/>
            <a:headEnd/>
            <a:tailEnd/>
          </a:ln>
        </p:spPr>
        <p:txBody>
          <a:bodyPr/>
          <a:lstStyle/>
          <a:p>
            <a:endParaRPr lang="zh-CN" altLang="en-US"/>
          </a:p>
        </p:txBody>
      </p:sp>
      <p:sp>
        <p:nvSpPr>
          <p:cNvPr id="15399" name="Text Box 69"/>
          <p:cNvSpPr txBox="1">
            <a:spLocks noChangeArrowheads="1"/>
          </p:cNvSpPr>
          <p:nvPr/>
        </p:nvSpPr>
        <p:spPr bwMode="auto">
          <a:xfrm>
            <a:off x="5146675" y="4805363"/>
            <a:ext cx="838200" cy="457200"/>
          </a:xfrm>
          <a:prstGeom prst="rect">
            <a:avLst/>
          </a:prstGeom>
          <a:solidFill>
            <a:schemeClr val="bg1"/>
          </a:solidFill>
          <a:ln w="9525">
            <a:noFill/>
            <a:miter lim="800000"/>
            <a:headEnd/>
            <a:tailEnd/>
          </a:ln>
        </p:spPr>
        <p:txBody>
          <a:bodyPr>
            <a:spAutoFit/>
          </a:bodyPr>
          <a:lstStyle/>
          <a:p>
            <a:pPr>
              <a:spcBef>
                <a:spcPct val="50000"/>
              </a:spcBef>
            </a:pPr>
            <a:r>
              <a:rPr lang="en-US" altLang="zh-CN" b="1">
                <a:latin typeface="Times New Roman" pitchFamily="18" charset="0"/>
              </a:rPr>
              <a:t>DC</a:t>
            </a:r>
          </a:p>
        </p:txBody>
      </p:sp>
      <p:sp>
        <p:nvSpPr>
          <p:cNvPr id="15400" name="Text Box 70"/>
          <p:cNvSpPr txBox="1">
            <a:spLocks noChangeArrowheads="1"/>
          </p:cNvSpPr>
          <p:nvPr/>
        </p:nvSpPr>
        <p:spPr bwMode="auto">
          <a:xfrm>
            <a:off x="8270875" y="4727575"/>
            <a:ext cx="838200" cy="457200"/>
          </a:xfrm>
          <a:prstGeom prst="rect">
            <a:avLst/>
          </a:prstGeom>
          <a:solidFill>
            <a:schemeClr val="bg1"/>
          </a:solidFill>
          <a:ln w="9525">
            <a:noFill/>
            <a:miter lim="800000"/>
            <a:headEnd/>
            <a:tailEnd/>
          </a:ln>
        </p:spPr>
        <p:txBody>
          <a:bodyPr>
            <a:spAutoFit/>
          </a:bodyPr>
          <a:lstStyle/>
          <a:p>
            <a:pPr>
              <a:spcBef>
                <a:spcPct val="50000"/>
              </a:spcBef>
            </a:pPr>
            <a:r>
              <a:rPr lang="en-US" altLang="zh-CN" b="1">
                <a:latin typeface="Times New Roman" pitchFamily="18" charset="0"/>
              </a:rPr>
              <a:t>AC</a:t>
            </a:r>
          </a:p>
        </p:txBody>
      </p:sp>
      <p:sp>
        <p:nvSpPr>
          <p:cNvPr id="15401" name="Text Box 71"/>
          <p:cNvSpPr txBox="1">
            <a:spLocks noChangeArrowheads="1"/>
          </p:cNvSpPr>
          <p:nvPr/>
        </p:nvSpPr>
        <p:spPr bwMode="auto">
          <a:xfrm>
            <a:off x="1755775" y="4575175"/>
            <a:ext cx="838200" cy="457200"/>
          </a:xfrm>
          <a:prstGeom prst="rect">
            <a:avLst/>
          </a:prstGeom>
          <a:solidFill>
            <a:schemeClr val="bg1"/>
          </a:solidFill>
          <a:ln w="9525">
            <a:noFill/>
            <a:miter lim="800000"/>
            <a:headEnd/>
            <a:tailEnd/>
          </a:ln>
        </p:spPr>
        <p:txBody>
          <a:bodyPr>
            <a:spAutoFit/>
          </a:bodyPr>
          <a:lstStyle/>
          <a:p>
            <a:pPr>
              <a:spcBef>
                <a:spcPct val="50000"/>
              </a:spcBef>
            </a:pPr>
            <a:r>
              <a:rPr lang="en-US" altLang="zh-CN" b="1">
                <a:latin typeface="Times New Roman" pitchFamily="18" charset="0"/>
              </a:rPr>
              <a:t>AC</a:t>
            </a:r>
          </a:p>
        </p:txBody>
      </p:sp>
      <p:sp>
        <p:nvSpPr>
          <p:cNvPr id="15402" name="Rectangle 73"/>
          <p:cNvSpPr>
            <a:spLocks noChangeArrowheads="1"/>
          </p:cNvSpPr>
          <p:nvPr/>
        </p:nvSpPr>
        <p:spPr bwMode="auto">
          <a:xfrm>
            <a:off x="3317875" y="4498975"/>
            <a:ext cx="1371600" cy="989013"/>
          </a:xfrm>
          <a:prstGeom prst="rect">
            <a:avLst/>
          </a:prstGeom>
          <a:solidFill>
            <a:schemeClr val="bg1"/>
          </a:solidFill>
          <a:ln w="28575">
            <a:solidFill>
              <a:schemeClr val="tx1"/>
            </a:solidFill>
            <a:miter lim="800000"/>
            <a:headEnd/>
            <a:tailEnd/>
          </a:ln>
        </p:spPr>
        <p:txBody>
          <a:bodyPr wrap="none" anchor="ctr"/>
          <a:lstStyle/>
          <a:p>
            <a:endParaRPr lang="zh-CN" altLang="en-US" b="1"/>
          </a:p>
        </p:txBody>
      </p:sp>
      <p:sp>
        <p:nvSpPr>
          <p:cNvPr id="15403" name="Oval 74"/>
          <p:cNvSpPr>
            <a:spLocks noChangeArrowheads="1"/>
          </p:cNvSpPr>
          <p:nvPr/>
        </p:nvSpPr>
        <p:spPr bwMode="auto">
          <a:xfrm>
            <a:off x="2479675" y="4632325"/>
            <a:ext cx="76200" cy="76200"/>
          </a:xfrm>
          <a:prstGeom prst="ellipse">
            <a:avLst/>
          </a:prstGeom>
          <a:solidFill>
            <a:schemeClr val="bg1"/>
          </a:solidFill>
          <a:ln w="9525">
            <a:solidFill>
              <a:schemeClr val="tx1"/>
            </a:solidFill>
            <a:miter lim="800000"/>
            <a:headEnd/>
            <a:tailEnd/>
          </a:ln>
        </p:spPr>
        <p:txBody>
          <a:bodyPr wrap="none" anchor="ctr"/>
          <a:lstStyle/>
          <a:p>
            <a:endParaRPr lang="zh-CN" altLang="en-US" b="1"/>
          </a:p>
        </p:txBody>
      </p:sp>
      <p:sp>
        <p:nvSpPr>
          <p:cNvPr id="15404" name="Line 75"/>
          <p:cNvSpPr>
            <a:spLocks noChangeShapeType="1"/>
          </p:cNvSpPr>
          <p:nvPr/>
        </p:nvSpPr>
        <p:spPr bwMode="auto">
          <a:xfrm flipH="1">
            <a:off x="2555875" y="4994275"/>
            <a:ext cx="762000" cy="0"/>
          </a:xfrm>
          <a:prstGeom prst="line">
            <a:avLst/>
          </a:prstGeom>
          <a:noFill/>
          <a:ln w="19050">
            <a:solidFill>
              <a:schemeClr val="tx1"/>
            </a:solidFill>
            <a:miter lim="800000"/>
            <a:headEnd/>
            <a:tailEnd/>
          </a:ln>
        </p:spPr>
        <p:txBody>
          <a:bodyPr/>
          <a:lstStyle/>
          <a:p>
            <a:endParaRPr lang="zh-CN" altLang="en-US"/>
          </a:p>
        </p:txBody>
      </p:sp>
      <p:sp>
        <p:nvSpPr>
          <p:cNvPr id="15405" name="Oval 76"/>
          <p:cNvSpPr>
            <a:spLocks noChangeArrowheads="1"/>
          </p:cNvSpPr>
          <p:nvPr/>
        </p:nvSpPr>
        <p:spPr bwMode="auto">
          <a:xfrm>
            <a:off x="2479675" y="4956175"/>
            <a:ext cx="76200" cy="76200"/>
          </a:xfrm>
          <a:prstGeom prst="ellipse">
            <a:avLst/>
          </a:prstGeom>
          <a:solidFill>
            <a:schemeClr val="bg1"/>
          </a:solidFill>
          <a:ln w="9525">
            <a:solidFill>
              <a:schemeClr val="tx1"/>
            </a:solidFill>
            <a:miter lim="800000"/>
            <a:headEnd/>
            <a:tailEnd/>
          </a:ln>
        </p:spPr>
        <p:txBody>
          <a:bodyPr wrap="none" anchor="ctr"/>
          <a:lstStyle/>
          <a:p>
            <a:endParaRPr lang="zh-CN" altLang="en-US" b="1"/>
          </a:p>
        </p:txBody>
      </p:sp>
      <p:sp>
        <p:nvSpPr>
          <p:cNvPr id="15406" name="Oval 77"/>
          <p:cNvSpPr>
            <a:spLocks noChangeArrowheads="1"/>
          </p:cNvSpPr>
          <p:nvPr/>
        </p:nvSpPr>
        <p:spPr bwMode="auto">
          <a:xfrm>
            <a:off x="2479675" y="5280025"/>
            <a:ext cx="76200" cy="76200"/>
          </a:xfrm>
          <a:prstGeom prst="ellipse">
            <a:avLst/>
          </a:prstGeom>
          <a:solidFill>
            <a:schemeClr val="bg1"/>
          </a:solidFill>
          <a:ln w="9525">
            <a:solidFill>
              <a:schemeClr val="tx1"/>
            </a:solidFill>
            <a:miter lim="800000"/>
            <a:headEnd/>
            <a:tailEnd/>
          </a:ln>
        </p:spPr>
        <p:txBody>
          <a:bodyPr wrap="none" anchor="ctr"/>
          <a:lstStyle/>
          <a:p>
            <a:endParaRPr lang="zh-CN" altLang="en-US" b="1"/>
          </a:p>
        </p:txBody>
      </p:sp>
      <p:sp>
        <p:nvSpPr>
          <p:cNvPr id="15407" name="Line 78"/>
          <p:cNvSpPr>
            <a:spLocks noChangeShapeType="1"/>
          </p:cNvSpPr>
          <p:nvPr/>
        </p:nvSpPr>
        <p:spPr bwMode="auto">
          <a:xfrm flipH="1">
            <a:off x="2555875" y="5318125"/>
            <a:ext cx="762000" cy="0"/>
          </a:xfrm>
          <a:prstGeom prst="line">
            <a:avLst/>
          </a:prstGeom>
          <a:noFill/>
          <a:ln w="19050">
            <a:solidFill>
              <a:schemeClr val="tx1"/>
            </a:solidFill>
            <a:miter lim="800000"/>
            <a:headEnd/>
            <a:tailEnd/>
          </a:ln>
        </p:spPr>
        <p:txBody>
          <a:bodyPr/>
          <a:lstStyle/>
          <a:p>
            <a:endParaRPr lang="zh-CN" altLang="en-US"/>
          </a:p>
        </p:txBody>
      </p:sp>
      <p:sp>
        <p:nvSpPr>
          <p:cNvPr id="15408" name="Line 79"/>
          <p:cNvSpPr>
            <a:spLocks noChangeShapeType="1"/>
          </p:cNvSpPr>
          <p:nvPr/>
        </p:nvSpPr>
        <p:spPr bwMode="auto">
          <a:xfrm flipH="1">
            <a:off x="2555875" y="4670425"/>
            <a:ext cx="762000" cy="0"/>
          </a:xfrm>
          <a:prstGeom prst="line">
            <a:avLst/>
          </a:prstGeom>
          <a:noFill/>
          <a:ln w="19050">
            <a:solidFill>
              <a:schemeClr val="tx1"/>
            </a:solidFill>
            <a:miter lim="800000"/>
            <a:headEnd/>
            <a:tailEnd/>
          </a:ln>
        </p:spPr>
        <p:txBody>
          <a:bodyPr/>
          <a:lstStyle/>
          <a:p>
            <a:endParaRPr lang="zh-CN" altLang="en-US"/>
          </a:p>
        </p:txBody>
      </p:sp>
      <p:sp>
        <p:nvSpPr>
          <p:cNvPr id="15409" name="Line 80"/>
          <p:cNvSpPr>
            <a:spLocks noChangeShapeType="1"/>
          </p:cNvSpPr>
          <p:nvPr/>
        </p:nvSpPr>
        <p:spPr bwMode="auto">
          <a:xfrm flipH="1">
            <a:off x="7508875" y="4994275"/>
            <a:ext cx="762000" cy="0"/>
          </a:xfrm>
          <a:prstGeom prst="line">
            <a:avLst/>
          </a:prstGeom>
          <a:noFill/>
          <a:ln w="19050">
            <a:solidFill>
              <a:schemeClr val="tx1"/>
            </a:solidFill>
            <a:miter lim="800000"/>
            <a:headEnd type="triangle" w="med" len="med"/>
            <a:tailEnd/>
          </a:ln>
        </p:spPr>
        <p:txBody>
          <a:bodyPr/>
          <a:lstStyle/>
          <a:p>
            <a:endParaRPr lang="zh-CN" altLang="en-US"/>
          </a:p>
        </p:txBody>
      </p:sp>
      <p:sp>
        <p:nvSpPr>
          <p:cNvPr id="15410" name="Line 81"/>
          <p:cNvSpPr>
            <a:spLocks noChangeShapeType="1"/>
          </p:cNvSpPr>
          <p:nvPr/>
        </p:nvSpPr>
        <p:spPr bwMode="auto">
          <a:xfrm flipH="1">
            <a:off x="7508875" y="4670425"/>
            <a:ext cx="762000" cy="0"/>
          </a:xfrm>
          <a:prstGeom prst="line">
            <a:avLst/>
          </a:prstGeom>
          <a:noFill/>
          <a:ln w="19050">
            <a:solidFill>
              <a:schemeClr val="tx1"/>
            </a:solidFill>
            <a:miter lim="800000"/>
            <a:headEnd type="triangle" w="med" len="med"/>
            <a:tailEnd/>
          </a:ln>
        </p:spPr>
        <p:txBody>
          <a:bodyPr/>
          <a:lstStyle/>
          <a:p>
            <a:endParaRPr lang="zh-CN" altLang="en-US"/>
          </a:p>
        </p:txBody>
      </p:sp>
      <p:sp>
        <p:nvSpPr>
          <p:cNvPr id="15411" name="Line 82"/>
          <p:cNvSpPr>
            <a:spLocks noChangeShapeType="1"/>
          </p:cNvSpPr>
          <p:nvPr/>
        </p:nvSpPr>
        <p:spPr bwMode="auto">
          <a:xfrm flipH="1">
            <a:off x="7508875" y="5318125"/>
            <a:ext cx="762000" cy="0"/>
          </a:xfrm>
          <a:prstGeom prst="line">
            <a:avLst/>
          </a:prstGeom>
          <a:noFill/>
          <a:ln w="19050">
            <a:solidFill>
              <a:schemeClr val="tx1"/>
            </a:solidFill>
            <a:miter lim="800000"/>
            <a:headEnd type="triangle" w="med" len="med"/>
            <a:tailEnd/>
          </a:ln>
        </p:spPr>
        <p:txBody>
          <a:bodyPr/>
          <a:lstStyle/>
          <a:p>
            <a:endParaRPr lang="zh-CN" altLang="en-US"/>
          </a:p>
        </p:txBody>
      </p:sp>
      <p:sp>
        <p:nvSpPr>
          <p:cNvPr id="15412" name="Text Box 83"/>
          <p:cNvSpPr txBox="1">
            <a:spLocks noChangeArrowheads="1"/>
          </p:cNvSpPr>
          <p:nvPr/>
        </p:nvSpPr>
        <p:spPr bwMode="auto">
          <a:xfrm>
            <a:off x="6470650" y="5913438"/>
            <a:ext cx="695325" cy="396875"/>
          </a:xfrm>
          <a:prstGeom prst="rect">
            <a:avLst/>
          </a:prstGeom>
          <a:solidFill>
            <a:schemeClr val="bg1"/>
          </a:solidFill>
          <a:ln w="9525">
            <a:noFill/>
            <a:miter lim="800000"/>
            <a:headEnd/>
            <a:tailEnd/>
          </a:ln>
        </p:spPr>
        <p:txBody>
          <a:bodyPr wrap="none">
            <a:spAutoFit/>
          </a:bodyPr>
          <a:lstStyle/>
          <a:p>
            <a:r>
              <a:rPr lang="zh-CN" altLang="en-US" sz="2000" b="1">
                <a:latin typeface="Tahoma" pitchFamily="34" charset="0"/>
              </a:rPr>
              <a:t>调频</a:t>
            </a:r>
            <a:endParaRPr lang="zh-CN" altLang="en-US" b="1">
              <a:latin typeface="Tahoma" pitchFamily="34" charset="0"/>
            </a:endParaRPr>
          </a:p>
        </p:txBody>
      </p:sp>
      <p:sp>
        <p:nvSpPr>
          <p:cNvPr id="15413" name="Line 84"/>
          <p:cNvSpPr>
            <a:spLocks noChangeShapeType="1"/>
          </p:cNvSpPr>
          <p:nvPr/>
        </p:nvSpPr>
        <p:spPr bwMode="auto">
          <a:xfrm>
            <a:off x="6823075" y="5483225"/>
            <a:ext cx="0" cy="609600"/>
          </a:xfrm>
          <a:prstGeom prst="line">
            <a:avLst/>
          </a:prstGeom>
          <a:noFill/>
          <a:ln w="19050">
            <a:solidFill>
              <a:schemeClr val="tx1"/>
            </a:solidFill>
            <a:miter lim="800000"/>
            <a:headEnd type="triangle" w="med" len="med"/>
            <a:tailEnd/>
          </a:ln>
        </p:spPr>
        <p:txBody>
          <a:bodyPr/>
          <a:lstStyle/>
          <a:p>
            <a:endParaRPr lang="zh-CN" altLang="en-US"/>
          </a:p>
        </p:txBody>
      </p:sp>
      <p:graphicFrame>
        <p:nvGraphicFramePr>
          <p:cNvPr id="15364" name="Object 85"/>
          <p:cNvGraphicFramePr>
            <a:graphicFrameLocks/>
          </p:cNvGraphicFramePr>
          <p:nvPr/>
        </p:nvGraphicFramePr>
        <p:xfrm>
          <a:off x="3470275" y="4557713"/>
          <a:ext cx="914400" cy="831850"/>
        </p:xfrm>
        <a:graphic>
          <a:graphicData uri="http://schemas.openxmlformats.org/presentationml/2006/ole">
            <p:oleObj spid="_x0000_s15364" r:id="rId5" imgW="809640" imgH="832320" progId="Visio.Drawing.6">
              <p:embed/>
            </p:oleObj>
          </a:graphicData>
        </a:graphic>
      </p:graphicFrame>
      <p:graphicFrame>
        <p:nvGraphicFramePr>
          <p:cNvPr id="15365" name="Object 86"/>
          <p:cNvGraphicFramePr>
            <a:graphicFrameLocks/>
          </p:cNvGraphicFramePr>
          <p:nvPr/>
        </p:nvGraphicFramePr>
        <p:xfrm>
          <a:off x="6270625" y="4633913"/>
          <a:ext cx="933450" cy="831850"/>
        </p:xfrm>
        <a:graphic>
          <a:graphicData uri="http://schemas.openxmlformats.org/presentationml/2006/ole">
            <p:oleObj spid="_x0000_s15365" r:id="rId6" imgW="809640" imgH="832320" progId="Visio.Drawing.6">
              <p:embed/>
            </p:oleObj>
          </a:graphicData>
        </a:graphic>
      </p:graphicFrame>
      <p:sp>
        <p:nvSpPr>
          <p:cNvPr id="15414" name="Line 87"/>
          <p:cNvSpPr>
            <a:spLocks noChangeShapeType="1"/>
          </p:cNvSpPr>
          <p:nvPr/>
        </p:nvSpPr>
        <p:spPr bwMode="auto">
          <a:xfrm>
            <a:off x="4003675" y="5483225"/>
            <a:ext cx="0" cy="609600"/>
          </a:xfrm>
          <a:prstGeom prst="line">
            <a:avLst/>
          </a:prstGeom>
          <a:noFill/>
          <a:ln w="19050">
            <a:solidFill>
              <a:schemeClr val="tx1"/>
            </a:solidFill>
            <a:miter lim="800000"/>
            <a:headEnd type="triangle" w="med" len="med"/>
            <a:tailEnd/>
          </a:ln>
        </p:spPr>
        <p:txBody>
          <a:bodyPr/>
          <a:lstStyle/>
          <a:p>
            <a:endParaRPr lang="zh-CN" altLang="en-US"/>
          </a:p>
        </p:txBody>
      </p:sp>
      <p:sp>
        <p:nvSpPr>
          <p:cNvPr id="15415" name="Text Box 88"/>
          <p:cNvSpPr txBox="1">
            <a:spLocks noChangeArrowheads="1"/>
          </p:cNvSpPr>
          <p:nvPr/>
        </p:nvSpPr>
        <p:spPr bwMode="auto">
          <a:xfrm>
            <a:off x="3683000" y="5891213"/>
            <a:ext cx="695325" cy="398462"/>
          </a:xfrm>
          <a:prstGeom prst="rect">
            <a:avLst/>
          </a:prstGeom>
          <a:solidFill>
            <a:schemeClr val="bg1"/>
          </a:solidFill>
          <a:ln w="9525">
            <a:noFill/>
            <a:miter lim="800000"/>
            <a:headEnd/>
            <a:tailEnd/>
          </a:ln>
        </p:spPr>
        <p:txBody>
          <a:bodyPr wrap="none">
            <a:spAutoFit/>
          </a:bodyPr>
          <a:lstStyle/>
          <a:p>
            <a:r>
              <a:rPr lang="zh-CN" altLang="en-US" sz="2000" b="1">
                <a:latin typeface="Tahoma" pitchFamily="34" charset="0"/>
              </a:rPr>
              <a:t>调压</a:t>
            </a:r>
          </a:p>
        </p:txBody>
      </p:sp>
      <p:sp>
        <p:nvSpPr>
          <p:cNvPr id="15416" name="Text Box 89"/>
          <p:cNvSpPr txBox="1">
            <a:spLocks noChangeArrowheads="1"/>
          </p:cNvSpPr>
          <p:nvPr/>
        </p:nvSpPr>
        <p:spPr bwMode="auto">
          <a:xfrm>
            <a:off x="2266950" y="6461125"/>
            <a:ext cx="6265863" cy="369888"/>
          </a:xfrm>
          <a:prstGeom prst="rect">
            <a:avLst/>
          </a:prstGeom>
          <a:solidFill>
            <a:schemeClr val="bg1"/>
          </a:solidFill>
          <a:ln w="9525">
            <a:noFill/>
            <a:miter lim="800000"/>
            <a:headEnd/>
            <a:tailEnd/>
          </a:ln>
        </p:spPr>
        <p:txBody>
          <a:bodyPr wrap="none">
            <a:spAutoFit/>
          </a:bodyPr>
          <a:lstStyle/>
          <a:p>
            <a:r>
              <a:rPr lang="zh-CN" altLang="en-US" sz="1800" b="1">
                <a:latin typeface="Times New Roman" pitchFamily="18" charset="0"/>
              </a:rPr>
              <a:t>图</a:t>
            </a:r>
            <a:r>
              <a:rPr lang="en-US" altLang="zh-CN" sz="1800" b="1">
                <a:latin typeface="Times New Roman" pitchFamily="18" charset="0"/>
              </a:rPr>
              <a:t>  </a:t>
            </a:r>
            <a:r>
              <a:rPr lang="zh-CN" altLang="en-US" sz="1800" b="1">
                <a:latin typeface="Times New Roman" pitchFamily="18" charset="0"/>
              </a:rPr>
              <a:t>可控整流器调压、六拍逆变器调频的交</a:t>
            </a:r>
            <a:r>
              <a:rPr lang="en-US" altLang="zh-CN" sz="1800" b="1">
                <a:latin typeface="Times New Roman" pitchFamily="18" charset="0"/>
              </a:rPr>
              <a:t>-</a:t>
            </a:r>
            <a:r>
              <a:rPr lang="zh-CN" altLang="en-US" sz="1800" b="1">
                <a:latin typeface="Times New Roman" pitchFamily="18" charset="0"/>
              </a:rPr>
              <a:t>直</a:t>
            </a:r>
            <a:r>
              <a:rPr lang="en-US" altLang="zh-CN" sz="1800" b="1">
                <a:latin typeface="Times New Roman" pitchFamily="18" charset="0"/>
              </a:rPr>
              <a:t>-</a:t>
            </a:r>
            <a:r>
              <a:rPr lang="zh-CN" altLang="en-US" sz="1800" b="1">
                <a:latin typeface="Times New Roman" pitchFamily="18" charset="0"/>
              </a:rPr>
              <a:t>交变压变频器</a:t>
            </a:r>
          </a:p>
        </p:txBody>
      </p:sp>
      <p:sp>
        <p:nvSpPr>
          <p:cNvPr id="60" name="AutoShape 103"/>
          <p:cNvSpPr>
            <a:spLocks noChangeArrowheads="1"/>
          </p:cNvSpPr>
          <p:nvPr/>
        </p:nvSpPr>
        <p:spPr bwMode="auto">
          <a:xfrm>
            <a:off x="6365875" y="188913"/>
            <a:ext cx="2743200" cy="400050"/>
          </a:xfrm>
          <a:prstGeom prst="wedgeRoundRectCallout">
            <a:avLst>
              <a:gd name="adj1" fmla="val -46526"/>
              <a:gd name="adj2" fmla="val 315357"/>
              <a:gd name="adj3" fmla="val 16667"/>
            </a:avLst>
          </a:prstGeom>
          <a:solidFill>
            <a:schemeClr val="bg1"/>
          </a:solidFill>
          <a:ln w="9525">
            <a:solidFill>
              <a:srgbClr val="0000FF"/>
            </a:solidFill>
            <a:miter lim="800000"/>
          </a:ln>
          <a:effectLst/>
        </p:spPr>
        <p:txBody>
          <a:bodyPr/>
          <a:lstStyle/>
          <a:p>
            <a:pPr>
              <a:buFontTx/>
              <a:buNone/>
              <a:defRPr/>
            </a:pPr>
            <a:r>
              <a:rPr lang="zh-CN" altLang="en-US" sz="2000" b="1" dirty="0">
                <a:solidFill>
                  <a:srgbClr val="C00000"/>
                </a:solidFill>
                <a:effectLst>
                  <a:outerShdw blurRad="38100" dist="38100" dir="2700000" algn="tl">
                    <a:srgbClr val="000000">
                      <a:alpha val="43137"/>
                    </a:srgbClr>
                  </a:outerShdw>
                </a:effectLst>
              </a:rPr>
              <a:t>适用于中小容量电机</a:t>
            </a:r>
          </a:p>
        </p:txBody>
      </p:sp>
      <p:sp>
        <p:nvSpPr>
          <p:cNvPr id="61" name="AutoShape 104"/>
          <p:cNvSpPr>
            <a:spLocks noChangeArrowheads="1"/>
          </p:cNvSpPr>
          <p:nvPr/>
        </p:nvSpPr>
        <p:spPr bwMode="auto">
          <a:xfrm>
            <a:off x="6400800" y="3500438"/>
            <a:ext cx="2743200" cy="400050"/>
          </a:xfrm>
          <a:prstGeom prst="wedgeRoundRectCallout">
            <a:avLst>
              <a:gd name="adj1" fmla="val -17914"/>
              <a:gd name="adj2" fmla="val 183349"/>
              <a:gd name="adj3" fmla="val 16667"/>
            </a:avLst>
          </a:prstGeom>
          <a:solidFill>
            <a:schemeClr val="bg1"/>
          </a:solidFill>
          <a:ln w="9525">
            <a:solidFill>
              <a:srgbClr val="0000FF"/>
            </a:solidFill>
            <a:miter lim="800000"/>
          </a:ln>
          <a:effectLst/>
        </p:spPr>
        <p:txBody>
          <a:bodyPr/>
          <a:lstStyle/>
          <a:p>
            <a:pPr>
              <a:buFontTx/>
              <a:buNone/>
              <a:defRPr/>
            </a:pPr>
            <a:r>
              <a:rPr lang="zh-CN" altLang="en-US" sz="2000" b="1">
                <a:solidFill>
                  <a:srgbClr val="C00000"/>
                </a:solidFill>
                <a:effectLst>
                  <a:outerShdw blurRad="38100" dist="38100" dir="2700000" algn="tl">
                    <a:srgbClr val="000000">
                      <a:alpha val="43137"/>
                    </a:srgbClr>
                  </a:outerShdw>
                </a:effectLst>
              </a:rPr>
              <a:t>适用于特大容量电机</a:t>
            </a:r>
          </a:p>
        </p:txBody>
      </p:sp>
      <p:sp>
        <p:nvSpPr>
          <p:cNvPr id="15419" name="Text Box 34"/>
          <p:cNvSpPr txBox="1">
            <a:spLocks noChangeArrowheads="1"/>
          </p:cNvSpPr>
          <p:nvPr/>
        </p:nvSpPr>
        <p:spPr bwMode="auto">
          <a:xfrm>
            <a:off x="7204075" y="836613"/>
            <a:ext cx="1600200" cy="779462"/>
          </a:xfrm>
          <a:prstGeom prst="rect">
            <a:avLst/>
          </a:prstGeom>
          <a:solidFill>
            <a:schemeClr val="bg1"/>
          </a:solidFill>
          <a:ln w="9525">
            <a:noFill/>
            <a:miter lim="800000"/>
            <a:headEnd/>
            <a:tailEnd/>
          </a:ln>
        </p:spPr>
        <p:txBody>
          <a:bodyPr>
            <a:spAutoFit/>
          </a:bodyPr>
          <a:lstStyle/>
          <a:p>
            <a:pPr>
              <a:spcBef>
                <a:spcPct val="50000"/>
              </a:spcBef>
            </a:pPr>
            <a:r>
              <a:rPr lang="zh-CN" altLang="en-US" sz="1800" b="1">
                <a:latin typeface="Tahoma" pitchFamily="34" charset="0"/>
              </a:rPr>
              <a:t>变压变频</a:t>
            </a:r>
          </a:p>
          <a:p>
            <a:pPr>
              <a:spcBef>
                <a:spcPct val="50000"/>
              </a:spcBef>
            </a:pPr>
            <a:r>
              <a:rPr lang="en-US" altLang="zh-CN" sz="1800" b="1">
                <a:latin typeface="Times New Roman" pitchFamily="18" charset="0"/>
              </a:rPr>
              <a:t>(VVVF)</a:t>
            </a:r>
          </a:p>
        </p:txBody>
      </p:sp>
      <p:sp>
        <p:nvSpPr>
          <p:cNvPr id="15420" name="Text Box 30"/>
          <p:cNvSpPr txBox="1">
            <a:spLocks noChangeArrowheads="1"/>
          </p:cNvSpPr>
          <p:nvPr/>
        </p:nvSpPr>
        <p:spPr bwMode="auto">
          <a:xfrm>
            <a:off x="0" y="4514850"/>
            <a:ext cx="1670050"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9</a:t>
            </a:r>
            <a:r>
              <a:rPr lang="zh-CN" altLang="en-US" sz="1600" b="1">
                <a:latin typeface="Times New Roman" pitchFamily="18" charset="0"/>
              </a:rPr>
              <a:t>章 同步电动机变压变频调速系统</a:t>
            </a:r>
          </a:p>
        </p:txBody>
      </p:sp>
      <p:sp>
        <p:nvSpPr>
          <p:cNvPr id="15421" name="Text Box 13"/>
          <p:cNvSpPr txBox="1">
            <a:spLocks noChangeArrowheads="1"/>
          </p:cNvSpPr>
          <p:nvPr/>
        </p:nvSpPr>
        <p:spPr bwMode="auto">
          <a:xfrm>
            <a:off x="0" y="2676525"/>
            <a:ext cx="1703388"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7</a:t>
            </a:r>
            <a:r>
              <a:rPr lang="zh-CN" altLang="en-US" sz="1600" b="1">
                <a:latin typeface="Times New Roman" pitchFamily="18" charset="0"/>
              </a:rPr>
              <a:t>章  基于动态模型的异步电动机调速系统</a:t>
            </a:r>
          </a:p>
        </p:txBody>
      </p:sp>
      <p:sp>
        <p:nvSpPr>
          <p:cNvPr id="15422" name="Text Box 26"/>
          <p:cNvSpPr txBox="1">
            <a:spLocks noChangeArrowheads="1"/>
          </p:cNvSpPr>
          <p:nvPr/>
        </p:nvSpPr>
        <p:spPr bwMode="auto">
          <a:xfrm>
            <a:off x="0" y="1079500"/>
            <a:ext cx="1687513" cy="581025"/>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7" action="ppaction://hlinksldjump"/>
              </a:rPr>
              <a:t>第</a:t>
            </a:r>
            <a:r>
              <a:rPr lang="en-US" altLang="zh-CN" sz="1600" b="1">
                <a:latin typeface="Times New Roman" pitchFamily="18" charset="0"/>
                <a:hlinkClick r:id="rId7" action="ppaction://hlinksldjump"/>
              </a:rPr>
              <a:t>1</a:t>
            </a:r>
            <a:r>
              <a:rPr lang="zh-CN" altLang="en-US" sz="1600" b="1">
                <a:latin typeface="Times New Roman" pitchFamily="18" charset="0"/>
                <a:hlinkClick r:id="rId7" action="ppaction://hlinksldjump"/>
              </a:rPr>
              <a:t>章  交流调速系统绪论</a:t>
            </a:r>
            <a:endParaRPr lang="zh-CN" altLang="en-US" sz="1600" b="1">
              <a:latin typeface="Times New Roman" pitchFamily="18" charset="0"/>
            </a:endParaRPr>
          </a:p>
        </p:txBody>
      </p:sp>
      <p:sp>
        <p:nvSpPr>
          <p:cNvPr id="65" name="Text Box 27"/>
          <p:cNvSpPr txBox="1">
            <a:spLocks noChangeArrowheads="1"/>
          </p:cNvSpPr>
          <p:nvPr/>
        </p:nvSpPr>
        <p:spPr bwMode="auto">
          <a:xfrm>
            <a:off x="0" y="1749425"/>
            <a:ext cx="1693863" cy="825500"/>
          </a:xfrm>
          <a:prstGeom prst="rect">
            <a:avLst/>
          </a:prstGeom>
          <a:solidFill>
            <a:schemeClr val="accent5">
              <a:lumMod val="40000"/>
              <a:lumOff val="60000"/>
            </a:schemeClr>
          </a:solidFill>
          <a:ln w="9525">
            <a:noFill/>
            <a:miter lim="800000"/>
          </a:ln>
        </p:spPr>
        <p:txBody>
          <a:bodyPr>
            <a:spAutoFit/>
          </a:bodyPr>
          <a:lstStyle/>
          <a:p>
            <a:pPr>
              <a:spcBef>
                <a:spcPct val="50000"/>
              </a:spcBef>
              <a:buFontTx/>
              <a:buNone/>
              <a:defRPr/>
            </a:pPr>
            <a:r>
              <a:rPr kumimoji="1" lang="zh-CN" altLang="zh-CN" sz="1600" b="1" dirty="0">
                <a:latin typeface="Times New Roman" panose="02020603050405020304" pitchFamily="18" charset="0"/>
              </a:rPr>
              <a:t>第</a:t>
            </a:r>
            <a:r>
              <a:rPr kumimoji="1" lang="en-US" altLang="zh-CN" sz="1600" b="1" dirty="0">
                <a:latin typeface="Times New Roman" panose="02020603050405020304" pitchFamily="18" charset="0"/>
              </a:rPr>
              <a:t>6</a:t>
            </a:r>
            <a:r>
              <a:rPr kumimoji="1" lang="zh-CN" altLang="zh-CN" sz="1600" b="1" dirty="0">
                <a:latin typeface="Times New Roman" panose="02020603050405020304" pitchFamily="18" charset="0"/>
              </a:rPr>
              <a:t>章 </a:t>
            </a:r>
            <a:r>
              <a:rPr kumimoji="1" lang="zh-CN" altLang="en-US" sz="1600" b="1" dirty="0">
                <a:latin typeface="Times New Roman" panose="02020603050405020304" pitchFamily="18" charset="0"/>
              </a:rPr>
              <a:t> </a:t>
            </a:r>
            <a:r>
              <a:rPr kumimoji="1" lang="zh-CN" altLang="zh-CN" sz="1600" b="1" dirty="0">
                <a:latin typeface="Times New Roman" panose="02020603050405020304" pitchFamily="18" charset="0"/>
              </a:rPr>
              <a:t>基于稳态模型的异步电动机调速系统</a:t>
            </a:r>
            <a:endParaRPr kumimoji="1" lang="en-US" altLang="zh-CN" sz="1600" b="1" dirty="0">
              <a:latin typeface="Times New Roman" panose="02020603050405020304" pitchFamily="18" charset="0"/>
            </a:endParaRPr>
          </a:p>
        </p:txBody>
      </p:sp>
      <p:sp>
        <p:nvSpPr>
          <p:cNvPr id="15424" name="Text Box 29"/>
          <p:cNvSpPr txBox="1">
            <a:spLocks noChangeArrowheads="1"/>
          </p:cNvSpPr>
          <p:nvPr/>
        </p:nvSpPr>
        <p:spPr bwMode="auto">
          <a:xfrm>
            <a:off x="0" y="3606800"/>
            <a:ext cx="1685925" cy="830263"/>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8</a:t>
            </a:r>
            <a:r>
              <a:rPr lang="zh-CN" altLang="en-US" sz="1600" b="1">
                <a:latin typeface="Times New Roman" pitchFamily="18" charset="0"/>
              </a:rPr>
              <a:t>章 </a:t>
            </a:r>
            <a:r>
              <a:rPr lang="zh-CN" altLang="zh-CN" sz="1600" b="1"/>
              <a:t>绕线转子异步电机转子变频控制系统</a:t>
            </a:r>
            <a:endParaRPr lang="zh-CN" altLang="en-US" sz="1600" b="1">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grpId="1" nodeType="clickEffect">
                                  <p:stCondLst>
                                    <p:cond delay="0"/>
                                  </p:stCondLst>
                                  <p:childTnLst>
                                    <p:anim calcmode="lin" valueType="num">
                                      <p:cBhvr additive="base">
                                        <p:cTn id="10" dur="500"/>
                                        <p:tgtEl>
                                          <p:spTgt spid="60"/>
                                        </p:tgtEl>
                                        <p:attrNameLst>
                                          <p:attrName>ppt_x</p:attrName>
                                        </p:attrNameLst>
                                      </p:cBhvr>
                                      <p:tavLst>
                                        <p:tav tm="0">
                                          <p:val>
                                            <p:strVal val="ppt_x"/>
                                          </p:val>
                                        </p:tav>
                                        <p:tav tm="100000">
                                          <p:val>
                                            <p:strVal val="ppt_x"/>
                                          </p:val>
                                        </p:tav>
                                      </p:tavLst>
                                    </p:anim>
                                    <p:anim calcmode="lin" valueType="num">
                                      <p:cBhvr additive="base">
                                        <p:cTn id="11" dur="500"/>
                                        <p:tgtEl>
                                          <p:spTgt spid="60"/>
                                        </p:tgtEl>
                                        <p:attrNameLst>
                                          <p:attrName>ppt_y</p:attrName>
                                        </p:attrNameLst>
                                      </p:cBhvr>
                                      <p:tavLst>
                                        <p:tav tm="0">
                                          <p:val>
                                            <p:strVal val="ppt_y"/>
                                          </p:val>
                                        </p:tav>
                                        <p:tav tm="100000">
                                          <p:val>
                                            <p:strVal val="1+ppt_h/2"/>
                                          </p:val>
                                        </p:tav>
                                      </p:tavLst>
                                    </p:anim>
                                    <p:set>
                                      <p:cBhvr>
                                        <p:cTn id="12" dur="1" fill="hold">
                                          <p:stCondLst>
                                            <p:cond delay="499"/>
                                          </p:stCondLst>
                                        </p:cTn>
                                        <p:tgtEl>
                                          <p:spTgt spid="6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grpId="1" nodeType="clickEffect">
                                  <p:stCondLst>
                                    <p:cond delay="0"/>
                                  </p:stCondLst>
                                  <p:childTnLst>
                                    <p:anim calcmode="lin" valueType="num">
                                      <p:cBhvr additive="base">
                                        <p:cTn id="20" dur="500"/>
                                        <p:tgtEl>
                                          <p:spTgt spid="61"/>
                                        </p:tgtEl>
                                        <p:attrNameLst>
                                          <p:attrName>ppt_x</p:attrName>
                                        </p:attrNameLst>
                                      </p:cBhvr>
                                      <p:tavLst>
                                        <p:tav tm="0">
                                          <p:val>
                                            <p:strVal val="ppt_x"/>
                                          </p:val>
                                        </p:tav>
                                        <p:tav tm="100000">
                                          <p:val>
                                            <p:strVal val="ppt_x"/>
                                          </p:val>
                                        </p:tav>
                                      </p:tavLst>
                                    </p:anim>
                                    <p:anim calcmode="lin" valueType="num">
                                      <p:cBhvr additive="base">
                                        <p:cTn id="21" dur="500"/>
                                        <p:tgtEl>
                                          <p:spTgt spid="61"/>
                                        </p:tgtEl>
                                        <p:attrNameLst>
                                          <p:attrName>ppt_y</p:attrName>
                                        </p:attrNameLst>
                                      </p:cBhvr>
                                      <p:tavLst>
                                        <p:tav tm="0">
                                          <p:val>
                                            <p:strVal val="ppt_y"/>
                                          </p:val>
                                        </p:tav>
                                        <p:tav tm="100000">
                                          <p:val>
                                            <p:strVal val="1+ppt_h/2"/>
                                          </p:val>
                                        </p:tav>
                                      </p:tavLst>
                                    </p:anim>
                                    <p:set>
                                      <p:cBhvr>
                                        <p:cTn id="22" dur="1" fill="hold">
                                          <p:stCondLst>
                                            <p:cond delay="499"/>
                                          </p:stCondLst>
                                        </p:cTn>
                                        <p:tgtEl>
                                          <p:spTgt spid="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0" grpId="1" animBg="1"/>
      <p:bldP spid="61" grpId="0" animBg="1"/>
      <p:bldP spid="61"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idx="1"/>
          </p:nvPr>
        </p:nvSpPr>
        <p:spPr>
          <a:xfrm>
            <a:off x="1692275" y="765175"/>
            <a:ext cx="7416800" cy="6092825"/>
          </a:xfrm>
        </p:spPr>
        <p:txBody>
          <a:bodyPr/>
          <a:lstStyle/>
          <a:p>
            <a:pPr marL="0" indent="0" eaLnBrk="1" hangingPunct="1">
              <a:buFontTx/>
              <a:buNone/>
              <a:defRPr/>
            </a:pPr>
            <a:r>
              <a:rPr lang="zh-CN" altLang="en-US" sz="2400" b="1" dirty="0" smtClean="0">
                <a:solidFill>
                  <a:srgbClr val="0000FF"/>
                </a:solidFill>
                <a:effectLst>
                  <a:outerShdw blurRad="38100" dist="38100" dir="2700000" algn="tl">
                    <a:srgbClr val="000000">
                      <a:alpha val="43137"/>
                    </a:srgbClr>
                  </a:outerShdw>
                </a:effectLst>
              </a:rPr>
              <a:t>在三相桥式逆变器中，有</a:t>
            </a:r>
            <a:r>
              <a:rPr lang="en-US" altLang="zh-CN" sz="2400" b="1" dirty="0" smtClean="0">
                <a:solidFill>
                  <a:srgbClr val="0000FF"/>
                </a:solidFill>
                <a:effectLst>
                  <a:outerShdw blurRad="38100" dist="38100" dir="2700000" algn="tl">
                    <a:srgbClr val="000000">
                      <a:alpha val="43137"/>
                    </a:srgbClr>
                  </a:outerShdw>
                </a:effectLst>
              </a:rPr>
              <a:t>180°</a:t>
            </a:r>
            <a:r>
              <a:rPr lang="zh-CN" altLang="en-US" sz="2400" b="1" dirty="0" smtClean="0">
                <a:solidFill>
                  <a:srgbClr val="0000FF"/>
                </a:solidFill>
                <a:effectLst>
                  <a:outerShdw blurRad="38100" dist="38100" dir="2700000" algn="tl">
                    <a:srgbClr val="000000">
                      <a:alpha val="43137"/>
                    </a:srgbClr>
                  </a:outerShdw>
                </a:effectLst>
              </a:rPr>
              <a:t>导通型和</a:t>
            </a:r>
            <a:r>
              <a:rPr lang="en-US" altLang="zh-CN" sz="2400" b="1" dirty="0" smtClean="0">
                <a:solidFill>
                  <a:srgbClr val="0000FF"/>
                </a:solidFill>
                <a:effectLst>
                  <a:outerShdw blurRad="38100" dist="38100" dir="2700000" algn="tl">
                    <a:srgbClr val="000000">
                      <a:alpha val="43137"/>
                    </a:srgbClr>
                  </a:outerShdw>
                </a:effectLst>
              </a:rPr>
              <a:t>120°</a:t>
            </a:r>
            <a:r>
              <a:rPr lang="zh-CN" altLang="en-US" sz="2400" b="1" dirty="0" smtClean="0">
                <a:solidFill>
                  <a:srgbClr val="0000FF"/>
                </a:solidFill>
                <a:effectLst>
                  <a:outerShdw blurRad="38100" dist="38100" dir="2700000" algn="tl">
                    <a:srgbClr val="000000">
                      <a:alpha val="43137"/>
                    </a:srgbClr>
                  </a:outerShdw>
                </a:effectLst>
              </a:rPr>
              <a:t>导通型两种换流方式：</a:t>
            </a:r>
            <a:endParaRPr lang="en-US" altLang="zh-CN" sz="2400" b="1" dirty="0" smtClean="0">
              <a:effectLst>
                <a:outerShdw blurRad="38100" dist="38100" dir="2700000" algn="tl">
                  <a:srgbClr val="000000">
                    <a:alpha val="43137"/>
                  </a:srgbClr>
                </a:outerShdw>
              </a:effectLst>
            </a:endParaRPr>
          </a:p>
          <a:p>
            <a:pPr marL="0" indent="0" eaLnBrk="1" hangingPunct="1">
              <a:buFontTx/>
              <a:buNone/>
              <a:defRPr/>
            </a:pPr>
            <a:r>
              <a:rPr lang="en-US" altLang="zh-CN" sz="2000" b="1" dirty="0" smtClean="0">
                <a:solidFill>
                  <a:srgbClr val="C00000"/>
                </a:solidFill>
                <a:effectLst>
                  <a:outerShdw blurRad="38100" dist="38100" dir="2700000" algn="tl">
                    <a:srgbClr val="000000">
                      <a:alpha val="43137"/>
                    </a:srgbClr>
                  </a:outerShdw>
                </a:effectLst>
              </a:rPr>
              <a:t>180°</a:t>
            </a:r>
            <a:r>
              <a:rPr lang="zh-CN" altLang="en-US" sz="2000" b="1" dirty="0" smtClean="0">
                <a:solidFill>
                  <a:srgbClr val="C00000"/>
                </a:solidFill>
                <a:effectLst>
                  <a:outerShdw blurRad="38100" dist="38100" dir="2700000" algn="tl">
                    <a:srgbClr val="000000">
                      <a:alpha val="43137"/>
                    </a:srgbClr>
                  </a:outerShdw>
                </a:effectLst>
              </a:rPr>
              <a:t>导通型控制方式</a:t>
            </a:r>
            <a:r>
              <a:rPr lang="zh-CN" altLang="en-US" sz="2000" b="1" dirty="0" smtClean="0"/>
              <a:t>：同一桥臂上、下两管之间互相换流的逆变器称作</a:t>
            </a:r>
            <a:r>
              <a:rPr lang="en-US" altLang="zh-CN" sz="2000" b="1" dirty="0" smtClean="0"/>
              <a:t>180°</a:t>
            </a:r>
            <a:r>
              <a:rPr lang="zh-CN" altLang="en-US" sz="2000" b="1" dirty="0" smtClean="0"/>
              <a:t>导通型逆变器。</a:t>
            </a:r>
          </a:p>
          <a:p>
            <a:pPr marL="0" indent="0" eaLnBrk="1" hangingPunct="1">
              <a:buFontTx/>
              <a:buNone/>
              <a:defRPr/>
            </a:pPr>
            <a:r>
              <a:rPr lang="en-US" altLang="zh-CN" sz="2000" b="1" dirty="0" smtClean="0">
                <a:solidFill>
                  <a:srgbClr val="C00000"/>
                </a:solidFill>
                <a:effectLst>
                  <a:outerShdw blurRad="38100" dist="38100" dir="2700000" algn="tl">
                    <a:srgbClr val="000000">
                      <a:alpha val="43137"/>
                    </a:srgbClr>
                  </a:outerShdw>
                </a:effectLst>
              </a:rPr>
              <a:t>120°</a:t>
            </a:r>
            <a:r>
              <a:rPr lang="zh-CN" altLang="en-US" sz="2000" b="1" dirty="0" smtClean="0">
                <a:solidFill>
                  <a:srgbClr val="C00000"/>
                </a:solidFill>
                <a:effectLst>
                  <a:outerShdw blurRad="38100" dist="38100" dir="2700000" algn="tl">
                    <a:srgbClr val="000000">
                      <a:alpha val="43137"/>
                    </a:srgbClr>
                  </a:outerShdw>
                </a:effectLst>
              </a:rPr>
              <a:t>导通型控制方式：</a:t>
            </a:r>
            <a:r>
              <a:rPr lang="zh-CN" altLang="en-US" sz="2000" b="1" dirty="0" smtClean="0"/>
              <a:t>不同桥臂中同一排左、右两管之间进行的。</a:t>
            </a:r>
            <a:endParaRPr lang="en-US" altLang="zh-CN" sz="2000" b="1" dirty="0" smtClean="0"/>
          </a:p>
          <a:p>
            <a:pPr marL="0" indent="0">
              <a:buFontTx/>
              <a:buNone/>
              <a:defRPr/>
            </a:pPr>
            <a:r>
              <a:rPr kumimoji="1" lang="en-US" altLang="zh-CN" sz="2400" b="1" dirty="0" smtClean="0">
                <a:solidFill>
                  <a:srgbClr val="0000FF"/>
                </a:solidFill>
                <a:effectLst>
                  <a:outerShdw blurRad="38100" dist="38100" dir="2700000" algn="tl">
                    <a:srgbClr val="000000">
                      <a:alpha val="43137"/>
                    </a:srgbClr>
                  </a:outerShdw>
                </a:effectLst>
              </a:rPr>
              <a:t>PWM</a:t>
            </a:r>
            <a:r>
              <a:rPr kumimoji="1" lang="zh-CN" altLang="en-US" sz="2400" b="1" dirty="0" smtClean="0">
                <a:solidFill>
                  <a:srgbClr val="0000FF"/>
                </a:solidFill>
                <a:effectLst>
                  <a:outerShdw blurRad="38100" dist="38100" dir="2700000" algn="tl">
                    <a:srgbClr val="000000">
                      <a:alpha val="43137"/>
                    </a:srgbClr>
                  </a:outerShdw>
                </a:effectLst>
              </a:rPr>
              <a:t>调制 </a:t>
            </a:r>
          </a:p>
          <a:p>
            <a:pPr marL="0" indent="0">
              <a:buFontTx/>
              <a:buNone/>
              <a:defRPr/>
            </a:pPr>
            <a:r>
              <a:rPr kumimoji="1" lang="en-US" altLang="zh-CN" sz="2400" b="1" dirty="0" smtClean="0">
                <a:solidFill>
                  <a:srgbClr val="0000FF"/>
                </a:solidFill>
                <a:effectLst>
                  <a:outerShdw blurRad="38100" dist="38100" dir="2700000" algn="tl">
                    <a:srgbClr val="000000">
                      <a:alpha val="43137"/>
                    </a:srgbClr>
                  </a:outerShdw>
                </a:effectLst>
              </a:rPr>
              <a:t>1</a:t>
            </a:r>
            <a:r>
              <a:rPr kumimoji="1" lang="zh-CN" altLang="en-US" sz="2400" b="1" dirty="0" smtClean="0">
                <a:solidFill>
                  <a:srgbClr val="0000FF"/>
                </a:solidFill>
                <a:effectLst>
                  <a:outerShdw blurRad="38100" dist="38100" dir="2700000" algn="tl">
                    <a:srgbClr val="000000">
                      <a:alpha val="43137"/>
                    </a:srgbClr>
                  </a:outerShdw>
                </a:effectLst>
              </a:rPr>
              <a:t>）</a:t>
            </a:r>
            <a:r>
              <a:rPr kumimoji="1" lang="en-US" altLang="zh-CN" sz="2400" b="1" dirty="0" smtClean="0">
                <a:solidFill>
                  <a:srgbClr val="0000FF"/>
                </a:solidFill>
                <a:effectLst>
                  <a:outerShdw blurRad="38100" dist="38100" dir="2700000" algn="tl">
                    <a:srgbClr val="000000">
                      <a:alpha val="43137"/>
                    </a:srgbClr>
                  </a:outerShdw>
                </a:effectLst>
              </a:rPr>
              <a:t>PWM</a:t>
            </a:r>
            <a:r>
              <a:rPr kumimoji="1" lang="zh-CN" altLang="en-US" sz="2400" b="1" dirty="0" smtClean="0">
                <a:solidFill>
                  <a:srgbClr val="0000FF"/>
                </a:solidFill>
                <a:effectLst>
                  <a:outerShdw blurRad="38100" dist="38100" dir="2700000" algn="tl">
                    <a:srgbClr val="000000">
                      <a:alpha val="43137"/>
                    </a:srgbClr>
                  </a:outerShdw>
                </a:effectLst>
              </a:rPr>
              <a:t>原理（思想）</a:t>
            </a:r>
          </a:p>
          <a:p>
            <a:pPr marL="0" indent="0">
              <a:buFontTx/>
              <a:buNone/>
              <a:defRPr/>
            </a:pPr>
            <a:r>
              <a:rPr kumimoji="1" lang="zh-CN" altLang="en-US" sz="2000" b="1" dirty="0" smtClean="0"/>
              <a:t>以正弦波作为逆变器输出的期望波形，以频率比期望波高得多的</a:t>
            </a:r>
            <a:r>
              <a:rPr kumimoji="1" lang="zh-CN" altLang="en-US" sz="2000" b="1" dirty="0" smtClean="0">
                <a:solidFill>
                  <a:srgbClr val="9900CC"/>
                </a:solidFill>
                <a:effectLst>
                  <a:outerShdw blurRad="38100" dist="38100" dir="2700000" algn="tl">
                    <a:srgbClr val="000000">
                      <a:alpha val="43137"/>
                    </a:srgbClr>
                  </a:outerShdw>
                </a:effectLst>
              </a:rPr>
              <a:t>等腰三角波作为载波</a:t>
            </a:r>
            <a:r>
              <a:rPr kumimoji="1" lang="zh-CN" altLang="en-US" sz="2000" b="1" dirty="0" smtClean="0"/>
              <a:t>，并用</a:t>
            </a:r>
            <a:r>
              <a:rPr kumimoji="1" lang="zh-CN" altLang="en-US" sz="2000" b="1" dirty="0" smtClean="0">
                <a:solidFill>
                  <a:srgbClr val="9900CC"/>
                </a:solidFill>
                <a:effectLst>
                  <a:outerShdw blurRad="38100" dist="38100" dir="2700000" algn="tl">
                    <a:srgbClr val="000000">
                      <a:alpha val="43137"/>
                    </a:srgbClr>
                  </a:outerShdw>
                </a:effectLst>
              </a:rPr>
              <a:t>频率和期望波相同的正弦波作为调制波</a:t>
            </a:r>
            <a:r>
              <a:rPr kumimoji="1" lang="zh-CN" altLang="en-US" sz="2000" b="1" dirty="0" smtClean="0"/>
              <a:t>，当调制波与载波相交时，由它们的</a:t>
            </a:r>
            <a:r>
              <a:rPr kumimoji="1" lang="zh-CN" altLang="en-US" sz="2000" b="1" dirty="0" smtClean="0">
                <a:solidFill>
                  <a:srgbClr val="C00000"/>
                </a:solidFill>
                <a:effectLst>
                  <a:outerShdw blurRad="38100" dist="38100" dir="2700000" algn="tl">
                    <a:srgbClr val="000000">
                      <a:alpha val="43137"/>
                    </a:srgbClr>
                  </a:outerShdw>
                </a:effectLst>
              </a:rPr>
              <a:t>交点确定逆变器开关器件的通断时刻</a:t>
            </a:r>
            <a:r>
              <a:rPr kumimoji="1" lang="zh-CN" altLang="en-US" sz="2000" b="1" dirty="0" smtClean="0"/>
              <a:t>，从而获得在正弦调制波的半个周期内呈</a:t>
            </a:r>
            <a:r>
              <a:rPr kumimoji="1" lang="zh-CN" altLang="en-US" sz="2000" b="1" dirty="0" smtClean="0">
                <a:solidFill>
                  <a:srgbClr val="C00000"/>
                </a:solidFill>
                <a:effectLst>
                  <a:outerShdw blurRad="38100" dist="38100" dir="2700000" algn="tl">
                    <a:srgbClr val="000000">
                      <a:alpha val="43137"/>
                    </a:srgbClr>
                  </a:outerShdw>
                </a:effectLst>
              </a:rPr>
              <a:t>两边窄中间宽</a:t>
            </a:r>
            <a:r>
              <a:rPr kumimoji="1" lang="zh-CN" altLang="en-US" sz="2000" b="1" dirty="0" smtClean="0"/>
              <a:t>的一系列</a:t>
            </a:r>
            <a:r>
              <a:rPr kumimoji="1" lang="zh-CN" altLang="en-US" sz="2000" b="1" dirty="0" smtClean="0">
                <a:solidFill>
                  <a:srgbClr val="C00000"/>
                </a:solidFill>
                <a:effectLst>
                  <a:outerShdw blurRad="38100" dist="38100" dir="2700000" algn="tl">
                    <a:srgbClr val="000000">
                      <a:alpha val="43137"/>
                    </a:srgbClr>
                  </a:outerShdw>
                </a:effectLst>
              </a:rPr>
              <a:t>等幅不等宽的矩形波</a:t>
            </a:r>
            <a:r>
              <a:rPr kumimoji="1" lang="zh-CN" altLang="en-US" sz="2000" b="1" dirty="0" smtClean="0"/>
              <a:t>。</a:t>
            </a:r>
            <a:endParaRPr kumimoji="1" lang="en-US" altLang="zh-CN" sz="2000" b="1" dirty="0" smtClean="0"/>
          </a:p>
          <a:p>
            <a:pPr marL="0" indent="0" eaLnBrk="1" hangingPunct="1">
              <a:lnSpc>
                <a:spcPct val="80000"/>
              </a:lnSpc>
              <a:buFontTx/>
              <a:buNone/>
              <a:defRPr/>
            </a:pPr>
            <a:r>
              <a:rPr lang="en-US" altLang="zh-CN" sz="2400" b="1" dirty="0" smtClean="0">
                <a:solidFill>
                  <a:srgbClr val="0000FF"/>
                </a:solidFill>
                <a:effectLst>
                  <a:outerShdw blurRad="38100" dist="38100" dir="2700000" algn="tl">
                    <a:srgbClr val="000000">
                      <a:alpha val="43137"/>
                    </a:srgbClr>
                  </a:outerShdw>
                </a:effectLst>
              </a:rPr>
              <a:t>2</a:t>
            </a:r>
            <a:r>
              <a:rPr lang="zh-CN" altLang="en-US" sz="2400" b="1" dirty="0" smtClean="0">
                <a:solidFill>
                  <a:srgbClr val="0000FF"/>
                </a:solidFill>
                <a:effectLst>
                  <a:outerShdw blurRad="38100" dist="38100" dir="2700000" algn="tl">
                    <a:srgbClr val="000000">
                      <a:alpha val="43137"/>
                    </a:srgbClr>
                  </a:outerShdw>
                </a:effectLst>
              </a:rPr>
              <a:t>）</a:t>
            </a:r>
            <a:r>
              <a:rPr lang="en-US" altLang="zh-CN" sz="2400" b="1" dirty="0" smtClean="0">
                <a:solidFill>
                  <a:srgbClr val="0000FF"/>
                </a:solidFill>
                <a:effectLst>
                  <a:outerShdw blurRad="38100" dist="38100" dir="2700000" algn="tl">
                    <a:srgbClr val="000000">
                      <a:alpha val="43137"/>
                    </a:srgbClr>
                  </a:outerShdw>
                </a:effectLst>
              </a:rPr>
              <a:t>PWM</a:t>
            </a:r>
            <a:r>
              <a:rPr lang="zh-CN" altLang="en-US" sz="2400" b="1" dirty="0" smtClean="0">
                <a:solidFill>
                  <a:srgbClr val="0000FF"/>
                </a:solidFill>
                <a:effectLst>
                  <a:outerShdw blurRad="38100" dist="38100" dir="2700000" algn="tl">
                    <a:srgbClr val="000000">
                      <a:alpha val="43137"/>
                    </a:srgbClr>
                  </a:outerShdw>
                </a:effectLst>
              </a:rPr>
              <a:t>调制采样方法</a:t>
            </a:r>
          </a:p>
          <a:p>
            <a:pPr marL="0" indent="0" eaLnBrk="1" hangingPunct="1">
              <a:lnSpc>
                <a:spcPct val="80000"/>
              </a:lnSpc>
              <a:buFontTx/>
              <a:buNone/>
              <a:defRPr/>
            </a:pPr>
            <a:r>
              <a:rPr lang="zh-CN" altLang="en-US" sz="2000" b="1" dirty="0" smtClean="0">
                <a:solidFill>
                  <a:srgbClr val="9900CC"/>
                </a:solidFill>
              </a:rPr>
              <a:t>自然采样法原理：</a:t>
            </a:r>
            <a:r>
              <a:rPr lang="zh-CN" altLang="en-US" sz="2000" b="1" dirty="0" smtClean="0"/>
              <a:t>按照正弦波与三角波的交点进行脉冲宽度与间隙时间的采样，从而生成</a:t>
            </a:r>
            <a:r>
              <a:rPr lang="en-US" altLang="zh-CN" sz="2000" b="1" dirty="0" smtClean="0"/>
              <a:t>SPWM</a:t>
            </a:r>
            <a:r>
              <a:rPr lang="zh-CN" altLang="en-US" sz="2000" b="1" dirty="0" smtClean="0"/>
              <a:t>波形。</a:t>
            </a:r>
          </a:p>
          <a:p>
            <a:pPr marL="0" indent="0" eaLnBrk="1" hangingPunct="1">
              <a:lnSpc>
                <a:spcPct val="80000"/>
              </a:lnSpc>
              <a:buFontTx/>
              <a:buNone/>
              <a:defRPr/>
            </a:pPr>
            <a:r>
              <a:rPr lang="zh-CN" altLang="en-US" sz="2000" b="1" dirty="0" smtClean="0">
                <a:solidFill>
                  <a:srgbClr val="C00000"/>
                </a:solidFill>
                <a:effectLst>
                  <a:outerShdw blurRad="38100" dist="38100" dir="2700000" algn="tl">
                    <a:srgbClr val="000000">
                      <a:alpha val="43137"/>
                    </a:srgbClr>
                  </a:outerShdw>
                </a:effectLst>
              </a:rPr>
              <a:t>规则采样法：</a:t>
            </a:r>
            <a:r>
              <a:rPr lang="zh-CN" altLang="en-US" sz="2000" b="1" dirty="0" smtClean="0"/>
              <a:t>三角波两个正峰值之间为一个采样周期，脉冲中点和三角波一周期的中点（即负峰点）重合。 </a:t>
            </a:r>
            <a:r>
              <a:rPr kumimoji="1" lang="zh-CN" altLang="en-US" sz="2000" b="1" dirty="0" smtClean="0"/>
              <a:t> </a:t>
            </a:r>
            <a:r>
              <a:rPr lang="zh-CN" altLang="en-US" sz="2000" b="1" dirty="0" smtClean="0"/>
              <a:t> </a:t>
            </a:r>
          </a:p>
        </p:txBody>
      </p:sp>
      <p:sp>
        <p:nvSpPr>
          <p:cNvPr id="6" name="标题 5"/>
          <p:cNvSpPr>
            <a:spLocks noGrp="1"/>
          </p:cNvSpPr>
          <p:nvPr>
            <p:ph type="title"/>
          </p:nvPr>
        </p:nvSpPr>
        <p:spPr/>
        <p:txBody>
          <a:bodyPr/>
          <a:lstStyle/>
          <a:p>
            <a:pPr>
              <a:defRPr/>
            </a:pPr>
            <a:endParaRPr lang="zh-CN" altLang="en-US"/>
          </a:p>
        </p:txBody>
      </p:sp>
      <p:sp>
        <p:nvSpPr>
          <p:cNvPr id="62468" name="Text Box 30"/>
          <p:cNvSpPr txBox="1">
            <a:spLocks noChangeArrowheads="1"/>
          </p:cNvSpPr>
          <p:nvPr/>
        </p:nvSpPr>
        <p:spPr bwMode="auto">
          <a:xfrm>
            <a:off x="0" y="4514850"/>
            <a:ext cx="1670050"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9</a:t>
            </a:r>
            <a:r>
              <a:rPr lang="zh-CN" altLang="en-US" sz="1600" b="1">
                <a:latin typeface="Times New Roman" pitchFamily="18" charset="0"/>
              </a:rPr>
              <a:t>章 同步电动机变压变频调速系统</a:t>
            </a:r>
          </a:p>
        </p:txBody>
      </p:sp>
      <p:sp>
        <p:nvSpPr>
          <p:cNvPr id="62469" name="Text Box 13"/>
          <p:cNvSpPr txBox="1">
            <a:spLocks noChangeArrowheads="1"/>
          </p:cNvSpPr>
          <p:nvPr/>
        </p:nvSpPr>
        <p:spPr bwMode="auto">
          <a:xfrm>
            <a:off x="0" y="2676525"/>
            <a:ext cx="1703388"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7</a:t>
            </a:r>
            <a:r>
              <a:rPr lang="zh-CN" altLang="en-US" sz="1600" b="1">
                <a:latin typeface="Times New Roman" pitchFamily="18" charset="0"/>
              </a:rPr>
              <a:t>章  基于动态模型的异步电动机调速系统</a:t>
            </a:r>
          </a:p>
        </p:txBody>
      </p:sp>
      <p:sp>
        <p:nvSpPr>
          <p:cNvPr id="62470" name="Text Box 26"/>
          <p:cNvSpPr txBox="1">
            <a:spLocks noChangeArrowheads="1"/>
          </p:cNvSpPr>
          <p:nvPr/>
        </p:nvSpPr>
        <p:spPr bwMode="auto">
          <a:xfrm>
            <a:off x="0" y="1079500"/>
            <a:ext cx="1687513" cy="581025"/>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2" action="ppaction://hlinksldjump"/>
              </a:rPr>
              <a:t>第</a:t>
            </a:r>
            <a:r>
              <a:rPr lang="en-US" altLang="zh-CN" sz="1600" b="1">
                <a:latin typeface="Times New Roman" pitchFamily="18" charset="0"/>
                <a:hlinkClick r:id="rId2" action="ppaction://hlinksldjump"/>
              </a:rPr>
              <a:t>1</a:t>
            </a:r>
            <a:r>
              <a:rPr lang="zh-CN" altLang="en-US" sz="1600" b="1">
                <a:latin typeface="Times New Roman" pitchFamily="18" charset="0"/>
                <a:hlinkClick r:id="rId2" action="ppaction://hlinksldjump"/>
              </a:rPr>
              <a:t>章  交流调速系统绪论</a:t>
            </a:r>
            <a:endParaRPr lang="zh-CN" altLang="en-US" sz="1600" b="1">
              <a:latin typeface="Times New Roman" pitchFamily="18" charset="0"/>
            </a:endParaRPr>
          </a:p>
        </p:txBody>
      </p:sp>
      <p:sp>
        <p:nvSpPr>
          <p:cNvPr id="8" name="Text Box 27"/>
          <p:cNvSpPr txBox="1">
            <a:spLocks noChangeArrowheads="1"/>
          </p:cNvSpPr>
          <p:nvPr/>
        </p:nvSpPr>
        <p:spPr bwMode="auto">
          <a:xfrm>
            <a:off x="0" y="1749425"/>
            <a:ext cx="1693863" cy="825500"/>
          </a:xfrm>
          <a:prstGeom prst="rect">
            <a:avLst/>
          </a:prstGeom>
          <a:solidFill>
            <a:schemeClr val="accent5">
              <a:lumMod val="40000"/>
              <a:lumOff val="60000"/>
            </a:schemeClr>
          </a:solidFill>
          <a:ln w="9525">
            <a:noFill/>
            <a:miter lim="800000"/>
          </a:ln>
        </p:spPr>
        <p:txBody>
          <a:bodyPr>
            <a:spAutoFit/>
          </a:bodyPr>
          <a:lstStyle/>
          <a:p>
            <a:pPr>
              <a:spcBef>
                <a:spcPct val="50000"/>
              </a:spcBef>
              <a:buFontTx/>
              <a:buNone/>
              <a:defRPr/>
            </a:pPr>
            <a:r>
              <a:rPr kumimoji="1" lang="zh-CN" altLang="zh-CN" sz="1600" b="1" dirty="0">
                <a:latin typeface="Times New Roman" panose="02020603050405020304" pitchFamily="18" charset="0"/>
              </a:rPr>
              <a:t>第</a:t>
            </a:r>
            <a:r>
              <a:rPr kumimoji="1" lang="en-US" altLang="zh-CN" sz="1600" b="1" dirty="0">
                <a:latin typeface="Times New Roman" panose="02020603050405020304" pitchFamily="18" charset="0"/>
              </a:rPr>
              <a:t>6</a:t>
            </a:r>
            <a:r>
              <a:rPr kumimoji="1" lang="zh-CN" altLang="zh-CN" sz="1600" b="1" dirty="0">
                <a:latin typeface="Times New Roman" panose="02020603050405020304" pitchFamily="18" charset="0"/>
              </a:rPr>
              <a:t>章 </a:t>
            </a:r>
            <a:r>
              <a:rPr kumimoji="1" lang="zh-CN" altLang="en-US" sz="1600" b="1" dirty="0">
                <a:latin typeface="Times New Roman" panose="02020603050405020304" pitchFamily="18" charset="0"/>
              </a:rPr>
              <a:t> </a:t>
            </a:r>
            <a:r>
              <a:rPr kumimoji="1" lang="zh-CN" altLang="zh-CN" sz="1600" b="1" dirty="0">
                <a:latin typeface="Times New Roman" panose="02020603050405020304" pitchFamily="18" charset="0"/>
              </a:rPr>
              <a:t>基于稳态模型的异步电动机调速系统</a:t>
            </a:r>
            <a:endParaRPr kumimoji="1" lang="en-US" altLang="zh-CN" sz="1600" b="1" dirty="0">
              <a:latin typeface="Times New Roman" panose="02020603050405020304" pitchFamily="18" charset="0"/>
            </a:endParaRPr>
          </a:p>
        </p:txBody>
      </p:sp>
      <p:sp>
        <p:nvSpPr>
          <p:cNvPr id="62472" name="Text Box 29"/>
          <p:cNvSpPr txBox="1">
            <a:spLocks noChangeArrowheads="1"/>
          </p:cNvSpPr>
          <p:nvPr/>
        </p:nvSpPr>
        <p:spPr bwMode="auto">
          <a:xfrm>
            <a:off x="0" y="3606800"/>
            <a:ext cx="1685925" cy="830263"/>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8</a:t>
            </a:r>
            <a:r>
              <a:rPr lang="zh-CN" altLang="en-US" sz="1600" b="1">
                <a:latin typeface="Times New Roman" pitchFamily="18" charset="0"/>
              </a:rPr>
              <a:t>章 </a:t>
            </a:r>
            <a:r>
              <a:rPr lang="zh-CN" altLang="zh-CN" sz="1600" b="1"/>
              <a:t>绕线转子异步电机转子变频控制系统</a:t>
            </a:r>
            <a:endParaRPr lang="zh-CN" altLang="en-US" sz="1600" b="1">
              <a:latin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6" name="Rectangle 3"/>
          <p:cNvSpPr>
            <a:spLocks noGrp="1" noChangeArrowheads="1"/>
          </p:cNvSpPr>
          <p:nvPr>
            <p:ph type="title"/>
          </p:nvPr>
        </p:nvSpPr>
        <p:spPr>
          <a:xfrm>
            <a:off x="2659063" y="115888"/>
            <a:ext cx="4619625" cy="684212"/>
          </a:xfrm>
        </p:spPr>
        <p:txBody>
          <a:bodyPr/>
          <a:lstStyle/>
          <a:p>
            <a:pPr eaLnBrk="1" hangingPunct="1">
              <a:defRPr/>
            </a:pPr>
            <a:r>
              <a:rPr lang="en-US" altLang="zh-CN" sz="2400" dirty="0" smtClean="0">
                <a:latin typeface="Times New Roman" panose="02020603050405020304" pitchFamily="18" charset="0"/>
              </a:rPr>
              <a:t>2</a:t>
            </a:r>
            <a:r>
              <a:rPr lang="zh-CN" altLang="en-US" sz="2400" dirty="0" smtClean="0">
                <a:latin typeface="Times New Roman" panose="02020603050405020304" pitchFamily="18" charset="0"/>
              </a:rPr>
              <a:t>）规则采样法－－算法简化 </a:t>
            </a:r>
          </a:p>
        </p:txBody>
      </p:sp>
      <p:graphicFrame>
        <p:nvGraphicFramePr>
          <p:cNvPr id="16386" name="Object 4"/>
          <p:cNvGraphicFramePr>
            <a:graphicFrameLocks/>
          </p:cNvGraphicFramePr>
          <p:nvPr/>
        </p:nvGraphicFramePr>
        <p:xfrm>
          <a:off x="4500563" y="1047750"/>
          <a:ext cx="4560887" cy="5761038"/>
        </p:xfrm>
        <a:graphic>
          <a:graphicData uri="http://schemas.openxmlformats.org/presentationml/2006/ole">
            <p:oleObj spid="_x0000_s16386" r:id="rId3" imgW="1595628" imgH="2599944" progId="Visio.Drawing.5">
              <p:embed/>
            </p:oleObj>
          </a:graphicData>
        </a:graphic>
      </p:graphicFrame>
      <p:sp>
        <p:nvSpPr>
          <p:cNvPr id="16393" name="Text Box 5"/>
          <p:cNvSpPr txBox="1">
            <a:spLocks noChangeArrowheads="1"/>
          </p:cNvSpPr>
          <p:nvPr/>
        </p:nvSpPr>
        <p:spPr bwMode="auto">
          <a:xfrm>
            <a:off x="6697663" y="4149725"/>
            <a:ext cx="611187" cy="457200"/>
          </a:xfrm>
          <a:prstGeom prst="rect">
            <a:avLst/>
          </a:prstGeom>
          <a:noFill/>
          <a:ln w="9525">
            <a:noFill/>
            <a:miter lim="800000"/>
            <a:headEnd/>
            <a:tailEnd/>
          </a:ln>
        </p:spPr>
        <p:txBody>
          <a:bodyPr>
            <a:spAutoFit/>
          </a:bodyPr>
          <a:lstStyle/>
          <a:p>
            <a:pPr>
              <a:spcBef>
                <a:spcPct val="50000"/>
              </a:spcBef>
            </a:pPr>
            <a:r>
              <a:rPr lang="en-US" altLang="zh-CN"/>
              <a:t>C</a:t>
            </a:r>
          </a:p>
        </p:txBody>
      </p:sp>
      <p:sp>
        <p:nvSpPr>
          <p:cNvPr id="16394" name="Line 7"/>
          <p:cNvSpPr>
            <a:spLocks noChangeShapeType="1"/>
          </p:cNvSpPr>
          <p:nvPr/>
        </p:nvSpPr>
        <p:spPr bwMode="auto">
          <a:xfrm>
            <a:off x="4716463" y="1790700"/>
            <a:ext cx="0" cy="393700"/>
          </a:xfrm>
          <a:prstGeom prst="line">
            <a:avLst/>
          </a:prstGeom>
          <a:noFill/>
          <a:ln w="9525">
            <a:solidFill>
              <a:schemeClr val="tx1"/>
            </a:solidFill>
            <a:prstDash val="lgDash"/>
            <a:round/>
            <a:headEnd/>
            <a:tailEnd/>
          </a:ln>
        </p:spPr>
        <p:txBody>
          <a:bodyPr/>
          <a:lstStyle/>
          <a:p>
            <a:endParaRPr lang="zh-CN" altLang="en-US"/>
          </a:p>
        </p:txBody>
      </p:sp>
      <p:grpSp>
        <p:nvGrpSpPr>
          <p:cNvPr id="16395" name="Group 19"/>
          <p:cNvGrpSpPr>
            <a:grpSpLocks/>
          </p:cNvGrpSpPr>
          <p:nvPr/>
        </p:nvGrpSpPr>
        <p:grpSpPr bwMode="auto">
          <a:xfrm>
            <a:off x="5940425" y="1519238"/>
            <a:ext cx="1250950" cy="469900"/>
            <a:chOff x="2154" y="889"/>
            <a:chExt cx="1111" cy="296"/>
          </a:xfrm>
        </p:grpSpPr>
        <p:sp>
          <p:nvSpPr>
            <p:cNvPr id="16410" name="Line 6"/>
            <p:cNvSpPr>
              <a:spLocks noChangeShapeType="1"/>
            </p:cNvSpPr>
            <p:nvPr/>
          </p:nvSpPr>
          <p:spPr bwMode="auto">
            <a:xfrm>
              <a:off x="2381" y="1049"/>
              <a:ext cx="590" cy="0"/>
            </a:xfrm>
            <a:prstGeom prst="line">
              <a:avLst/>
            </a:prstGeom>
            <a:noFill/>
            <a:ln w="9525">
              <a:solidFill>
                <a:schemeClr val="tx1"/>
              </a:solidFill>
              <a:prstDash val="lgDash"/>
              <a:round/>
              <a:headEnd/>
              <a:tailEnd/>
            </a:ln>
          </p:spPr>
          <p:txBody>
            <a:bodyPr/>
            <a:lstStyle/>
            <a:p>
              <a:endParaRPr lang="zh-CN" altLang="en-US"/>
            </a:p>
          </p:txBody>
        </p:sp>
        <p:sp>
          <p:nvSpPr>
            <p:cNvPr id="16411" name="Text Box 8"/>
            <p:cNvSpPr txBox="1">
              <a:spLocks noChangeArrowheads="1"/>
            </p:cNvSpPr>
            <p:nvPr/>
          </p:nvSpPr>
          <p:spPr bwMode="auto">
            <a:xfrm>
              <a:off x="2154" y="889"/>
              <a:ext cx="431" cy="250"/>
            </a:xfrm>
            <a:prstGeom prst="rect">
              <a:avLst/>
            </a:prstGeom>
            <a:noFill/>
            <a:ln w="9525">
              <a:noFill/>
              <a:miter lim="800000"/>
              <a:headEnd/>
              <a:tailEnd/>
            </a:ln>
          </p:spPr>
          <p:txBody>
            <a:bodyPr>
              <a:spAutoFit/>
            </a:bodyPr>
            <a:lstStyle/>
            <a:p>
              <a:pPr>
                <a:spcBef>
                  <a:spcPct val="50000"/>
                </a:spcBef>
              </a:pPr>
              <a:r>
                <a:rPr lang="en-US" altLang="zh-CN" sz="2000"/>
                <a:t>A</a:t>
              </a:r>
              <a:r>
                <a:rPr lang="en-US" altLang="zh-CN" sz="2000" baseline="30000">
                  <a:latin typeface="Arial" pitchFamily="34" charset="0"/>
                </a:rPr>
                <a:t>’</a:t>
              </a:r>
              <a:endParaRPr lang="en-US" altLang="zh-CN" sz="2000"/>
            </a:p>
          </p:txBody>
        </p:sp>
        <p:sp>
          <p:nvSpPr>
            <p:cNvPr id="16412" name="Text Box 9"/>
            <p:cNvSpPr txBox="1">
              <a:spLocks noChangeArrowheads="1"/>
            </p:cNvSpPr>
            <p:nvPr/>
          </p:nvSpPr>
          <p:spPr bwMode="auto">
            <a:xfrm>
              <a:off x="2925" y="935"/>
              <a:ext cx="340" cy="250"/>
            </a:xfrm>
            <a:prstGeom prst="rect">
              <a:avLst/>
            </a:prstGeom>
            <a:noFill/>
            <a:ln w="9525">
              <a:noFill/>
              <a:miter lim="800000"/>
              <a:headEnd/>
              <a:tailEnd/>
            </a:ln>
          </p:spPr>
          <p:txBody>
            <a:bodyPr>
              <a:spAutoFit/>
            </a:bodyPr>
            <a:lstStyle/>
            <a:p>
              <a:pPr>
                <a:spcBef>
                  <a:spcPct val="50000"/>
                </a:spcBef>
              </a:pPr>
              <a:r>
                <a:rPr lang="en-US" altLang="zh-CN" sz="2000"/>
                <a:t>D</a:t>
              </a:r>
              <a:r>
                <a:rPr lang="en-US" altLang="zh-CN" sz="2000" baseline="30000">
                  <a:latin typeface="Arial" pitchFamily="34" charset="0"/>
                </a:rPr>
                <a:t>’</a:t>
              </a:r>
              <a:endParaRPr lang="en-US" altLang="zh-CN" sz="2000"/>
            </a:p>
          </p:txBody>
        </p:sp>
      </p:grpSp>
      <p:sp>
        <p:nvSpPr>
          <p:cNvPr id="16396" name="Rectangle 10"/>
          <p:cNvSpPr>
            <a:spLocks noChangeArrowheads="1"/>
          </p:cNvSpPr>
          <p:nvPr/>
        </p:nvSpPr>
        <p:spPr bwMode="auto">
          <a:xfrm>
            <a:off x="0" y="33385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6387" name="Object 11"/>
          <p:cNvGraphicFramePr>
            <a:graphicFrameLocks/>
          </p:cNvGraphicFramePr>
          <p:nvPr/>
        </p:nvGraphicFramePr>
        <p:xfrm>
          <a:off x="1746250" y="1939925"/>
          <a:ext cx="2592388" cy="428625"/>
        </p:xfrm>
        <a:graphic>
          <a:graphicData uri="http://schemas.openxmlformats.org/presentationml/2006/ole">
            <p:oleObj spid="_x0000_s16387" r:id="rId4" imgW="1091726" imgH="177723" progId="Equation.3">
              <p:embed/>
            </p:oleObj>
          </a:graphicData>
        </a:graphic>
      </p:graphicFrame>
      <p:sp>
        <p:nvSpPr>
          <p:cNvPr id="481292" name="Rectangle 12"/>
          <p:cNvSpPr>
            <a:spLocks noChangeArrowheads="1"/>
          </p:cNvSpPr>
          <p:nvPr/>
        </p:nvSpPr>
        <p:spPr bwMode="auto">
          <a:xfrm>
            <a:off x="1763713" y="836613"/>
            <a:ext cx="3697287" cy="431800"/>
          </a:xfrm>
          <a:prstGeom prst="rect">
            <a:avLst/>
          </a:prstGeom>
          <a:noFill/>
          <a:ln w="9525">
            <a:noFill/>
            <a:miter lim="800000"/>
          </a:ln>
          <a:effectLst/>
        </p:spPr>
        <p:txBody>
          <a:bodyPr anchor="ctr">
            <a:spAutoFit/>
          </a:bodyPr>
          <a:lstStyle/>
          <a:p>
            <a:pPr>
              <a:buFontTx/>
              <a:buNone/>
              <a:defRPr/>
            </a:pPr>
            <a:r>
              <a:rPr lang="en-US" altLang="zh-CN" sz="2200" dirty="0">
                <a:solidFill>
                  <a:srgbClr val="CC0000"/>
                </a:solidFill>
                <a:effectLst>
                  <a:outerShdw blurRad="38100" dist="38100" dir="2700000" algn="tl">
                    <a:srgbClr val="C0C0C0"/>
                  </a:outerShdw>
                </a:effectLst>
              </a:rPr>
              <a:t>A</a:t>
            </a:r>
            <a:r>
              <a:rPr lang="zh-CN" altLang="en-US" sz="2200" dirty="0">
                <a:solidFill>
                  <a:srgbClr val="CC0000"/>
                </a:solidFill>
                <a:effectLst>
                  <a:outerShdw blurRad="38100" dist="38100" dir="2700000" algn="tl">
                    <a:srgbClr val="C0C0C0"/>
                  </a:outerShdw>
                </a:effectLst>
              </a:rPr>
              <a:t>、</a:t>
            </a:r>
            <a:r>
              <a:rPr lang="en-US" altLang="zh-CN" sz="2200" dirty="0">
                <a:solidFill>
                  <a:srgbClr val="CC0000"/>
                </a:solidFill>
                <a:effectLst>
                  <a:outerShdw blurRad="38100" dist="38100" dir="2700000" algn="tl">
                    <a:srgbClr val="C0C0C0"/>
                  </a:outerShdw>
                </a:effectLst>
              </a:rPr>
              <a:t>B</a:t>
            </a:r>
            <a:r>
              <a:rPr lang="zh-CN" altLang="en-US" sz="2200" dirty="0">
                <a:solidFill>
                  <a:srgbClr val="CC0000"/>
                </a:solidFill>
                <a:effectLst>
                  <a:outerShdw blurRad="38100" dist="38100" dir="2700000" algn="tl">
                    <a:srgbClr val="C0C0C0"/>
                  </a:outerShdw>
                </a:effectLst>
              </a:rPr>
              <a:t>点开关通、断 时刻</a:t>
            </a:r>
          </a:p>
        </p:txBody>
      </p:sp>
      <p:sp>
        <p:nvSpPr>
          <p:cNvPr id="16398" name="Rectangle 2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6388" name="Object 19"/>
          <p:cNvGraphicFramePr>
            <a:graphicFrameLocks/>
          </p:cNvGraphicFramePr>
          <p:nvPr/>
        </p:nvGraphicFramePr>
        <p:xfrm>
          <a:off x="2219325" y="2528888"/>
          <a:ext cx="1622425" cy="874712"/>
        </p:xfrm>
        <a:graphic>
          <a:graphicData uri="http://schemas.openxmlformats.org/presentationml/2006/ole">
            <p:oleObj spid="_x0000_s16388" r:id="rId5" imgW="774364" imgH="393529" progId="Equation.3">
              <p:embed/>
            </p:oleObj>
          </a:graphicData>
        </a:graphic>
      </p:graphicFrame>
      <p:sp>
        <p:nvSpPr>
          <p:cNvPr id="16399" name="Rectangle 2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6389" name="Object 21"/>
          <p:cNvGraphicFramePr>
            <a:graphicFrameLocks/>
          </p:cNvGraphicFramePr>
          <p:nvPr/>
        </p:nvGraphicFramePr>
        <p:xfrm>
          <a:off x="1870075" y="3557588"/>
          <a:ext cx="2435225" cy="790575"/>
        </p:xfrm>
        <a:graphic>
          <a:graphicData uri="http://schemas.openxmlformats.org/presentationml/2006/ole">
            <p:oleObj spid="_x0000_s16389" r:id="rId6" imgW="1206500" imgH="368300" progId="Equation.3">
              <p:embed/>
            </p:oleObj>
          </a:graphicData>
        </a:graphic>
      </p:graphicFrame>
      <p:sp>
        <p:nvSpPr>
          <p:cNvPr id="25" name="矩形 24"/>
          <p:cNvSpPr/>
          <p:nvPr/>
        </p:nvSpPr>
        <p:spPr>
          <a:xfrm>
            <a:off x="1779588" y="4616450"/>
            <a:ext cx="1474787" cy="374650"/>
          </a:xfrm>
          <a:prstGeom prst="rect">
            <a:avLst/>
          </a:prstGeom>
        </p:spPr>
        <p:txBody>
          <a:bodyPr wrap="none">
            <a:spAutoFit/>
          </a:bodyPr>
          <a:lstStyle/>
          <a:p>
            <a:pPr>
              <a:buFontTx/>
              <a:buNone/>
              <a:defRPr/>
            </a:pPr>
            <a:r>
              <a:rPr lang="zh-CN" altLang="zh-CN" sz="2000" dirty="0">
                <a:solidFill>
                  <a:srgbClr val="C00000"/>
                </a:solidFill>
                <a:effectLst>
                  <a:outerShdw blurRad="38100" dist="38100" dir="2700000" algn="tl">
                    <a:srgbClr val="000000">
                      <a:alpha val="43137"/>
                    </a:srgbClr>
                  </a:outerShdw>
                </a:effectLst>
              </a:rPr>
              <a:t>脉冲宽度：</a:t>
            </a:r>
            <a:endParaRPr lang="zh-CN" altLang="en-US" sz="2000" dirty="0">
              <a:solidFill>
                <a:srgbClr val="C00000"/>
              </a:solidFill>
              <a:effectLst>
                <a:outerShdw blurRad="38100" dist="38100" dir="2700000" algn="tl">
                  <a:srgbClr val="000000">
                    <a:alpha val="43137"/>
                  </a:srgbClr>
                </a:outerShdw>
              </a:effectLst>
            </a:endParaRPr>
          </a:p>
        </p:txBody>
      </p:sp>
      <p:sp>
        <p:nvSpPr>
          <p:cNvPr id="16401" name="Rectangle 2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6390" name="Object 23"/>
          <p:cNvGraphicFramePr>
            <a:graphicFrameLocks/>
          </p:cNvGraphicFramePr>
          <p:nvPr/>
        </p:nvGraphicFramePr>
        <p:xfrm>
          <a:off x="1962150" y="5005388"/>
          <a:ext cx="2178050" cy="655637"/>
        </p:xfrm>
        <a:graphic>
          <a:graphicData uri="http://schemas.openxmlformats.org/presentationml/2006/ole">
            <p:oleObj spid="_x0000_s16390" r:id="rId7" imgW="1206500" imgH="330200" progId="Equation.3">
              <p:embed/>
            </p:oleObj>
          </a:graphicData>
        </a:graphic>
      </p:graphicFrame>
      <p:sp>
        <p:nvSpPr>
          <p:cNvPr id="26" name="矩形 25"/>
          <p:cNvSpPr/>
          <p:nvPr/>
        </p:nvSpPr>
        <p:spPr>
          <a:xfrm>
            <a:off x="1779588" y="5726113"/>
            <a:ext cx="1474787" cy="374650"/>
          </a:xfrm>
          <a:prstGeom prst="rect">
            <a:avLst/>
          </a:prstGeom>
        </p:spPr>
        <p:txBody>
          <a:bodyPr wrap="none">
            <a:spAutoFit/>
          </a:bodyPr>
          <a:lstStyle/>
          <a:p>
            <a:pPr>
              <a:buFontTx/>
              <a:buNone/>
              <a:defRPr/>
            </a:pPr>
            <a:r>
              <a:rPr lang="zh-CN" altLang="zh-CN" sz="2000" dirty="0">
                <a:solidFill>
                  <a:srgbClr val="C00000"/>
                </a:solidFill>
                <a:effectLst>
                  <a:outerShdw blurRad="38100" dist="38100" dir="2700000" algn="tl">
                    <a:srgbClr val="000000">
                      <a:alpha val="43137"/>
                    </a:srgbClr>
                  </a:outerShdw>
                </a:effectLst>
              </a:rPr>
              <a:t>间隙宽度：</a:t>
            </a:r>
            <a:endParaRPr lang="zh-CN" altLang="en-US" sz="2000" dirty="0">
              <a:solidFill>
                <a:srgbClr val="C00000"/>
              </a:solidFill>
              <a:effectLst>
                <a:outerShdw blurRad="38100" dist="38100" dir="2700000" algn="tl">
                  <a:srgbClr val="000000">
                    <a:alpha val="43137"/>
                  </a:srgbClr>
                </a:outerShdw>
              </a:effectLst>
            </a:endParaRPr>
          </a:p>
        </p:txBody>
      </p:sp>
      <p:sp>
        <p:nvSpPr>
          <p:cNvPr id="16403" name="Rectangle 2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6391" name="Object 25"/>
          <p:cNvGraphicFramePr>
            <a:graphicFrameLocks/>
          </p:cNvGraphicFramePr>
          <p:nvPr/>
        </p:nvGraphicFramePr>
        <p:xfrm>
          <a:off x="1778000" y="6115050"/>
          <a:ext cx="3092450" cy="698500"/>
        </p:xfrm>
        <a:graphic>
          <a:graphicData uri="http://schemas.openxmlformats.org/presentationml/2006/ole">
            <p:oleObj spid="_x0000_s16391" r:id="rId8" imgW="1828800" imgH="330200" progId="Equation.3">
              <p:embed/>
            </p:oleObj>
          </a:graphicData>
        </a:graphic>
      </p:graphicFrame>
      <p:sp>
        <p:nvSpPr>
          <p:cNvPr id="16404" name="Text Box 30"/>
          <p:cNvSpPr txBox="1">
            <a:spLocks noChangeArrowheads="1"/>
          </p:cNvSpPr>
          <p:nvPr/>
        </p:nvSpPr>
        <p:spPr bwMode="auto">
          <a:xfrm>
            <a:off x="0" y="4514850"/>
            <a:ext cx="1670050"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9</a:t>
            </a:r>
            <a:r>
              <a:rPr lang="zh-CN" altLang="en-US" sz="1600" b="1">
                <a:latin typeface="Times New Roman" pitchFamily="18" charset="0"/>
              </a:rPr>
              <a:t>章 同步电动机变压变频调速系统</a:t>
            </a:r>
          </a:p>
        </p:txBody>
      </p:sp>
      <p:sp>
        <p:nvSpPr>
          <p:cNvPr id="16405" name="Text Box 13"/>
          <p:cNvSpPr txBox="1">
            <a:spLocks noChangeArrowheads="1"/>
          </p:cNvSpPr>
          <p:nvPr/>
        </p:nvSpPr>
        <p:spPr bwMode="auto">
          <a:xfrm>
            <a:off x="0" y="2676525"/>
            <a:ext cx="1703388"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7</a:t>
            </a:r>
            <a:r>
              <a:rPr lang="zh-CN" altLang="en-US" sz="1600" b="1">
                <a:latin typeface="Times New Roman" pitchFamily="18" charset="0"/>
              </a:rPr>
              <a:t>章  基于动态模型的异步电动机调速系统</a:t>
            </a:r>
          </a:p>
        </p:txBody>
      </p:sp>
      <p:sp>
        <p:nvSpPr>
          <p:cNvPr id="16406" name="Text Box 26"/>
          <p:cNvSpPr txBox="1">
            <a:spLocks noChangeArrowheads="1"/>
          </p:cNvSpPr>
          <p:nvPr/>
        </p:nvSpPr>
        <p:spPr bwMode="auto">
          <a:xfrm>
            <a:off x="0" y="1079500"/>
            <a:ext cx="1687513" cy="581025"/>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9" action="ppaction://hlinksldjump"/>
              </a:rPr>
              <a:t>第</a:t>
            </a:r>
            <a:r>
              <a:rPr lang="en-US" altLang="zh-CN" sz="1600" b="1">
                <a:latin typeface="Times New Roman" pitchFamily="18" charset="0"/>
                <a:hlinkClick r:id="rId9" action="ppaction://hlinksldjump"/>
              </a:rPr>
              <a:t>1</a:t>
            </a:r>
            <a:r>
              <a:rPr lang="zh-CN" altLang="en-US" sz="1600" b="1">
                <a:latin typeface="Times New Roman" pitchFamily="18" charset="0"/>
                <a:hlinkClick r:id="rId9" action="ppaction://hlinksldjump"/>
              </a:rPr>
              <a:t>章  交流调速系统绪论</a:t>
            </a:r>
            <a:endParaRPr lang="zh-CN" altLang="en-US" sz="1600" b="1">
              <a:latin typeface="Times New Roman" pitchFamily="18" charset="0"/>
            </a:endParaRPr>
          </a:p>
        </p:txBody>
      </p:sp>
      <p:sp>
        <p:nvSpPr>
          <p:cNvPr id="32" name="Text Box 27"/>
          <p:cNvSpPr txBox="1">
            <a:spLocks noChangeArrowheads="1"/>
          </p:cNvSpPr>
          <p:nvPr/>
        </p:nvSpPr>
        <p:spPr bwMode="auto">
          <a:xfrm>
            <a:off x="0" y="1749425"/>
            <a:ext cx="1693863" cy="825500"/>
          </a:xfrm>
          <a:prstGeom prst="rect">
            <a:avLst/>
          </a:prstGeom>
          <a:solidFill>
            <a:schemeClr val="accent5">
              <a:lumMod val="40000"/>
              <a:lumOff val="60000"/>
            </a:schemeClr>
          </a:solidFill>
          <a:ln w="9525">
            <a:noFill/>
            <a:miter lim="800000"/>
          </a:ln>
        </p:spPr>
        <p:txBody>
          <a:bodyPr>
            <a:spAutoFit/>
          </a:bodyPr>
          <a:lstStyle/>
          <a:p>
            <a:pPr>
              <a:spcBef>
                <a:spcPct val="50000"/>
              </a:spcBef>
              <a:buFontTx/>
              <a:buNone/>
              <a:defRPr/>
            </a:pPr>
            <a:r>
              <a:rPr kumimoji="1" lang="zh-CN" altLang="zh-CN" sz="1600" b="1" dirty="0">
                <a:latin typeface="Times New Roman" panose="02020603050405020304" pitchFamily="18" charset="0"/>
              </a:rPr>
              <a:t>第</a:t>
            </a:r>
            <a:r>
              <a:rPr kumimoji="1" lang="en-US" altLang="zh-CN" sz="1600" b="1" dirty="0">
                <a:latin typeface="Times New Roman" panose="02020603050405020304" pitchFamily="18" charset="0"/>
              </a:rPr>
              <a:t>6</a:t>
            </a:r>
            <a:r>
              <a:rPr kumimoji="1" lang="zh-CN" altLang="zh-CN" sz="1600" b="1" dirty="0">
                <a:latin typeface="Times New Roman" panose="02020603050405020304" pitchFamily="18" charset="0"/>
              </a:rPr>
              <a:t>章 </a:t>
            </a:r>
            <a:r>
              <a:rPr kumimoji="1" lang="zh-CN" altLang="en-US" sz="1600" b="1" dirty="0">
                <a:latin typeface="Times New Roman" panose="02020603050405020304" pitchFamily="18" charset="0"/>
              </a:rPr>
              <a:t> </a:t>
            </a:r>
            <a:r>
              <a:rPr kumimoji="1" lang="zh-CN" altLang="zh-CN" sz="1600" b="1" dirty="0">
                <a:latin typeface="Times New Roman" panose="02020603050405020304" pitchFamily="18" charset="0"/>
              </a:rPr>
              <a:t>基于稳态模型的异步电动机调速系统</a:t>
            </a:r>
            <a:endParaRPr kumimoji="1" lang="en-US" altLang="zh-CN" sz="1600" b="1" dirty="0">
              <a:latin typeface="Times New Roman" panose="02020603050405020304" pitchFamily="18" charset="0"/>
            </a:endParaRPr>
          </a:p>
        </p:txBody>
      </p:sp>
      <p:sp>
        <p:nvSpPr>
          <p:cNvPr id="16408" name="Text Box 29"/>
          <p:cNvSpPr txBox="1">
            <a:spLocks noChangeArrowheads="1"/>
          </p:cNvSpPr>
          <p:nvPr/>
        </p:nvSpPr>
        <p:spPr bwMode="auto">
          <a:xfrm>
            <a:off x="0" y="3606800"/>
            <a:ext cx="1685925" cy="830263"/>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8</a:t>
            </a:r>
            <a:r>
              <a:rPr lang="zh-CN" altLang="en-US" sz="1600" b="1">
                <a:latin typeface="Times New Roman" pitchFamily="18" charset="0"/>
              </a:rPr>
              <a:t>章 </a:t>
            </a:r>
            <a:r>
              <a:rPr lang="zh-CN" altLang="zh-CN" sz="1600" b="1"/>
              <a:t>绕线转子异步电机转子变频控制系统</a:t>
            </a:r>
            <a:endParaRPr lang="zh-CN" altLang="en-US" sz="1600" b="1">
              <a:latin typeface="Times New Roman" pitchFamily="18" charset="0"/>
            </a:endParaRPr>
          </a:p>
        </p:txBody>
      </p:sp>
      <p:pic>
        <p:nvPicPr>
          <p:cNvPr id="16409" name="Picture 9"/>
          <p:cNvPicPr>
            <a:picLocks noChangeAspect="1" noChangeArrowheads="1"/>
          </p:cNvPicPr>
          <p:nvPr/>
        </p:nvPicPr>
        <p:blipFill>
          <a:blip r:embed="rId10" cstate="print"/>
          <a:srcRect/>
          <a:stretch>
            <a:fillRect/>
          </a:stretch>
        </p:blipFill>
        <p:spPr bwMode="auto">
          <a:xfrm>
            <a:off x="2339975" y="1484313"/>
            <a:ext cx="1495425" cy="295275"/>
          </a:xfrm>
          <a:prstGeom prst="rect">
            <a:avLst/>
          </a:prstGeom>
          <a:noFill/>
          <a:ln w="9525">
            <a:noFill/>
            <a:miter lim="800000"/>
            <a:headEnd/>
            <a:tailEnd/>
          </a:ln>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idx="1"/>
          </p:nvPr>
        </p:nvSpPr>
        <p:spPr>
          <a:xfrm>
            <a:off x="1692275" y="838200"/>
            <a:ext cx="7416800" cy="6019800"/>
          </a:xfrm>
        </p:spPr>
        <p:txBody>
          <a:bodyPr/>
          <a:lstStyle/>
          <a:p>
            <a:pPr marL="0" indent="0" eaLnBrk="1" hangingPunct="1">
              <a:lnSpc>
                <a:spcPct val="80000"/>
              </a:lnSpc>
              <a:buFontTx/>
              <a:buNone/>
              <a:defRPr/>
            </a:pPr>
            <a:r>
              <a:rPr lang="en-US" altLang="zh-CN" sz="2000" b="1" dirty="0" smtClean="0">
                <a:solidFill>
                  <a:srgbClr val="0000FF"/>
                </a:solidFill>
                <a:effectLst>
                  <a:outerShdw blurRad="38100" dist="38100" dir="2700000" algn="tl">
                    <a:srgbClr val="000000">
                      <a:alpha val="43137"/>
                    </a:srgbClr>
                  </a:outerShdw>
                </a:effectLst>
              </a:rPr>
              <a:t>3</a:t>
            </a:r>
            <a:r>
              <a:rPr lang="zh-CN" altLang="en-US" sz="2000" b="1" dirty="0" smtClean="0">
                <a:solidFill>
                  <a:srgbClr val="0000FF"/>
                </a:solidFill>
                <a:effectLst>
                  <a:outerShdw blurRad="38100" dist="38100" dir="2700000" algn="tl">
                    <a:srgbClr val="000000">
                      <a:alpha val="43137"/>
                    </a:srgbClr>
                  </a:outerShdw>
                </a:effectLst>
              </a:rPr>
              <a:t>）</a:t>
            </a:r>
            <a:r>
              <a:rPr lang="en-US" altLang="zh-CN" sz="2000" b="1" dirty="0" smtClean="0">
                <a:solidFill>
                  <a:srgbClr val="0000FF"/>
                </a:solidFill>
                <a:effectLst>
                  <a:outerShdw blurRad="38100" dist="38100" dir="2700000" algn="tl">
                    <a:srgbClr val="000000">
                      <a:alpha val="43137"/>
                    </a:srgbClr>
                  </a:outerShdw>
                </a:effectLst>
              </a:rPr>
              <a:t>PWM</a:t>
            </a:r>
            <a:r>
              <a:rPr lang="zh-CN" altLang="en-US" sz="2000" b="1" dirty="0" smtClean="0">
                <a:solidFill>
                  <a:srgbClr val="0000FF"/>
                </a:solidFill>
                <a:effectLst>
                  <a:outerShdw blurRad="38100" dist="38100" dir="2700000" algn="tl">
                    <a:srgbClr val="000000">
                      <a:alpha val="43137"/>
                    </a:srgbClr>
                  </a:outerShdw>
                </a:effectLst>
              </a:rPr>
              <a:t>控制方式（两种：单极性和双极性，通过滤波极性来区分）</a:t>
            </a:r>
          </a:p>
          <a:p>
            <a:pPr marL="0" indent="0" eaLnBrk="1" hangingPunct="1">
              <a:lnSpc>
                <a:spcPct val="80000"/>
              </a:lnSpc>
              <a:buFontTx/>
              <a:buNone/>
              <a:defRPr/>
            </a:pPr>
            <a:r>
              <a:rPr lang="zh-CN" altLang="en-US" sz="2000" b="1" dirty="0" smtClean="0">
                <a:solidFill>
                  <a:srgbClr val="C00000"/>
                </a:solidFill>
                <a:effectLst>
                  <a:outerShdw blurRad="38100" dist="38100" dir="2700000" algn="tl">
                    <a:srgbClr val="000000">
                      <a:alpha val="43137"/>
                    </a:srgbClr>
                  </a:outerShdw>
                </a:effectLst>
              </a:rPr>
              <a:t>单极性控制方式：</a:t>
            </a:r>
            <a:r>
              <a:rPr lang="zh-CN" altLang="en-US" sz="2000" b="1" dirty="0" smtClean="0"/>
              <a:t>如果在正弦调制波的半个周期内，三角载波只在正或负的一种极性范围内变化，所得到的</a:t>
            </a:r>
            <a:r>
              <a:rPr lang="en-US" altLang="zh-CN" sz="2000" b="1" dirty="0" smtClean="0"/>
              <a:t>SPWM</a:t>
            </a:r>
            <a:r>
              <a:rPr lang="zh-CN" altLang="en-US" sz="2000" b="1" dirty="0" smtClean="0"/>
              <a:t>波也只处于一个极性的范围内，叫做单极性控制方式。</a:t>
            </a:r>
          </a:p>
          <a:p>
            <a:pPr marL="0" indent="0" eaLnBrk="1" hangingPunct="1">
              <a:lnSpc>
                <a:spcPct val="80000"/>
              </a:lnSpc>
              <a:buFontTx/>
              <a:buNone/>
              <a:defRPr/>
            </a:pPr>
            <a:r>
              <a:rPr lang="zh-CN" altLang="en-US" sz="2000" b="1" dirty="0" smtClean="0">
                <a:solidFill>
                  <a:srgbClr val="C00000"/>
                </a:solidFill>
                <a:effectLst>
                  <a:outerShdw blurRad="38100" dist="38100" dir="2700000" algn="tl">
                    <a:srgbClr val="000000">
                      <a:alpha val="43137"/>
                    </a:srgbClr>
                  </a:outerShdw>
                </a:effectLst>
              </a:rPr>
              <a:t>双极性控制方式：</a:t>
            </a:r>
            <a:r>
              <a:rPr lang="zh-CN" altLang="en-US" sz="2000" b="1" dirty="0" smtClean="0"/>
              <a:t>如果在正弦调制波半个周期内，三角载波在正负极性之间连续变化，则</a:t>
            </a:r>
            <a:r>
              <a:rPr lang="en-US" altLang="zh-CN" sz="2000" b="1" dirty="0" smtClean="0"/>
              <a:t>SPWM</a:t>
            </a:r>
            <a:r>
              <a:rPr lang="zh-CN" altLang="en-US" sz="2000" b="1" dirty="0" smtClean="0"/>
              <a:t>波也是在正负之间变化，叫双极性控制方式。即载波正、负两个极性，逆变器同一桥臂上下两个开关器件交替通断，处于互补工作方式。</a:t>
            </a:r>
            <a:endParaRPr lang="en-US" altLang="zh-CN" sz="2000" b="1" dirty="0" smtClean="0"/>
          </a:p>
          <a:p>
            <a:pPr marL="0" indent="0" eaLnBrk="1" hangingPunct="1">
              <a:lnSpc>
                <a:spcPct val="105000"/>
              </a:lnSpc>
              <a:buFontTx/>
              <a:buNone/>
              <a:defRPr/>
            </a:pPr>
            <a:r>
              <a:rPr lang="en-US" altLang="zh-CN" sz="2000" b="1" dirty="0" smtClean="0">
                <a:solidFill>
                  <a:srgbClr val="0000FF"/>
                </a:solidFill>
                <a:effectLst>
                  <a:outerShdw blurRad="38100" dist="38100" dir="2700000" algn="tl">
                    <a:srgbClr val="000000">
                      <a:alpha val="43137"/>
                    </a:srgbClr>
                  </a:outerShdw>
                </a:effectLst>
              </a:rPr>
              <a:t>4</a:t>
            </a:r>
            <a:r>
              <a:rPr lang="zh-CN" altLang="en-US" sz="2000" b="1" dirty="0" smtClean="0">
                <a:solidFill>
                  <a:srgbClr val="0000FF"/>
                </a:solidFill>
                <a:effectLst>
                  <a:outerShdw blurRad="38100" dist="38100" dir="2700000" algn="tl">
                    <a:srgbClr val="000000">
                      <a:alpha val="43137"/>
                    </a:srgbClr>
                  </a:outerShdw>
                </a:effectLst>
              </a:rPr>
              <a:t>）</a:t>
            </a:r>
            <a:r>
              <a:rPr lang="en-US" altLang="zh-CN" sz="2000" b="1" dirty="0" smtClean="0">
                <a:solidFill>
                  <a:srgbClr val="0000FF"/>
                </a:solidFill>
                <a:effectLst>
                  <a:outerShdw blurRad="38100" dist="38100" dir="2700000" algn="tl">
                    <a:srgbClr val="000000">
                      <a:alpha val="43137"/>
                    </a:srgbClr>
                  </a:outerShdw>
                </a:effectLst>
              </a:rPr>
              <a:t>PWM</a:t>
            </a:r>
            <a:r>
              <a:rPr lang="zh-CN" altLang="en-US" sz="2000" b="1" dirty="0" smtClean="0">
                <a:solidFill>
                  <a:srgbClr val="0000FF"/>
                </a:solidFill>
                <a:effectLst>
                  <a:outerShdw blurRad="38100" dist="38100" dir="2700000" algn="tl">
                    <a:srgbClr val="000000">
                      <a:alpha val="43137"/>
                    </a:srgbClr>
                  </a:outerShdw>
                </a:effectLst>
              </a:rPr>
              <a:t>调制方法</a:t>
            </a:r>
          </a:p>
          <a:p>
            <a:pPr marL="0" indent="0" eaLnBrk="1" hangingPunct="1">
              <a:lnSpc>
                <a:spcPct val="105000"/>
              </a:lnSpc>
              <a:buFontTx/>
              <a:buNone/>
              <a:defRPr/>
            </a:pPr>
            <a:r>
              <a:rPr lang="zh-CN" altLang="en-US" sz="2000" b="1" dirty="0" smtClean="0">
                <a:solidFill>
                  <a:srgbClr val="C00000"/>
                </a:solidFill>
                <a:effectLst>
                  <a:outerShdw blurRad="38100" dist="38100" dir="2700000" algn="tl">
                    <a:srgbClr val="000000">
                      <a:alpha val="43137"/>
                    </a:srgbClr>
                  </a:outerShdw>
                </a:effectLst>
              </a:rPr>
              <a:t>载波比</a:t>
            </a:r>
            <a:r>
              <a:rPr lang="en-US" altLang="zh-CN" sz="2000" b="1" dirty="0" smtClean="0">
                <a:latin typeface="Arial" panose="020B0604020202020204" pitchFamily="34" charset="0"/>
              </a:rPr>
              <a:t>——</a:t>
            </a:r>
            <a:r>
              <a:rPr lang="zh-CN" altLang="en-US" sz="2000" b="1" dirty="0" smtClean="0"/>
              <a:t>载波频率</a:t>
            </a:r>
            <a:r>
              <a:rPr lang="en-US" altLang="zh-CN" sz="2000" b="1" i="1" dirty="0" err="1" smtClean="0">
                <a:latin typeface="Times New Roman" panose="02020603050405020304" pitchFamily="18" charset="0"/>
              </a:rPr>
              <a:t>f</a:t>
            </a:r>
            <a:r>
              <a:rPr lang="en-US" altLang="zh-CN" sz="2000" b="1" baseline="-25000" dirty="0" err="1" smtClean="0">
                <a:latin typeface="Times New Roman" panose="02020603050405020304" pitchFamily="18" charset="0"/>
              </a:rPr>
              <a:t>c</a:t>
            </a:r>
            <a:r>
              <a:rPr lang="zh-CN" altLang="en-US" sz="2000" b="1" dirty="0" smtClean="0"/>
              <a:t>与调制信号频率</a:t>
            </a:r>
            <a:r>
              <a:rPr lang="en-US" altLang="zh-CN" sz="2000" b="1" i="1" dirty="0" err="1" smtClean="0">
                <a:latin typeface="Times New Roman" panose="02020603050405020304" pitchFamily="18" charset="0"/>
              </a:rPr>
              <a:t>f</a:t>
            </a:r>
            <a:r>
              <a:rPr lang="en-US" altLang="zh-CN" sz="2000" b="1" baseline="-25000" dirty="0" err="1" smtClean="0">
                <a:latin typeface="Times New Roman" panose="02020603050405020304" pitchFamily="18" charset="0"/>
              </a:rPr>
              <a:t>r</a:t>
            </a:r>
            <a:r>
              <a:rPr lang="zh-CN" altLang="en-US" sz="2000" b="1" dirty="0" smtClean="0"/>
              <a:t>之比，既三角波的个数</a:t>
            </a:r>
            <a:r>
              <a:rPr lang="en-US" altLang="zh-CN" sz="2000" b="1" i="1" dirty="0" smtClean="0">
                <a:latin typeface="Times New Roman" panose="02020603050405020304" pitchFamily="18" charset="0"/>
              </a:rPr>
              <a:t>N</a:t>
            </a:r>
            <a:r>
              <a:rPr lang="zh-CN" altLang="en-US" sz="2000" b="1" dirty="0" smtClean="0"/>
              <a:t>。</a:t>
            </a:r>
          </a:p>
          <a:p>
            <a:pPr marL="0" indent="0" eaLnBrk="1" hangingPunct="1">
              <a:lnSpc>
                <a:spcPct val="105000"/>
              </a:lnSpc>
              <a:buFontTx/>
              <a:buNone/>
              <a:defRPr/>
            </a:pPr>
            <a:r>
              <a:rPr lang="zh-CN" altLang="en-US" sz="2000" b="1" dirty="0" smtClean="0"/>
              <a:t>根据载波和信号波是否同步及载波比的变化情况，</a:t>
            </a:r>
            <a:r>
              <a:rPr lang="en-US" altLang="zh-CN" sz="2000" b="1" dirty="0" smtClean="0"/>
              <a:t>PWM</a:t>
            </a:r>
            <a:r>
              <a:rPr lang="zh-CN" altLang="en-US" sz="2000" b="1" dirty="0" smtClean="0"/>
              <a:t>调制方式分为异步调制和同步调制。</a:t>
            </a:r>
          </a:p>
          <a:p>
            <a:pPr marL="0" indent="0" eaLnBrk="1" hangingPunct="1">
              <a:lnSpc>
                <a:spcPct val="105000"/>
              </a:lnSpc>
              <a:buFontTx/>
              <a:buNone/>
              <a:defRPr/>
            </a:pPr>
            <a:r>
              <a:rPr lang="zh-CN" altLang="en-US" sz="2000" b="1" dirty="0" smtClean="0">
                <a:solidFill>
                  <a:srgbClr val="9900CC"/>
                </a:solidFill>
                <a:effectLst>
                  <a:outerShdw blurRad="38100" dist="38100" dir="2700000" algn="tl">
                    <a:srgbClr val="000000">
                      <a:alpha val="43137"/>
                    </a:srgbClr>
                  </a:outerShdw>
                </a:effectLst>
              </a:rPr>
              <a:t>异步调制：</a:t>
            </a:r>
            <a:r>
              <a:rPr lang="en-US" altLang="zh-CN" sz="2000" b="1" i="1" dirty="0" smtClean="0"/>
              <a:t>N</a:t>
            </a:r>
            <a:r>
              <a:rPr lang="zh-CN" altLang="en-US" sz="2000" b="1" dirty="0" smtClean="0"/>
              <a:t>不等于常数，载波和调制信号不同步的调制方式。</a:t>
            </a:r>
          </a:p>
          <a:p>
            <a:pPr marL="0" indent="0" eaLnBrk="1" hangingPunct="1">
              <a:lnSpc>
                <a:spcPct val="105000"/>
              </a:lnSpc>
              <a:buFontTx/>
              <a:buNone/>
              <a:defRPr/>
            </a:pPr>
            <a:r>
              <a:rPr lang="zh-CN" altLang="en-US" sz="2000" b="1" dirty="0" smtClean="0">
                <a:solidFill>
                  <a:srgbClr val="9900CC"/>
                </a:solidFill>
                <a:effectLst>
                  <a:outerShdw blurRad="38100" dist="38100" dir="2700000" algn="tl">
                    <a:srgbClr val="000000">
                      <a:alpha val="43137"/>
                    </a:srgbClr>
                  </a:outerShdw>
                </a:effectLst>
              </a:rPr>
              <a:t>同步调制：</a:t>
            </a:r>
            <a:r>
              <a:rPr lang="en-US" altLang="zh-CN" sz="2000" b="1" i="1" dirty="0" smtClean="0"/>
              <a:t>N </a:t>
            </a:r>
            <a:r>
              <a:rPr lang="zh-CN" altLang="en-US" sz="2000" b="1" dirty="0" smtClean="0"/>
              <a:t>等于常数，并在变频时使载波和信号波保持同步。</a:t>
            </a:r>
          </a:p>
          <a:p>
            <a:pPr marL="0" indent="0" eaLnBrk="1" hangingPunct="1">
              <a:lnSpc>
                <a:spcPct val="105000"/>
              </a:lnSpc>
              <a:buFontTx/>
              <a:buNone/>
              <a:defRPr/>
            </a:pPr>
            <a:r>
              <a:rPr lang="zh-CN" altLang="en-US" sz="2000" b="1" dirty="0" smtClean="0">
                <a:solidFill>
                  <a:srgbClr val="9900CC"/>
                </a:solidFill>
                <a:effectLst>
                  <a:outerShdw blurRad="38100" dist="38100" dir="2700000" algn="tl">
                    <a:srgbClr val="000000">
                      <a:alpha val="43137"/>
                    </a:srgbClr>
                  </a:outerShdw>
                </a:effectLst>
              </a:rPr>
              <a:t>分段同步调制：</a:t>
            </a:r>
            <a:r>
              <a:rPr lang="zh-CN" altLang="en-US" sz="2000" b="1" dirty="0" smtClean="0"/>
              <a:t>段内三角波个数</a:t>
            </a:r>
            <a:r>
              <a:rPr lang="en-US" altLang="zh-CN" sz="2000" b="1" dirty="0" smtClean="0"/>
              <a:t>N</a:t>
            </a:r>
            <a:r>
              <a:rPr lang="zh-CN" altLang="en-US" sz="2000" b="1" dirty="0" smtClean="0"/>
              <a:t>不变，即不同段有不同的</a:t>
            </a:r>
            <a:r>
              <a:rPr lang="en-US" altLang="zh-CN" sz="2000" b="1" dirty="0" smtClean="0"/>
              <a:t>N</a:t>
            </a:r>
          </a:p>
          <a:p>
            <a:pPr marL="0" indent="0" eaLnBrk="1" hangingPunct="1">
              <a:lnSpc>
                <a:spcPct val="105000"/>
              </a:lnSpc>
              <a:buFontTx/>
              <a:buNone/>
              <a:defRPr/>
            </a:pPr>
            <a:r>
              <a:rPr lang="zh-CN" altLang="en-US" sz="2000" b="1" dirty="0" smtClean="0">
                <a:solidFill>
                  <a:srgbClr val="9900CC"/>
                </a:solidFill>
                <a:effectLst>
                  <a:outerShdw blurRad="38100" dist="38100" dir="2700000" algn="tl">
                    <a:srgbClr val="000000">
                      <a:alpha val="43137"/>
                    </a:srgbClr>
                  </a:outerShdw>
                </a:effectLst>
              </a:rPr>
              <a:t>混合调制：</a:t>
            </a:r>
            <a:r>
              <a:rPr lang="zh-CN" altLang="en-US" sz="2000" b="1" dirty="0" smtClean="0"/>
              <a:t>可在低频输出时采用异步调制方式，高频输出时切换到同步调制方式，这样把两者的优点结合起来，和分段同步方式效果接近。</a:t>
            </a:r>
          </a:p>
          <a:p>
            <a:pPr marL="0" indent="0" eaLnBrk="1" hangingPunct="1">
              <a:lnSpc>
                <a:spcPct val="80000"/>
              </a:lnSpc>
              <a:buFontTx/>
              <a:buNone/>
              <a:defRPr/>
            </a:pPr>
            <a:endParaRPr lang="zh-CN" altLang="en-US" sz="2000" b="1" dirty="0" smtClean="0"/>
          </a:p>
        </p:txBody>
      </p:sp>
      <p:sp>
        <p:nvSpPr>
          <p:cNvPr id="63491" name="Text Box 30"/>
          <p:cNvSpPr txBox="1">
            <a:spLocks noChangeArrowheads="1"/>
          </p:cNvSpPr>
          <p:nvPr/>
        </p:nvSpPr>
        <p:spPr bwMode="auto">
          <a:xfrm>
            <a:off x="0" y="4514850"/>
            <a:ext cx="1670050"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9</a:t>
            </a:r>
            <a:r>
              <a:rPr lang="zh-CN" altLang="en-US" sz="1600" b="1">
                <a:latin typeface="Times New Roman" pitchFamily="18" charset="0"/>
              </a:rPr>
              <a:t>章 同步电动机变压变频调速系统</a:t>
            </a:r>
          </a:p>
        </p:txBody>
      </p:sp>
      <p:sp>
        <p:nvSpPr>
          <p:cNvPr id="63492" name="Text Box 13"/>
          <p:cNvSpPr txBox="1">
            <a:spLocks noChangeArrowheads="1"/>
          </p:cNvSpPr>
          <p:nvPr/>
        </p:nvSpPr>
        <p:spPr bwMode="auto">
          <a:xfrm>
            <a:off x="0" y="2676525"/>
            <a:ext cx="1703388"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7</a:t>
            </a:r>
            <a:r>
              <a:rPr lang="zh-CN" altLang="en-US" sz="1600" b="1">
                <a:latin typeface="Times New Roman" pitchFamily="18" charset="0"/>
              </a:rPr>
              <a:t>章  基于动态模型的异步电动机调速系统</a:t>
            </a:r>
          </a:p>
        </p:txBody>
      </p:sp>
      <p:sp>
        <p:nvSpPr>
          <p:cNvPr id="63493" name="Text Box 26"/>
          <p:cNvSpPr txBox="1">
            <a:spLocks noChangeArrowheads="1"/>
          </p:cNvSpPr>
          <p:nvPr/>
        </p:nvSpPr>
        <p:spPr bwMode="auto">
          <a:xfrm>
            <a:off x="0" y="1079500"/>
            <a:ext cx="1687513" cy="581025"/>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2" action="ppaction://hlinksldjump"/>
              </a:rPr>
              <a:t>第</a:t>
            </a:r>
            <a:r>
              <a:rPr lang="en-US" altLang="zh-CN" sz="1600" b="1">
                <a:latin typeface="Times New Roman" pitchFamily="18" charset="0"/>
                <a:hlinkClick r:id="rId2" action="ppaction://hlinksldjump"/>
              </a:rPr>
              <a:t>1</a:t>
            </a:r>
            <a:r>
              <a:rPr lang="zh-CN" altLang="en-US" sz="1600" b="1">
                <a:latin typeface="Times New Roman" pitchFamily="18" charset="0"/>
                <a:hlinkClick r:id="rId2" action="ppaction://hlinksldjump"/>
              </a:rPr>
              <a:t>章  交流调速系统绪论</a:t>
            </a:r>
            <a:endParaRPr lang="zh-CN" altLang="en-US" sz="1600" b="1">
              <a:latin typeface="Times New Roman" pitchFamily="18" charset="0"/>
            </a:endParaRPr>
          </a:p>
        </p:txBody>
      </p:sp>
      <p:sp>
        <p:nvSpPr>
          <p:cNvPr id="6" name="Text Box 27"/>
          <p:cNvSpPr txBox="1">
            <a:spLocks noChangeArrowheads="1"/>
          </p:cNvSpPr>
          <p:nvPr/>
        </p:nvSpPr>
        <p:spPr bwMode="auto">
          <a:xfrm>
            <a:off x="0" y="1749425"/>
            <a:ext cx="1693863" cy="825500"/>
          </a:xfrm>
          <a:prstGeom prst="rect">
            <a:avLst/>
          </a:prstGeom>
          <a:solidFill>
            <a:schemeClr val="accent5">
              <a:lumMod val="40000"/>
              <a:lumOff val="60000"/>
            </a:schemeClr>
          </a:solidFill>
          <a:ln w="9525">
            <a:noFill/>
            <a:miter lim="800000"/>
          </a:ln>
        </p:spPr>
        <p:txBody>
          <a:bodyPr>
            <a:spAutoFit/>
          </a:bodyPr>
          <a:lstStyle/>
          <a:p>
            <a:pPr>
              <a:spcBef>
                <a:spcPct val="50000"/>
              </a:spcBef>
              <a:buFontTx/>
              <a:buNone/>
              <a:defRPr/>
            </a:pPr>
            <a:r>
              <a:rPr kumimoji="1" lang="zh-CN" altLang="zh-CN" sz="1600" b="1" dirty="0">
                <a:latin typeface="Times New Roman" panose="02020603050405020304" pitchFamily="18" charset="0"/>
              </a:rPr>
              <a:t>第</a:t>
            </a:r>
            <a:r>
              <a:rPr kumimoji="1" lang="en-US" altLang="zh-CN" sz="1600" b="1" dirty="0">
                <a:latin typeface="Times New Roman" panose="02020603050405020304" pitchFamily="18" charset="0"/>
              </a:rPr>
              <a:t>6</a:t>
            </a:r>
            <a:r>
              <a:rPr kumimoji="1" lang="zh-CN" altLang="zh-CN" sz="1600" b="1" dirty="0">
                <a:latin typeface="Times New Roman" panose="02020603050405020304" pitchFamily="18" charset="0"/>
              </a:rPr>
              <a:t>章 </a:t>
            </a:r>
            <a:r>
              <a:rPr kumimoji="1" lang="zh-CN" altLang="en-US" sz="1600" b="1" dirty="0">
                <a:latin typeface="Times New Roman" panose="02020603050405020304" pitchFamily="18" charset="0"/>
              </a:rPr>
              <a:t> </a:t>
            </a:r>
            <a:r>
              <a:rPr kumimoji="1" lang="zh-CN" altLang="zh-CN" sz="1600" b="1" dirty="0">
                <a:latin typeface="Times New Roman" panose="02020603050405020304" pitchFamily="18" charset="0"/>
              </a:rPr>
              <a:t>基于稳态模型的异步电动机调速系统</a:t>
            </a:r>
            <a:endParaRPr kumimoji="1" lang="en-US" altLang="zh-CN" sz="1600" b="1" dirty="0">
              <a:latin typeface="Times New Roman" panose="02020603050405020304" pitchFamily="18" charset="0"/>
            </a:endParaRPr>
          </a:p>
        </p:txBody>
      </p:sp>
      <p:sp>
        <p:nvSpPr>
          <p:cNvPr id="63495" name="Text Box 29"/>
          <p:cNvSpPr txBox="1">
            <a:spLocks noChangeArrowheads="1"/>
          </p:cNvSpPr>
          <p:nvPr/>
        </p:nvSpPr>
        <p:spPr bwMode="auto">
          <a:xfrm>
            <a:off x="0" y="3606800"/>
            <a:ext cx="1685925" cy="830263"/>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8</a:t>
            </a:r>
            <a:r>
              <a:rPr lang="zh-CN" altLang="en-US" sz="1600" b="1">
                <a:latin typeface="Times New Roman" pitchFamily="18" charset="0"/>
              </a:rPr>
              <a:t>章 </a:t>
            </a:r>
            <a:r>
              <a:rPr lang="zh-CN" altLang="zh-CN" sz="1600" b="1"/>
              <a:t>绕线转子异步电机转子变频控制系统</a:t>
            </a:r>
            <a:endParaRPr lang="zh-CN" altLang="en-US" sz="1600" b="1">
              <a:latin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idx="1"/>
          </p:nvPr>
        </p:nvSpPr>
        <p:spPr>
          <a:xfrm>
            <a:off x="1692275" y="765175"/>
            <a:ext cx="7451725" cy="6021388"/>
          </a:xfrm>
          <a:solidFill>
            <a:schemeClr val="bg1"/>
          </a:solidFill>
        </p:spPr>
        <p:txBody>
          <a:bodyPr/>
          <a:lstStyle/>
          <a:p>
            <a:pPr marL="0" indent="0" eaLnBrk="1" hangingPunct="1">
              <a:lnSpc>
                <a:spcPct val="105000"/>
              </a:lnSpc>
              <a:buFontTx/>
              <a:buNone/>
              <a:defRPr/>
            </a:pPr>
            <a:r>
              <a:rPr lang="en-US" altLang="zh-CN" sz="2400" b="1" dirty="0" smtClean="0">
                <a:solidFill>
                  <a:srgbClr val="0000FF"/>
                </a:solidFill>
                <a:effectLst>
                  <a:outerShdw blurRad="38100" dist="38100" dir="2700000" algn="tl">
                    <a:srgbClr val="000000">
                      <a:alpha val="43137"/>
                    </a:srgbClr>
                  </a:outerShdw>
                </a:effectLst>
              </a:rPr>
              <a:t>5</a:t>
            </a:r>
            <a:r>
              <a:rPr lang="zh-CN" altLang="en-US" sz="2400" b="1" dirty="0" smtClean="0">
                <a:solidFill>
                  <a:srgbClr val="0000FF"/>
                </a:solidFill>
                <a:effectLst>
                  <a:outerShdw blurRad="38100" dist="38100" dir="2700000" algn="tl">
                    <a:srgbClr val="000000">
                      <a:alpha val="43137"/>
                    </a:srgbClr>
                  </a:outerShdw>
                </a:effectLst>
              </a:rPr>
              <a:t>）脉宽调制（</a:t>
            </a:r>
            <a:r>
              <a:rPr lang="en-US" altLang="zh-CN" sz="2400" b="1" dirty="0" smtClean="0">
                <a:solidFill>
                  <a:srgbClr val="0000FF"/>
                </a:solidFill>
                <a:effectLst>
                  <a:outerShdw blurRad="38100" dist="38100" dir="2700000" algn="tl">
                    <a:srgbClr val="000000">
                      <a:alpha val="43137"/>
                    </a:srgbClr>
                  </a:outerShdw>
                </a:effectLst>
              </a:rPr>
              <a:t>PWM</a:t>
            </a:r>
            <a:r>
              <a:rPr lang="zh-CN" altLang="en-US" sz="2400" b="1" dirty="0" smtClean="0">
                <a:solidFill>
                  <a:srgbClr val="0000FF"/>
                </a:solidFill>
                <a:effectLst>
                  <a:outerShdw blurRad="38100" dist="38100" dir="2700000" algn="tl">
                    <a:srgbClr val="000000">
                      <a:alpha val="43137"/>
                    </a:srgbClr>
                  </a:outerShdw>
                </a:effectLst>
              </a:rPr>
              <a:t>）的目的</a:t>
            </a:r>
            <a:endParaRPr lang="en-US" altLang="zh-CN" sz="2400" b="1" dirty="0" smtClean="0">
              <a:solidFill>
                <a:srgbClr val="0000FF"/>
              </a:solidFill>
              <a:effectLst>
                <a:outerShdw blurRad="38100" dist="38100" dir="2700000" algn="tl">
                  <a:srgbClr val="000000">
                    <a:alpha val="43137"/>
                  </a:srgbClr>
                </a:outerShdw>
              </a:effectLst>
            </a:endParaRPr>
          </a:p>
          <a:p>
            <a:pPr marL="0" indent="0" eaLnBrk="1" hangingPunct="1">
              <a:lnSpc>
                <a:spcPct val="105000"/>
              </a:lnSpc>
              <a:buFontTx/>
              <a:buNone/>
              <a:defRPr/>
            </a:pPr>
            <a:r>
              <a:rPr lang="zh-CN" altLang="en-US" sz="2000" b="1" dirty="0" smtClean="0"/>
              <a:t>是使变压变频器输出的电压波形尽量接近正弦波，减少谐波，以满足交流电机的需要。</a:t>
            </a:r>
            <a:endParaRPr lang="en-US" altLang="zh-CN" sz="2000" b="1" dirty="0" smtClean="0"/>
          </a:p>
          <a:p>
            <a:pPr marL="0" indent="0" eaLnBrk="1" hangingPunct="1">
              <a:lnSpc>
                <a:spcPct val="105000"/>
              </a:lnSpc>
              <a:buFontTx/>
              <a:buNone/>
              <a:defRPr/>
            </a:pPr>
            <a:r>
              <a:rPr lang="en-US" altLang="zh-CN" sz="2400" b="1" dirty="0" smtClean="0">
                <a:solidFill>
                  <a:srgbClr val="0000FF"/>
                </a:solidFill>
                <a:effectLst>
                  <a:outerShdw blurRad="38100" dist="38100" dir="2700000" algn="tl">
                    <a:srgbClr val="000000">
                      <a:alpha val="43137"/>
                    </a:srgbClr>
                  </a:outerShdw>
                </a:effectLst>
              </a:rPr>
              <a:t>6</a:t>
            </a:r>
            <a:r>
              <a:rPr lang="zh-CN" altLang="en-US" sz="2400" b="1" dirty="0" smtClean="0">
                <a:solidFill>
                  <a:srgbClr val="0000FF"/>
                </a:solidFill>
                <a:effectLst>
                  <a:outerShdw blurRad="38100" dist="38100" dir="2700000" algn="tl">
                    <a:srgbClr val="000000">
                      <a:alpha val="43137"/>
                    </a:srgbClr>
                  </a:outerShdw>
                </a:effectLst>
              </a:rPr>
              <a:t>）电流滞环跟踪</a:t>
            </a:r>
            <a:r>
              <a:rPr lang="en-US" altLang="zh-CN" sz="2400" b="1" dirty="0" smtClean="0">
                <a:solidFill>
                  <a:srgbClr val="0000FF"/>
                </a:solidFill>
                <a:effectLst>
                  <a:outerShdw blurRad="38100" dist="38100" dir="2700000" algn="tl">
                    <a:srgbClr val="000000">
                      <a:alpha val="43137"/>
                    </a:srgbClr>
                  </a:outerShdw>
                </a:effectLst>
              </a:rPr>
              <a:t>PWM</a:t>
            </a:r>
            <a:r>
              <a:rPr lang="zh-CN" altLang="en-US" sz="2400" b="1" dirty="0" smtClean="0">
                <a:solidFill>
                  <a:srgbClr val="0000FF"/>
                </a:solidFill>
                <a:effectLst>
                  <a:outerShdw blurRad="38100" dist="38100" dir="2700000" algn="tl">
                    <a:srgbClr val="000000">
                      <a:alpha val="43137"/>
                    </a:srgbClr>
                  </a:outerShdw>
                </a:effectLst>
              </a:rPr>
              <a:t>（</a:t>
            </a:r>
            <a:r>
              <a:rPr lang="en-US" altLang="zh-CN" sz="2400" b="1" dirty="0" smtClean="0">
                <a:solidFill>
                  <a:srgbClr val="0000FF"/>
                </a:solidFill>
                <a:effectLst>
                  <a:outerShdw blurRad="38100" dist="38100" dir="2700000" algn="tl">
                    <a:srgbClr val="000000">
                      <a:alpha val="43137"/>
                    </a:srgbClr>
                  </a:outerShdw>
                </a:effectLst>
              </a:rPr>
              <a:t>CFPWM</a:t>
            </a:r>
            <a:r>
              <a:rPr lang="zh-CN" altLang="en-US" sz="2400" b="1" dirty="0" smtClean="0">
                <a:solidFill>
                  <a:srgbClr val="0000FF"/>
                </a:solidFill>
                <a:effectLst>
                  <a:outerShdw blurRad="38100" dist="38100" dir="2700000" algn="tl">
                    <a:srgbClr val="000000">
                      <a:alpha val="43137"/>
                    </a:srgbClr>
                  </a:outerShdw>
                </a:effectLst>
              </a:rPr>
              <a:t>）控制技术（原理）及电流跟踪控制的精度</a:t>
            </a:r>
          </a:p>
          <a:p>
            <a:pPr marL="0" indent="0" eaLnBrk="1" hangingPunct="1">
              <a:lnSpc>
                <a:spcPct val="105000"/>
              </a:lnSpc>
              <a:buFontTx/>
              <a:buNone/>
              <a:defRPr/>
            </a:pPr>
            <a:r>
              <a:rPr lang="zh-CN" altLang="zh-CN" sz="2000" b="1" dirty="0" smtClean="0"/>
              <a:t>采用滞环比较方式的电流跟踪型</a:t>
            </a:r>
            <a:r>
              <a:rPr lang="en-US" altLang="zh-CN" sz="2000" b="1" dirty="0" smtClean="0"/>
              <a:t>PWM</a:t>
            </a:r>
            <a:r>
              <a:rPr lang="zh-CN" altLang="zh-CN" sz="2000" b="1" dirty="0" smtClean="0"/>
              <a:t>变流电路，</a:t>
            </a:r>
            <a:r>
              <a:rPr lang="zh-CN" altLang="zh-CN" sz="2000" b="1" dirty="0" smtClean="0">
                <a:solidFill>
                  <a:srgbClr val="C00000"/>
                </a:solidFill>
                <a:effectLst>
                  <a:outerShdw blurRad="38100" dist="38100" dir="2700000" algn="tl">
                    <a:srgbClr val="000000">
                      <a:alpha val="43137"/>
                    </a:srgbClr>
                  </a:outerShdw>
                </a:effectLst>
              </a:rPr>
              <a:t>电流跟踪控制的精度与滞环的宽度有关</a:t>
            </a:r>
            <a:r>
              <a:rPr lang="zh-CN" altLang="zh-CN" sz="2000" b="1" dirty="0" smtClean="0"/>
              <a:t>，</a:t>
            </a:r>
            <a:r>
              <a:rPr lang="zh-CN" altLang="zh-CN" sz="2000" b="1" dirty="0" smtClean="0">
                <a:solidFill>
                  <a:srgbClr val="C00000"/>
                </a:solidFill>
                <a:effectLst>
                  <a:outerShdw blurRad="38100" dist="38100" dir="2700000" algn="tl">
                    <a:srgbClr val="000000">
                      <a:alpha val="43137"/>
                    </a:srgbClr>
                  </a:outerShdw>
                </a:effectLst>
              </a:rPr>
              <a:t>同时还受到功率开关器件允许开关频率的制约</a:t>
            </a:r>
            <a:r>
              <a:rPr lang="zh-CN" altLang="zh-CN" sz="2000" b="1" dirty="0" smtClean="0"/>
              <a:t>。</a:t>
            </a:r>
            <a:endParaRPr lang="en-US" altLang="zh-CN" sz="2000" b="1" dirty="0" smtClean="0"/>
          </a:p>
          <a:p>
            <a:pPr marL="0" indent="0" eaLnBrk="1" hangingPunct="1">
              <a:lnSpc>
                <a:spcPct val="105000"/>
              </a:lnSpc>
              <a:buFontTx/>
              <a:buNone/>
              <a:defRPr/>
            </a:pPr>
            <a:r>
              <a:rPr lang="zh-CN" altLang="zh-CN" sz="2000" b="1" dirty="0" smtClean="0">
                <a:solidFill>
                  <a:srgbClr val="C00000"/>
                </a:solidFill>
              </a:rPr>
              <a:t>当环宽选得较大时，开关频率低，但电流波形失真较多，谐波分量高</a:t>
            </a:r>
            <a:r>
              <a:rPr lang="zh-CN" altLang="zh-CN" sz="2000" b="1" dirty="0" smtClean="0"/>
              <a:t>；</a:t>
            </a:r>
            <a:r>
              <a:rPr lang="zh-CN" altLang="zh-CN" sz="2000" b="1" dirty="0" smtClean="0">
                <a:solidFill>
                  <a:srgbClr val="9900CC"/>
                </a:solidFill>
              </a:rPr>
              <a:t>如果环宽小，电流跟踪性能好，但开关频率却增大了</a:t>
            </a:r>
            <a:r>
              <a:rPr lang="zh-CN" altLang="zh-CN" sz="2000" b="1" dirty="0" smtClean="0"/>
              <a:t>。实际使用中，应在</a:t>
            </a:r>
            <a:r>
              <a:rPr lang="zh-CN" altLang="zh-CN" sz="2000" b="1" dirty="0" smtClean="0">
                <a:solidFill>
                  <a:srgbClr val="C00000"/>
                </a:solidFill>
                <a:effectLst>
                  <a:outerShdw blurRad="38100" dist="38100" dir="2700000" algn="tl">
                    <a:srgbClr val="000000">
                      <a:alpha val="43137"/>
                    </a:srgbClr>
                  </a:outerShdw>
                </a:effectLst>
              </a:rPr>
              <a:t>器件开关频率允许的前提下</a:t>
            </a:r>
            <a:r>
              <a:rPr lang="zh-CN" altLang="zh-CN" sz="2000" b="1" dirty="0" smtClean="0"/>
              <a:t>，</a:t>
            </a:r>
            <a:r>
              <a:rPr lang="zh-CN" altLang="zh-CN" sz="2000" b="1" dirty="0" smtClean="0">
                <a:solidFill>
                  <a:srgbClr val="C00000"/>
                </a:solidFill>
                <a:effectLst>
                  <a:outerShdw blurRad="38100" dist="38100" dir="2700000" algn="tl">
                    <a:srgbClr val="000000">
                      <a:alpha val="43137"/>
                    </a:srgbClr>
                  </a:outerShdw>
                </a:effectLst>
              </a:rPr>
              <a:t>尽可能选择小的环宽</a:t>
            </a:r>
            <a:r>
              <a:rPr lang="zh-CN" altLang="zh-CN" sz="2000" b="1" dirty="0" smtClean="0"/>
              <a:t>。</a:t>
            </a:r>
            <a:endParaRPr lang="en-US" altLang="zh-CN" sz="2000" b="1" dirty="0" smtClean="0"/>
          </a:p>
          <a:p>
            <a:pPr marL="0" indent="0" eaLnBrk="1" hangingPunct="1">
              <a:lnSpc>
                <a:spcPct val="105000"/>
              </a:lnSpc>
              <a:buFontTx/>
              <a:buNone/>
              <a:defRPr/>
            </a:pPr>
            <a:r>
              <a:rPr lang="zh-CN" altLang="en-US" sz="2000" b="1" dirty="0" smtClean="0"/>
              <a:t>电流控制器是带滞环的比较器，</a:t>
            </a:r>
            <a:r>
              <a:rPr lang="zh-CN" altLang="en-US" sz="2000" b="1" dirty="0" smtClean="0">
                <a:solidFill>
                  <a:srgbClr val="C00000"/>
                </a:solidFill>
                <a:effectLst>
                  <a:outerShdw blurRad="38100" dist="38100" dir="2700000" algn="tl">
                    <a:srgbClr val="000000">
                      <a:alpha val="43137"/>
                    </a:srgbClr>
                  </a:outerShdw>
                </a:effectLst>
              </a:rPr>
              <a:t>环宽为</a:t>
            </a:r>
            <a:r>
              <a:rPr lang="en-US" altLang="zh-CN" sz="2000" b="1" dirty="0" smtClean="0">
                <a:solidFill>
                  <a:srgbClr val="C00000"/>
                </a:solidFill>
                <a:effectLst>
                  <a:outerShdw blurRad="38100" dist="38100" dir="2700000" algn="tl">
                    <a:srgbClr val="000000">
                      <a:alpha val="43137"/>
                    </a:srgbClr>
                  </a:outerShdw>
                </a:effectLst>
              </a:rPr>
              <a:t>2</a:t>
            </a:r>
            <a:r>
              <a:rPr lang="en-US" altLang="zh-CN" sz="2000" b="1" i="1" dirty="0" smtClean="0">
                <a:solidFill>
                  <a:srgbClr val="C00000"/>
                </a:solidFill>
                <a:effectLst>
                  <a:outerShdw blurRad="38100" dist="38100" dir="2700000" algn="tl">
                    <a:srgbClr val="000000">
                      <a:alpha val="43137"/>
                    </a:srgbClr>
                  </a:outerShdw>
                </a:effectLst>
              </a:rPr>
              <a:t>h</a:t>
            </a:r>
            <a:r>
              <a:rPr lang="zh-CN" altLang="en-US" sz="2000" b="1" dirty="0" smtClean="0"/>
              <a:t>。将给定电流与输出电流进行比较，电流偏差超过时，经滞环控制器</a:t>
            </a:r>
            <a:r>
              <a:rPr lang="en-US" altLang="zh-CN" sz="2000" b="1" dirty="0" smtClean="0"/>
              <a:t>HBC</a:t>
            </a:r>
            <a:r>
              <a:rPr lang="zh-CN" altLang="en-US" sz="2000" b="1" dirty="0" smtClean="0"/>
              <a:t>控制逆变器</a:t>
            </a:r>
            <a:r>
              <a:rPr lang="en-US" altLang="zh-CN" sz="2000" b="1" i="1" dirty="0" smtClean="0"/>
              <a:t>A</a:t>
            </a:r>
            <a:r>
              <a:rPr lang="zh-CN" altLang="en-US" sz="2000" b="1" dirty="0" smtClean="0"/>
              <a:t>相上（或下）桥臂的功率器件动作。</a:t>
            </a:r>
            <a:r>
              <a:rPr lang="en-US" altLang="zh-CN" sz="2000" b="1" i="1" dirty="0" smtClean="0"/>
              <a:t>B</a:t>
            </a:r>
            <a:r>
              <a:rPr lang="zh-CN" altLang="en-US" sz="2000" b="1" dirty="0" smtClean="0"/>
              <a:t>、</a:t>
            </a:r>
            <a:r>
              <a:rPr lang="en-US" altLang="zh-CN" sz="2000" b="1" i="1" dirty="0" smtClean="0"/>
              <a:t>C</a:t>
            </a:r>
            <a:r>
              <a:rPr lang="zh-CN" altLang="en-US" sz="2000" b="1" dirty="0" smtClean="0"/>
              <a:t>二相的原理图均与此相同。</a:t>
            </a:r>
          </a:p>
          <a:p>
            <a:pPr marL="0" indent="0" eaLnBrk="1" hangingPunct="1">
              <a:lnSpc>
                <a:spcPct val="105000"/>
              </a:lnSpc>
              <a:buFontTx/>
              <a:buNone/>
              <a:defRPr/>
            </a:pPr>
            <a:endParaRPr lang="zh-CN" altLang="en-US" sz="2000" b="1" dirty="0" smtClean="0"/>
          </a:p>
        </p:txBody>
      </p:sp>
      <p:sp>
        <p:nvSpPr>
          <p:cNvPr id="64515" name="Text Box 30"/>
          <p:cNvSpPr txBox="1">
            <a:spLocks noChangeArrowheads="1"/>
          </p:cNvSpPr>
          <p:nvPr/>
        </p:nvSpPr>
        <p:spPr bwMode="auto">
          <a:xfrm>
            <a:off x="0" y="4514850"/>
            <a:ext cx="1670050"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9</a:t>
            </a:r>
            <a:r>
              <a:rPr lang="zh-CN" altLang="en-US" sz="1600" b="1">
                <a:latin typeface="Times New Roman" pitchFamily="18" charset="0"/>
              </a:rPr>
              <a:t>章 同步电动机变压变频调速系统</a:t>
            </a:r>
          </a:p>
        </p:txBody>
      </p:sp>
      <p:sp>
        <p:nvSpPr>
          <p:cNvPr id="64516" name="Text Box 13"/>
          <p:cNvSpPr txBox="1">
            <a:spLocks noChangeArrowheads="1"/>
          </p:cNvSpPr>
          <p:nvPr/>
        </p:nvSpPr>
        <p:spPr bwMode="auto">
          <a:xfrm>
            <a:off x="0" y="2676525"/>
            <a:ext cx="1703388"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7</a:t>
            </a:r>
            <a:r>
              <a:rPr lang="zh-CN" altLang="en-US" sz="1600" b="1">
                <a:latin typeface="Times New Roman" pitchFamily="18" charset="0"/>
              </a:rPr>
              <a:t>章  基于动态模型的异步电动机调速系统</a:t>
            </a:r>
          </a:p>
        </p:txBody>
      </p:sp>
      <p:sp>
        <p:nvSpPr>
          <p:cNvPr id="64517" name="Text Box 26"/>
          <p:cNvSpPr txBox="1">
            <a:spLocks noChangeArrowheads="1"/>
          </p:cNvSpPr>
          <p:nvPr/>
        </p:nvSpPr>
        <p:spPr bwMode="auto">
          <a:xfrm>
            <a:off x="0" y="1079500"/>
            <a:ext cx="1687513" cy="581025"/>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2" action="ppaction://hlinksldjump"/>
              </a:rPr>
              <a:t>第</a:t>
            </a:r>
            <a:r>
              <a:rPr lang="en-US" altLang="zh-CN" sz="1600" b="1">
                <a:latin typeface="Times New Roman" pitchFamily="18" charset="0"/>
                <a:hlinkClick r:id="rId2" action="ppaction://hlinksldjump"/>
              </a:rPr>
              <a:t>1</a:t>
            </a:r>
            <a:r>
              <a:rPr lang="zh-CN" altLang="en-US" sz="1600" b="1">
                <a:latin typeface="Times New Roman" pitchFamily="18" charset="0"/>
                <a:hlinkClick r:id="rId2" action="ppaction://hlinksldjump"/>
              </a:rPr>
              <a:t>章  交流调速系统绪论</a:t>
            </a:r>
            <a:endParaRPr lang="zh-CN" altLang="en-US" sz="1600" b="1">
              <a:latin typeface="Times New Roman" pitchFamily="18" charset="0"/>
            </a:endParaRPr>
          </a:p>
        </p:txBody>
      </p:sp>
      <p:sp>
        <p:nvSpPr>
          <p:cNvPr id="6" name="Text Box 27"/>
          <p:cNvSpPr txBox="1">
            <a:spLocks noChangeArrowheads="1"/>
          </p:cNvSpPr>
          <p:nvPr/>
        </p:nvSpPr>
        <p:spPr bwMode="auto">
          <a:xfrm>
            <a:off x="0" y="1749425"/>
            <a:ext cx="1693863" cy="825500"/>
          </a:xfrm>
          <a:prstGeom prst="rect">
            <a:avLst/>
          </a:prstGeom>
          <a:solidFill>
            <a:schemeClr val="accent5">
              <a:lumMod val="40000"/>
              <a:lumOff val="60000"/>
            </a:schemeClr>
          </a:solidFill>
          <a:ln w="9525">
            <a:noFill/>
            <a:miter lim="800000"/>
          </a:ln>
        </p:spPr>
        <p:txBody>
          <a:bodyPr>
            <a:spAutoFit/>
          </a:bodyPr>
          <a:lstStyle/>
          <a:p>
            <a:pPr>
              <a:spcBef>
                <a:spcPct val="50000"/>
              </a:spcBef>
              <a:buFontTx/>
              <a:buNone/>
              <a:defRPr/>
            </a:pPr>
            <a:r>
              <a:rPr kumimoji="1" lang="zh-CN" altLang="zh-CN" sz="1600" b="1" dirty="0">
                <a:latin typeface="Times New Roman" panose="02020603050405020304" pitchFamily="18" charset="0"/>
              </a:rPr>
              <a:t>第</a:t>
            </a:r>
            <a:r>
              <a:rPr kumimoji="1" lang="en-US" altLang="zh-CN" sz="1600" b="1" dirty="0">
                <a:latin typeface="Times New Roman" panose="02020603050405020304" pitchFamily="18" charset="0"/>
              </a:rPr>
              <a:t>6</a:t>
            </a:r>
            <a:r>
              <a:rPr kumimoji="1" lang="zh-CN" altLang="zh-CN" sz="1600" b="1" dirty="0">
                <a:latin typeface="Times New Roman" panose="02020603050405020304" pitchFamily="18" charset="0"/>
              </a:rPr>
              <a:t>章 </a:t>
            </a:r>
            <a:r>
              <a:rPr kumimoji="1" lang="zh-CN" altLang="en-US" sz="1600" b="1" dirty="0">
                <a:latin typeface="Times New Roman" panose="02020603050405020304" pitchFamily="18" charset="0"/>
              </a:rPr>
              <a:t> </a:t>
            </a:r>
            <a:r>
              <a:rPr kumimoji="1" lang="zh-CN" altLang="zh-CN" sz="1600" b="1" dirty="0">
                <a:latin typeface="Times New Roman" panose="02020603050405020304" pitchFamily="18" charset="0"/>
              </a:rPr>
              <a:t>基于稳态模型的异步电动机调速系统</a:t>
            </a:r>
            <a:endParaRPr kumimoji="1" lang="en-US" altLang="zh-CN" sz="1600" b="1" dirty="0">
              <a:latin typeface="Times New Roman" panose="02020603050405020304" pitchFamily="18" charset="0"/>
            </a:endParaRPr>
          </a:p>
        </p:txBody>
      </p:sp>
      <p:sp>
        <p:nvSpPr>
          <p:cNvPr id="64519" name="Text Box 29"/>
          <p:cNvSpPr txBox="1">
            <a:spLocks noChangeArrowheads="1"/>
          </p:cNvSpPr>
          <p:nvPr/>
        </p:nvSpPr>
        <p:spPr bwMode="auto">
          <a:xfrm>
            <a:off x="0" y="3606800"/>
            <a:ext cx="1685925" cy="830263"/>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8</a:t>
            </a:r>
            <a:r>
              <a:rPr lang="zh-CN" altLang="en-US" sz="1600" b="1">
                <a:latin typeface="Times New Roman" pitchFamily="18" charset="0"/>
              </a:rPr>
              <a:t>章 </a:t>
            </a:r>
            <a:r>
              <a:rPr lang="zh-CN" altLang="zh-CN" sz="1600" b="1"/>
              <a:t>绕线转子异步电机转子变频控制系统</a:t>
            </a:r>
            <a:endParaRPr lang="zh-CN" altLang="en-US" sz="1600" b="1">
              <a:latin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idx="1"/>
          </p:nvPr>
        </p:nvSpPr>
        <p:spPr>
          <a:xfrm>
            <a:off x="1692275" y="692150"/>
            <a:ext cx="7451725" cy="6165850"/>
          </a:xfrm>
          <a:solidFill>
            <a:schemeClr val="bg1"/>
          </a:solidFill>
        </p:spPr>
        <p:txBody>
          <a:bodyPr/>
          <a:lstStyle/>
          <a:p>
            <a:pPr marL="0" indent="0" eaLnBrk="1" hangingPunct="1">
              <a:lnSpc>
                <a:spcPct val="105000"/>
              </a:lnSpc>
              <a:buFontTx/>
              <a:buNone/>
              <a:defRPr/>
            </a:pPr>
            <a:r>
              <a:rPr lang="en-US" altLang="zh-CN" sz="2400" b="1" dirty="0" smtClean="0">
                <a:solidFill>
                  <a:srgbClr val="0000FF"/>
                </a:solidFill>
                <a:effectLst>
                  <a:outerShdw blurRad="38100" dist="38100" dir="2700000" algn="tl">
                    <a:srgbClr val="000000">
                      <a:alpha val="43137"/>
                    </a:srgbClr>
                  </a:outerShdw>
                </a:effectLst>
              </a:rPr>
              <a:t>7</a:t>
            </a:r>
            <a:r>
              <a:rPr lang="zh-CN" altLang="en-US" sz="2400" b="1" dirty="0" smtClean="0">
                <a:solidFill>
                  <a:srgbClr val="0000FF"/>
                </a:solidFill>
                <a:effectLst>
                  <a:outerShdw blurRad="38100" dist="38100" dir="2700000" algn="tl">
                    <a:srgbClr val="000000">
                      <a:alpha val="43137"/>
                    </a:srgbClr>
                  </a:outerShdw>
                </a:effectLst>
              </a:rPr>
              <a:t>）电压空间矢量</a:t>
            </a:r>
            <a:r>
              <a:rPr lang="en-US" altLang="zh-CN" sz="2400" b="1" dirty="0" smtClean="0">
                <a:solidFill>
                  <a:srgbClr val="0000FF"/>
                </a:solidFill>
                <a:effectLst>
                  <a:outerShdw blurRad="38100" dist="38100" dir="2700000" algn="tl">
                    <a:srgbClr val="000000">
                      <a:alpha val="43137"/>
                    </a:srgbClr>
                  </a:outerShdw>
                </a:effectLst>
              </a:rPr>
              <a:t>PWM(SVPWM)</a:t>
            </a:r>
            <a:r>
              <a:rPr lang="zh-CN" altLang="en-US" sz="2400" b="1" dirty="0" smtClean="0">
                <a:solidFill>
                  <a:srgbClr val="0000FF"/>
                </a:solidFill>
                <a:effectLst>
                  <a:outerShdw blurRad="38100" dist="38100" dir="2700000" algn="tl">
                    <a:srgbClr val="000000">
                      <a:alpha val="43137"/>
                    </a:srgbClr>
                  </a:outerShdw>
                </a:effectLst>
              </a:rPr>
              <a:t>控制技术</a:t>
            </a:r>
            <a:r>
              <a:rPr lang="en-US" altLang="zh-CN" sz="2400" b="1" dirty="0" smtClean="0">
                <a:solidFill>
                  <a:srgbClr val="0000FF"/>
                </a:solidFill>
                <a:effectLst>
                  <a:outerShdw blurRad="38100" dist="38100" dir="2700000" algn="tl">
                    <a:srgbClr val="000000">
                      <a:alpha val="43137"/>
                    </a:srgbClr>
                  </a:outerShdw>
                </a:effectLst>
              </a:rPr>
              <a:t>(</a:t>
            </a:r>
            <a:r>
              <a:rPr lang="zh-CN" altLang="en-US" sz="2400" b="1" dirty="0" smtClean="0">
                <a:solidFill>
                  <a:srgbClr val="0000FF"/>
                </a:solidFill>
                <a:effectLst>
                  <a:outerShdw blurRad="38100" dist="38100" dir="2700000" algn="tl">
                    <a:srgbClr val="000000">
                      <a:alpha val="43137"/>
                    </a:srgbClr>
                  </a:outerShdw>
                </a:effectLst>
              </a:rPr>
              <a:t>磁链跟踪控制技术</a:t>
            </a:r>
            <a:r>
              <a:rPr lang="en-US" altLang="zh-CN" sz="2400" b="1" dirty="0" smtClean="0">
                <a:solidFill>
                  <a:srgbClr val="0000FF"/>
                </a:solidFill>
                <a:effectLst>
                  <a:outerShdw blurRad="38100" dist="38100" dir="2700000" algn="tl">
                    <a:srgbClr val="000000">
                      <a:alpha val="43137"/>
                    </a:srgbClr>
                  </a:outerShdw>
                </a:effectLst>
              </a:rPr>
              <a:t>)</a:t>
            </a:r>
          </a:p>
          <a:p>
            <a:pPr marL="0" indent="0" eaLnBrk="1" hangingPunct="1">
              <a:lnSpc>
                <a:spcPct val="105000"/>
              </a:lnSpc>
              <a:buFontTx/>
              <a:buNone/>
              <a:defRPr/>
            </a:pPr>
            <a:r>
              <a:rPr lang="zh-CN" altLang="en-US" sz="2000" b="1" dirty="0" smtClean="0"/>
              <a:t>把逆变器和交流电动机视为一体，按照跟踪圆形旋转磁场来控制逆变器的工作，其效果应该更好。</a:t>
            </a:r>
          </a:p>
          <a:p>
            <a:pPr marL="0" indent="0" eaLnBrk="1" hangingPunct="1">
              <a:lnSpc>
                <a:spcPct val="105000"/>
              </a:lnSpc>
              <a:buFontTx/>
              <a:buNone/>
              <a:defRPr/>
            </a:pPr>
            <a:r>
              <a:rPr lang="zh-CN" altLang="en-US" sz="2000" b="1" dirty="0" smtClean="0">
                <a:solidFill>
                  <a:srgbClr val="9900CC"/>
                </a:solidFill>
                <a:effectLst>
                  <a:outerShdw blurRad="38100" dist="38100" dir="2700000" algn="tl">
                    <a:srgbClr val="000000">
                      <a:alpha val="43137"/>
                    </a:srgbClr>
                  </a:outerShdw>
                </a:effectLst>
              </a:rPr>
              <a:t>（</a:t>
            </a:r>
            <a:r>
              <a:rPr lang="en-US" altLang="zh-CN" sz="2000" b="1" dirty="0" smtClean="0">
                <a:solidFill>
                  <a:srgbClr val="9900CC"/>
                </a:solidFill>
                <a:effectLst>
                  <a:outerShdw blurRad="38100" dist="38100" dir="2700000" algn="tl">
                    <a:srgbClr val="000000">
                      <a:alpha val="43137"/>
                    </a:srgbClr>
                  </a:outerShdw>
                </a:effectLst>
              </a:rPr>
              <a:t>1</a:t>
            </a:r>
            <a:r>
              <a:rPr lang="zh-CN" altLang="en-US" sz="2000" b="1" dirty="0" smtClean="0">
                <a:solidFill>
                  <a:srgbClr val="9900CC"/>
                </a:solidFill>
                <a:effectLst>
                  <a:outerShdw blurRad="38100" dist="38100" dir="2700000" algn="tl">
                    <a:srgbClr val="000000">
                      <a:alpha val="43137"/>
                    </a:srgbClr>
                  </a:outerShdw>
                </a:effectLst>
              </a:rPr>
              <a:t>）开关工作状态：</a:t>
            </a:r>
            <a:r>
              <a:rPr lang="zh-CN" altLang="en-US" sz="2000" b="1" dirty="0" smtClean="0"/>
              <a:t>逆变器采用</a:t>
            </a:r>
            <a:r>
              <a:rPr lang="en-US" altLang="zh-CN" sz="2000" b="1" dirty="0" smtClean="0"/>
              <a:t>180°</a:t>
            </a:r>
            <a:r>
              <a:rPr lang="zh-CN" altLang="en-US" sz="2000" b="1" dirty="0" smtClean="0"/>
              <a:t>导通型，功率开关器件共有</a:t>
            </a:r>
            <a:r>
              <a:rPr lang="en-US" altLang="zh-CN" sz="2000" b="1" dirty="0" smtClean="0"/>
              <a:t>8</a:t>
            </a:r>
            <a:r>
              <a:rPr lang="zh-CN" altLang="en-US" sz="2000" b="1" dirty="0" smtClean="0"/>
              <a:t>种工作状态：其中</a:t>
            </a:r>
            <a:r>
              <a:rPr lang="en-US" altLang="zh-CN" sz="2000" b="1" dirty="0" smtClean="0"/>
              <a:t>6</a:t>
            </a:r>
            <a:r>
              <a:rPr lang="zh-CN" altLang="en-US" sz="2000" b="1" dirty="0" smtClean="0"/>
              <a:t>种有效开关状态，</a:t>
            </a:r>
            <a:r>
              <a:rPr lang="en-US" altLang="zh-CN" sz="2000" b="1" dirty="0" smtClean="0"/>
              <a:t>2</a:t>
            </a:r>
            <a:r>
              <a:rPr lang="zh-CN" altLang="en-US" sz="2000" b="1" dirty="0" smtClean="0"/>
              <a:t>种无效状态（因为逆变器这时并没有输出电压）。上桥臂开关</a:t>
            </a:r>
            <a:r>
              <a:rPr lang="en-US" altLang="zh-CN" sz="2000" b="1" dirty="0" smtClean="0"/>
              <a:t>VT1</a:t>
            </a:r>
            <a:r>
              <a:rPr lang="zh-CN" altLang="en-US" sz="2000" b="1" dirty="0" smtClean="0"/>
              <a:t>，</a:t>
            </a:r>
            <a:r>
              <a:rPr lang="en-US" altLang="zh-CN" sz="2000" b="1" dirty="0" smtClean="0"/>
              <a:t>VT3</a:t>
            </a:r>
            <a:r>
              <a:rPr lang="zh-CN" altLang="en-US" sz="2000" b="1" dirty="0" smtClean="0"/>
              <a:t>，</a:t>
            </a:r>
            <a:r>
              <a:rPr lang="en-US" altLang="zh-CN" sz="2000" b="1" dirty="0" smtClean="0"/>
              <a:t>VT5</a:t>
            </a:r>
            <a:r>
              <a:rPr lang="zh-CN" altLang="en-US" sz="2000" b="1" dirty="0" smtClean="0"/>
              <a:t>全部导通，下桥臂开关</a:t>
            </a:r>
            <a:r>
              <a:rPr lang="en-US" altLang="zh-CN" sz="2000" b="1" dirty="0" smtClean="0"/>
              <a:t>VT2</a:t>
            </a:r>
            <a:r>
              <a:rPr lang="zh-CN" altLang="en-US" sz="2000" b="1" dirty="0" smtClean="0"/>
              <a:t>，</a:t>
            </a:r>
            <a:r>
              <a:rPr lang="en-US" altLang="zh-CN" sz="2000" b="1" dirty="0" smtClean="0"/>
              <a:t>VT4</a:t>
            </a:r>
            <a:r>
              <a:rPr lang="zh-CN" altLang="en-US" sz="2000" b="1" dirty="0" smtClean="0"/>
              <a:t>，</a:t>
            </a:r>
            <a:r>
              <a:rPr lang="en-US" altLang="zh-CN" sz="2000" b="1" dirty="0" smtClean="0"/>
              <a:t>VT6</a:t>
            </a:r>
            <a:r>
              <a:rPr lang="zh-CN" altLang="en-US" sz="2000" b="1" dirty="0" smtClean="0"/>
              <a:t>全部导通。</a:t>
            </a:r>
          </a:p>
          <a:p>
            <a:pPr marL="0" indent="0" eaLnBrk="1" hangingPunct="1">
              <a:lnSpc>
                <a:spcPct val="105000"/>
              </a:lnSpc>
              <a:buFontTx/>
              <a:buNone/>
              <a:defRPr/>
            </a:pPr>
            <a:r>
              <a:rPr lang="zh-CN" altLang="en-US" sz="2000" b="1" dirty="0" smtClean="0">
                <a:solidFill>
                  <a:srgbClr val="9900CC"/>
                </a:solidFill>
                <a:effectLst>
                  <a:outerShdw blurRad="38100" dist="38100" dir="2700000" algn="tl">
                    <a:srgbClr val="000000">
                      <a:alpha val="43137"/>
                    </a:srgbClr>
                  </a:outerShdw>
                </a:effectLst>
              </a:rPr>
              <a:t>（</a:t>
            </a:r>
            <a:r>
              <a:rPr lang="en-US" altLang="zh-CN" sz="2000" b="1" dirty="0" smtClean="0">
                <a:solidFill>
                  <a:srgbClr val="9900CC"/>
                </a:solidFill>
                <a:effectLst>
                  <a:outerShdw blurRad="38100" dist="38100" dir="2700000" algn="tl">
                    <a:srgbClr val="000000">
                      <a:alpha val="43137"/>
                    </a:srgbClr>
                  </a:outerShdw>
                </a:effectLst>
              </a:rPr>
              <a:t>2</a:t>
            </a:r>
            <a:r>
              <a:rPr lang="zh-CN" altLang="en-US" sz="2000" b="1" dirty="0" smtClean="0">
                <a:solidFill>
                  <a:srgbClr val="9900CC"/>
                </a:solidFill>
                <a:effectLst>
                  <a:outerShdw blurRad="38100" dist="38100" dir="2700000" algn="tl">
                    <a:srgbClr val="000000">
                      <a:alpha val="43137"/>
                    </a:srgbClr>
                  </a:outerShdw>
                </a:effectLst>
              </a:rPr>
              <a:t>）开关控制模式：</a:t>
            </a:r>
            <a:r>
              <a:rPr lang="zh-CN" altLang="en-US" sz="2000" b="1" dirty="0" smtClean="0"/>
              <a:t>对于六拍阶梯波的逆变器，在其输出的每个周期中</a:t>
            </a:r>
            <a:r>
              <a:rPr lang="en-US" altLang="zh-CN" sz="2000" b="1" dirty="0" smtClean="0"/>
              <a:t>6</a:t>
            </a:r>
            <a:r>
              <a:rPr lang="zh-CN" altLang="en-US" sz="2000" b="1" dirty="0" smtClean="0"/>
              <a:t>种有效的工作状态各出现一次。逆变器每隔</a:t>
            </a:r>
            <a:r>
              <a:rPr lang="zh-CN" altLang="en-US" sz="2000" b="1" dirty="0" smtClean="0">
                <a:sym typeface="Symbol" panose="05050102010706020507" pitchFamily="18" charset="2"/>
              </a:rPr>
              <a:t></a:t>
            </a:r>
            <a:r>
              <a:rPr lang="en-US" altLang="zh-CN" sz="2000" b="1" dirty="0" smtClean="0"/>
              <a:t>/3</a:t>
            </a:r>
            <a:r>
              <a:rPr lang="zh-CN" altLang="en-US" sz="2000" b="1" dirty="0" smtClean="0"/>
              <a:t>时刻就切换一次工作状态（即换相），而在这</a:t>
            </a:r>
            <a:r>
              <a:rPr lang="zh-CN" altLang="en-US" sz="2000" b="1" dirty="0" smtClean="0">
                <a:sym typeface="Symbol" panose="05050102010706020507" pitchFamily="18" charset="2"/>
              </a:rPr>
              <a:t></a:t>
            </a:r>
            <a:r>
              <a:rPr lang="en-US" altLang="zh-CN" sz="2000" b="1" dirty="0" smtClean="0"/>
              <a:t>/3</a:t>
            </a:r>
            <a:r>
              <a:rPr lang="zh-CN" altLang="en-US" sz="2000" b="1" dirty="0" smtClean="0"/>
              <a:t>时刻内则保持不变。</a:t>
            </a:r>
            <a:endParaRPr lang="en-US" altLang="zh-CN" sz="2000" b="1" dirty="0" smtClean="0"/>
          </a:p>
          <a:p>
            <a:pPr marL="0" indent="0" eaLnBrk="1" hangingPunct="1">
              <a:lnSpc>
                <a:spcPct val="90000"/>
              </a:lnSpc>
              <a:buFontTx/>
              <a:buNone/>
              <a:defRPr/>
            </a:pPr>
            <a:r>
              <a:rPr lang="zh-CN" altLang="en-US" sz="2000" b="1" dirty="0" smtClean="0">
                <a:solidFill>
                  <a:srgbClr val="9900CC"/>
                </a:solidFill>
                <a:effectLst>
                  <a:outerShdw blurRad="38100" dist="38100" dir="2700000" algn="tl">
                    <a:srgbClr val="000000">
                      <a:alpha val="43137"/>
                    </a:srgbClr>
                  </a:outerShdw>
                </a:effectLst>
              </a:rPr>
              <a:t>（</a:t>
            </a:r>
            <a:r>
              <a:rPr lang="en-US" altLang="zh-CN" sz="2000" b="1" dirty="0" smtClean="0">
                <a:solidFill>
                  <a:srgbClr val="9900CC"/>
                </a:solidFill>
                <a:effectLst>
                  <a:outerShdw blurRad="38100" dist="38100" dir="2700000" algn="tl">
                    <a:srgbClr val="000000">
                      <a:alpha val="43137"/>
                    </a:srgbClr>
                  </a:outerShdw>
                </a:effectLst>
              </a:rPr>
              <a:t>3</a:t>
            </a:r>
            <a:r>
              <a:rPr lang="zh-CN" altLang="en-US" sz="2000" b="1" dirty="0" smtClean="0">
                <a:solidFill>
                  <a:srgbClr val="9900CC"/>
                </a:solidFill>
                <a:effectLst>
                  <a:outerShdw blurRad="38100" dist="38100" dir="2700000" algn="tl">
                    <a:srgbClr val="000000">
                      <a:alpha val="43137"/>
                    </a:srgbClr>
                  </a:outerShdw>
                </a:effectLst>
              </a:rPr>
              <a:t>）电压空间矢量的线性组合和零矢量的使用 </a:t>
            </a:r>
          </a:p>
          <a:p>
            <a:pPr marL="0" indent="0" eaLnBrk="1" hangingPunct="1">
              <a:lnSpc>
                <a:spcPct val="90000"/>
              </a:lnSpc>
              <a:buFontTx/>
              <a:buNone/>
              <a:defRPr/>
            </a:pPr>
            <a:r>
              <a:rPr lang="en-US" altLang="zh-CN" sz="2000" b="1" dirty="0" smtClean="0">
                <a:solidFill>
                  <a:srgbClr val="C00000"/>
                </a:solidFill>
                <a:effectLst>
                  <a:outerShdw blurRad="38100" dist="38100" dir="2700000" algn="tl">
                    <a:srgbClr val="000000">
                      <a:alpha val="43137"/>
                    </a:srgbClr>
                  </a:outerShdw>
                </a:effectLst>
              </a:rPr>
              <a:t>SVPWM</a:t>
            </a:r>
            <a:r>
              <a:rPr lang="zh-CN" altLang="en-US" sz="2000" b="1" dirty="0" smtClean="0">
                <a:solidFill>
                  <a:srgbClr val="C00000"/>
                </a:solidFill>
                <a:effectLst>
                  <a:outerShdw blurRad="38100" dist="38100" dir="2700000" algn="tl">
                    <a:srgbClr val="000000">
                      <a:alpha val="43137"/>
                    </a:srgbClr>
                  </a:outerShdw>
                </a:effectLst>
              </a:rPr>
              <a:t>控制：</a:t>
            </a:r>
            <a:r>
              <a:rPr lang="zh-CN" altLang="en-US" sz="2000" b="1" dirty="0" smtClean="0"/>
              <a:t>是把每一扇区再分成若干个对应于时间</a:t>
            </a:r>
            <a:r>
              <a:rPr lang="en-US" altLang="zh-CN" sz="2000" b="1" i="1" dirty="0" smtClean="0">
                <a:latin typeface="Times New Roman" panose="02020603050405020304" pitchFamily="18" charset="0"/>
              </a:rPr>
              <a:t>T</a:t>
            </a:r>
            <a:r>
              <a:rPr lang="en-US" altLang="zh-CN" sz="2000" b="1" baseline="-25000" dirty="0" smtClean="0">
                <a:latin typeface="Times New Roman" panose="02020603050405020304" pitchFamily="18" charset="0"/>
              </a:rPr>
              <a:t>0</a:t>
            </a:r>
            <a:r>
              <a:rPr lang="zh-CN" altLang="en-US" sz="2000" b="1" dirty="0" smtClean="0"/>
              <a:t>的小区间。插入若干个线性组合的新电压空间矢量</a:t>
            </a:r>
            <a:r>
              <a:rPr lang="en-US" altLang="zh-CN" sz="2000" b="1" i="1" dirty="0" smtClean="0">
                <a:latin typeface="Times New Roman" panose="02020603050405020304" pitchFamily="18" charset="0"/>
              </a:rPr>
              <a:t>u</a:t>
            </a:r>
            <a:r>
              <a:rPr lang="en-US" altLang="zh-CN" sz="2000" b="1" baseline="-25000" dirty="0" smtClean="0">
                <a:latin typeface="Times New Roman" panose="02020603050405020304" pitchFamily="18" charset="0"/>
              </a:rPr>
              <a:t>s</a:t>
            </a:r>
            <a:r>
              <a:rPr lang="zh-CN" altLang="en-US" sz="2000" b="1" dirty="0" smtClean="0"/>
              <a:t>，以获得优于正六边形的多边形（逼近圆形）旋转磁场。开关状态顺序原则：每次切换开关状态时，只切换一个功率开关器件，以满足最小开关损耗。换相周期</a:t>
            </a:r>
            <a:r>
              <a:rPr lang="en-US" altLang="zh-CN" sz="2000" b="1" i="1" dirty="0" smtClean="0">
                <a:latin typeface="Times New Roman" panose="02020603050405020304" pitchFamily="18" charset="0"/>
              </a:rPr>
              <a:t>T</a:t>
            </a:r>
            <a:r>
              <a:rPr lang="en-US" altLang="zh-CN" sz="2000" b="1" baseline="-25000" dirty="0" smtClean="0">
                <a:latin typeface="Times New Roman" panose="02020603050405020304" pitchFamily="18" charset="0"/>
              </a:rPr>
              <a:t>0</a:t>
            </a:r>
            <a:r>
              <a:rPr lang="zh-CN" altLang="en-US" sz="2000" b="1" dirty="0" smtClean="0"/>
              <a:t>应由旋转磁场所需的频率决定， </a:t>
            </a:r>
            <a:r>
              <a:rPr lang="en-US" altLang="zh-CN" sz="2000" b="1" i="1" dirty="0" smtClean="0">
                <a:latin typeface="Times New Roman" panose="02020603050405020304" pitchFamily="18" charset="0"/>
              </a:rPr>
              <a:t>T</a:t>
            </a:r>
            <a:r>
              <a:rPr lang="en-US" altLang="zh-CN" sz="2000" b="1" baseline="-25000" dirty="0" smtClean="0">
                <a:latin typeface="Times New Roman" panose="02020603050405020304" pitchFamily="18" charset="0"/>
              </a:rPr>
              <a:t>0</a:t>
            </a:r>
            <a:r>
              <a:rPr lang="zh-CN" altLang="en-US" sz="2000" b="1" dirty="0" smtClean="0"/>
              <a:t>与</a:t>
            </a:r>
            <a:r>
              <a:rPr lang="en-US" altLang="zh-CN" sz="2000" b="1" i="1" dirty="0" smtClean="0">
                <a:latin typeface="Times New Roman" panose="02020603050405020304" pitchFamily="18" charset="0"/>
              </a:rPr>
              <a:t>t</a:t>
            </a:r>
            <a:r>
              <a:rPr lang="en-US" altLang="zh-CN" sz="2000" b="1" baseline="-25000" dirty="0" smtClean="0">
                <a:latin typeface="Times New Roman" panose="02020603050405020304" pitchFamily="18" charset="0"/>
              </a:rPr>
              <a:t>1</a:t>
            </a:r>
            <a:r>
              <a:rPr lang="en-US" altLang="zh-CN" sz="2000" b="1" dirty="0" smtClean="0">
                <a:latin typeface="Times New Roman" panose="02020603050405020304" pitchFamily="18" charset="0"/>
              </a:rPr>
              <a:t>+</a:t>
            </a:r>
            <a:r>
              <a:rPr lang="en-US" altLang="zh-CN" sz="2000" b="1" i="1" dirty="0" smtClean="0">
                <a:latin typeface="Times New Roman" panose="02020603050405020304" pitchFamily="18" charset="0"/>
              </a:rPr>
              <a:t>t</a:t>
            </a:r>
            <a:r>
              <a:rPr lang="en-US" altLang="zh-CN" sz="2000" b="1" baseline="-25000" dirty="0" smtClean="0">
                <a:latin typeface="Times New Roman" panose="02020603050405020304" pitchFamily="18" charset="0"/>
              </a:rPr>
              <a:t>2</a:t>
            </a:r>
            <a:r>
              <a:rPr lang="zh-CN" altLang="en-US" sz="2000" b="1" dirty="0" smtClean="0">
                <a:latin typeface="Times New Roman" panose="02020603050405020304" pitchFamily="18" charset="0"/>
              </a:rPr>
              <a:t>未必</a:t>
            </a:r>
            <a:r>
              <a:rPr lang="zh-CN" altLang="en-US" sz="2000" b="1" dirty="0" smtClean="0"/>
              <a:t>相等，其间隙时间可用零矢量</a:t>
            </a:r>
            <a:r>
              <a:rPr lang="en-US" altLang="zh-CN" sz="2000" b="1" i="1" dirty="0" smtClean="0">
                <a:latin typeface="Times New Roman" panose="02020603050405020304" pitchFamily="18" charset="0"/>
              </a:rPr>
              <a:t>u</a:t>
            </a:r>
            <a:r>
              <a:rPr lang="en-US" altLang="zh-CN" sz="2000" b="1" baseline="-25000" dirty="0" smtClean="0">
                <a:latin typeface="Times New Roman" panose="02020603050405020304" pitchFamily="18" charset="0"/>
              </a:rPr>
              <a:t>7</a:t>
            </a:r>
            <a:r>
              <a:rPr lang="zh-CN" altLang="en-US" sz="2000" b="1" dirty="0" smtClean="0">
                <a:latin typeface="Times New Roman" panose="02020603050405020304" pitchFamily="18" charset="0"/>
              </a:rPr>
              <a:t>或</a:t>
            </a:r>
            <a:r>
              <a:rPr lang="en-US" altLang="zh-CN" sz="2000" b="1" i="1" dirty="0" smtClean="0">
                <a:latin typeface="Times New Roman" panose="02020603050405020304" pitchFamily="18" charset="0"/>
              </a:rPr>
              <a:t>u</a:t>
            </a:r>
            <a:r>
              <a:rPr lang="en-US" altLang="zh-CN" sz="2000" b="1" baseline="-25000" dirty="0" smtClean="0">
                <a:latin typeface="Times New Roman" panose="02020603050405020304" pitchFamily="18" charset="0"/>
              </a:rPr>
              <a:t>8</a:t>
            </a:r>
            <a:r>
              <a:rPr lang="zh-CN" altLang="en-US" sz="2000" b="1" dirty="0" smtClean="0"/>
              <a:t>来填补。为了减少功率器件的开关次数，一般使</a:t>
            </a:r>
            <a:r>
              <a:rPr lang="en-US" altLang="zh-CN" sz="2000" b="1" i="1" dirty="0" smtClean="0">
                <a:latin typeface="Times New Roman" panose="02020603050405020304" pitchFamily="18" charset="0"/>
              </a:rPr>
              <a:t>u</a:t>
            </a:r>
            <a:r>
              <a:rPr lang="en-US" altLang="zh-CN" sz="2000" b="1" baseline="-25000" dirty="0" smtClean="0">
                <a:latin typeface="Times New Roman" panose="02020603050405020304" pitchFamily="18" charset="0"/>
              </a:rPr>
              <a:t>7</a:t>
            </a:r>
            <a:r>
              <a:rPr lang="zh-CN" altLang="en-US" sz="2000" b="1" dirty="0" smtClean="0">
                <a:latin typeface="Times New Roman" panose="02020603050405020304" pitchFamily="18" charset="0"/>
              </a:rPr>
              <a:t>或</a:t>
            </a:r>
            <a:r>
              <a:rPr lang="en-US" altLang="zh-CN" sz="2000" b="1" i="1" dirty="0" smtClean="0">
                <a:latin typeface="Times New Roman" panose="02020603050405020304" pitchFamily="18" charset="0"/>
              </a:rPr>
              <a:t>u</a:t>
            </a:r>
            <a:r>
              <a:rPr lang="en-US" altLang="zh-CN" sz="2000" b="1" baseline="-25000" dirty="0" smtClean="0">
                <a:latin typeface="Times New Roman" panose="02020603050405020304" pitchFamily="18" charset="0"/>
              </a:rPr>
              <a:t>8</a:t>
            </a:r>
            <a:r>
              <a:rPr lang="zh-CN" altLang="en-US" sz="2000" b="1" dirty="0" smtClean="0"/>
              <a:t>各占一半时间。    </a:t>
            </a:r>
          </a:p>
        </p:txBody>
      </p:sp>
      <p:sp>
        <p:nvSpPr>
          <p:cNvPr id="65539" name="Text Box 30"/>
          <p:cNvSpPr txBox="1">
            <a:spLocks noChangeArrowheads="1"/>
          </p:cNvSpPr>
          <p:nvPr/>
        </p:nvSpPr>
        <p:spPr bwMode="auto">
          <a:xfrm>
            <a:off x="0" y="4514850"/>
            <a:ext cx="1670050"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9</a:t>
            </a:r>
            <a:r>
              <a:rPr lang="zh-CN" altLang="en-US" sz="1600" b="1">
                <a:latin typeface="Times New Roman" pitchFamily="18" charset="0"/>
              </a:rPr>
              <a:t>章 同步电动机变压变频调速系统</a:t>
            </a:r>
          </a:p>
        </p:txBody>
      </p:sp>
      <p:sp>
        <p:nvSpPr>
          <p:cNvPr id="65540" name="Text Box 13"/>
          <p:cNvSpPr txBox="1">
            <a:spLocks noChangeArrowheads="1"/>
          </p:cNvSpPr>
          <p:nvPr/>
        </p:nvSpPr>
        <p:spPr bwMode="auto">
          <a:xfrm>
            <a:off x="0" y="2676525"/>
            <a:ext cx="1703388"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7</a:t>
            </a:r>
            <a:r>
              <a:rPr lang="zh-CN" altLang="en-US" sz="1600" b="1">
                <a:latin typeface="Times New Roman" pitchFamily="18" charset="0"/>
              </a:rPr>
              <a:t>章  基于动态模型的异步电动机调速系统</a:t>
            </a:r>
          </a:p>
        </p:txBody>
      </p:sp>
      <p:sp>
        <p:nvSpPr>
          <p:cNvPr id="65541" name="Text Box 26"/>
          <p:cNvSpPr txBox="1">
            <a:spLocks noChangeArrowheads="1"/>
          </p:cNvSpPr>
          <p:nvPr/>
        </p:nvSpPr>
        <p:spPr bwMode="auto">
          <a:xfrm>
            <a:off x="0" y="1079500"/>
            <a:ext cx="1687513" cy="581025"/>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2" action="ppaction://hlinksldjump"/>
              </a:rPr>
              <a:t>第</a:t>
            </a:r>
            <a:r>
              <a:rPr lang="en-US" altLang="zh-CN" sz="1600" b="1">
                <a:latin typeface="Times New Roman" pitchFamily="18" charset="0"/>
                <a:hlinkClick r:id="rId2" action="ppaction://hlinksldjump"/>
              </a:rPr>
              <a:t>1</a:t>
            </a:r>
            <a:r>
              <a:rPr lang="zh-CN" altLang="en-US" sz="1600" b="1">
                <a:latin typeface="Times New Roman" pitchFamily="18" charset="0"/>
                <a:hlinkClick r:id="rId2" action="ppaction://hlinksldjump"/>
              </a:rPr>
              <a:t>章  交流调速系统绪论</a:t>
            </a:r>
            <a:endParaRPr lang="zh-CN" altLang="en-US" sz="1600" b="1">
              <a:latin typeface="Times New Roman" pitchFamily="18" charset="0"/>
            </a:endParaRPr>
          </a:p>
        </p:txBody>
      </p:sp>
      <p:sp>
        <p:nvSpPr>
          <p:cNvPr id="6" name="Text Box 27"/>
          <p:cNvSpPr txBox="1">
            <a:spLocks noChangeArrowheads="1"/>
          </p:cNvSpPr>
          <p:nvPr/>
        </p:nvSpPr>
        <p:spPr bwMode="auto">
          <a:xfrm>
            <a:off x="0" y="1749425"/>
            <a:ext cx="1693863" cy="825500"/>
          </a:xfrm>
          <a:prstGeom prst="rect">
            <a:avLst/>
          </a:prstGeom>
          <a:solidFill>
            <a:schemeClr val="accent5">
              <a:lumMod val="40000"/>
              <a:lumOff val="60000"/>
            </a:schemeClr>
          </a:solidFill>
          <a:ln w="9525">
            <a:noFill/>
            <a:miter lim="800000"/>
          </a:ln>
        </p:spPr>
        <p:txBody>
          <a:bodyPr>
            <a:spAutoFit/>
          </a:bodyPr>
          <a:lstStyle/>
          <a:p>
            <a:pPr>
              <a:spcBef>
                <a:spcPct val="50000"/>
              </a:spcBef>
              <a:buFontTx/>
              <a:buNone/>
              <a:defRPr/>
            </a:pPr>
            <a:r>
              <a:rPr kumimoji="1" lang="zh-CN" altLang="zh-CN" sz="1600" b="1" dirty="0">
                <a:latin typeface="Times New Roman" panose="02020603050405020304" pitchFamily="18" charset="0"/>
              </a:rPr>
              <a:t>第</a:t>
            </a:r>
            <a:r>
              <a:rPr kumimoji="1" lang="en-US" altLang="zh-CN" sz="1600" b="1" dirty="0">
                <a:latin typeface="Times New Roman" panose="02020603050405020304" pitchFamily="18" charset="0"/>
              </a:rPr>
              <a:t>6</a:t>
            </a:r>
            <a:r>
              <a:rPr kumimoji="1" lang="zh-CN" altLang="zh-CN" sz="1600" b="1" dirty="0">
                <a:latin typeface="Times New Roman" panose="02020603050405020304" pitchFamily="18" charset="0"/>
              </a:rPr>
              <a:t>章 </a:t>
            </a:r>
            <a:r>
              <a:rPr kumimoji="1" lang="zh-CN" altLang="en-US" sz="1600" b="1" dirty="0">
                <a:latin typeface="Times New Roman" panose="02020603050405020304" pitchFamily="18" charset="0"/>
              </a:rPr>
              <a:t> </a:t>
            </a:r>
            <a:r>
              <a:rPr kumimoji="1" lang="zh-CN" altLang="zh-CN" sz="1600" b="1" dirty="0">
                <a:latin typeface="Times New Roman" panose="02020603050405020304" pitchFamily="18" charset="0"/>
              </a:rPr>
              <a:t>基于稳态模型的异步电动机调速系统</a:t>
            </a:r>
            <a:endParaRPr kumimoji="1" lang="en-US" altLang="zh-CN" sz="1600" b="1" dirty="0">
              <a:latin typeface="Times New Roman" panose="02020603050405020304" pitchFamily="18" charset="0"/>
            </a:endParaRPr>
          </a:p>
        </p:txBody>
      </p:sp>
      <p:sp>
        <p:nvSpPr>
          <p:cNvPr id="65543" name="Text Box 29"/>
          <p:cNvSpPr txBox="1">
            <a:spLocks noChangeArrowheads="1"/>
          </p:cNvSpPr>
          <p:nvPr/>
        </p:nvSpPr>
        <p:spPr bwMode="auto">
          <a:xfrm>
            <a:off x="0" y="3606800"/>
            <a:ext cx="1685925" cy="830263"/>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8</a:t>
            </a:r>
            <a:r>
              <a:rPr lang="zh-CN" altLang="en-US" sz="1600" b="1">
                <a:latin typeface="Times New Roman" pitchFamily="18" charset="0"/>
              </a:rPr>
              <a:t>章 </a:t>
            </a:r>
            <a:r>
              <a:rPr lang="zh-CN" altLang="zh-CN" sz="1600" b="1"/>
              <a:t>绕线转子异步电机转子变频控制系统</a:t>
            </a:r>
            <a:endParaRPr lang="zh-CN" altLang="en-US" sz="1600" b="1">
              <a:latin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1763713" y="44450"/>
            <a:ext cx="6696075" cy="719138"/>
          </a:xfrm>
        </p:spPr>
        <p:txBody>
          <a:bodyPr/>
          <a:lstStyle/>
          <a:p>
            <a:pPr algn="l" eaLnBrk="1" hangingPunct="1">
              <a:defRPr/>
            </a:pPr>
            <a:r>
              <a:rPr lang="zh-CN" altLang="en-US" sz="4000" dirty="0" smtClean="0">
                <a:effectLst>
                  <a:outerShdw blurRad="38100" dist="38100" dir="2700000" algn="tl">
                    <a:srgbClr val="C0C0C0"/>
                  </a:outerShdw>
                </a:effectLst>
                <a:latin typeface="隶书" panose="02010509060101010101" pitchFamily="49" charset="-122"/>
                <a:ea typeface="隶书" panose="02010509060101010101" pitchFamily="49" charset="-122"/>
              </a:rPr>
              <a:t>第</a:t>
            </a:r>
            <a:r>
              <a:rPr lang="en-US" altLang="zh-CN" sz="4000" dirty="0" smtClean="0">
                <a:effectLst>
                  <a:outerShdw blurRad="38100" dist="38100" dir="2700000" algn="tl">
                    <a:srgbClr val="C0C0C0"/>
                  </a:outerShdw>
                </a:effectLst>
                <a:latin typeface="隶书" panose="02010509060101010101" pitchFamily="49" charset="-122"/>
                <a:ea typeface="隶书" panose="02010509060101010101" pitchFamily="49" charset="-122"/>
              </a:rPr>
              <a:t>1</a:t>
            </a:r>
            <a:r>
              <a:rPr lang="zh-CN" altLang="en-US" sz="4000" dirty="0" smtClean="0">
                <a:effectLst>
                  <a:outerShdw blurRad="38100" dist="38100" dir="2700000" algn="tl">
                    <a:srgbClr val="C0C0C0"/>
                  </a:outerShdw>
                </a:effectLst>
                <a:latin typeface="隶书" panose="02010509060101010101" pitchFamily="49" charset="-122"/>
                <a:ea typeface="隶书" panose="02010509060101010101" pitchFamily="49" charset="-122"/>
              </a:rPr>
              <a:t>章 交流调速系统绪论</a:t>
            </a:r>
          </a:p>
        </p:txBody>
      </p:sp>
      <p:sp>
        <p:nvSpPr>
          <p:cNvPr id="1028" name="Rectangle 3"/>
          <p:cNvSpPr>
            <a:spLocks noGrp="1" noChangeArrowheads="1"/>
          </p:cNvSpPr>
          <p:nvPr>
            <p:ph idx="1"/>
          </p:nvPr>
        </p:nvSpPr>
        <p:spPr>
          <a:xfrm>
            <a:off x="1690688" y="836613"/>
            <a:ext cx="7453312" cy="5905500"/>
          </a:xfrm>
        </p:spPr>
        <p:txBody>
          <a:bodyPr/>
          <a:lstStyle/>
          <a:p>
            <a:pPr marL="1905" indent="-1905" eaLnBrk="1" hangingPunct="1">
              <a:lnSpc>
                <a:spcPct val="110000"/>
              </a:lnSpc>
              <a:buFontTx/>
              <a:buNone/>
              <a:defRPr/>
            </a:pPr>
            <a:r>
              <a:rPr lang="en-US" altLang="zh-CN" sz="2200" b="1" dirty="0" smtClean="0">
                <a:solidFill>
                  <a:srgbClr val="0000FF"/>
                </a:solidFill>
                <a:effectLst>
                  <a:outerShdw blurRad="38100" dist="38100" dir="2700000" algn="tl">
                    <a:srgbClr val="000000">
                      <a:alpha val="43137"/>
                    </a:srgbClr>
                  </a:outerShdw>
                </a:effectLst>
              </a:rPr>
              <a:t>1</a:t>
            </a:r>
            <a:r>
              <a:rPr lang="zh-CN" altLang="en-US" sz="2200" b="1" dirty="0" smtClean="0">
                <a:solidFill>
                  <a:srgbClr val="0000FF"/>
                </a:solidFill>
                <a:effectLst>
                  <a:outerShdw blurRad="38100" dist="38100" dir="2700000" algn="tl">
                    <a:srgbClr val="000000">
                      <a:alpha val="43137"/>
                    </a:srgbClr>
                  </a:outerShdw>
                </a:effectLst>
              </a:rPr>
              <a:t>、按异步电动机的调速方法分类，常见的交流异步电动机调速方法有</a:t>
            </a:r>
            <a:r>
              <a:rPr lang="en-US" altLang="zh-CN" sz="2200" b="1" dirty="0" smtClean="0">
                <a:solidFill>
                  <a:srgbClr val="0000FF"/>
                </a:solidFill>
                <a:effectLst>
                  <a:outerShdw blurRad="38100" dist="38100" dir="2700000" algn="tl">
                    <a:srgbClr val="000000">
                      <a:alpha val="43137"/>
                    </a:srgbClr>
                  </a:outerShdw>
                </a:effectLst>
              </a:rPr>
              <a:t>6</a:t>
            </a:r>
            <a:r>
              <a:rPr lang="zh-CN" altLang="en-US" sz="2200" b="1" dirty="0" smtClean="0">
                <a:solidFill>
                  <a:srgbClr val="0000FF"/>
                </a:solidFill>
                <a:effectLst>
                  <a:outerShdw blurRad="38100" dist="38100" dir="2700000" algn="tl">
                    <a:srgbClr val="000000">
                      <a:alpha val="43137"/>
                    </a:srgbClr>
                  </a:outerShdw>
                </a:effectLst>
              </a:rPr>
              <a:t>种：</a:t>
            </a:r>
          </a:p>
          <a:p>
            <a:pPr eaLnBrk="1" hangingPunct="1">
              <a:lnSpc>
                <a:spcPct val="110000"/>
              </a:lnSpc>
              <a:buFontTx/>
              <a:buNone/>
              <a:defRPr/>
            </a:pPr>
            <a:endParaRPr lang="zh-CN" altLang="en-US" sz="2000" b="1" dirty="0" smtClean="0"/>
          </a:p>
          <a:p>
            <a:pPr eaLnBrk="1" hangingPunct="1">
              <a:lnSpc>
                <a:spcPct val="110000"/>
              </a:lnSpc>
              <a:buFontTx/>
              <a:buNone/>
              <a:defRPr/>
            </a:pPr>
            <a:endParaRPr lang="zh-CN" altLang="en-US" sz="2000" b="1" dirty="0" smtClean="0"/>
          </a:p>
          <a:p>
            <a:pPr marL="1905" indent="-1905" eaLnBrk="1" hangingPunct="1">
              <a:lnSpc>
                <a:spcPct val="110000"/>
              </a:lnSpc>
              <a:spcBef>
                <a:spcPts val="1200"/>
              </a:spcBef>
              <a:buFontTx/>
              <a:buNone/>
              <a:defRPr/>
            </a:pPr>
            <a:r>
              <a:rPr lang="zh-CN" altLang="en-US" sz="2000" b="1" dirty="0" smtClean="0">
                <a:latin typeface="Times New Roman" panose="02020603050405020304" pitchFamily="18" charset="0"/>
                <a:cs typeface="Times New Roman" panose="02020603050405020304" pitchFamily="18" charset="0"/>
              </a:rPr>
              <a:t>根据速度公式得：改变</a:t>
            </a:r>
            <a:r>
              <a:rPr lang="zh-CN" altLang="en-US" sz="2000" b="1"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供电频率</a:t>
            </a:r>
            <a:r>
              <a:rPr lang="en-US" altLang="zh-CN" sz="2000" b="1" i="1"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t>
            </a:r>
            <a:r>
              <a:rPr lang="en-US" altLang="zh-CN" sz="2000" b="1" baseline="-25000"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zh-CN" altLang="en-US" sz="2000" b="1" dirty="0" smtClean="0">
                <a:latin typeface="Times New Roman" panose="02020603050405020304" pitchFamily="18" charset="0"/>
                <a:cs typeface="Times New Roman" panose="02020603050405020304" pitchFamily="18" charset="0"/>
              </a:rPr>
              <a:t>；改变</a:t>
            </a:r>
            <a:r>
              <a:rPr lang="zh-CN" altLang="en-US" sz="2000" b="1"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转差率</a:t>
            </a:r>
            <a:r>
              <a:rPr lang="en-US" altLang="zh-CN" sz="2000" b="1" i="1"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t>
            </a:r>
            <a:r>
              <a:rPr lang="zh-CN" altLang="en-US" sz="2000" b="1" dirty="0" smtClean="0">
                <a:latin typeface="Times New Roman" panose="02020603050405020304" pitchFamily="18" charset="0"/>
                <a:cs typeface="Times New Roman" panose="02020603050405020304" pitchFamily="18" charset="0"/>
              </a:rPr>
              <a:t>（调定子电压；转子电阻）；改变</a:t>
            </a:r>
            <a:r>
              <a:rPr lang="zh-CN" altLang="en-US" sz="2000" b="1"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极对数</a:t>
            </a:r>
            <a:r>
              <a:rPr lang="en-US" altLang="zh-CN" sz="2000" b="1" i="1" dirty="0" err="1"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altLang="zh-CN" sz="2000" b="1" i="1" baseline="-25000" dirty="0" err="1"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t>
            </a:r>
            <a:r>
              <a:rPr lang="zh-CN" altLang="en-US" sz="2000" b="1" dirty="0" smtClean="0">
                <a:latin typeface="Times New Roman" panose="02020603050405020304" pitchFamily="18" charset="0"/>
                <a:cs typeface="Times New Roman" panose="02020603050405020304" pitchFamily="18" charset="0"/>
              </a:rPr>
              <a:t>。</a:t>
            </a:r>
          </a:p>
          <a:p>
            <a:pPr marL="1905" indent="-1905" eaLnBrk="1" hangingPunct="1">
              <a:lnSpc>
                <a:spcPct val="110000"/>
              </a:lnSpc>
              <a:spcBef>
                <a:spcPts val="1800"/>
              </a:spcBef>
              <a:buFontTx/>
              <a:buNone/>
              <a:defRPr/>
            </a:pPr>
            <a:r>
              <a:rPr lang="zh-CN" altLang="en-US" sz="2000" b="1" dirty="0" smtClean="0">
                <a:solidFill>
                  <a:srgbClr val="99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①降电压调速；（改变定子电压也是改变转差率</a:t>
            </a:r>
            <a:r>
              <a:rPr lang="en-US" altLang="zh-CN" sz="2000" b="1" i="1" dirty="0" smtClean="0">
                <a:solidFill>
                  <a:srgbClr val="99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a:t>
            </a:r>
            <a:r>
              <a:rPr lang="en-US" altLang="zh-CN" sz="2000" b="1" baseline="-25000" dirty="0" smtClean="0">
                <a:solidFill>
                  <a:srgbClr val="99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altLang="zh-CN" sz="2000" b="1" dirty="0" smtClean="0">
                <a:solidFill>
                  <a:srgbClr val="99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000" b="1" i="1" dirty="0" smtClean="0">
                <a:solidFill>
                  <a:srgbClr val="99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α</a:t>
            </a:r>
            <a:r>
              <a:rPr lang="en-US" altLang="zh-CN" sz="2000" b="1" dirty="0" smtClean="0">
                <a:solidFill>
                  <a:srgbClr val="99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000" b="1" i="1" dirty="0" smtClean="0">
                <a:solidFill>
                  <a:srgbClr val="99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t>
            </a:r>
            <a:r>
              <a:rPr lang="en-US" altLang="zh-CN" sz="2000" b="1" dirty="0" smtClean="0">
                <a:solidFill>
                  <a:srgbClr val="99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000" b="1" i="1" dirty="0" smtClean="0">
                <a:solidFill>
                  <a:srgbClr val="99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zh-CN" altLang="en-US" sz="2000" b="1" dirty="0" smtClean="0">
                <a:solidFill>
                  <a:srgbClr val="99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marL="1905" indent="-1905" eaLnBrk="1" hangingPunct="1">
              <a:lnSpc>
                <a:spcPct val="110000"/>
              </a:lnSpc>
              <a:spcBef>
                <a:spcPts val="1800"/>
              </a:spcBef>
              <a:buFontTx/>
              <a:buNone/>
              <a:defRPr/>
            </a:pPr>
            <a:r>
              <a:rPr lang="zh-CN" altLang="en-US" sz="2000" b="1" dirty="0" smtClean="0">
                <a:latin typeface="Times New Roman" panose="02020603050405020304" pitchFamily="18" charset="0"/>
                <a:cs typeface="Times New Roman" panose="02020603050405020304" pitchFamily="18" charset="0"/>
              </a:rPr>
              <a:t>②转差离合器调速；（改变转差率</a:t>
            </a:r>
            <a:r>
              <a:rPr lang="en-US" altLang="zh-CN" sz="2000" b="1" i="1" dirty="0" err="1" smtClean="0">
                <a:latin typeface="Times New Roman" panose="02020603050405020304" pitchFamily="18" charset="0"/>
                <a:cs typeface="Times New Roman" panose="02020603050405020304" pitchFamily="18" charset="0"/>
              </a:rPr>
              <a:t>s</a:t>
            </a:r>
            <a:r>
              <a:rPr lang="en-US" altLang="zh-CN" sz="2000" b="1" dirty="0" err="1" smtClean="0">
                <a:latin typeface="Times New Roman" panose="02020603050405020304" pitchFamily="18" charset="0"/>
                <a:cs typeface="Times New Roman" panose="02020603050405020304" pitchFamily="18" charset="0"/>
              </a:rPr>
              <a:t>→</a:t>
            </a:r>
            <a:r>
              <a:rPr lang="en-US" altLang="zh-CN" sz="2000" b="1" i="1" dirty="0" err="1" smtClean="0">
                <a:latin typeface="Times New Roman" panose="02020603050405020304" pitchFamily="18" charset="0"/>
                <a:cs typeface="Times New Roman" panose="02020603050405020304" pitchFamily="18" charset="0"/>
              </a:rPr>
              <a:t>n</a:t>
            </a:r>
            <a:r>
              <a:rPr lang="en-US" altLang="zh-CN" sz="2000" b="1" dirty="0" smtClean="0">
                <a:latin typeface="Times New Roman" panose="02020603050405020304" pitchFamily="18" charset="0"/>
                <a:cs typeface="Times New Roman" panose="02020603050405020304" pitchFamily="18" charset="0"/>
              </a:rPr>
              <a:t> </a:t>
            </a:r>
            <a:r>
              <a:rPr lang="zh-CN" altLang="en-US" sz="2000" b="1" dirty="0" smtClean="0">
                <a:latin typeface="Times New Roman" panose="02020603050405020304" pitchFamily="18" charset="0"/>
                <a:cs typeface="Times New Roman" panose="02020603050405020304" pitchFamily="18" charset="0"/>
              </a:rPr>
              <a:t>）</a:t>
            </a:r>
          </a:p>
          <a:p>
            <a:pPr marL="1905" indent="-1905" eaLnBrk="1" hangingPunct="1">
              <a:lnSpc>
                <a:spcPct val="110000"/>
              </a:lnSpc>
              <a:spcBef>
                <a:spcPts val="1800"/>
              </a:spcBef>
              <a:buFontTx/>
              <a:buNone/>
              <a:defRPr/>
            </a:pPr>
            <a:r>
              <a:rPr lang="zh-CN" altLang="en-US" sz="2000" b="1" dirty="0" smtClean="0">
                <a:latin typeface="Times New Roman" panose="02020603050405020304" pitchFamily="18" charset="0"/>
                <a:cs typeface="Times New Roman" panose="02020603050405020304" pitchFamily="18" charset="0"/>
              </a:rPr>
              <a:t>③转子串电阻调速；（改变转差率</a:t>
            </a:r>
            <a:r>
              <a:rPr lang="en-US" altLang="zh-CN" sz="2000" b="1" i="1" dirty="0" err="1" smtClean="0">
                <a:latin typeface="Times New Roman" panose="02020603050405020304" pitchFamily="18" charset="0"/>
                <a:cs typeface="Times New Roman" panose="02020603050405020304" pitchFamily="18" charset="0"/>
              </a:rPr>
              <a:t>s</a:t>
            </a:r>
            <a:r>
              <a:rPr lang="en-US" altLang="zh-CN" sz="2000" b="1" dirty="0" err="1" smtClean="0">
                <a:latin typeface="Times New Roman" panose="02020603050405020304" pitchFamily="18" charset="0"/>
                <a:cs typeface="Times New Roman" panose="02020603050405020304" pitchFamily="18" charset="0"/>
              </a:rPr>
              <a:t>→</a:t>
            </a:r>
            <a:r>
              <a:rPr lang="en-US" altLang="zh-CN" sz="2000" b="1" i="1" dirty="0" err="1" smtClean="0">
                <a:latin typeface="Times New Roman" panose="02020603050405020304" pitchFamily="18" charset="0"/>
                <a:cs typeface="Times New Roman" panose="02020603050405020304" pitchFamily="18" charset="0"/>
              </a:rPr>
              <a:t>n</a:t>
            </a:r>
            <a:r>
              <a:rPr lang="en-US" altLang="zh-CN" sz="2000" b="1" dirty="0" smtClean="0">
                <a:latin typeface="Times New Roman" panose="02020603050405020304" pitchFamily="18" charset="0"/>
                <a:cs typeface="Times New Roman" panose="02020603050405020304" pitchFamily="18" charset="0"/>
              </a:rPr>
              <a:t> </a:t>
            </a:r>
            <a:r>
              <a:rPr lang="zh-CN" altLang="en-US" sz="2000" b="1" dirty="0" smtClean="0">
                <a:latin typeface="Times New Roman" panose="02020603050405020304" pitchFamily="18" charset="0"/>
                <a:cs typeface="Times New Roman" panose="02020603050405020304" pitchFamily="18" charset="0"/>
              </a:rPr>
              <a:t>）</a:t>
            </a:r>
          </a:p>
          <a:p>
            <a:pPr marL="1905" indent="-1905" eaLnBrk="1" hangingPunct="1">
              <a:lnSpc>
                <a:spcPct val="110000"/>
              </a:lnSpc>
              <a:spcBef>
                <a:spcPts val="1800"/>
              </a:spcBef>
              <a:buFontTx/>
              <a:buNone/>
              <a:defRPr/>
            </a:pPr>
            <a:r>
              <a:rPr lang="zh-CN" altLang="en-US" sz="2000" b="1" dirty="0" smtClean="0">
                <a:solidFill>
                  <a:srgbClr val="99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④绕线电动机串级调速；（经过整流</a:t>
            </a:r>
            <a:r>
              <a:rPr lang="en-US" altLang="zh-CN" sz="2000" b="1" dirty="0" smtClean="0">
                <a:solidFill>
                  <a:srgbClr val="99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2000" b="1" dirty="0" smtClean="0">
                <a:solidFill>
                  <a:srgbClr val="99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逆变</a:t>
            </a:r>
            <a:r>
              <a:rPr lang="en-US" altLang="zh-CN" sz="2000" b="1" i="1" dirty="0" err="1" smtClean="0">
                <a:solidFill>
                  <a:srgbClr val="99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t>
            </a:r>
            <a:r>
              <a:rPr lang="en-US" altLang="zh-CN" sz="2000" b="1" baseline="-25000" dirty="0" err="1" smtClean="0">
                <a:solidFill>
                  <a:srgbClr val="99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add</a:t>
            </a:r>
            <a:r>
              <a:rPr lang="en-US" altLang="zh-CN" sz="2000" b="1" baseline="-25000" dirty="0" smtClean="0">
                <a:solidFill>
                  <a:srgbClr val="99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000" b="1" dirty="0" smtClean="0">
                <a:solidFill>
                  <a:srgbClr val="99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000" b="1" baseline="-25000" dirty="0" smtClean="0">
                <a:solidFill>
                  <a:srgbClr val="99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000" b="1" i="1" dirty="0" smtClean="0">
                <a:solidFill>
                  <a:srgbClr val="99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β </a:t>
            </a:r>
            <a:r>
              <a:rPr lang="en-US" altLang="zh-CN" sz="2000" b="1" dirty="0" smtClean="0">
                <a:solidFill>
                  <a:srgbClr val="99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000" b="1" i="1" dirty="0" smtClean="0">
                <a:solidFill>
                  <a:srgbClr val="99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a:t>
            </a:r>
            <a:r>
              <a:rPr lang="zh-CN" altLang="en-US" sz="2000" b="1" dirty="0" smtClean="0">
                <a:solidFill>
                  <a:srgbClr val="99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marL="1905" indent="-1905" eaLnBrk="1" hangingPunct="1">
              <a:lnSpc>
                <a:spcPct val="110000"/>
              </a:lnSpc>
              <a:spcBef>
                <a:spcPts val="1800"/>
              </a:spcBef>
              <a:buFontTx/>
              <a:buNone/>
              <a:defRPr/>
            </a:pPr>
            <a:r>
              <a:rPr lang="zh-CN" altLang="en-US" sz="2000" b="1" dirty="0" smtClean="0">
                <a:latin typeface="Times New Roman" panose="02020603050405020304" pitchFamily="18" charset="0"/>
                <a:cs typeface="Times New Roman" panose="02020603050405020304" pitchFamily="18" charset="0"/>
              </a:rPr>
              <a:t>⑤变极对数调速；（改变同步转速</a:t>
            </a:r>
            <a:r>
              <a:rPr lang="en-US" altLang="zh-CN" sz="2000" b="1" i="1" dirty="0" smtClean="0">
                <a:latin typeface="Times New Roman" panose="02020603050405020304" pitchFamily="18" charset="0"/>
                <a:cs typeface="Times New Roman" panose="02020603050405020304" pitchFamily="18" charset="0"/>
              </a:rPr>
              <a:t>n</a:t>
            </a:r>
            <a:r>
              <a:rPr lang="en-US" altLang="zh-CN" sz="2000" b="1" baseline="-25000" dirty="0" smtClean="0">
                <a:latin typeface="Times New Roman" panose="02020603050405020304" pitchFamily="18" charset="0"/>
                <a:cs typeface="Times New Roman" panose="02020603050405020304" pitchFamily="18" charset="0"/>
              </a:rPr>
              <a:t>0</a:t>
            </a:r>
            <a:r>
              <a:rPr lang="en-US" altLang="zh-CN" sz="2000" b="1" dirty="0" smtClean="0">
                <a:latin typeface="Times New Roman" panose="02020603050405020304" pitchFamily="18" charset="0"/>
                <a:cs typeface="Times New Roman" panose="02020603050405020304" pitchFamily="18" charset="0"/>
              </a:rPr>
              <a:t>→</a:t>
            </a:r>
            <a:r>
              <a:rPr lang="en-US" altLang="zh-CN" sz="2000" b="1" i="1" dirty="0" smtClean="0">
                <a:latin typeface="Times New Roman" panose="02020603050405020304" pitchFamily="18" charset="0"/>
                <a:cs typeface="Times New Roman" panose="02020603050405020304" pitchFamily="18" charset="0"/>
              </a:rPr>
              <a:t>n</a:t>
            </a:r>
            <a:r>
              <a:rPr lang="en-US" altLang="zh-CN" sz="2000" b="1" i="1" baseline="-25000" dirty="0" smtClean="0">
                <a:latin typeface="Times New Roman" panose="02020603050405020304" pitchFamily="18" charset="0"/>
                <a:cs typeface="Times New Roman" panose="02020603050405020304" pitchFamily="18" charset="0"/>
              </a:rPr>
              <a:t>p</a:t>
            </a:r>
            <a:r>
              <a:rPr lang="en-US" altLang="zh-CN" sz="2000" b="1" dirty="0" smtClean="0">
                <a:latin typeface="Times New Roman" panose="02020603050405020304" pitchFamily="18" charset="0"/>
                <a:cs typeface="Times New Roman" panose="02020603050405020304" pitchFamily="18" charset="0"/>
              </a:rPr>
              <a:t>→</a:t>
            </a:r>
            <a:r>
              <a:rPr lang="en-US" altLang="zh-CN" sz="2000" b="1" i="1" dirty="0" smtClean="0">
                <a:latin typeface="Times New Roman" panose="02020603050405020304" pitchFamily="18" charset="0"/>
                <a:cs typeface="Times New Roman" panose="02020603050405020304" pitchFamily="18" charset="0"/>
              </a:rPr>
              <a:t>n</a:t>
            </a:r>
            <a:r>
              <a:rPr lang="zh-CN" altLang="en-US" sz="2000" b="1" dirty="0" smtClean="0">
                <a:latin typeface="Times New Roman" panose="02020603050405020304" pitchFamily="18" charset="0"/>
                <a:cs typeface="Times New Roman" panose="02020603050405020304" pitchFamily="18" charset="0"/>
              </a:rPr>
              <a:t>）</a:t>
            </a:r>
          </a:p>
          <a:p>
            <a:pPr marL="1905" indent="-1905" eaLnBrk="1" hangingPunct="1">
              <a:lnSpc>
                <a:spcPct val="110000"/>
              </a:lnSpc>
              <a:spcBef>
                <a:spcPts val="1800"/>
              </a:spcBef>
              <a:buFontTx/>
              <a:buNone/>
              <a:defRPr/>
            </a:pPr>
            <a:r>
              <a:rPr lang="zh-CN" altLang="en-US" sz="2000" b="1" dirty="0" smtClean="0">
                <a:solidFill>
                  <a:srgbClr val="99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⑥变压变频调速等等。（改变电压、频率</a:t>
            </a:r>
            <a:r>
              <a:rPr lang="en-US" altLang="zh-CN" sz="2000" b="1" i="1" dirty="0" smtClean="0">
                <a:solidFill>
                  <a:srgbClr val="99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a:t>
            </a:r>
            <a:r>
              <a:rPr lang="en-US" altLang="zh-CN" sz="2000" b="1" baseline="-25000" dirty="0" smtClean="0">
                <a:solidFill>
                  <a:srgbClr val="99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altLang="zh-CN" sz="2000" b="1" dirty="0" smtClean="0">
                <a:solidFill>
                  <a:srgbClr val="99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000" b="1" i="1" dirty="0" smtClean="0">
                <a:solidFill>
                  <a:srgbClr val="99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t>
            </a:r>
            <a:r>
              <a:rPr lang="en-US" altLang="zh-CN" sz="2000" b="1" baseline="-25000" dirty="0" smtClean="0">
                <a:solidFill>
                  <a:srgbClr val="99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altLang="zh-CN" sz="2000" b="1" dirty="0" smtClean="0">
                <a:solidFill>
                  <a:srgbClr val="99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2000" b="1" dirty="0" smtClean="0">
                <a:solidFill>
                  <a:srgbClr val="99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恒值→</a:t>
            </a:r>
            <a:r>
              <a:rPr lang="en-US" altLang="zh-CN" sz="2000" b="1" i="1" dirty="0" smtClean="0">
                <a:solidFill>
                  <a:srgbClr val="99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zh-CN" altLang="en-US" sz="2000" b="1" dirty="0" smtClean="0">
                <a:solidFill>
                  <a:srgbClr val="99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2000" dirty="0" smtClean="0">
                <a:solidFill>
                  <a:srgbClr val="99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graphicFrame>
        <p:nvGraphicFramePr>
          <p:cNvPr id="5122" name="Object 4" descr="蓝色砂纸"/>
          <p:cNvGraphicFramePr>
            <a:graphicFrameLocks/>
          </p:cNvGraphicFramePr>
          <p:nvPr/>
        </p:nvGraphicFramePr>
        <p:xfrm>
          <a:off x="3995738" y="1557338"/>
          <a:ext cx="2824162" cy="796925"/>
        </p:xfrm>
        <a:graphic>
          <a:graphicData uri="http://schemas.openxmlformats.org/presentationml/2006/ole">
            <p:oleObj spid="_x0000_s1026" r:id="rId3" imgW="1574117" imgH="444307" progId="Equation.3">
              <p:embed/>
            </p:oleObj>
          </a:graphicData>
        </a:graphic>
      </p:graphicFrame>
      <p:sp>
        <p:nvSpPr>
          <p:cNvPr id="1029" name="Text Box 30"/>
          <p:cNvSpPr txBox="1">
            <a:spLocks noChangeArrowheads="1"/>
          </p:cNvSpPr>
          <p:nvPr/>
        </p:nvSpPr>
        <p:spPr bwMode="auto">
          <a:xfrm>
            <a:off x="0" y="4514850"/>
            <a:ext cx="1670050"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9</a:t>
            </a:r>
            <a:r>
              <a:rPr lang="zh-CN" altLang="en-US" sz="1600" b="1">
                <a:latin typeface="Times New Roman" pitchFamily="18" charset="0"/>
              </a:rPr>
              <a:t>章 同步电动机变压变频调速系统</a:t>
            </a:r>
          </a:p>
        </p:txBody>
      </p:sp>
      <p:sp>
        <p:nvSpPr>
          <p:cNvPr id="1030" name="Text Box 13"/>
          <p:cNvSpPr txBox="1">
            <a:spLocks noChangeArrowheads="1"/>
          </p:cNvSpPr>
          <p:nvPr/>
        </p:nvSpPr>
        <p:spPr bwMode="auto">
          <a:xfrm>
            <a:off x="0" y="2676525"/>
            <a:ext cx="1703388"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7</a:t>
            </a:r>
            <a:r>
              <a:rPr lang="zh-CN" altLang="en-US" sz="1600" b="1">
                <a:latin typeface="Times New Roman" pitchFamily="18" charset="0"/>
              </a:rPr>
              <a:t>章  基于动态模型的异步电动机调速系统</a:t>
            </a:r>
          </a:p>
        </p:txBody>
      </p:sp>
      <p:sp>
        <p:nvSpPr>
          <p:cNvPr id="7" name="Text Box 26"/>
          <p:cNvSpPr txBox="1">
            <a:spLocks noChangeArrowheads="1"/>
          </p:cNvSpPr>
          <p:nvPr/>
        </p:nvSpPr>
        <p:spPr bwMode="auto">
          <a:xfrm>
            <a:off x="0" y="1079500"/>
            <a:ext cx="1687513" cy="581025"/>
          </a:xfrm>
          <a:prstGeom prst="rect">
            <a:avLst/>
          </a:prstGeom>
          <a:solidFill>
            <a:schemeClr val="accent5">
              <a:lumMod val="40000"/>
              <a:lumOff val="60000"/>
            </a:schemeClr>
          </a:solidFill>
          <a:ln w="9525">
            <a:noFill/>
            <a:miter lim="800000"/>
          </a:ln>
        </p:spPr>
        <p:txBody>
          <a:bodyPr>
            <a:spAutoFit/>
          </a:bodyPr>
          <a:lstStyle/>
          <a:p>
            <a:pPr>
              <a:spcBef>
                <a:spcPct val="50000"/>
              </a:spcBef>
              <a:buFontTx/>
              <a:buNone/>
              <a:defRPr/>
            </a:pPr>
            <a:r>
              <a:rPr lang="zh-CN" altLang="en-US" sz="1600" b="1" dirty="0">
                <a:latin typeface="Times New Roman" panose="02020603050405020304" pitchFamily="18" charset="0"/>
                <a:hlinkClick r:id="rId4" action="ppaction://hlinksldjump"/>
              </a:rPr>
              <a:t>第</a:t>
            </a:r>
            <a:r>
              <a:rPr lang="en-US" altLang="zh-CN" sz="1600" b="1" dirty="0">
                <a:latin typeface="Times New Roman" panose="02020603050405020304" pitchFamily="18" charset="0"/>
                <a:hlinkClick r:id="rId4" action="ppaction://hlinksldjump"/>
              </a:rPr>
              <a:t>1</a:t>
            </a:r>
            <a:r>
              <a:rPr lang="zh-CN" altLang="en-US" sz="1600" b="1" dirty="0">
                <a:latin typeface="Times New Roman" panose="02020603050405020304" pitchFamily="18" charset="0"/>
                <a:hlinkClick r:id="rId4" action="ppaction://hlinksldjump"/>
              </a:rPr>
              <a:t>章  交流调速系统绪论</a:t>
            </a:r>
            <a:endParaRPr lang="zh-CN" altLang="en-US" sz="1600" b="1" dirty="0">
              <a:latin typeface="Times New Roman" panose="02020603050405020304" pitchFamily="18" charset="0"/>
            </a:endParaRPr>
          </a:p>
        </p:txBody>
      </p:sp>
      <p:sp>
        <p:nvSpPr>
          <p:cNvPr id="1032" name="Text Box 27"/>
          <p:cNvSpPr txBox="1">
            <a:spLocks noChangeArrowheads="1"/>
          </p:cNvSpPr>
          <p:nvPr/>
        </p:nvSpPr>
        <p:spPr bwMode="auto">
          <a:xfrm>
            <a:off x="0" y="1749425"/>
            <a:ext cx="1693863" cy="825500"/>
          </a:xfrm>
          <a:prstGeom prst="rect">
            <a:avLst/>
          </a:prstGeom>
          <a:solidFill>
            <a:schemeClr val="bg1"/>
          </a:solidFill>
          <a:ln w="9525">
            <a:noFill/>
            <a:miter lim="800000"/>
            <a:headEnd/>
            <a:tailEnd/>
          </a:ln>
        </p:spPr>
        <p:txBody>
          <a:bodyPr>
            <a:spAutoFit/>
          </a:bodyPr>
          <a:lstStyle/>
          <a:p>
            <a:pPr>
              <a:spcBef>
                <a:spcPct val="50000"/>
              </a:spcBef>
            </a:pPr>
            <a:r>
              <a:rPr lang="zh-CN" altLang="zh-CN" sz="1600" b="1">
                <a:latin typeface="Times New Roman" pitchFamily="18" charset="0"/>
              </a:rPr>
              <a:t>第</a:t>
            </a:r>
            <a:r>
              <a:rPr lang="en-US" altLang="zh-CN" sz="1600" b="1">
                <a:latin typeface="Times New Roman" pitchFamily="18" charset="0"/>
              </a:rPr>
              <a:t>6</a:t>
            </a:r>
            <a:r>
              <a:rPr lang="zh-CN" altLang="zh-CN" sz="1600" b="1">
                <a:latin typeface="Times New Roman" pitchFamily="18" charset="0"/>
              </a:rPr>
              <a:t>章 </a:t>
            </a:r>
            <a:r>
              <a:rPr lang="zh-CN" altLang="en-US" sz="1600" b="1">
                <a:latin typeface="Times New Roman" pitchFamily="18" charset="0"/>
              </a:rPr>
              <a:t> </a:t>
            </a:r>
            <a:r>
              <a:rPr lang="zh-CN" altLang="zh-CN" sz="1600" b="1">
                <a:latin typeface="Times New Roman" pitchFamily="18" charset="0"/>
              </a:rPr>
              <a:t>基于稳态模型的异步电动机调速系统</a:t>
            </a:r>
            <a:endParaRPr lang="en-US" altLang="zh-CN" sz="1600" b="1">
              <a:latin typeface="Times New Roman" pitchFamily="18" charset="0"/>
            </a:endParaRPr>
          </a:p>
        </p:txBody>
      </p:sp>
      <p:sp>
        <p:nvSpPr>
          <p:cNvPr id="1033" name="Text Box 29"/>
          <p:cNvSpPr txBox="1">
            <a:spLocks noChangeArrowheads="1"/>
          </p:cNvSpPr>
          <p:nvPr/>
        </p:nvSpPr>
        <p:spPr bwMode="auto">
          <a:xfrm>
            <a:off x="0" y="3606800"/>
            <a:ext cx="1685925" cy="830263"/>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8</a:t>
            </a:r>
            <a:r>
              <a:rPr lang="zh-CN" altLang="en-US" sz="1600" b="1">
                <a:latin typeface="Times New Roman" pitchFamily="18" charset="0"/>
              </a:rPr>
              <a:t>章 </a:t>
            </a:r>
            <a:r>
              <a:rPr lang="zh-CN" altLang="zh-CN" sz="1600" b="1"/>
              <a:t>绕线转子异步电机转子变频控制系统</a:t>
            </a:r>
            <a:endParaRPr lang="zh-CN" altLang="en-US" sz="1600" b="1">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ipe(down)">
                                      <p:cBhvr>
                                        <p:cTn id="7" dur="580">
                                          <p:stCondLst>
                                            <p:cond delay="0"/>
                                          </p:stCondLst>
                                        </p:cTn>
                                        <p:tgtEl>
                                          <p:spTgt spid="5122"/>
                                        </p:tgtEl>
                                      </p:cBhvr>
                                    </p:animEffect>
                                    <p:anim calcmode="lin" valueType="num">
                                      <p:cBhvr>
                                        <p:cTn id="8" dur="1822" tmFilter="0,0; 0.14,0.36; 0.43,0.73; 0.71,0.91; 1.0,1.0">
                                          <p:stCondLst>
                                            <p:cond delay="0"/>
                                          </p:stCondLst>
                                        </p:cTn>
                                        <p:tgtEl>
                                          <p:spTgt spid="512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12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12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12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122"/>
                                        </p:tgtEl>
                                        <p:attrNameLst>
                                          <p:attrName>ppt_y</p:attrName>
                                        </p:attrNameLst>
                                      </p:cBhvr>
                                      <p:tavLst>
                                        <p:tav tm="0" fmla="#ppt_y-sin(pi*$)/81">
                                          <p:val>
                                            <p:fltVal val="0"/>
                                          </p:val>
                                        </p:tav>
                                        <p:tav tm="100000">
                                          <p:val>
                                            <p:fltVal val="1"/>
                                          </p:val>
                                        </p:tav>
                                      </p:tavLst>
                                    </p:anim>
                                    <p:animScale>
                                      <p:cBhvr>
                                        <p:cTn id="13" dur="26">
                                          <p:stCondLst>
                                            <p:cond delay="650"/>
                                          </p:stCondLst>
                                        </p:cTn>
                                        <p:tgtEl>
                                          <p:spTgt spid="5122"/>
                                        </p:tgtEl>
                                      </p:cBhvr>
                                      <p:to x="100000" y="60000"/>
                                    </p:animScale>
                                    <p:animScale>
                                      <p:cBhvr>
                                        <p:cTn id="14" dur="166" decel="50000">
                                          <p:stCondLst>
                                            <p:cond delay="676"/>
                                          </p:stCondLst>
                                        </p:cTn>
                                        <p:tgtEl>
                                          <p:spTgt spid="5122"/>
                                        </p:tgtEl>
                                      </p:cBhvr>
                                      <p:to x="100000" y="100000"/>
                                    </p:animScale>
                                    <p:animScale>
                                      <p:cBhvr>
                                        <p:cTn id="15" dur="26">
                                          <p:stCondLst>
                                            <p:cond delay="1312"/>
                                          </p:stCondLst>
                                        </p:cTn>
                                        <p:tgtEl>
                                          <p:spTgt spid="5122"/>
                                        </p:tgtEl>
                                      </p:cBhvr>
                                      <p:to x="100000" y="80000"/>
                                    </p:animScale>
                                    <p:animScale>
                                      <p:cBhvr>
                                        <p:cTn id="16" dur="166" decel="50000">
                                          <p:stCondLst>
                                            <p:cond delay="1338"/>
                                          </p:stCondLst>
                                        </p:cTn>
                                        <p:tgtEl>
                                          <p:spTgt spid="5122"/>
                                        </p:tgtEl>
                                      </p:cBhvr>
                                      <p:to x="100000" y="100000"/>
                                    </p:animScale>
                                    <p:animScale>
                                      <p:cBhvr>
                                        <p:cTn id="17" dur="26">
                                          <p:stCondLst>
                                            <p:cond delay="1642"/>
                                          </p:stCondLst>
                                        </p:cTn>
                                        <p:tgtEl>
                                          <p:spTgt spid="5122"/>
                                        </p:tgtEl>
                                      </p:cBhvr>
                                      <p:to x="100000" y="90000"/>
                                    </p:animScale>
                                    <p:animScale>
                                      <p:cBhvr>
                                        <p:cTn id="18" dur="166" decel="50000">
                                          <p:stCondLst>
                                            <p:cond delay="1668"/>
                                          </p:stCondLst>
                                        </p:cTn>
                                        <p:tgtEl>
                                          <p:spTgt spid="5122"/>
                                        </p:tgtEl>
                                      </p:cBhvr>
                                      <p:to x="100000" y="100000"/>
                                    </p:animScale>
                                    <p:animScale>
                                      <p:cBhvr>
                                        <p:cTn id="19" dur="26">
                                          <p:stCondLst>
                                            <p:cond delay="1808"/>
                                          </p:stCondLst>
                                        </p:cTn>
                                        <p:tgtEl>
                                          <p:spTgt spid="5122"/>
                                        </p:tgtEl>
                                      </p:cBhvr>
                                      <p:to x="100000" y="95000"/>
                                    </p:animScale>
                                    <p:animScale>
                                      <p:cBhvr>
                                        <p:cTn id="20" dur="166" decel="50000">
                                          <p:stCondLst>
                                            <p:cond delay="1834"/>
                                          </p:stCondLst>
                                        </p:cTn>
                                        <p:tgtEl>
                                          <p:spTgt spid="512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63713" y="188913"/>
            <a:ext cx="6407150" cy="555625"/>
          </a:xfrm>
        </p:spPr>
        <p:txBody>
          <a:bodyPr/>
          <a:lstStyle/>
          <a:p>
            <a:pPr>
              <a:defRPr/>
            </a:pPr>
            <a:r>
              <a:rPr lang="zh-CN" altLang="zh-CN" sz="2400" dirty="0" smtClean="0">
                <a:latin typeface="Times New Roman" panose="02020603050405020304" pitchFamily="18" charset="0"/>
                <a:cs typeface="Times New Roman" panose="02020603050405020304" pitchFamily="18" charset="0"/>
              </a:rPr>
              <a:t>表</a:t>
            </a:r>
            <a:r>
              <a:rPr lang="zh-CN" altLang="en-US" sz="2400" dirty="0" smtClean="0">
                <a:latin typeface="Calibri" panose="020F0502020204030204" pitchFamily="34" charset="0"/>
                <a:cs typeface="Times New Roman" panose="02020603050405020304" pitchFamily="18" charset="0"/>
              </a:rPr>
              <a:t> </a:t>
            </a:r>
            <a:r>
              <a:rPr lang="en-US" altLang="zh-CN" sz="2400" dirty="0" smtClean="0">
                <a:latin typeface="Calibri" panose="020F0502020204030204" pitchFamily="34" charset="0"/>
                <a:cs typeface="Times New Roman" panose="02020603050405020304" pitchFamily="18" charset="0"/>
              </a:rPr>
              <a:t>S</a:t>
            </a:r>
            <a:r>
              <a:rPr lang="en-US" altLang="zh-CN" sz="2400" dirty="0" smtClean="0">
                <a:latin typeface="Times New Roman" panose="02020603050405020304" pitchFamily="18" charset="0"/>
                <a:cs typeface="Times New Roman" panose="02020603050405020304" pitchFamily="18" charset="0"/>
              </a:rPr>
              <a:t>PWM</a:t>
            </a:r>
            <a:r>
              <a:rPr lang="zh-CN" altLang="en-US" sz="2400" dirty="0" smtClean="0">
                <a:latin typeface="Times New Roman" panose="02020603050405020304" pitchFamily="18" charset="0"/>
                <a:cs typeface="Times New Roman" panose="02020603050405020304" pitchFamily="18" charset="0"/>
              </a:rPr>
              <a:t>逆变器开关状态表</a:t>
            </a:r>
            <a:endParaRPr lang="zh-CN" altLang="en-US" sz="2400" dirty="0"/>
          </a:p>
        </p:txBody>
      </p:sp>
      <p:sp>
        <p:nvSpPr>
          <p:cNvPr id="66563" name="Rectangle 3"/>
          <p:cNvSpPr>
            <a:spLocks noChangeArrowheads="1"/>
          </p:cNvSpPr>
          <p:nvPr/>
        </p:nvSpPr>
        <p:spPr bwMode="auto">
          <a:xfrm>
            <a:off x="0" y="3343275"/>
            <a:ext cx="9144000" cy="0"/>
          </a:xfrm>
          <a:prstGeom prst="rect">
            <a:avLst/>
          </a:prstGeom>
          <a:noFill/>
          <a:ln w="9525">
            <a:noFill/>
            <a:miter lim="800000"/>
            <a:headEnd/>
            <a:tailEnd/>
          </a:ln>
        </p:spPr>
        <p:txBody>
          <a:bodyPr wrap="none" anchor="ctr">
            <a:spAutoFit/>
          </a:bodyPr>
          <a:lstStyle/>
          <a:p>
            <a:pPr eaLnBrk="0" hangingPunct="0"/>
            <a:endParaRPr lang="zh-CN" altLang="zh-CN"/>
          </a:p>
        </p:txBody>
      </p:sp>
      <p:pic>
        <p:nvPicPr>
          <p:cNvPr id="66564" name="图片 6"/>
          <p:cNvPicPr>
            <a:picLocks noChangeAspect="1" noChangeArrowheads="1"/>
          </p:cNvPicPr>
          <p:nvPr/>
        </p:nvPicPr>
        <p:blipFill>
          <a:blip r:embed="rId2" cstate="print"/>
          <a:srcRect/>
          <a:stretch>
            <a:fillRect/>
          </a:stretch>
        </p:blipFill>
        <p:spPr bwMode="auto">
          <a:xfrm>
            <a:off x="2195513" y="1052513"/>
            <a:ext cx="5976937" cy="4968875"/>
          </a:xfrm>
          <a:prstGeom prst="rect">
            <a:avLst/>
          </a:prstGeom>
          <a:noFill/>
          <a:ln w="9525">
            <a:noFill/>
            <a:miter lim="800000"/>
            <a:headEnd/>
            <a:tailEnd/>
          </a:ln>
        </p:spPr>
      </p:pic>
      <p:sp>
        <p:nvSpPr>
          <p:cNvPr id="8" name="矩形 7"/>
          <p:cNvSpPr/>
          <p:nvPr/>
        </p:nvSpPr>
        <p:spPr>
          <a:xfrm>
            <a:off x="3059113" y="6042025"/>
            <a:ext cx="4572000" cy="339725"/>
          </a:xfrm>
          <a:prstGeom prst="rect">
            <a:avLst/>
          </a:prstGeom>
        </p:spPr>
        <p:txBody>
          <a:bodyPr>
            <a:spAutoFit/>
          </a:bodyPr>
          <a:lstStyle/>
          <a:p>
            <a:pPr>
              <a:buFontTx/>
              <a:buNone/>
              <a:defRPr/>
            </a:pPr>
            <a:r>
              <a:rPr lang="zh-CN" altLang="zh-CN" sz="1600" b="1" dirty="0">
                <a:effectLst>
                  <a:outerShdw blurRad="38100" dist="38100" dir="2700000" algn="tl">
                    <a:srgbClr val="000000">
                      <a:alpha val="43137"/>
                    </a:srgbClr>
                  </a:outerShdw>
                </a:effectLst>
              </a:rPr>
              <a:t>序号</a:t>
            </a:r>
            <a:r>
              <a:rPr lang="en-US" altLang="zh-CN" sz="1600" b="1" dirty="0">
                <a:effectLst>
                  <a:outerShdw blurRad="38100" dist="38100" dir="2700000" algn="tl">
                    <a:srgbClr val="000000">
                      <a:alpha val="43137"/>
                    </a:srgbClr>
                  </a:outerShdw>
                </a:effectLst>
              </a:rPr>
              <a:t>1~6</a:t>
            </a:r>
            <a:r>
              <a:rPr lang="zh-CN" altLang="zh-CN" sz="1600" b="1" dirty="0">
                <a:effectLst>
                  <a:outerShdw blurRad="38100" dist="38100" dir="2700000" algn="tl">
                    <a:srgbClr val="000000">
                      <a:alpha val="43137"/>
                    </a:srgbClr>
                  </a:outerShdw>
                </a:effectLst>
              </a:rPr>
              <a:t>是有效工作矢量</a:t>
            </a:r>
            <a:r>
              <a:rPr lang="zh-CN" altLang="en-US" sz="1600" b="1" dirty="0">
                <a:effectLst>
                  <a:outerShdw blurRad="38100" dist="38100" dir="2700000" algn="tl">
                    <a:srgbClr val="000000">
                      <a:alpha val="43137"/>
                    </a:srgbClr>
                  </a:outerShdw>
                </a:effectLst>
              </a:rPr>
              <a:t>，</a:t>
            </a:r>
            <a:r>
              <a:rPr lang="zh-CN" altLang="zh-CN" sz="1600" b="1" dirty="0">
                <a:effectLst>
                  <a:outerShdw blurRad="38100" dist="38100" dir="2700000" algn="tl">
                    <a:srgbClr val="000000">
                      <a:alpha val="43137"/>
                    </a:srgbClr>
                  </a:outerShdw>
                </a:effectLst>
              </a:rPr>
              <a:t>序号</a:t>
            </a:r>
            <a:r>
              <a:rPr lang="en-US" altLang="zh-CN" sz="1600" b="1" dirty="0">
                <a:effectLst>
                  <a:outerShdw blurRad="38100" dist="38100" dir="2700000" algn="tl">
                    <a:srgbClr val="000000">
                      <a:alpha val="43137"/>
                    </a:srgbClr>
                  </a:outerShdw>
                </a:effectLst>
              </a:rPr>
              <a:t>7</a:t>
            </a:r>
            <a:r>
              <a:rPr lang="zh-CN" altLang="zh-CN" sz="1600" b="1" dirty="0">
                <a:effectLst>
                  <a:outerShdw blurRad="38100" dist="38100" dir="2700000" algn="tl">
                    <a:srgbClr val="000000">
                      <a:alpha val="43137"/>
                    </a:srgbClr>
                  </a:outerShdw>
                </a:effectLst>
              </a:rPr>
              <a:t>和</a:t>
            </a:r>
            <a:r>
              <a:rPr lang="en-US" altLang="zh-CN" sz="1600" b="1" dirty="0">
                <a:effectLst>
                  <a:outerShdw blurRad="38100" dist="38100" dir="2700000" algn="tl">
                    <a:srgbClr val="000000">
                      <a:alpha val="43137"/>
                    </a:srgbClr>
                  </a:outerShdw>
                </a:effectLst>
              </a:rPr>
              <a:t>0</a:t>
            </a:r>
            <a:r>
              <a:rPr lang="zh-CN" altLang="zh-CN" sz="1600" b="1" dirty="0">
                <a:effectLst>
                  <a:outerShdw blurRad="38100" dist="38100" dir="2700000" algn="tl">
                    <a:srgbClr val="000000">
                      <a:alpha val="43137"/>
                    </a:srgbClr>
                  </a:outerShdw>
                </a:effectLst>
              </a:rPr>
              <a:t>是零矢量</a:t>
            </a:r>
            <a:r>
              <a:rPr lang="zh-CN" altLang="en-US" sz="1600" b="1" dirty="0">
                <a:effectLst>
                  <a:outerShdw blurRad="38100" dist="38100" dir="2700000" algn="tl">
                    <a:srgbClr val="000000">
                      <a:alpha val="43137"/>
                    </a:srgbClr>
                  </a:outerShdw>
                </a:effectLst>
              </a:rPr>
              <a:t>。</a:t>
            </a:r>
          </a:p>
        </p:txBody>
      </p:sp>
      <p:sp>
        <p:nvSpPr>
          <p:cNvPr id="66566" name="Text Box 30"/>
          <p:cNvSpPr txBox="1">
            <a:spLocks noChangeArrowheads="1"/>
          </p:cNvSpPr>
          <p:nvPr/>
        </p:nvSpPr>
        <p:spPr bwMode="auto">
          <a:xfrm>
            <a:off x="0" y="4514850"/>
            <a:ext cx="1670050"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9</a:t>
            </a:r>
            <a:r>
              <a:rPr lang="zh-CN" altLang="en-US" sz="1600" b="1">
                <a:latin typeface="Times New Roman" pitchFamily="18" charset="0"/>
              </a:rPr>
              <a:t>章 同步电动机变压变频调速系统</a:t>
            </a:r>
          </a:p>
        </p:txBody>
      </p:sp>
      <p:sp>
        <p:nvSpPr>
          <p:cNvPr id="66567" name="Text Box 13"/>
          <p:cNvSpPr txBox="1">
            <a:spLocks noChangeArrowheads="1"/>
          </p:cNvSpPr>
          <p:nvPr/>
        </p:nvSpPr>
        <p:spPr bwMode="auto">
          <a:xfrm>
            <a:off x="0" y="2676525"/>
            <a:ext cx="1703388"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7</a:t>
            </a:r>
            <a:r>
              <a:rPr lang="zh-CN" altLang="en-US" sz="1600" b="1">
                <a:latin typeface="Times New Roman" pitchFamily="18" charset="0"/>
              </a:rPr>
              <a:t>章  基于动态模型的异步电动机调速系统</a:t>
            </a:r>
          </a:p>
        </p:txBody>
      </p:sp>
      <p:sp>
        <p:nvSpPr>
          <p:cNvPr id="66568" name="Text Box 26"/>
          <p:cNvSpPr txBox="1">
            <a:spLocks noChangeArrowheads="1"/>
          </p:cNvSpPr>
          <p:nvPr/>
        </p:nvSpPr>
        <p:spPr bwMode="auto">
          <a:xfrm>
            <a:off x="0" y="1079500"/>
            <a:ext cx="1687513" cy="581025"/>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3" action="ppaction://hlinksldjump"/>
              </a:rPr>
              <a:t>第</a:t>
            </a:r>
            <a:r>
              <a:rPr lang="en-US" altLang="zh-CN" sz="1600" b="1">
                <a:latin typeface="Times New Roman" pitchFamily="18" charset="0"/>
                <a:hlinkClick r:id="rId3" action="ppaction://hlinksldjump"/>
              </a:rPr>
              <a:t>1</a:t>
            </a:r>
            <a:r>
              <a:rPr lang="zh-CN" altLang="en-US" sz="1600" b="1">
                <a:latin typeface="Times New Roman" pitchFamily="18" charset="0"/>
                <a:hlinkClick r:id="rId3" action="ppaction://hlinksldjump"/>
              </a:rPr>
              <a:t>章  交流调速系统绪论</a:t>
            </a:r>
            <a:endParaRPr lang="zh-CN" altLang="en-US" sz="1600" b="1">
              <a:latin typeface="Times New Roman" pitchFamily="18" charset="0"/>
            </a:endParaRPr>
          </a:p>
        </p:txBody>
      </p:sp>
      <p:sp>
        <p:nvSpPr>
          <p:cNvPr id="12" name="Text Box 27"/>
          <p:cNvSpPr txBox="1">
            <a:spLocks noChangeArrowheads="1"/>
          </p:cNvSpPr>
          <p:nvPr/>
        </p:nvSpPr>
        <p:spPr bwMode="auto">
          <a:xfrm>
            <a:off x="0" y="1749425"/>
            <a:ext cx="1693863" cy="825500"/>
          </a:xfrm>
          <a:prstGeom prst="rect">
            <a:avLst/>
          </a:prstGeom>
          <a:solidFill>
            <a:schemeClr val="accent5">
              <a:lumMod val="40000"/>
              <a:lumOff val="60000"/>
            </a:schemeClr>
          </a:solidFill>
          <a:ln w="9525">
            <a:noFill/>
            <a:miter lim="800000"/>
          </a:ln>
        </p:spPr>
        <p:txBody>
          <a:bodyPr>
            <a:spAutoFit/>
          </a:bodyPr>
          <a:lstStyle/>
          <a:p>
            <a:pPr>
              <a:spcBef>
                <a:spcPct val="50000"/>
              </a:spcBef>
              <a:buFontTx/>
              <a:buNone/>
              <a:defRPr/>
            </a:pPr>
            <a:r>
              <a:rPr kumimoji="1" lang="zh-CN" altLang="zh-CN" sz="1600" b="1" dirty="0">
                <a:latin typeface="Times New Roman" panose="02020603050405020304" pitchFamily="18" charset="0"/>
              </a:rPr>
              <a:t>第</a:t>
            </a:r>
            <a:r>
              <a:rPr kumimoji="1" lang="en-US" altLang="zh-CN" sz="1600" b="1" dirty="0">
                <a:latin typeface="Times New Roman" panose="02020603050405020304" pitchFamily="18" charset="0"/>
              </a:rPr>
              <a:t>6</a:t>
            </a:r>
            <a:r>
              <a:rPr kumimoji="1" lang="zh-CN" altLang="zh-CN" sz="1600" b="1" dirty="0">
                <a:latin typeface="Times New Roman" panose="02020603050405020304" pitchFamily="18" charset="0"/>
              </a:rPr>
              <a:t>章 </a:t>
            </a:r>
            <a:r>
              <a:rPr kumimoji="1" lang="zh-CN" altLang="en-US" sz="1600" b="1" dirty="0">
                <a:latin typeface="Times New Roman" panose="02020603050405020304" pitchFamily="18" charset="0"/>
              </a:rPr>
              <a:t> </a:t>
            </a:r>
            <a:r>
              <a:rPr kumimoji="1" lang="zh-CN" altLang="zh-CN" sz="1600" b="1" dirty="0">
                <a:latin typeface="Times New Roman" panose="02020603050405020304" pitchFamily="18" charset="0"/>
              </a:rPr>
              <a:t>基于稳态模型的异步电动机调速系统</a:t>
            </a:r>
            <a:endParaRPr kumimoji="1" lang="en-US" altLang="zh-CN" sz="1600" b="1" dirty="0">
              <a:latin typeface="Times New Roman" panose="02020603050405020304" pitchFamily="18" charset="0"/>
            </a:endParaRPr>
          </a:p>
        </p:txBody>
      </p:sp>
      <p:sp>
        <p:nvSpPr>
          <p:cNvPr id="66570" name="Text Box 29"/>
          <p:cNvSpPr txBox="1">
            <a:spLocks noChangeArrowheads="1"/>
          </p:cNvSpPr>
          <p:nvPr/>
        </p:nvSpPr>
        <p:spPr bwMode="auto">
          <a:xfrm>
            <a:off x="0" y="3606800"/>
            <a:ext cx="1685925" cy="830263"/>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8</a:t>
            </a:r>
            <a:r>
              <a:rPr lang="zh-CN" altLang="en-US" sz="1600" b="1">
                <a:latin typeface="Times New Roman" pitchFamily="18" charset="0"/>
              </a:rPr>
              <a:t>章 </a:t>
            </a:r>
            <a:r>
              <a:rPr lang="zh-CN" altLang="zh-CN" sz="1600" b="1"/>
              <a:t>绕线转子异步电机转子变频控制系统</a:t>
            </a:r>
            <a:endParaRPr lang="zh-CN" altLang="en-US" sz="1600" b="1">
              <a:latin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smtClean="0"/>
              <a:t>基本空间电压矢量表</a:t>
            </a:r>
            <a:endParaRPr lang="zh-CN" altLang="en-US" dirty="0"/>
          </a:p>
        </p:txBody>
      </p:sp>
      <p:pic>
        <p:nvPicPr>
          <p:cNvPr id="17414" name="Picture 46"/>
          <p:cNvPicPr>
            <a:picLocks noChangeAspect="1" noChangeArrowheads="1"/>
          </p:cNvPicPr>
          <p:nvPr/>
        </p:nvPicPr>
        <p:blipFill>
          <a:blip r:embed="rId3" cstate="print"/>
          <a:srcRect/>
          <a:stretch>
            <a:fillRect/>
          </a:stretch>
        </p:blipFill>
        <p:spPr bwMode="auto">
          <a:xfrm>
            <a:off x="3492500" y="981075"/>
            <a:ext cx="5543550" cy="5327650"/>
          </a:xfrm>
          <a:prstGeom prst="rect">
            <a:avLst/>
          </a:prstGeom>
          <a:noFill/>
          <a:ln w="9525">
            <a:noFill/>
            <a:miter lim="800000"/>
            <a:headEnd/>
            <a:tailEnd/>
          </a:ln>
        </p:spPr>
      </p:pic>
      <p:sp>
        <p:nvSpPr>
          <p:cNvPr id="17415" name="Rectangle 48"/>
          <p:cNvSpPr>
            <a:spLocks noChangeArrowheads="1"/>
          </p:cNvSpPr>
          <p:nvPr/>
        </p:nvSpPr>
        <p:spPr bwMode="auto">
          <a:xfrm>
            <a:off x="3492500" y="6308725"/>
            <a:ext cx="5329238" cy="339725"/>
          </a:xfrm>
          <a:prstGeom prst="rect">
            <a:avLst/>
          </a:prstGeom>
          <a:noFill/>
          <a:ln w="9525">
            <a:noFill/>
            <a:miter lim="800000"/>
            <a:headEnd/>
            <a:tailEnd/>
          </a:ln>
        </p:spPr>
        <p:txBody>
          <a:bodyPr anchor="ctr">
            <a:spAutoFit/>
          </a:bodyPr>
          <a:lstStyle/>
          <a:p>
            <a:pPr eaLnBrk="0" hangingPunct="0"/>
            <a:r>
              <a:rPr lang="en-US" altLang="zh-CN" sz="1600" b="1">
                <a:latin typeface="Times New Roman" pitchFamily="18" charset="0"/>
              </a:rPr>
              <a:t>6</a:t>
            </a:r>
            <a:r>
              <a:rPr lang="zh-CN" altLang="en-US" sz="1600" b="1">
                <a:latin typeface="Times New Roman" pitchFamily="18" charset="0"/>
              </a:rPr>
              <a:t>种有效电压空间矢量幅值是为             ，</a:t>
            </a:r>
            <a:r>
              <a:rPr lang="zh-CN" altLang="zh-CN" sz="1600" b="1"/>
              <a:t>空间互差π</a:t>
            </a:r>
            <a:r>
              <a:rPr lang="en-US" altLang="zh-CN" sz="1600" b="1"/>
              <a:t>/3</a:t>
            </a:r>
            <a:r>
              <a:rPr lang="zh-CN" altLang="zh-CN" sz="1600" b="1"/>
              <a:t>。</a:t>
            </a:r>
            <a:endParaRPr lang="zh-CN" altLang="en-US" sz="1600"/>
          </a:p>
        </p:txBody>
      </p:sp>
      <p:pic>
        <p:nvPicPr>
          <p:cNvPr id="17416" name="图片 586"/>
          <p:cNvPicPr>
            <a:picLocks noChangeAspect="1" noChangeArrowheads="1"/>
          </p:cNvPicPr>
          <p:nvPr/>
        </p:nvPicPr>
        <p:blipFill>
          <a:blip r:embed="rId4" cstate="print"/>
          <a:srcRect/>
          <a:stretch>
            <a:fillRect/>
          </a:stretch>
        </p:blipFill>
        <p:spPr bwMode="auto">
          <a:xfrm>
            <a:off x="6443663" y="6237288"/>
            <a:ext cx="485775" cy="466725"/>
          </a:xfrm>
          <a:prstGeom prst="rect">
            <a:avLst/>
          </a:prstGeom>
          <a:noFill/>
          <a:ln w="9525">
            <a:noFill/>
            <a:miter lim="800000"/>
            <a:headEnd/>
            <a:tailEnd/>
          </a:ln>
        </p:spPr>
      </p:pic>
      <p:sp>
        <p:nvSpPr>
          <p:cNvPr id="17417" name="Rectangle 5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7410" name="Object 50"/>
          <p:cNvGraphicFramePr>
            <a:graphicFrameLocks/>
          </p:cNvGraphicFramePr>
          <p:nvPr/>
        </p:nvGraphicFramePr>
        <p:xfrm>
          <a:off x="1979613" y="2058988"/>
          <a:ext cx="1257300" cy="828675"/>
        </p:xfrm>
        <a:graphic>
          <a:graphicData uri="http://schemas.openxmlformats.org/presentationml/2006/ole">
            <p:oleObj spid="_x0000_s17410" r:id="rId5" imgW="1841500" imgH="1206500" progId="Equation.DSMT4">
              <p:embed/>
            </p:oleObj>
          </a:graphicData>
        </a:graphic>
      </p:graphicFrame>
      <p:sp>
        <p:nvSpPr>
          <p:cNvPr id="17418" name="Rectangle 5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7411" name="Object 52"/>
          <p:cNvGraphicFramePr>
            <a:graphicFrameLocks/>
          </p:cNvGraphicFramePr>
          <p:nvPr/>
        </p:nvGraphicFramePr>
        <p:xfrm>
          <a:off x="1979613" y="3498850"/>
          <a:ext cx="1143000" cy="419100"/>
        </p:xfrm>
        <a:graphic>
          <a:graphicData uri="http://schemas.openxmlformats.org/presentationml/2006/ole">
            <p:oleObj spid="_x0000_s17411" r:id="rId6" imgW="1562100" imgH="571500" progId="Equation.DSMT4">
              <p:embed/>
            </p:oleObj>
          </a:graphicData>
        </a:graphic>
      </p:graphicFrame>
      <p:sp>
        <p:nvSpPr>
          <p:cNvPr id="17419" name="Rectangle 5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7412" name="Object 54"/>
          <p:cNvGraphicFramePr>
            <a:graphicFrameLocks/>
          </p:cNvGraphicFramePr>
          <p:nvPr/>
        </p:nvGraphicFramePr>
        <p:xfrm>
          <a:off x="1763713" y="4435475"/>
          <a:ext cx="1800225" cy="361950"/>
        </p:xfrm>
        <a:graphic>
          <a:graphicData uri="http://schemas.openxmlformats.org/presentationml/2006/ole">
            <p:oleObj spid="_x0000_s17412" r:id="rId7" imgW="1562100" imgH="241300" progId="Equation.3">
              <p:embed/>
            </p:oleObj>
          </a:graphicData>
        </a:graphic>
      </p:graphicFrame>
      <p:sp>
        <p:nvSpPr>
          <p:cNvPr id="61" name="矩形 60"/>
          <p:cNvSpPr/>
          <p:nvPr/>
        </p:nvSpPr>
        <p:spPr>
          <a:xfrm>
            <a:off x="1787525" y="1433513"/>
            <a:ext cx="1631950" cy="339725"/>
          </a:xfrm>
          <a:prstGeom prst="rect">
            <a:avLst/>
          </a:prstGeom>
        </p:spPr>
        <p:txBody>
          <a:bodyPr wrap="none">
            <a:spAutoFit/>
          </a:bodyPr>
          <a:lstStyle/>
          <a:p>
            <a:pPr>
              <a:buFontTx/>
              <a:buNone/>
              <a:defRPr/>
            </a:pPr>
            <a:r>
              <a:rPr lang="zh-CN" altLang="zh-CN" sz="1600" b="1" dirty="0">
                <a:solidFill>
                  <a:srgbClr val="FF0000"/>
                </a:solidFill>
                <a:effectLst>
                  <a:outerShdw blurRad="38100" dist="38100" dir="2700000" algn="tl">
                    <a:srgbClr val="000000">
                      <a:alpha val="43137"/>
                    </a:srgbClr>
                  </a:outerShdw>
                </a:effectLst>
              </a:rPr>
              <a:t>开关函数表达式</a:t>
            </a:r>
            <a:endParaRPr lang="zh-CN" altLang="en-US" sz="1600" dirty="0">
              <a:solidFill>
                <a:srgbClr val="FF0000"/>
              </a:solidFill>
              <a:effectLst>
                <a:outerShdw blurRad="38100" dist="38100" dir="2700000" algn="tl">
                  <a:srgbClr val="000000">
                    <a:alpha val="43137"/>
                  </a:srgbClr>
                </a:outerShdw>
              </a:effectLst>
            </a:endParaRPr>
          </a:p>
        </p:txBody>
      </p:sp>
      <p:sp>
        <p:nvSpPr>
          <p:cNvPr id="17421" name="Text Box 30"/>
          <p:cNvSpPr txBox="1">
            <a:spLocks noChangeArrowheads="1"/>
          </p:cNvSpPr>
          <p:nvPr/>
        </p:nvSpPr>
        <p:spPr bwMode="auto">
          <a:xfrm>
            <a:off x="0" y="4514850"/>
            <a:ext cx="1670050"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9</a:t>
            </a:r>
            <a:r>
              <a:rPr lang="zh-CN" altLang="en-US" sz="1600" b="1">
                <a:latin typeface="Times New Roman" pitchFamily="18" charset="0"/>
              </a:rPr>
              <a:t>章 同步电动机变压变频调速系统</a:t>
            </a:r>
          </a:p>
        </p:txBody>
      </p:sp>
      <p:sp>
        <p:nvSpPr>
          <p:cNvPr id="17422" name="Text Box 13"/>
          <p:cNvSpPr txBox="1">
            <a:spLocks noChangeArrowheads="1"/>
          </p:cNvSpPr>
          <p:nvPr/>
        </p:nvSpPr>
        <p:spPr bwMode="auto">
          <a:xfrm>
            <a:off x="0" y="2676525"/>
            <a:ext cx="1703388"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7</a:t>
            </a:r>
            <a:r>
              <a:rPr lang="zh-CN" altLang="en-US" sz="1600" b="1">
                <a:latin typeface="Times New Roman" pitchFamily="18" charset="0"/>
              </a:rPr>
              <a:t>章  基于动态模型的异步电动机调速系统</a:t>
            </a:r>
          </a:p>
        </p:txBody>
      </p:sp>
      <p:sp>
        <p:nvSpPr>
          <p:cNvPr id="17423" name="Text Box 26"/>
          <p:cNvSpPr txBox="1">
            <a:spLocks noChangeArrowheads="1"/>
          </p:cNvSpPr>
          <p:nvPr/>
        </p:nvSpPr>
        <p:spPr bwMode="auto">
          <a:xfrm>
            <a:off x="0" y="1079500"/>
            <a:ext cx="1687513" cy="581025"/>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8" action="ppaction://hlinksldjump"/>
              </a:rPr>
              <a:t>第</a:t>
            </a:r>
            <a:r>
              <a:rPr lang="en-US" altLang="zh-CN" sz="1600" b="1">
                <a:latin typeface="Times New Roman" pitchFamily="18" charset="0"/>
                <a:hlinkClick r:id="rId8" action="ppaction://hlinksldjump"/>
              </a:rPr>
              <a:t>1</a:t>
            </a:r>
            <a:r>
              <a:rPr lang="zh-CN" altLang="en-US" sz="1600" b="1">
                <a:latin typeface="Times New Roman" pitchFamily="18" charset="0"/>
                <a:hlinkClick r:id="rId8" action="ppaction://hlinksldjump"/>
              </a:rPr>
              <a:t>章  交流调速系统绪论</a:t>
            </a:r>
            <a:endParaRPr lang="zh-CN" altLang="en-US" sz="1600" b="1">
              <a:latin typeface="Times New Roman" pitchFamily="18" charset="0"/>
            </a:endParaRPr>
          </a:p>
        </p:txBody>
      </p:sp>
      <p:sp>
        <p:nvSpPr>
          <p:cNvPr id="65" name="Text Box 27"/>
          <p:cNvSpPr txBox="1">
            <a:spLocks noChangeArrowheads="1"/>
          </p:cNvSpPr>
          <p:nvPr/>
        </p:nvSpPr>
        <p:spPr bwMode="auto">
          <a:xfrm>
            <a:off x="0" y="1749425"/>
            <a:ext cx="1693863" cy="825500"/>
          </a:xfrm>
          <a:prstGeom prst="rect">
            <a:avLst/>
          </a:prstGeom>
          <a:solidFill>
            <a:schemeClr val="accent5">
              <a:lumMod val="40000"/>
              <a:lumOff val="60000"/>
            </a:schemeClr>
          </a:solidFill>
          <a:ln w="9525">
            <a:noFill/>
            <a:miter lim="800000"/>
          </a:ln>
        </p:spPr>
        <p:txBody>
          <a:bodyPr>
            <a:spAutoFit/>
          </a:bodyPr>
          <a:lstStyle/>
          <a:p>
            <a:pPr>
              <a:spcBef>
                <a:spcPct val="50000"/>
              </a:spcBef>
              <a:buFontTx/>
              <a:buNone/>
              <a:defRPr/>
            </a:pPr>
            <a:r>
              <a:rPr kumimoji="1" lang="zh-CN" altLang="zh-CN" sz="1600" b="1" dirty="0">
                <a:latin typeface="Times New Roman" panose="02020603050405020304" pitchFamily="18" charset="0"/>
              </a:rPr>
              <a:t>第</a:t>
            </a:r>
            <a:r>
              <a:rPr kumimoji="1" lang="en-US" altLang="zh-CN" sz="1600" b="1" dirty="0">
                <a:latin typeface="Times New Roman" panose="02020603050405020304" pitchFamily="18" charset="0"/>
              </a:rPr>
              <a:t>6</a:t>
            </a:r>
            <a:r>
              <a:rPr kumimoji="1" lang="zh-CN" altLang="zh-CN" sz="1600" b="1" dirty="0">
                <a:latin typeface="Times New Roman" panose="02020603050405020304" pitchFamily="18" charset="0"/>
              </a:rPr>
              <a:t>章 </a:t>
            </a:r>
            <a:r>
              <a:rPr kumimoji="1" lang="zh-CN" altLang="en-US" sz="1600" b="1" dirty="0">
                <a:latin typeface="Times New Roman" panose="02020603050405020304" pitchFamily="18" charset="0"/>
              </a:rPr>
              <a:t> </a:t>
            </a:r>
            <a:r>
              <a:rPr kumimoji="1" lang="zh-CN" altLang="zh-CN" sz="1600" b="1" dirty="0">
                <a:latin typeface="Times New Roman" panose="02020603050405020304" pitchFamily="18" charset="0"/>
              </a:rPr>
              <a:t>基于稳态模型的异步电动机调速系统</a:t>
            </a:r>
            <a:endParaRPr kumimoji="1" lang="en-US" altLang="zh-CN" sz="1600" b="1" dirty="0">
              <a:latin typeface="Times New Roman" panose="02020603050405020304" pitchFamily="18" charset="0"/>
            </a:endParaRPr>
          </a:p>
        </p:txBody>
      </p:sp>
      <p:sp>
        <p:nvSpPr>
          <p:cNvPr id="17425" name="Text Box 29"/>
          <p:cNvSpPr txBox="1">
            <a:spLocks noChangeArrowheads="1"/>
          </p:cNvSpPr>
          <p:nvPr/>
        </p:nvSpPr>
        <p:spPr bwMode="auto">
          <a:xfrm>
            <a:off x="0" y="3606800"/>
            <a:ext cx="1685925" cy="830263"/>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8</a:t>
            </a:r>
            <a:r>
              <a:rPr lang="zh-CN" altLang="en-US" sz="1600" b="1">
                <a:latin typeface="Times New Roman" pitchFamily="18" charset="0"/>
              </a:rPr>
              <a:t>章 </a:t>
            </a:r>
            <a:r>
              <a:rPr lang="zh-CN" altLang="zh-CN" sz="1600" b="1"/>
              <a:t>绕线转子异步电机转子变频控制系统</a:t>
            </a:r>
            <a:endParaRPr lang="zh-CN" altLang="en-US" sz="1600" b="1">
              <a:latin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idx="1"/>
          </p:nvPr>
        </p:nvSpPr>
        <p:spPr>
          <a:xfrm>
            <a:off x="1692275" y="836613"/>
            <a:ext cx="7451725" cy="5905500"/>
          </a:xfrm>
          <a:solidFill>
            <a:schemeClr val="bg1"/>
          </a:solidFill>
        </p:spPr>
        <p:txBody>
          <a:bodyPr/>
          <a:lstStyle/>
          <a:p>
            <a:pPr marL="0" indent="0" eaLnBrk="1" hangingPunct="1">
              <a:lnSpc>
                <a:spcPct val="90000"/>
              </a:lnSpc>
              <a:buFontTx/>
              <a:buNone/>
              <a:defRPr/>
            </a:pPr>
            <a:r>
              <a:rPr lang="zh-CN" altLang="en-US" sz="2000" b="1" dirty="0" smtClean="0">
                <a:solidFill>
                  <a:srgbClr val="9900CC"/>
                </a:solidFill>
                <a:effectLst>
                  <a:outerShdw blurRad="38100" dist="38100" dir="2700000" algn="tl">
                    <a:srgbClr val="000000">
                      <a:alpha val="43137"/>
                    </a:srgbClr>
                  </a:outerShdw>
                </a:effectLst>
              </a:rPr>
              <a:t>（</a:t>
            </a:r>
            <a:r>
              <a:rPr lang="en-US" altLang="zh-CN" sz="2000" b="1" dirty="0" smtClean="0">
                <a:solidFill>
                  <a:srgbClr val="9900CC"/>
                </a:solidFill>
                <a:effectLst>
                  <a:outerShdw blurRad="38100" dist="38100" dir="2700000" algn="tl">
                    <a:srgbClr val="000000">
                      <a:alpha val="43137"/>
                    </a:srgbClr>
                  </a:outerShdw>
                </a:effectLst>
              </a:rPr>
              <a:t>4</a:t>
            </a:r>
            <a:r>
              <a:rPr lang="zh-CN" altLang="en-US" sz="2000" b="1" dirty="0" smtClean="0">
                <a:solidFill>
                  <a:srgbClr val="9900CC"/>
                </a:solidFill>
                <a:effectLst>
                  <a:outerShdw blurRad="38100" dist="38100" dir="2700000" algn="tl">
                    <a:srgbClr val="000000">
                      <a:alpha val="43137"/>
                    </a:srgbClr>
                  </a:outerShdw>
                </a:effectLst>
              </a:rPr>
              <a:t>）</a:t>
            </a:r>
            <a:r>
              <a:rPr lang="en-US" altLang="zh-CN" sz="2000" b="1" dirty="0" smtClean="0">
                <a:solidFill>
                  <a:srgbClr val="9900CC"/>
                </a:solidFill>
                <a:effectLst>
                  <a:outerShdw blurRad="38100" dist="38100" dir="2700000" algn="tl">
                    <a:srgbClr val="000000">
                      <a:alpha val="43137"/>
                    </a:srgbClr>
                  </a:outerShdw>
                </a:effectLst>
              </a:rPr>
              <a:t>SVPWM</a:t>
            </a:r>
            <a:r>
              <a:rPr lang="zh-CN" altLang="en-US" sz="2000" b="1" dirty="0" smtClean="0">
                <a:solidFill>
                  <a:srgbClr val="9900CC"/>
                </a:solidFill>
                <a:effectLst>
                  <a:outerShdw blurRad="38100" dist="38100" dir="2700000" algn="tl">
                    <a:srgbClr val="000000">
                      <a:alpha val="43137"/>
                    </a:srgbClr>
                  </a:outerShdw>
                </a:effectLst>
              </a:rPr>
              <a:t>控制模式特点：</a:t>
            </a:r>
          </a:p>
          <a:p>
            <a:pPr marL="0" indent="0" eaLnBrk="1" hangingPunct="1">
              <a:lnSpc>
                <a:spcPct val="90000"/>
              </a:lnSpc>
              <a:spcBef>
                <a:spcPts val="600"/>
              </a:spcBef>
              <a:buFontTx/>
              <a:buNone/>
              <a:defRPr/>
            </a:pPr>
            <a:r>
              <a:rPr lang="zh-CN" altLang="en-US" sz="2000" b="1" dirty="0" smtClean="0"/>
              <a:t>逆变器的一个工作周期分成</a:t>
            </a:r>
            <a:r>
              <a:rPr lang="en-US" altLang="zh-CN" sz="2000" b="1" dirty="0" smtClean="0"/>
              <a:t>6</a:t>
            </a:r>
            <a:r>
              <a:rPr lang="zh-CN" altLang="en-US" sz="2000" b="1" dirty="0" smtClean="0"/>
              <a:t>个扇区，每个扇区相当于常规六拍逆变器的一拍。为了使电动机旋转磁场逼近圆形，每个扇区再分成若干个小区间</a:t>
            </a:r>
            <a:r>
              <a:rPr lang="en-US" altLang="zh-CN" sz="2000" b="1" i="1" dirty="0" smtClean="0"/>
              <a:t>T</a:t>
            </a:r>
            <a:r>
              <a:rPr lang="en-US" altLang="zh-CN" sz="2000" b="1" baseline="-25000" dirty="0" smtClean="0"/>
              <a:t>0</a:t>
            </a:r>
            <a:r>
              <a:rPr lang="zh-CN" altLang="en-US" sz="2000" b="1" dirty="0" smtClean="0"/>
              <a:t>，</a:t>
            </a:r>
            <a:r>
              <a:rPr lang="en-US" altLang="zh-CN" sz="2000" b="1" i="1" dirty="0" smtClean="0"/>
              <a:t>T</a:t>
            </a:r>
            <a:r>
              <a:rPr lang="en-US" altLang="zh-CN" sz="2000" b="1" baseline="-25000" dirty="0" smtClean="0"/>
              <a:t>0</a:t>
            </a:r>
            <a:r>
              <a:rPr lang="zh-CN" altLang="en-US" sz="2000" b="1" dirty="0" smtClean="0"/>
              <a:t>越短，旋转磁场越接近圆形，但</a:t>
            </a:r>
            <a:r>
              <a:rPr lang="en-US" altLang="zh-CN" sz="2000" b="1" i="1" dirty="0" smtClean="0"/>
              <a:t>T</a:t>
            </a:r>
            <a:r>
              <a:rPr lang="en-US" altLang="zh-CN" sz="2000" b="1" baseline="-25000" dirty="0" smtClean="0"/>
              <a:t>0</a:t>
            </a:r>
            <a:r>
              <a:rPr lang="zh-CN" altLang="en-US" sz="2000" b="1" dirty="0" smtClean="0"/>
              <a:t>的缩短受到功率开关器件允许开关频率的制约。</a:t>
            </a:r>
          </a:p>
          <a:p>
            <a:pPr marL="0" indent="0" eaLnBrk="1" hangingPunct="1">
              <a:lnSpc>
                <a:spcPct val="90000"/>
              </a:lnSpc>
              <a:spcBef>
                <a:spcPts val="1200"/>
              </a:spcBef>
              <a:buFontTx/>
              <a:buNone/>
              <a:defRPr/>
            </a:pPr>
            <a:r>
              <a:rPr lang="zh-CN" altLang="en-US" sz="2000" b="1" dirty="0" smtClean="0">
                <a:solidFill>
                  <a:srgbClr val="C00000"/>
                </a:solidFill>
                <a:effectLst>
                  <a:outerShdw blurRad="38100" dist="38100" dir="2700000" algn="tl">
                    <a:srgbClr val="000000">
                      <a:alpha val="43137"/>
                    </a:srgbClr>
                  </a:outerShdw>
                </a:effectLst>
              </a:rPr>
              <a:t>开关损耗较小原则：</a:t>
            </a:r>
            <a:r>
              <a:rPr lang="zh-CN" altLang="en-US" sz="2000" b="1" dirty="0" smtClean="0"/>
              <a:t>在每个小区间内虽有多次开关状态的切换，但每次切换都只涉及一个功率开关器件，因而开关损耗较小。</a:t>
            </a:r>
          </a:p>
          <a:p>
            <a:pPr marL="0" indent="0" eaLnBrk="1" hangingPunct="1">
              <a:lnSpc>
                <a:spcPct val="90000"/>
              </a:lnSpc>
              <a:spcBef>
                <a:spcPts val="1200"/>
              </a:spcBef>
              <a:buFontTx/>
              <a:buNone/>
              <a:defRPr/>
            </a:pPr>
            <a:r>
              <a:rPr lang="zh-CN" altLang="en-US" sz="2000" b="1" dirty="0" smtClean="0"/>
              <a:t>每个小区间均以零电压矢量开始，又以零矢量结束。</a:t>
            </a:r>
          </a:p>
          <a:p>
            <a:pPr marL="0" indent="0" eaLnBrk="1" hangingPunct="1">
              <a:lnSpc>
                <a:spcPct val="90000"/>
              </a:lnSpc>
              <a:spcBef>
                <a:spcPts val="1200"/>
              </a:spcBef>
              <a:buFontTx/>
              <a:buNone/>
              <a:defRPr/>
            </a:pPr>
            <a:r>
              <a:rPr lang="zh-CN" altLang="en-US" sz="2000" b="1" dirty="0" smtClean="0"/>
              <a:t>利用电压空间矢量直接生成三相</a:t>
            </a:r>
            <a:r>
              <a:rPr lang="en-US" altLang="zh-CN" sz="2000" b="1" dirty="0" smtClean="0"/>
              <a:t>PWM</a:t>
            </a:r>
            <a:r>
              <a:rPr lang="zh-CN" altLang="en-US" sz="2000" b="1" dirty="0" smtClean="0"/>
              <a:t>波，计算简便。</a:t>
            </a:r>
          </a:p>
          <a:p>
            <a:pPr marL="0" indent="0" eaLnBrk="1" hangingPunct="1">
              <a:lnSpc>
                <a:spcPct val="90000"/>
              </a:lnSpc>
              <a:spcBef>
                <a:spcPts val="1200"/>
              </a:spcBef>
              <a:buFontTx/>
              <a:buNone/>
              <a:defRPr/>
            </a:pPr>
            <a:r>
              <a:rPr lang="zh-CN" altLang="en-US" sz="2000" b="1" dirty="0" smtClean="0"/>
              <a:t>采用</a:t>
            </a:r>
            <a:r>
              <a:rPr lang="en-US" altLang="zh-CN" sz="2000" b="1" dirty="0" smtClean="0"/>
              <a:t>SVPWM</a:t>
            </a:r>
            <a:r>
              <a:rPr lang="zh-CN" altLang="en-US" sz="2000" b="1" dirty="0" smtClean="0"/>
              <a:t>控制时，逆变器输出线电压基波最大值为直流侧电压，这</a:t>
            </a:r>
            <a:r>
              <a:rPr lang="zh-CN" altLang="en-US" sz="2000" b="1" dirty="0" smtClean="0">
                <a:solidFill>
                  <a:srgbClr val="C00000"/>
                </a:solidFill>
                <a:effectLst>
                  <a:outerShdw blurRad="38100" dist="38100" dir="2700000" algn="tl">
                    <a:srgbClr val="000000">
                      <a:alpha val="43137"/>
                    </a:srgbClr>
                  </a:outerShdw>
                </a:effectLst>
              </a:rPr>
              <a:t>比一般的</a:t>
            </a:r>
            <a:r>
              <a:rPr lang="en-US" altLang="zh-CN" sz="2000" b="1" dirty="0" smtClean="0">
                <a:solidFill>
                  <a:srgbClr val="C00000"/>
                </a:solidFill>
                <a:effectLst>
                  <a:outerShdw blurRad="38100" dist="38100" dir="2700000" algn="tl">
                    <a:srgbClr val="000000">
                      <a:alpha val="43137"/>
                    </a:srgbClr>
                  </a:outerShdw>
                </a:effectLst>
              </a:rPr>
              <a:t>SPWM</a:t>
            </a:r>
            <a:r>
              <a:rPr lang="zh-CN" altLang="en-US" sz="2000" b="1" dirty="0" smtClean="0">
                <a:solidFill>
                  <a:srgbClr val="C00000"/>
                </a:solidFill>
                <a:effectLst>
                  <a:outerShdw blurRad="38100" dist="38100" dir="2700000" algn="tl">
                    <a:srgbClr val="000000">
                      <a:alpha val="43137"/>
                    </a:srgbClr>
                  </a:outerShdw>
                </a:effectLst>
              </a:rPr>
              <a:t>逆变器输出电压提高了</a:t>
            </a:r>
            <a:r>
              <a:rPr lang="en-US" altLang="zh-CN" sz="2000" b="1" dirty="0" smtClean="0">
                <a:solidFill>
                  <a:srgbClr val="C00000"/>
                </a:solidFill>
                <a:effectLst>
                  <a:outerShdw blurRad="38100" dist="38100" dir="2700000" algn="tl">
                    <a:srgbClr val="000000">
                      <a:alpha val="43137"/>
                    </a:srgbClr>
                  </a:outerShdw>
                </a:effectLst>
              </a:rPr>
              <a:t>15%</a:t>
            </a:r>
            <a:r>
              <a:rPr lang="zh-CN" altLang="en-US" sz="2000" b="1" dirty="0" smtClean="0"/>
              <a:t>。</a:t>
            </a:r>
            <a:endParaRPr lang="en-US" altLang="zh-CN" sz="2000" b="1" dirty="0" smtClean="0"/>
          </a:p>
          <a:p>
            <a:pPr marL="0" indent="0" eaLnBrk="1" hangingPunct="1">
              <a:spcBef>
                <a:spcPts val="1200"/>
              </a:spcBef>
              <a:buFontTx/>
              <a:buNone/>
              <a:defRPr/>
            </a:pPr>
            <a:r>
              <a:rPr lang="en-US" altLang="zh-CN" sz="2400" b="1" dirty="0" smtClean="0">
                <a:solidFill>
                  <a:srgbClr val="0000FF"/>
                </a:solidFill>
                <a:effectLst>
                  <a:outerShdw blurRad="38100" dist="38100" dir="2700000" algn="tl">
                    <a:srgbClr val="000000">
                      <a:alpha val="43137"/>
                    </a:srgbClr>
                  </a:outerShdw>
                </a:effectLst>
              </a:rPr>
              <a:t>8</a:t>
            </a:r>
            <a:r>
              <a:rPr lang="zh-CN" altLang="en-US" sz="2400" b="1" dirty="0" smtClean="0">
                <a:solidFill>
                  <a:srgbClr val="0000FF"/>
                </a:solidFill>
                <a:effectLst>
                  <a:outerShdw blurRad="38100" dist="38100" dir="2700000" algn="tl">
                    <a:srgbClr val="000000">
                      <a:alpha val="43137"/>
                    </a:srgbClr>
                  </a:outerShdw>
                </a:effectLst>
              </a:rPr>
              <a:t>） </a:t>
            </a:r>
            <a:r>
              <a:rPr lang="en-US" altLang="zh-CN" sz="2400" b="1" dirty="0" smtClean="0">
                <a:solidFill>
                  <a:srgbClr val="0000FF"/>
                </a:solidFill>
                <a:effectLst>
                  <a:outerShdw blurRad="38100" dist="38100" dir="2700000" algn="tl">
                    <a:srgbClr val="000000">
                      <a:alpha val="43137"/>
                    </a:srgbClr>
                  </a:outerShdw>
                </a:effectLst>
              </a:rPr>
              <a:t>SPWM</a:t>
            </a:r>
            <a:r>
              <a:rPr lang="zh-CN" altLang="en-US" sz="2400" b="1" dirty="0" smtClean="0">
                <a:solidFill>
                  <a:srgbClr val="0000FF"/>
                </a:solidFill>
                <a:effectLst>
                  <a:outerShdw blurRad="38100" dist="38100" dir="2700000" algn="tl">
                    <a:srgbClr val="000000">
                      <a:alpha val="43137"/>
                    </a:srgbClr>
                  </a:outerShdw>
                </a:effectLst>
              </a:rPr>
              <a:t>、 </a:t>
            </a:r>
            <a:r>
              <a:rPr lang="en-US" altLang="zh-CN" sz="2400" b="1" dirty="0" smtClean="0">
                <a:solidFill>
                  <a:srgbClr val="0000FF"/>
                </a:solidFill>
                <a:effectLst>
                  <a:outerShdw blurRad="38100" dist="38100" dir="2700000" algn="tl">
                    <a:srgbClr val="000000">
                      <a:alpha val="43137"/>
                    </a:srgbClr>
                  </a:outerShdw>
                </a:effectLst>
              </a:rPr>
              <a:t>CFPWM</a:t>
            </a:r>
            <a:r>
              <a:rPr lang="zh-CN" altLang="en-US" sz="2400" b="1" dirty="0" smtClean="0">
                <a:solidFill>
                  <a:srgbClr val="0000FF"/>
                </a:solidFill>
                <a:effectLst>
                  <a:outerShdw blurRad="38100" dist="38100" dir="2700000" algn="tl">
                    <a:srgbClr val="000000">
                      <a:alpha val="43137"/>
                    </a:srgbClr>
                  </a:outerShdw>
                </a:effectLst>
              </a:rPr>
              <a:t>和</a:t>
            </a:r>
            <a:r>
              <a:rPr lang="en-US" altLang="zh-CN" sz="2400" b="1" dirty="0" smtClean="0">
                <a:solidFill>
                  <a:srgbClr val="0000FF"/>
                </a:solidFill>
                <a:effectLst>
                  <a:outerShdw blurRad="38100" dist="38100" dir="2700000" algn="tl">
                    <a:srgbClr val="000000">
                      <a:alpha val="43137"/>
                    </a:srgbClr>
                  </a:outerShdw>
                </a:effectLst>
              </a:rPr>
              <a:t>SVPWM</a:t>
            </a:r>
            <a:r>
              <a:rPr lang="zh-CN" altLang="en-US" sz="2400" b="1" dirty="0" smtClean="0">
                <a:solidFill>
                  <a:srgbClr val="0000FF"/>
                </a:solidFill>
                <a:effectLst>
                  <a:outerShdw blurRad="38100" dist="38100" dir="2700000" algn="tl">
                    <a:srgbClr val="000000">
                      <a:alpha val="43137"/>
                    </a:srgbClr>
                  </a:outerShdw>
                </a:effectLst>
              </a:rPr>
              <a:t>控制目标：</a:t>
            </a:r>
          </a:p>
          <a:p>
            <a:pPr marL="0" indent="0" eaLnBrk="1" hangingPunct="1">
              <a:lnSpc>
                <a:spcPct val="90000"/>
              </a:lnSpc>
              <a:spcBef>
                <a:spcPts val="1200"/>
              </a:spcBef>
              <a:buFontTx/>
              <a:buNone/>
              <a:defRPr/>
            </a:pPr>
            <a:r>
              <a:rPr lang="en-US" altLang="zh-CN" sz="2000" b="1" dirty="0" smtClean="0">
                <a:solidFill>
                  <a:srgbClr val="C00000"/>
                </a:solidFill>
                <a:effectLst>
                  <a:outerShdw blurRad="38100" dist="38100" dir="2700000" algn="tl">
                    <a:srgbClr val="000000">
                      <a:alpha val="43137"/>
                    </a:srgbClr>
                  </a:outerShdw>
                </a:effectLst>
              </a:rPr>
              <a:t>SPWM</a:t>
            </a:r>
            <a:r>
              <a:rPr lang="zh-CN" altLang="en-US" sz="2000" b="1" dirty="0" smtClean="0">
                <a:solidFill>
                  <a:srgbClr val="C00000"/>
                </a:solidFill>
                <a:effectLst>
                  <a:outerShdw blurRad="38100" dist="38100" dir="2700000" algn="tl">
                    <a:srgbClr val="000000">
                      <a:alpha val="43137"/>
                    </a:srgbClr>
                  </a:outerShdw>
                </a:effectLst>
              </a:rPr>
              <a:t>控制技术的控制目标是，使变压变频器的输出电压为正弦波。</a:t>
            </a:r>
            <a:r>
              <a:rPr lang="en-US" altLang="zh-CN" sz="2000" b="1" dirty="0" smtClean="0">
                <a:effectLst>
                  <a:outerShdw blurRad="38100" dist="38100" dir="2700000" algn="tl">
                    <a:srgbClr val="000000">
                      <a:alpha val="43137"/>
                    </a:srgbClr>
                  </a:outerShdw>
                </a:effectLst>
              </a:rPr>
              <a:t>CFPWM</a:t>
            </a:r>
            <a:r>
              <a:rPr lang="zh-CN" altLang="en-US" sz="2000" b="1" dirty="0" smtClean="0">
                <a:effectLst>
                  <a:outerShdw blurRad="38100" dist="38100" dir="2700000" algn="tl">
                    <a:srgbClr val="000000">
                      <a:alpha val="43137"/>
                    </a:srgbClr>
                  </a:outerShdw>
                </a:effectLst>
              </a:rPr>
              <a:t>控制技术的控制目标是，使变压变频器的输出（电流）为正弦波。</a:t>
            </a:r>
            <a:r>
              <a:rPr lang="en-US" altLang="zh-CN" sz="2000" b="1" dirty="0" smtClean="0">
                <a:solidFill>
                  <a:srgbClr val="9900CC"/>
                </a:solidFill>
                <a:effectLst>
                  <a:outerShdw blurRad="38100" dist="38100" dir="2700000" algn="tl">
                    <a:srgbClr val="000000">
                      <a:alpha val="43137"/>
                    </a:srgbClr>
                  </a:outerShdw>
                </a:effectLst>
              </a:rPr>
              <a:t>SVPWM</a:t>
            </a:r>
            <a:r>
              <a:rPr lang="zh-CN" altLang="en-US" sz="2000" b="1" dirty="0" smtClean="0">
                <a:solidFill>
                  <a:srgbClr val="9900CC"/>
                </a:solidFill>
                <a:effectLst>
                  <a:outerShdw blurRad="38100" dist="38100" dir="2700000" algn="tl">
                    <a:srgbClr val="000000">
                      <a:alpha val="43137"/>
                    </a:srgbClr>
                  </a:outerShdw>
                </a:effectLst>
              </a:rPr>
              <a:t>控制技术的控制目标是，使电动机中产生空间（圆形）旋转磁场。</a:t>
            </a:r>
            <a:r>
              <a:rPr lang="zh-CN" altLang="en-US" sz="2000" dirty="0" smtClean="0">
                <a:solidFill>
                  <a:srgbClr val="9900CC"/>
                </a:solidFill>
                <a:effectLst>
                  <a:outerShdw blurRad="38100" dist="38100" dir="2700000" algn="tl">
                    <a:srgbClr val="000000">
                      <a:alpha val="43137"/>
                    </a:srgbClr>
                  </a:outerShdw>
                </a:effectLst>
              </a:rPr>
              <a:t> </a:t>
            </a:r>
            <a:endParaRPr lang="zh-CN" altLang="en-US" sz="2000" b="1" dirty="0" smtClean="0">
              <a:solidFill>
                <a:srgbClr val="9900CC"/>
              </a:solidFill>
              <a:effectLst>
                <a:outerShdw blurRad="38100" dist="38100" dir="2700000" algn="tl">
                  <a:srgbClr val="000000">
                    <a:alpha val="43137"/>
                  </a:srgbClr>
                </a:outerShdw>
              </a:effectLst>
            </a:endParaRPr>
          </a:p>
        </p:txBody>
      </p:sp>
      <p:sp>
        <p:nvSpPr>
          <p:cNvPr id="67587" name="Text Box 30"/>
          <p:cNvSpPr txBox="1">
            <a:spLocks noChangeArrowheads="1"/>
          </p:cNvSpPr>
          <p:nvPr/>
        </p:nvSpPr>
        <p:spPr bwMode="auto">
          <a:xfrm>
            <a:off x="0" y="4514850"/>
            <a:ext cx="1670050"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9</a:t>
            </a:r>
            <a:r>
              <a:rPr lang="zh-CN" altLang="en-US" sz="1600" b="1">
                <a:latin typeface="Times New Roman" pitchFamily="18" charset="0"/>
              </a:rPr>
              <a:t>章 同步电动机变压变频调速系统</a:t>
            </a:r>
          </a:p>
        </p:txBody>
      </p:sp>
      <p:sp>
        <p:nvSpPr>
          <p:cNvPr id="67588" name="Text Box 13"/>
          <p:cNvSpPr txBox="1">
            <a:spLocks noChangeArrowheads="1"/>
          </p:cNvSpPr>
          <p:nvPr/>
        </p:nvSpPr>
        <p:spPr bwMode="auto">
          <a:xfrm>
            <a:off x="0" y="2676525"/>
            <a:ext cx="1703388"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7</a:t>
            </a:r>
            <a:r>
              <a:rPr lang="zh-CN" altLang="en-US" sz="1600" b="1">
                <a:latin typeface="Times New Roman" pitchFamily="18" charset="0"/>
              </a:rPr>
              <a:t>章  基于动态模型的异步电动机调速系统</a:t>
            </a:r>
          </a:p>
        </p:txBody>
      </p:sp>
      <p:sp>
        <p:nvSpPr>
          <p:cNvPr id="67589" name="Text Box 26"/>
          <p:cNvSpPr txBox="1">
            <a:spLocks noChangeArrowheads="1"/>
          </p:cNvSpPr>
          <p:nvPr/>
        </p:nvSpPr>
        <p:spPr bwMode="auto">
          <a:xfrm>
            <a:off x="0" y="1079500"/>
            <a:ext cx="1687513" cy="581025"/>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2" action="ppaction://hlinksldjump"/>
              </a:rPr>
              <a:t>第</a:t>
            </a:r>
            <a:r>
              <a:rPr lang="en-US" altLang="zh-CN" sz="1600" b="1">
                <a:latin typeface="Times New Roman" pitchFamily="18" charset="0"/>
                <a:hlinkClick r:id="rId2" action="ppaction://hlinksldjump"/>
              </a:rPr>
              <a:t>1</a:t>
            </a:r>
            <a:r>
              <a:rPr lang="zh-CN" altLang="en-US" sz="1600" b="1">
                <a:latin typeface="Times New Roman" pitchFamily="18" charset="0"/>
                <a:hlinkClick r:id="rId2" action="ppaction://hlinksldjump"/>
              </a:rPr>
              <a:t>章  交流调速系统绪论</a:t>
            </a:r>
            <a:endParaRPr lang="zh-CN" altLang="en-US" sz="1600" b="1">
              <a:latin typeface="Times New Roman" pitchFamily="18" charset="0"/>
            </a:endParaRPr>
          </a:p>
        </p:txBody>
      </p:sp>
      <p:sp>
        <p:nvSpPr>
          <p:cNvPr id="6" name="Text Box 27"/>
          <p:cNvSpPr txBox="1">
            <a:spLocks noChangeArrowheads="1"/>
          </p:cNvSpPr>
          <p:nvPr/>
        </p:nvSpPr>
        <p:spPr bwMode="auto">
          <a:xfrm>
            <a:off x="0" y="1749425"/>
            <a:ext cx="1693863" cy="825500"/>
          </a:xfrm>
          <a:prstGeom prst="rect">
            <a:avLst/>
          </a:prstGeom>
          <a:solidFill>
            <a:schemeClr val="accent5">
              <a:lumMod val="40000"/>
              <a:lumOff val="60000"/>
            </a:schemeClr>
          </a:solidFill>
          <a:ln w="9525">
            <a:noFill/>
            <a:miter lim="800000"/>
          </a:ln>
        </p:spPr>
        <p:txBody>
          <a:bodyPr>
            <a:spAutoFit/>
          </a:bodyPr>
          <a:lstStyle/>
          <a:p>
            <a:pPr>
              <a:spcBef>
                <a:spcPct val="50000"/>
              </a:spcBef>
              <a:buFontTx/>
              <a:buNone/>
              <a:defRPr/>
            </a:pPr>
            <a:r>
              <a:rPr kumimoji="1" lang="zh-CN" altLang="zh-CN" sz="1600" b="1" dirty="0">
                <a:latin typeface="Times New Roman" panose="02020603050405020304" pitchFamily="18" charset="0"/>
              </a:rPr>
              <a:t>第</a:t>
            </a:r>
            <a:r>
              <a:rPr kumimoji="1" lang="en-US" altLang="zh-CN" sz="1600" b="1" dirty="0">
                <a:latin typeface="Times New Roman" panose="02020603050405020304" pitchFamily="18" charset="0"/>
              </a:rPr>
              <a:t>6</a:t>
            </a:r>
            <a:r>
              <a:rPr kumimoji="1" lang="zh-CN" altLang="zh-CN" sz="1600" b="1" dirty="0">
                <a:latin typeface="Times New Roman" panose="02020603050405020304" pitchFamily="18" charset="0"/>
              </a:rPr>
              <a:t>章 </a:t>
            </a:r>
            <a:r>
              <a:rPr kumimoji="1" lang="zh-CN" altLang="en-US" sz="1600" b="1" dirty="0">
                <a:latin typeface="Times New Roman" panose="02020603050405020304" pitchFamily="18" charset="0"/>
              </a:rPr>
              <a:t> </a:t>
            </a:r>
            <a:r>
              <a:rPr kumimoji="1" lang="zh-CN" altLang="zh-CN" sz="1600" b="1" dirty="0">
                <a:latin typeface="Times New Roman" panose="02020603050405020304" pitchFamily="18" charset="0"/>
              </a:rPr>
              <a:t>基于稳态模型的异步电动机调速系统</a:t>
            </a:r>
            <a:endParaRPr kumimoji="1" lang="en-US" altLang="zh-CN" sz="1600" b="1" dirty="0">
              <a:latin typeface="Times New Roman" panose="02020603050405020304" pitchFamily="18" charset="0"/>
            </a:endParaRPr>
          </a:p>
        </p:txBody>
      </p:sp>
      <p:sp>
        <p:nvSpPr>
          <p:cNvPr id="67591" name="Text Box 29"/>
          <p:cNvSpPr txBox="1">
            <a:spLocks noChangeArrowheads="1"/>
          </p:cNvSpPr>
          <p:nvPr/>
        </p:nvSpPr>
        <p:spPr bwMode="auto">
          <a:xfrm>
            <a:off x="0" y="3606800"/>
            <a:ext cx="1685925" cy="830263"/>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8</a:t>
            </a:r>
            <a:r>
              <a:rPr lang="zh-CN" altLang="en-US" sz="1600" b="1">
                <a:latin typeface="Times New Roman" pitchFamily="18" charset="0"/>
              </a:rPr>
              <a:t>章 </a:t>
            </a:r>
            <a:r>
              <a:rPr lang="zh-CN" altLang="zh-CN" sz="1600" b="1"/>
              <a:t>绕线转子异步电机转子变频控制系统</a:t>
            </a:r>
            <a:endParaRPr lang="zh-CN" altLang="en-US" sz="1600" b="1">
              <a:latin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idx="1"/>
          </p:nvPr>
        </p:nvSpPr>
        <p:spPr>
          <a:xfrm>
            <a:off x="1692275" y="836613"/>
            <a:ext cx="7380288" cy="6021387"/>
          </a:xfrm>
          <a:solidFill>
            <a:schemeClr val="bg1"/>
          </a:solidFill>
        </p:spPr>
        <p:txBody>
          <a:bodyPr/>
          <a:lstStyle/>
          <a:p>
            <a:pPr eaLnBrk="1" hangingPunct="1">
              <a:lnSpc>
                <a:spcPct val="120000"/>
              </a:lnSpc>
              <a:buFontTx/>
              <a:buNone/>
              <a:defRPr/>
            </a:pPr>
            <a:r>
              <a:rPr lang="en-US" altLang="zh-CN" sz="2400" b="1" dirty="0" smtClean="0">
                <a:solidFill>
                  <a:srgbClr val="0000FF"/>
                </a:solidFill>
                <a:effectLst>
                  <a:outerShdw blurRad="38100" dist="38100" dir="2700000" algn="tl">
                    <a:srgbClr val="000000">
                      <a:alpha val="43137"/>
                    </a:srgbClr>
                  </a:outerShdw>
                </a:effectLst>
                <a:latin typeface="宋体" panose="02010600030101010101" pitchFamily="2" charset="-122"/>
              </a:rPr>
              <a:t>9)PWM</a:t>
            </a:r>
            <a:r>
              <a:rPr lang="zh-CN" altLang="en-US" sz="2400" b="1" dirty="0" smtClean="0">
                <a:solidFill>
                  <a:srgbClr val="0000FF"/>
                </a:solidFill>
                <a:effectLst>
                  <a:outerShdw blurRad="38100" dist="38100" dir="2700000" algn="tl">
                    <a:srgbClr val="000000">
                      <a:alpha val="43137"/>
                    </a:srgbClr>
                  </a:outerShdw>
                </a:effectLst>
                <a:latin typeface="宋体" panose="02010600030101010101" pitchFamily="2" charset="-122"/>
              </a:rPr>
              <a:t>变压变频器应用广泛，优点如下：</a:t>
            </a:r>
          </a:p>
          <a:p>
            <a:pPr marL="0" indent="0" eaLnBrk="1" hangingPunct="1">
              <a:lnSpc>
                <a:spcPct val="120000"/>
              </a:lnSpc>
              <a:spcBef>
                <a:spcPts val="1200"/>
              </a:spcBef>
              <a:buFontTx/>
              <a:buNone/>
              <a:defRPr/>
            </a:pPr>
            <a:r>
              <a:rPr lang="zh-CN" altLang="en-US" sz="2000" b="1" dirty="0" smtClean="0">
                <a:latin typeface="宋体" panose="02010600030101010101" pitchFamily="2" charset="-122"/>
              </a:rPr>
              <a:t>在主电路整流和逆变两个单元中，只有逆变单元可控，通过它同时调节电压和频率，结构简单。采用全控型功率开关器件，只通过驱动电压脉冲进行控制，</a:t>
            </a:r>
            <a:r>
              <a:rPr lang="zh-CN" altLang="en-US" sz="2000" b="1" dirty="0" smtClean="0">
                <a:solidFill>
                  <a:srgbClr val="C00000"/>
                </a:solidFill>
                <a:effectLst>
                  <a:outerShdw blurRad="38100" dist="38100" dir="2700000" algn="tl">
                    <a:srgbClr val="000000">
                      <a:alpha val="43137"/>
                    </a:srgbClr>
                  </a:outerShdw>
                </a:effectLst>
                <a:latin typeface="宋体" panose="02010600030101010101" pitchFamily="2" charset="-122"/>
              </a:rPr>
              <a:t>电路简单，效率高</a:t>
            </a:r>
            <a:r>
              <a:rPr lang="zh-CN" altLang="en-US" sz="2000" b="1" dirty="0" smtClean="0">
                <a:latin typeface="宋体" panose="02010600030101010101" pitchFamily="2" charset="-122"/>
              </a:rPr>
              <a:t>；</a:t>
            </a:r>
          </a:p>
          <a:p>
            <a:pPr marL="0" indent="0" eaLnBrk="1" hangingPunct="1">
              <a:lnSpc>
                <a:spcPct val="120000"/>
              </a:lnSpc>
              <a:spcBef>
                <a:spcPts val="1200"/>
              </a:spcBef>
              <a:buFontTx/>
              <a:buNone/>
              <a:defRPr/>
            </a:pPr>
            <a:r>
              <a:rPr lang="zh-CN" altLang="en-US" sz="2000" b="1" dirty="0" smtClean="0">
                <a:latin typeface="宋体" panose="02010600030101010101" pitchFamily="2" charset="-122"/>
              </a:rPr>
              <a:t>输出电压波形虽是一系列的</a:t>
            </a:r>
            <a:r>
              <a:rPr lang="en-US" altLang="zh-CN" sz="2000" b="1" dirty="0" smtClean="0">
                <a:latin typeface="宋体" panose="02010600030101010101" pitchFamily="2" charset="-122"/>
              </a:rPr>
              <a:t>PWM</a:t>
            </a:r>
            <a:r>
              <a:rPr lang="zh-CN" altLang="en-US" sz="2000" b="1" dirty="0" smtClean="0">
                <a:latin typeface="宋体" panose="02010600030101010101" pitchFamily="2" charset="-122"/>
              </a:rPr>
              <a:t>波，但由于采用了恰当的</a:t>
            </a:r>
            <a:r>
              <a:rPr lang="en-US" altLang="zh-CN" sz="2000" b="1" dirty="0" smtClean="0">
                <a:latin typeface="宋体" panose="02010600030101010101" pitchFamily="2" charset="-122"/>
              </a:rPr>
              <a:t>PWM</a:t>
            </a:r>
            <a:r>
              <a:rPr lang="zh-CN" altLang="en-US" sz="2000" b="1" dirty="0" smtClean="0">
                <a:latin typeface="宋体" panose="02010600030101010101" pitchFamily="2" charset="-122"/>
              </a:rPr>
              <a:t>控制技术，正弦基波的比重较大，影响电机运行的低次谐波受到很大的抑制，因而</a:t>
            </a:r>
            <a:r>
              <a:rPr lang="zh-CN" altLang="en-US" sz="2000" b="1" dirty="0" smtClean="0">
                <a:solidFill>
                  <a:srgbClr val="C00000"/>
                </a:solidFill>
                <a:effectLst>
                  <a:outerShdw blurRad="38100" dist="38100" dir="2700000" algn="tl">
                    <a:srgbClr val="000000">
                      <a:alpha val="43137"/>
                    </a:srgbClr>
                  </a:outerShdw>
                </a:effectLst>
                <a:latin typeface="宋体" panose="02010600030101010101" pitchFamily="2" charset="-122"/>
              </a:rPr>
              <a:t>转矩脉动小，提高了系统的调速范围和稳态性能</a:t>
            </a:r>
            <a:r>
              <a:rPr lang="zh-CN" altLang="en-US" sz="2000" b="1" dirty="0" smtClean="0">
                <a:latin typeface="宋体" panose="02010600030101010101" pitchFamily="2" charset="-122"/>
              </a:rPr>
              <a:t>；</a:t>
            </a:r>
          </a:p>
          <a:p>
            <a:pPr marL="0" indent="0" eaLnBrk="1" hangingPunct="1">
              <a:lnSpc>
                <a:spcPct val="120000"/>
              </a:lnSpc>
              <a:spcBef>
                <a:spcPts val="1200"/>
              </a:spcBef>
              <a:buFontTx/>
              <a:buNone/>
              <a:defRPr/>
            </a:pPr>
            <a:r>
              <a:rPr lang="zh-CN" altLang="en-US" sz="2000" b="1" dirty="0" smtClean="0">
                <a:solidFill>
                  <a:srgbClr val="C00000"/>
                </a:solidFill>
                <a:effectLst>
                  <a:outerShdw blurRad="38100" dist="38100" dir="2700000" algn="tl">
                    <a:srgbClr val="000000">
                      <a:alpha val="43137"/>
                    </a:srgbClr>
                  </a:outerShdw>
                </a:effectLst>
                <a:latin typeface="宋体" panose="02010600030101010101" pitchFamily="2" charset="-122"/>
              </a:rPr>
              <a:t>逆变器同时实现调压和调频</a:t>
            </a:r>
            <a:r>
              <a:rPr lang="zh-CN" altLang="en-US" sz="2000" b="1" dirty="0" smtClean="0">
                <a:latin typeface="宋体" panose="02010600030101010101" pitchFamily="2" charset="-122"/>
              </a:rPr>
              <a:t>，动态响应不受中间直流环节滤波器参数的影响，系统的动态性能也得以提高；</a:t>
            </a:r>
          </a:p>
          <a:p>
            <a:pPr marL="0" indent="0" eaLnBrk="1" hangingPunct="1">
              <a:lnSpc>
                <a:spcPct val="120000"/>
              </a:lnSpc>
              <a:spcBef>
                <a:spcPts val="1200"/>
              </a:spcBef>
              <a:buFontTx/>
              <a:buNone/>
              <a:defRPr/>
            </a:pPr>
            <a:r>
              <a:rPr lang="zh-CN" altLang="en-US" sz="2000" b="1" dirty="0" smtClean="0">
                <a:latin typeface="宋体" panose="02010600030101010101" pitchFamily="2" charset="-122"/>
              </a:rPr>
              <a:t>采用不可控的二极管整流器，</a:t>
            </a:r>
            <a:r>
              <a:rPr lang="zh-CN" altLang="en-US" sz="2000" b="1" dirty="0" smtClean="0">
                <a:solidFill>
                  <a:srgbClr val="C00000"/>
                </a:solidFill>
                <a:effectLst>
                  <a:outerShdw blurRad="38100" dist="38100" dir="2700000" algn="tl">
                    <a:srgbClr val="000000">
                      <a:alpha val="43137"/>
                    </a:srgbClr>
                  </a:outerShdw>
                </a:effectLst>
                <a:latin typeface="宋体" panose="02010600030101010101" pitchFamily="2" charset="-122"/>
              </a:rPr>
              <a:t>电源侧功率因数较高</a:t>
            </a:r>
            <a:r>
              <a:rPr lang="zh-CN" altLang="en-US" sz="2000" b="1" dirty="0" smtClean="0">
                <a:latin typeface="宋体" panose="02010600030101010101" pitchFamily="2" charset="-122"/>
              </a:rPr>
              <a:t>，且</a:t>
            </a:r>
            <a:r>
              <a:rPr lang="zh-CN" altLang="en-US" sz="2000" b="1" dirty="0" smtClean="0">
                <a:solidFill>
                  <a:srgbClr val="C00000"/>
                </a:solidFill>
                <a:effectLst>
                  <a:outerShdw blurRad="38100" dist="38100" dir="2700000" algn="tl">
                    <a:srgbClr val="000000">
                      <a:alpha val="43137"/>
                    </a:srgbClr>
                  </a:outerShdw>
                </a:effectLst>
                <a:latin typeface="宋体" panose="02010600030101010101" pitchFamily="2" charset="-122"/>
              </a:rPr>
              <a:t>不受逆变器输出电压大小的影响</a:t>
            </a:r>
            <a:r>
              <a:rPr lang="zh-CN" altLang="en-US" sz="2000" b="1" dirty="0" smtClean="0">
                <a:latin typeface="宋体" panose="02010600030101010101" pitchFamily="2" charset="-122"/>
              </a:rPr>
              <a:t>。</a:t>
            </a:r>
            <a:endParaRPr lang="zh-CN" altLang="en-US" sz="2000" b="1" dirty="0" smtClean="0">
              <a:solidFill>
                <a:srgbClr val="0000FF"/>
              </a:solidFill>
            </a:endParaRPr>
          </a:p>
          <a:p>
            <a:pPr marL="0" indent="0" eaLnBrk="1" hangingPunct="1">
              <a:lnSpc>
                <a:spcPct val="90000"/>
              </a:lnSpc>
              <a:buFontTx/>
              <a:buNone/>
              <a:defRPr/>
            </a:pPr>
            <a:endParaRPr lang="en-US" altLang="zh-CN" sz="2400" b="1" dirty="0" smtClean="0">
              <a:solidFill>
                <a:srgbClr val="0000FF"/>
              </a:solidFill>
            </a:endParaRPr>
          </a:p>
        </p:txBody>
      </p:sp>
      <p:sp>
        <p:nvSpPr>
          <p:cNvPr id="68611" name="Text Box 30"/>
          <p:cNvSpPr txBox="1">
            <a:spLocks noChangeArrowheads="1"/>
          </p:cNvSpPr>
          <p:nvPr/>
        </p:nvSpPr>
        <p:spPr bwMode="auto">
          <a:xfrm>
            <a:off x="0" y="4514850"/>
            <a:ext cx="1670050"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9</a:t>
            </a:r>
            <a:r>
              <a:rPr lang="zh-CN" altLang="en-US" sz="1600" b="1">
                <a:latin typeface="Times New Roman" pitchFamily="18" charset="0"/>
              </a:rPr>
              <a:t>章 同步电动机变压变频调速系统</a:t>
            </a:r>
          </a:p>
        </p:txBody>
      </p:sp>
      <p:sp>
        <p:nvSpPr>
          <p:cNvPr id="68612" name="Text Box 13"/>
          <p:cNvSpPr txBox="1">
            <a:spLocks noChangeArrowheads="1"/>
          </p:cNvSpPr>
          <p:nvPr/>
        </p:nvSpPr>
        <p:spPr bwMode="auto">
          <a:xfrm>
            <a:off x="0" y="2676525"/>
            <a:ext cx="1703388"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7</a:t>
            </a:r>
            <a:r>
              <a:rPr lang="zh-CN" altLang="en-US" sz="1600" b="1">
                <a:latin typeface="Times New Roman" pitchFamily="18" charset="0"/>
              </a:rPr>
              <a:t>章  基于动态模型的异步电动机调速系统</a:t>
            </a:r>
          </a:p>
        </p:txBody>
      </p:sp>
      <p:sp>
        <p:nvSpPr>
          <p:cNvPr id="68613" name="Text Box 26"/>
          <p:cNvSpPr txBox="1">
            <a:spLocks noChangeArrowheads="1"/>
          </p:cNvSpPr>
          <p:nvPr/>
        </p:nvSpPr>
        <p:spPr bwMode="auto">
          <a:xfrm>
            <a:off x="0" y="1079500"/>
            <a:ext cx="1687513" cy="581025"/>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2" action="ppaction://hlinksldjump"/>
              </a:rPr>
              <a:t>第</a:t>
            </a:r>
            <a:r>
              <a:rPr lang="en-US" altLang="zh-CN" sz="1600" b="1">
                <a:latin typeface="Times New Roman" pitchFamily="18" charset="0"/>
                <a:hlinkClick r:id="rId2" action="ppaction://hlinksldjump"/>
              </a:rPr>
              <a:t>1</a:t>
            </a:r>
            <a:r>
              <a:rPr lang="zh-CN" altLang="en-US" sz="1600" b="1">
                <a:latin typeface="Times New Roman" pitchFamily="18" charset="0"/>
                <a:hlinkClick r:id="rId2" action="ppaction://hlinksldjump"/>
              </a:rPr>
              <a:t>章  交流调速系统绪论</a:t>
            </a:r>
            <a:endParaRPr lang="zh-CN" altLang="en-US" sz="1600" b="1">
              <a:latin typeface="Times New Roman" pitchFamily="18" charset="0"/>
            </a:endParaRPr>
          </a:p>
        </p:txBody>
      </p:sp>
      <p:sp>
        <p:nvSpPr>
          <p:cNvPr id="6" name="Text Box 27"/>
          <p:cNvSpPr txBox="1">
            <a:spLocks noChangeArrowheads="1"/>
          </p:cNvSpPr>
          <p:nvPr/>
        </p:nvSpPr>
        <p:spPr bwMode="auto">
          <a:xfrm>
            <a:off x="0" y="1749425"/>
            <a:ext cx="1693863" cy="825500"/>
          </a:xfrm>
          <a:prstGeom prst="rect">
            <a:avLst/>
          </a:prstGeom>
          <a:solidFill>
            <a:schemeClr val="accent5">
              <a:lumMod val="40000"/>
              <a:lumOff val="60000"/>
            </a:schemeClr>
          </a:solidFill>
          <a:ln w="9525">
            <a:noFill/>
            <a:miter lim="800000"/>
          </a:ln>
        </p:spPr>
        <p:txBody>
          <a:bodyPr>
            <a:spAutoFit/>
          </a:bodyPr>
          <a:lstStyle/>
          <a:p>
            <a:pPr>
              <a:spcBef>
                <a:spcPct val="50000"/>
              </a:spcBef>
              <a:buFontTx/>
              <a:buNone/>
              <a:defRPr/>
            </a:pPr>
            <a:r>
              <a:rPr kumimoji="1" lang="zh-CN" altLang="zh-CN" sz="1600" b="1" dirty="0">
                <a:latin typeface="Times New Roman" panose="02020603050405020304" pitchFamily="18" charset="0"/>
              </a:rPr>
              <a:t>第</a:t>
            </a:r>
            <a:r>
              <a:rPr kumimoji="1" lang="en-US" altLang="zh-CN" sz="1600" b="1" dirty="0">
                <a:latin typeface="Times New Roman" panose="02020603050405020304" pitchFamily="18" charset="0"/>
              </a:rPr>
              <a:t>6</a:t>
            </a:r>
            <a:r>
              <a:rPr kumimoji="1" lang="zh-CN" altLang="zh-CN" sz="1600" b="1" dirty="0">
                <a:latin typeface="Times New Roman" panose="02020603050405020304" pitchFamily="18" charset="0"/>
              </a:rPr>
              <a:t>章 </a:t>
            </a:r>
            <a:r>
              <a:rPr kumimoji="1" lang="zh-CN" altLang="en-US" sz="1600" b="1" dirty="0">
                <a:latin typeface="Times New Roman" panose="02020603050405020304" pitchFamily="18" charset="0"/>
              </a:rPr>
              <a:t> </a:t>
            </a:r>
            <a:r>
              <a:rPr kumimoji="1" lang="zh-CN" altLang="zh-CN" sz="1600" b="1" dirty="0">
                <a:latin typeface="Times New Roman" panose="02020603050405020304" pitchFamily="18" charset="0"/>
              </a:rPr>
              <a:t>基于稳态模型的异步电动机调速系统</a:t>
            </a:r>
            <a:endParaRPr kumimoji="1" lang="en-US" altLang="zh-CN" sz="1600" b="1" dirty="0">
              <a:latin typeface="Times New Roman" panose="02020603050405020304" pitchFamily="18" charset="0"/>
            </a:endParaRPr>
          </a:p>
        </p:txBody>
      </p:sp>
      <p:sp>
        <p:nvSpPr>
          <p:cNvPr id="68615" name="Text Box 29"/>
          <p:cNvSpPr txBox="1">
            <a:spLocks noChangeArrowheads="1"/>
          </p:cNvSpPr>
          <p:nvPr/>
        </p:nvSpPr>
        <p:spPr bwMode="auto">
          <a:xfrm>
            <a:off x="0" y="3606800"/>
            <a:ext cx="1685925" cy="830263"/>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8</a:t>
            </a:r>
            <a:r>
              <a:rPr lang="zh-CN" altLang="en-US" sz="1600" b="1">
                <a:latin typeface="Times New Roman" pitchFamily="18" charset="0"/>
              </a:rPr>
              <a:t>章 </a:t>
            </a:r>
            <a:r>
              <a:rPr lang="zh-CN" altLang="zh-CN" sz="1600" b="1"/>
              <a:t>绕线转子异步电机转子变频控制系统</a:t>
            </a:r>
            <a:endParaRPr lang="zh-CN" altLang="en-US" sz="1600" b="1">
              <a:latin typeface="Times New Roman"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idx="1"/>
          </p:nvPr>
        </p:nvSpPr>
        <p:spPr>
          <a:xfrm>
            <a:off x="0" y="0"/>
            <a:ext cx="9144000" cy="1628775"/>
          </a:xfrm>
          <a:solidFill>
            <a:schemeClr val="bg1"/>
          </a:solidFill>
        </p:spPr>
        <p:txBody>
          <a:bodyPr/>
          <a:lstStyle/>
          <a:p>
            <a:pPr marL="0" indent="0" eaLnBrk="1" hangingPunct="1">
              <a:spcBef>
                <a:spcPts val="600"/>
              </a:spcBef>
              <a:buClr>
                <a:schemeClr val="tx1"/>
              </a:buClr>
              <a:buFontTx/>
              <a:buNone/>
              <a:defRPr/>
            </a:pPr>
            <a:r>
              <a:rPr lang="zh-CN" altLang="en-US" sz="2400" b="1" dirty="0" smtClean="0">
                <a:solidFill>
                  <a:srgbClr val="0000FF"/>
                </a:solidFill>
                <a:effectLst>
                  <a:outerShdw blurRad="38100" dist="38100" dir="2700000" algn="tl">
                    <a:srgbClr val="000000">
                      <a:alpha val="43137"/>
                    </a:srgbClr>
                  </a:outerShdw>
                </a:effectLst>
              </a:rPr>
              <a:t>图示感应电动机转速开环的电流源型交直交变频调速系统的系统原理图。</a:t>
            </a:r>
          </a:p>
          <a:p>
            <a:pPr eaLnBrk="1" hangingPunct="1">
              <a:spcBef>
                <a:spcPts val="600"/>
              </a:spcBef>
              <a:buClr>
                <a:schemeClr val="tx1"/>
              </a:buClr>
              <a:buFontTx/>
              <a:buNone/>
              <a:defRPr/>
            </a:pPr>
            <a:r>
              <a:rPr lang="zh-CN" altLang="en-US" sz="2000" b="1" dirty="0" smtClean="0">
                <a:effectLst>
                  <a:outerShdw blurRad="38100" dist="38100" dir="2700000" algn="tl">
                    <a:srgbClr val="C0C0C0"/>
                  </a:outerShdw>
                </a:effectLst>
              </a:rPr>
              <a:t> </a:t>
            </a:r>
            <a:r>
              <a:rPr lang="en-US" altLang="zh-CN" sz="2000" b="1" dirty="0" smtClean="0">
                <a:effectLst>
                  <a:outerShdw blurRad="38100" dist="38100" dir="2700000" algn="tl">
                    <a:srgbClr val="C0C0C0"/>
                  </a:outerShdw>
                </a:effectLst>
              </a:rPr>
              <a:t>(1)</a:t>
            </a:r>
            <a:r>
              <a:rPr lang="zh-CN" altLang="en-US" sz="2000" b="1" dirty="0" smtClean="0">
                <a:effectLst>
                  <a:outerShdw blurRad="38100" dist="38100" dir="2700000" algn="tl">
                    <a:srgbClr val="C0C0C0"/>
                  </a:outerShdw>
                </a:effectLst>
              </a:rPr>
              <a:t>它的电压环去控制主电路的什么单元，达到控制变频器输出的什么量？</a:t>
            </a:r>
          </a:p>
          <a:p>
            <a:pPr eaLnBrk="1" hangingPunct="1">
              <a:spcBef>
                <a:spcPts val="600"/>
              </a:spcBef>
              <a:buClr>
                <a:schemeClr val="tx1"/>
              </a:buClr>
              <a:buFontTx/>
              <a:buNone/>
              <a:defRPr/>
            </a:pPr>
            <a:r>
              <a:rPr lang="zh-CN" altLang="en-US" sz="2000" b="1" dirty="0" smtClean="0">
                <a:effectLst>
                  <a:outerShdw blurRad="38100" dist="38100" dir="2700000" algn="tl">
                    <a:srgbClr val="C0C0C0"/>
                  </a:outerShdw>
                </a:effectLst>
              </a:rPr>
              <a:t> </a:t>
            </a:r>
            <a:r>
              <a:rPr lang="en-US" altLang="zh-CN" sz="2000" b="1" dirty="0" smtClean="0">
                <a:effectLst>
                  <a:outerShdw blurRad="38100" dist="38100" dir="2700000" algn="tl">
                    <a:srgbClr val="C0C0C0"/>
                  </a:outerShdw>
                </a:effectLst>
              </a:rPr>
              <a:t>(2)</a:t>
            </a:r>
            <a:r>
              <a:rPr lang="zh-CN" altLang="en-US" sz="2000" b="1" dirty="0" smtClean="0">
                <a:effectLst>
                  <a:outerShdw blurRad="38100" dist="38100" dir="2700000" algn="tl">
                    <a:srgbClr val="C0C0C0"/>
                  </a:outerShdw>
                </a:effectLst>
              </a:rPr>
              <a:t>图中的函数发生器</a:t>
            </a:r>
            <a:r>
              <a:rPr lang="en-US" altLang="zh-CN" sz="2000" b="1" dirty="0" smtClean="0">
                <a:effectLst>
                  <a:outerShdw blurRad="38100" dist="38100" dir="2700000" algn="tl">
                    <a:srgbClr val="C0C0C0"/>
                  </a:outerShdw>
                </a:effectLst>
              </a:rPr>
              <a:t>GF</a:t>
            </a:r>
            <a:r>
              <a:rPr lang="zh-CN" altLang="en-US" sz="2000" b="1" dirty="0" smtClean="0">
                <a:effectLst>
                  <a:outerShdw blurRad="38100" dist="38100" dir="2700000" algn="tl">
                    <a:srgbClr val="C0C0C0"/>
                  </a:outerShdw>
                </a:effectLst>
              </a:rPr>
              <a:t>起什么作用？解释该曲线采用这种形状的理由。</a:t>
            </a:r>
            <a:r>
              <a:rPr lang="zh-CN" altLang="en-US" sz="2000" b="1" dirty="0" smtClean="0"/>
              <a:t> </a:t>
            </a:r>
          </a:p>
        </p:txBody>
      </p:sp>
      <p:pic>
        <p:nvPicPr>
          <p:cNvPr id="69635" name="Picture 3" descr="01_clip02"/>
          <p:cNvPicPr>
            <a:picLocks noChangeAspect="1" noChangeArrowheads="1"/>
          </p:cNvPicPr>
          <p:nvPr/>
        </p:nvPicPr>
        <p:blipFill>
          <a:blip r:embed="rId2" cstate="print"/>
          <a:srcRect/>
          <a:stretch>
            <a:fillRect/>
          </a:stretch>
        </p:blipFill>
        <p:spPr bwMode="auto">
          <a:xfrm>
            <a:off x="0" y="1844675"/>
            <a:ext cx="9144000" cy="4968875"/>
          </a:xfrm>
          <a:prstGeom prst="rect">
            <a:avLst/>
          </a:prstGeom>
          <a:solidFill>
            <a:schemeClr val="bg1"/>
          </a:solidFill>
          <a:ln w="9525">
            <a:noFill/>
            <a:miter lim="800000"/>
            <a:headEnd/>
            <a:tailEnd/>
          </a:ln>
        </p:spPr>
      </p:pic>
      <p:sp>
        <p:nvSpPr>
          <p:cNvPr id="69636" name="Rectangle 4"/>
          <p:cNvSpPr>
            <a:spLocks noChangeArrowheads="1"/>
          </p:cNvSpPr>
          <p:nvPr/>
        </p:nvSpPr>
        <p:spPr bwMode="auto">
          <a:xfrm>
            <a:off x="3910013" y="2092325"/>
            <a:ext cx="4067175" cy="1697038"/>
          </a:xfrm>
          <a:prstGeom prst="rect">
            <a:avLst/>
          </a:prstGeom>
          <a:noFill/>
          <a:ln w="28575">
            <a:solidFill>
              <a:srgbClr val="CC0000"/>
            </a:solidFill>
            <a:miter lim="800000"/>
            <a:headEnd/>
            <a:tailEnd/>
          </a:ln>
        </p:spPr>
        <p:txBody>
          <a:bodyPr wrap="none" anchor="ctr"/>
          <a:lstStyle/>
          <a:p>
            <a:endParaRPr lang="zh-CN" altLang="en-US"/>
          </a:p>
        </p:txBody>
      </p:sp>
      <p:sp>
        <p:nvSpPr>
          <p:cNvPr id="69637" name="Rectangle 5"/>
          <p:cNvSpPr>
            <a:spLocks noChangeArrowheads="1"/>
          </p:cNvSpPr>
          <p:nvPr/>
        </p:nvSpPr>
        <p:spPr bwMode="auto">
          <a:xfrm>
            <a:off x="4532313" y="4495800"/>
            <a:ext cx="3444875" cy="1165225"/>
          </a:xfrm>
          <a:prstGeom prst="rect">
            <a:avLst/>
          </a:prstGeom>
          <a:noFill/>
          <a:ln w="28575">
            <a:solidFill>
              <a:srgbClr val="CC0000"/>
            </a:solidFill>
            <a:miter lim="800000"/>
            <a:headEnd/>
            <a:tailEnd/>
          </a:ln>
        </p:spPr>
        <p:txBody>
          <a:bodyPr wrap="none" anchor="ctr"/>
          <a:lstStyle/>
          <a:p>
            <a:endParaRPr lang="zh-CN" altLang="en-US"/>
          </a:p>
        </p:txBody>
      </p:sp>
      <p:sp>
        <p:nvSpPr>
          <p:cNvPr id="69638" name="Rectangle 6"/>
          <p:cNvSpPr>
            <a:spLocks noChangeArrowheads="1"/>
          </p:cNvSpPr>
          <p:nvPr/>
        </p:nvSpPr>
        <p:spPr bwMode="auto">
          <a:xfrm>
            <a:off x="0" y="2771775"/>
            <a:ext cx="3670300" cy="2889250"/>
          </a:xfrm>
          <a:prstGeom prst="rect">
            <a:avLst/>
          </a:prstGeom>
          <a:noFill/>
          <a:ln w="28575">
            <a:solidFill>
              <a:srgbClr val="CC0000"/>
            </a:solidFill>
            <a:miter lim="800000"/>
            <a:headEnd/>
            <a:tailEnd/>
          </a:ln>
        </p:spPr>
        <p:txBody>
          <a:bodyPr wrap="none" anchor="ctr"/>
          <a:lstStyle/>
          <a:p>
            <a:endParaRPr lang="zh-CN" altLang="en-US"/>
          </a:p>
        </p:txBody>
      </p:sp>
      <p:sp>
        <p:nvSpPr>
          <p:cNvPr id="8" name="Rectangle 2"/>
          <p:cNvSpPr txBox="1">
            <a:spLocks noChangeArrowheads="1"/>
          </p:cNvSpPr>
          <p:nvPr/>
        </p:nvSpPr>
        <p:spPr bwMode="auto">
          <a:xfrm>
            <a:off x="0" y="1628775"/>
            <a:ext cx="9144000" cy="5229225"/>
          </a:xfrm>
          <a:prstGeom prst="rect">
            <a:avLst/>
          </a:prstGeom>
          <a:solidFill>
            <a:schemeClr val="bg1"/>
          </a:solidFill>
          <a:ln w="9525">
            <a:noFill/>
            <a:miter lim="800000"/>
          </a:ln>
        </p:spPr>
        <p:txBody>
          <a:bodyPr/>
          <a:lstStyle/>
          <a:p>
            <a:pPr>
              <a:lnSpc>
                <a:spcPct val="90000"/>
              </a:lnSpc>
              <a:spcBef>
                <a:spcPts val="600"/>
              </a:spcBef>
              <a:buFontTx/>
              <a:buNone/>
              <a:defRPr/>
            </a:pPr>
            <a:r>
              <a:rPr lang="zh-CN" altLang="en-US" b="1" kern="0" dirty="0">
                <a:solidFill>
                  <a:srgbClr val="C00000"/>
                </a:solidFill>
                <a:effectLst>
                  <a:outerShdw blurRad="38100" dist="38100" dir="2700000" algn="tl">
                    <a:srgbClr val="000000">
                      <a:alpha val="43137"/>
                    </a:srgbClr>
                  </a:outerShdw>
                </a:effectLst>
                <a:latin typeface="+mn-lt"/>
                <a:ea typeface="+mn-ea"/>
              </a:rPr>
              <a:t>正确答案：</a:t>
            </a:r>
          </a:p>
          <a:p>
            <a:pPr>
              <a:lnSpc>
                <a:spcPct val="90000"/>
              </a:lnSpc>
              <a:spcBef>
                <a:spcPts val="600"/>
              </a:spcBef>
              <a:buFontTx/>
              <a:buNone/>
              <a:defRPr/>
            </a:pPr>
            <a:r>
              <a:rPr lang="en-US" altLang="zh-CN" b="1" kern="0" dirty="0">
                <a:latin typeface="+mn-lt"/>
                <a:ea typeface="+mn-ea"/>
              </a:rPr>
              <a:t>(1)</a:t>
            </a:r>
            <a:r>
              <a:rPr lang="zh-CN" altLang="en-US" b="1" kern="0" dirty="0">
                <a:latin typeface="+mn-lt"/>
                <a:ea typeface="+mn-ea"/>
              </a:rPr>
              <a:t>它的电压环去控制主电路的可控整流器</a:t>
            </a:r>
            <a:r>
              <a:rPr lang="en-US" altLang="zh-CN" b="1" kern="0" dirty="0">
                <a:latin typeface="+mn-lt"/>
                <a:ea typeface="+mn-ea"/>
              </a:rPr>
              <a:t>VR</a:t>
            </a:r>
            <a:r>
              <a:rPr lang="zh-CN" altLang="en-US" b="1" kern="0" dirty="0">
                <a:latin typeface="+mn-lt"/>
                <a:ea typeface="+mn-ea"/>
              </a:rPr>
              <a:t>，最后达到控制变频器输出的电压值，即电机的输入电压值。</a:t>
            </a:r>
            <a:endParaRPr lang="en-US" altLang="zh-CN" b="1" kern="0" dirty="0">
              <a:latin typeface="+mn-lt"/>
              <a:ea typeface="+mn-ea"/>
            </a:endParaRPr>
          </a:p>
          <a:p>
            <a:pPr>
              <a:lnSpc>
                <a:spcPct val="90000"/>
              </a:lnSpc>
              <a:spcBef>
                <a:spcPts val="600"/>
              </a:spcBef>
              <a:buFontTx/>
              <a:buNone/>
              <a:defRPr/>
            </a:pPr>
            <a:endParaRPr lang="zh-CN" altLang="en-US" b="1" kern="0" dirty="0">
              <a:latin typeface="+mn-lt"/>
              <a:ea typeface="+mn-ea"/>
            </a:endParaRPr>
          </a:p>
          <a:p>
            <a:pPr>
              <a:lnSpc>
                <a:spcPct val="90000"/>
              </a:lnSpc>
              <a:spcBef>
                <a:spcPts val="600"/>
              </a:spcBef>
              <a:buFontTx/>
              <a:buNone/>
              <a:defRPr/>
            </a:pPr>
            <a:r>
              <a:rPr lang="en-US" altLang="zh-CN" b="1" kern="0" dirty="0">
                <a:latin typeface="+mn-lt"/>
                <a:ea typeface="+mn-ea"/>
              </a:rPr>
              <a:t>(2)</a:t>
            </a:r>
            <a:r>
              <a:rPr lang="zh-CN" altLang="en-US" b="1" kern="0" dirty="0">
                <a:latin typeface="+mn-lt"/>
                <a:ea typeface="+mn-ea"/>
              </a:rPr>
              <a:t>图中的函数发生器</a:t>
            </a:r>
            <a:r>
              <a:rPr lang="en-US" altLang="zh-CN" b="1" kern="0" dirty="0">
                <a:latin typeface="+mn-lt"/>
                <a:ea typeface="+mn-ea"/>
              </a:rPr>
              <a:t>GF</a:t>
            </a:r>
            <a:r>
              <a:rPr lang="zh-CN" altLang="en-US" b="1" kern="0" dirty="0">
                <a:latin typeface="+mn-lt"/>
                <a:ea typeface="+mn-ea"/>
              </a:rPr>
              <a:t>作用：</a:t>
            </a:r>
            <a:r>
              <a:rPr lang="en-US" altLang="zh-CN" b="1" kern="0" dirty="0">
                <a:latin typeface="+mn-lt"/>
                <a:ea typeface="+mn-ea"/>
              </a:rPr>
              <a:t>GF</a:t>
            </a:r>
            <a:r>
              <a:rPr lang="zh-CN" altLang="en-US" b="1" kern="0" dirty="0">
                <a:latin typeface="+mn-lt"/>
                <a:ea typeface="+mn-ea"/>
              </a:rPr>
              <a:t>是把给定频率转换成给定电压，来协调输出频率与输出电压之间的关系，实现所需要的</a:t>
            </a:r>
            <a:r>
              <a:rPr lang="en-US" altLang="zh-CN" b="1" kern="0" dirty="0">
                <a:latin typeface="+mn-lt"/>
                <a:ea typeface="+mn-ea"/>
              </a:rPr>
              <a:t>VVVF</a:t>
            </a:r>
            <a:r>
              <a:rPr lang="zh-CN" altLang="en-US" b="1" kern="0" dirty="0">
                <a:latin typeface="+mn-lt"/>
                <a:ea typeface="+mn-ea"/>
              </a:rPr>
              <a:t>。</a:t>
            </a:r>
          </a:p>
          <a:p>
            <a:pPr>
              <a:lnSpc>
                <a:spcPct val="90000"/>
              </a:lnSpc>
              <a:spcBef>
                <a:spcPts val="600"/>
              </a:spcBef>
              <a:buFontTx/>
              <a:buNone/>
              <a:defRPr/>
            </a:pPr>
            <a:r>
              <a:rPr lang="zh-CN" altLang="en-US" b="1" kern="0" dirty="0">
                <a:latin typeface="+mn-lt"/>
                <a:ea typeface="+mn-ea"/>
              </a:rPr>
              <a:t>在频率变化时，若不同时改变电压则会使电机的磁通大幅变化，这将使电机运行不正常甚至损坏电机，所以变频的同时必须变压，其较理想的目标是使磁通基本保持恒定。</a:t>
            </a:r>
          </a:p>
          <a:p>
            <a:pPr>
              <a:lnSpc>
                <a:spcPct val="90000"/>
              </a:lnSpc>
              <a:spcBef>
                <a:spcPts val="600"/>
              </a:spcBef>
              <a:buFontTx/>
              <a:buNone/>
              <a:defRPr/>
            </a:pPr>
            <a:r>
              <a:rPr lang="zh-CN" altLang="en-US" b="1" kern="0" dirty="0">
                <a:latin typeface="+mn-lt"/>
                <a:ea typeface="+mn-ea"/>
              </a:rPr>
              <a:t>基频以下时，为使磁通保持恒定，应使磁通，或</a:t>
            </a:r>
            <a:r>
              <a:rPr lang="en-US" altLang="zh-CN" b="1" i="1" kern="0" dirty="0">
                <a:effectLst>
                  <a:outerShdw blurRad="38100" dist="38100" dir="2700000" algn="tl">
                    <a:srgbClr val="C0C0C0"/>
                  </a:outerShdw>
                </a:effectLst>
                <a:latin typeface="Times New Roman" panose="02020603050405020304" pitchFamily="18" charset="0"/>
                <a:ea typeface="+mn-ea"/>
              </a:rPr>
              <a:t>U</a:t>
            </a:r>
            <a:r>
              <a:rPr lang="en-US" altLang="zh-CN" b="1" kern="0" baseline="-25000" dirty="0">
                <a:effectLst>
                  <a:outerShdw blurRad="38100" dist="38100" dir="2700000" algn="tl">
                    <a:srgbClr val="C0C0C0"/>
                  </a:outerShdw>
                </a:effectLst>
                <a:latin typeface="Times New Roman" panose="02020603050405020304" pitchFamily="18" charset="0"/>
                <a:ea typeface="+mn-ea"/>
              </a:rPr>
              <a:t>s</a:t>
            </a:r>
            <a:r>
              <a:rPr lang="en-US" altLang="zh-CN" b="1" kern="0" dirty="0">
                <a:effectLst>
                  <a:outerShdw blurRad="38100" dist="38100" dir="2700000" algn="tl">
                    <a:srgbClr val="C0C0C0"/>
                  </a:outerShdw>
                </a:effectLst>
                <a:latin typeface="Times New Roman" panose="02020603050405020304" pitchFamily="18" charset="0"/>
                <a:ea typeface="+mn-ea"/>
              </a:rPr>
              <a:t>/</a:t>
            </a:r>
            <a:r>
              <a:rPr lang="en-US" altLang="zh-CN" b="1" i="1" kern="0" dirty="0">
                <a:effectLst>
                  <a:outerShdw blurRad="38100" dist="38100" dir="2700000" algn="tl">
                    <a:srgbClr val="C0C0C0"/>
                  </a:outerShdw>
                </a:effectLst>
                <a:latin typeface="Times New Roman" panose="02020603050405020304" pitchFamily="18" charset="0"/>
                <a:ea typeface="+mn-ea"/>
              </a:rPr>
              <a:t>f</a:t>
            </a:r>
            <a:r>
              <a:rPr lang="en-US" altLang="zh-CN" b="1" kern="0" baseline="-25000" dirty="0">
                <a:effectLst>
                  <a:outerShdw blurRad="38100" dist="38100" dir="2700000" algn="tl">
                    <a:srgbClr val="C0C0C0"/>
                  </a:outerShdw>
                </a:effectLst>
                <a:latin typeface="Times New Roman" panose="02020603050405020304" pitchFamily="18" charset="0"/>
                <a:ea typeface="+mn-ea"/>
              </a:rPr>
              <a:t>1</a:t>
            </a:r>
            <a:r>
              <a:rPr lang="en-US" altLang="zh-CN" b="1" kern="0" dirty="0">
                <a:effectLst>
                  <a:outerShdw blurRad="38100" dist="38100" dir="2700000" algn="tl">
                    <a:srgbClr val="C0C0C0"/>
                  </a:outerShdw>
                </a:effectLst>
                <a:latin typeface="Times New Roman" panose="02020603050405020304" pitchFamily="18" charset="0"/>
                <a:ea typeface="+mn-ea"/>
              </a:rPr>
              <a:t>=C</a:t>
            </a:r>
            <a:r>
              <a:rPr lang="zh-CN" altLang="en-US" b="1" kern="0" dirty="0">
                <a:latin typeface="+mn-lt"/>
                <a:ea typeface="+mn-ea"/>
              </a:rPr>
              <a:t>用加低频补偿的办法，这就是右图的</a:t>
            </a:r>
            <a:r>
              <a:rPr lang="en-US" altLang="zh-CN" b="1" kern="0" dirty="0" err="1">
                <a:latin typeface="+mn-lt"/>
                <a:ea typeface="+mn-ea"/>
              </a:rPr>
              <a:t>ab</a:t>
            </a:r>
            <a:r>
              <a:rPr lang="zh-CN" altLang="en-US" b="1" kern="0" dirty="0">
                <a:latin typeface="+mn-lt"/>
                <a:ea typeface="+mn-ea"/>
              </a:rPr>
              <a:t>线，</a:t>
            </a:r>
            <a:r>
              <a:rPr lang="en-US" altLang="zh-CN" b="1" kern="0" dirty="0" err="1">
                <a:latin typeface="+mn-lt"/>
                <a:ea typeface="+mn-ea"/>
              </a:rPr>
              <a:t>oa</a:t>
            </a:r>
            <a:r>
              <a:rPr lang="zh-CN" altLang="en-US" b="1" kern="0" dirty="0">
                <a:latin typeface="+mn-lt"/>
                <a:ea typeface="+mn-ea"/>
              </a:rPr>
              <a:t>为补偿段。为恒转矩调速区。</a:t>
            </a:r>
          </a:p>
          <a:p>
            <a:pPr>
              <a:lnSpc>
                <a:spcPct val="90000"/>
              </a:lnSpc>
              <a:spcBef>
                <a:spcPts val="600"/>
              </a:spcBef>
              <a:buFontTx/>
              <a:buNone/>
              <a:defRPr/>
            </a:pPr>
            <a:r>
              <a:rPr lang="zh-CN" altLang="en-US" b="1" kern="0" dirty="0">
                <a:latin typeface="+mn-lt"/>
                <a:ea typeface="+mn-ea"/>
              </a:rPr>
              <a:t>基频以上时，应使变频器的输出电压</a:t>
            </a:r>
            <a:r>
              <a:rPr lang="en-US" altLang="zh-CN" b="1" i="1" kern="0" dirty="0">
                <a:effectLst>
                  <a:outerShdw blurRad="38100" dist="38100" dir="2700000" algn="tl">
                    <a:srgbClr val="C0C0C0"/>
                  </a:outerShdw>
                </a:effectLst>
                <a:latin typeface="Times New Roman" panose="02020603050405020304" pitchFamily="18" charset="0"/>
                <a:ea typeface="+mn-ea"/>
              </a:rPr>
              <a:t>U</a:t>
            </a:r>
            <a:r>
              <a:rPr lang="en-US" altLang="zh-CN" b="1" kern="0" baseline="-25000" dirty="0">
                <a:effectLst>
                  <a:outerShdw blurRad="38100" dist="38100" dir="2700000" algn="tl">
                    <a:srgbClr val="C0C0C0"/>
                  </a:outerShdw>
                </a:effectLst>
                <a:latin typeface="Times New Roman" panose="02020603050405020304" pitchFamily="18" charset="0"/>
                <a:ea typeface="+mn-ea"/>
              </a:rPr>
              <a:t>s</a:t>
            </a:r>
            <a:r>
              <a:rPr lang="en-US" altLang="zh-CN" b="1" kern="0" dirty="0">
                <a:effectLst>
                  <a:outerShdw blurRad="38100" dist="38100" dir="2700000" algn="tl">
                    <a:srgbClr val="C0C0C0"/>
                  </a:outerShdw>
                </a:effectLst>
                <a:latin typeface="Times New Roman" panose="02020603050405020304" pitchFamily="18" charset="0"/>
                <a:ea typeface="+mn-ea"/>
              </a:rPr>
              <a:t>/</a:t>
            </a:r>
            <a:r>
              <a:rPr lang="en-US" altLang="zh-CN" b="1" i="1" kern="0" dirty="0">
                <a:effectLst>
                  <a:outerShdw blurRad="38100" dist="38100" dir="2700000" algn="tl">
                    <a:srgbClr val="C0C0C0"/>
                  </a:outerShdw>
                </a:effectLst>
                <a:latin typeface="Times New Roman" panose="02020603050405020304" pitchFamily="18" charset="0"/>
                <a:ea typeface="+mn-ea"/>
              </a:rPr>
              <a:t>f</a:t>
            </a:r>
            <a:r>
              <a:rPr lang="en-US" altLang="zh-CN" b="1" kern="0" baseline="-25000" dirty="0">
                <a:effectLst>
                  <a:outerShdw blurRad="38100" dist="38100" dir="2700000" algn="tl">
                    <a:srgbClr val="C0C0C0"/>
                  </a:outerShdw>
                </a:effectLst>
                <a:latin typeface="Times New Roman" panose="02020603050405020304" pitchFamily="18" charset="0"/>
                <a:ea typeface="+mn-ea"/>
              </a:rPr>
              <a:t>1</a:t>
            </a:r>
            <a:r>
              <a:rPr lang="en-US" altLang="zh-CN" b="1" kern="0" dirty="0">
                <a:effectLst>
                  <a:outerShdw blurRad="38100" dist="38100" dir="2700000" algn="tl">
                    <a:srgbClr val="C0C0C0"/>
                  </a:outerShdw>
                </a:effectLst>
                <a:latin typeface="Times New Roman" panose="02020603050405020304" pitchFamily="18" charset="0"/>
                <a:ea typeface="+mn-ea"/>
              </a:rPr>
              <a:t>=C</a:t>
            </a:r>
            <a:r>
              <a:rPr lang="zh-CN" altLang="en-US" b="1" kern="0" dirty="0">
                <a:latin typeface="+mn-lt"/>
                <a:ea typeface="+mn-ea"/>
              </a:rPr>
              <a:t>在</a:t>
            </a:r>
            <a:r>
              <a:rPr lang="en-US" altLang="zh-CN" b="1" i="1" kern="0" dirty="0" err="1">
                <a:latin typeface="+mn-lt"/>
                <a:ea typeface="+mn-ea"/>
              </a:rPr>
              <a:t>U</a:t>
            </a:r>
            <a:r>
              <a:rPr lang="en-US" altLang="zh-CN" b="1" kern="0" baseline="-25000" dirty="0" err="1">
                <a:latin typeface="+mn-lt"/>
                <a:ea typeface="+mn-ea"/>
              </a:rPr>
              <a:t>sN</a:t>
            </a:r>
            <a:r>
              <a:rPr lang="zh-CN" altLang="en-US" b="1" kern="0" dirty="0">
                <a:latin typeface="+mn-lt"/>
                <a:ea typeface="+mn-ea"/>
              </a:rPr>
              <a:t>的基础上继续升高，但受到变频器输出电压的限制，只好使电压值保持最高输出值</a:t>
            </a:r>
            <a:r>
              <a:rPr lang="en-US" altLang="zh-CN" b="1" i="1" kern="0" dirty="0" err="1">
                <a:latin typeface="+mn-lt"/>
                <a:ea typeface="+mn-ea"/>
              </a:rPr>
              <a:t>U</a:t>
            </a:r>
            <a:r>
              <a:rPr lang="en-US" altLang="zh-CN" b="1" kern="0" baseline="-25000" dirty="0" err="1">
                <a:latin typeface="+mn-lt"/>
                <a:ea typeface="+mn-ea"/>
              </a:rPr>
              <a:t>sN</a:t>
            </a:r>
            <a:r>
              <a:rPr lang="en-US" altLang="zh-CN" b="1" kern="0" dirty="0">
                <a:latin typeface="+mn-lt"/>
                <a:ea typeface="+mn-ea"/>
              </a:rPr>
              <a:t> </a:t>
            </a:r>
            <a:r>
              <a:rPr lang="zh-CN" altLang="en-US" b="1" kern="0" dirty="0">
                <a:latin typeface="+mn-lt"/>
                <a:ea typeface="+mn-ea"/>
              </a:rPr>
              <a:t>，如图的</a:t>
            </a:r>
            <a:r>
              <a:rPr lang="en-US" altLang="zh-CN" b="1" kern="0" dirty="0" err="1">
                <a:latin typeface="+mn-lt"/>
                <a:ea typeface="+mn-ea"/>
              </a:rPr>
              <a:t>bc</a:t>
            </a:r>
            <a:r>
              <a:rPr lang="zh-CN" altLang="en-US" b="1" kern="0" dirty="0">
                <a:latin typeface="+mn-lt"/>
                <a:ea typeface="+mn-ea"/>
              </a:rPr>
              <a:t>线。为近似恒功率调速区。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idx="1"/>
          </p:nvPr>
        </p:nvSpPr>
        <p:spPr>
          <a:xfrm>
            <a:off x="0" y="0"/>
            <a:ext cx="9144000" cy="6858000"/>
          </a:xfrm>
          <a:solidFill>
            <a:schemeClr val="bg1"/>
          </a:solidFill>
        </p:spPr>
        <p:txBody>
          <a:bodyPr/>
          <a:lstStyle/>
          <a:p>
            <a:pPr marL="0" indent="20955" eaLnBrk="1" hangingPunct="1">
              <a:buFontTx/>
              <a:buNone/>
              <a:defRPr/>
            </a:pPr>
            <a:r>
              <a:rPr lang="zh-CN" altLang="en-US" sz="1600" b="1" dirty="0" smtClean="0">
                <a:solidFill>
                  <a:srgbClr val="0000FF"/>
                </a:solidFill>
                <a:effectLst>
                  <a:outerShdw blurRad="38100" dist="38100" dir="2700000" algn="tl">
                    <a:srgbClr val="000000">
                      <a:alpha val="43137"/>
                    </a:srgbClr>
                  </a:outerShdw>
                </a:effectLst>
              </a:rPr>
              <a:t>下图为转速开环的交直交电流源型变频调速系统的原理图</a:t>
            </a:r>
            <a:endParaRPr lang="en-US" altLang="zh-CN" sz="1600" b="1" dirty="0" smtClean="0">
              <a:solidFill>
                <a:srgbClr val="0000FF"/>
              </a:solidFill>
              <a:effectLst>
                <a:outerShdw blurRad="38100" dist="38100" dir="2700000" algn="tl">
                  <a:srgbClr val="000000">
                    <a:alpha val="43137"/>
                  </a:srgbClr>
                </a:outerShdw>
              </a:effectLst>
            </a:endParaRPr>
          </a:p>
          <a:p>
            <a:pPr marL="0" indent="20955" eaLnBrk="1" hangingPunct="1">
              <a:buFontTx/>
              <a:buNone/>
              <a:defRPr/>
            </a:pPr>
            <a:r>
              <a:rPr lang="zh-CN" altLang="en-US" sz="1600" b="1" dirty="0" smtClean="0">
                <a:effectLst>
                  <a:outerShdw blurRad="38100" dist="38100" dir="2700000" algn="tl">
                    <a:srgbClr val="C0C0C0"/>
                  </a:outerShdw>
                </a:effectLst>
              </a:rPr>
              <a:t>（</a:t>
            </a:r>
            <a:r>
              <a:rPr lang="en-US" altLang="zh-CN" sz="1600" b="1" dirty="0" smtClean="0">
                <a:effectLst>
                  <a:outerShdw blurRad="38100" dist="38100" dir="2700000" algn="tl">
                    <a:srgbClr val="C0C0C0"/>
                  </a:outerShdw>
                </a:effectLst>
              </a:rPr>
              <a:t>1</a:t>
            </a:r>
            <a:r>
              <a:rPr lang="zh-CN" altLang="en-US" sz="1600" b="1" dirty="0" smtClean="0">
                <a:effectLst>
                  <a:outerShdw blurRad="38100" dist="38100" dir="2700000" algn="tl">
                    <a:srgbClr val="C0C0C0"/>
                  </a:outerShdw>
                </a:effectLst>
              </a:rPr>
              <a:t>）图中的初始给定最后分解成哪三路给定信号？各去控制什么？</a:t>
            </a:r>
            <a:endParaRPr lang="en-US" altLang="zh-CN" sz="1600" b="1" dirty="0" smtClean="0">
              <a:effectLst>
                <a:outerShdw blurRad="38100" dist="38100" dir="2700000" algn="tl">
                  <a:srgbClr val="C0C0C0"/>
                </a:outerShdw>
              </a:effectLst>
            </a:endParaRPr>
          </a:p>
          <a:p>
            <a:pPr marL="0" indent="20955" eaLnBrk="1" hangingPunct="1">
              <a:buFontTx/>
              <a:buNone/>
              <a:defRPr/>
            </a:pPr>
            <a:r>
              <a:rPr lang="zh-CN" altLang="en-US" sz="1600" b="1" dirty="0" smtClean="0">
                <a:effectLst>
                  <a:outerShdw blurRad="38100" dist="38100" dir="2700000" algn="tl">
                    <a:srgbClr val="C0C0C0"/>
                  </a:outerShdw>
                </a:effectLst>
              </a:rPr>
              <a:t>（</a:t>
            </a:r>
            <a:r>
              <a:rPr lang="en-US" altLang="zh-CN" sz="1600" b="1" dirty="0" smtClean="0">
                <a:effectLst>
                  <a:outerShdw blurRad="38100" dist="38100" dir="2700000" algn="tl">
                    <a:srgbClr val="C0C0C0"/>
                  </a:outerShdw>
                </a:effectLst>
              </a:rPr>
              <a:t>2</a:t>
            </a:r>
            <a:r>
              <a:rPr lang="zh-CN" altLang="en-US" sz="1600" b="1" dirty="0" smtClean="0">
                <a:effectLst>
                  <a:outerShdw blurRad="38100" dist="38100" dir="2700000" algn="tl">
                    <a:srgbClr val="C0C0C0"/>
                  </a:outerShdw>
                </a:effectLst>
              </a:rPr>
              <a:t>）图中的</a:t>
            </a:r>
            <a:r>
              <a:rPr lang="en-US" altLang="zh-CN" sz="1600" b="1" dirty="0" smtClean="0">
                <a:effectLst>
                  <a:outerShdw blurRad="38100" dist="38100" dir="2700000" algn="tl">
                    <a:srgbClr val="C0C0C0"/>
                  </a:outerShdw>
                </a:effectLst>
              </a:rPr>
              <a:t>GI</a:t>
            </a:r>
            <a:r>
              <a:rPr lang="zh-CN" altLang="en-US" sz="1600" b="1" dirty="0" smtClean="0">
                <a:effectLst>
                  <a:outerShdw blurRad="38100" dist="38100" dir="2700000" algn="tl">
                    <a:srgbClr val="C0C0C0"/>
                  </a:outerShdw>
                </a:effectLst>
              </a:rPr>
              <a:t>称什么？解释框内曲线，即说明其输出量随输入量的变化规律；</a:t>
            </a:r>
            <a:r>
              <a:rPr lang="en-US" altLang="zh-CN" sz="1600" b="1" dirty="0" smtClean="0">
                <a:effectLst>
                  <a:outerShdw blurRad="38100" dist="38100" dir="2700000" algn="tl">
                    <a:srgbClr val="C0C0C0"/>
                  </a:outerShdw>
                </a:effectLst>
              </a:rPr>
              <a:t>GI</a:t>
            </a:r>
            <a:r>
              <a:rPr lang="zh-CN" altLang="en-US" sz="1600" b="1" dirty="0" smtClean="0">
                <a:effectLst>
                  <a:outerShdw blurRad="38100" dist="38100" dir="2700000" algn="tl">
                    <a:srgbClr val="C0C0C0"/>
                  </a:outerShdw>
                </a:effectLst>
              </a:rPr>
              <a:t>起什么作用？ </a:t>
            </a:r>
          </a:p>
        </p:txBody>
      </p:sp>
      <p:pic>
        <p:nvPicPr>
          <p:cNvPr id="70659" name="Picture 3" descr="02_a4"/>
          <p:cNvPicPr>
            <a:picLocks noChangeAspect="1" noChangeArrowheads="1"/>
          </p:cNvPicPr>
          <p:nvPr/>
        </p:nvPicPr>
        <p:blipFill>
          <a:blip r:embed="rId2" cstate="print"/>
          <a:srcRect t="810"/>
          <a:stretch>
            <a:fillRect/>
          </a:stretch>
        </p:blipFill>
        <p:spPr bwMode="auto">
          <a:xfrm>
            <a:off x="0" y="946150"/>
            <a:ext cx="9144000" cy="4354513"/>
          </a:xfrm>
          <a:prstGeom prst="rect">
            <a:avLst/>
          </a:prstGeom>
          <a:noFill/>
          <a:ln w="9525">
            <a:noFill/>
            <a:miter lim="800000"/>
            <a:headEnd/>
            <a:tailEnd/>
          </a:ln>
        </p:spPr>
      </p:pic>
      <p:sp>
        <p:nvSpPr>
          <p:cNvPr id="148484" name="Rectangle 4"/>
          <p:cNvSpPr>
            <a:spLocks noChangeArrowheads="1"/>
          </p:cNvSpPr>
          <p:nvPr/>
        </p:nvSpPr>
        <p:spPr bwMode="auto">
          <a:xfrm>
            <a:off x="0" y="4914900"/>
            <a:ext cx="9144000" cy="1970088"/>
          </a:xfrm>
          <a:prstGeom prst="rect">
            <a:avLst/>
          </a:prstGeom>
          <a:noFill/>
          <a:ln w="9525">
            <a:noFill/>
            <a:miter lim="800000"/>
          </a:ln>
        </p:spPr>
        <p:txBody>
          <a:bodyPr>
            <a:spAutoFit/>
          </a:bodyPr>
          <a:lstStyle/>
          <a:p>
            <a:pPr>
              <a:buFontTx/>
              <a:buNone/>
              <a:defRPr/>
            </a:pPr>
            <a:r>
              <a:rPr lang="zh-CN" altLang="en-US" sz="1700" b="1" dirty="0">
                <a:solidFill>
                  <a:srgbClr val="C00000"/>
                </a:solidFill>
                <a:effectLst>
                  <a:outerShdw blurRad="38100" dist="38100" dir="2700000" algn="tl">
                    <a:srgbClr val="000000">
                      <a:alpha val="43137"/>
                    </a:srgbClr>
                  </a:outerShdw>
                </a:effectLst>
              </a:rPr>
              <a:t>正确答案：</a:t>
            </a:r>
          </a:p>
          <a:p>
            <a:pPr>
              <a:buFontTx/>
              <a:buNone/>
              <a:defRPr/>
            </a:pPr>
            <a:r>
              <a:rPr lang="zh-CN" altLang="en-US" sz="1700" b="1" dirty="0"/>
              <a:t>（</a:t>
            </a:r>
            <a:r>
              <a:rPr lang="en-US" altLang="zh-CN" sz="1700" b="1" dirty="0"/>
              <a:t>1</a:t>
            </a:r>
            <a:r>
              <a:rPr lang="zh-CN" altLang="en-US" sz="1700" b="1" dirty="0"/>
              <a:t>）图中的初始给定分解成：电压给定</a:t>
            </a:r>
            <a:r>
              <a:rPr lang="en-US" altLang="zh-CN" sz="1700" b="1" dirty="0"/>
              <a:t>——</a:t>
            </a:r>
            <a:r>
              <a:rPr lang="zh-CN" altLang="en-US" sz="1700" b="1" dirty="0"/>
              <a:t>去控制变频器的输出电压，即电机端电压。频率给定</a:t>
            </a:r>
            <a:r>
              <a:rPr lang="en-US" altLang="zh-CN" sz="1700" b="1" dirty="0"/>
              <a:t>——</a:t>
            </a:r>
            <a:r>
              <a:rPr lang="zh-CN" altLang="en-US" sz="1700" b="1" dirty="0"/>
              <a:t>去控制变频器的输出频率。转向给定</a:t>
            </a:r>
            <a:r>
              <a:rPr lang="en-US" altLang="zh-CN" sz="1700" b="1" dirty="0"/>
              <a:t>——</a:t>
            </a:r>
            <a:r>
              <a:rPr lang="zh-CN" altLang="en-US" sz="1700" b="1" dirty="0"/>
              <a:t>去控制变频器输出电压的相序。</a:t>
            </a:r>
          </a:p>
          <a:p>
            <a:pPr>
              <a:buFontTx/>
              <a:buNone/>
              <a:defRPr/>
            </a:pPr>
            <a:r>
              <a:rPr lang="zh-CN" altLang="en-US" sz="1700" b="1" dirty="0"/>
              <a:t>（</a:t>
            </a:r>
            <a:r>
              <a:rPr lang="en-US" altLang="zh-CN" sz="1700" b="1" dirty="0"/>
              <a:t>2</a:t>
            </a:r>
            <a:r>
              <a:rPr lang="zh-CN" altLang="en-US" sz="1700" b="1" dirty="0"/>
              <a:t>）</a:t>
            </a:r>
            <a:r>
              <a:rPr lang="en-US" altLang="zh-CN" sz="1700" b="1" dirty="0"/>
              <a:t>GI</a:t>
            </a:r>
            <a:r>
              <a:rPr lang="zh-CN" altLang="en-US" sz="1700" b="1" dirty="0"/>
              <a:t>称给定积分器。</a:t>
            </a:r>
          </a:p>
          <a:p>
            <a:pPr>
              <a:buFontTx/>
              <a:buNone/>
              <a:defRPr/>
            </a:pPr>
            <a:r>
              <a:rPr lang="zh-CN" altLang="zh-CN" sz="1800" b="1" dirty="0"/>
              <a:t>给定积分器</a:t>
            </a:r>
            <a:r>
              <a:rPr lang="en-US" altLang="zh-CN" sz="1800" b="1" dirty="0"/>
              <a:t>GI</a:t>
            </a:r>
            <a:r>
              <a:rPr lang="zh-CN" altLang="zh-CN" sz="1800" b="1" dirty="0"/>
              <a:t>：由于转速控制是开环的，不能让阶跃的转速给信号直接加到电压和频率控制系统上，否则将产生很大的冲击电流而使电源跳闸。（由于系统本身没有自动限制起制动电流的作用，频率设定必须通过给定积分算法产生平缓的升速或降速信号。）</a:t>
            </a:r>
            <a:endParaRPr lang="zh-CN" altLang="en-US" sz="1700" b="1" dirty="0"/>
          </a:p>
        </p:txBody>
      </p:sp>
      <p:sp>
        <p:nvSpPr>
          <p:cNvPr id="70661" name="Rectangle 5"/>
          <p:cNvSpPr>
            <a:spLocks noChangeArrowheads="1"/>
          </p:cNvSpPr>
          <p:nvPr/>
        </p:nvSpPr>
        <p:spPr bwMode="auto">
          <a:xfrm>
            <a:off x="76200" y="1716088"/>
            <a:ext cx="3630613" cy="2505075"/>
          </a:xfrm>
          <a:prstGeom prst="rect">
            <a:avLst/>
          </a:prstGeom>
          <a:noFill/>
          <a:ln w="28575">
            <a:solidFill>
              <a:srgbClr val="CC0000"/>
            </a:solidFill>
            <a:miter lim="800000"/>
            <a:headEnd/>
            <a:tailEnd/>
          </a:ln>
        </p:spPr>
        <p:txBody>
          <a:bodyPr wrap="none" anchor="ctr"/>
          <a:lstStyle/>
          <a:p>
            <a:endParaRPr lang="zh-CN" altLang="en-US"/>
          </a:p>
        </p:txBody>
      </p:sp>
      <p:sp>
        <p:nvSpPr>
          <p:cNvPr id="70662" name="Rectangle 6"/>
          <p:cNvSpPr>
            <a:spLocks noChangeArrowheads="1"/>
          </p:cNvSpPr>
          <p:nvPr/>
        </p:nvSpPr>
        <p:spPr bwMode="auto">
          <a:xfrm>
            <a:off x="3935413" y="1193800"/>
            <a:ext cx="4016375" cy="1443038"/>
          </a:xfrm>
          <a:prstGeom prst="rect">
            <a:avLst/>
          </a:prstGeom>
          <a:noFill/>
          <a:ln w="28575">
            <a:solidFill>
              <a:srgbClr val="CC0000"/>
            </a:solidFill>
            <a:miter lim="800000"/>
            <a:headEnd/>
            <a:tailEnd/>
          </a:ln>
        </p:spPr>
        <p:txBody>
          <a:bodyPr wrap="none" anchor="ctr"/>
          <a:lstStyle/>
          <a:p>
            <a:endParaRPr lang="zh-CN" altLang="en-US"/>
          </a:p>
        </p:txBody>
      </p:sp>
      <p:sp>
        <p:nvSpPr>
          <p:cNvPr id="70663" name="Rectangle 7"/>
          <p:cNvSpPr>
            <a:spLocks noChangeArrowheads="1"/>
          </p:cNvSpPr>
          <p:nvPr/>
        </p:nvSpPr>
        <p:spPr bwMode="auto">
          <a:xfrm>
            <a:off x="4598988" y="3213100"/>
            <a:ext cx="3378200" cy="1020763"/>
          </a:xfrm>
          <a:prstGeom prst="rect">
            <a:avLst/>
          </a:prstGeom>
          <a:noFill/>
          <a:ln w="28575">
            <a:solidFill>
              <a:srgbClr val="CC0000"/>
            </a:solidFill>
            <a:miter lim="800000"/>
            <a:headEnd/>
            <a:tailEnd/>
          </a:ln>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ChangeArrowheads="1"/>
          </p:cNvSpPr>
          <p:nvPr/>
        </p:nvSpPr>
        <p:spPr bwMode="auto">
          <a:xfrm>
            <a:off x="1692275" y="765175"/>
            <a:ext cx="5400675" cy="555625"/>
          </a:xfrm>
          <a:prstGeom prst="rect">
            <a:avLst/>
          </a:prstGeom>
          <a:noFill/>
          <a:ln w="9525">
            <a:noFill/>
            <a:miter lim="800000"/>
          </a:ln>
        </p:spPr>
        <p:txBody>
          <a:bodyPr anchor="b"/>
          <a:lstStyle/>
          <a:p>
            <a:pPr>
              <a:buFontTx/>
              <a:buNone/>
              <a:defRPr/>
            </a:pPr>
            <a:r>
              <a:rPr lang="zh-CN" altLang="en-US" b="1" dirty="0">
                <a:solidFill>
                  <a:srgbClr val="0000FF"/>
                </a:solidFill>
                <a:effectLst>
                  <a:outerShdw blurRad="38100" dist="38100" dir="2700000" algn="tl">
                    <a:srgbClr val="000000">
                      <a:alpha val="43137"/>
                    </a:srgbClr>
                  </a:outerShdw>
                </a:effectLst>
              </a:rPr>
              <a:t>转速闭环转差频率控制（稳态分析）</a:t>
            </a:r>
            <a:r>
              <a:rPr lang="zh-CN" altLang="en-US" dirty="0">
                <a:solidFill>
                  <a:srgbClr val="0000FF"/>
                </a:solidFill>
                <a:effectLst>
                  <a:outerShdw blurRad="38100" dist="38100" dir="2700000" algn="tl">
                    <a:srgbClr val="000000">
                      <a:alpha val="43137"/>
                    </a:srgbClr>
                  </a:outerShdw>
                </a:effectLst>
              </a:rPr>
              <a:t> </a:t>
            </a:r>
          </a:p>
        </p:txBody>
      </p:sp>
      <p:graphicFrame>
        <p:nvGraphicFramePr>
          <p:cNvPr id="18434" name="Object 4"/>
          <p:cNvGraphicFramePr>
            <a:graphicFrameLocks/>
          </p:cNvGraphicFramePr>
          <p:nvPr>
            <p:ph idx="1"/>
          </p:nvPr>
        </p:nvGraphicFramePr>
        <p:xfrm>
          <a:off x="2124075" y="1484313"/>
          <a:ext cx="3095625" cy="1196975"/>
        </p:xfrm>
        <a:graphic>
          <a:graphicData uri="http://schemas.openxmlformats.org/presentationml/2006/ole">
            <p:oleObj spid="_x0000_s18434" r:id="rId3" imgW="978325" imgH="431987" progId="Equation.3">
              <p:embed/>
            </p:oleObj>
          </a:graphicData>
        </a:graphic>
      </p:graphicFrame>
      <p:sp>
        <p:nvSpPr>
          <p:cNvPr id="12293" name="Rectangle 6"/>
          <p:cNvSpPr>
            <a:spLocks noChangeArrowheads="1"/>
          </p:cNvSpPr>
          <p:nvPr/>
        </p:nvSpPr>
        <p:spPr bwMode="auto">
          <a:xfrm>
            <a:off x="1692275" y="2781300"/>
            <a:ext cx="7416800" cy="3630613"/>
          </a:xfrm>
          <a:prstGeom prst="rect">
            <a:avLst/>
          </a:prstGeom>
          <a:solidFill>
            <a:schemeClr val="bg1"/>
          </a:solidFill>
          <a:ln w="9525">
            <a:noFill/>
            <a:miter lim="800000"/>
          </a:ln>
        </p:spPr>
        <p:txBody>
          <a:bodyPr>
            <a:spAutoFit/>
          </a:bodyPr>
          <a:lstStyle/>
          <a:p>
            <a:pPr>
              <a:spcBef>
                <a:spcPts val="1800"/>
              </a:spcBef>
              <a:buFontTx/>
              <a:buNone/>
              <a:defRPr/>
            </a:pPr>
            <a:r>
              <a:rPr kumimoji="1" lang="zh-CN" altLang="en-US" sz="2000" b="1" dirty="0">
                <a:solidFill>
                  <a:srgbClr val="CC0000"/>
                </a:solidFill>
                <a:effectLst>
                  <a:outerShdw blurRad="38100" dist="38100" dir="2700000" algn="tl">
                    <a:srgbClr val="000000">
                      <a:alpha val="43137"/>
                    </a:srgbClr>
                  </a:outerShdw>
                </a:effectLst>
              </a:rPr>
              <a:t>转差频率控制基本概念</a:t>
            </a:r>
            <a:r>
              <a:rPr kumimoji="1" lang="en-US" altLang="zh-CN" sz="2000" b="1" dirty="0"/>
              <a:t>:</a:t>
            </a:r>
            <a:r>
              <a:rPr kumimoji="1" lang="zh-CN" altLang="en-US" sz="2000" b="1" dirty="0">
                <a:latin typeface="Times New Roman" panose="02020603050405020304" pitchFamily="18" charset="0"/>
              </a:rPr>
              <a:t>在</a:t>
            </a:r>
            <a:r>
              <a:rPr kumimoji="1" lang="en-US" altLang="zh-CN" sz="2000" b="1" i="1" dirty="0">
                <a:latin typeface="Times New Roman" panose="02020603050405020304" pitchFamily="18" charset="0"/>
              </a:rPr>
              <a:t>s </a:t>
            </a:r>
            <a:r>
              <a:rPr kumimoji="1" lang="zh-CN" altLang="en-US" sz="2000" b="1" dirty="0">
                <a:latin typeface="Times New Roman" panose="02020603050405020304" pitchFamily="18" charset="0"/>
              </a:rPr>
              <a:t>值很小的稳态运行范围内，如果能够保持气隙磁通</a:t>
            </a:r>
            <a:r>
              <a:rPr kumimoji="1" lang="en-US" altLang="en-US" sz="2000" b="1" dirty="0">
                <a:latin typeface="Times New Roman" panose="02020603050405020304" pitchFamily="18" charset="0"/>
                <a:sym typeface="Symbol" panose="05050102010706020507" pitchFamily="18" charset="2"/>
              </a:rPr>
              <a:t></a:t>
            </a:r>
            <a:r>
              <a:rPr kumimoji="1" lang="en-US" altLang="en-US" sz="2000" b="1" baseline="-25000" dirty="0">
                <a:latin typeface="Times New Roman" panose="02020603050405020304" pitchFamily="18" charset="0"/>
                <a:sym typeface="Symbol" panose="05050102010706020507" pitchFamily="18" charset="2"/>
              </a:rPr>
              <a:t>m</a:t>
            </a:r>
            <a:r>
              <a:rPr kumimoji="1" lang="zh-CN" altLang="en-US" sz="2000" b="1" dirty="0">
                <a:latin typeface="Times New Roman" panose="02020603050405020304" pitchFamily="18" charset="0"/>
              </a:rPr>
              <a:t>不变，异步电机的转矩就近似与转差角频率</a:t>
            </a:r>
            <a:r>
              <a:rPr kumimoji="1" lang="en-US" altLang="en-US" sz="2000" b="1" i="1" dirty="0">
                <a:latin typeface="Times New Roman" panose="02020603050405020304" pitchFamily="18" charset="0"/>
                <a:sym typeface="Symbol" panose="05050102010706020507" pitchFamily="18" charset="2"/>
              </a:rPr>
              <a:t></a:t>
            </a:r>
            <a:r>
              <a:rPr kumimoji="1" lang="en-US" altLang="en-US" sz="2000" b="1" baseline="-25000" dirty="0">
                <a:latin typeface="Times New Roman" panose="02020603050405020304" pitchFamily="18" charset="0"/>
                <a:sym typeface="Symbol" panose="05050102010706020507" pitchFamily="18" charset="2"/>
              </a:rPr>
              <a:t>s</a:t>
            </a:r>
            <a:r>
              <a:rPr kumimoji="1" lang="en-US" altLang="zh-CN" sz="2000" b="1" dirty="0">
                <a:latin typeface="Times New Roman" panose="02020603050405020304" pitchFamily="18" charset="0"/>
              </a:rPr>
              <a:t> </a:t>
            </a:r>
            <a:r>
              <a:rPr kumimoji="1" lang="zh-CN" altLang="en-US" sz="2000" b="1" dirty="0">
                <a:latin typeface="Times New Roman" panose="02020603050405020304" pitchFamily="18" charset="0"/>
              </a:rPr>
              <a:t>成正比。这就是说，在异步电机中控制</a:t>
            </a:r>
            <a:r>
              <a:rPr kumimoji="1" lang="en-US" altLang="en-US" sz="2000" b="1" i="1" dirty="0">
                <a:latin typeface="Times New Roman" panose="02020603050405020304" pitchFamily="18" charset="0"/>
                <a:sym typeface="Symbol" panose="05050102010706020507" pitchFamily="18" charset="2"/>
              </a:rPr>
              <a:t></a:t>
            </a:r>
            <a:r>
              <a:rPr kumimoji="1" lang="en-US" altLang="en-US" sz="2000" b="1" baseline="-25000" dirty="0">
                <a:latin typeface="Times New Roman" panose="02020603050405020304" pitchFamily="18" charset="0"/>
                <a:sym typeface="Symbol" panose="05050102010706020507" pitchFamily="18" charset="2"/>
              </a:rPr>
              <a:t>s</a:t>
            </a:r>
            <a:r>
              <a:rPr kumimoji="1" lang="en-US" altLang="zh-CN" sz="2000" b="1" dirty="0">
                <a:latin typeface="Times New Roman" panose="02020603050405020304" pitchFamily="18" charset="0"/>
              </a:rPr>
              <a:t> </a:t>
            </a:r>
            <a:r>
              <a:rPr kumimoji="1" lang="zh-CN" altLang="en-US" sz="2000" b="1" dirty="0">
                <a:latin typeface="Times New Roman" panose="02020603050405020304" pitchFamily="18" charset="0"/>
              </a:rPr>
              <a:t>，就和直流电机中控制电流一样，能够达到间接控制转矩的目的。</a:t>
            </a:r>
          </a:p>
          <a:p>
            <a:pPr>
              <a:spcBef>
                <a:spcPts val="1800"/>
              </a:spcBef>
              <a:buFontTx/>
              <a:buNone/>
              <a:defRPr/>
            </a:pPr>
            <a:r>
              <a:rPr kumimoji="1" lang="zh-CN" altLang="en-US" sz="2000" b="1" dirty="0">
                <a:solidFill>
                  <a:srgbClr val="CC0000"/>
                </a:solidFill>
                <a:effectLst>
                  <a:outerShdw blurRad="38100" dist="38100" dir="2700000" algn="tl">
                    <a:srgbClr val="000000">
                      <a:alpha val="43137"/>
                    </a:srgbClr>
                  </a:outerShdw>
                </a:effectLst>
              </a:rPr>
              <a:t>转差频率控制的基本规律一</a:t>
            </a:r>
            <a:r>
              <a:rPr kumimoji="1" lang="zh-CN" altLang="en-US" sz="2000" b="1" dirty="0"/>
              <a:t>：在的范围</a:t>
            </a:r>
            <a:r>
              <a:rPr kumimoji="1" lang="en-US" altLang="zh-CN" sz="2000" b="1" i="1" dirty="0" err="1"/>
              <a:t>ω</a:t>
            </a:r>
            <a:r>
              <a:rPr kumimoji="1" lang="en-US" altLang="zh-CN" sz="2000" b="1" baseline="-25000" dirty="0" err="1"/>
              <a:t>s</a:t>
            </a:r>
            <a:r>
              <a:rPr kumimoji="1" lang="en-US" altLang="zh-CN" sz="2000" b="1" dirty="0" err="1"/>
              <a:t>≤</a:t>
            </a:r>
            <a:r>
              <a:rPr kumimoji="1" lang="en-US" altLang="zh-CN" sz="2000" b="1" i="1" dirty="0" err="1"/>
              <a:t>ω</a:t>
            </a:r>
            <a:r>
              <a:rPr kumimoji="1" lang="en-US" altLang="zh-CN" sz="2000" b="1" baseline="-25000" dirty="0" err="1"/>
              <a:t>sm</a:t>
            </a:r>
            <a:r>
              <a:rPr kumimoji="1" lang="zh-CN" altLang="en-US" sz="2000" b="1" dirty="0"/>
              <a:t>内，转矩</a:t>
            </a:r>
            <a:r>
              <a:rPr kumimoji="1" lang="en-US" altLang="zh-CN" sz="2000" b="1" i="1" dirty="0">
                <a:latin typeface="Times New Roman" panose="02020603050405020304" pitchFamily="18" charset="0"/>
              </a:rPr>
              <a:t>T</a:t>
            </a:r>
            <a:r>
              <a:rPr kumimoji="1" lang="en-US" altLang="zh-CN" sz="2000" b="1" baseline="-25000" dirty="0">
                <a:latin typeface="Times New Roman" panose="02020603050405020304" pitchFamily="18" charset="0"/>
              </a:rPr>
              <a:t>e</a:t>
            </a:r>
            <a:r>
              <a:rPr kumimoji="1" lang="zh-CN" altLang="en-US" sz="2000" b="1" dirty="0"/>
              <a:t>基本上与</a:t>
            </a:r>
            <a:r>
              <a:rPr kumimoji="1" lang="en-US" altLang="zh-CN" sz="2000" b="1" i="1" dirty="0" err="1"/>
              <a:t>ω</a:t>
            </a:r>
            <a:r>
              <a:rPr kumimoji="1" lang="en-US" altLang="zh-CN" sz="2000" b="1" baseline="-25000" dirty="0" err="1"/>
              <a:t>s</a:t>
            </a:r>
            <a:r>
              <a:rPr kumimoji="1" lang="zh-CN" altLang="en-US" sz="2000" b="1" dirty="0"/>
              <a:t>成正比，条件是气隙磁通</a:t>
            </a:r>
            <a:r>
              <a:rPr kumimoji="1" lang="en-US" altLang="en-US" sz="2000" b="1" dirty="0">
                <a:sym typeface="Symbol" panose="05050102010706020507" pitchFamily="18" charset="2"/>
              </a:rPr>
              <a:t></a:t>
            </a:r>
            <a:r>
              <a:rPr kumimoji="1" lang="en-US" altLang="en-US" sz="2000" b="1" baseline="-25000" dirty="0">
                <a:sym typeface="Symbol" panose="05050102010706020507" pitchFamily="18" charset="2"/>
              </a:rPr>
              <a:t>m</a:t>
            </a:r>
            <a:r>
              <a:rPr kumimoji="1" lang="zh-CN" altLang="en-US" sz="2000" b="1" dirty="0"/>
              <a:t>不变。（</a:t>
            </a:r>
            <a:r>
              <a:rPr kumimoji="1" lang="zh-CN" altLang="en-US" sz="2000" b="1" dirty="0">
                <a:solidFill>
                  <a:srgbClr val="9900CC"/>
                </a:solidFill>
                <a:effectLst>
                  <a:outerShdw blurRad="38100" dist="38100" dir="2700000" algn="tl">
                    <a:srgbClr val="000000">
                      <a:alpha val="43137"/>
                    </a:srgbClr>
                  </a:outerShdw>
                </a:effectLst>
              </a:rPr>
              <a:t>如何保持转矩</a:t>
            </a:r>
            <a:r>
              <a:rPr kumimoji="1" lang="en-US" altLang="zh-CN" sz="2000" b="1" i="1" dirty="0">
                <a:solidFill>
                  <a:srgbClr val="9900CC"/>
                </a:solidFill>
                <a:effectLst>
                  <a:outerShdw blurRad="38100" dist="38100" dir="2700000" algn="tl">
                    <a:srgbClr val="000000">
                      <a:alpha val="43137"/>
                    </a:srgbClr>
                  </a:outerShdw>
                </a:effectLst>
                <a:latin typeface="Times New Roman" panose="02020603050405020304" pitchFamily="18" charset="0"/>
              </a:rPr>
              <a:t>T</a:t>
            </a:r>
            <a:r>
              <a:rPr kumimoji="1" lang="en-US" altLang="zh-CN" sz="2000" b="1" baseline="-25000" dirty="0">
                <a:solidFill>
                  <a:srgbClr val="9900CC"/>
                </a:solidFill>
                <a:effectLst>
                  <a:outerShdw blurRad="38100" dist="38100" dir="2700000" algn="tl">
                    <a:srgbClr val="000000">
                      <a:alpha val="43137"/>
                    </a:srgbClr>
                  </a:outerShdw>
                </a:effectLst>
                <a:latin typeface="Times New Roman" panose="02020603050405020304" pitchFamily="18" charset="0"/>
              </a:rPr>
              <a:t>e</a:t>
            </a:r>
            <a:r>
              <a:rPr kumimoji="1" lang="zh-CN" altLang="en-US" sz="2000" b="1" dirty="0">
                <a:solidFill>
                  <a:srgbClr val="9900CC"/>
                </a:solidFill>
                <a:effectLst>
                  <a:outerShdw blurRad="38100" dist="38100" dir="2700000" algn="tl">
                    <a:srgbClr val="000000">
                      <a:alpha val="43137"/>
                    </a:srgbClr>
                  </a:outerShdw>
                </a:effectLst>
              </a:rPr>
              <a:t>与</a:t>
            </a:r>
            <a:r>
              <a:rPr kumimoji="1" lang="en-US" altLang="zh-CN" sz="2000" b="1" i="1" dirty="0" err="1">
                <a:solidFill>
                  <a:srgbClr val="9900CC"/>
                </a:solidFill>
                <a:effectLst>
                  <a:outerShdw blurRad="38100" dist="38100" dir="2700000" algn="tl">
                    <a:srgbClr val="000000">
                      <a:alpha val="43137"/>
                    </a:srgbClr>
                  </a:outerShdw>
                </a:effectLst>
              </a:rPr>
              <a:t>ω</a:t>
            </a:r>
            <a:r>
              <a:rPr kumimoji="1" lang="en-US" altLang="zh-CN" sz="2000" b="1" baseline="-25000" dirty="0" err="1">
                <a:solidFill>
                  <a:srgbClr val="9900CC"/>
                </a:solidFill>
                <a:effectLst>
                  <a:outerShdw blurRad="38100" dist="38100" dir="2700000" algn="tl">
                    <a:srgbClr val="000000">
                      <a:alpha val="43137"/>
                    </a:srgbClr>
                  </a:outerShdw>
                </a:effectLst>
              </a:rPr>
              <a:t>s</a:t>
            </a:r>
            <a:r>
              <a:rPr kumimoji="1" lang="zh-CN" altLang="en-US" sz="2000" b="1" dirty="0">
                <a:solidFill>
                  <a:srgbClr val="9900CC"/>
                </a:solidFill>
                <a:effectLst>
                  <a:outerShdw blurRad="38100" dist="38100" dir="2700000" algn="tl">
                    <a:srgbClr val="000000">
                      <a:alpha val="43137"/>
                    </a:srgbClr>
                  </a:outerShdw>
                </a:effectLst>
              </a:rPr>
              <a:t>成正比问题</a:t>
            </a:r>
            <a:r>
              <a:rPr kumimoji="1" lang="zh-CN" altLang="en-US" sz="2000" b="1" dirty="0"/>
              <a:t>） </a:t>
            </a:r>
          </a:p>
          <a:p>
            <a:pPr>
              <a:spcBef>
                <a:spcPts val="1800"/>
              </a:spcBef>
              <a:buFontTx/>
              <a:buNone/>
              <a:defRPr/>
            </a:pPr>
            <a:r>
              <a:rPr kumimoji="1" lang="zh-CN" altLang="en-US" sz="2000" b="1" dirty="0">
                <a:solidFill>
                  <a:srgbClr val="CC0000"/>
                </a:solidFill>
                <a:effectLst>
                  <a:outerShdw blurRad="38100" dist="38100" dir="2700000" algn="tl">
                    <a:srgbClr val="000000">
                      <a:alpha val="43137"/>
                    </a:srgbClr>
                  </a:outerShdw>
                </a:effectLst>
              </a:rPr>
              <a:t>转差频率控制的基本规律二</a:t>
            </a:r>
            <a:r>
              <a:rPr kumimoji="1" lang="zh-CN" altLang="en-US" sz="2000" b="1" dirty="0"/>
              <a:t>：在不同的定子电流值时，按上图的函数关系</a:t>
            </a:r>
            <a:r>
              <a:rPr kumimoji="1" lang="en-US" altLang="zh-CN" sz="2000" b="1" i="1" dirty="0">
                <a:latin typeface="Times New Roman" panose="02020603050405020304" pitchFamily="18" charset="0"/>
              </a:rPr>
              <a:t>U</a:t>
            </a:r>
            <a:r>
              <a:rPr kumimoji="1" lang="en-US" altLang="zh-CN" sz="2000" b="1" baseline="-25000" dirty="0">
                <a:latin typeface="Times New Roman" panose="02020603050405020304" pitchFamily="18" charset="0"/>
              </a:rPr>
              <a:t>s</a:t>
            </a:r>
            <a:r>
              <a:rPr kumimoji="1" lang="en-US" altLang="zh-CN" sz="2000" b="1" dirty="0">
                <a:latin typeface="Times New Roman" panose="02020603050405020304" pitchFamily="18" charset="0"/>
              </a:rPr>
              <a:t>=</a:t>
            </a:r>
            <a:r>
              <a:rPr kumimoji="1" lang="en-US" altLang="zh-CN" sz="2000" b="1" i="1" dirty="0">
                <a:latin typeface="Times New Roman" panose="02020603050405020304" pitchFamily="18" charset="0"/>
              </a:rPr>
              <a:t>f</a:t>
            </a:r>
            <a:r>
              <a:rPr kumimoji="1" lang="zh-CN" altLang="en-US" sz="2000" b="1" dirty="0">
                <a:latin typeface="Times New Roman" panose="02020603050405020304" pitchFamily="18" charset="0"/>
              </a:rPr>
              <a:t>（</a:t>
            </a:r>
            <a:r>
              <a:rPr kumimoji="1" lang="en-US" altLang="zh-CN" sz="2000" b="1" i="1" dirty="0">
                <a:latin typeface="Times New Roman" panose="02020603050405020304" pitchFamily="18" charset="0"/>
              </a:rPr>
              <a:t>ω</a:t>
            </a:r>
            <a:r>
              <a:rPr kumimoji="1" lang="en-US" altLang="zh-CN" sz="2000" b="1" baseline="-25000" dirty="0">
                <a:latin typeface="Times New Roman" panose="02020603050405020304" pitchFamily="18" charset="0"/>
              </a:rPr>
              <a:t>1</a:t>
            </a:r>
            <a:r>
              <a:rPr kumimoji="1" lang="zh-CN" altLang="en-US" sz="2000" b="1" dirty="0">
                <a:latin typeface="Times New Roman" panose="02020603050405020304" pitchFamily="18" charset="0"/>
              </a:rPr>
              <a:t>，</a:t>
            </a:r>
            <a:r>
              <a:rPr kumimoji="1" lang="en-US" altLang="zh-CN" sz="2000" b="1" i="1" dirty="0">
                <a:latin typeface="Times New Roman" panose="02020603050405020304" pitchFamily="18" charset="0"/>
              </a:rPr>
              <a:t>I</a:t>
            </a:r>
            <a:r>
              <a:rPr kumimoji="1" lang="en-US" altLang="zh-CN" sz="2000" b="1" baseline="-25000" dirty="0">
                <a:latin typeface="Times New Roman" panose="02020603050405020304" pitchFamily="18" charset="0"/>
              </a:rPr>
              <a:t>s</a:t>
            </a:r>
            <a:r>
              <a:rPr kumimoji="1" lang="zh-CN" altLang="en-US" sz="2000" b="1" dirty="0">
                <a:latin typeface="Times New Roman" panose="02020603050405020304" pitchFamily="18" charset="0"/>
              </a:rPr>
              <a:t>）</a:t>
            </a:r>
            <a:r>
              <a:rPr kumimoji="1" lang="zh-CN" altLang="en-US" sz="2000" b="1" dirty="0"/>
              <a:t>控制定子电压和频率，就能保持气隙磁通</a:t>
            </a:r>
            <a:r>
              <a:rPr kumimoji="1" lang="zh-CN" altLang="en-US" sz="2000" b="1" dirty="0">
                <a:sym typeface="Symbol" panose="05050102010706020507" pitchFamily="18" charset="2"/>
              </a:rPr>
              <a:t></a:t>
            </a:r>
            <a:r>
              <a:rPr kumimoji="1" lang="en-US" altLang="zh-CN" sz="2000" b="1" baseline="-25000" dirty="0"/>
              <a:t>m</a:t>
            </a:r>
            <a:r>
              <a:rPr kumimoji="1" lang="zh-CN" altLang="en-US" sz="2000" b="1" dirty="0"/>
              <a:t>恒定。（</a:t>
            </a:r>
            <a:r>
              <a:rPr kumimoji="1" lang="zh-CN" altLang="en-US" sz="2000" b="1" dirty="0">
                <a:solidFill>
                  <a:srgbClr val="9900CC"/>
                </a:solidFill>
                <a:effectLst>
                  <a:outerShdw blurRad="38100" dist="38100" dir="2700000" algn="tl">
                    <a:srgbClr val="000000">
                      <a:alpha val="43137"/>
                    </a:srgbClr>
                  </a:outerShdw>
                </a:effectLst>
              </a:rPr>
              <a:t>如何保持气隙磁通</a:t>
            </a:r>
            <a:r>
              <a:rPr kumimoji="1" lang="zh-CN" altLang="en-US" sz="2000" b="1" dirty="0">
                <a:solidFill>
                  <a:srgbClr val="9900CC"/>
                </a:solidFill>
                <a:effectLst>
                  <a:outerShdw blurRad="38100" dist="38100" dir="2700000" algn="tl">
                    <a:srgbClr val="000000">
                      <a:alpha val="43137"/>
                    </a:srgbClr>
                  </a:outerShdw>
                </a:effectLst>
                <a:sym typeface="Symbol" panose="05050102010706020507" pitchFamily="18" charset="2"/>
              </a:rPr>
              <a:t></a:t>
            </a:r>
            <a:r>
              <a:rPr kumimoji="1" lang="en-US" altLang="zh-CN" sz="2000" b="1" baseline="-25000" dirty="0">
                <a:solidFill>
                  <a:srgbClr val="9900CC"/>
                </a:solidFill>
                <a:effectLst>
                  <a:outerShdw blurRad="38100" dist="38100" dir="2700000" algn="tl">
                    <a:srgbClr val="000000">
                      <a:alpha val="43137"/>
                    </a:srgbClr>
                  </a:outerShdw>
                </a:effectLst>
              </a:rPr>
              <a:t>m</a:t>
            </a:r>
            <a:r>
              <a:rPr kumimoji="1" lang="zh-CN" altLang="en-US" sz="2000" b="1" dirty="0">
                <a:solidFill>
                  <a:srgbClr val="9900CC"/>
                </a:solidFill>
                <a:effectLst>
                  <a:outerShdw blurRad="38100" dist="38100" dir="2700000" algn="tl">
                    <a:srgbClr val="000000">
                      <a:alpha val="43137"/>
                    </a:srgbClr>
                  </a:outerShdw>
                </a:effectLst>
              </a:rPr>
              <a:t>恒定问题</a:t>
            </a:r>
            <a:r>
              <a:rPr kumimoji="1" lang="zh-CN" altLang="en-US" sz="2000" b="1" dirty="0"/>
              <a:t>） </a:t>
            </a:r>
          </a:p>
        </p:txBody>
      </p:sp>
      <p:sp>
        <p:nvSpPr>
          <p:cNvPr id="12294" name="Text Box 7"/>
          <p:cNvSpPr txBox="1">
            <a:spLocks noChangeArrowheads="1"/>
          </p:cNvSpPr>
          <p:nvPr/>
        </p:nvSpPr>
        <p:spPr bwMode="auto">
          <a:xfrm>
            <a:off x="5724525" y="1808163"/>
            <a:ext cx="3240088" cy="369887"/>
          </a:xfrm>
          <a:prstGeom prst="rect">
            <a:avLst/>
          </a:prstGeom>
          <a:noFill/>
          <a:ln w="9525">
            <a:noFill/>
            <a:miter lim="800000"/>
          </a:ln>
        </p:spPr>
        <p:txBody>
          <a:bodyPr>
            <a:spAutoFit/>
          </a:bodyPr>
          <a:lstStyle/>
          <a:p>
            <a:pPr>
              <a:spcBef>
                <a:spcPct val="50000"/>
              </a:spcBef>
              <a:buFontTx/>
              <a:buNone/>
              <a:defRPr/>
            </a:pPr>
            <a:r>
              <a:rPr lang="zh-CN" altLang="en-US" sz="1800" b="1" dirty="0">
                <a:solidFill>
                  <a:srgbClr val="CC0000"/>
                </a:solidFill>
                <a:effectLst>
                  <a:outerShdw blurRad="38100" dist="38100" dir="2700000" algn="tl">
                    <a:srgbClr val="000000">
                      <a:alpha val="43137"/>
                    </a:srgbClr>
                  </a:outerShdw>
                </a:effectLst>
              </a:rPr>
              <a:t>注意：怎么来的？推导过程</a:t>
            </a:r>
          </a:p>
        </p:txBody>
      </p:sp>
      <p:sp>
        <p:nvSpPr>
          <p:cNvPr id="18438" name="Text Box 30"/>
          <p:cNvSpPr txBox="1">
            <a:spLocks noChangeArrowheads="1"/>
          </p:cNvSpPr>
          <p:nvPr/>
        </p:nvSpPr>
        <p:spPr bwMode="auto">
          <a:xfrm>
            <a:off x="0" y="4514850"/>
            <a:ext cx="1670050"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9</a:t>
            </a:r>
            <a:r>
              <a:rPr lang="zh-CN" altLang="en-US" sz="1600" b="1">
                <a:latin typeface="Times New Roman" pitchFamily="18" charset="0"/>
              </a:rPr>
              <a:t>章 同步电动机变压变频调速系统</a:t>
            </a:r>
          </a:p>
        </p:txBody>
      </p:sp>
      <p:sp>
        <p:nvSpPr>
          <p:cNvPr id="18439" name="Text Box 13"/>
          <p:cNvSpPr txBox="1">
            <a:spLocks noChangeArrowheads="1"/>
          </p:cNvSpPr>
          <p:nvPr/>
        </p:nvSpPr>
        <p:spPr bwMode="auto">
          <a:xfrm>
            <a:off x="0" y="2676525"/>
            <a:ext cx="1703388"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7</a:t>
            </a:r>
            <a:r>
              <a:rPr lang="zh-CN" altLang="en-US" sz="1600" b="1">
                <a:latin typeface="Times New Roman" pitchFamily="18" charset="0"/>
              </a:rPr>
              <a:t>章  基于动态模型的异步电动机调速系统</a:t>
            </a:r>
          </a:p>
        </p:txBody>
      </p:sp>
      <p:sp>
        <p:nvSpPr>
          <p:cNvPr id="18440" name="Text Box 26"/>
          <p:cNvSpPr txBox="1">
            <a:spLocks noChangeArrowheads="1"/>
          </p:cNvSpPr>
          <p:nvPr/>
        </p:nvSpPr>
        <p:spPr bwMode="auto">
          <a:xfrm>
            <a:off x="0" y="1079500"/>
            <a:ext cx="1687513" cy="581025"/>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4" action="ppaction://hlinksldjump"/>
              </a:rPr>
              <a:t>第</a:t>
            </a:r>
            <a:r>
              <a:rPr lang="en-US" altLang="zh-CN" sz="1600" b="1">
                <a:latin typeface="Times New Roman" pitchFamily="18" charset="0"/>
                <a:hlinkClick r:id="rId4" action="ppaction://hlinksldjump"/>
              </a:rPr>
              <a:t>1</a:t>
            </a:r>
            <a:r>
              <a:rPr lang="zh-CN" altLang="en-US" sz="1600" b="1">
                <a:latin typeface="Times New Roman" pitchFamily="18" charset="0"/>
                <a:hlinkClick r:id="rId4" action="ppaction://hlinksldjump"/>
              </a:rPr>
              <a:t>章  交流调速系统绪论</a:t>
            </a:r>
            <a:endParaRPr lang="zh-CN" altLang="en-US" sz="1600" b="1">
              <a:latin typeface="Times New Roman" pitchFamily="18" charset="0"/>
            </a:endParaRPr>
          </a:p>
        </p:txBody>
      </p:sp>
      <p:sp>
        <p:nvSpPr>
          <p:cNvPr id="9" name="Text Box 27"/>
          <p:cNvSpPr txBox="1">
            <a:spLocks noChangeArrowheads="1"/>
          </p:cNvSpPr>
          <p:nvPr/>
        </p:nvSpPr>
        <p:spPr bwMode="auto">
          <a:xfrm>
            <a:off x="0" y="1749425"/>
            <a:ext cx="1693863" cy="825500"/>
          </a:xfrm>
          <a:prstGeom prst="rect">
            <a:avLst/>
          </a:prstGeom>
          <a:solidFill>
            <a:schemeClr val="accent5">
              <a:lumMod val="40000"/>
              <a:lumOff val="60000"/>
            </a:schemeClr>
          </a:solidFill>
          <a:ln w="9525">
            <a:noFill/>
            <a:miter lim="800000"/>
          </a:ln>
        </p:spPr>
        <p:txBody>
          <a:bodyPr>
            <a:spAutoFit/>
          </a:bodyPr>
          <a:lstStyle/>
          <a:p>
            <a:pPr>
              <a:spcBef>
                <a:spcPct val="50000"/>
              </a:spcBef>
              <a:buFontTx/>
              <a:buNone/>
              <a:defRPr/>
            </a:pPr>
            <a:r>
              <a:rPr kumimoji="1" lang="zh-CN" altLang="zh-CN" sz="1600" b="1" dirty="0">
                <a:latin typeface="Times New Roman" panose="02020603050405020304" pitchFamily="18" charset="0"/>
              </a:rPr>
              <a:t>第</a:t>
            </a:r>
            <a:r>
              <a:rPr kumimoji="1" lang="en-US" altLang="zh-CN" sz="1600" b="1" dirty="0">
                <a:latin typeface="Times New Roman" panose="02020603050405020304" pitchFamily="18" charset="0"/>
              </a:rPr>
              <a:t>6</a:t>
            </a:r>
            <a:r>
              <a:rPr kumimoji="1" lang="zh-CN" altLang="zh-CN" sz="1600" b="1" dirty="0">
                <a:latin typeface="Times New Roman" panose="02020603050405020304" pitchFamily="18" charset="0"/>
              </a:rPr>
              <a:t>章 </a:t>
            </a:r>
            <a:r>
              <a:rPr kumimoji="1" lang="zh-CN" altLang="en-US" sz="1600" b="1" dirty="0">
                <a:latin typeface="Times New Roman" panose="02020603050405020304" pitchFamily="18" charset="0"/>
              </a:rPr>
              <a:t> </a:t>
            </a:r>
            <a:r>
              <a:rPr kumimoji="1" lang="zh-CN" altLang="zh-CN" sz="1600" b="1" dirty="0">
                <a:latin typeface="Times New Roman" panose="02020603050405020304" pitchFamily="18" charset="0"/>
              </a:rPr>
              <a:t>基于稳态模型的异步电动机调速系统</a:t>
            </a:r>
            <a:endParaRPr kumimoji="1" lang="en-US" altLang="zh-CN" sz="1600" b="1" dirty="0">
              <a:latin typeface="Times New Roman" panose="02020603050405020304" pitchFamily="18" charset="0"/>
            </a:endParaRPr>
          </a:p>
        </p:txBody>
      </p:sp>
      <p:sp>
        <p:nvSpPr>
          <p:cNvPr id="18442" name="Text Box 29"/>
          <p:cNvSpPr txBox="1">
            <a:spLocks noChangeArrowheads="1"/>
          </p:cNvSpPr>
          <p:nvPr/>
        </p:nvSpPr>
        <p:spPr bwMode="auto">
          <a:xfrm>
            <a:off x="0" y="3606800"/>
            <a:ext cx="1685925" cy="830263"/>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8</a:t>
            </a:r>
            <a:r>
              <a:rPr lang="zh-CN" altLang="en-US" sz="1600" b="1">
                <a:latin typeface="Times New Roman" pitchFamily="18" charset="0"/>
              </a:rPr>
              <a:t>章 </a:t>
            </a:r>
            <a:r>
              <a:rPr lang="zh-CN" altLang="zh-CN" sz="1600" b="1"/>
              <a:t>绕线转子异步电机转子变频控制系统</a:t>
            </a:r>
            <a:endParaRPr lang="zh-CN" altLang="en-US" sz="1600" b="1">
              <a:latin typeface="Times New Roman"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0" y="692150"/>
            <a:ext cx="9144000" cy="549275"/>
          </a:xfrm>
          <a:solidFill>
            <a:schemeClr val="bg1"/>
          </a:solidFill>
        </p:spPr>
        <p:txBody>
          <a:bodyPr/>
          <a:lstStyle/>
          <a:p>
            <a:pPr algn="l" eaLnBrk="1" hangingPunct="1">
              <a:defRPr/>
            </a:pPr>
            <a:r>
              <a:rPr lang="zh-CN" altLang="en-US" sz="2200" dirty="0" smtClean="0">
                <a:solidFill>
                  <a:srgbClr val="0000FF"/>
                </a:solidFill>
              </a:rPr>
              <a:t>一、坐标变换（为了获得恒</a:t>
            </a:r>
            <a:r>
              <a:rPr lang="en-US" altLang="zh-CN" sz="2200" i="1" dirty="0" err="1" smtClean="0">
                <a:solidFill>
                  <a:srgbClr val="0000FF"/>
                </a:solidFill>
                <a:latin typeface="Times New Roman" panose="02020603050405020304" pitchFamily="18" charset="0"/>
              </a:rPr>
              <a:t>E</a:t>
            </a:r>
            <a:r>
              <a:rPr lang="en-US" altLang="zh-CN" sz="2200" baseline="-25000" dirty="0" err="1" smtClean="0">
                <a:solidFill>
                  <a:srgbClr val="0000FF"/>
                </a:solidFill>
                <a:latin typeface="Times New Roman" panose="02020603050405020304" pitchFamily="18" charset="0"/>
              </a:rPr>
              <a:t>r</a:t>
            </a:r>
            <a:r>
              <a:rPr lang="en-US" altLang="zh-CN" sz="2200" dirty="0" smtClean="0">
                <a:solidFill>
                  <a:srgbClr val="0000FF"/>
                </a:solidFill>
                <a:latin typeface="Times New Roman" panose="02020603050405020304" pitchFamily="18" charset="0"/>
              </a:rPr>
              <a:t>/</a:t>
            </a:r>
            <a:r>
              <a:rPr lang="en-US" altLang="zh-CN" sz="2200" i="1" dirty="0" smtClean="0">
                <a:solidFill>
                  <a:srgbClr val="0000FF"/>
                </a:solidFill>
                <a:latin typeface="Times New Roman" panose="02020603050405020304" pitchFamily="18" charset="0"/>
              </a:rPr>
              <a:t>f</a:t>
            </a:r>
            <a:r>
              <a:rPr lang="en-US" altLang="zh-CN" sz="2200" baseline="-25000" dirty="0" smtClean="0">
                <a:solidFill>
                  <a:srgbClr val="0000FF"/>
                </a:solidFill>
                <a:latin typeface="Times New Roman" panose="02020603050405020304" pitchFamily="18" charset="0"/>
              </a:rPr>
              <a:t>1</a:t>
            </a:r>
            <a:r>
              <a:rPr lang="zh-CN" altLang="en-US" sz="2200" dirty="0" smtClean="0">
                <a:solidFill>
                  <a:srgbClr val="0000FF"/>
                </a:solidFill>
              </a:rPr>
              <a:t>，要进行矢量控制，就要进行坐标变换）</a:t>
            </a:r>
          </a:p>
        </p:txBody>
      </p:sp>
      <p:sp>
        <p:nvSpPr>
          <p:cNvPr id="71683" name="Rectangle 3"/>
          <p:cNvSpPr>
            <a:spLocks noGrp="1" noChangeArrowheads="1"/>
          </p:cNvSpPr>
          <p:nvPr>
            <p:ph idx="1"/>
          </p:nvPr>
        </p:nvSpPr>
        <p:spPr>
          <a:xfrm>
            <a:off x="0" y="1341438"/>
            <a:ext cx="9144000" cy="5472112"/>
          </a:xfrm>
          <a:solidFill>
            <a:schemeClr val="bg1"/>
          </a:solidFill>
        </p:spPr>
        <p:txBody>
          <a:bodyPr/>
          <a:lstStyle/>
          <a:p>
            <a:pPr marL="0" indent="0" eaLnBrk="1" hangingPunct="1">
              <a:lnSpc>
                <a:spcPct val="105000"/>
              </a:lnSpc>
              <a:buFontTx/>
              <a:buNone/>
            </a:pPr>
            <a:r>
              <a:rPr lang="en-US" altLang="zh-CN" sz="1800" b="1" smtClean="0"/>
              <a:t>0.</a:t>
            </a:r>
            <a:r>
              <a:rPr lang="zh-CN" altLang="en-US" sz="1800" b="1" smtClean="0">
                <a:solidFill>
                  <a:srgbClr val="FF3300"/>
                </a:solidFill>
              </a:rPr>
              <a:t>三相异步电动机在两相坐标系上的数学模型性质：</a:t>
            </a:r>
            <a:r>
              <a:rPr lang="zh-CN" altLang="en-US" sz="1800" b="1" smtClean="0"/>
              <a:t>异步电机的动态数学模型是一个高阶、非线性、强耦合的多变量系统。异步电机数学模型之所以复杂，关键是因为有一个复杂的</a:t>
            </a:r>
            <a:r>
              <a:rPr lang="en-US" altLang="zh-CN" sz="1800" b="1" smtClean="0"/>
              <a:t>6</a:t>
            </a:r>
            <a:r>
              <a:rPr lang="en-US" altLang="zh-CN" sz="1800" b="1" smtClean="0">
                <a:sym typeface="Symbol" pitchFamily="18" charset="2"/>
              </a:rPr>
              <a:t></a:t>
            </a:r>
            <a:r>
              <a:rPr lang="en-US" altLang="zh-CN" sz="1800" b="1" smtClean="0"/>
              <a:t>6</a:t>
            </a:r>
            <a:r>
              <a:rPr lang="zh-CN" altLang="en-US" sz="1800" b="1" smtClean="0"/>
              <a:t>（电感）矩阵，它体现了影响磁链和受磁链影响的复杂关系。因此，要简化数学模型，须从简化（磁链）关系入手。</a:t>
            </a:r>
            <a:r>
              <a:rPr lang="zh-CN" altLang="en-US" sz="1800" smtClean="0"/>
              <a:t> </a:t>
            </a:r>
            <a:endParaRPr lang="zh-CN" altLang="en-US" sz="1800" b="1" smtClean="0"/>
          </a:p>
          <a:p>
            <a:pPr marL="0" indent="0" eaLnBrk="1" hangingPunct="1">
              <a:lnSpc>
                <a:spcPct val="105000"/>
              </a:lnSpc>
              <a:buFontTx/>
              <a:buNone/>
            </a:pPr>
            <a:r>
              <a:rPr lang="en-US" altLang="zh-CN" sz="1800" b="1" smtClean="0"/>
              <a:t>1.</a:t>
            </a:r>
            <a:r>
              <a:rPr lang="zh-CN" altLang="en-US" sz="1800" b="1" smtClean="0">
                <a:solidFill>
                  <a:srgbClr val="FF3300"/>
                </a:solidFill>
              </a:rPr>
              <a:t>异步电机的数学模型由：</a:t>
            </a:r>
            <a:r>
              <a:rPr lang="zh-CN" altLang="en-US" sz="1800" b="1" smtClean="0"/>
              <a:t>电压方程、磁链方程、转矩方程和运动方程组成。</a:t>
            </a:r>
          </a:p>
          <a:p>
            <a:pPr marL="0" indent="0" eaLnBrk="1" hangingPunct="1">
              <a:lnSpc>
                <a:spcPct val="105000"/>
              </a:lnSpc>
              <a:buFontTx/>
              <a:buNone/>
            </a:pPr>
            <a:r>
              <a:rPr lang="en-US" altLang="zh-CN" sz="1800" b="1" smtClean="0"/>
              <a:t>2.</a:t>
            </a:r>
            <a:r>
              <a:rPr lang="zh-CN" altLang="en-US" sz="1800" b="1" smtClean="0">
                <a:solidFill>
                  <a:srgbClr val="FF3300"/>
                </a:solidFill>
              </a:rPr>
              <a:t>坐标变换的基本类型三种：</a:t>
            </a:r>
          </a:p>
          <a:p>
            <a:pPr marL="0" indent="0" eaLnBrk="1" hangingPunct="1">
              <a:lnSpc>
                <a:spcPct val="105000"/>
              </a:lnSpc>
              <a:buFontTx/>
              <a:buNone/>
            </a:pPr>
            <a:r>
              <a:rPr lang="zh-CN" altLang="en-US" sz="1800" b="1" smtClean="0"/>
              <a:t>   三相静止坐标系和两相静止坐标系间的变换，简称</a:t>
            </a:r>
            <a:r>
              <a:rPr lang="en-US" altLang="zh-CN" sz="1800" b="1" smtClean="0"/>
              <a:t>3/2</a:t>
            </a:r>
            <a:r>
              <a:rPr lang="zh-CN" altLang="en-US" sz="1800" b="1" smtClean="0"/>
              <a:t>变换。符号：</a:t>
            </a:r>
            <a:r>
              <a:rPr lang="en-US" altLang="zh-CN" sz="1800" b="1" smtClean="0"/>
              <a:t>C3/2</a:t>
            </a:r>
            <a:r>
              <a:rPr lang="zh-CN" altLang="en-US" sz="1800" b="1" smtClean="0"/>
              <a:t>，</a:t>
            </a:r>
            <a:r>
              <a:rPr lang="en-US" altLang="zh-CN" sz="1800" b="1" smtClean="0"/>
              <a:t>C2/3</a:t>
            </a:r>
            <a:r>
              <a:rPr lang="zh-CN" altLang="en-US" sz="1800" b="1" smtClean="0"/>
              <a:t>变换阵。</a:t>
            </a:r>
          </a:p>
          <a:p>
            <a:pPr marL="0" indent="0" eaLnBrk="1" hangingPunct="1">
              <a:lnSpc>
                <a:spcPct val="105000"/>
              </a:lnSpc>
              <a:buFontTx/>
              <a:buNone/>
            </a:pPr>
            <a:r>
              <a:rPr lang="zh-CN" altLang="en-US" sz="1800" b="1" smtClean="0"/>
              <a:t>   两相静止坐标系和两相旋转坐标系之间的变换，称作两相</a:t>
            </a:r>
            <a:r>
              <a:rPr lang="en-US" altLang="zh-CN" sz="1800" b="1" smtClean="0"/>
              <a:t>---</a:t>
            </a:r>
            <a:r>
              <a:rPr lang="zh-CN" altLang="en-US" sz="1800" b="1" smtClean="0"/>
              <a:t>两相旋转变换，简称</a:t>
            </a:r>
            <a:r>
              <a:rPr lang="en-US" altLang="zh-CN" sz="1800" b="1" smtClean="0"/>
              <a:t>2s/2r</a:t>
            </a:r>
            <a:r>
              <a:rPr lang="zh-CN" altLang="en-US" sz="1800" b="1" smtClean="0"/>
              <a:t>变换。符号：</a:t>
            </a:r>
            <a:r>
              <a:rPr lang="en-US" altLang="zh-CN" sz="1800" b="1" smtClean="0"/>
              <a:t>C2s/2r</a:t>
            </a:r>
            <a:r>
              <a:rPr lang="zh-CN" altLang="en-US" sz="1800" b="1" smtClean="0"/>
              <a:t>，</a:t>
            </a:r>
            <a:r>
              <a:rPr lang="en-US" altLang="zh-CN" sz="1800" b="1" smtClean="0"/>
              <a:t>C2r/2s</a:t>
            </a:r>
            <a:r>
              <a:rPr lang="zh-CN" altLang="en-US" sz="1800" b="1" smtClean="0"/>
              <a:t>。</a:t>
            </a:r>
          </a:p>
          <a:p>
            <a:pPr marL="0" indent="0" eaLnBrk="1" hangingPunct="1">
              <a:lnSpc>
                <a:spcPct val="105000"/>
              </a:lnSpc>
              <a:buFontTx/>
              <a:buNone/>
            </a:pPr>
            <a:r>
              <a:rPr lang="zh-CN" altLang="en-US" sz="1800" b="1" smtClean="0"/>
              <a:t>   直角坐标和极坐标变换，简称</a:t>
            </a:r>
            <a:r>
              <a:rPr lang="en-US" altLang="zh-CN" sz="1800" b="1" smtClean="0"/>
              <a:t>K/P</a:t>
            </a:r>
            <a:r>
              <a:rPr lang="zh-CN" altLang="en-US" sz="1800" b="1" smtClean="0"/>
              <a:t>变换。符号：</a:t>
            </a:r>
            <a:r>
              <a:rPr lang="en-US" altLang="zh-CN" sz="1800" b="1" smtClean="0"/>
              <a:t>K/P</a:t>
            </a:r>
            <a:r>
              <a:rPr lang="zh-CN" altLang="en-US" sz="1800" b="1" smtClean="0"/>
              <a:t>，</a:t>
            </a:r>
            <a:r>
              <a:rPr lang="en-US" altLang="zh-CN" sz="1800" b="1" smtClean="0"/>
              <a:t>P/K</a:t>
            </a:r>
            <a:r>
              <a:rPr lang="zh-CN" altLang="en-US" sz="1800" b="1" smtClean="0"/>
              <a:t>。</a:t>
            </a:r>
          </a:p>
          <a:p>
            <a:pPr marL="0" indent="0" eaLnBrk="1" hangingPunct="1">
              <a:lnSpc>
                <a:spcPct val="105000"/>
              </a:lnSpc>
              <a:buFontTx/>
              <a:buNone/>
            </a:pPr>
            <a:r>
              <a:rPr lang="zh-CN" altLang="en-US" sz="1800" b="1" smtClean="0"/>
              <a:t>   </a:t>
            </a:r>
            <a:r>
              <a:rPr lang="zh-CN" altLang="en-US" sz="1800" b="1" smtClean="0">
                <a:solidFill>
                  <a:srgbClr val="CC0000"/>
                </a:solidFill>
              </a:rPr>
              <a:t>优点：</a:t>
            </a:r>
            <a:r>
              <a:rPr lang="zh-CN" altLang="en-US" sz="1800" b="1" smtClean="0"/>
              <a:t>比</a:t>
            </a:r>
            <a:r>
              <a:rPr lang="en-US" altLang="zh-CN" sz="1800" b="1" smtClean="0"/>
              <a:t>ABC</a:t>
            </a:r>
            <a:r>
              <a:rPr lang="zh-CN" altLang="en-US" sz="1800" b="1" smtClean="0"/>
              <a:t>坐标系上的数学模型简单，且阶数也降了</a:t>
            </a:r>
            <a:r>
              <a:rPr lang="en-US" altLang="zh-CN" sz="1800" b="1" smtClean="0"/>
              <a:t>2</a:t>
            </a:r>
            <a:r>
              <a:rPr lang="zh-CN" altLang="en-US" sz="1800" b="1" smtClean="0"/>
              <a:t>阶。但并没有改变其（非线性）、多变量的本质。</a:t>
            </a:r>
            <a:r>
              <a:rPr lang="zh-CN" altLang="en-US" sz="1800" smtClean="0"/>
              <a:t> </a:t>
            </a:r>
            <a:endParaRPr lang="zh-CN" altLang="en-US" sz="1800" b="1" smtClean="0"/>
          </a:p>
          <a:p>
            <a:pPr marL="0" indent="0" eaLnBrk="1" hangingPunct="1">
              <a:lnSpc>
                <a:spcPct val="105000"/>
              </a:lnSpc>
              <a:buFontTx/>
              <a:buNone/>
            </a:pPr>
            <a:r>
              <a:rPr lang="zh-CN" altLang="en-US" sz="1800" b="1" smtClean="0"/>
              <a:t>  </a:t>
            </a:r>
            <a:r>
              <a:rPr lang="zh-CN" altLang="en-US" sz="1800" b="1" smtClean="0">
                <a:solidFill>
                  <a:srgbClr val="CC0000"/>
                </a:solidFill>
              </a:rPr>
              <a:t>*不同电机模型彼此等效的原则是：</a:t>
            </a:r>
            <a:r>
              <a:rPr lang="zh-CN" altLang="en-US" sz="1800" b="1" smtClean="0"/>
              <a:t>在不同坐标下所产生的磁动势完全一致（约束条件：变换前后总功率不变），满足此条件的模型彼此等效。</a:t>
            </a:r>
          </a:p>
          <a:p>
            <a:pPr marL="0" indent="0" eaLnBrk="1" hangingPunct="1">
              <a:lnSpc>
                <a:spcPct val="105000"/>
              </a:lnSpc>
              <a:buFontTx/>
              <a:buNone/>
            </a:pPr>
            <a:r>
              <a:rPr lang="zh-CN" altLang="en-US" sz="1800" b="1" smtClean="0"/>
              <a:t>   </a:t>
            </a:r>
            <a:r>
              <a:rPr lang="zh-CN" altLang="en-US" sz="1800" b="1" smtClean="0">
                <a:solidFill>
                  <a:srgbClr val="FF3300"/>
                </a:solidFill>
              </a:rPr>
              <a:t>注意：</a:t>
            </a:r>
            <a:r>
              <a:rPr lang="zh-CN" altLang="en-US" sz="1800" b="1" smtClean="0"/>
              <a:t>坐标变换中，按照所采用的条件，电流变换阵也就是（电压）变换阵，同时它们也是（磁链）的变换阵。</a:t>
            </a:r>
            <a:r>
              <a:rPr lang="zh-CN" altLang="en-US" sz="1800" smtClean="0"/>
              <a:t> </a:t>
            </a:r>
            <a:r>
              <a:rPr lang="zh-CN" altLang="en-US" sz="1800" b="1" smtClean="0"/>
              <a:t> </a:t>
            </a:r>
          </a:p>
        </p:txBody>
      </p:sp>
      <p:sp>
        <p:nvSpPr>
          <p:cNvPr id="46085" name="Rectangle 5"/>
          <p:cNvSpPr>
            <a:spLocks noChangeArrowheads="1"/>
          </p:cNvSpPr>
          <p:nvPr/>
        </p:nvSpPr>
        <p:spPr bwMode="auto">
          <a:xfrm>
            <a:off x="1835150" y="25400"/>
            <a:ext cx="7192963" cy="523875"/>
          </a:xfrm>
          <a:prstGeom prst="rect">
            <a:avLst/>
          </a:prstGeom>
          <a:noFill/>
          <a:ln w="9525">
            <a:noFill/>
            <a:miter lim="800000"/>
          </a:ln>
          <a:effectLst/>
        </p:spPr>
        <p:txBody>
          <a:bodyPr>
            <a:spAutoFit/>
          </a:bodyPr>
          <a:lstStyle/>
          <a:p>
            <a:pPr>
              <a:buFontTx/>
              <a:buNone/>
              <a:defRPr/>
            </a:pPr>
            <a:r>
              <a:rPr lang="zh-CN" altLang="en-US" sz="2800" b="1" dirty="0">
                <a:effectLst>
                  <a:outerShdw blurRad="38100" dist="38100" dir="2700000" algn="tl">
                    <a:srgbClr val="C0C0C0"/>
                  </a:outerShdw>
                </a:effectLst>
                <a:latin typeface="隶书" panose="02010509060101010101" pitchFamily="49" charset="-122"/>
                <a:ea typeface="隶书" panose="02010509060101010101" pitchFamily="49" charset="-122"/>
              </a:rPr>
              <a:t>第</a:t>
            </a:r>
            <a:r>
              <a:rPr lang="en-US" altLang="zh-CN" sz="2800" b="1" dirty="0">
                <a:effectLst>
                  <a:outerShdw blurRad="38100" dist="38100" dir="2700000" algn="tl">
                    <a:srgbClr val="C0C0C0"/>
                  </a:outerShdw>
                </a:effectLst>
                <a:latin typeface="隶书" panose="02010509060101010101" pitchFamily="49" charset="-122"/>
                <a:ea typeface="隶书" panose="02010509060101010101" pitchFamily="49" charset="-122"/>
              </a:rPr>
              <a:t>7</a:t>
            </a:r>
            <a:r>
              <a:rPr lang="zh-CN" altLang="en-US" sz="2800" b="1" dirty="0">
                <a:effectLst>
                  <a:outerShdw blurRad="38100" dist="38100" dir="2700000" algn="tl">
                    <a:srgbClr val="C0C0C0"/>
                  </a:outerShdw>
                </a:effectLst>
                <a:latin typeface="隶书" panose="02010509060101010101" pitchFamily="49" charset="-122"/>
                <a:ea typeface="隶书" panose="02010509060101010101" pitchFamily="49" charset="-122"/>
              </a:rPr>
              <a:t>章 基于动态模型的异步电动机调速系统</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0" y="0"/>
            <a:ext cx="9144000" cy="6858000"/>
          </a:xfrm>
          <a:solidFill>
            <a:schemeClr val="bg1"/>
          </a:solidFill>
        </p:spPr>
        <p:txBody>
          <a:bodyPr/>
          <a:lstStyle/>
          <a:p>
            <a:pPr marL="0" indent="0" eaLnBrk="1" hangingPunct="1">
              <a:buFontTx/>
              <a:buNone/>
            </a:pPr>
            <a:endParaRPr lang="en-US" altLang="zh-CN" sz="2200" b="1" smtClean="0"/>
          </a:p>
          <a:p>
            <a:pPr marL="0" indent="0" eaLnBrk="1" hangingPunct="1">
              <a:buFontTx/>
              <a:buNone/>
            </a:pPr>
            <a:r>
              <a:rPr lang="en-US" altLang="zh-CN" sz="2200" b="1" smtClean="0"/>
              <a:t>3.</a:t>
            </a:r>
            <a:r>
              <a:rPr lang="zh-CN" altLang="en-US" sz="2200" b="1" smtClean="0"/>
              <a:t>三相异步电机在两相坐标系的数学模型（</a:t>
            </a:r>
            <a:r>
              <a:rPr lang="zh-CN" altLang="en-US" sz="2800" b="1" u="sng" smtClean="0">
                <a:solidFill>
                  <a:srgbClr val="CC0000"/>
                </a:solidFill>
                <a:ea typeface="隶书" pitchFamily="49" charset="-122"/>
              </a:rPr>
              <a:t>坐标情况，条件区分</a:t>
            </a:r>
            <a:r>
              <a:rPr lang="zh-CN" altLang="en-US" sz="2200" b="1" smtClean="0"/>
              <a:t>）</a:t>
            </a:r>
          </a:p>
          <a:p>
            <a:pPr marL="0" indent="0" eaLnBrk="1" hangingPunct="1">
              <a:buFontTx/>
              <a:buNone/>
            </a:pPr>
            <a:r>
              <a:rPr lang="zh-CN" altLang="en-US" sz="2200" b="1" smtClean="0">
                <a:solidFill>
                  <a:srgbClr val="CC0000"/>
                </a:solidFill>
              </a:rPr>
              <a:t>①</a:t>
            </a:r>
            <a:r>
              <a:rPr lang="zh-CN" altLang="en-US" sz="2200" b="1" smtClean="0"/>
              <a:t>异步电机在两相任意旋转坐标系（</a:t>
            </a:r>
            <a:r>
              <a:rPr lang="en-US" altLang="zh-CN" sz="2200" b="1" i="1" smtClean="0">
                <a:latin typeface="Times New Roman" pitchFamily="18" charset="0"/>
              </a:rPr>
              <a:t>dq</a:t>
            </a:r>
            <a:r>
              <a:rPr lang="zh-CN" altLang="en-US" sz="2200" b="1" smtClean="0"/>
              <a:t>坐标系）上的数学模型</a:t>
            </a:r>
          </a:p>
          <a:p>
            <a:pPr marL="0" indent="0" eaLnBrk="1" hangingPunct="1">
              <a:buFontTx/>
              <a:buNone/>
            </a:pPr>
            <a:r>
              <a:rPr lang="zh-CN" altLang="en-US" sz="2200" b="1" smtClean="0"/>
              <a:t>设两相坐标</a:t>
            </a:r>
            <a:r>
              <a:rPr lang="en-US" altLang="zh-CN" sz="2200" b="1" i="1" smtClean="0">
                <a:latin typeface="Times New Roman" pitchFamily="18" charset="0"/>
              </a:rPr>
              <a:t>d</a:t>
            </a:r>
            <a:r>
              <a:rPr lang="zh-CN" altLang="en-US" sz="2200" b="1" smtClean="0"/>
              <a:t>轴与三相坐标</a:t>
            </a:r>
            <a:r>
              <a:rPr lang="en-US" altLang="zh-CN" sz="2200" b="1" smtClean="0"/>
              <a:t>A</a:t>
            </a:r>
            <a:r>
              <a:rPr lang="zh-CN" altLang="en-US" sz="2200" b="1" smtClean="0"/>
              <a:t>轴的夹角为</a:t>
            </a:r>
            <a:r>
              <a:rPr lang="en-US" altLang="zh-CN" sz="2200" b="1" i="1" smtClean="0">
                <a:latin typeface="Times New Roman" pitchFamily="18" charset="0"/>
              </a:rPr>
              <a:t>θ</a:t>
            </a:r>
            <a:r>
              <a:rPr lang="en-US" altLang="zh-CN" sz="2200" b="1" baseline="-25000" smtClean="0">
                <a:latin typeface="Times New Roman" pitchFamily="18" charset="0"/>
              </a:rPr>
              <a:t>s</a:t>
            </a:r>
            <a:r>
              <a:rPr lang="zh-CN" altLang="en-US" sz="2200" b="1" smtClean="0"/>
              <a:t>，</a:t>
            </a:r>
            <a:r>
              <a:rPr lang="zh-CN" altLang="en-US" sz="2200" b="1" smtClean="0">
                <a:latin typeface="Times New Roman" pitchFamily="18" charset="0"/>
              </a:rPr>
              <a:t>而</a:t>
            </a:r>
            <a:r>
              <a:rPr lang="en-US" altLang="zh-CN" sz="2200" b="1" i="1" smtClean="0">
                <a:latin typeface="Times New Roman" pitchFamily="18" charset="0"/>
              </a:rPr>
              <a:t>pθ</a:t>
            </a:r>
            <a:r>
              <a:rPr lang="en-US" altLang="zh-CN" sz="2200" b="1" smtClean="0">
                <a:latin typeface="Times New Roman" pitchFamily="18" charset="0"/>
              </a:rPr>
              <a:t>=</a:t>
            </a:r>
            <a:r>
              <a:rPr lang="en-US" altLang="zh-CN" sz="2200" b="1" i="1" smtClean="0">
                <a:latin typeface="Times New Roman" pitchFamily="18" charset="0"/>
              </a:rPr>
              <a:t>ω</a:t>
            </a:r>
            <a:r>
              <a:rPr lang="en-US" altLang="zh-CN" sz="2200" b="1" baseline="-25000" smtClean="0">
                <a:latin typeface="Times New Roman" pitchFamily="18" charset="0"/>
              </a:rPr>
              <a:t>dqs</a:t>
            </a:r>
            <a:r>
              <a:rPr lang="zh-CN" altLang="en-US" sz="2200" b="1" smtClean="0"/>
              <a:t>为</a:t>
            </a:r>
            <a:r>
              <a:rPr lang="en-US" altLang="zh-CN" sz="2200" b="1" i="1" smtClean="0"/>
              <a:t>dq</a:t>
            </a:r>
            <a:r>
              <a:rPr lang="zh-CN" altLang="en-US" sz="2200" b="1" smtClean="0"/>
              <a:t>坐标系相对于定子的角转速，</a:t>
            </a:r>
            <a:r>
              <a:rPr lang="en-US" altLang="zh-CN" sz="2200" b="1" i="1" smtClean="0">
                <a:latin typeface="Times New Roman" pitchFamily="18" charset="0"/>
              </a:rPr>
              <a:t>ω</a:t>
            </a:r>
            <a:r>
              <a:rPr lang="en-US" altLang="zh-CN" sz="2200" b="1" baseline="-25000" smtClean="0">
                <a:latin typeface="Times New Roman" pitchFamily="18" charset="0"/>
              </a:rPr>
              <a:t>dqr</a:t>
            </a:r>
            <a:r>
              <a:rPr lang="zh-CN" altLang="en-US" sz="2200" b="1" smtClean="0"/>
              <a:t>为</a:t>
            </a:r>
            <a:r>
              <a:rPr lang="en-US" altLang="zh-CN" sz="2200" b="1" i="1" smtClean="0"/>
              <a:t>dq</a:t>
            </a:r>
            <a:r>
              <a:rPr lang="zh-CN" altLang="en-US" sz="2200" b="1" smtClean="0"/>
              <a:t>坐标系相对于转子的角转速。</a:t>
            </a:r>
            <a:r>
              <a:rPr lang="en-US" altLang="zh-CN" sz="2200" b="1" i="1" smtClean="0"/>
              <a:t>ω</a:t>
            </a:r>
            <a:r>
              <a:rPr lang="en-US" altLang="zh-CN" sz="2200" b="1" smtClean="0"/>
              <a:t>=</a:t>
            </a:r>
            <a:r>
              <a:rPr lang="en-US" altLang="zh-CN" sz="2200" b="1" i="1" smtClean="0">
                <a:latin typeface="Times New Roman" pitchFamily="18" charset="0"/>
              </a:rPr>
              <a:t>ω</a:t>
            </a:r>
            <a:r>
              <a:rPr lang="en-US" altLang="zh-CN" sz="2200" b="1" baseline="-25000" smtClean="0">
                <a:latin typeface="Times New Roman" pitchFamily="18" charset="0"/>
              </a:rPr>
              <a:t>dqs</a:t>
            </a:r>
            <a:r>
              <a:rPr lang="en-US" altLang="zh-CN" sz="2200" b="1" smtClean="0">
                <a:latin typeface="Times New Roman" pitchFamily="18" charset="0"/>
              </a:rPr>
              <a:t>-</a:t>
            </a:r>
            <a:r>
              <a:rPr lang="en-US" altLang="zh-CN" sz="2200" b="1" baseline="-25000" smtClean="0">
                <a:latin typeface="Times New Roman" pitchFamily="18" charset="0"/>
              </a:rPr>
              <a:t> </a:t>
            </a:r>
            <a:r>
              <a:rPr lang="en-US" altLang="zh-CN" sz="2200" b="1" i="1" smtClean="0">
                <a:latin typeface="Times New Roman" pitchFamily="18" charset="0"/>
              </a:rPr>
              <a:t>ω</a:t>
            </a:r>
            <a:r>
              <a:rPr lang="en-US" altLang="zh-CN" sz="2200" b="1" baseline="-25000" smtClean="0">
                <a:latin typeface="Times New Roman" pitchFamily="18" charset="0"/>
              </a:rPr>
              <a:t>dqr </a:t>
            </a:r>
            <a:r>
              <a:rPr lang="zh-CN" altLang="en-US" sz="2200" b="1" smtClean="0"/>
              <a:t>：电机转子角速度。</a:t>
            </a:r>
          </a:p>
          <a:p>
            <a:pPr marL="0" indent="0" eaLnBrk="1" hangingPunct="1">
              <a:buFontTx/>
              <a:buNone/>
            </a:pPr>
            <a:r>
              <a:rPr lang="zh-CN" altLang="en-US" sz="2200" b="1" smtClean="0">
                <a:solidFill>
                  <a:srgbClr val="CC0000"/>
                </a:solidFill>
              </a:rPr>
              <a:t>②</a:t>
            </a:r>
            <a:r>
              <a:rPr lang="zh-CN" altLang="en-US" sz="2200" b="1" smtClean="0"/>
              <a:t>异步电机在</a:t>
            </a:r>
            <a:r>
              <a:rPr lang="zh-CN" altLang="en-US" sz="2200" b="1" smtClean="0">
                <a:sym typeface="Symbol" pitchFamily="18" charset="2"/>
              </a:rPr>
              <a:t></a:t>
            </a:r>
            <a:r>
              <a:rPr lang="zh-CN" altLang="en-US" sz="2200" b="1" smtClean="0"/>
              <a:t>坐标系上的数学模型</a:t>
            </a:r>
          </a:p>
          <a:p>
            <a:pPr marL="0" indent="0" eaLnBrk="1" hangingPunct="1">
              <a:buFontTx/>
              <a:buNone/>
            </a:pPr>
            <a:r>
              <a:rPr lang="zh-CN" altLang="en-US" sz="2200" b="1" smtClean="0"/>
              <a:t>在静止坐标系</a:t>
            </a:r>
            <a:r>
              <a:rPr lang="zh-CN" altLang="en-US" sz="2200" b="1" i="1" smtClean="0">
                <a:sym typeface="Symbol" pitchFamily="18" charset="2"/>
              </a:rPr>
              <a:t></a:t>
            </a:r>
            <a:r>
              <a:rPr lang="zh-CN" altLang="en-US" sz="2200" b="1" i="1" smtClean="0"/>
              <a:t>、</a:t>
            </a:r>
            <a:r>
              <a:rPr lang="zh-CN" altLang="en-US" sz="2200" b="1" i="1" smtClean="0">
                <a:sym typeface="Symbol" pitchFamily="18" charset="2"/>
              </a:rPr>
              <a:t></a:t>
            </a:r>
            <a:r>
              <a:rPr lang="zh-CN" altLang="en-US" sz="2200" b="1" smtClean="0"/>
              <a:t> 上的数学模型是任意旋转坐标系数学模型当坐标转速等于零时的特例。当</a:t>
            </a:r>
            <a:r>
              <a:rPr lang="en-US" altLang="zh-CN" sz="2200" b="1" i="1" smtClean="0">
                <a:latin typeface="Times New Roman" pitchFamily="18" charset="0"/>
              </a:rPr>
              <a:t>ω</a:t>
            </a:r>
            <a:r>
              <a:rPr lang="en-US" altLang="zh-CN" sz="2200" b="1" baseline="-25000" smtClean="0">
                <a:latin typeface="Times New Roman" pitchFamily="18" charset="0"/>
              </a:rPr>
              <a:t>dqs</a:t>
            </a:r>
            <a:r>
              <a:rPr lang="en-US" altLang="zh-CN" sz="2200" b="1" smtClean="0">
                <a:latin typeface="Times New Roman" pitchFamily="18" charset="0"/>
              </a:rPr>
              <a:t>=0</a:t>
            </a:r>
            <a:r>
              <a:rPr lang="zh-CN" altLang="en-US" sz="2200" b="1" smtClean="0"/>
              <a:t>时， </a:t>
            </a:r>
            <a:r>
              <a:rPr lang="en-US" altLang="zh-CN" sz="2200" b="1" i="1" smtClean="0"/>
              <a:t>ω</a:t>
            </a:r>
            <a:r>
              <a:rPr lang="en-US" altLang="zh-CN" sz="2200" b="1" smtClean="0"/>
              <a:t>=</a:t>
            </a:r>
            <a:r>
              <a:rPr lang="en-US" altLang="zh-CN" sz="2200" b="1" smtClean="0">
                <a:latin typeface="Times New Roman" pitchFamily="18" charset="0"/>
              </a:rPr>
              <a:t>-</a:t>
            </a:r>
            <a:r>
              <a:rPr lang="en-US" altLang="zh-CN" sz="2200" b="1" baseline="-25000" smtClean="0">
                <a:latin typeface="Times New Roman" pitchFamily="18" charset="0"/>
              </a:rPr>
              <a:t> </a:t>
            </a:r>
            <a:r>
              <a:rPr lang="en-US" altLang="zh-CN" sz="2200" b="1" i="1" smtClean="0">
                <a:latin typeface="Times New Roman" pitchFamily="18" charset="0"/>
              </a:rPr>
              <a:t>ω</a:t>
            </a:r>
            <a:r>
              <a:rPr lang="en-US" altLang="zh-CN" sz="2200" b="1" baseline="-25000" smtClean="0">
                <a:latin typeface="Times New Roman" pitchFamily="18" charset="0"/>
              </a:rPr>
              <a:t>dqr </a:t>
            </a:r>
            <a:r>
              <a:rPr lang="zh-CN" altLang="en-US" sz="2200" b="1" smtClean="0"/>
              <a:t>，即转子角转速的负值，并将下角标</a:t>
            </a:r>
            <a:r>
              <a:rPr lang="en-US" altLang="zh-CN" sz="2200" b="1" smtClean="0"/>
              <a:t>d</a:t>
            </a:r>
            <a:r>
              <a:rPr lang="zh-CN" altLang="en-US" sz="2200" b="1" smtClean="0"/>
              <a:t>，</a:t>
            </a:r>
            <a:r>
              <a:rPr lang="en-US" altLang="zh-CN" sz="2200" b="1" smtClean="0"/>
              <a:t>q</a:t>
            </a:r>
            <a:r>
              <a:rPr lang="zh-CN" altLang="en-US" sz="2200" b="1" smtClean="0"/>
              <a:t>改成</a:t>
            </a:r>
            <a:r>
              <a:rPr lang="zh-CN" altLang="en-US" sz="2200" b="1" i="1" smtClean="0">
                <a:sym typeface="Symbol" pitchFamily="18" charset="2"/>
              </a:rPr>
              <a:t></a:t>
            </a:r>
            <a:r>
              <a:rPr lang="zh-CN" altLang="en-US" sz="2200" b="1" i="1" smtClean="0"/>
              <a:t>、</a:t>
            </a:r>
            <a:r>
              <a:rPr lang="zh-CN" altLang="en-US" sz="2200" b="1" i="1" smtClean="0">
                <a:sym typeface="Symbol" pitchFamily="18" charset="2"/>
              </a:rPr>
              <a:t></a:t>
            </a:r>
            <a:r>
              <a:rPr lang="zh-CN" altLang="en-US" sz="2200" b="1" smtClean="0"/>
              <a:t>。</a:t>
            </a:r>
          </a:p>
          <a:p>
            <a:pPr marL="0" indent="0" eaLnBrk="1" hangingPunct="1">
              <a:buFontTx/>
              <a:buNone/>
            </a:pPr>
            <a:r>
              <a:rPr lang="zh-CN" altLang="en-US" sz="2200" b="1" smtClean="0">
                <a:solidFill>
                  <a:srgbClr val="CC0000"/>
                </a:solidFill>
              </a:rPr>
              <a:t>③</a:t>
            </a:r>
            <a:r>
              <a:rPr lang="zh-CN" altLang="en-US" sz="2200" b="1" smtClean="0"/>
              <a:t>异步电机在两相同步旋转坐标系上的数学模型</a:t>
            </a:r>
          </a:p>
          <a:p>
            <a:pPr marL="0" indent="0" eaLnBrk="1" hangingPunct="1">
              <a:buFontTx/>
              <a:buNone/>
            </a:pPr>
            <a:r>
              <a:rPr lang="zh-CN" altLang="en-US" sz="2200" b="1" smtClean="0"/>
              <a:t>坐标轴的旋转速度</a:t>
            </a:r>
            <a:r>
              <a:rPr lang="en-US" altLang="zh-CN" sz="2200" b="1" i="1" smtClean="0">
                <a:latin typeface="Times New Roman" pitchFamily="18" charset="0"/>
              </a:rPr>
              <a:t>ω</a:t>
            </a:r>
            <a:r>
              <a:rPr lang="en-US" altLang="zh-CN" sz="2200" b="1" baseline="-25000" smtClean="0">
                <a:latin typeface="Times New Roman" pitchFamily="18" charset="0"/>
              </a:rPr>
              <a:t>dqs</a:t>
            </a:r>
            <a:r>
              <a:rPr lang="en-US" altLang="zh-CN" sz="2200" b="1" smtClean="0">
                <a:latin typeface="Times New Roman" pitchFamily="18" charset="0"/>
              </a:rPr>
              <a:t>=</a:t>
            </a:r>
            <a:r>
              <a:rPr lang="en-US" altLang="zh-CN" sz="2200" b="1" i="1" smtClean="0">
                <a:latin typeface="Times New Roman" pitchFamily="18" charset="0"/>
              </a:rPr>
              <a:t>ω</a:t>
            </a:r>
            <a:r>
              <a:rPr lang="en-US" altLang="zh-CN" sz="2200" b="1" baseline="-25000" smtClean="0">
                <a:latin typeface="Times New Roman" pitchFamily="18" charset="0"/>
              </a:rPr>
              <a:t>1</a:t>
            </a:r>
            <a:r>
              <a:rPr lang="zh-CN" altLang="en-US" sz="2200" b="1" smtClean="0"/>
              <a:t>即等于定子频率的同步角转速</a:t>
            </a:r>
            <a:r>
              <a:rPr lang="zh-CN" altLang="el-GR" sz="2200" b="1" i="1" smtClean="0">
                <a:sym typeface="Symbol" pitchFamily="18" charset="2"/>
              </a:rPr>
              <a:t></a:t>
            </a:r>
            <a:r>
              <a:rPr lang="en-US" altLang="zh-CN" sz="2200" b="1" baseline="-25000" smtClean="0"/>
              <a:t>1</a:t>
            </a:r>
            <a:r>
              <a:rPr lang="zh-CN" altLang="en-US" sz="2200" b="1" smtClean="0"/>
              <a:t>，即           ，而转子的转速为</a:t>
            </a:r>
            <a:r>
              <a:rPr lang="zh-CN" altLang="el-GR" sz="2200" b="1" i="1" smtClean="0">
                <a:sym typeface="Symbol" pitchFamily="18" charset="2"/>
              </a:rPr>
              <a:t></a:t>
            </a:r>
            <a:r>
              <a:rPr lang="zh-CN" altLang="el-GR" sz="2200" b="1" smtClean="0"/>
              <a:t>，因此轴相对于转子的角转速</a:t>
            </a:r>
            <a:r>
              <a:rPr lang="en-US" altLang="zh-CN" sz="2200" b="1" i="1" smtClean="0">
                <a:latin typeface="Times New Roman" pitchFamily="18" charset="0"/>
              </a:rPr>
              <a:t>ω</a:t>
            </a:r>
            <a:r>
              <a:rPr lang="en-US" altLang="zh-CN" sz="2200" b="1" baseline="-25000" smtClean="0">
                <a:latin typeface="Times New Roman" pitchFamily="18" charset="0"/>
              </a:rPr>
              <a:t>dqr </a:t>
            </a:r>
            <a:r>
              <a:rPr lang="en-US" altLang="zh-CN" sz="2200" b="1" smtClean="0">
                <a:latin typeface="Times New Roman" pitchFamily="18" charset="0"/>
              </a:rPr>
              <a:t>=</a:t>
            </a:r>
            <a:r>
              <a:rPr lang="en-US" altLang="zh-CN" sz="2200" b="1" i="1" smtClean="0">
                <a:latin typeface="Times New Roman" pitchFamily="18" charset="0"/>
              </a:rPr>
              <a:t>ω</a:t>
            </a:r>
            <a:r>
              <a:rPr lang="en-US" altLang="zh-CN" sz="2200" b="1" baseline="-25000" smtClean="0">
                <a:latin typeface="Times New Roman" pitchFamily="18" charset="0"/>
              </a:rPr>
              <a:t>1</a:t>
            </a:r>
            <a:r>
              <a:rPr lang="en-US" altLang="zh-CN" sz="2200" b="1" smtClean="0">
                <a:latin typeface="Times New Roman" pitchFamily="18" charset="0"/>
              </a:rPr>
              <a:t>- </a:t>
            </a:r>
            <a:r>
              <a:rPr lang="zh-CN" altLang="el-GR" sz="2200" b="1" i="1" smtClean="0">
                <a:sym typeface="Symbol" pitchFamily="18" charset="2"/>
              </a:rPr>
              <a:t></a:t>
            </a:r>
            <a:r>
              <a:rPr lang="en-US" altLang="zh-CN" sz="2200" b="1" smtClean="0">
                <a:latin typeface="Times New Roman" pitchFamily="18" charset="0"/>
              </a:rPr>
              <a:t> = </a:t>
            </a:r>
            <a:r>
              <a:rPr lang="zh-CN" altLang="el-GR" sz="2200" b="1" i="1" smtClean="0">
                <a:sym typeface="Symbol" pitchFamily="18" charset="2"/>
              </a:rPr>
              <a:t></a:t>
            </a:r>
            <a:r>
              <a:rPr lang="en-US" altLang="zh-CN" sz="2200" b="1" smtClean="0">
                <a:latin typeface="Times New Roman" pitchFamily="18" charset="0"/>
              </a:rPr>
              <a:t> </a:t>
            </a:r>
            <a:r>
              <a:rPr lang="en-US" altLang="zh-CN" sz="2200" b="1" baseline="-25000" smtClean="0">
                <a:latin typeface="Times New Roman" pitchFamily="18" charset="0"/>
              </a:rPr>
              <a:t>s</a:t>
            </a:r>
            <a:r>
              <a:rPr lang="zh-CN" altLang="el-GR" sz="2200" b="1" smtClean="0"/>
              <a:t>，即转差。</a:t>
            </a:r>
          </a:p>
          <a:p>
            <a:pPr marL="0" indent="0" eaLnBrk="1" hangingPunct="1">
              <a:buFontTx/>
              <a:buNone/>
            </a:pPr>
            <a:r>
              <a:rPr lang="zh-CN" altLang="el-GR" sz="2200" b="1" smtClean="0">
                <a:solidFill>
                  <a:srgbClr val="CC0000"/>
                </a:solidFill>
              </a:rPr>
              <a:t>④</a:t>
            </a:r>
            <a:r>
              <a:rPr lang="zh-CN" altLang="el-GR" sz="2200" b="1" smtClean="0"/>
              <a:t>异步电机在两相同步旋转，按转子磁场定向</a:t>
            </a:r>
            <a:r>
              <a:rPr lang="en-US" altLang="zh-CN" sz="2200" b="1" smtClean="0"/>
              <a:t>MT</a:t>
            </a:r>
            <a:r>
              <a:rPr lang="zh-CN" altLang="en-US" sz="2200" b="1" smtClean="0"/>
              <a:t>坐标系上的数学模型</a:t>
            </a:r>
          </a:p>
          <a:p>
            <a:pPr marL="0" indent="0" eaLnBrk="1" hangingPunct="1">
              <a:buFontTx/>
              <a:buNone/>
            </a:pPr>
            <a:r>
              <a:rPr lang="zh-CN" altLang="en-US" sz="2200" b="1" smtClean="0"/>
              <a:t>此时</a:t>
            </a:r>
            <a:r>
              <a:rPr lang="en-US" altLang="zh-CN" sz="2200" b="1" i="1" smtClean="0">
                <a:latin typeface="Times New Roman" pitchFamily="18" charset="0"/>
              </a:rPr>
              <a:t>ω</a:t>
            </a:r>
            <a:r>
              <a:rPr lang="en-US" altLang="zh-CN" sz="2200" b="1" baseline="-25000" smtClean="0">
                <a:latin typeface="Times New Roman" pitchFamily="18" charset="0"/>
              </a:rPr>
              <a:t>dqs</a:t>
            </a:r>
            <a:r>
              <a:rPr lang="en-US" altLang="zh-CN" sz="2200" b="1" smtClean="0">
                <a:latin typeface="Times New Roman" pitchFamily="18" charset="0"/>
              </a:rPr>
              <a:t>=</a:t>
            </a:r>
            <a:r>
              <a:rPr lang="en-US" altLang="zh-CN" sz="2200" b="1" i="1" smtClean="0">
                <a:latin typeface="Times New Roman" pitchFamily="18" charset="0"/>
              </a:rPr>
              <a:t>ω</a:t>
            </a:r>
            <a:r>
              <a:rPr lang="en-US" altLang="zh-CN" sz="2200" b="1" baseline="-25000" smtClean="0">
                <a:latin typeface="Times New Roman" pitchFamily="18" charset="0"/>
              </a:rPr>
              <a:t>1</a:t>
            </a:r>
            <a:r>
              <a:rPr lang="en-US" altLang="zh-CN" sz="2200" b="1" smtClean="0"/>
              <a:t> </a:t>
            </a:r>
            <a:r>
              <a:rPr lang="zh-CN" altLang="en-US" sz="2200" b="1" smtClean="0"/>
              <a:t>，转子速度</a:t>
            </a:r>
            <a:r>
              <a:rPr lang="en-US" altLang="zh-CN" sz="2200" b="1" smtClean="0"/>
              <a:t>= </a:t>
            </a:r>
            <a:r>
              <a:rPr lang="zh-CN" altLang="el-GR" sz="2200" b="1" i="1" smtClean="0">
                <a:sym typeface="Symbol" pitchFamily="18" charset="2"/>
              </a:rPr>
              <a:t></a:t>
            </a:r>
            <a:r>
              <a:rPr lang="en-US" altLang="zh-CN" sz="2200" b="1" smtClean="0"/>
              <a:t> </a:t>
            </a:r>
            <a:r>
              <a:rPr lang="zh-CN" altLang="en-US" sz="2200" b="1" smtClean="0"/>
              <a:t>，则</a:t>
            </a:r>
            <a:r>
              <a:rPr lang="en-US" altLang="zh-CN" sz="2200" b="1" i="1" smtClean="0">
                <a:latin typeface="Times New Roman" pitchFamily="18" charset="0"/>
              </a:rPr>
              <a:t>ω</a:t>
            </a:r>
            <a:r>
              <a:rPr lang="en-US" altLang="zh-CN" sz="2200" b="1" baseline="-25000" smtClean="0">
                <a:latin typeface="Times New Roman" pitchFamily="18" charset="0"/>
              </a:rPr>
              <a:t>dqr </a:t>
            </a:r>
            <a:r>
              <a:rPr lang="en-US" altLang="zh-CN" sz="2200" b="1" smtClean="0">
                <a:latin typeface="Times New Roman" pitchFamily="18" charset="0"/>
              </a:rPr>
              <a:t>=</a:t>
            </a:r>
            <a:r>
              <a:rPr lang="en-US" altLang="zh-CN" sz="2200" b="1" i="1" smtClean="0">
                <a:latin typeface="Times New Roman" pitchFamily="18" charset="0"/>
              </a:rPr>
              <a:t>ω</a:t>
            </a:r>
            <a:r>
              <a:rPr lang="en-US" altLang="zh-CN" sz="2200" b="1" baseline="-25000" smtClean="0">
                <a:latin typeface="Times New Roman" pitchFamily="18" charset="0"/>
              </a:rPr>
              <a:t>1</a:t>
            </a:r>
            <a:r>
              <a:rPr lang="en-US" altLang="zh-CN" sz="2200" b="1" smtClean="0">
                <a:latin typeface="Times New Roman" pitchFamily="18" charset="0"/>
              </a:rPr>
              <a:t>- </a:t>
            </a:r>
            <a:r>
              <a:rPr lang="zh-CN" altLang="el-GR" sz="2200" b="1" i="1" smtClean="0">
                <a:sym typeface="Symbol" pitchFamily="18" charset="2"/>
              </a:rPr>
              <a:t></a:t>
            </a:r>
            <a:r>
              <a:rPr lang="en-US" altLang="zh-CN" sz="2200" b="1" smtClean="0">
                <a:latin typeface="Times New Roman" pitchFamily="18" charset="0"/>
              </a:rPr>
              <a:t> = </a:t>
            </a:r>
            <a:r>
              <a:rPr lang="zh-CN" altLang="el-GR" sz="2200" b="1" i="1" smtClean="0">
                <a:sym typeface="Symbol" pitchFamily="18" charset="2"/>
              </a:rPr>
              <a:t></a:t>
            </a:r>
            <a:r>
              <a:rPr lang="en-US" altLang="zh-CN" sz="2200" b="1" smtClean="0">
                <a:latin typeface="Times New Roman" pitchFamily="18" charset="0"/>
              </a:rPr>
              <a:t> </a:t>
            </a:r>
            <a:r>
              <a:rPr lang="en-US" altLang="zh-CN" sz="2200" b="1" baseline="-25000" smtClean="0">
                <a:latin typeface="Times New Roman" pitchFamily="18" charset="0"/>
              </a:rPr>
              <a:t>s</a:t>
            </a:r>
            <a:r>
              <a:rPr lang="en-US" altLang="zh-CN" sz="2200" b="1" smtClean="0"/>
              <a:t> </a:t>
            </a:r>
            <a:r>
              <a:rPr lang="zh-CN" altLang="en-US" sz="2200" b="1" smtClean="0"/>
              <a:t>，由于转子磁场定向的引入，即</a:t>
            </a:r>
            <a:r>
              <a:rPr lang="en-US" altLang="zh-CN" sz="2200" b="1" i="1" smtClean="0"/>
              <a:t>ψ</a:t>
            </a:r>
            <a:r>
              <a:rPr lang="en-US" altLang="zh-CN" sz="2200" b="1" baseline="-25000" smtClean="0"/>
              <a:t>r</a:t>
            </a:r>
            <a:r>
              <a:rPr lang="zh-CN" altLang="en-US" sz="2200" b="1" smtClean="0"/>
              <a:t>与</a:t>
            </a:r>
            <a:r>
              <a:rPr lang="en-US" altLang="zh-CN" sz="2200" b="1" smtClean="0"/>
              <a:t>M</a:t>
            </a:r>
            <a:r>
              <a:rPr lang="zh-CN" altLang="en-US" sz="2200" b="1" smtClean="0"/>
              <a:t>轴重合是同步旋转矢量， </a:t>
            </a:r>
            <a:r>
              <a:rPr lang="en-US" altLang="zh-CN" sz="2200" b="1" i="1" smtClean="0"/>
              <a:t>ψ</a:t>
            </a:r>
            <a:r>
              <a:rPr lang="en-US" altLang="zh-CN" sz="2200" b="1" baseline="-25000" smtClean="0"/>
              <a:t>rm</a:t>
            </a:r>
            <a:r>
              <a:rPr lang="en-US" altLang="zh-CN" sz="2200" b="1" smtClean="0"/>
              <a:t>≡ </a:t>
            </a:r>
            <a:r>
              <a:rPr lang="en-US" altLang="zh-CN" sz="2200" b="1" i="1" smtClean="0"/>
              <a:t>ψ</a:t>
            </a:r>
            <a:r>
              <a:rPr lang="en-US" altLang="zh-CN" sz="2200" b="1" baseline="-25000" smtClean="0"/>
              <a:t>r</a:t>
            </a:r>
            <a:r>
              <a:rPr lang="zh-CN" altLang="en-US" sz="2200" b="1" smtClean="0"/>
              <a:t>， </a:t>
            </a:r>
            <a:r>
              <a:rPr lang="en-US" altLang="zh-CN" sz="2200" b="1" i="1" smtClean="0"/>
              <a:t>ψ</a:t>
            </a:r>
            <a:r>
              <a:rPr lang="en-US" altLang="zh-CN" sz="2200" b="1" baseline="-25000" smtClean="0"/>
              <a:t>rt</a:t>
            </a:r>
            <a:r>
              <a:rPr lang="en-US" altLang="zh-CN" sz="2200" b="1" smtClean="0"/>
              <a:t>≡0</a:t>
            </a:r>
            <a:r>
              <a:rPr lang="zh-CN" altLang="en-US" sz="2200" b="1" smtClean="0"/>
              <a:t>。</a:t>
            </a:r>
          </a:p>
        </p:txBody>
      </p:sp>
      <p:sp>
        <p:nvSpPr>
          <p:cNvPr id="19460"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9458" name="Object 4"/>
          <p:cNvGraphicFramePr>
            <a:graphicFrameLocks/>
          </p:cNvGraphicFramePr>
          <p:nvPr/>
        </p:nvGraphicFramePr>
        <p:xfrm>
          <a:off x="539750" y="4581525"/>
          <a:ext cx="936625" cy="415925"/>
        </p:xfrm>
        <a:graphic>
          <a:graphicData uri="http://schemas.openxmlformats.org/presentationml/2006/ole">
            <p:oleObj spid="_x0000_s19458" r:id="rId3" imgW="495300" imgH="215900" progId="Equation.3">
              <p:embed/>
            </p:oleObj>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Rectangle 2"/>
          <p:cNvSpPr>
            <a:spLocks noGrp="1" noChangeArrowheads="1"/>
          </p:cNvSpPr>
          <p:nvPr>
            <p:ph type="title"/>
          </p:nvPr>
        </p:nvSpPr>
        <p:spPr>
          <a:xfrm>
            <a:off x="1690688" y="260350"/>
            <a:ext cx="6410325" cy="555625"/>
          </a:xfrm>
        </p:spPr>
        <p:txBody>
          <a:bodyPr/>
          <a:lstStyle/>
          <a:p>
            <a:pPr algn="l" eaLnBrk="1" hangingPunct="1">
              <a:defRPr/>
            </a:pPr>
            <a:r>
              <a:rPr lang="zh-CN" altLang="en-US" sz="2200" dirty="0" smtClean="0">
                <a:solidFill>
                  <a:srgbClr val="0000FF"/>
                </a:solidFill>
              </a:rPr>
              <a:t>二、三相异步电动机在两相坐标系上的状态方程 </a:t>
            </a:r>
          </a:p>
        </p:txBody>
      </p:sp>
      <p:sp>
        <p:nvSpPr>
          <p:cNvPr id="20487" name="Rectangle 3"/>
          <p:cNvSpPr>
            <a:spLocks noGrp="1" noChangeArrowheads="1"/>
          </p:cNvSpPr>
          <p:nvPr>
            <p:ph idx="1"/>
          </p:nvPr>
        </p:nvSpPr>
        <p:spPr>
          <a:xfrm>
            <a:off x="1692275" y="1052513"/>
            <a:ext cx="7343775" cy="1800225"/>
          </a:xfrm>
        </p:spPr>
        <p:txBody>
          <a:bodyPr/>
          <a:lstStyle/>
          <a:p>
            <a:pPr eaLnBrk="1" hangingPunct="1">
              <a:lnSpc>
                <a:spcPct val="110000"/>
              </a:lnSpc>
              <a:buFontTx/>
              <a:buNone/>
            </a:pPr>
            <a:r>
              <a:rPr lang="en-US" altLang="zh-CN" sz="2400" b="1" smtClean="0"/>
              <a:t>1.</a:t>
            </a:r>
            <a:r>
              <a:rPr lang="el-GR" altLang="zh-CN" sz="2400" b="1" i="1" smtClean="0">
                <a:latin typeface="Times New Roman" pitchFamily="18" charset="0"/>
                <a:sym typeface="Symbol" pitchFamily="18" charset="2"/>
              </a:rPr>
              <a:t></a:t>
            </a:r>
            <a:r>
              <a:rPr lang="en-US" altLang="zh-CN" sz="2400" b="1" smtClean="0">
                <a:latin typeface="Times New Roman" pitchFamily="18" charset="0"/>
              </a:rPr>
              <a:t>—</a:t>
            </a:r>
            <a:r>
              <a:rPr lang="en-US" altLang="zh-CN" sz="2400" b="1" i="1" smtClean="0">
                <a:latin typeface="Times New Roman" pitchFamily="18" charset="0"/>
                <a:sym typeface="Symbol" pitchFamily="18" charset="2"/>
              </a:rPr>
              <a:t></a:t>
            </a:r>
            <a:r>
              <a:rPr lang="en-US" altLang="zh-CN" sz="2400" b="1" baseline="-25000" smtClean="0">
                <a:latin typeface="Times New Roman" pitchFamily="18" charset="0"/>
              </a:rPr>
              <a:t>r</a:t>
            </a:r>
            <a:r>
              <a:rPr lang="en-US" altLang="zh-CN" sz="2400" b="1" smtClean="0">
                <a:latin typeface="Times New Roman" pitchFamily="18" charset="0"/>
              </a:rPr>
              <a:t>—</a:t>
            </a:r>
            <a:r>
              <a:rPr lang="en-US" altLang="zh-CN" sz="2400" b="1" i="1" smtClean="0">
                <a:latin typeface="Times New Roman" pitchFamily="18" charset="0"/>
              </a:rPr>
              <a:t>i</a:t>
            </a:r>
            <a:r>
              <a:rPr lang="en-US" altLang="zh-CN" sz="2400" b="1" baseline="-25000" smtClean="0">
                <a:latin typeface="Times New Roman" pitchFamily="18" charset="0"/>
              </a:rPr>
              <a:t>s</a:t>
            </a:r>
            <a:r>
              <a:rPr lang="zh-CN" altLang="en-US" sz="2400" b="1" smtClean="0"/>
              <a:t>状态方程（</a:t>
            </a:r>
            <a:r>
              <a:rPr lang="en-US" altLang="zh-CN" sz="2400" b="1" smtClean="0"/>
              <a:t>5</a:t>
            </a:r>
            <a:r>
              <a:rPr lang="zh-CN" altLang="en-US" sz="2400" b="1" smtClean="0"/>
              <a:t>个变量，</a:t>
            </a:r>
            <a:r>
              <a:rPr lang="en-US" altLang="zh-CN" sz="2400" b="1" smtClean="0"/>
              <a:t>5</a:t>
            </a:r>
            <a:r>
              <a:rPr lang="zh-CN" altLang="en-US" sz="2400" b="1" smtClean="0"/>
              <a:t>个方程即 </a:t>
            </a:r>
            <a:r>
              <a:rPr lang="en-US" altLang="zh-CN" sz="2400" b="1" smtClean="0">
                <a:latin typeface="Times New Roman" pitchFamily="18" charset="0"/>
              </a:rPr>
              <a:t>d</a:t>
            </a:r>
            <a:r>
              <a:rPr lang="en-US" altLang="zh-CN" sz="2400" b="1" i="1" smtClean="0">
                <a:latin typeface="Times New Roman" pitchFamily="18" charset="0"/>
              </a:rPr>
              <a:t>ω</a:t>
            </a:r>
            <a:r>
              <a:rPr lang="en-US" altLang="zh-CN" sz="2400" b="1" smtClean="0">
                <a:latin typeface="Times New Roman" pitchFamily="18" charset="0"/>
              </a:rPr>
              <a:t>/d</a:t>
            </a:r>
            <a:r>
              <a:rPr lang="en-US" altLang="zh-CN" sz="2400" b="1" i="1" smtClean="0">
                <a:latin typeface="Times New Roman" pitchFamily="18" charset="0"/>
              </a:rPr>
              <a:t>t</a:t>
            </a:r>
            <a:r>
              <a:rPr lang="zh-CN" altLang="en-US" sz="2400" b="1" smtClean="0">
                <a:latin typeface="Times New Roman" pitchFamily="18" charset="0"/>
              </a:rPr>
              <a:t>；</a:t>
            </a:r>
            <a:r>
              <a:rPr lang="en-US" altLang="zh-CN" sz="2400" b="1" smtClean="0">
                <a:latin typeface="Times New Roman" pitchFamily="18" charset="0"/>
              </a:rPr>
              <a:t>d</a:t>
            </a:r>
            <a:r>
              <a:rPr lang="en-US" altLang="zh-CN" sz="2400" b="1" i="1" smtClean="0">
                <a:latin typeface="Times New Roman" pitchFamily="18" charset="0"/>
              </a:rPr>
              <a:t>ψ</a:t>
            </a:r>
            <a:r>
              <a:rPr lang="en-US" altLang="zh-CN" sz="2400" b="1" baseline="-25000" smtClean="0">
                <a:latin typeface="Times New Roman" pitchFamily="18" charset="0"/>
              </a:rPr>
              <a:t>rd</a:t>
            </a:r>
            <a:r>
              <a:rPr lang="en-US" altLang="zh-CN" sz="2400" b="1" smtClean="0">
                <a:latin typeface="Times New Roman" pitchFamily="18" charset="0"/>
              </a:rPr>
              <a:t>/d</a:t>
            </a:r>
            <a:r>
              <a:rPr lang="en-US" altLang="zh-CN" sz="2400" b="1" i="1" smtClean="0">
                <a:latin typeface="Times New Roman" pitchFamily="18" charset="0"/>
              </a:rPr>
              <a:t>t</a:t>
            </a:r>
            <a:r>
              <a:rPr lang="zh-CN" altLang="en-US" sz="2400" b="1" smtClean="0">
                <a:latin typeface="Times New Roman" pitchFamily="18" charset="0"/>
              </a:rPr>
              <a:t>； </a:t>
            </a:r>
            <a:r>
              <a:rPr lang="en-US" altLang="zh-CN" sz="2400" b="1" smtClean="0">
                <a:latin typeface="Times New Roman" pitchFamily="18" charset="0"/>
              </a:rPr>
              <a:t>d</a:t>
            </a:r>
            <a:r>
              <a:rPr lang="en-US" altLang="zh-CN" sz="2400" b="1" i="1" smtClean="0">
                <a:latin typeface="Times New Roman" pitchFamily="18" charset="0"/>
              </a:rPr>
              <a:t>ψ</a:t>
            </a:r>
            <a:r>
              <a:rPr lang="en-US" altLang="zh-CN" sz="2400" b="1" baseline="-25000" smtClean="0">
                <a:latin typeface="Times New Roman" pitchFamily="18" charset="0"/>
              </a:rPr>
              <a:t>rq</a:t>
            </a:r>
            <a:r>
              <a:rPr lang="en-US" altLang="zh-CN" sz="2400" b="1" smtClean="0">
                <a:latin typeface="Times New Roman" pitchFamily="18" charset="0"/>
              </a:rPr>
              <a:t>/d</a:t>
            </a:r>
            <a:r>
              <a:rPr lang="en-US" altLang="zh-CN" sz="2400" b="1" i="1" smtClean="0">
                <a:latin typeface="Times New Roman" pitchFamily="18" charset="0"/>
              </a:rPr>
              <a:t>t</a:t>
            </a:r>
            <a:r>
              <a:rPr lang="zh-CN" altLang="en-US" sz="2400" b="1" smtClean="0">
                <a:latin typeface="Times New Roman" pitchFamily="18" charset="0"/>
              </a:rPr>
              <a:t>； </a:t>
            </a:r>
            <a:r>
              <a:rPr lang="en-US" altLang="zh-CN" sz="2400" b="1" smtClean="0">
                <a:latin typeface="Times New Roman" pitchFamily="18" charset="0"/>
              </a:rPr>
              <a:t>d</a:t>
            </a:r>
            <a:r>
              <a:rPr lang="en-US" altLang="zh-CN" sz="2400" b="1" i="1" smtClean="0">
                <a:latin typeface="Times New Roman" pitchFamily="18" charset="0"/>
              </a:rPr>
              <a:t>i</a:t>
            </a:r>
            <a:r>
              <a:rPr lang="en-US" altLang="zh-CN" sz="2400" b="1" baseline="-25000" smtClean="0">
                <a:latin typeface="Times New Roman" pitchFamily="18" charset="0"/>
              </a:rPr>
              <a:t>sd</a:t>
            </a:r>
            <a:r>
              <a:rPr lang="en-US" altLang="zh-CN" sz="2400" b="1" smtClean="0">
                <a:latin typeface="Times New Roman" pitchFamily="18" charset="0"/>
              </a:rPr>
              <a:t>/d</a:t>
            </a:r>
            <a:r>
              <a:rPr lang="en-US" altLang="zh-CN" sz="2400" b="1" i="1" smtClean="0">
                <a:latin typeface="Times New Roman" pitchFamily="18" charset="0"/>
              </a:rPr>
              <a:t>t</a:t>
            </a:r>
            <a:r>
              <a:rPr lang="zh-CN" altLang="en-US" sz="2400" b="1" smtClean="0">
                <a:latin typeface="Times New Roman" pitchFamily="18" charset="0"/>
              </a:rPr>
              <a:t>； </a:t>
            </a:r>
            <a:r>
              <a:rPr lang="en-US" altLang="zh-CN" sz="2400" b="1" smtClean="0">
                <a:latin typeface="Times New Roman" pitchFamily="18" charset="0"/>
              </a:rPr>
              <a:t>d</a:t>
            </a:r>
            <a:r>
              <a:rPr lang="en-US" altLang="zh-CN" sz="2400" b="1" i="1" smtClean="0">
                <a:latin typeface="Times New Roman" pitchFamily="18" charset="0"/>
              </a:rPr>
              <a:t>i</a:t>
            </a:r>
            <a:r>
              <a:rPr lang="en-US" altLang="zh-CN" sz="2400" b="1" baseline="-25000" smtClean="0">
                <a:latin typeface="Times New Roman" pitchFamily="18" charset="0"/>
              </a:rPr>
              <a:t>sq</a:t>
            </a:r>
            <a:r>
              <a:rPr lang="en-US" altLang="zh-CN" sz="2400" b="1" smtClean="0">
                <a:latin typeface="Times New Roman" pitchFamily="18" charset="0"/>
              </a:rPr>
              <a:t>/d</a:t>
            </a:r>
            <a:r>
              <a:rPr lang="en-US" altLang="zh-CN" sz="2400" b="1" i="1" smtClean="0">
                <a:latin typeface="Times New Roman" pitchFamily="18" charset="0"/>
              </a:rPr>
              <a:t>t</a:t>
            </a:r>
            <a:r>
              <a:rPr lang="zh-CN" altLang="en-US" sz="2400" b="1" smtClean="0">
                <a:latin typeface="Times New Roman" pitchFamily="18" charset="0"/>
              </a:rPr>
              <a:t>。</a:t>
            </a:r>
          </a:p>
          <a:p>
            <a:pPr eaLnBrk="1" hangingPunct="1">
              <a:lnSpc>
                <a:spcPct val="110000"/>
              </a:lnSpc>
              <a:buFontTx/>
              <a:buNone/>
            </a:pPr>
            <a:r>
              <a:rPr lang="en-US" altLang="zh-CN" sz="2400" b="1" smtClean="0"/>
              <a:t>2.</a:t>
            </a:r>
            <a:r>
              <a:rPr lang="el-GR" altLang="zh-CN" sz="2400" b="1" i="1" smtClean="0">
                <a:latin typeface="Times New Roman" pitchFamily="18" charset="0"/>
                <a:sym typeface="Symbol" pitchFamily="18" charset="2"/>
              </a:rPr>
              <a:t></a:t>
            </a:r>
            <a:r>
              <a:rPr lang="en-US" altLang="zh-CN" sz="2400" b="1" smtClean="0">
                <a:latin typeface="Times New Roman" pitchFamily="18" charset="0"/>
              </a:rPr>
              <a:t>—</a:t>
            </a:r>
            <a:r>
              <a:rPr lang="en-US" altLang="zh-CN" sz="2400" b="1" i="1" smtClean="0">
                <a:latin typeface="Times New Roman" pitchFamily="18" charset="0"/>
                <a:sym typeface="Symbol" pitchFamily="18" charset="2"/>
              </a:rPr>
              <a:t></a:t>
            </a:r>
            <a:r>
              <a:rPr lang="en-US" altLang="zh-CN" sz="2400" b="1" baseline="-25000" smtClean="0">
                <a:latin typeface="Times New Roman" pitchFamily="18" charset="0"/>
              </a:rPr>
              <a:t>s</a:t>
            </a:r>
            <a:r>
              <a:rPr lang="en-US" altLang="zh-CN" sz="2400" b="1" smtClean="0">
                <a:latin typeface="Times New Roman" pitchFamily="18" charset="0"/>
              </a:rPr>
              <a:t>— </a:t>
            </a:r>
            <a:r>
              <a:rPr lang="en-US" altLang="zh-CN" sz="2400" b="1" i="1" smtClean="0">
                <a:latin typeface="Times New Roman" pitchFamily="18" charset="0"/>
              </a:rPr>
              <a:t>i</a:t>
            </a:r>
            <a:r>
              <a:rPr lang="en-US" altLang="zh-CN" sz="2400" b="1" baseline="-25000" smtClean="0">
                <a:latin typeface="Times New Roman" pitchFamily="18" charset="0"/>
              </a:rPr>
              <a:t>s</a:t>
            </a:r>
            <a:r>
              <a:rPr lang="zh-CN" altLang="en-US" sz="2400" b="1" smtClean="0"/>
              <a:t>状态方程（</a:t>
            </a:r>
            <a:r>
              <a:rPr lang="en-US" altLang="zh-CN" sz="2400" b="1" smtClean="0"/>
              <a:t>5</a:t>
            </a:r>
            <a:r>
              <a:rPr lang="zh-CN" altLang="en-US" sz="2400" b="1" smtClean="0"/>
              <a:t>个变量，</a:t>
            </a:r>
            <a:r>
              <a:rPr lang="en-US" altLang="zh-CN" sz="2400" b="1" smtClean="0"/>
              <a:t>5</a:t>
            </a:r>
            <a:r>
              <a:rPr lang="zh-CN" altLang="en-US" sz="2400" b="1" smtClean="0"/>
              <a:t>个方程即 </a:t>
            </a:r>
            <a:r>
              <a:rPr lang="en-US" altLang="zh-CN" sz="2400" b="1" smtClean="0">
                <a:latin typeface="Times New Roman" pitchFamily="18" charset="0"/>
              </a:rPr>
              <a:t>d</a:t>
            </a:r>
            <a:r>
              <a:rPr lang="en-US" altLang="zh-CN" sz="2400" b="1" i="1" smtClean="0">
                <a:latin typeface="Times New Roman" pitchFamily="18" charset="0"/>
              </a:rPr>
              <a:t>ω</a:t>
            </a:r>
            <a:r>
              <a:rPr lang="en-US" altLang="zh-CN" sz="2400" b="1" smtClean="0">
                <a:latin typeface="Times New Roman" pitchFamily="18" charset="0"/>
              </a:rPr>
              <a:t>/d</a:t>
            </a:r>
            <a:r>
              <a:rPr lang="en-US" altLang="zh-CN" sz="2400" b="1" i="1" smtClean="0">
                <a:latin typeface="Times New Roman" pitchFamily="18" charset="0"/>
              </a:rPr>
              <a:t>t</a:t>
            </a:r>
            <a:r>
              <a:rPr lang="zh-CN" altLang="en-US" sz="2400" b="1" smtClean="0">
                <a:latin typeface="Times New Roman" pitchFamily="18" charset="0"/>
              </a:rPr>
              <a:t>；</a:t>
            </a:r>
            <a:r>
              <a:rPr lang="en-US" altLang="zh-CN" sz="2400" b="1" smtClean="0">
                <a:latin typeface="Times New Roman" pitchFamily="18" charset="0"/>
              </a:rPr>
              <a:t>d</a:t>
            </a:r>
            <a:r>
              <a:rPr lang="en-US" altLang="zh-CN" sz="2400" b="1" i="1" smtClean="0">
                <a:latin typeface="Times New Roman" pitchFamily="18" charset="0"/>
              </a:rPr>
              <a:t>ψ</a:t>
            </a:r>
            <a:r>
              <a:rPr lang="en-US" altLang="zh-CN" sz="2400" b="1" baseline="-25000" smtClean="0">
                <a:latin typeface="Times New Roman" pitchFamily="18" charset="0"/>
              </a:rPr>
              <a:t>sd</a:t>
            </a:r>
            <a:r>
              <a:rPr lang="en-US" altLang="zh-CN" sz="2400" b="1" smtClean="0">
                <a:latin typeface="Times New Roman" pitchFamily="18" charset="0"/>
              </a:rPr>
              <a:t>/d</a:t>
            </a:r>
            <a:r>
              <a:rPr lang="en-US" altLang="zh-CN" sz="2400" b="1" i="1" smtClean="0">
                <a:latin typeface="Times New Roman" pitchFamily="18" charset="0"/>
              </a:rPr>
              <a:t>t</a:t>
            </a:r>
            <a:r>
              <a:rPr lang="zh-CN" altLang="en-US" sz="2400" b="1" smtClean="0">
                <a:latin typeface="Times New Roman" pitchFamily="18" charset="0"/>
              </a:rPr>
              <a:t>； </a:t>
            </a:r>
            <a:r>
              <a:rPr lang="en-US" altLang="zh-CN" sz="2400" b="1" smtClean="0">
                <a:latin typeface="Times New Roman" pitchFamily="18" charset="0"/>
              </a:rPr>
              <a:t>d</a:t>
            </a:r>
            <a:r>
              <a:rPr lang="en-US" altLang="zh-CN" sz="2400" b="1" i="1" smtClean="0">
                <a:latin typeface="Times New Roman" pitchFamily="18" charset="0"/>
              </a:rPr>
              <a:t>ψ</a:t>
            </a:r>
            <a:r>
              <a:rPr lang="en-US" altLang="zh-CN" sz="2400" b="1" baseline="-25000" smtClean="0">
                <a:latin typeface="Times New Roman" pitchFamily="18" charset="0"/>
              </a:rPr>
              <a:t>sq</a:t>
            </a:r>
            <a:r>
              <a:rPr lang="en-US" altLang="zh-CN" sz="2400" b="1" smtClean="0">
                <a:latin typeface="Times New Roman" pitchFamily="18" charset="0"/>
              </a:rPr>
              <a:t>/d</a:t>
            </a:r>
            <a:r>
              <a:rPr lang="en-US" altLang="zh-CN" sz="2400" b="1" i="1" smtClean="0">
                <a:latin typeface="Times New Roman" pitchFamily="18" charset="0"/>
              </a:rPr>
              <a:t>t</a:t>
            </a:r>
            <a:r>
              <a:rPr lang="zh-CN" altLang="en-US" sz="2400" b="1" smtClean="0">
                <a:latin typeface="Times New Roman" pitchFamily="18" charset="0"/>
              </a:rPr>
              <a:t>； </a:t>
            </a:r>
            <a:r>
              <a:rPr lang="en-US" altLang="zh-CN" sz="2400" b="1" smtClean="0">
                <a:latin typeface="Times New Roman" pitchFamily="18" charset="0"/>
              </a:rPr>
              <a:t>d</a:t>
            </a:r>
            <a:r>
              <a:rPr lang="en-US" altLang="zh-CN" sz="2400" b="1" i="1" smtClean="0">
                <a:latin typeface="Times New Roman" pitchFamily="18" charset="0"/>
              </a:rPr>
              <a:t>i</a:t>
            </a:r>
            <a:r>
              <a:rPr lang="en-US" altLang="zh-CN" sz="2400" b="1" baseline="-25000" smtClean="0">
                <a:latin typeface="Times New Roman" pitchFamily="18" charset="0"/>
              </a:rPr>
              <a:t>sd</a:t>
            </a:r>
            <a:r>
              <a:rPr lang="en-US" altLang="zh-CN" sz="2400" b="1" smtClean="0">
                <a:latin typeface="Times New Roman" pitchFamily="18" charset="0"/>
              </a:rPr>
              <a:t>/d</a:t>
            </a:r>
            <a:r>
              <a:rPr lang="en-US" altLang="zh-CN" sz="2400" b="1" i="1" smtClean="0">
                <a:latin typeface="Times New Roman" pitchFamily="18" charset="0"/>
              </a:rPr>
              <a:t>t</a:t>
            </a:r>
            <a:r>
              <a:rPr lang="zh-CN" altLang="en-US" sz="2400" b="1" smtClean="0">
                <a:latin typeface="Times New Roman" pitchFamily="18" charset="0"/>
              </a:rPr>
              <a:t>； </a:t>
            </a:r>
            <a:r>
              <a:rPr lang="en-US" altLang="zh-CN" sz="2400" b="1" smtClean="0">
                <a:latin typeface="Times New Roman" pitchFamily="18" charset="0"/>
              </a:rPr>
              <a:t>d</a:t>
            </a:r>
            <a:r>
              <a:rPr lang="en-US" altLang="zh-CN" sz="2400" b="1" i="1" smtClean="0">
                <a:latin typeface="Times New Roman" pitchFamily="18" charset="0"/>
              </a:rPr>
              <a:t>i</a:t>
            </a:r>
            <a:r>
              <a:rPr lang="en-US" altLang="zh-CN" sz="2400" b="1" baseline="-25000" smtClean="0">
                <a:latin typeface="Times New Roman" pitchFamily="18" charset="0"/>
              </a:rPr>
              <a:t>sq</a:t>
            </a:r>
            <a:r>
              <a:rPr lang="en-US" altLang="zh-CN" sz="2400" b="1" smtClean="0">
                <a:latin typeface="Times New Roman" pitchFamily="18" charset="0"/>
              </a:rPr>
              <a:t>/d</a:t>
            </a:r>
            <a:r>
              <a:rPr lang="en-US" altLang="zh-CN" sz="2400" b="1" i="1" smtClean="0">
                <a:latin typeface="Times New Roman" pitchFamily="18" charset="0"/>
              </a:rPr>
              <a:t>t</a:t>
            </a:r>
            <a:r>
              <a:rPr lang="zh-CN" altLang="en-US" sz="2400" b="1" smtClean="0">
                <a:latin typeface="Times New Roman" pitchFamily="18" charset="0"/>
              </a:rPr>
              <a:t>。</a:t>
            </a:r>
          </a:p>
        </p:txBody>
      </p:sp>
      <p:sp>
        <p:nvSpPr>
          <p:cNvPr id="20488" name="Rectangle 4"/>
          <p:cNvSpPr>
            <a:spLocks noChangeArrowheads="1"/>
          </p:cNvSpPr>
          <p:nvPr/>
        </p:nvSpPr>
        <p:spPr bwMode="auto">
          <a:xfrm>
            <a:off x="1763713" y="3155950"/>
            <a:ext cx="2576512" cy="430213"/>
          </a:xfrm>
          <a:prstGeom prst="rect">
            <a:avLst/>
          </a:prstGeom>
          <a:noFill/>
          <a:ln w="9525">
            <a:noFill/>
            <a:miter lim="800000"/>
            <a:headEnd/>
            <a:tailEnd/>
          </a:ln>
        </p:spPr>
        <p:txBody>
          <a:bodyPr wrap="none" anchor="ctr">
            <a:spAutoFit/>
          </a:bodyPr>
          <a:lstStyle/>
          <a:p>
            <a:r>
              <a:rPr lang="zh-CN" altLang="en-US" sz="2200" b="1">
                <a:solidFill>
                  <a:srgbClr val="0000FF"/>
                </a:solidFill>
              </a:rPr>
              <a:t>三、矢量控制方程 </a:t>
            </a:r>
          </a:p>
        </p:txBody>
      </p:sp>
      <p:sp>
        <p:nvSpPr>
          <p:cNvPr id="20489" name="Rectangle 6"/>
          <p:cNvSpPr>
            <a:spLocks noChangeArrowheads="1"/>
          </p:cNvSpPr>
          <p:nvPr/>
        </p:nvSpPr>
        <p:spPr bwMode="auto">
          <a:xfrm>
            <a:off x="1692275" y="3716338"/>
            <a:ext cx="2940050" cy="457200"/>
          </a:xfrm>
          <a:prstGeom prst="rect">
            <a:avLst/>
          </a:prstGeom>
          <a:noFill/>
          <a:ln w="9525">
            <a:noFill/>
            <a:miter lim="800000"/>
            <a:headEnd/>
            <a:tailEnd/>
          </a:ln>
        </p:spPr>
        <p:txBody>
          <a:bodyPr wrap="none" anchor="ctr">
            <a:spAutoFit/>
          </a:bodyPr>
          <a:lstStyle/>
          <a:p>
            <a:r>
              <a:rPr lang="en-US" altLang="zh-CN" b="1">
                <a:latin typeface="Times New Roman" pitchFamily="18" charset="0"/>
                <a:ea typeface="楷体_GB2312" charset="-122"/>
              </a:rPr>
              <a:t>1</a:t>
            </a:r>
            <a:r>
              <a:rPr lang="zh-CN" altLang="en-US" b="1">
                <a:latin typeface="Times New Roman" pitchFamily="18" charset="0"/>
                <a:ea typeface="楷体_GB2312" charset="-122"/>
              </a:rPr>
              <a:t>、矢量控制方程</a:t>
            </a:r>
            <a:r>
              <a:rPr lang="en-US" altLang="zh-CN" b="1">
                <a:latin typeface="Times New Roman" pitchFamily="18" charset="0"/>
                <a:ea typeface="楷体_GB2312" charset="-122"/>
              </a:rPr>
              <a:t>1</a:t>
            </a:r>
            <a:r>
              <a:rPr lang="zh-CN" altLang="en-US" b="1">
                <a:latin typeface="Times New Roman" pitchFamily="18" charset="0"/>
                <a:ea typeface="楷体_GB2312" charset="-122"/>
              </a:rPr>
              <a:t>：</a:t>
            </a:r>
            <a:endParaRPr lang="zh-CN" altLang="en-US">
              <a:latin typeface="Times New Roman" pitchFamily="18" charset="0"/>
              <a:ea typeface="楷体_GB2312" charset="-122"/>
            </a:endParaRPr>
          </a:p>
        </p:txBody>
      </p:sp>
      <p:graphicFrame>
        <p:nvGraphicFramePr>
          <p:cNvPr id="20482" name="Object 5"/>
          <p:cNvGraphicFramePr>
            <a:graphicFrameLocks/>
          </p:cNvGraphicFramePr>
          <p:nvPr/>
        </p:nvGraphicFramePr>
        <p:xfrm>
          <a:off x="5076825" y="3478213"/>
          <a:ext cx="2016125" cy="885825"/>
        </p:xfrm>
        <a:graphic>
          <a:graphicData uri="http://schemas.openxmlformats.org/presentationml/2006/ole">
            <p:oleObj spid="_x0000_s20482" r:id="rId3" imgW="1016441" imgH="444693" progId="Equation.3">
              <p:embed/>
            </p:oleObj>
          </a:graphicData>
        </a:graphic>
      </p:graphicFrame>
      <p:graphicFrame>
        <p:nvGraphicFramePr>
          <p:cNvPr id="20483" name="Object 9"/>
          <p:cNvGraphicFramePr>
            <a:graphicFrameLocks/>
          </p:cNvGraphicFramePr>
          <p:nvPr/>
        </p:nvGraphicFramePr>
        <p:xfrm>
          <a:off x="4932363" y="4292600"/>
          <a:ext cx="1584325" cy="863600"/>
        </p:xfrm>
        <a:graphic>
          <a:graphicData uri="http://schemas.openxmlformats.org/presentationml/2006/ole">
            <p:oleObj spid="_x0000_s20483" r:id="rId4" imgW="698803" imgH="444693" progId="Equation.3">
              <p:embed/>
            </p:oleObj>
          </a:graphicData>
        </a:graphic>
      </p:graphicFrame>
      <p:graphicFrame>
        <p:nvGraphicFramePr>
          <p:cNvPr id="20484" name="Object 8"/>
          <p:cNvGraphicFramePr>
            <a:graphicFrameLocks/>
          </p:cNvGraphicFramePr>
          <p:nvPr/>
        </p:nvGraphicFramePr>
        <p:xfrm>
          <a:off x="4645025" y="5156200"/>
          <a:ext cx="1798638" cy="935038"/>
        </p:xfrm>
        <a:graphic>
          <a:graphicData uri="http://schemas.openxmlformats.org/presentationml/2006/ole">
            <p:oleObj spid="_x0000_s20484" r:id="rId5" imgW="991030" imgH="444693" progId="Equation.3">
              <p:embed/>
            </p:oleObj>
          </a:graphicData>
        </a:graphic>
      </p:graphicFrame>
      <p:graphicFrame>
        <p:nvGraphicFramePr>
          <p:cNvPr id="20485" name="Object 7"/>
          <p:cNvGraphicFramePr>
            <a:graphicFrameLocks/>
          </p:cNvGraphicFramePr>
          <p:nvPr/>
        </p:nvGraphicFramePr>
        <p:xfrm>
          <a:off x="7235825" y="5013325"/>
          <a:ext cx="1728788" cy="1057275"/>
        </p:xfrm>
        <a:graphic>
          <a:graphicData uri="http://schemas.openxmlformats.org/presentationml/2006/ole">
            <p:oleObj spid="_x0000_s20485" r:id="rId6" imgW="952914" imgH="444693" progId="Equation.3">
              <p:embed/>
            </p:oleObj>
          </a:graphicData>
        </a:graphic>
      </p:graphicFrame>
      <p:sp>
        <p:nvSpPr>
          <p:cNvPr id="20490" name="Rectangle 10"/>
          <p:cNvSpPr>
            <a:spLocks noChangeArrowheads="1"/>
          </p:cNvSpPr>
          <p:nvPr/>
        </p:nvSpPr>
        <p:spPr bwMode="auto">
          <a:xfrm>
            <a:off x="1692275" y="4508500"/>
            <a:ext cx="2940050" cy="457200"/>
          </a:xfrm>
          <a:prstGeom prst="rect">
            <a:avLst/>
          </a:prstGeom>
          <a:noFill/>
          <a:ln w="9525">
            <a:noFill/>
            <a:miter lim="800000"/>
            <a:headEnd/>
            <a:tailEnd/>
          </a:ln>
        </p:spPr>
        <p:txBody>
          <a:bodyPr wrap="none" anchor="ctr">
            <a:spAutoFit/>
          </a:bodyPr>
          <a:lstStyle/>
          <a:p>
            <a:r>
              <a:rPr lang="en-US" altLang="zh-CN" b="1">
                <a:latin typeface="Times New Roman" pitchFamily="18" charset="0"/>
                <a:ea typeface="楷体_GB2312" charset="-122"/>
              </a:rPr>
              <a:t>2</a:t>
            </a:r>
            <a:r>
              <a:rPr lang="zh-CN" altLang="en-US" b="1">
                <a:latin typeface="Times New Roman" pitchFamily="18" charset="0"/>
                <a:ea typeface="楷体_GB2312" charset="-122"/>
              </a:rPr>
              <a:t>、矢量控制方程</a:t>
            </a:r>
            <a:r>
              <a:rPr lang="en-US" altLang="zh-CN" b="1">
                <a:latin typeface="Times New Roman" pitchFamily="18" charset="0"/>
                <a:ea typeface="楷体_GB2312" charset="-122"/>
              </a:rPr>
              <a:t>2</a:t>
            </a:r>
            <a:r>
              <a:rPr lang="zh-CN" altLang="en-US" b="1">
                <a:latin typeface="Times New Roman" pitchFamily="18" charset="0"/>
                <a:ea typeface="楷体_GB2312" charset="-122"/>
              </a:rPr>
              <a:t>：</a:t>
            </a:r>
            <a:endParaRPr lang="zh-CN" altLang="en-US">
              <a:latin typeface="Times New Roman" pitchFamily="18" charset="0"/>
              <a:ea typeface="楷体_GB2312" charset="-122"/>
            </a:endParaRPr>
          </a:p>
        </p:txBody>
      </p:sp>
      <p:sp>
        <p:nvSpPr>
          <p:cNvPr id="20491" name="Rectangle 11"/>
          <p:cNvSpPr>
            <a:spLocks noChangeArrowheads="1"/>
          </p:cNvSpPr>
          <p:nvPr/>
        </p:nvSpPr>
        <p:spPr bwMode="auto">
          <a:xfrm>
            <a:off x="1704975" y="5300663"/>
            <a:ext cx="2940050" cy="457200"/>
          </a:xfrm>
          <a:prstGeom prst="rect">
            <a:avLst/>
          </a:prstGeom>
          <a:solidFill>
            <a:schemeClr val="bg1"/>
          </a:solidFill>
          <a:ln w="9525">
            <a:noFill/>
            <a:miter lim="800000"/>
            <a:headEnd/>
            <a:tailEnd/>
          </a:ln>
        </p:spPr>
        <p:txBody>
          <a:bodyPr wrap="none" anchor="ctr">
            <a:spAutoFit/>
          </a:bodyPr>
          <a:lstStyle/>
          <a:p>
            <a:r>
              <a:rPr lang="en-US" altLang="zh-CN" b="1">
                <a:latin typeface="Times New Roman" pitchFamily="18" charset="0"/>
                <a:ea typeface="楷体_GB2312" charset="-122"/>
              </a:rPr>
              <a:t>3</a:t>
            </a:r>
            <a:r>
              <a:rPr lang="zh-CN" altLang="en-US" b="1">
                <a:latin typeface="Times New Roman" pitchFamily="18" charset="0"/>
                <a:ea typeface="楷体_GB2312" charset="-122"/>
              </a:rPr>
              <a:t>、矢量控制方程</a:t>
            </a:r>
            <a:r>
              <a:rPr lang="en-US" altLang="zh-CN" b="1">
                <a:latin typeface="Times New Roman" pitchFamily="18" charset="0"/>
                <a:ea typeface="楷体_GB2312" charset="-122"/>
              </a:rPr>
              <a:t>3</a:t>
            </a:r>
            <a:r>
              <a:rPr lang="zh-CN" altLang="en-US" b="1">
                <a:latin typeface="Times New Roman" pitchFamily="18" charset="0"/>
                <a:ea typeface="楷体_GB2312" charset="-122"/>
              </a:rPr>
              <a:t>：</a:t>
            </a:r>
            <a:endParaRPr lang="zh-CN" altLang="en-US">
              <a:latin typeface="Times New Roman" pitchFamily="18" charset="0"/>
              <a:ea typeface="楷体_GB2312" charset="-122"/>
            </a:endParaRPr>
          </a:p>
        </p:txBody>
      </p:sp>
      <p:sp>
        <p:nvSpPr>
          <p:cNvPr id="20492" name="Rectangle 12"/>
          <p:cNvSpPr>
            <a:spLocks noChangeArrowheads="1"/>
          </p:cNvSpPr>
          <p:nvPr/>
        </p:nvSpPr>
        <p:spPr bwMode="auto">
          <a:xfrm>
            <a:off x="6588125" y="5300663"/>
            <a:ext cx="490538" cy="457200"/>
          </a:xfrm>
          <a:prstGeom prst="rect">
            <a:avLst/>
          </a:prstGeom>
          <a:noFill/>
          <a:ln w="9525">
            <a:noFill/>
            <a:miter lim="800000"/>
            <a:headEnd/>
            <a:tailEnd/>
          </a:ln>
        </p:spPr>
        <p:txBody>
          <a:bodyPr wrap="none" anchor="ctr">
            <a:spAutoFit/>
          </a:bodyPr>
          <a:lstStyle/>
          <a:p>
            <a:r>
              <a:rPr lang="zh-CN" altLang="en-US" b="1">
                <a:latin typeface="Times New Roman" pitchFamily="18" charset="0"/>
                <a:ea typeface="楷体_GB2312" charset="-122"/>
              </a:rPr>
              <a:t>或</a:t>
            </a:r>
            <a:endParaRPr lang="zh-CN" altLang="en-US">
              <a:latin typeface="Times New Roman" pitchFamily="18" charset="0"/>
              <a:ea typeface="楷体_GB2312" charset="-122"/>
            </a:endParaRPr>
          </a:p>
        </p:txBody>
      </p:sp>
      <p:sp>
        <p:nvSpPr>
          <p:cNvPr id="20493" name="Text Box 30"/>
          <p:cNvSpPr txBox="1">
            <a:spLocks noChangeArrowheads="1"/>
          </p:cNvSpPr>
          <p:nvPr/>
        </p:nvSpPr>
        <p:spPr bwMode="auto">
          <a:xfrm>
            <a:off x="0" y="4514850"/>
            <a:ext cx="1670050"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9</a:t>
            </a:r>
            <a:r>
              <a:rPr lang="zh-CN" altLang="en-US" sz="1600" b="1">
                <a:latin typeface="Times New Roman" pitchFamily="18" charset="0"/>
              </a:rPr>
              <a:t>章 同步电动机变压变频调速系统</a:t>
            </a:r>
          </a:p>
        </p:txBody>
      </p:sp>
      <p:sp>
        <p:nvSpPr>
          <p:cNvPr id="14" name="Text Box 13"/>
          <p:cNvSpPr txBox="1">
            <a:spLocks noChangeArrowheads="1"/>
          </p:cNvSpPr>
          <p:nvPr/>
        </p:nvSpPr>
        <p:spPr bwMode="auto">
          <a:xfrm>
            <a:off x="0" y="2676525"/>
            <a:ext cx="1703388" cy="825500"/>
          </a:xfrm>
          <a:prstGeom prst="rect">
            <a:avLst/>
          </a:prstGeom>
          <a:solidFill>
            <a:schemeClr val="accent5">
              <a:lumMod val="60000"/>
              <a:lumOff val="40000"/>
            </a:schemeClr>
          </a:solidFill>
          <a:ln w="9525">
            <a:noFill/>
            <a:miter lim="800000"/>
          </a:ln>
        </p:spPr>
        <p:txBody>
          <a:bodyPr>
            <a:spAutoFit/>
          </a:bodyPr>
          <a:lstStyle/>
          <a:p>
            <a:pPr>
              <a:spcBef>
                <a:spcPct val="50000"/>
              </a:spcBef>
              <a:buFontTx/>
              <a:buNone/>
              <a:defRPr/>
            </a:pPr>
            <a:r>
              <a:rPr kumimoji="1" lang="zh-CN" altLang="en-US" sz="1600" b="1" dirty="0">
                <a:latin typeface="Times New Roman" panose="02020603050405020304" pitchFamily="18" charset="0"/>
                <a:hlinkClick r:id="rId7" action="ppaction://hlinksldjump"/>
              </a:rPr>
              <a:t>第</a:t>
            </a:r>
            <a:r>
              <a:rPr kumimoji="1" lang="en-US" altLang="zh-CN" sz="1600" b="1" dirty="0">
                <a:latin typeface="Times New Roman" panose="02020603050405020304" pitchFamily="18" charset="0"/>
                <a:hlinkClick r:id="rId7" action="ppaction://hlinksldjump"/>
              </a:rPr>
              <a:t>7</a:t>
            </a:r>
            <a:r>
              <a:rPr kumimoji="1" lang="zh-CN" altLang="en-US" sz="1600" b="1" dirty="0">
                <a:latin typeface="Times New Roman" panose="02020603050405020304" pitchFamily="18" charset="0"/>
                <a:hlinkClick r:id="rId7" action="ppaction://hlinksldjump"/>
              </a:rPr>
              <a:t>章  基于动态模型的异步电动机调速系统</a:t>
            </a:r>
            <a:endParaRPr kumimoji="1" lang="zh-CN" altLang="en-US" sz="1600" b="1" dirty="0">
              <a:latin typeface="Times New Roman" panose="02020603050405020304" pitchFamily="18" charset="0"/>
            </a:endParaRPr>
          </a:p>
        </p:txBody>
      </p:sp>
      <p:sp>
        <p:nvSpPr>
          <p:cNvPr id="20495" name="Text Box 26"/>
          <p:cNvSpPr txBox="1">
            <a:spLocks noChangeArrowheads="1"/>
          </p:cNvSpPr>
          <p:nvPr/>
        </p:nvSpPr>
        <p:spPr bwMode="auto">
          <a:xfrm>
            <a:off x="0" y="1079500"/>
            <a:ext cx="1687513" cy="581025"/>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8" action="ppaction://hlinksldjump"/>
              </a:rPr>
              <a:t>第</a:t>
            </a:r>
            <a:r>
              <a:rPr lang="en-US" altLang="zh-CN" sz="1600" b="1">
                <a:latin typeface="Times New Roman" pitchFamily="18" charset="0"/>
                <a:hlinkClick r:id="rId8" action="ppaction://hlinksldjump"/>
              </a:rPr>
              <a:t>1</a:t>
            </a:r>
            <a:r>
              <a:rPr lang="zh-CN" altLang="en-US" sz="1600" b="1">
                <a:latin typeface="Times New Roman" pitchFamily="18" charset="0"/>
                <a:hlinkClick r:id="rId8" action="ppaction://hlinksldjump"/>
              </a:rPr>
              <a:t>章  交流调速系统绪论</a:t>
            </a:r>
            <a:endParaRPr lang="zh-CN" altLang="en-US" sz="1600" b="1">
              <a:latin typeface="Times New Roman" pitchFamily="18" charset="0"/>
            </a:endParaRPr>
          </a:p>
        </p:txBody>
      </p:sp>
      <p:sp>
        <p:nvSpPr>
          <p:cNvPr id="20496" name="Text Box 27"/>
          <p:cNvSpPr txBox="1">
            <a:spLocks noChangeArrowheads="1"/>
          </p:cNvSpPr>
          <p:nvPr/>
        </p:nvSpPr>
        <p:spPr bwMode="auto">
          <a:xfrm>
            <a:off x="0" y="1749425"/>
            <a:ext cx="1693863" cy="825500"/>
          </a:xfrm>
          <a:prstGeom prst="rect">
            <a:avLst/>
          </a:prstGeom>
          <a:solidFill>
            <a:schemeClr val="bg1"/>
          </a:solidFill>
          <a:ln w="9525">
            <a:noFill/>
            <a:miter lim="800000"/>
            <a:headEnd/>
            <a:tailEnd/>
          </a:ln>
        </p:spPr>
        <p:txBody>
          <a:bodyPr>
            <a:spAutoFit/>
          </a:bodyPr>
          <a:lstStyle/>
          <a:p>
            <a:pPr>
              <a:spcBef>
                <a:spcPct val="50000"/>
              </a:spcBef>
            </a:pPr>
            <a:r>
              <a:rPr lang="zh-CN" altLang="zh-CN" sz="1600" b="1">
                <a:latin typeface="Times New Roman" pitchFamily="18" charset="0"/>
              </a:rPr>
              <a:t>第</a:t>
            </a:r>
            <a:r>
              <a:rPr lang="en-US" altLang="zh-CN" sz="1600" b="1">
                <a:latin typeface="Times New Roman" pitchFamily="18" charset="0"/>
              </a:rPr>
              <a:t>6</a:t>
            </a:r>
            <a:r>
              <a:rPr lang="zh-CN" altLang="zh-CN" sz="1600" b="1">
                <a:latin typeface="Times New Roman" pitchFamily="18" charset="0"/>
              </a:rPr>
              <a:t>章 </a:t>
            </a:r>
            <a:r>
              <a:rPr lang="zh-CN" altLang="en-US" sz="1600" b="1">
                <a:latin typeface="Times New Roman" pitchFamily="18" charset="0"/>
              </a:rPr>
              <a:t> </a:t>
            </a:r>
            <a:r>
              <a:rPr lang="zh-CN" altLang="zh-CN" sz="1600" b="1">
                <a:latin typeface="Times New Roman" pitchFamily="18" charset="0"/>
              </a:rPr>
              <a:t>基于稳态模型的异步电动机调速系统</a:t>
            </a:r>
            <a:endParaRPr lang="en-US" altLang="zh-CN" sz="1600" b="1">
              <a:latin typeface="Times New Roman" pitchFamily="18" charset="0"/>
            </a:endParaRPr>
          </a:p>
        </p:txBody>
      </p:sp>
      <p:sp>
        <p:nvSpPr>
          <p:cNvPr id="20497" name="Text Box 29"/>
          <p:cNvSpPr txBox="1">
            <a:spLocks noChangeArrowheads="1"/>
          </p:cNvSpPr>
          <p:nvPr/>
        </p:nvSpPr>
        <p:spPr bwMode="auto">
          <a:xfrm>
            <a:off x="0" y="3606800"/>
            <a:ext cx="1685925" cy="830263"/>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8</a:t>
            </a:r>
            <a:r>
              <a:rPr lang="zh-CN" altLang="en-US" sz="1600" b="1">
                <a:latin typeface="Times New Roman" pitchFamily="18" charset="0"/>
              </a:rPr>
              <a:t>章 </a:t>
            </a:r>
            <a:r>
              <a:rPr lang="zh-CN" altLang="zh-CN" sz="1600" b="1"/>
              <a:t>绕线转子异步电机转子变频控制系统</a:t>
            </a:r>
            <a:endParaRPr lang="zh-CN" altLang="en-US" sz="1600" b="1">
              <a:latin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63713" y="115888"/>
            <a:ext cx="6407150" cy="628650"/>
          </a:xfrm>
        </p:spPr>
        <p:txBody>
          <a:bodyPr/>
          <a:lstStyle/>
          <a:p>
            <a:pPr>
              <a:defRPr/>
            </a:pPr>
            <a:endParaRPr lang="zh-CN" altLang="en-US" dirty="0"/>
          </a:p>
        </p:txBody>
      </p:sp>
      <p:sp>
        <p:nvSpPr>
          <p:cNvPr id="3" name="内容占位符 2"/>
          <p:cNvSpPr>
            <a:spLocks noGrp="1"/>
          </p:cNvSpPr>
          <p:nvPr>
            <p:ph idx="1"/>
          </p:nvPr>
        </p:nvSpPr>
        <p:spPr>
          <a:xfrm>
            <a:off x="1692275" y="765175"/>
            <a:ext cx="7380288" cy="6021388"/>
          </a:xfrm>
        </p:spPr>
        <p:txBody>
          <a:bodyPr/>
          <a:lstStyle/>
          <a:p>
            <a:pPr marL="514350" indent="-514350">
              <a:buFontTx/>
              <a:buNone/>
              <a:defRPr/>
            </a:pPr>
            <a:r>
              <a:rPr lang="en-US" altLang="zh-CN" sz="2400" b="1" dirty="0" smtClean="0">
                <a:solidFill>
                  <a:srgbClr val="0000FF"/>
                </a:solidFill>
                <a:effectLst>
                  <a:outerShdw blurRad="38100" dist="38100" dir="2700000" algn="tl">
                    <a:srgbClr val="000000">
                      <a:alpha val="43137"/>
                    </a:srgbClr>
                  </a:outerShdw>
                </a:effectLst>
                <a:latin typeface="+mn-ea"/>
              </a:rPr>
              <a:t>2.</a:t>
            </a:r>
            <a:r>
              <a:rPr lang="zh-CN" altLang="en-US" sz="2400" b="1" dirty="0" smtClean="0">
                <a:solidFill>
                  <a:srgbClr val="0000FF"/>
                </a:solidFill>
                <a:effectLst>
                  <a:outerShdw blurRad="38100" dist="38100" dir="2700000" algn="tl">
                    <a:srgbClr val="000000">
                      <a:alpha val="43137"/>
                    </a:srgbClr>
                  </a:outerShdw>
                </a:effectLst>
                <a:latin typeface="+mn-ea"/>
              </a:rPr>
              <a:t>按照异步电动机能量转换分类</a:t>
            </a:r>
            <a:endParaRPr lang="en-US" altLang="zh-CN" sz="2400" b="1" dirty="0" smtClean="0">
              <a:solidFill>
                <a:srgbClr val="0000FF"/>
              </a:solidFill>
              <a:effectLst>
                <a:outerShdw blurRad="38100" dist="38100" dir="2700000" algn="tl">
                  <a:srgbClr val="000000">
                    <a:alpha val="43137"/>
                  </a:srgbClr>
                </a:outerShdw>
              </a:effectLst>
              <a:latin typeface="+mn-ea"/>
            </a:endParaRPr>
          </a:p>
          <a:p>
            <a:pPr marL="0" indent="0" algn="just" eaLnBrk="1" hangingPunct="1">
              <a:buFontTx/>
              <a:buNone/>
              <a:defRPr/>
            </a:pPr>
            <a:r>
              <a:rPr lang="zh-CN" altLang="en-US" sz="1800" b="1" dirty="0" smtClean="0">
                <a:latin typeface="+mn-ea"/>
              </a:rPr>
              <a:t>转差功率：从能量转换的角度看，转差功率是否增大，能量是被消耗掉还是得到利用，是评价调速系统效率高低的标志。按转差功率将异步电动机的调速系统分成三类。</a:t>
            </a:r>
            <a:endParaRPr lang="en-US" altLang="zh-CN" sz="1800" b="1" dirty="0" smtClean="0">
              <a:latin typeface="+mn-ea"/>
            </a:endParaRPr>
          </a:p>
          <a:p>
            <a:pPr marL="0" indent="0" algn="just" eaLnBrk="1" hangingPunct="1">
              <a:spcBef>
                <a:spcPts val="1200"/>
              </a:spcBef>
              <a:buFontTx/>
              <a:buNone/>
              <a:defRPr/>
            </a:pPr>
            <a:r>
              <a:rPr lang="zh-CN" altLang="en-US" sz="1800" b="1" dirty="0" smtClean="0">
                <a:solidFill>
                  <a:srgbClr val="0000CC"/>
                </a:solidFill>
                <a:effectLst>
                  <a:outerShdw blurRad="38100" dist="38100" dir="2700000" algn="tl">
                    <a:srgbClr val="C0C0C0"/>
                  </a:outerShdw>
                </a:effectLst>
                <a:latin typeface="Arial" panose="020B0604020202020204" pitchFamily="34" charset="0"/>
              </a:rPr>
              <a:t>转差功率消耗型</a:t>
            </a:r>
            <a:r>
              <a:rPr lang="zh-CN" altLang="en-US" sz="1800" b="1" dirty="0" smtClean="0">
                <a:solidFill>
                  <a:srgbClr val="A50021"/>
                </a:solidFill>
                <a:effectLst>
                  <a:outerShdw blurRad="38100" dist="38100" dir="2700000" algn="tl">
                    <a:srgbClr val="C0C0C0"/>
                  </a:outerShdw>
                </a:effectLst>
                <a:latin typeface="Arial" panose="020B0604020202020204" pitchFamily="34" charset="0"/>
              </a:rPr>
              <a:t>（系统效率较低）</a:t>
            </a:r>
            <a:r>
              <a:rPr lang="en-US" altLang="zh-CN" sz="1800" b="1" dirty="0" smtClean="0">
                <a:solidFill>
                  <a:srgbClr val="A50021"/>
                </a:solidFill>
                <a:effectLst>
                  <a:outerShdw blurRad="38100" dist="38100" dir="2700000" algn="tl">
                    <a:srgbClr val="C0C0C0"/>
                  </a:outerShdw>
                </a:effectLst>
                <a:latin typeface="Arial" panose="020B0604020202020204" pitchFamily="34" charset="0"/>
              </a:rPr>
              <a:t>----</a:t>
            </a:r>
            <a:r>
              <a:rPr lang="zh-CN" altLang="en-US" sz="1800" b="1" dirty="0" smtClean="0">
                <a:solidFill>
                  <a:srgbClr val="A50021"/>
                </a:solidFill>
                <a:effectLst>
                  <a:outerShdw blurRad="38100" dist="38100" dir="2700000" algn="tl">
                    <a:srgbClr val="C0C0C0"/>
                  </a:outerShdw>
                </a:effectLst>
                <a:latin typeface="Arial" panose="020B0604020202020204" pitchFamily="34" charset="0"/>
              </a:rPr>
              <a:t>调压调速</a:t>
            </a:r>
            <a:r>
              <a:rPr lang="zh-CN" altLang="en-US" sz="1800" b="1" dirty="0" smtClean="0">
                <a:latin typeface="Arial" panose="020B0604020202020204" pitchFamily="34" charset="0"/>
              </a:rPr>
              <a:t> </a:t>
            </a:r>
          </a:p>
          <a:p>
            <a:pPr marL="0" indent="0" algn="just" eaLnBrk="1" hangingPunct="1">
              <a:spcBef>
                <a:spcPts val="0"/>
              </a:spcBef>
              <a:buFontTx/>
              <a:buNone/>
              <a:defRPr/>
            </a:pPr>
            <a:r>
              <a:rPr lang="zh-CN" altLang="en-US" sz="1800" b="1" dirty="0" smtClean="0">
                <a:latin typeface="Arial" panose="020B0604020202020204" pitchFamily="34" charset="0"/>
              </a:rPr>
              <a:t>全部转差功率都转换成热能消耗在转子回路中。以增加转差功率的消耗来换取转速降低（恒转矩负载时），越到低速效率越低。结构简单，设备成本少，还有一定的应用价值。</a:t>
            </a:r>
            <a:r>
              <a:rPr lang="zh-CN" altLang="en-US" sz="1800" b="1" dirty="0" smtClean="0"/>
              <a:t>上述的第①、②、③三种调速方法都属于这一类。</a:t>
            </a:r>
            <a:endParaRPr lang="en-US" altLang="zh-CN" sz="1800" b="1" dirty="0" smtClean="0"/>
          </a:p>
          <a:p>
            <a:pPr marL="0" indent="0" algn="just" eaLnBrk="1" hangingPunct="1">
              <a:spcBef>
                <a:spcPts val="1200"/>
              </a:spcBef>
              <a:buFontTx/>
              <a:buNone/>
              <a:defRPr/>
            </a:pPr>
            <a:r>
              <a:rPr lang="zh-CN" altLang="en-US" sz="1800" b="1" dirty="0" smtClean="0">
                <a:solidFill>
                  <a:srgbClr val="0000CC"/>
                </a:solidFill>
                <a:effectLst>
                  <a:outerShdw blurRad="38100" dist="38100" dir="2700000" algn="tl">
                    <a:srgbClr val="C0C0C0"/>
                  </a:outerShdw>
                </a:effectLst>
                <a:latin typeface="Arial" panose="020B0604020202020204" pitchFamily="34" charset="0"/>
              </a:rPr>
              <a:t>转差功率馈送型</a:t>
            </a:r>
            <a:r>
              <a:rPr lang="zh-CN" altLang="en-US" sz="1800" b="1" dirty="0" smtClean="0">
                <a:solidFill>
                  <a:srgbClr val="FF3300"/>
                </a:solidFill>
                <a:effectLst>
                  <a:outerShdw blurRad="38100" dist="38100" dir="2700000" algn="tl">
                    <a:srgbClr val="C0C0C0"/>
                  </a:outerShdw>
                </a:effectLst>
                <a:latin typeface="Arial" panose="020B0604020202020204" pitchFamily="34" charset="0"/>
              </a:rPr>
              <a:t>（系统效率稍高）</a:t>
            </a:r>
            <a:r>
              <a:rPr lang="en-US" altLang="zh-CN" sz="1800" b="1" dirty="0" smtClean="0">
                <a:solidFill>
                  <a:srgbClr val="FF3300"/>
                </a:solidFill>
                <a:effectLst>
                  <a:outerShdw blurRad="38100" dist="38100" dir="2700000" algn="tl">
                    <a:srgbClr val="C0C0C0"/>
                  </a:outerShdw>
                </a:effectLst>
                <a:latin typeface="Arial" panose="020B0604020202020204" pitchFamily="34" charset="0"/>
              </a:rPr>
              <a:t>----</a:t>
            </a:r>
            <a:r>
              <a:rPr lang="zh-CN" altLang="en-US" sz="1800" b="1" dirty="0" smtClean="0">
                <a:solidFill>
                  <a:srgbClr val="FF3300"/>
                </a:solidFill>
                <a:effectLst>
                  <a:outerShdw blurRad="38100" dist="38100" dir="2700000" algn="tl">
                    <a:srgbClr val="C0C0C0"/>
                  </a:outerShdw>
                </a:effectLst>
                <a:latin typeface="Arial" panose="020B0604020202020204" pitchFamily="34" charset="0"/>
              </a:rPr>
              <a:t>串级调速</a:t>
            </a:r>
            <a:r>
              <a:rPr lang="zh-CN" altLang="en-US" sz="1800" b="1" dirty="0" smtClean="0">
                <a:latin typeface="Arial" panose="020B0604020202020204" pitchFamily="34" charset="0"/>
              </a:rPr>
              <a:t> </a:t>
            </a:r>
          </a:p>
          <a:p>
            <a:pPr marL="0" indent="0" algn="just" eaLnBrk="1" hangingPunct="1">
              <a:buFontTx/>
              <a:buNone/>
              <a:defRPr/>
            </a:pPr>
            <a:r>
              <a:rPr lang="zh-CN" altLang="en-US" sz="1800" b="1" dirty="0" smtClean="0">
                <a:latin typeface="Arial" panose="020B0604020202020204" pitchFamily="34" charset="0"/>
              </a:rPr>
              <a:t>转差功率一部分被消耗掉，大部分则通过变流装置回馈给电网或转化成机械能予以利用。功率既可以从转子馈入又可以馈出的系统称作双馈调速系统。效率较高，只能采用绕线转子感应电动机。</a:t>
            </a:r>
            <a:r>
              <a:rPr lang="zh-CN" altLang="en-US" sz="1800" b="1" dirty="0" smtClean="0"/>
              <a:t>上述第④种调速方法属于这一类。</a:t>
            </a:r>
            <a:r>
              <a:rPr lang="zh-CN" altLang="en-US" sz="1800" b="1" dirty="0" smtClean="0">
                <a:latin typeface="Arial" panose="020B0604020202020204" pitchFamily="34" charset="0"/>
              </a:rPr>
              <a:t> </a:t>
            </a:r>
          </a:p>
          <a:p>
            <a:pPr marL="0" indent="0" algn="just" eaLnBrk="1" hangingPunct="1">
              <a:spcBef>
                <a:spcPts val="1200"/>
              </a:spcBef>
              <a:buFontTx/>
              <a:buNone/>
              <a:defRPr/>
            </a:pPr>
            <a:r>
              <a:rPr lang="zh-CN" altLang="en-US" sz="1800" b="1" dirty="0" smtClean="0">
                <a:solidFill>
                  <a:srgbClr val="0000CC"/>
                </a:solidFill>
                <a:effectLst>
                  <a:outerShdw blurRad="38100" dist="38100" dir="2700000" algn="tl">
                    <a:srgbClr val="C0C0C0"/>
                  </a:outerShdw>
                </a:effectLst>
                <a:latin typeface="Arial" panose="020B0604020202020204" pitchFamily="34" charset="0"/>
              </a:rPr>
              <a:t>转差功率不变型</a:t>
            </a:r>
            <a:r>
              <a:rPr lang="zh-CN" altLang="en-US" sz="1800" b="1" dirty="0" smtClean="0">
                <a:solidFill>
                  <a:srgbClr val="FF00FF"/>
                </a:solidFill>
                <a:effectLst>
                  <a:outerShdw blurRad="38100" dist="38100" dir="2700000" algn="tl">
                    <a:srgbClr val="C0C0C0"/>
                  </a:outerShdw>
                </a:effectLst>
                <a:latin typeface="Arial" panose="020B0604020202020204" pitchFamily="34" charset="0"/>
              </a:rPr>
              <a:t>（系统效率最高）</a:t>
            </a:r>
            <a:r>
              <a:rPr lang="en-US" altLang="zh-CN" sz="1800" b="1" dirty="0" smtClean="0">
                <a:solidFill>
                  <a:srgbClr val="FF00FF"/>
                </a:solidFill>
                <a:effectLst>
                  <a:outerShdw blurRad="38100" dist="38100" dir="2700000" algn="tl">
                    <a:srgbClr val="C0C0C0"/>
                  </a:outerShdw>
                </a:effectLst>
                <a:latin typeface="Arial" panose="020B0604020202020204" pitchFamily="34" charset="0"/>
              </a:rPr>
              <a:t>----</a:t>
            </a:r>
            <a:r>
              <a:rPr lang="zh-CN" altLang="en-US" sz="1800" b="1" dirty="0" smtClean="0">
                <a:solidFill>
                  <a:srgbClr val="FF00FF"/>
                </a:solidFill>
                <a:effectLst>
                  <a:outerShdw blurRad="38100" dist="38100" dir="2700000" algn="tl">
                    <a:srgbClr val="C0C0C0"/>
                  </a:outerShdw>
                </a:effectLst>
                <a:latin typeface="Arial" panose="020B0604020202020204" pitchFamily="34" charset="0"/>
              </a:rPr>
              <a:t>变频调速</a:t>
            </a:r>
            <a:r>
              <a:rPr lang="zh-CN" altLang="en-US" sz="1800" b="1" dirty="0" smtClean="0">
                <a:latin typeface="Arial" panose="020B0604020202020204" pitchFamily="34" charset="0"/>
              </a:rPr>
              <a:t> </a:t>
            </a:r>
          </a:p>
          <a:p>
            <a:pPr marL="0" indent="0" algn="just" eaLnBrk="1" hangingPunct="1">
              <a:spcBef>
                <a:spcPts val="0"/>
              </a:spcBef>
              <a:buFontTx/>
              <a:buNone/>
              <a:defRPr/>
            </a:pPr>
            <a:r>
              <a:rPr lang="zh-CN" altLang="en-US" sz="1800" b="1" dirty="0" smtClean="0">
                <a:latin typeface="Arial" panose="020B0604020202020204" pitchFamily="34" charset="0"/>
              </a:rPr>
              <a:t>变压变频调速，转子铜损基本不变，转子电路中没有附加的损耗，效率最高。须配置与电动机容量相当的变压变频器，设备成本最高。变极对数调速也是转差功率不变型调速系统，属于有级调速。</a:t>
            </a:r>
            <a:r>
              <a:rPr lang="zh-CN" altLang="en-US" sz="1800" b="1" dirty="0" smtClean="0"/>
              <a:t>上述的第⑤、⑥两种调速方法属于此类。</a:t>
            </a:r>
            <a:r>
              <a:rPr lang="zh-CN" altLang="en-US" sz="1800" dirty="0" smtClean="0"/>
              <a:t> </a:t>
            </a:r>
          </a:p>
          <a:p>
            <a:pPr marL="0" indent="0" algn="just" eaLnBrk="1" hangingPunct="1">
              <a:buFontTx/>
              <a:buNone/>
              <a:defRPr/>
            </a:pPr>
            <a:endParaRPr lang="zh-CN" altLang="en-US" sz="1800" b="1" dirty="0" smtClean="0"/>
          </a:p>
          <a:p>
            <a:pPr marL="0" indent="0" algn="just" eaLnBrk="1" hangingPunct="1">
              <a:buFontTx/>
              <a:buNone/>
              <a:defRPr/>
            </a:pPr>
            <a:endParaRPr lang="zh-CN" altLang="en-US" sz="1800" b="1" dirty="0" smtClean="0">
              <a:latin typeface="+mn-ea"/>
            </a:endParaRPr>
          </a:p>
          <a:p>
            <a:pPr marL="514350" indent="-514350">
              <a:buFontTx/>
              <a:buNone/>
              <a:defRPr/>
            </a:pPr>
            <a:endParaRPr lang="zh-CN" altLang="en-US" sz="1800" b="1" dirty="0" smtClean="0">
              <a:effectLst>
                <a:outerShdw blurRad="38100" dist="38100" dir="2700000" algn="tl">
                  <a:srgbClr val="C0C0C0"/>
                </a:outerShdw>
              </a:effectLst>
              <a:latin typeface="Monotype Corsiva" panose="03010101010201010101" pitchFamily="66" charset="0"/>
              <a:ea typeface="隶书" panose="02010509060101010101" pitchFamily="49" charset="-122"/>
            </a:endParaRPr>
          </a:p>
          <a:p>
            <a:pPr>
              <a:defRPr/>
            </a:pPr>
            <a:endParaRPr lang="zh-CN" altLang="en-US" sz="1800" dirty="0"/>
          </a:p>
        </p:txBody>
      </p:sp>
      <p:sp>
        <p:nvSpPr>
          <p:cNvPr id="46084" name="Text Box 30"/>
          <p:cNvSpPr txBox="1">
            <a:spLocks noChangeArrowheads="1"/>
          </p:cNvSpPr>
          <p:nvPr/>
        </p:nvSpPr>
        <p:spPr bwMode="auto">
          <a:xfrm>
            <a:off x="0" y="4514850"/>
            <a:ext cx="1670050"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9</a:t>
            </a:r>
            <a:r>
              <a:rPr lang="zh-CN" altLang="en-US" sz="1600" b="1">
                <a:latin typeface="Times New Roman" pitchFamily="18" charset="0"/>
              </a:rPr>
              <a:t>章 同步电动机变压变频调速系统</a:t>
            </a:r>
          </a:p>
        </p:txBody>
      </p:sp>
      <p:sp>
        <p:nvSpPr>
          <p:cNvPr id="46085" name="Text Box 13"/>
          <p:cNvSpPr txBox="1">
            <a:spLocks noChangeArrowheads="1"/>
          </p:cNvSpPr>
          <p:nvPr/>
        </p:nvSpPr>
        <p:spPr bwMode="auto">
          <a:xfrm>
            <a:off x="0" y="2676525"/>
            <a:ext cx="1703388"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7</a:t>
            </a:r>
            <a:r>
              <a:rPr lang="zh-CN" altLang="en-US" sz="1600" b="1">
                <a:latin typeface="Times New Roman" pitchFamily="18" charset="0"/>
              </a:rPr>
              <a:t>章  基于动态模型的异步电动机调速系统</a:t>
            </a:r>
          </a:p>
        </p:txBody>
      </p:sp>
      <p:sp>
        <p:nvSpPr>
          <p:cNvPr id="6" name="Text Box 26"/>
          <p:cNvSpPr txBox="1">
            <a:spLocks noChangeArrowheads="1"/>
          </p:cNvSpPr>
          <p:nvPr/>
        </p:nvSpPr>
        <p:spPr bwMode="auto">
          <a:xfrm>
            <a:off x="0" y="1079500"/>
            <a:ext cx="1687513" cy="581025"/>
          </a:xfrm>
          <a:prstGeom prst="rect">
            <a:avLst/>
          </a:prstGeom>
          <a:solidFill>
            <a:schemeClr val="accent5">
              <a:lumMod val="40000"/>
              <a:lumOff val="60000"/>
            </a:schemeClr>
          </a:solidFill>
          <a:ln w="9525">
            <a:noFill/>
            <a:miter lim="800000"/>
          </a:ln>
        </p:spPr>
        <p:txBody>
          <a:bodyPr>
            <a:spAutoFit/>
          </a:bodyPr>
          <a:lstStyle/>
          <a:p>
            <a:pPr>
              <a:spcBef>
                <a:spcPct val="50000"/>
              </a:spcBef>
              <a:buFontTx/>
              <a:buNone/>
              <a:defRPr/>
            </a:pPr>
            <a:r>
              <a:rPr lang="zh-CN" altLang="en-US" sz="1600" b="1" dirty="0">
                <a:latin typeface="Times New Roman" panose="02020603050405020304" pitchFamily="18" charset="0"/>
                <a:hlinkClick r:id="rId2" action="ppaction://hlinksldjump"/>
              </a:rPr>
              <a:t>第</a:t>
            </a:r>
            <a:r>
              <a:rPr lang="en-US" altLang="zh-CN" sz="1600" b="1" dirty="0">
                <a:latin typeface="Times New Roman" panose="02020603050405020304" pitchFamily="18" charset="0"/>
                <a:hlinkClick r:id="rId2" action="ppaction://hlinksldjump"/>
              </a:rPr>
              <a:t>1</a:t>
            </a:r>
            <a:r>
              <a:rPr lang="zh-CN" altLang="en-US" sz="1600" b="1" dirty="0">
                <a:latin typeface="Times New Roman" panose="02020603050405020304" pitchFamily="18" charset="0"/>
                <a:hlinkClick r:id="rId2" action="ppaction://hlinksldjump"/>
              </a:rPr>
              <a:t>章  交流调速系统绪论</a:t>
            </a:r>
            <a:endParaRPr lang="zh-CN" altLang="en-US" sz="1600" b="1" dirty="0">
              <a:latin typeface="Times New Roman" panose="02020603050405020304" pitchFamily="18" charset="0"/>
            </a:endParaRPr>
          </a:p>
        </p:txBody>
      </p:sp>
      <p:sp>
        <p:nvSpPr>
          <p:cNvPr id="46087" name="Text Box 27"/>
          <p:cNvSpPr txBox="1">
            <a:spLocks noChangeArrowheads="1"/>
          </p:cNvSpPr>
          <p:nvPr/>
        </p:nvSpPr>
        <p:spPr bwMode="auto">
          <a:xfrm>
            <a:off x="0" y="1749425"/>
            <a:ext cx="1693863" cy="825500"/>
          </a:xfrm>
          <a:prstGeom prst="rect">
            <a:avLst/>
          </a:prstGeom>
          <a:solidFill>
            <a:schemeClr val="bg1"/>
          </a:solidFill>
          <a:ln w="9525">
            <a:noFill/>
            <a:miter lim="800000"/>
            <a:headEnd/>
            <a:tailEnd/>
          </a:ln>
        </p:spPr>
        <p:txBody>
          <a:bodyPr>
            <a:spAutoFit/>
          </a:bodyPr>
          <a:lstStyle/>
          <a:p>
            <a:pPr>
              <a:spcBef>
                <a:spcPct val="50000"/>
              </a:spcBef>
            </a:pPr>
            <a:r>
              <a:rPr lang="zh-CN" altLang="zh-CN" sz="1600" b="1">
                <a:latin typeface="Times New Roman" pitchFamily="18" charset="0"/>
              </a:rPr>
              <a:t>第</a:t>
            </a:r>
            <a:r>
              <a:rPr lang="en-US" altLang="zh-CN" sz="1600" b="1">
                <a:latin typeface="Times New Roman" pitchFamily="18" charset="0"/>
              </a:rPr>
              <a:t>6</a:t>
            </a:r>
            <a:r>
              <a:rPr lang="zh-CN" altLang="zh-CN" sz="1600" b="1">
                <a:latin typeface="Times New Roman" pitchFamily="18" charset="0"/>
              </a:rPr>
              <a:t>章 </a:t>
            </a:r>
            <a:r>
              <a:rPr lang="zh-CN" altLang="en-US" sz="1600" b="1">
                <a:latin typeface="Times New Roman" pitchFamily="18" charset="0"/>
              </a:rPr>
              <a:t> </a:t>
            </a:r>
            <a:r>
              <a:rPr lang="zh-CN" altLang="zh-CN" sz="1600" b="1">
                <a:latin typeface="Times New Roman" pitchFamily="18" charset="0"/>
              </a:rPr>
              <a:t>基于稳态模型的异步电动机调速系统</a:t>
            </a:r>
            <a:endParaRPr lang="en-US" altLang="zh-CN" sz="1600" b="1">
              <a:latin typeface="Times New Roman" pitchFamily="18" charset="0"/>
            </a:endParaRPr>
          </a:p>
        </p:txBody>
      </p:sp>
      <p:sp>
        <p:nvSpPr>
          <p:cNvPr id="46088" name="Text Box 29"/>
          <p:cNvSpPr txBox="1">
            <a:spLocks noChangeArrowheads="1"/>
          </p:cNvSpPr>
          <p:nvPr/>
        </p:nvSpPr>
        <p:spPr bwMode="auto">
          <a:xfrm>
            <a:off x="0" y="3606800"/>
            <a:ext cx="1685925" cy="830263"/>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8</a:t>
            </a:r>
            <a:r>
              <a:rPr lang="zh-CN" altLang="en-US" sz="1600" b="1">
                <a:latin typeface="Times New Roman" pitchFamily="18" charset="0"/>
              </a:rPr>
              <a:t>章 </a:t>
            </a:r>
            <a:r>
              <a:rPr lang="zh-CN" altLang="zh-CN" sz="1600" b="1"/>
              <a:t>绕线转子异步电机转子变频控制系统</a:t>
            </a:r>
            <a:endParaRPr lang="zh-CN" altLang="en-US" sz="1600" b="1">
              <a:latin typeface="Times New Roman"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Grp="1" noChangeArrowheads="1"/>
          </p:cNvSpPr>
          <p:nvPr>
            <p:ph type="body" sz="half" idx="1"/>
          </p:nvPr>
        </p:nvSpPr>
        <p:spPr>
          <a:xfrm>
            <a:off x="2195513" y="6238875"/>
            <a:ext cx="6551612" cy="430213"/>
          </a:xfrm>
        </p:spPr>
        <p:txBody>
          <a:bodyPr/>
          <a:lstStyle/>
          <a:p>
            <a:pPr algn="ctr" eaLnBrk="1" hangingPunct="1">
              <a:buFontTx/>
              <a:buNone/>
            </a:pPr>
            <a:r>
              <a:rPr lang="zh-CN" altLang="en-US" sz="2000" b="1" smtClean="0"/>
              <a:t>图</a:t>
            </a:r>
            <a:r>
              <a:rPr lang="en-US" altLang="zh-CN" sz="2000" b="1" smtClean="0"/>
              <a:t>7-23  </a:t>
            </a:r>
            <a:r>
              <a:rPr lang="zh-CN" altLang="en-US" sz="2000" b="1" smtClean="0"/>
              <a:t>三相电流闭环控制的矢量控制系统结构图</a:t>
            </a:r>
          </a:p>
        </p:txBody>
      </p:sp>
      <p:pic>
        <p:nvPicPr>
          <p:cNvPr id="72707" name="Picture 13" descr="0623"/>
          <p:cNvPicPr>
            <a:picLocks noChangeAspect="1" noChangeArrowheads="1"/>
          </p:cNvPicPr>
          <p:nvPr/>
        </p:nvPicPr>
        <p:blipFill>
          <a:blip r:embed="rId2" cstate="print"/>
          <a:srcRect/>
          <a:stretch>
            <a:fillRect/>
          </a:stretch>
        </p:blipFill>
        <p:spPr bwMode="auto">
          <a:xfrm>
            <a:off x="1763713" y="2781300"/>
            <a:ext cx="7343775" cy="3282950"/>
          </a:xfrm>
          <a:prstGeom prst="rect">
            <a:avLst/>
          </a:prstGeom>
          <a:noFill/>
          <a:ln w="9525">
            <a:noFill/>
            <a:miter lim="800000"/>
            <a:headEnd/>
            <a:tailEnd/>
          </a:ln>
        </p:spPr>
      </p:pic>
      <p:sp>
        <p:nvSpPr>
          <p:cNvPr id="72708" name="Rectangle 15"/>
          <p:cNvSpPr>
            <a:spLocks noChangeArrowheads="1"/>
          </p:cNvSpPr>
          <p:nvPr/>
        </p:nvSpPr>
        <p:spPr bwMode="auto">
          <a:xfrm>
            <a:off x="1547813" y="806450"/>
            <a:ext cx="2506662" cy="457200"/>
          </a:xfrm>
          <a:prstGeom prst="rect">
            <a:avLst/>
          </a:prstGeom>
          <a:noFill/>
          <a:ln w="9525">
            <a:noFill/>
            <a:miter lim="800000"/>
            <a:headEnd/>
            <a:tailEnd/>
          </a:ln>
        </p:spPr>
        <p:txBody>
          <a:bodyPr>
            <a:spAutoFit/>
          </a:bodyPr>
          <a:lstStyle/>
          <a:p>
            <a:r>
              <a:rPr lang="zh-CN" altLang="en-US" b="1"/>
              <a:t>①电流闭环控制</a:t>
            </a:r>
          </a:p>
        </p:txBody>
      </p:sp>
      <p:sp>
        <p:nvSpPr>
          <p:cNvPr id="72709" name="Text Box 16"/>
          <p:cNvSpPr txBox="1">
            <a:spLocks noChangeArrowheads="1"/>
          </p:cNvSpPr>
          <p:nvPr/>
        </p:nvSpPr>
        <p:spPr bwMode="auto">
          <a:xfrm>
            <a:off x="1619250" y="1527175"/>
            <a:ext cx="7440613" cy="701675"/>
          </a:xfrm>
          <a:prstGeom prst="rect">
            <a:avLst/>
          </a:prstGeom>
          <a:noFill/>
          <a:ln w="9525">
            <a:noFill/>
            <a:miter lim="800000"/>
            <a:headEnd/>
            <a:tailEnd/>
          </a:ln>
        </p:spPr>
        <p:txBody>
          <a:bodyPr>
            <a:spAutoFit/>
          </a:bodyPr>
          <a:lstStyle/>
          <a:p>
            <a:pPr>
              <a:spcBef>
                <a:spcPct val="50000"/>
              </a:spcBef>
            </a:pPr>
            <a:r>
              <a:rPr lang="zh-CN" altLang="en-US" sz="2000" b="1"/>
              <a:t>电流两点式控制，采用电流滞环控制型</a:t>
            </a:r>
            <a:r>
              <a:rPr lang="en-US" altLang="zh-CN" sz="2000" b="1">
                <a:latin typeface="宋体" pitchFamily="2" charset="-122"/>
              </a:rPr>
              <a:t>PWM</a:t>
            </a:r>
            <a:r>
              <a:rPr lang="zh-CN" altLang="en-US" sz="2000" b="1"/>
              <a:t>变频器，动态响应快，但电流纹波相对较大。硬件电路实现。早期产品采用。</a:t>
            </a:r>
            <a:endParaRPr lang="en-US" altLang="zh-CN" sz="2000" b="1"/>
          </a:p>
        </p:txBody>
      </p:sp>
      <p:sp>
        <p:nvSpPr>
          <p:cNvPr id="72710" name="Text Box 30"/>
          <p:cNvSpPr txBox="1">
            <a:spLocks noChangeArrowheads="1"/>
          </p:cNvSpPr>
          <p:nvPr/>
        </p:nvSpPr>
        <p:spPr bwMode="auto">
          <a:xfrm>
            <a:off x="0" y="4514850"/>
            <a:ext cx="1670050"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9</a:t>
            </a:r>
            <a:r>
              <a:rPr lang="zh-CN" altLang="en-US" sz="1600" b="1">
                <a:latin typeface="Times New Roman" pitchFamily="18" charset="0"/>
              </a:rPr>
              <a:t>章 同步电动机变压变频调速系统</a:t>
            </a:r>
          </a:p>
        </p:txBody>
      </p:sp>
      <p:sp>
        <p:nvSpPr>
          <p:cNvPr id="7" name="Text Box 13"/>
          <p:cNvSpPr txBox="1">
            <a:spLocks noChangeArrowheads="1"/>
          </p:cNvSpPr>
          <p:nvPr/>
        </p:nvSpPr>
        <p:spPr bwMode="auto">
          <a:xfrm>
            <a:off x="0" y="2676525"/>
            <a:ext cx="1703388" cy="825500"/>
          </a:xfrm>
          <a:prstGeom prst="rect">
            <a:avLst/>
          </a:prstGeom>
          <a:solidFill>
            <a:schemeClr val="accent5">
              <a:lumMod val="60000"/>
              <a:lumOff val="40000"/>
            </a:schemeClr>
          </a:solidFill>
          <a:ln w="9525">
            <a:noFill/>
            <a:miter lim="800000"/>
          </a:ln>
        </p:spPr>
        <p:txBody>
          <a:bodyPr>
            <a:spAutoFit/>
          </a:bodyPr>
          <a:lstStyle/>
          <a:p>
            <a:pPr>
              <a:spcBef>
                <a:spcPct val="50000"/>
              </a:spcBef>
              <a:buFontTx/>
              <a:buNone/>
              <a:defRPr/>
            </a:pPr>
            <a:r>
              <a:rPr kumimoji="1" lang="zh-CN" altLang="en-US" sz="1600" b="1" dirty="0">
                <a:latin typeface="Times New Roman" panose="02020603050405020304" pitchFamily="18" charset="0"/>
                <a:hlinkClick r:id="rId3" action="ppaction://hlinksldjump"/>
              </a:rPr>
              <a:t>第</a:t>
            </a:r>
            <a:r>
              <a:rPr kumimoji="1" lang="en-US" altLang="zh-CN" sz="1600" b="1" dirty="0">
                <a:latin typeface="Times New Roman" panose="02020603050405020304" pitchFamily="18" charset="0"/>
                <a:hlinkClick r:id="rId3" action="ppaction://hlinksldjump"/>
              </a:rPr>
              <a:t>7</a:t>
            </a:r>
            <a:r>
              <a:rPr kumimoji="1" lang="zh-CN" altLang="en-US" sz="1600" b="1" dirty="0">
                <a:latin typeface="Times New Roman" panose="02020603050405020304" pitchFamily="18" charset="0"/>
                <a:hlinkClick r:id="rId3" action="ppaction://hlinksldjump"/>
              </a:rPr>
              <a:t>章  基于动态模型的异步电动机调速系统</a:t>
            </a:r>
            <a:endParaRPr kumimoji="1" lang="zh-CN" altLang="en-US" sz="1600" b="1" dirty="0">
              <a:latin typeface="Times New Roman" panose="02020603050405020304" pitchFamily="18" charset="0"/>
            </a:endParaRPr>
          </a:p>
        </p:txBody>
      </p:sp>
      <p:sp>
        <p:nvSpPr>
          <p:cNvPr id="72712" name="Text Box 26"/>
          <p:cNvSpPr txBox="1">
            <a:spLocks noChangeArrowheads="1"/>
          </p:cNvSpPr>
          <p:nvPr/>
        </p:nvSpPr>
        <p:spPr bwMode="auto">
          <a:xfrm>
            <a:off x="0" y="1079500"/>
            <a:ext cx="1687513" cy="581025"/>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4" action="ppaction://hlinksldjump"/>
              </a:rPr>
              <a:t>第</a:t>
            </a:r>
            <a:r>
              <a:rPr lang="en-US" altLang="zh-CN" sz="1600" b="1">
                <a:latin typeface="Times New Roman" pitchFamily="18" charset="0"/>
                <a:hlinkClick r:id="rId4" action="ppaction://hlinksldjump"/>
              </a:rPr>
              <a:t>1</a:t>
            </a:r>
            <a:r>
              <a:rPr lang="zh-CN" altLang="en-US" sz="1600" b="1">
                <a:latin typeface="Times New Roman" pitchFamily="18" charset="0"/>
                <a:hlinkClick r:id="rId4" action="ppaction://hlinksldjump"/>
              </a:rPr>
              <a:t>章  交流调速系统绪论</a:t>
            </a:r>
            <a:endParaRPr lang="zh-CN" altLang="en-US" sz="1600" b="1">
              <a:latin typeface="Times New Roman" pitchFamily="18" charset="0"/>
            </a:endParaRPr>
          </a:p>
        </p:txBody>
      </p:sp>
      <p:sp>
        <p:nvSpPr>
          <p:cNvPr id="72713" name="Text Box 27"/>
          <p:cNvSpPr txBox="1">
            <a:spLocks noChangeArrowheads="1"/>
          </p:cNvSpPr>
          <p:nvPr/>
        </p:nvSpPr>
        <p:spPr bwMode="auto">
          <a:xfrm>
            <a:off x="0" y="1749425"/>
            <a:ext cx="1693863" cy="825500"/>
          </a:xfrm>
          <a:prstGeom prst="rect">
            <a:avLst/>
          </a:prstGeom>
          <a:solidFill>
            <a:schemeClr val="bg1"/>
          </a:solidFill>
          <a:ln w="9525">
            <a:noFill/>
            <a:miter lim="800000"/>
            <a:headEnd/>
            <a:tailEnd/>
          </a:ln>
        </p:spPr>
        <p:txBody>
          <a:bodyPr>
            <a:spAutoFit/>
          </a:bodyPr>
          <a:lstStyle/>
          <a:p>
            <a:pPr>
              <a:spcBef>
                <a:spcPct val="50000"/>
              </a:spcBef>
            </a:pPr>
            <a:r>
              <a:rPr lang="zh-CN" altLang="zh-CN" sz="1600" b="1">
                <a:latin typeface="Times New Roman" pitchFamily="18" charset="0"/>
              </a:rPr>
              <a:t>第</a:t>
            </a:r>
            <a:r>
              <a:rPr lang="en-US" altLang="zh-CN" sz="1600" b="1">
                <a:latin typeface="Times New Roman" pitchFamily="18" charset="0"/>
              </a:rPr>
              <a:t>6</a:t>
            </a:r>
            <a:r>
              <a:rPr lang="zh-CN" altLang="zh-CN" sz="1600" b="1">
                <a:latin typeface="Times New Roman" pitchFamily="18" charset="0"/>
              </a:rPr>
              <a:t>章 </a:t>
            </a:r>
            <a:r>
              <a:rPr lang="zh-CN" altLang="en-US" sz="1600" b="1">
                <a:latin typeface="Times New Roman" pitchFamily="18" charset="0"/>
              </a:rPr>
              <a:t> </a:t>
            </a:r>
            <a:r>
              <a:rPr lang="zh-CN" altLang="zh-CN" sz="1600" b="1">
                <a:latin typeface="Times New Roman" pitchFamily="18" charset="0"/>
              </a:rPr>
              <a:t>基于稳态模型的异步电动机调速系统</a:t>
            </a:r>
            <a:endParaRPr lang="en-US" altLang="zh-CN" sz="1600" b="1">
              <a:latin typeface="Times New Roman" pitchFamily="18" charset="0"/>
            </a:endParaRPr>
          </a:p>
        </p:txBody>
      </p:sp>
      <p:sp>
        <p:nvSpPr>
          <p:cNvPr id="72714" name="Text Box 29"/>
          <p:cNvSpPr txBox="1">
            <a:spLocks noChangeArrowheads="1"/>
          </p:cNvSpPr>
          <p:nvPr/>
        </p:nvSpPr>
        <p:spPr bwMode="auto">
          <a:xfrm>
            <a:off x="0" y="3606800"/>
            <a:ext cx="1685925" cy="830263"/>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8</a:t>
            </a:r>
            <a:r>
              <a:rPr lang="zh-CN" altLang="en-US" sz="1600" b="1">
                <a:latin typeface="Times New Roman" pitchFamily="18" charset="0"/>
              </a:rPr>
              <a:t>章 </a:t>
            </a:r>
            <a:r>
              <a:rPr lang="zh-CN" altLang="zh-CN" sz="1600" b="1"/>
              <a:t>绕线转子异步电机转子变频控制系统</a:t>
            </a:r>
            <a:endParaRPr lang="zh-CN" altLang="en-US" sz="1600" b="1">
              <a:latin typeface="Times New Roman" pitchFamily="18" charset="0"/>
            </a:endParaRP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body" sz="half" idx="1"/>
          </p:nvPr>
        </p:nvSpPr>
        <p:spPr>
          <a:xfrm>
            <a:off x="2195513" y="5805488"/>
            <a:ext cx="6480175" cy="630237"/>
          </a:xfrm>
        </p:spPr>
        <p:txBody>
          <a:bodyPr/>
          <a:lstStyle/>
          <a:p>
            <a:pPr marL="0" indent="0" eaLnBrk="1" hangingPunct="1">
              <a:buFontTx/>
              <a:buNone/>
              <a:defRPr/>
            </a:pPr>
            <a:r>
              <a:rPr lang="zh-CN" altLang="en-US" sz="1800" b="1" dirty="0" smtClean="0">
                <a:effectLst>
                  <a:outerShdw blurRad="38100" dist="38100" dir="2700000" algn="tl">
                    <a:srgbClr val="C0C0C0"/>
                  </a:outerShdw>
                </a:effectLst>
              </a:rPr>
              <a:t>图</a:t>
            </a:r>
            <a:r>
              <a:rPr lang="en-US" altLang="zh-CN" sz="1800" b="1" dirty="0" smtClean="0">
                <a:effectLst>
                  <a:outerShdw blurRad="38100" dist="38100" dir="2700000" algn="tl">
                    <a:srgbClr val="C0C0C0"/>
                  </a:outerShdw>
                </a:effectLst>
              </a:rPr>
              <a:t>7-24  </a:t>
            </a:r>
            <a:r>
              <a:rPr lang="zh-CN" altLang="en-US" sz="1800" b="1" dirty="0" smtClean="0">
                <a:effectLst>
                  <a:outerShdw blurRad="38100" dist="38100" dir="2700000" algn="tl">
                    <a:srgbClr val="C0C0C0"/>
                  </a:outerShdw>
                </a:effectLst>
              </a:rPr>
              <a:t>定子电流励磁分量和转矩分量闭环控制的矢量控制系统结构图</a:t>
            </a:r>
          </a:p>
        </p:txBody>
      </p:sp>
      <p:pic>
        <p:nvPicPr>
          <p:cNvPr id="73731" name="Picture 13" descr="0624"/>
          <p:cNvPicPr>
            <a:picLocks noChangeAspect="1" noChangeArrowheads="1"/>
          </p:cNvPicPr>
          <p:nvPr/>
        </p:nvPicPr>
        <p:blipFill>
          <a:blip r:embed="rId2" cstate="print"/>
          <a:srcRect/>
          <a:stretch>
            <a:fillRect/>
          </a:stretch>
        </p:blipFill>
        <p:spPr bwMode="auto">
          <a:xfrm>
            <a:off x="1765300" y="1916113"/>
            <a:ext cx="7378700" cy="3386137"/>
          </a:xfrm>
          <a:prstGeom prst="rect">
            <a:avLst/>
          </a:prstGeom>
          <a:noFill/>
          <a:ln w="9525">
            <a:noFill/>
            <a:miter lim="800000"/>
            <a:headEnd/>
            <a:tailEnd/>
          </a:ln>
        </p:spPr>
      </p:pic>
      <p:sp>
        <p:nvSpPr>
          <p:cNvPr id="48132" name="Rectangle 15"/>
          <p:cNvSpPr>
            <a:spLocks noChangeArrowheads="1"/>
          </p:cNvSpPr>
          <p:nvPr/>
        </p:nvSpPr>
        <p:spPr bwMode="auto">
          <a:xfrm>
            <a:off x="1620838" y="260350"/>
            <a:ext cx="2651125" cy="457200"/>
          </a:xfrm>
          <a:prstGeom prst="rect">
            <a:avLst/>
          </a:prstGeom>
          <a:noFill/>
          <a:ln w="9525">
            <a:noFill/>
            <a:miter lim="800000"/>
          </a:ln>
        </p:spPr>
        <p:txBody>
          <a:bodyPr>
            <a:spAutoFit/>
          </a:bodyPr>
          <a:lstStyle/>
          <a:p>
            <a:pPr>
              <a:buFontTx/>
              <a:buNone/>
              <a:defRPr/>
            </a:pPr>
            <a:r>
              <a:rPr lang="zh-CN" altLang="en-US" b="1">
                <a:effectLst>
                  <a:outerShdw blurRad="38100" dist="38100" dir="2700000" algn="tl">
                    <a:srgbClr val="C0C0C0"/>
                  </a:outerShdw>
                </a:effectLst>
              </a:rPr>
              <a:t>②电流闭环控制</a:t>
            </a:r>
          </a:p>
        </p:txBody>
      </p:sp>
      <p:sp>
        <p:nvSpPr>
          <p:cNvPr id="48133" name="Text Box 16"/>
          <p:cNvSpPr txBox="1">
            <a:spLocks noChangeArrowheads="1"/>
          </p:cNvSpPr>
          <p:nvPr/>
        </p:nvSpPr>
        <p:spPr bwMode="auto">
          <a:xfrm>
            <a:off x="1620838" y="998538"/>
            <a:ext cx="7440612" cy="701675"/>
          </a:xfrm>
          <a:prstGeom prst="rect">
            <a:avLst/>
          </a:prstGeom>
          <a:noFill/>
          <a:ln w="9525">
            <a:noFill/>
            <a:miter lim="800000"/>
          </a:ln>
        </p:spPr>
        <p:txBody>
          <a:bodyPr>
            <a:spAutoFit/>
          </a:bodyPr>
          <a:lstStyle/>
          <a:p>
            <a:pPr>
              <a:spcBef>
                <a:spcPct val="50000"/>
              </a:spcBef>
              <a:buFontTx/>
              <a:buNone/>
              <a:defRPr/>
            </a:pPr>
            <a:r>
              <a:rPr lang="zh-CN" altLang="en-US" sz="2000" b="1">
                <a:effectLst>
                  <a:outerShdw blurRad="38100" dist="38100" dir="2700000" algn="tl">
                    <a:srgbClr val="C0C0C0"/>
                  </a:outerShdw>
                </a:effectLst>
              </a:rPr>
              <a:t>采用连续的</a:t>
            </a:r>
            <a:r>
              <a:rPr lang="en-US" altLang="zh-CN" sz="2000" b="1">
                <a:effectLst>
                  <a:outerShdw blurRad="38100" dist="38100" dir="2700000" algn="tl">
                    <a:srgbClr val="C0C0C0"/>
                  </a:outerShdw>
                </a:effectLst>
                <a:latin typeface="Times New Roman" panose="02020603050405020304" pitchFamily="18" charset="0"/>
              </a:rPr>
              <a:t>PI</a:t>
            </a:r>
            <a:r>
              <a:rPr lang="zh-CN" altLang="en-US" sz="2000" b="1">
                <a:effectLst>
                  <a:outerShdw blurRad="38100" dist="38100" dir="2700000" algn="tl">
                    <a:srgbClr val="C0C0C0"/>
                  </a:outerShdw>
                </a:effectLst>
              </a:rPr>
              <a:t>控制，电流纹波一般略小（与</a:t>
            </a:r>
            <a:r>
              <a:rPr lang="en-US" altLang="zh-CN" sz="2000" b="1">
                <a:effectLst>
                  <a:outerShdw blurRad="38100" dist="38100" dir="2700000" algn="tl">
                    <a:srgbClr val="C0C0C0"/>
                  </a:outerShdw>
                </a:effectLst>
                <a:latin typeface="Times New Roman" panose="02020603050405020304" pitchFamily="18" charset="0"/>
              </a:rPr>
              <a:t>SVPWM</a:t>
            </a:r>
            <a:r>
              <a:rPr lang="zh-CN" altLang="en-US" sz="2000" b="1">
                <a:effectLst>
                  <a:outerShdw blurRad="38100" dist="38100" dir="2700000" algn="tl">
                    <a:srgbClr val="C0C0C0"/>
                  </a:outerShdw>
                </a:effectLst>
              </a:rPr>
              <a:t>有关），软件实现。</a:t>
            </a:r>
            <a:endParaRPr lang="en-US" altLang="zh-CN" sz="2000" b="1">
              <a:effectLst>
                <a:outerShdw blurRad="38100" dist="38100" dir="2700000" algn="tl">
                  <a:srgbClr val="C0C0C0"/>
                </a:outerShdw>
              </a:effectLst>
            </a:endParaRPr>
          </a:p>
        </p:txBody>
      </p:sp>
      <p:sp>
        <p:nvSpPr>
          <p:cNvPr id="73734" name="Text Box 30"/>
          <p:cNvSpPr txBox="1">
            <a:spLocks noChangeArrowheads="1"/>
          </p:cNvSpPr>
          <p:nvPr/>
        </p:nvSpPr>
        <p:spPr bwMode="auto">
          <a:xfrm>
            <a:off x="0" y="4514850"/>
            <a:ext cx="1670050"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9</a:t>
            </a:r>
            <a:r>
              <a:rPr lang="zh-CN" altLang="en-US" sz="1600" b="1">
                <a:latin typeface="Times New Roman" pitchFamily="18" charset="0"/>
              </a:rPr>
              <a:t>章 同步电动机变压变频调速系统</a:t>
            </a:r>
          </a:p>
        </p:txBody>
      </p:sp>
      <p:sp>
        <p:nvSpPr>
          <p:cNvPr id="7" name="Text Box 13"/>
          <p:cNvSpPr txBox="1">
            <a:spLocks noChangeArrowheads="1"/>
          </p:cNvSpPr>
          <p:nvPr/>
        </p:nvSpPr>
        <p:spPr bwMode="auto">
          <a:xfrm>
            <a:off x="0" y="2676525"/>
            <a:ext cx="1703388" cy="825500"/>
          </a:xfrm>
          <a:prstGeom prst="rect">
            <a:avLst/>
          </a:prstGeom>
          <a:solidFill>
            <a:schemeClr val="accent5">
              <a:lumMod val="60000"/>
              <a:lumOff val="40000"/>
            </a:schemeClr>
          </a:solidFill>
          <a:ln w="9525">
            <a:noFill/>
            <a:miter lim="800000"/>
          </a:ln>
        </p:spPr>
        <p:txBody>
          <a:bodyPr>
            <a:spAutoFit/>
          </a:bodyPr>
          <a:lstStyle/>
          <a:p>
            <a:pPr>
              <a:spcBef>
                <a:spcPct val="50000"/>
              </a:spcBef>
              <a:buFontTx/>
              <a:buNone/>
              <a:defRPr/>
            </a:pPr>
            <a:r>
              <a:rPr kumimoji="1" lang="zh-CN" altLang="en-US" sz="1600" b="1" dirty="0">
                <a:latin typeface="Times New Roman" panose="02020603050405020304" pitchFamily="18" charset="0"/>
                <a:hlinkClick r:id="rId3" action="ppaction://hlinksldjump"/>
              </a:rPr>
              <a:t>第</a:t>
            </a:r>
            <a:r>
              <a:rPr kumimoji="1" lang="en-US" altLang="zh-CN" sz="1600" b="1" dirty="0">
                <a:latin typeface="Times New Roman" panose="02020603050405020304" pitchFamily="18" charset="0"/>
                <a:hlinkClick r:id="rId3" action="ppaction://hlinksldjump"/>
              </a:rPr>
              <a:t>7</a:t>
            </a:r>
            <a:r>
              <a:rPr kumimoji="1" lang="zh-CN" altLang="en-US" sz="1600" b="1" dirty="0">
                <a:latin typeface="Times New Roman" panose="02020603050405020304" pitchFamily="18" charset="0"/>
                <a:hlinkClick r:id="rId3" action="ppaction://hlinksldjump"/>
              </a:rPr>
              <a:t>章  基于动态模型的异步电动机调速系统</a:t>
            </a:r>
            <a:endParaRPr kumimoji="1" lang="zh-CN" altLang="en-US" sz="1600" b="1" dirty="0">
              <a:latin typeface="Times New Roman" panose="02020603050405020304" pitchFamily="18" charset="0"/>
            </a:endParaRPr>
          </a:p>
        </p:txBody>
      </p:sp>
      <p:sp>
        <p:nvSpPr>
          <p:cNvPr id="73736" name="Text Box 26"/>
          <p:cNvSpPr txBox="1">
            <a:spLocks noChangeArrowheads="1"/>
          </p:cNvSpPr>
          <p:nvPr/>
        </p:nvSpPr>
        <p:spPr bwMode="auto">
          <a:xfrm>
            <a:off x="0" y="1079500"/>
            <a:ext cx="1687513" cy="581025"/>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4" action="ppaction://hlinksldjump"/>
              </a:rPr>
              <a:t>第</a:t>
            </a:r>
            <a:r>
              <a:rPr lang="en-US" altLang="zh-CN" sz="1600" b="1">
                <a:latin typeface="Times New Roman" pitchFamily="18" charset="0"/>
                <a:hlinkClick r:id="rId4" action="ppaction://hlinksldjump"/>
              </a:rPr>
              <a:t>1</a:t>
            </a:r>
            <a:r>
              <a:rPr lang="zh-CN" altLang="en-US" sz="1600" b="1">
                <a:latin typeface="Times New Roman" pitchFamily="18" charset="0"/>
                <a:hlinkClick r:id="rId4" action="ppaction://hlinksldjump"/>
              </a:rPr>
              <a:t>章  交流调速系统绪论</a:t>
            </a:r>
            <a:endParaRPr lang="zh-CN" altLang="en-US" sz="1600" b="1">
              <a:latin typeface="Times New Roman" pitchFamily="18" charset="0"/>
            </a:endParaRPr>
          </a:p>
        </p:txBody>
      </p:sp>
      <p:sp>
        <p:nvSpPr>
          <p:cNvPr id="73737" name="Text Box 27"/>
          <p:cNvSpPr txBox="1">
            <a:spLocks noChangeArrowheads="1"/>
          </p:cNvSpPr>
          <p:nvPr/>
        </p:nvSpPr>
        <p:spPr bwMode="auto">
          <a:xfrm>
            <a:off x="0" y="1749425"/>
            <a:ext cx="1693863" cy="825500"/>
          </a:xfrm>
          <a:prstGeom prst="rect">
            <a:avLst/>
          </a:prstGeom>
          <a:solidFill>
            <a:schemeClr val="bg1"/>
          </a:solidFill>
          <a:ln w="9525">
            <a:noFill/>
            <a:miter lim="800000"/>
            <a:headEnd/>
            <a:tailEnd/>
          </a:ln>
        </p:spPr>
        <p:txBody>
          <a:bodyPr>
            <a:spAutoFit/>
          </a:bodyPr>
          <a:lstStyle/>
          <a:p>
            <a:pPr>
              <a:spcBef>
                <a:spcPct val="50000"/>
              </a:spcBef>
            </a:pPr>
            <a:r>
              <a:rPr lang="zh-CN" altLang="zh-CN" sz="1600" b="1">
                <a:latin typeface="Times New Roman" pitchFamily="18" charset="0"/>
              </a:rPr>
              <a:t>第</a:t>
            </a:r>
            <a:r>
              <a:rPr lang="en-US" altLang="zh-CN" sz="1600" b="1">
                <a:latin typeface="Times New Roman" pitchFamily="18" charset="0"/>
              </a:rPr>
              <a:t>6</a:t>
            </a:r>
            <a:r>
              <a:rPr lang="zh-CN" altLang="zh-CN" sz="1600" b="1">
                <a:latin typeface="Times New Roman" pitchFamily="18" charset="0"/>
              </a:rPr>
              <a:t>章 </a:t>
            </a:r>
            <a:r>
              <a:rPr lang="zh-CN" altLang="en-US" sz="1600" b="1">
                <a:latin typeface="Times New Roman" pitchFamily="18" charset="0"/>
              </a:rPr>
              <a:t> </a:t>
            </a:r>
            <a:r>
              <a:rPr lang="zh-CN" altLang="zh-CN" sz="1600" b="1">
                <a:latin typeface="Times New Roman" pitchFamily="18" charset="0"/>
              </a:rPr>
              <a:t>基于稳态模型的异步电动机调速系统</a:t>
            </a:r>
            <a:endParaRPr lang="en-US" altLang="zh-CN" sz="1600" b="1">
              <a:latin typeface="Times New Roman" pitchFamily="18" charset="0"/>
            </a:endParaRPr>
          </a:p>
        </p:txBody>
      </p:sp>
      <p:sp>
        <p:nvSpPr>
          <p:cNvPr id="73738" name="Text Box 29"/>
          <p:cNvSpPr txBox="1">
            <a:spLocks noChangeArrowheads="1"/>
          </p:cNvSpPr>
          <p:nvPr/>
        </p:nvSpPr>
        <p:spPr bwMode="auto">
          <a:xfrm>
            <a:off x="0" y="3606800"/>
            <a:ext cx="1685925" cy="830263"/>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8</a:t>
            </a:r>
            <a:r>
              <a:rPr lang="zh-CN" altLang="en-US" sz="1600" b="1">
                <a:latin typeface="Times New Roman" pitchFamily="18" charset="0"/>
              </a:rPr>
              <a:t>章 </a:t>
            </a:r>
            <a:r>
              <a:rPr lang="zh-CN" altLang="zh-CN" sz="1600" b="1"/>
              <a:t>绕线转子异步电机转子变频控制系统</a:t>
            </a:r>
            <a:endParaRPr lang="zh-CN" altLang="en-US" sz="1600" b="1">
              <a:latin typeface="Times New Roman" pitchFamily="18" charset="0"/>
            </a:endParaRP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1663700" y="188913"/>
            <a:ext cx="3703638" cy="617537"/>
          </a:xfrm>
        </p:spPr>
        <p:txBody>
          <a:bodyPr/>
          <a:lstStyle/>
          <a:p>
            <a:pPr marL="838200" indent="-838200" eaLnBrk="1" hangingPunct="1">
              <a:defRPr/>
            </a:pPr>
            <a:r>
              <a:rPr lang="en-US" altLang="zh-CN" sz="2400" smtClean="0">
                <a:solidFill>
                  <a:srgbClr val="0000CC"/>
                </a:solidFill>
                <a:effectLst>
                  <a:outerShdw blurRad="38100" dist="38100" dir="2700000" algn="tl">
                    <a:srgbClr val="C0C0C0"/>
                  </a:outerShdw>
                </a:effectLst>
              </a:rPr>
              <a:t>1 </a:t>
            </a:r>
            <a:r>
              <a:rPr lang="zh-CN" altLang="en-US" sz="2400" smtClean="0">
                <a:solidFill>
                  <a:srgbClr val="0000CC"/>
                </a:solidFill>
                <a:effectLst>
                  <a:outerShdw blurRad="38100" dist="38100" dir="2700000" algn="tl">
                    <a:srgbClr val="C0C0C0"/>
                  </a:outerShdw>
                </a:effectLst>
              </a:rPr>
              <a:t>转矩闭环控制</a:t>
            </a:r>
          </a:p>
        </p:txBody>
      </p:sp>
      <p:sp>
        <p:nvSpPr>
          <p:cNvPr id="49155" name="Rectangle 12"/>
          <p:cNvSpPr>
            <a:spLocks noChangeArrowheads="1"/>
          </p:cNvSpPr>
          <p:nvPr/>
        </p:nvSpPr>
        <p:spPr bwMode="auto">
          <a:xfrm>
            <a:off x="2678113" y="3844925"/>
            <a:ext cx="5753100" cy="396875"/>
          </a:xfrm>
          <a:prstGeom prst="rect">
            <a:avLst/>
          </a:prstGeom>
          <a:noFill/>
          <a:ln w="9525">
            <a:noFill/>
            <a:miter lim="800000"/>
          </a:ln>
        </p:spPr>
        <p:txBody>
          <a:bodyPr anchor="ctr">
            <a:spAutoFit/>
          </a:bodyPr>
          <a:lstStyle/>
          <a:p>
            <a:pPr>
              <a:buClr>
                <a:schemeClr val="folHlink"/>
              </a:buClr>
              <a:buSzPct val="75000"/>
              <a:buFont typeface="Wingdings" panose="05000000000000000000" pitchFamily="2" charset="2"/>
              <a:buNone/>
              <a:defRPr/>
            </a:pPr>
            <a:r>
              <a:rPr kumimoji="1" lang="zh-CN" altLang="en-US" sz="2000" b="1">
                <a:effectLst>
                  <a:outerShdw blurRad="38100" dist="38100" dir="2700000" algn="tl">
                    <a:srgbClr val="C0C0C0"/>
                  </a:outerShdw>
                </a:effectLst>
                <a:latin typeface="Times New Roman" panose="02020603050405020304" pitchFamily="18" charset="0"/>
              </a:rPr>
              <a:t>图</a:t>
            </a:r>
            <a:r>
              <a:rPr kumimoji="1" lang="en-US" altLang="zh-CN" sz="2000" b="1">
                <a:effectLst>
                  <a:outerShdw blurRad="38100" dist="38100" dir="2700000" algn="tl">
                    <a:srgbClr val="C0C0C0"/>
                  </a:outerShdw>
                </a:effectLst>
                <a:latin typeface="Times New Roman" panose="02020603050405020304" pitchFamily="18" charset="0"/>
              </a:rPr>
              <a:t>6-25  </a:t>
            </a:r>
            <a:r>
              <a:rPr kumimoji="1" lang="zh-CN" altLang="en-US" sz="2000" b="1">
                <a:effectLst>
                  <a:outerShdw blurRad="38100" dist="38100" dir="2700000" algn="tl">
                    <a:srgbClr val="C0C0C0"/>
                  </a:outerShdw>
                </a:effectLst>
                <a:latin typeface="Times New Roman" panose="02020603050405020304" pitchFamily="18" charset="0"/>
              </a:rPr>
              <a:t>转矩闭环的矢量控制系统结构图</a:t>
            </a:r>
          </a:p>
        </p:txBody>
      </p:sp>
      <p:pic>
        <p:nvPicPr>
          <p:cNvPr id="74756" name="Picture 13" descr="0625"/>
          <p:cNvPicPr>
            <a:picLocks noChangeAspect="1" noChangeArrowheads="1"/>
          </p:cNvPicPr>
          <p:nvPr/>
        </p:nvPicPr>
        <p:blipFill>
          <a:blip r:embed="rId2" cstate="print"/>
          <a:srcRect/>
          <a:stretch>
            <a:fillRect/>
          </a:stretch>
        </p:blipFill>
        <p:spPr bwMode="auto">
          <a:xfrm>
            <a:off x="1674813" y="781050"/>
            <a:ext cx="7434262" cy="3163888"/>
          </a:xfrm>
          <a:prstGeom prst="rect">
            <a:avLst/>
          </a:prstGeom>
          <a:noFill/>
          <a:ln w="9525">
            <a:noFill/>
            <a:miter lim="800000"/>
            <a:headEnd/>
            <a:tailEnd/>
          </a:ln>
        </p:spPr>
      </p:pic>
      <p:sp>
        <p:nvSpPr>
          <p:cNvPr id="378894" name="Rectangle 14"/>
          <p:cNvSpPr>
            <a:spLocks noChangeArrowheads="1"/>
          </p:cNvSpPr>
          <p:nvPr/>
        </p:nvSpPr>
        <p:spPr bwMode="auto">
          <a:xfrm>
            <a:off x="1652588" y="796925"/>
            <a:ext cx="7456487" cy="3343275"/>
          </a:xfrm>
          <a:prstGeom prst="rect">
            <a:avLst/>
          </a:prstGeom>
          <a:solidFill>
            <a:schemeClr val="bg1"/>
          </a:solidFill>
          <a:ln w="9525">
            <a:noFill/>
            <a:miter lim="800000"/>
          </a:ln>
        </p:spPr>
        <p:txBody>
          <a:bodyPr anchor="ctr">
            <a:spAutoFit/>
          </a:bodyPr>
          <a:lstStyle/>
          <a:p>
            <a:pPr>
              <a:lnSpc>
                <a:spcPct val="130000"/>
              </a:lnSpc>
              <a:spcBef>
                <a:spcPct val="50000"/>
              </a:spcBef>
              <a:buClr>
                <a:schemeClr val="folHlink"/>
              </a:buClr>
              <a:buSzPct val="75000"/>
              <a:buFont typeface="Wingdings" panose="05000000000000000000" pitchFamily="2" charset="2"/>
              <a:buChar char="l"/>
              <a:defRPr/>
            </a:pPr>
            <a:r>
              <a:rPr kumimoji="1" lang="zh-CN" altLang="en-US" sz="2200" b="1" dirty="0">
                <a:effectLst>
                  <a:outerShdw blurRad="38100" dist="38100" dir="2700000" algn="tl">
                    <a:srgbClr val="C0C0C0"/>
                  </a:outerShdw>
                </a:effectLst>
                <a:latin typeface="Times New Roman" panose="02020603050405020304" pitchFamily="18" charset="0"/>
              </a:rPr>
              <a:t>在转速调节器和电流转矩分量调节器间增设了转矩调节器，当转子磁链发生波动时，通过转矩调节器及时调整电流转矩分量给定值，以</a:t>
            </a:r>
            <a:r>
              <a:rPr kumimoji="1" lang="zh-CN" altLang="en-US" sz="2200" b="1" dirty="0">
                <a:solidFill>
                  <a:srgbClr val="C00000"/>
                </a:solidFill>
                <a:effectLst>
                  <a:outerShdw blurRad="38100" dist="38100" dir="2700000" algn="tl">
                    <a:srgbClr val="000000">
                      <a:alpha val="43137"/>
                    </a:srgbClr>
                  </a:outerShdw>
                </a:effectLst>
                <a:latin typeface="Times New Roman" panose="02020603050405020304" pitchFamily="18" charset="0"/>
              </a:rPr>
              <a:t>抵消磁链变化的影响</a:t>
            </a:r>
            <a:r>
              <a:rPr kumimoji="1" lang="zh-CN" altLang="en-US" sz="2200" b="1" dirty="0">
                <a:effectLst>
                  <a:outerShdw blurRad="38100" dist="38100" dir="2700000" algn="tl">
                    <a:srgbClr val="C0C0C0"/>
                  </a:outerShdw>
                </a:effectLst>
                <a:latin typeface="Times New Roman" panose="02020603050405020304" pitchFamily="18" charset="0"/>
              </a:rPr>
              <a:t>，</a:t>
            </a:r>
            <a:r>
              <a:rPr kumimoji="1" lang="zh-CN" altLang="en-US" sz="2200" b="1" dirty="0">
                <a:solidFill>
                  <a:srgbClr val="C00000"/>
                </a:solidFill>
                <a:effectLst>
                  <a:outerShdw blurRad="38100" dist="38100" dir="2700000" algn="tl">
                    <a:srgbClr val="000000">
                      <a:alpha val="43137"/>
                    </a:srgbClr>
                  </a:outerShdw>
                </a:effectLst>
                <a:latin typeface="Times New Roman" panose="02020603050405020304" pitchFamily="18" charset="0"/>
              </a:rPr>
              <a:t>尽可能不影响或少影响电动机转速</a:t>
            </a:r>
            <a:r>
              <a:rPr kumimoji="1" lang="zh-CN" altLang="en-US" sz="2200" b="1" dirty="0">
                <a:effectLst>
                  <a:outerShdw blurRad="38100" dist="38100" dir="2700000" algn="tl">
                    <a:srgbClr val="C0C0C0"/>
                  </a:outerShdw>
                </a:effectLst>
                <a:latin typeface="Times New Roman" panose="02020603050405020304" pitchFamily="18" charset="0"/>
              </a:rPr>
              <a:t>。</a:t>
            </a:r>
          </a:p>
          <a:p>
            <a:pPr>
              <a:lnSpc>
                <a:spcPct val="130000"/>
              </a:lnSpc>
              <a:spcBef>
                <a:spcPct val="50000"/>
              </a:spcBef>
              <a:buClr>
                <a:schemeClr val="folHlink"/>
              </a:buClr>
              <a:buSzPct val="75000"/>
              <a:buFont typeface="Wingdings" panose="05000000000000000000" pitchFamily="2" charset="2"/>
              <a:buChar char="l"/>
              <a:defRPr/>
            </a:pPr>
            <a:r>
              <a:rPr kumimoji="1" lang="zh-CN" altLang="en-US" sz="2200" b="1" dirty="0">
                <a:effectLst>
                  <a:outerShdw blurRad="38100" dist="38100" dir="2700000" algn="tl">
                    <a:srgbClr val="C0C0C0"/>
                  </a:outerShdw>
                </a:effectLst>
                <a:latin typeface="Times New Roman" panose="02020603050405020304" pitchFamily="18" charset="0"/>
              </a:rPr>
              <a:t> 转子磁链扰动的作用点是包含在转矩环内的，可以通过转矩反馈来抑制扰动。若没有转矩闭环，就只能通过转速外环来抑制转子磁链扰动，控制作用相对比较滞后。</a:t>
            </a:r>
            <a:r>
              <a:rPr kumimoji="1" lang="zh-CN" altLang="en-US" sz="2200" b="1" dirty="0">
                <a:solidFill>
                  <a:srgbClr val="FF3300"/>
                </a:solidFill>
                <a:effectLst>
                  <a:outerShdw blurRad="38100" dist="38100" dir="2700000" algn="tl">
                    <a:srgbClr val="C0C0C0"/>
                  </a:outerShdw>
                </a:effectLst>
                <a:latin typeface="Times New Roman" panose="02020603050405020304" pitchFamily="18" charset="0"/>
              </a:rPr>
              <a:t> </a:t>
            </a:r>
          </a:p>
        </p:txBody>
      </p:sp>
      <p:sp>
        <p:nvSpPr>
          <p:cNvPr id="49158" name="Rectangle 15"/>
          <p:cNvSpPr>
            <a:spLocks noChangeArrowheads="1"/>
          </p:cNvSpPr>
          <p:nvPr/>
        </p:nvSpPr>
        <p:spPr bwMode="auto">
          <a:xfrm>
            <a:off x="2951163" y="6278563"/>
            <a:ext cx="5073650" cy="396875"/>
          </a:xfrm>
          <a:prstGeom prst="rect">
            <a:avLst/>
          </a:prstGeom>
          <a:noFill/>
          <a:ln w="9525">
            <a:noFill/>
            <a:miter lim="800000"/>
          </a:ln>
        </p:spPr>
        <p:txBody>
          <a:bodyPr anchor="ctr">
            <a:spAutoFit/>
          </a:bodyPr>
          <a:lstStyle/>
          <a:p>
            <a:pPr>
              <a:buClr>
                <a:schemeClr val="folHlink"/>
              </a:buClr>
              <a:buSzPct val="75000"/>
              <a:buFont typeface="Wingdings" panose="05000000000000000000" pitchFamily="2" charset="2"/>
              <a:buNone/>
              <a:defRPr/>
            </a:pPr>
            <a:r>
              <a:rPr kumimoji="1" lang="zh-CN" altLang="en-US" sz="2000" b="1" dirty="0">
                <a:effectLst>
                  <a:outerShdw blurRad="38100" dist="38100" dir="2700000" algn="tl">
                    <a:srgbClr val="C0C0C0"/>
                  </a:outerShdw>
                </a:effectLst>
                <a:latin typeface="Times New Roman" panose="02020603050405020304" pitchFamily="18" charset="0"/>
              </a:rPr>
              <a:t>图</a:t>
            </a:r>
            <a:r>
              <a:rPr kumimoji="1" lang="en-US" altLang="zh-CN" sz="2000" b="1" dirty="0">
                <a:effectLst>
                  <a:outerShdw blurRad="38100" dist="38100" dir="2700000" algn="tl">
                    <a:srgbClr val="C0C0C0"/>
                  </a:outerShdw>
                </a:effectLst>
                <a:latin typeface="Times New Roman" panose="02020603050405020304" pitchFamily="18" charset="0"/>
              </a:rPr>
              <a:t>7-26  </a:t>
            </a:r>
            <a:r>
              <a:rPr kumimoji="1" lang="zh-CN" altLang="en-US" sz="2000" b="1" dirty="0">
                <a:effectLst>
                  <a:outerShdw blurRad="38100" dist="38100" dir="2700000" algn="tl">
                    <a:srgbClr val="C0C0C0"/>
                  </a:outerShdw>
                </a:effectLst>
                <a:latin typeface="Times New Roman" panose="02020603050405020304" pitchFamily="18" charset="0"/>
              </a:rPr>
              <a:t>转矩闭环的矢量控制系统原理框图</a:t>
            </a:r>
          </a:p>
        </p:txBody>
      </p:sp>
      <p:pic>
        <p:nvPicPr>
          <p:cNvPr id="74759" name="Picture 16" descr="0626"/>
          <p:cNvPicPr>
            <a:picLocks noChangeAspect="1" noChangeArrowheads="1"/>
          </p:cNvPicPr>
          <p:nvPr/>
        </p:nvPicPr>
        <p:blipFill>
          <a:blip r:embed="rId3" cstate="print"/>
          <a:srcRect/>
          <a:stretch>
            <a:fillRect/>
          </a:stretch>
        </p:blipFill>
        <p:spPr bwMode="auto">
          <a:xfrm>
            <a:off x="1627188" y="4260850"/>
            <a:ext cx="7481887" cy="1982788"/>
          </a:xfrm>
          <a:prstGeom prst="rect">
            <a:avLst/>
          </a:prstGeom>
          <a:noFill/>
          <a:ln w="9525">
            <a:noFill/>
            <a:miter lim="800000"/>
            <a:headEnd/>
            <a:tailEnd/>
          </a:ln>
        </p:spPr>
      </p:pic>
      <p:sp>
        <p:nvSpPr>
          <p:cNvPr id="8" name="TextBox 7"/>
          <p:cNvSpPr txBox="1"/>
          <p:nvPr/>
        </p:nvSpPr>
        <p:spPr>
          <a:xfrm>
            <a:off x="1728788" y="0"/>
            <a:ext cx="1979612" cy="461963"/>
          </a:xfrm>
          <a:prstGeom prst="rect">
            <a:avLst/>
          </a:prstGeom>
          <a:noFill/>
        </p:spPr>
        <p:txBody>
          <a:bodyPr>
            <a:spAutoFit/>
          </a:bodyPr>
          <a:lstStyle/>
          <a:p>
            <a:pPr>
              <a:buFontTx/>
              <a:buNone/>
              <a:defRPr/>
            </a:pPr>
            <a:r>
              <a:rPr lang="zh-CN" altLang="en-US" b="1" dirty="0">
                <a:solidFill>
                  <a:srgbClr val="C00000"/>
                </a:solidFill>
                <a:effectLst>
                  <a:outerShdw blurRad="38100" dist="38100" dir="2700000" algn="tl">
                    <a:srgbClr val="000000">
                      <a:alpha val="43137"/>
                    </a:srgbClr>
                  </a:outerShdw>
                </a:effectLst>
              </a:rPr>
              <a:t>转矩控制</a:t>
            </a:r>
          </a:p>
        </p:txBody>
      </p:sp>
      <p:sp>
        <p:nvSpPr>
          <p:cNvPr id="74761" name="Text Box 30"/>
          <p:cNvSpPr txBox="1">
            <a:spLocks noChangeArrowheads="1"/>
          </p:cNvSpPr>
          <p:nvPr/>
        </p:nvSpPr>
        <p:spPr bwMode="auto">
          <a:xfrm>
            <a:off x="0" y="4514850"/>
            <a:ext cx="1670050"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9</a:t>
            </a:r>
            <a:r>
              <a:rPr lang="zh-CN" altLang="en-US" sz="1600" b="1">
                <a:latin typeface="Times New Roman" pitchFamily="18" charset="0"/>
              </a:rPr>
              <a:t>章 同步电动机变压变频调速系统</a:t>
            </a:r>
          </a:p>
        </p:txBody>
      </p:sp>
      <p:sp>
        <p:nvSpPr>
          <p:cNvPr id="10" name="Text Box 13"/>
          <p:cNvSpPr txBox="1">
            <a:spLocks noChangeArrowheads="1"/>
          </p:cNvSpPr>
          <p:nvPr/>
        </p:nvSpPr>
        <p:spPr bwMode="auto">
          <a:xfrm>
            <a:off x="0" y="2676525"/>
            <a:ext cx="1703388" cy="825500"/>
          </a:xfrm>
          <a:prstGeom prst="rect">
            <a:avLst/>
          </a:prstGeom>
          <a:solidFill>
            <a:schemeClr val="accent5">
              <a:lumMod val="60000"/>
              <a:lumOff val="40000"/>
            </a:schemeClr>
          </a:solidFill>
          <a:ln w="9525">
            <a:noFill/>
            <a:miter lim="800000"/>
          </a:ln>
        </p:spPr>
        <p:txBody>
          <a:bodyPr>
            <a:spAutoFit/>
          </a:bodyPr>
          <a:lstStyle/>
          <a:p>
            <a:pPr>
              <a:spcBef>
                <a:spcPct val="50000"/>
              </a:spcBef>
              <a:buFontTx/>
              <a:buNone/>
              <a:defRPr/>
            </a:pPr>
            <a:r>
              <a:rPr kumimoji="1" lang="zh-CN" altLang="en-US" sz="1600" b="1" dirty="0">
                <a:latin typeface="Times New Roman" panose="02020603050405020304" pitchFamily="18" charset="0"/>
                <a:hlinkClick r:id="rId4" action="ppaction://hlinksldjump"/>
              </a:rPr>
              <a:t>第</a:t>
            </a:r>
            <a:r>
              <a:rPr kumimoji="1" lang="en-US" altLang="zh-CN" sz="1600" b="1" dirty="0">
                <a:latin typeface="Times New Roman" panose="02020603050405020304" pitchFamily="18" charset="0"/>
                <a:hlinkClick r:id="rId4" action="ppaction://hlinksldjump"/>
              </a:rPr>
              <a:t>7</a:t>
            </a:r>
            <a:r>
              <a:rPr kumimoji="1" lang="zh-CN" altLang="en-US" sz="1600" b="1" dirty="0">
                <a:latin typeface="Times New Roman" panose="02020603050405020304" pitchFamily="18" charset="0"/>
                <a:hlinkClick r:id="rId4" action="ppaction://hlinksldjump"/>
              </a:rPr>
              <a:t>章  基于动态模型的异步电动机调速系统</a:t>
            </a:r>
            <a:endParaRPr kumimoji="1" lang="zh-CN" altLang="en-US" sz="1600" b="1" dirty="0">
              <a:latin typeface="Times New Roman" panose="02020603050405020304" pitchFamily="18" charset="0"/>
            </a:endParaRPr>
          </a:p>
        </p:txBody>
      </p:sp>
      <p:sp>
        <p:nvSpPr>
          <p:cNvPr id="74763" name="Text Box 26"/>
          <p:cNvSpPr txBox="1">
            <a:spLocks noChangeArrowheads="1"/>
          </p:cNvSpPr>
          <p:nvPr/>
        </p:nvSpPr>
        <p:spPr bwMode="auto">
          <a:xfrm>
            <a:off x="0" y="1079500"/>
            <a:ext cx="1687513" cy="581025"/>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5" action="ppaction://hlinksldjump"/>
              </a:rPr>
              <a:t>第</a:t>
            </a:r>
            <a:r>
              <a:rPr lang="en-US" altLang="zh-CN" sz="1600" b="1">
                <a:latin typeface="Times New Roman" pitchFamily="18" charset="0"/>
                <a:hlinkClick r:id="rId5" action="ppaction://hlinksldjump"/>
              </a:rPr>
              <a:t>1</a:t>
            </a:r>
            <a:r>
              <a:rPr lang="zh-CN" altLang="en-US" sz="1600" b="1">
                <a:latin typeface="Times New Roman" pitchFamily="18" charset="0"/>
                <a:hlinkClick r:id="rId5" action="ppaction://hlinksldjump"/>
              </a:rPr>
              <a:t>章  交流调速系统绪论</a:t>
            </a:r>
            <a:endParaRPr lang="zh-CN" altLang="en-US" sz="1600" b="1">
              <a:latin typeface="Times New Roman" pitchFamily="18" charset="0"/>
            </a:endParaRPr>
          </a:p>
        </p:txBody>
      </p:sp>
      <p:sp>
        <p:nvSpPr>
          <p:cNvPr id="74764" name="Text Box 27"/>
          <p:cNvSpPr txBox="1">
            <a:spLocks noChangeArrowheads="1"/>
          </p:cNvSpPr>
          <p:nvPr/>
        </p:nvSpPr>
        <p:spPr bwMode="auto">
          <a:xfrm>
            <a:off x="0" y="1749425"/>
            <a:ext cx="1693863" cy="825500"/>
          </a:xfrm>
          <a:prstGeom prst="rect">
            <a:avLst/>
          </a:prstGeom>
          <a:solidFill>
            <a:schemeClr val="bg1"/>
          </a:solidFill>
          <a:ln w="9525">
            <a:noFill/>
            <a:miter lim="800000"/>
            <a:headEnd/>
            <a:tailEnd/>
          </a:ln>
        </p:spPr>
        <p:txBody>
          <a:bodyPr>
            <a:spAutoFit/>
          </a:bodyPr>
          <a:lstStyle/>
          <a:p>
            <a:pPr>
              <a:spcBef>
                <a:spcPct val="50000"/>
              </a:spcBef>
            </a:pPr>
            <a:r>
              <a:rPr lang="zh-CN" altLang="zh-CN" sz="1600" b="1">
                <a:latin typeface="Times New Roman" pitchFamily="18" charset="0"/>
              </a:rPr>
              <a:t>第</a:t>
            </a:r>
            <a:r>
              <a:rPr lang="en-US" altLang="zh-CN" sz="1600" b="1">
                <a:latin typeface="Times New Roman" pitchFamily="18" charset="0"/>
              </a:rPr>
              <a:t>6</a:t>
            </a:r>
            <a:r>
              <a:rPr lang="zh-CN" altLang="zh-CN" sz="1600" b="1">
                <a:latin typeface="Times New Roman" pitchFamily="18" charset="0"/>
              </a:rPr>
              <a:t>章 </a:t>
            </a:r>
            <a:r>
              <a:rPr lang="zh-CN" altLang="en-US" sz="1600" b="1">
                <a:latin typeface="Times New Roman" pitchFamily="18" charset="0"/>
              </a:rPr>
              <a:t> </a:t>
            </a:r>
            <a:r>
              <a:rPr lang="zh-CN" altLang="zh-CN" sz="1600" b="1">
                <a:latin typeface="Times New Roman" pitchFamily="18" charset="0"/>
              </a:rPr>
              <a:t>基于稳态模型的异步电动机调速系统</a:t>
            </a:r>
            <a:endParaRPr lang="en-US" altLang="zh-CN" sz="1600" b="1">
              <a:latin typeface="Times New Roman" pitchFamily="18" charset="0"/>
            </a:endParaRPr>
          </a:p>
        </p:txBody>
      </p:sp>
      <p:sp>
        <p:nvSpPr>
          <p:cNvPr id="74765" name="Text Box 29"/>
          <p:cNvSpPr txBox="1">
            <a:spLocks noChangeArrowheads="1"/>
          </p:cNvSpPr>
          <p:nvPr/>
        </p:nvSpPr>
        <p:spPr bwMode="auto">
          <a:xfrm>
            <a:off x="0" y="3606800"/>
            <a:ext cx="1685925" cy="830263"/>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8</a:t>
            </a:r>
            <a:r>
              <a:rPr lang="zh-CN" altLang="en-US" sz="1600" b="1">
                <a:latin typeface="Times New Roman" pitchFamily="18" charset="0"/>
              </a:rPr>
              <a:t>章 </a:t>
            </a:r>
            <a:r>
              <a:rPr lang="zh-CN" altLang="zh-CN" sz="1600" b="1"/>
              <a:t>绕线转子异步电机转子变频控制系统</a:t>
            </a:r>
            <a:endParaRPr lang="zh-CN" altLang="en-US" sz="1600" b="1">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8894"/>
                                        </p:tgtEl>
                                        <p:attrNameLst>
                                          <p:attrName>style.visibility</p:attrName>
                                        </p:attrNameLst>
                                      </p:cBhvr>
                                      <p:to>
                                        <p:strVal val="visible"/>
                                      </p:to>
                                    </p:set>
                                    <p:anim calcmode="lin" valueType="num">
                                      <p:cBhvr additive="base">
                                        <p:cTn id="7" dur="500" fill="hold"/>
                                        <p:tgtEl>
                                          <p:spTgt spid="378894"/>
                                        </p:tgtEl>
                                        <p:attrNameLst>
                                          <p:attrName>ppt_x</p:attrName>
                                        </p:attrNameLst>
                                      </p:cBhvr>
                                      <p:tavLst>
                                        <p:tav tm="0">
                                          <p:val>
                                            <p:strVal val="#ppt_x"/>
                                          </p:val>
                                        </p:tav>
                                        <p:tav tm="100000">
                                          <p:val>
                                            <p:strVal val="#ppt_x"/>
                                          </p:val>
                                        </p:tav>
                                      </p:tavLst>
                                    </p:anim>
                                    <p:anim calcmode="lin" valueType="num">
                                      <p:cBhvr additive="base">
                                        <p:cTn id="8" dur="500" fill="hold"/>
                                        <p:tgtEl>
                                          <p:spTgt spid="3788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9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651000" y="71438"/>
            <a:ext cx="5957888" cy="762000"/>
          </a:xfrm>
        </p:spPr>
        <p:txBody>
          <a:bodyPr/>
          <a:lstStyle/>
          <a:p>
            <a:pPr marL="838200" indent="-838200" eaLnBrk="1" hangingPunct="1">
              <a:defRPr/>
            </a:pPr>
            <a:r>
              <a:rPr lang="en-US" altLang="zh-CN" smtClean="0">
                <a:solidFill>
                  <a:srgbClr val="0000CC"/>
                </a:solidFill>
              </a:rPr>
              <a:t>2 </a:t>
            </a:r>
            <a:r>
              <a:rPr lang="zh-CN" altLang="en-US" smtClean="0">
                <a:solidFill>
                  <a:srgbClr val="0000CC"/>
                </a:solidFill>
              </a:rPr>
              <a:t>带除法环节的矢量控制系统 </a:t>
            </a:r>
          </a:p>
        </p:txBody>
      </p:sp>
      <p:sp>
        <p:nvSpPr>
          <p:cNvPr id="75779" name="Rectangle 12"/>
          <p:cNvSpPr>
            <a:spLocks noChangeArrowheads="1"/>
          </p:cNvSpPr>
          <p:nvPr/>
        </p:nvSpPr>
        <p:spPr bwMode="auto">
          <a:xfrm>
            <a:off x="3009900" y="3740150"/>
            <a:ext cx="5143500" cy="396875"/>
          </a:xfrm>
          <a:prstGeom prst="rect">
            <a:avLst/>
          </a:prstGeom>
          <a:noFill/>
          <a:ln w="9525">
            <a:noFill/>
            <a:miter lim="800000"/>
            <a:headEnd/>
            <a:tailEnd/>
          </a:ln>
        </p:spPr>
        <p:txBody>
          <a:bodyPr anchor="ctr">
            <a:spAutoFit/>
          </a:bodyPr>
          <a:lstStyle/>
          <a:p>
            <a:pPr>
              <a:buClr>
                <a:schemeClr val="folHlink"/>
              </a:buClr>
              <a:buSzPct val="75000"/>
              <a:buFont typeface="Wingdings" pitchFamily="2" charset="2"/>
              <a:buNone/>
            </a:pPr>
            <a:r>
              <a:rPr lang="zh-CN" altLang="en-US" sz="2000" b="1">
                <a:latin typeface="Times New Roman" pitchFamily="18" charset="0"/>
              </a:rPr>
              <a:t>图</a:t>
            </a:r>
            <a:r>
              <a:rPr lang="en-US" altLang="zh-CN" sz="2000" b="1">
                <a:latin typeface="Times New Roman" pitchFamily="18" charset="0"/>
              </a:rPr>
              <a:t>7-27  </a:t>
            </a:r>
            <a:r>
              <a:rPr lang="zh-CN" altLang="en-US" sz="2000" b="1">
                <a:latin typeface="Times New Roman" pitchFamily="18" charset="0"/>
              </a:rPr>
              <a:t>带除法环节的矢量控制系统结构图</a:t>
            </a:r>
          </a:p>
        </p:txBody>
      </p:sp>
      <p:pic>
        <p:nvPicPr>
          <p:cNvPr id="75780" name="Picture 13" descr="0627"/>
          <p:cNvPicPr>
            <a:picLocks noChangeAspect="1" noChangeArrowheads="1"/>
          </p:cNvPicPr>
          <p:nvPr/>
        </p:nvPicPr>
        <p:blipFill>
          <a:blip r:embed="rId2" cstate="print"/>
          <a:srcRect/>
          <a:stretch>
            <a:fillRect/>
          </a:stretch>
        </p:blipFill>
        <p:spPr bwMode="auto">
          <a:xfrm>
            <a:off x="1670050" y="968375"/>
            <a:ext cx="7439025" cy="2805113"/>
          </a:xfrm>
          <a:prstGeom prst="rect">
            <a:avLst/>
          </a:prstGeom>
          <a:noFill/>
          <a:ln w="9525">
            <a:noFill/>
            <a:miter lim="800000"/>
            <a:headEnd/>
            <a:tailEnd/>
          </a:ln>
        </p:spPr>
      </p:pic>
      <p:sp>
        <p:nvSpPr>
          <p:cNvPr id="381966" name="Rectangle 14"/>
          <p:cNvSpPr>
            <a:spLocks noChangeArrowheads="1"/>
          </p:cNvSpPr>
          <p:nvPr/>
        </p:nvSpPr>
        <p:spPr bwMode="auto">
          <a:xfrm>
            <a:off x="1646238" y="1136650"/>
            <a:ext cx="7462837" cy="1616075"/>
          </a:xfrm>
          <a:prstGeom prst="rect">
            <a:avLst/>
          </a:prstGeom>
          <a:solidFill>
            <a:schemeClr val="bg1"/>
          </a:solidFill>
          <a:ln w="9525">
            <a:noFill/>
            <a:miter lim="800000"/>
          </a:ln>
        </p:spPr>
        <p:txBody>
          <a:bodyPr anchor="ctr">
            <a:spAutoFit/>
          </a:bodyPr>
          <a:lstStyle/>
          <a:p>
            <a:pPr algn="just">
              <a:buClr>
                <a:schemeClr val="folHlink"/>
              </a:buClr>
              <a:buSzPct val="75000"/>
              <a:buFont typeface="Wingdings" panose="05000000000000000000" pitchFamily="2" charset="2"/>
              <a:buChar char="l"/>
              <a:defRPr/>
            </a:pPr>
            <a:r>
              <a:rPr kumimoji="1" lang="zh-CN" altLang="en-US" sz="2000" b="1" dirty="0">
                <a:latin typeface="Times New Roman" panose="02020603050405020304" pitchFamily="18" charset="0"/>
              </a:rPr>
              <a:t>转速调节器的输出为转矩给定，除以转子磁链，得到电流转矩分量给定，由于某种原因使转子磁链减小时，</a:t>
            </a:r>
            <a:r>
              <a:rPr kumimoji="1" lang="zh-CN" altLang="en-US" sz="2000" b="1" dirty="0">
                <a:solidFill>
                  <a:srgbClr val="A50021"/>
                </a:solidFill>
                <a:effectLst>
                  <a:outerShdw blurRad="38100" dist="38100" dir="2700000" algn="tl">
                    <a:srgbClr val="000000">
                      <a:alpha val="43137"/>
                    </a:srgbClr>
                  </a:outerShdw>
                </a:effectLst>
                <a:latin typeface="Times New Roman" panose="02020603050405020304" pitchFamily="18" charset="0"/>
              </a:rPr>
              <a:t>通过除法环节可使电流转矩分量给定增大，尽可能保持电磁转矩不变</a:t>
            </a:r>
            <a:r>
              <a:rPr kumimoji="1" lang="zh-CN" altLang="en-US" sz="2000" b="1" dirty="0">
                <a:solidFill>
                  <a:srgbClr val="A50021"/>
                </a:solidFill>
                <a:latin typeface="Times New Roman" panose="02020603050405020304" pitchFamily="18" charset="0"/>
              </a:rPr>
              <a:t>。</a:t>
            </a:r>
          </a:p>
          <a:p>
            <a:pPr algn="just">
              <a:buClr>
                <a:schemeClr val="folHlink"/>
              </a:buClr>
              <a:buSzPct val="75000"/>
              <a:buFont typeface="Wingdings" panose="05000000000000000000" pitchFamily="2" charset="2"/>
              <a:buChar char="l"/>
              <a:defRPr/>
            </a:pPr>
            <a:r>
              <a:rPr kumimoji="1" lang="zh-CN" altLang="en-US" sz="2000" b="1" dirty="0">
                <a:solidFill>
                  <a:srgbClr val="A50021"/>
                </a:solidFill>
                <a:effectLst>
                  <a:outerShdw blurRad="38100" dist="38100" dir="2700000" algn="tl">
                    <a:srgbClr val="000000">
                      <a:alpha val="43137"/>
                    </a:srgbClr>
                  </a:outerShdw>
                </a:effectLst>
                <a:latin typeface="Times New Roman" panose="02020603050405020304" pitchFamily="18" charset="0"/>
              </a:rPr>
              <a:t>用除法环节消去对象中固有的乘法环节，实现了转矩与转子磁链的动态解耦。</a:t>
            </a:r>
          </a:p>
        </p:txBody>
      </p:sp>
      <p:sp>
        <p:nvSpPr>
          <p:cNvPr id="75782" name="Rectangle 15"/>
          <p:cNvSpPr>
            <a:spLocks noChangeArrowheads="1"/>
          </p:cNvSpPr>
          <p:nvPr/>
        </p:nvSpPr>
        <p:spPr bwMode="auto">
          <a:xfrm>
            <a:off x="2427288" y="6461125"/>
            <a:ext cx="5862637" cy="396875"/>
          </a:xfrm>
          <a:prstGeom prst="rect">
            <a:avLst/>
          </a:prstGeom>
          <a:noFill/>
          <a:ln w="9525">
            <a:noFill/>
            <a:miter lim="800000"/>
            <a:headEnd/>
            <a:tailEnd/>
          </a:ln>
        </p:spPr>
        <p:txBody>
          <a:bodyPr anchor="ctr">
            <a:spAutoFit/>
          </a:bodyPr>
          <a:lstStyle/>
          <a:p>
            <a:pPr>
              <a:buClr>
                <a:schemeClr val="folHlink"/>
              </a:buClr>
              <a:buSzPct val="75000"/>
              <a:buFont typeface="Wingdings" pitchFamily="2" charset="2"/>
              <a:buNone/>
            </a:pPr>
            <a:r>
              <a:rPr lang="zh-CN" altLang="en-US" sz="2000" b="1">
                <a:latin typeface="Times New Roman" pitchFamily="18" charset="0"/>
              </a:rPr>
              <a:t>图</a:t>
            </a:r>
            <a:r>
              <a:rPr lang="en-US" altLang="zh-CN" sz="2000" b="1">
                <a:latin typeface="Times New Roman" pitchFamily="18" charset="0"/>
              </a:rPr>
              <a:t>7-28  </a:t>
            </a:r>
            <a:r>
              <a:rPr lang="zh-CN" altLang="en-US" sz="2000" b="1">
                <a:latin typeface="Times New Roman" pitchFamily="18" charset="0"/>
              </a:rPr>
              <a:t>带除法环节的矢量控制系统原理框图</a:t>
            </a:r>
          </a:p>
        </p:txBody>
      </p:sp>
      <p:pic>
        <p:nvPicPr>
          <p:cNvPr id="75783" name="Picture 16" descr="0628"/>
          <p:cNvPicPr>
            <a:picLocks noChangeAspect="1" noChangeArrowheads="1"/>
          </p:cNvPicPr>
          <p:nvPr/>
        </p:nvPicPr>
        <p:blipFill>
          <a:blip r:embed="rId3" cstate="print"/>
          <a:srcRect/>
          <a:stretch>
            <a:fillRect/>
          </a:stretch>
        </p:blipFill>
        <p:spPr bwMode="auto">
          <a:xfrm>
            <a:off x="1712913" y="4186238"/>
            <a:ext cx="7396162" cy="2168525"/>
          </a:xfrm>
          <a:prstGeom prst="rect">
            <a:avLst/>
          </a:prstGeom>
          <a:noFill/>
          <a:ln w="9525">
            <a:noFill/>
            <a:miter lim="800000"/>
            <a:headEnd/>
            <a:tailEnd/>
          </a:ln>
        </p:spPr>
      </p:pic>
      <p:sp>
        <p:nvSpPr>
          <p:cNvPr id="75784" name="Text Box 25"/>
          <p:cNvSpPr txBox="1">
            <a:spLocks noChangeArrowheads="1"/>
          </p:cNvSpPr>
          <p:nvPr/>
        </p:nvSpPr>
        <p:spPr bwMode="auto">
          <a:xfrm>
            <a:off x="5530850" y="5710238"/>
            <a:ext cx="1728788" cy="366712"/>
          </a:xfrm>
          <a:prstGeom prst="rect">
            <a:avLst/>
          </a:prstGeom>
          <a:noFill/>
          <a:ln w="9525">
            <a:noFill/>
            <a:miter lim="800000"/>
            <a:headEnd/>
            <a:tailEnd/>
          </a:ln>
        </p:spPr>
        <p:txBody>
          <a:bodyPr>
            <a:spAutoFit/>
          </a:bodyPr>
          <a:lstStyle/>
          <a:p>
            <a:pPr>
              <a:spcBef>
                <a:spcPct val="50000"/>
              </a:spcBef>
            </a:pPr>
            <a:r>
              <a:rPr lang="zh-CN" altLang="en-US" sz="1800" b="1">
                <a:solidFill>
                  <a:srgbClr val="CC0000"/>
                </a:solidFill>
              </a:rPr>
              <a:t>矢量控制方程</a:t>
            </a:r>
            <a:r>
              <a:rPr lang="en-US" altLang="zh-CN" sz="1800" b="1">
                <a:solidFill>
                  <a:srgbClr val="CC0000"/>
                </a:solidFill>
              </a:rPr>
              <a:t>1</a:t>
            </a:r>
          </a:p>
        </p:txBody>
      </p:sp>
      <p:sp>
        <p:nvSpPr>
          <p:cNvPr id="75785" name="Text Box 26"/>
          <p:cNvSpPr txBox="1">
            <a:spLocks noChangeArrowheads="1"/>
          </p:cNvSpPr>
          <p:nvPr/>
        </p:nvSpPr>
        <p:spPr bwMode="auto">
          <a:xfrm>
            <a:off x="5416550" y="4203700"/>
            <a:ext cx="1728788" cy="366713"/>
          </a:xfrm>
          <a:prstGeom prst="rect">
            <a:avLst/>
          </a:prstGeom>
          <a:noFill/>
          <a:ln w="9525">
            <a:noFill/>
            <a:miter lim="800000"/>
            <a:headEnd/>
            <a:tailEnd/>
          </a:ln>
        </p:spPr>
        <p:txBody>
          <a:bodyPr>
            <a:spAutoFit/>
          </a:bodyPr>
          <a:lstStyle/>
          <a:p>
            <a:pPr>
              <a:spcBef>
                <a:spcPct val="50000"/>
              </a:spcBef>
            </a:pPr>
            <a:r>
              <a:rPr lang="zh-CN" altLang="en-US" sz="1800" b="1">
                <a:solidFill>
                  <a:srgbClr val="CC0000"/>
                </a:solidFill>
              </a:rPr>
              <a:t>矢量控制方程</a:t>
            </a:r>
            <a:r>
              <a:rPr lang="en-US" altLang="zh-CN" sz="1800" b="1">
                <a:solidFill>
                  <a:srgbClr val="CC0000"/>
                </a:solidFill>
              </a:rPr>
              <a:t>3</a:t>
            </a:r>
          </a:p>
        </p:txBody>
      </p:sp>
      <p:sp>
        <p:nvSpPr>
          <p:cNvPr id="10" name="TextBox 9"/>
          <p:cNvSpPr txBox="1"/>
          <p:nvPr/>
        </p:nvSpPr>
        <p:spPr>
          <a:xfrm>
            <a:off x="1728788" y="0"/>
            <a:ext cx="1979612" cy="461963"/>
          </a:xfrm>
          <a:prstGeom prst="rect">
            <a:avLst/>
          </a:prstGeom>
          <a:noFill/>
        </p:spPr>
        <p:txBody>
          <a:bodyPr>
            <a:spAutoFit/>
          </a:bodyPr>
          <a:lstStyle/>
          <a:p>
            <a:pPr>
              <a:buFontTx/>
              <a:buNone/>
              <a:defRPr/>
            </a:pPr>
            <a:r>
              <a:rPr lang="zh-CN" altLang="en-US" b="1" dirty="0">
                <a:solidFill>
                  <a:srgbClr val="C00000"/>
                </a:solidFill>
                <a:effectLst>
                  <a:outerShdw blurRad="38100" dist="38100" dir="2700000" algn="tl">
                    <a:srgbClr val="000000">
                      <a:alpha val="43137"/>
                    </a:srgbClr>
                  </a:outerShdw>
                </a:effectLst>
              </a:rPr>
              <a:t>转矩控制</a:t>
            </a:r>
          </a:p>
        </p:txBody>
      </p:sp>
      <p:sp>
        <p:nvSpPr>
          <p:cNvPr id="75787" name="Text Box 30"/>
          <p:cNvSpPr txBox="1">
            <a:spLocks noChangeArrowheads="1"/>
          </p:cNvSpPr>
          <p:nvPr/>
        </p:nvSpPr>
        <p:spPr bwMode="auto">
          <a:xfrm>
            <a:off x="0" y="4514850"/>
            <a:ext cx="1670050"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9</a:t>
            </a:r>
            <a:r>
              <a:rPr lang="zh-CN" altLang="en-US" sz="1600" b="1">
                <a:latin typeface="Times New Roman" pitchFamily="18" charset="0"/>
              </a:rPr>
              <a:t>章 同步电动机变压变频调速系统</a:t>
            </a:r>
          </a:p>
        </p:txBody>
      </p:sp>
      <p:sp>
        <p:nvSpPr>
          <p:cNvPr id="12" name="Text Box 13"/>
          <p:cNvSpPr txBox="1">
            <a:spLocks noChangeArrowheads="1"/>
          </p:cNvSpPr>
          <p:nvPr/>
        </p:nvSpPr>
        <p:spPr bwMode="auto">
          <a:xfrm>
            <a:off x="0" y="2676525"/>
            <a:ext cx="1703388" cy="825500"/>
          </a:xfrm>
          <a:prstGeom prst="rect">
            <a:avLst/>
          </a:prstGeom>
          <a:solidFill>
            <a:schemeClr val="accent5">
              <a:lumMod val="60000"/>
              <a:lumOff val="40000"/>
            </a:schemeClr>
          </a:solidFill>
          <a:ln w="9525">
            <a:noFill/>
            <a:miter lim="800000"/>
          </a:ln>
        </p:spPr>
        <p:txBody>
          <a:bodyPr>
            <a:spAutoFit/>
          </a:bodyPr>
          <a:lstStyle/>
          <a:p>
            <a:pPr>
              <a:spcBef>
                <a:spcPct val="50000"/>
              </a:spcBef>
              <a:buFontTx/>
              <a:buNone/>
              <a:defRPr/>
            </a:pPr>
            <a:r>
              <a:rPr kumimoji="1" lang="zh-CN" altLang="en-US" sz="1600" b="1" dirty="0">
                <a:latin typeface="Times New Roman" panose="02020603050405020304" pitchFamily="18" charset="0"/>
                <a:hlinkClick r:id="rId4" action="ppaction://hlinksldjump"/>
              </a:rPr>
              <a:t>第</a:t>
            </a:r>
            <a:r>
              <a:rPr kumimoji="1" lang="en-US" altLang="zh-CN" sz="1600" b="1" dirty="0">
                <a:latin typeface="Times New Roman" panose="02020603050405020304" pitchFamily="18" charset="0"/>
                <a:hlinkClick r:id="rId4" action="ppaction://hlinksldjump"/>
              </a:rPr>
              <a:t>7</a:t>
            </a:r>
            <a:r>
              <a:rPr kumimoji="1" lang="zh-CN" altLang="en-US" sz="1600" b="1" dirty="0">
                <a:latin typeface="Times New Roman" panose="02020603050405020304" pitchFamily="18" charset="0"/>
                <a:hlinkClick r:id="rId4" action="ppaction://hlinksldjump"/>
              </a:rPr>
              <a:t>章  基于动态模型的异步电动机调速系统</a:t>
            </a:r>
            <a:endParaRPr kumimoji="1" lang="zh-CN" altLang="en-US" sz="1600" b="1" dirty="0">
              <a:latin typeface="Times New Roman" panose="02020603050405020304" pitchFamily="18" charset="0"/>
            </a:endParaRPr>
          </a:p>
        </p:txBody>
      </p:sp>
      <p:sp>
        <p:nvSpPr>
          <p:cNvPr id="75789" name="Text Box 26"/>
          <p:cNvSpPr txBox="1">
            <a:spLocks noChangeArrowheads="1"/>
          </p:cNvSpPr>
          <p:nvPr/>
        </p:nvSpPr>
        <p:spPr bwMode="auto">
          <a:xfrm>
            <a:off x="0" y="1079500"/>
            <a:ext cx="1687513" cy="581025"/>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5" action="ppaction://hlinksldjump"/>
              </a:rPr>
              <a:t>第</a:t>
            </a:r>
            <a:r>
              <a:rPr lang="en-US" altLang="zh-CN" sz="1600" b="1">
                <a:latin typeface="Times New Roman" pitchFamily="18" charset="0"/>
                <a:hlinkClick r:id="rId5" action="ppaction://hlinksldjump"/>
              </a:rPr>
              <a:t>1</a:t>
            </a:r>
            <a:r>
              <a:rPr lang="zh-CN" altLang="en-US" sz="1600" b="1">
                <a:latin typeface="Times New Roman" pitchFamily="18" charset="0"/>
                <a:hlinkClick r:id="rId5" action="ppaction://hlinksldjump"/>
              </a:rPr>
              <a:t>章  交流调速系统绪论</a:t>
            </a:r>
            <a:endParaRPr lang="zh-CN" altLang="en-US" sz="1600" b="1">
              <a:latin typeface="Times New Roman" pitchFamily="18" charset="0"/>
            </a:endParaRPr>
          </a:p>
        </p:txBody>
      </p:sp>
      <p:sp>
        <p:nvSpPr>
          <p:cNvPr id="75790" name="Text Box 27"/>
          <p:cNvSpPr txBox="1">
            <a:spLocks noChangeArrowheads="1"/>
          </p:cNvSpPr>
          <p:nvPr/>
        </p:nvSpPr>
        <p:spPr bwMode="auto">
          <a:xfrm>
            <a:off x="0" y="1749425"/>
            <a:ext cx="1693863" cy="825500"/>
          </a:xfrm>
          <a:prstGeom prst="rect">
            <a:avLst/>
          </a:prstGeom>
          <a:solidFill>
            <a:schemeClr val="bg1"/>
          </a:solidFill>
          <a:ln w="9525">
            <a:noFill/>
            <a:miter lim="800000"/>
            <a:headEnd/>
            <a:tailEnd/>
          </a:ln>
        </p:spPr>
        <p:txBody>
          <a:bodyPr>
            <a:spAutoFit/>
          </a:bodyPr>
          <a:lstStyle/>
          <a:p>
            <a:pPr>
              <a:spcBef>
                <a:spcPct val="50000"/>
              </a:spcBef>
            </a:pPr>
            <a:r>
              <a:rPr lang="zh-CN" altLang="zh-CN" sz="1600" b="1">
                <a:latin typeface="Times New Roman" pitchFamily="18" charset="0"/>
              </a:rPr>
              <a:t>第</a:t>
            </a:r>
            <a:r>
              <a:rPr lang="en-US" altLang="zh-CN" sz="1600" b="1">
                <a:latin typeface="Times New Roman" pitchFamily="18" charset="0"/>
              </a:rPr>
              <a:t>6</a:t>
            </a:r>
            <a:r>
              <a:rPr lang="zh-CN" altLang="zh-CN" sz="1600" b="1">
                <a:latin typeface="Times New Roman" pitchFamily="18" charset="0"/>
              </a:rPr>
              <a:t>章 </a:t>
            </a:r>
            <a:r>
              <a:rPr lang="zh-CN" altLang="en-US" sz="1600" b="1">
                <a:latin typeface="Times New Roman" pitchFamily="18" charset="0"/>
              </a:rPr>
              <a:t> </a:t>
            </a:r>
            <a:r>
              <a:rPr lang="zh-CN" altLang="zh-CN" sz="1600" b="1">
                <a:latin typeface="Times New Roman" pitchFamily="18" charset="0"/>
              </a:rPr>
              <a:t>基于稳态模型的异步电动机调速系统</a:t>
            </a:r>
            <a:endParaRPr lang="en-US" altLang="zh-CN" sz="1600" b="1">
              <a:latin typeface="Times New Roman" pitchFamily="18" charset="0"/>
            </a:endParaRPr>
          </a:p>
        </p:txBody>
      </p:sp>
      <p:sp>
        <p:nvSpPr>
          <p:cNvPr id="75791" name="Text Box 29"/>
          <p:cNvSpPr txBox="1">
            <a:spLocks noChangeArrowheads="1"/>
          </p:cNvSpPr>
          <p:nvPr/>
        </p:nvSpPr>
        <p:spPr bwMode="auto">
          <a:xfrm>
            <a:off x="0" y="3606800"/>
            <a:ext cx="1685925" cy="830263"/>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8</a:t>
            </a:r>
            <a:r>
              <a:rPr lang="zh-CN" altLang="en-US" sz="1600" b="1">
                <a:latin typeface="Times New Roman" pitchFamily="18" charset="0"/>
              </a:rPr>
              <a:t>章 </a:t>
            </a:r>
            <a:r>
              <a:rPr lang="zh-CN" altLang="zh-CN" sz="1600" b="1"/>
              <a:t>绕线转子异步电机转子变频控制系统</a:t>
            </a:r>
            <a:endParaRPr lang="zh-CN" altLang="en-US" sz="1600" b="1">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1966"/>
                                        </p:tgtEl>
                                        <p:attrNameLst>
                                          <p:attrName>style.visibility</p:attrName>
                                        </p:attrNameLst>
                                      </p:cBhvr>
                                      <p:to>
                                        <p:strVal val="visible"/>
                                      </p:to>
                                    </p:set>
                                    <p:anim calcmode="lin" valueType="num">
                                      <p:cBhvr additive="base">
                                        <p:cTn id="7" dur="500" fill="hold"/>
                                        <p:tgtEl>
                                          <p:spTgt spid="381966"/>
                                        </p:tgtEl>
                                        <p:attrNameLst>
                                          <p:attrName>ppt_x</p:attrName>
                                        </p:attrNameLst>
                                      </p:cBhvr>
                                      <p:tavLst>
                                        <p:tav tm="0">
                                          <p:val>
                                            <p:strVal val="#ppt_x"/>
                                          </p:val>
                                        </p:tav>
                                        <p:tav tm="100000">
                                          <p:val>
                                            <p:strVal val="#ppt_x"/>
                                          </p:val>
                                        </p:tav>
                                      </p:tavLst>
                                    </p:anim>
                                    <p:anim calcmode="lin" valueType="num">
                                      <p:cBhvr additive="base">
                                        <p:cTn id="8" dur="500" fill="hold"/>
                                        <p:tgtEl>
                                          <p:spTgt spid="3819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6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3"/>
          <p:cNvSpPr>
            <a:spLocks noGrp="1" noChangeArrowheads="1"/>
          </p:cNvSpPr>
          <p:nvPr>
            <p:ph idx="1"/>
          </p:nvPr>
        </p:nvSpPr>
        <p:spPr>
          <a:xfrm>
            <a:off x="1763713" y="44450"/>
            <a:ext cx="7308850" cy="3097213"/>
          </a:xfrm>
          <a:solidFill>
            <a:schemeClr val="bg1"/>
          </a:solidFill>
        </p:spPr>
        <p:txBody>
          <a:bodyPr/>
          <a:lstStyle/>
          <a:p>
            <a:pPr marL="0" indent="0" eaLnBrk="1" hangingPunct="1">
              <a:lnSpc>
                <a:spcPct val="80000"/>
              </a:lnSpc>
              <a:buFontTx/>
              <a:buNone/>
            </a:pPr>
            <a:r>
              <a:rPr lang="zh-CN" altLang="en-US" sz="2400" b="1" smtClean="0">
                <a:solidFill>
                  <a:srgbClr val="0000FF"/>
                </a:solidFill>
              </a:rPr>
              <a:t>四、矢量控制解耦分析</a:t>
            </a:r>
            <a:endParaRPr lang="zh-CN" altLang="en-US" sz="2400" smtClean="0">
              <a:solidFill>
                <a:srgbClr val="0000FF"/>
              </a:solidFill>
            </a:endParaRPr>
          </a:p>
          <a:p>
            <a:pPr marL="0" indent="0" eaLnBrk="1" hangingPunct="1">
              <a:lnSpc>
                <a:spcPct val="80000"/>
              </a:lnSpc>
              <a:buFontTx/>
              <a:buNone/>
            </a:pPr>
            <a:r>
              <a:rPr lang="zh-CN" altLang="en-US" sz="2200" b="1" smtClean="0"/>
              <a:t>虽然通过矢量变换，将定子电流解耦成</a:t>
            </a:r>
            <a:r>
              <a:rPr lang="en-US" altLang="zh-CN" sz="2200" b="1" i="1" smtClean="0"/>
              <a:t>i</a:t>
            </a:r>
            <a:r>
              <a:rPr lang="en-US" altLang="zh-CN" sz="2200" b="1" baseline="-25000" smtClean="0"/>
              <a:t>sm</a:t>
            </a:r>
            <a:r>
              <a:rPr lang="zh-CN" altLang="en-US" sz="2200" b="1" smtClean="0"/>
              <a:t>和两个分量，但是，从</a:t>
            </a:r>
            <a:r>
              <a:rPr lang="zh-CN" altLang="en-US" sz="2200" b="1" i="1" smtClean="0">
                <a:sym typeface="Symbol" pitchFamily="18" charset="2"/>
              </a:rPr>
              <a:t></a:t>
            </a:r>
            <a:r>
              <a:rPr lang="zh-CN" altLang="en-US" sz="2200" b="1" smtClean="0"/>
              <a:t>和</a:t>
            </a:r>
            <a:r>
              <a:rPr lang="zh-CN" altLang="en-US" sz="2200" b="1" i="1" smtClean="0">
                <a:sym typeface="Symbol" pitchFamily="18" charset="2"/>
              </a:rPr>
              <a:t></a:t>
            </a:r>
            <a:r>
              <a:rPr lang="en-US" altLang="zh-CN" sz="2200" b="1" baseline="-25000" smtClean="0"/>
              <a:t>r</a:t>
            </a:r>
            <a:r>
              <a:rPr lang="zh-CN" altLang="en-US" sz="2200" b="1" smtClean="0"/>
              <a:t>两个子系统来看，由于</a:t>
            </a:r>
            <a:r>
              <a:rPr lang="en-US" altLang="zh-CN" sz="2200" b="1" i="1" smtClean="0"/>
              <a:t>T</a:t>
            </a:r>
            <a:r>
              <a:rPr lang="en-US" altLang="zh-CN" sz="2200" b="1" baseline="-25000" smtClean="0"/>
              <a:t>e</a:t>
            </a:r>
            <a:r>
              <a:rPr lang="zh-CN" altLang="en-US" sz="2200" b="1" smtClean="0"/>
              <a:t>同时受到和</a:t>
            </a:r>
            <a:r>
              <a:rPr lang="zh-CN" altLang="en-US" sz="2200" b="1" i="1" smtClean="0">
                <a:sym typeface="Symbol" pitchFamily="18" charset="2"/>
              </a:rPr>
              <a:t></a:t>
            </a:r>
            <a:r>
              <a:rPr lang="en-US" altLang="zh-CN" sz="2200" b="1" baseline="-25000" smtClean="0"/>
              <a:t>r</a:t>
            </a:r>
            <a:r>
              <a:rPr lang="zh-CN" altLang="en-US" sz="2200" b="1" smtClean="0"/>
              <a:t>的影响，两个子系统仍旧是耦合着的。</a:t>
            </a:r>
            <a:endParaRPr lang="en-US" altLang="zh-CN" sz="2200" b="1" smtClean="0"/>
          </a:p>
          <a:p>
            <a:pPr marL="0" indent="0" eaLnBrk="1" hangingPunct="1">
              <a:lnSpc>
                <a:spcPct val="80000"/>
              </a:lnSpc>
              <a:buFontTx/>
              <a:buNone/>
            </a:pPr>
            <a:endParaRPr lang="zh-CN" altLang="en-US" sz="2200" b="1" smtClean="0"/>
          </a:p>
          <a:p>
            <a:pPr marL="0" indent="0" eaLnBrk="1" hangingPunct="1">
              <a:lnSpc>
                <a:spcPct val="80000"/>
              </a:lnSpc>
              <a:buFontTx/>
              <a:buNone/>
            </a:pPr>
            <a:r>
              <a:rPr lang="zh-CN" altLang="en-US" sz="2400" b="1" smtClean="0">
                <a:solidFill>
                  <a:srgbClr val="0000FF"/>
                </a:solidFill>
              </a:rPr>
              <a:t>五、转子磁链模型（电流模型</a:t>
            </a:r>
            <a:r>
              <a:rPr lang="en-US" altLang="zh-CN" sz="2400" b="1" smtClean="0">
                <a:solidFill>
                  <a:srgbClr val="0000FF"/>
                </a:solidFill>
              </a:rPr>
              <a:t>2</a:t>
            </a:r>
            <a:r>
              <a:rPr lang="zh-CN" altLang="en-US" sz="2400" b="1" smtClean="0">
                <a:solidFill>
                  <a:srgbClr val="0000FF"/>
                </a:solidFill>
              </a:rPr>
              <a:t>个与电压模型</a:t>
            </a:r>
            <a:r>
              <a:rPr lang="en-US" altLang="zh-CN" sz="2400" b="1" smtClean="0">
                <a:solidFill>
                  <a:srgbClr val="0000FF"/>
                </a:solidFill>
              </a:rPr>
              <a:t>1</a:t>
            </a:r>
            <a:r>
              <a:rPr lang="zh-CN" altLang="en-US" sz="2400" b="1" smtClean="0">
                <a:solidFill>
                  <a:srgbClr val="0000FF"/>
                </a:solidFill>
              </a:rPr>
              <a:t>个）</a:t>
            </a:r>
          </a:p>
          <a:p>
            <a:pPr marL="0" indent="0" eaLnBrk="1" hangingPunct="1">
              <a:lnSpc>
                <a:spcPct val="80000"/>
              </a:lnSpc>
              <a:buFontTx/>
              <a:buNone/>
            </a:pPr>
            <a:r>
              <a:rPr lang="zh-CN" altLang="en-US" sz="2200" b="1" smtClean="0"/>
              <a:t>一）计算转子磁链的电流模型（</a:t>
            </a:r>
            <a:r>
              <a:rPr lang="en-US" altLang="zh-CN" sz="2200" b="1" smtClean="0"/>
              <a:t>2</a:t>
            </a:r>
            <a:r>
              <a:rPr lang="zh-CN" altLang="en-US" sz="2200" b="1" smtClean="0"/>
              <a:t>个）</a:t>
            </a:r>
          </a:p>
          <a:p>
            <a:pPr marL="0" indent="0" eaLnBrk="1" hangingPunct="1">
              <a:lnSpc>
                <a:spcPct val="80000"/>
              </a:lnSpc>
              <a:buFontTx/>
              <a:buNone/>
            </a:pPr>
            <a:r>
              <a:rPr lang="en-US" altLang="zh-CN" sz="2200" b="1" smtClean="0"/>
              <a:t>1.</a:t>
            </a:r>
            <a:r>
              <a:rPr lang="zh-CN" altLang="en-US" sz="2200" b="1" smtClean="0"/>
              <a:t>在两相静止坐标系上的转子磁链模型</a:t>
            </a:r>
            <a:r>
              <a:rPr lang="en-US" altLang="zh-CN" sz="2200" b="1" smtClean="0">
                <a:latin typeface="Arial" pitchFamily="34" charset="0"/>
              </a:rPr>
              <a:t>——</a:t>
            </a:r>
            <a:r>
              <a:rPr lang="zh-CN" altLang="en-US" sz="2200" b="1" smtClean="0"/>
              <a:t>第</a:t>
            </a:r>
            <a:r>
              <a:rPr lang="en-US" altLang="zh-CN" sz="2200" b="1" smtClean="0"/>
              <a:t>1</a:t>
            </a:r>
            <a:r>
              <a:rPr lang="zh-CN" altLang="en-US" sz="2200" b="1" smtClean="0"/>
              <a:t>种模型</a:t>
            </a:r>
          </a:p>
        </p:txBody>
      </p:sp>
      <p:graphicFrame>
        <p:nvGraphicFramePr>
          <p:cNvPr id="21506" name="Object 4"/>
          <p:cNvGraphicFramePr>
            <a:graphicFrameLocks/>
          </p:cNvGraphicFramePr>
          <p:nvPr/>
        </p:nvGraphicFramePr>
        <p:xfrm>
          <a:off x="2197100" y="2636838"/>
          <a:ext cx="3527425" cy="862012"/>
        </p:xfrm>
        <a:graphic>
          <a:graphicData uri="http://schemas.openxmlformats.org/presentationml/2006/ole">
            <p:oleObj spid="_x0000_s21506" r:id="rId3" imgW="1752600" imgH="431800" progId="Equation.3">
              <p:embed/>
            </p:oleObj>
          </a:graphicData>
        </a:graphic>
      </p:graphicFrame>
      <p:sp>
        <p:nvSpPr>
          <p:cNvPr id="21509" name="Rectangle 7"/>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1507" name="Object 6"/>
          <p:cNvGraphicFramePr>
            <a:graphicFrameLocks/>
          </p:cNvGraphicFramePr>
          <p:nvPr/>
        </p:nvGraphicFramePr>
        <p:xfrm>
          <a:off x="2197100" y="3429000"/>
          <a:ext cx="3455988" cy="841375"/>
        </p:xfrm>
        <a:graphic>
          <a:graphicData uri="http://schemas.openxmlformats.org/presentationml/2006/ole">
            <p:oleObj spid="_x0000_s21507" r:id="rId4" imgW="1765300" imgH="431800" progId="Equation.3">
              <p:embed/>
            </p:oleObj>
          </a:graphicData>
        </a:graphic>
      </p:graphicFrame>
      <p:pic>
        <p:nvPicPr>
          <p:cNvPr id="21510" name="Picture 23"/>
          <p:cNvPicPr>
            <a:picLocks noChangeAspect="1" noChangeArrowheads="1"/>
          </p:cNvPicPr>
          <p:nvPr/>
        </p:nvPicPr>
        <p:blipFill>
          <a:blip r:embed="rId5" cstate="print"/>
          <a:srcRect/>
          <a:stretch>
            <a:fillRect/>
          </a:stretch>
        </p:blipFill>
        <p:spPr bwMode="auto">
          <a:xfrm>
            <a:off x="1731963" y="4286250"/>
            <a:ext cx="7088187" cy="2571750"/>
          </a:xfrm>
          <a:prstGeom prst="rect">
            <a:avLst/>
          </a:prstGeom>
          <a:noFill/>
          <a:ln w="9525">
            <a:noFill/>
            <a:miter lim="800000"/>
            <a:headEnd/>
            <a:tailEnd/>
          </a:ln>
        </p:spPr>
      </p:pic>
      <p:sp>
        <p:nvSpPr>
          <p:cNvPr id="21511" name="Text Box 30"/>
          <p:cNvSpPr txBox="1">
            <a:spLocks noChangeArrowheads="1"/>
          </p:cNvSpPr>
          <p:nvPr/>
        </p:nvSpPr>
        <p:spPr bwMode="auto">
          <a:xfrm>
            <a:off x="0" y="4514850"/>
            <a:ext cx="1670050"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9</a:t>
            </a:r>
            <a:r>
              <a:rPr lang="zh-CN" altLang="en-US" sz="1600" b="1">
                <a:latin typeface="Times New Roman" pitchFamily="18" charset="0"/>
              </a:rPr>
              <a:t>章 同步电动机变压变频调速系统</a:t>
            </a:r>
          </a:p>
        </p:txBody>
      </p:sp>
      <p:sp>
        <p:nvSpPr>
          <p:cNvPr id="10" name="Text Box 13"/>
          <p:cNvSpPr txBox="1">
            <a:spLocks noChangeArrowheads="1"/>
          </p:cNvSpPr>
          <p:nvPr/>
        </p:nvSpPr>
        <p:spPr bwMode="auto">
          <a:xfrm>
            <a:off x="0" y="2676525"/>
            <a:ext cx="1703388" cy="825500"/>
          </a:xfrm>
          <a:prstGeom prst="rect">
            <a:avLst/>
          </a:prstGeom>
          <a:solidFill>
            <a:schemeClr val="accent5">
              <a:lumMod val="60000"/>
              <a:lumOff val="40000"/>
            </a:schemeClr>
          </a:solidFill>
          <a:ln w="9525">
            <a:noFill/>
            <a:miter lim="800000"/>
          </a:ln>
        </p:spPr>
        <p:txBody>
          <a:bodyPr>
            <a:spAutoFit/>
          </a:bodyPr>
          <a:lstStyle/>
          <a:p>
            <a:pPr>
              <a:spcBef>
                <a:spcPct val="50000"/>
              </a:spcBef>
              <a:buFontTx/>
              <a:buNone/>
              <a:defRPr/>
            </a:pPr>
            <a:r>
              <a:rPr kumimoji="1" lang="zh-CN" altLang="en-US" sz="1600" b="1" dirty="0">
                <a:latin typeface="Times New Roman" panose="02020603050405020304" pitchFamily="18" charset="0"/>
                <a:hlinkClick r:id="rId6" action="ppaction://hlinksldjump"/>
              </a:rPr>
              <a:t>第</a:t>
            </a:r>
            <a:r>
              <a:rPr kumimoji="1" lang="en-US" altLang="zh-CN" sz="1600" b="1" dirty="0">
                <a:latin typeface="Times New Roman" panose="02020603050405020304" pitchFamily="18" charset="0"/>
                <a:hlinkClick r:id="rId6" action="ppaction://hlinksldjump"/>
              </a:rPr>
              <a:t>7</a:t>
            </a:r>
            <a:r>
              <a:rPr kumimoji="1" lang="zh-CN" altLang="en-US" sz="1600" b="1" dirty="0">
                <a:latin typeface="Times New Roman" panose="02020603050405020304" pitchFamily="18" charset="0"/>
                <a:hlinkClick r:id="rId6" action="ppaction://hlinksldjump"/>
              </a:rPr>
              <a:t>章  基于动态模型的异步电动机调速系统</a:t>
            </a:r>
            <a:endParaRPr kumimoji="1" lang="zh-CN" altLang="en-US" sz="1600" b="1" dirty="0">
              <a:latin typeface="Times New Roman" panose="02020603050405020304" pitchFamily="18" charset="0"/>
            </a:endParaRPr>
          </a:p>
        </p:txBody>
      </p:sp>
      <p:sp>
        <p:nvSpPr>
          <p:cNvPr id="21513" name="Text Box 26"/>
          <p:cNvSpPr txBox="1">
            <a:spLocks noChangeArrowheads="1"/>
          </p:cNvSpPr>
          <p:nvPr/>
        </p:nvSpPr>
        <p:spPr bwMode="auto">
          <a:xfrm>
            <a:off x="0" y="1079500"/>
            <a:ext cx="1687513" cy="581025"/>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7" action="ppaction://hlinksldjump"/>
              </a:rPr>
              <a:t>第</a:t>
            </a:r>
            <a:r>
              <a:rPr lang="en-US" altLang="zh-CN" sz="1600" b="1">
                <a:latin typeface="Times New Roman" pitchFamily="18" charset="0"/>
                <a:hlinkClick r:id="rId7" action="ppaction://hlinksldjump"/>
              </a:rPr>
              <a:t>1</a:t>
            </a:r>
            <a:r>
              <a:rPr lang="zh-CN" altLang="en-US" sz="1600" b="1">
                <a:latin typeface="Times New Roman" pitchFamily="18" charset="0"/>
                <a:hlinkClick r:id="rId7" action="ppaction://hlinksldjump"/>
              </a:rPr>
              <a:t>章  交流调速系统绪论</a:t>
            </a:r>
            <a:endParaRPr lang="zh-CN" altLang="en-US" sz="1600" b="1">
              <a:latin typeface="Times New Roman" pitchFamily="18" charset="0"/>
            </a:endParaRPr>
          </a:p>
        </p:txBody>
      </p:sp>
      <p:sp>
        <p:nvSpPr>
          <p:cNvPr id="21514" name="Text Box 27"/>
          <p:cNvSpPr txBox="1">
            <a:spLocks noChangeArrowheads="1"/>
          </p:cNvSpPr>
          <p:nvPr/>
        </p:nvSpPr>
        <p:spPr bwMode="auto">
          <a:xfrm>
            <a:off x="0" y="1749425"/>
            <a:ext cx="1693863" cy="825500"/>
          </a:xfrm>
          <a:prstGeom prst="rect">
            <a:avLst/>
          </a:prstGeom>
          <a:solidFill>
            <a:schemeClr val="bg1"/>
          </a:solidFill>
          <a:ln w="9525">
            <a:noFill/>
            <a:miter lim="800000"/>
            <a:headEnd/>
            <a:tailEnd/>
          </a:ln>
        </p:spPr>
        <p:txBody>
          <a:bodyPr>
            <a:spAutoFit/>
          </a:bodyPr>
          <a:lstStyle/>
          <a:p>
            <a:pPr>
              <a:spcBef>
                <a:spcPct val="50000"/>
              </a:spcBef>
            </a:pPr>
            <a:r>
              <a:rPr lang="zh-CN" altLang="zh-CN" sz="1600" b="1">
                <a:latin typeface="Times New Roman" pitchFamily="18" charset="0"/>
              </a:rPr>
              <a:t>第</a:t>
            </a:r>
            <a:r>
              <a:rPr lang="en-US" altLang="zh-CN" sz="1600" b="1">
                <a:latin typeface="Times New Roman" pitchFamily="18" charset="0"/>
              </a:rPr>
              <a:t>6</a:t>
            </a:r>
            <a:r>
              <a:rPr lang="zh-CN" altLang="zh-CN" sz="1600" b="1">
                <a:latin typeface="Times New Roman" pitchFamily="18" charset="0"/>
              </a:rPr>
              <a:t>章 </a:t>
            </a:r>
            <a:r>
              <a:rPr lang="zh-CN" altLang="en-US" sz="1600" b="1">
                <a:latin typeface="Times New Roman" pitchFamily="18" charset="0"/>
              </a:rPr>
              <a:t> </a:t>
            </a:r>
            <a:r>
              <a:rPr lang="zh-CN" altLang="zh-CN" sz="1600" b="1">
                <a:latin typeface="Times New Roman" pitchFamily="18" charset="0"/>
              </a:rPr>
              <a:t>基于稳态模型的异步电动机调速系统</a:t>
            </a:r>
            <a:endParaRPr lang="en-US" altLang="zh-CN" sz="1600" b="1">
              <a:latin typeface="Times New Roman" pitchFamily="18" charset="0"/>
            </a:endParaRPr>
          </a:p>
        </p:txBody>
      </p:sp>
      <p:sp>
        <p:nvSpPr>
          <p:cNvPr id="21515" name="Text Box 29"/>
          <p:cNvSpPr txBox="1">
            <a:spLocks noChangeArrowheads="1"/>
          </p:cNvSpPr>
          <p:nvPr/>
        </p:nvSpPr>
        <p:spPr bwMode="auto">
          <a:xfrm>
            <a:off x="0" y="3606800"/>
            <a:ext cx="1685925" cy="830263"/>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8</a:t>
            </a:r>
            <a:r>
              <a:rPr lang="zh-CN" altLang="en-US" sz="1600" b="1">
                <a:latin typeface="Times New Roman" pitchFamily="18" charset="0"/>
              </a:rPr>
              <a:t>章 </a:t>
            </a:r>
            <a:r>
              <a:rPr lang="zh-CN" altLang="zh-CN" sz="1600" b="1"/>
              <a:t>绕线转子异步电机转子变频控制系统</a:t>
            </a:r>
            <a:endParaRPr lang="zh-CN" altLang="en-US" sz="1600" b="1">
              <a:latin typeface="Times New Roman"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3"/>
          <p:cNvSpPr>
            <a:spLocks noGrp="1" noChangeArrowheads="1"/>
          </p:cNvSpPr>
          <p:nvPr>
            <p:ph idx="1"/>
          </p:nvPr>
        </p:nvSpPr>
        <p:spPr>
          <a:xfrm>
            <a:off x="1727200" y="765175"/>
            <a:ext cx="7416800" cy="576263"/>
          </a:xfrm>
          <a:solidFill>
            <a:schemeClr val="bg1"/>
          </a:solidFill>
        </p:spPr>
        <p:txBody>
          <a:bodyPr/>
          <a:lstStyle/>
          <a:p>
            <a:pPr eaLnBrk="1" hangingPunct="1">
              <a:buFontTx/>
              <a:buNone/>
            </a:pPr>
            <a:r>
              <a:rPr lang="en-US" altLang="zh-CN" sz="2400" b="1" smtClean="0"/>
              <a:t>2.</a:t>
            </a:r>
            <a:r>
              <a:rPr lang="zh-CN" altLang="en-US" sz="2400" b="1" smtClean="0"/>
              <a:t>按磁场定向两相旋转坐标系上的转子磁链模型</a:t>
            </a:r>
            <a:r>
              <a:rPr lang="en-US" altLang="zh-CN" sz="2400" b="1" smtClean="0">
                <a:latin typeface="Arial" pitchFamily="34" charset="0"/>
              </a:rPr>
              <a:t>——</a:t>
            </a:r>
            <a:r>
              <a:rPr lang="zh-CN" altLang="en-US" sz="2400" b="1" smtClean="0"/>
              <a:t>第</a:t>
            </a:r>
            <a:r>
              <a:rPr lang="en-US" altLang="zh-CN" sz="2400" b="1" smtClean="0"/>
              <a:t>2</a:t>
            </a:r>
            <a:r>
              <a:rPr lang="zh-CN" altLang="en-US" sz="2400" b="1" smtClean="0"/>
              <a:t>种模型</a:t>
            </a:r>
          </a:p>
        </p:txBody>
      </p:sp>
      <p:graphicFrame>
        <p:nvGraphicFramePr>
          <p:cNvPr id="22530" name="Object 6"/>
          <p:cNvGraphicFramePr>
            <a:graphicFrameLocks/>
          </p:cNvGraphicFramePr>
          <p:nvPr/>
        </p:nvGraphicFramePr>
        <p:xfrm>
          <a:off x="2087563" y="1517650"/>
          <a:ext cx="1873250" cy="544513"/>
        </p:xfrm>
        <a:graphic>
          <a:graphicData uri="http://schemas.openxmlformats.org/presentationml/2006/ole">
            <p:oleObj spid="_x0000_s22530" r:id="rId3" imgW="978750" imgH="279643" progId="Equation.3">
              <p:embed/>
            </p:oleObj>
          </a:graphicData>
        </a:graphic>
      </p:graphicFrame>
      <p:graphicFrame>
        <p:nvGraphicFramePr>
          <p:cNvPr id="22531" name="Object 10"/>
          <p:cNvGraphicFramePr>
            <a:graphicFrameLocks/>
          </p:cNvGraphicFramePr>
          <p:nvPr/>
        </p:nvGraphicFramePr>
        <p:xfrm>
          <a:off x="1871663" y="2236788"/>
          <a:ext cx="2519362" cy="906462"/>
        </p:xfrm>
        <a:graphic>
          <a:graphicData uri="http://schemas.openxmlformats.org/presentationml/2006/ole">
            <p:oleObj spid="_x0000_s22531" r:id="rId4" imgW="1194837" imgH="432175" progId="Equation.3">
              <p:embed/>
            </p:oleObj>
          </a:graphicData>
        </a:graphic>
      </p:graphicFrame>
      <p:graphicFrame>
        <p:nvGraphicFramePr>
          <p:cNvPr id="22532" name="Object 9"/>
          <p:cNvGraphicFramePr>
            <a:graphicFrameLocks/>
          </p:cNvGraphicFramePr>
          <p:nvPr/>
        </p:nvGraphicFramePr>
        <p:xfrm>
          <a:off x="2087563" y="3244850"/>
          <a:ext cx="1944687" cy="884238"/>
        </p:xfrm>
        <a:graphic>
          <a:graphicData uri="http://schemas.openxmlformats.org/presentationml/2006/ole">
            <p:oleObj spid="_x0000_s22532" r:id="rId5" imgW="940208" imgH="431987" progId="Equation.3">
              <p:embed/>
            </p:oleObj>
          </a:graphicData>
        </a:graphic>
      </p:graphicFrame>
      <p:sp>
        <p:nvSpPr>
          <p:cNvPr id="22534" name="Rectangle 11"/>
          <p:cNvSpPr>
            <a:spLocks noChangeArrowheads="1"/>
          </p:cNvSpPr>
          <p:nvPr/>
        </p:nvSpPr>
        <p:spPr bwMode="auto">
          <a:xfrm>
            <a:off x="1260475" y="3121025"/>
            <a:ext cx="9144000" cy="0"/>
          </a:xfrm>
          <a:prstGeom prst="rect">
            <a:avLst/>
          </a:prstGeom>
          <a:noFill/>
          <a:ln w="9525">
            <a:noFill/>
            <a:miter lim="800000"/>
            <a:headEnd/>
            <a:tailEnd/>
          </a:ln>
        </p:spPr>
        <p:txBody>
          <a:bodyPr wrap="none" anchor="ctr">
            <a:spAutoFit/>
          </a:bodyPr>
          <a:lstStyle/>
          <a:p>
            <a:endParaRPr lang="zh-CN" altLang="en-US"/>
          </a:p>
        </p:txBody>
      </p:sp>
      <p:sp>
        <p:nvSpPr>
          <p:cNvPr id="22535" name="Rectangle 12"/>
          <p:cNvSpPr>
            <a:spLocks noChangeArrowheads="1"/>
          </p:cNvSpPr>
          <p:nvPr/>
        </p:nvSpPr>
        <p:spPr bwMode="auto">
          <a:xfrm>
            <a:off x="4968875" y="2381250"/>
            <a:ext cx="3054350" cy="822325"/>
          </a:xfrm>
          <a:prstGeom prst="rect">
            <a:avLst/>
          </a:prstGeom>
          <a:noFill/>
          <a:ln w="9525">
            <a:noFill/>
            <a:miter lim="800000"/>
            <a:headEnd/>
            <a:tailEnd/>
          </a:ln>
        </p:spPr>
        <p:txBody>
          <a:bodyPr wrap="none" anchor="ctr">
            <a:spAutoFit/>
          </a:bodyPr>
          <a:lstStyle/>
          <a:p>
            <a:pPr indent="266700"/>
            <a:r>
              <a:rPr lang="zh-CN" altLang="en-US" b="1">
                <a:latin typeface="Times New Roman" pitchFamily="18" charset="0"/>
                <a:ea typeface="楷体_GB2312" charset="-122"/>
              </a:rPr>
              <a:t>（矢量控制方程</a:t>
            </a:r>
            <a:r>
              <a:rPr lang="en-US" altLang="zh-CN" b="1">
                <a:latin typeface="Times New Roman" pitchFamily="18" charset="0"/>
                <a:ea typeface="楷体_GB2312" charset="-122"/>
              </a:rPr>
              <a:t>2</a:t>
            </a:r>
            <a:r>
              <a:rPr lang="zh-CN" altLang="en-US" b="1">
                <a:latin typeface="Times New Roman" pitchFamily="18" charset="0"/>
                <a:ea typeface="楷体_GB2312" charset="-122"/>
              </a:rPr>
              <a:t>）</a:t>
            </a:r>
            <a:endParaRPr lang="zh-CN" altLang="en-US" b="1">
              <a:ea typeface="楷体_GB2312" charset="-122"/>
            </a:endParaRPr>
          </a:p>
          <a:p>
            <a:pPr indent="266700" eaLnBrk="0" hangingPunct="0"/>
            <a:endParaRPr lang="en-US" altLang="zh-CN" b="1">
              <a:latin typeface="Times New Roman" pitchFamily="18" charset="0"/>
              <a:ea typeface="楷体_GB2312" charset="-122"/>
            </a:endParaRPr>
          </a:p>
        </p:txBody>
      </p:sp>
      <p:sp>
        <p:nvSpPr>
          <p:cNvPr id="22536" name="Rectangle 13"/>
          <p:cNvSpPr>
            <a:spLocks noChangeArrowheads="1"/>
          </p:cNvSpPr>
          <p:nvPr/>
        </p:nvSpPr>
        <p:spPr bwMode="auto">
          <a:xfrm>
            <a:off x="4968875" y="3460750"/>
            <a:ext cx="3054350" cy="457200"/>
          </a:xfrm>
          <a:prstGeom prst="rect">
            <a:avLst/>
          </a:prstGeom>
          <a:noFill/>
          <a:ln w="9525">
            <a:noFill/>
            <a:miter lim="800000"/>
            <a:headEnd/>
            <a:tailEnd/>
          </a:ln>
        </p:spPr>
        <p:txBody>
          <a:bodyPr wrap="none" anchor="ctr">
            <a:spAutoFit/>
          </a:bodyPr>
          <a:lstStyle/>
          <a:p>
            <a:r>
              <a:rPr lang="zh-CN" altLang="en-US" b="1">
                <a:latin typeface="Times New Roman" pitchFamily="18" charset="0"/>
                <a:ea typeface="楷体_GB2312" charset="-122"/>
              </a:rPr>
              <a:t>（矢量控制方程</a:t>
            </a:r>
            <a:r>
              <a:rPr lang="en-US" altLang="zh-CN" b="1">
                <a:latin typeface="Times New Roman" pitchFamily="18" charset="0"/>
                <a:ea typeface="楷体_GB2312" charset="-122"/>
              </a:rPr>
              <a:t>3</a:t>
            </a:r>
            <a:r>
              <a:rPr lang="zh-CN" altLang="en-US" b="1">
                <a:latin typeface="Times New Roman" pitchFamily="18" charset="0"/>
                <a:ea typeface="楷体_GB2312" charset="-122"/>
              </a:rPr>
              <a:t>）</a:t>
            </a:r>
          </a:p>
        </p:txBody>
      </p:sp>
      <p:pic>
        <p:nvPicPr>
          <p:cNvPr id="22537" name="Picture 13" descr="0630"/>
          <p:cNvPicPr>
            <a:picLocks noChangeAspect="1" noChangeArrowheads="1"/>
          </p:cNvPicPr>
          <p:nvPr/>
        </p:nvPicPr>
        <p:blipFill>
          <a:blip r:embed="rId6" cstate="print"/>
          <a:srcRect/>
          <a:stretch>
            <a:fillRect/>
          </a:stretch>
        </p:blipFill>
        <p:spPr bwMode="auto">
          <a:xfrm>
            <a:off x="1719263" y="4398963"/>
            <a:ext cx="7424737" cy="2270125"/>
          </a:xfrm>
          <a:prstGeom prst="rect">
            <a:avLst/>
          </a:prstGeom>
          <a:noFill/>
          <a:ln w="9525">
            <a:noFill/>
            <a:miter lim="800000"/>
            <a:headEnd/>
            <a:tailEnd/>
          </a:ln>
        </p:spPr>
      </p:pic>
      <p:sp>
        <p:nvSpPr>
          <p:cNvPr id="22538" name="Text Box 30"/>
          <p:cNvSpPr txBox="1">
            <a:spLocks noChangeArrowheads="1"/>
          </p:cNvSpPr>
          <p:nvPr/>
        </p:nvSpPr>
        <p:spPr bwMode="auto">
          <a:xfrm>
            <a:off x="0" y="4514850"/>
            <a:ext cx="1670050"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9</a:t>
            </a:r>
            <a:r>
              <a:rPr lang="zh-CN" altLang="en-US" sz="1600" b="1">
                <a:latin typeface="Times New Roman" pitchFamily="18" charset="0"/>
              </a:rPr>
              <a:t>章 同步电动机变压变频调速系统</a:t>
            </a:r>
          </a:p>
        </p:txBody>
      </p:sp>
      <p:sp>
        <p:nvSpPr>
          <p:cNvPr id="12" name="Text Box 13"/>
          <p:cNvSpPr txBox="1">
            <a:spLocks noChangeArrowheads="1"/>
          </p:cNvSpPr>
          <p:nvPr/>
        </p:nvSpPr>
        <p:spPr bwMode="auto">
          <a:xfrm>
            <a:off x="0" y="2676525"/>
            <a:ext cx="1703388" cy="825500"/>
          </a:xfrm>
          <a:prstGeom prst="rect">
            <a:avLst/>
          </a:prstGeom>
          <a:solidFill>
            <a:schemeClr val="accent5">
              <a:lumMod val="60000"/>
              <a:lumOff val="40000"/>
            </a:schemeClr>
          </a:solidFill>
          <a:ln w="9525">
            <a:noFill/>
            <a:miter lim="800000"/>
          </a:ln>
        </p:spPr>
        <p:txBody>
          <a:bodyPr>
            <a:spAutoFit/>
          </a:bodyPr>
          <a:lstStyle/>
          <a:p>
            <a:pPr>
              <a:spcBef>
                <a:spcPct val="50000"/>
              </a:spcBef>
              <a:buFontTx/>
              <a:buNone/>
              <a:defRPr/>
            </a:pPr>
            <a:r>
              <a:rPr kumimoji="1" lang="zh-CN" altLang="en-US" sz="1600" b="1" dirty="0">
                <a:latin typeface="Times New Roman" panose="02020603050405020304" pitchFamily="18" charset="0"/>
                <a:hlinkClick r:id="rId7" action="ppaction://hlinksldjump"/>
              </a:rPr>
              <a:t>第</a:t>
            </a:r>
            <a:r>
              <a:rPr kumimoji="1" lang="en-US" altLang="zh-CN" sz="1600" b="1" dirty="0">
                <a:latin typeface="Times New Roman" panose="02020603050405020304" pitchFamily="18" charset="0"/>
                <a:hlinkClick r:id="rId7" action="ppaction://hlinksldjump"/>
              </a:rPr>
              <a:t>7</a:t>
            </a:r>
            <a:r>
              <a:rPr kumimoji="1" lang="zh-CN" altLang="en-US" sz="1600" b="1" dirty="0">
                <a:latin typeface="Times New Roman" panose="02020603050405020304" pitchFamily="18" charset="0"/>
                <a:hlinkClick r:id="rId7" action="ppaction://hlinksldjump"/>
              </a:rPr>
              <a:t>章  基于动态模型的异步电动机调速系统</a:t>
            </a:r>
            <a:endParaRPr kumimoji="1" lang="zh-CN" altLang="en-US" sz="1600" b="1" dirty="0">
              <a:latin typeface="Times New Roman" panose="02020603050405020304" pitchFamily="18" charset="0"/>
            </a:endParaRPr>
          </a:p>
        </p:txBody>
      </p:sp>
      <p:sp>
        <p:nvSpPr>
          <p:cNvPr id="22540" name="Text Box 26"/>
          <p:cNvSpPr txBox="1">
            <a:spLocks noChangeArrowheads="1"/>
          </p:cNvSpPr>
          <p:nvPr/>
        </p:nvSpPr>
        <p:spPr bwMode="auto">
          <a:xfrm>
            <a:off x="0" y="1079500"/>
            <a:ext cx="1687513" cy="581025"/>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8" action="ppaction://hlinksldjump"/>
              </a:rPr>
              <a:t>第</a:t>
            </a:r>
            <a:r>
              <a:rPr lang="en-US" altLang="zh-CN" sz="1600" b="1">
                <a:latin typeface="Times New Roman" pitchFamily="18" charset="0"/>
                <a:hlinkClick r:id="rId8" action="ppaction://hlinksldjump"/>
              </a:rPr>
              <a:t>1</a:t>
            </a:r>
            <a:r>
              <a:rPr lang="zh-CN" altLang="en-US" sz="1600" b="1">
                <a:latin typeface="Times New Roman" pitchFamily="18" charset="0"/>
                <a:hlinkClick r:id="rId8" action="ppaction://hlinksldjump"/>
              </a:rPr>
              <a:t>章  交流调速系统绪论</a:t>
            </a:r>
            <a:endParaRPr lang="zh-CN" altLang="en-US" sz="1600" b="1">
              <a:latin typeface="Times New Roman" pitchFamily="18" charset="0"/>
            </a:endParaRPr>
          </a:p>
        </p:txBody>
      </p:sp>
      <p:sp>
        <p:nvSpPr>
          <p:cNvPr id="22541" name="Text Box 27"/>
          <p:cNvSpPr txBox="1">
            <a:spLocks noChangeArrowheads="1"/>
          </p:cNvSpPr>
          <p:nvPr/>
        </p:nvSpPr>
        <p:spPr bwMode="auto">
          <a:xfrm>
            <a:off x="0" y="1749425"/>
            <a:ext cx="1693863" cy="825500"/>
          </a:xfrm>
          <a:prstGeom prst="rect">
            <a:avLst/>
          </a:prstGeom>
          <a:solidFill>
            <a:schemeClr val="bg1"/>
          </a:solidFill>
          <a:ln w="9525">
            <a:noFill/>
            <a:miter lim="800000"/>
            <a:headEnd/>
            <a:tailEnd/>
          </a:ln>
        </p:spPr>
        <p:txBody>
          <a:bodyPr>
            <a:spAutoFit/>
          </a:bodyPr>
          <a:lstStyle/>
          <a:p>
            <a:pPr>
              <a:spcBef>
                <a:spcPct val="50000"/>
              </a:spcBef>
            </a:pPr>
            <a:r>
              <a:rPr lang="zh-CN" altLang="zh-CN" sz="1600" b="1">
                <a:latin typeface="Times New Roman" pitchFamily="18" charset="0"/>
              </a:rPr>
              <a:t>第</a:t>
            </a:r>
            <a:r>
              <a:rPr lang="en-US" altLang="zh-CN" sz="1600" b="1">
                <a:latin typeface="Times New Roman" pitchFamily="18" charset="0"/>
              </a:rPr>
              <a:t>6</a:t>
            </a:r>
            <a:r>
              <a:rPr lang="zh-CN" altLang="zh-CN" sz="1600" b="1">
                <a:latin typeface="Times New Roman" pitchFamily="18" charset="0"/>
              </a:rPr>
              <a:t>章 </a:t>
            </a:r>
            <a:r>
              <a:rPr lang="zh-CN" altLang="en-US" sz="1600" b="1">
                <a:latin typeface="Times New Roman" pitchFamily="18" charset="0"/>
              </a:rPr>
              <a:t> </a:t>
            </a:r>
            <a:r>
              <a:rPr lang="zh-CN" altLang="zh-CN" sz="1600" b="1">
                <a:latin typeface="Times New Roman" pitchFamily="18" charset="0"/>
              </a:rPr>
              <a:t>基于稳态模型的异步电动机调速系统</a:t>
            </a:r>
            <a:endParaRPr lang="en-US" altLang="zh-CN" sz="1600" b="1">
              <a:latin typeface="Times New Roman" pitchFamily="18" charset="0"/>
            </a:endParaRPr>
          </a:p>
        </p:txBody>
      </p:sp>
      <p:sp>
        <p:nvSpPr>
          <p:cNvPr id="22542" name="Text Box 29"/>
          <p:cNvSpPr txBox="1">
            <a:spLocks noChangeArrowheads="1"/>
          </p:cNvSpPr>
          <p:nvPr/>
        </p:nvSpPr>
        <p:spPr bwMode="auto">
          <a:xfrm>
            <a:off x="0" y="3606800"/>
            <a:ext cx="1685925" cy="830263"/>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8</a:t>
            </a:r>
            <a:r>
              <a:rPr lang="zh-CN" altLang="en-US" sz="1600" b="1">
                <a:latin typeface="Times New Roman" pitchFamily="18" charset="0"/>
              </a:rPr>
              <a:t>章 </a:t>
            </a:r>
            <a:r>
              <a:rPr lang="zh-CN" altLang="zh-CN" sz="1600" b="1"/>
              <a:t>绕线转子异步电机转子变频控制系统</a:t>
            </a:r>
            <a:endParaRPr lang="zh-CN" altLang="en-US" sz="1600" b="1">
              <a:latin typeface="Times New Roman"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1692275" y="569913"/>
            <a:ext cx="4608513" cy="627062"/>
          </a:xfrm>
        </p:spPr>
        <p:txBody>
          <a:bodyPr/>
          <a:lstStyle/>
          <a:p>
            <a:pPr algn="l" eaLnBrk="1" hangingPunct="1">
              <a:defRPr/>
            </a:pPr>
            <a:r>
              <a:rPr lang="zh-CN" altLang="en-US" sz="2400" dirty="0" smtClean="0"/>
              <a:t>二）计算转子磁链的电压模型 </a:t>
            </a:r>
          </a:p>
        </p:txBody>
      </p:sp>
      <p:sp>
        <p:nvSpPr>
          <p:cNvPr id="14341" name="Rectangle 6"/>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4338" name="Object 5"/>
          <p:cNvGraphicFramePr>
            <a:graphicFrameLocks/>
          </p:cNvGraphicFramePr>
          <p:nvPr/>
        </p:nvGraphicFramePr>
        <p:xfrm>
          <a:off x="1835150" y="1096963"/>
          <a:ext cx="4032250" cy="835025"/>
        </p:xfrm>
        <a:graphic>
          <a:graphicData uri="http://schemas.openxmlformats.org/presentationml/2006/ole">
            <p:oleObj spid="_x0000_s23554" r:id="rId3" imgW="2159000" imgH="444500" progId="Equation.3">
              <p:embed/>
            </p:oleObj>
          </a:graphicData>
        </a:graphic>
      </p:graphicFrame>
      <p:sp>
        <p:nvSpPr>
          <p:cNvPr id="14344" name="Rectangle 10"/>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4339" name="Object 9"/>
          <p:cNvGraphicFramePr>
            <a:graphicFrameLocks/>
          </p:cNvGraphicFramePr>
          <p:nvPr/>
        </p:nvGraphicFramePr>
        <p:xfrm>
          <a:off x="1763713" y="2205038"/>
          <a:ext cx="4895850" cy="995362"/>
        </p:xfrm>
        <a:graphic>
          <a:graphicData uri="http://schemas.openxmlformats.org/presentationml/2006/ole">
            <p:oleObj spid="_x0000_s23555" r:id="rId4" imgW="2197100" imgH="444500" progId="Equation.3">
              <p:embed/>
            </p:oleObj>
          </a:graphicData>
        </a:graphic>
      </p:graphicFrame>
      <p:pic>
        <p:nvPicPr>
          <p:cNvPr id="14345" name="Picture 13" descr="0631"/>
          <p:cNvPicPr>
            <a:picLocks noChangeAspect="1" noChangeArrowheads="1"/>
          </p:cNvPicPr>
          <p:nvPr/>
        </p:nvPicPr>
        <p:blipFill>
          <a:blip r:embed="rId5" cstate="print"/>
          <a:srcRect/>
          <a:stretch>
            <a:fillRect/>
          </a:stretch>
        </p:blipFill>
        <p:spPr bwMode="auto">
          <a:xfrm>
            <a:off x="1763713" y="3348038"/>
            <a:ext cx="7200900" cy="3509962"/>
          </a:xfrm>
          <a:prstGeom prst="rect">
            <a:avLst/>
          </a:prstGeom>
          <a:noFill/>
          <a:ln w="9525">
            <a:noFill/>
            <a:miter lim="800000"/>
            <a:headEnd/>
            <a:tailEnd/>
          </a:ln>
        </p:spPr>
      </p:pic>
      <p:sp>
        <p:nvSpPr>
          <p:cNvPr id="10" name="TextBox 9"/>
          <p:cNvSpPr txBox="1">
            <a:spLocks noChangeArrowheads="1"/>
          </p:cNvSpPr>
          <p:nvPr/>
        </p:nvSpPr>
        <p:spPr bwMode="auto">
          <a:xfrm>
            <a:off x="1763713" y="1341438"/>
            <a:ext cx="7343775" cy="1200150"/>
          </a:xfrm>
          <a:prstGeom prst="rect">
            <a:avLst/>
          </a:prstGeom>
          <a:solidFill>
            <a:schemeClr val="bg1"/>
          </a:solidFill>
          <a:ln w="9525">
            <a:noFill/>
            <a:miter lim="800000"/>
          </a:ln>
        </p:spPr>
        <p:txBody>
          <a:bodyPr>
            <a:spAutoFit/>
          </a:bodyPr>
          <a:lstStyle/>
          <a:p>
            <a:pPr>
              <a:buFontTx/>
              <a:buNone/>
              <a:defRPr/>
            </a:pPr>
            <a:r>
              <a:rPr lang="zh-CN" altLang="zh-CN" b="1" dirty="0"/>
              <a:t>计算转子磁链的电压模型，电压模型包含纯积分项，积分的</a:t>
            </a:r>
            <a:r>
              <a:rPr lang="zh-CN" altLang="zh-CN" b="1" dirty="0">
                <a:solidFill>
                  <a:srgbClr val="C00000"/>
                </a:solidFill>
                <a:effectLst>
                  <a:outerShdw blurRad="38100" dist="38100" dir="2700000" algn="tl">
                    <a:srgbClr val="000000">
                      <a:alpha val="43137"/>
                    </a:srgbClr>
                  </a:outerShdw>
                </a:effectLst>
              </a:rPr>
              <a:t>初始值</a:t>
            </a:r>
            <a:r>
              <a:rPr lang="zh-CN" altLang="zh-CN" b="1" dirty="0"/>
              <a:t>和</a:t>
            </a:r>
            <a:r>
              <a:rPr lang="zh-CN" altLang="zh-CN" b="1" dirty="0">
                <a:solidFill>
                  <a:srgbClr val="C00000"/>
                </a:solidFill>
                <a:effectLst>
                  <a:outerShdw blurRad="38100" dist="38100" dir="2700000" algn="tl">
                    <a:srgbClr val="000000">
                      <a:alpha val="43137"/>
                    </a:srgbClr>
                  </a:outerShdw>
                </a:effectLst>
              </a:rPr>
              <a:t>累积误差</a:t>
            </a:r>
            <a:r>
              <a:rPr lang="zh-CN" altLang="zh-CN" b="1" dirty="0"/>
              <a:t>都</a:t>
            </a:r>
            <a:r>
              <a:rPr lang="zh-CN" altLang="zh-CN" b="1" dirty="0">
                <a:solidFill>
                  <a:srgbClr val="0000FF"/>
                </a:solidFill>
                <a:effectLst>
                  <a:outerShdw blurRad="38100" dist="38100" dir="2700000" algn="tl">
                    <a:srgbClr val="000000">
                      <a:alpha val="43137"/>
                    </a:srgbClr>
                  </a:outerShdw>
                </a:effectLst>
              </a:rPr>
              <a:t>影响计算结果</a:t>
            </a:r>
            <a:r>
              <a:rPr lang="zh-CN" altLang="zh-CN" b="1" dirty="0"/>
              <a:t>，在低速时，定子电阻压降变化的影响也较大。</a:t>
            </a:r>
            <a:endParaRPr lang="zh-CN" altLang="en-US" b="1" dirty="0"/>
          </a:p>
        </p:txBody>
      </p:sp>
      <p:sp>
        <p:nvSpPr>
          <p:cNvPr id="23561" name="Text Box 30"/>
          <p:cNvSpPr txBox="1">
            <a:spLocks noChangeArrowheads="1"/>
          </p:cNvSpPr>
          <p:nvPr/>
        </p:nvSpPr>
        <p:spPr bwMode="auto">
          <a:xfrm>
            <a:off x="0" y="4514850"/>
            <a:ext cx="1670050"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9</a:t>
            </a:r>
            <a:r>
              <a:rPr lang="zh-CN" altLang="en-US" sz="1600" b="1">
                <a:latin typeface="Times New Roman" pitchFamily="18" charset="0"/>
              </a:rPr>
              <a:t>章 同步电动机变压变频调速系统</a:t>
            </a:r>
          </a:p>
        </p:txBody>
      </p:sp>
      <p:sp>
        <p:nvSpPr>
          <p:cNvPr id="12" name="Text Box 13"/>
          <p:cNvSpPr txBox="1">
            <a:spLocks noChangeArrowheads="1"/>
          </p:cNvSpPr>
          <p:nvPr/>
        </p:nvSpPr>
        <p:spPr bwMode="auto">
          <a:xfrm>
            <a:off x="0" y="2676525"/>
            <a:ext cx="1703388" cy="825500"/>
          </a:xfrm>
          <a:prstGeom prst="rect">
            <a:avLst/>
          </a:prstGeom>
          <a:solidFill>
            <a:schemeClr val="accent5">
              <a:lumMod val="60000"/>
              <a:lumOff val="40000"/>
            </a:schemeClr>
          </a:solidFill>
          <a:ln w="9525">
            <a:noFill/>
            <a:miter lim="800000"/>
          </a:ln>
        </p:spPr>
        <p:txBody>
          <a:bodyPr>
            <a:spAutoFit/>
          </a:bodyPr>
          <a:lstStyle/>
          <a:p>
            <a:pPr>
              <a:spcBef>
                <a:spcPct val="50000"/>
              </a:spcBef>
              <a:buFontTx/>
              <a:buNone/>
              <a:defRPr/>
            </a:pPr>
            <a:r>
              <a:rPr kumimoji="1" lang="zh-CN" altLang="en-US" sz="1600" b="1" dirty="0">
                <a:latin typeface="Times New Roman" panose="02020603050405020304" pitchFamily="18" charset="0"/>
                <a:hlinkClick r:id="rId6" action="ppaction://hlinksldjump"/>
              </a:rPr>
              <a:t>第</a:t>
            </a:r>
            <a:r>
              <a:rPr kumimoji="1" lang="en-US" altLang="zh-CN" sz="1600" b="1" dirty="0">
                <a:latin typeface="Times New Roman" panose="02020603050405020304" pitchFamily="18" charset="0"/>
                <a:hlinkClick r:id="rId6" action="ppaction://hlinksldjump"/>
              </a:rPr>
              <a:t>7</a:t>
            </a:r>
            <a:r>
              <a:rPr kumimoji="1" lang="zh-CN" altLang="en-US" sz="1600" b="1" dirty="0">
                <a:latin typeface="Times New Roman" panose="02020603050405020304" pitchFamily="18" charset="0"/>
                <a:hlinkClick r:id="rId6" action="ppaction://hlinksldjump"/>
              </a:rPr>
              <a:t>章  基于动态模型的异步电动机调速系统</a:t>
            </a:r>
            <a:endParaRPr kumimoji="1" lang="zh-CN" altLang="en-US" sz="1600" b="1" dirty="0">
              <a:latin typeface="Times New Roman" panose="02020603050405020304" pitchFamily="18" charset="0"/>
            </a:endParaRPr>
          </a:p>
        </p:txBody>
      </p:sp>
      <p:sp>
        <p:nvSpPr>
          <p:cNvPr id="23563" name="Text Box 26"/>
          <p:cNvSpPr txBox="1">
            <a:spLocks noChangeArrowheads="1"/>
          </p:cNvSpPr>
          <p:nvPr/>
        </p:nvSpPr>
        <p:spPr bwMode="auto">
          <a:xfrm>
            <a:off x="0" y="1079500"/>
            <a:ext cx="1687513" cy="581025"/>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7" action="ppaction://hlinksldjump"/>
              </a:rPr>
              <a:t>第</a:t>
            </a:r>
            <a:r>
              <a:rPr lang="en-US" altLang="zh-CN" sz="1600" b="1">
                <a:latin typeface="Times New Roman" pitchFamily="18" charset="0"/>
                <a:hlinkClick r:id="rId7" action="ppaction://hlinksldjump"/>
              </a:rPr>
              <a:t>1</a:t>
            </a:r>
            <a:r>
              <a:rPr lang="zh-CN" altLang="en-US" sz="1600" b="1">
                <a:latin typeface="Times New Roman" pitchFamily="18" charset="0"/>
                <a:hlinkClick r:id="rId7" action="ppaction://hlinksldjump"/>
              </a:rPr>
              <a:t>章  交流调速系统绪论</a:t>
            </a:r>
            <a:endParaRPr lang="zh-CN" altLang="en-US" sz="1600" b="1">
              <a:latin typeface="Times New Roman" pitchFamily="18" charset="0"/>
            </a:endParaRPr>
          </a:p>
        </p:txBody>
      </p:sp>
      <p:sp>
        <p:nvSpPr>
          <p:cNvPr id="23564" name="Text Box 27"/>
          <p:cNvSpPr txBox="1">
            <a:spLocks noChangeArrowheads="1"/>
          </p:cNvSpPr>
          <p:nvPr/>
        </p:nvSpPr>
        <p:spPr bwMode="auto">
          <a:xfrm>
            <a:off x="0" y="1749425"/>
            <a:ext cx="1693863" cy="825500"/>
          </a:xfrm>
          <a:prstGeom prst="rect">
            <a:avLst/>
          </a:prstGeom>
          <a:solidFill>
            <a:schemeClr val="bg1"/>
          </a:solidFill>
          <a:ln w="9525">
            <a:noFill/>
            <a:miter lim="800000"/>
            <a:headEnd/>
            <a:tailEnd/>
          </a:ln>
        </p:spPr>
        <p:txBody>
          <a:bodyPr>
            <a:spAutoFit/>
          </a:bodyPr>
          <a:lstStyle/>
          <a:p>
            <a:pPr>
              <a:spcBef>
                <a:spcPct val="50000"/>
              </a:spcBef>
            </a:pPr>
            <a:r>
              <a:rPr lang="zh-CN" altLang="zh-CN" sz="1600" b="1">
                <a:latin typeface="Times New Roman" pitchFamily="18" charset="0"/>
              </a:rPr>
              <a:t>第</a:t>
            </a:r>
            <a:r>
              <a:rPr lang="en-US" altLang="zh-CN" sz="1600" b="1">
                <a:latin typeface="Times New Roman" pitchFamily="18" charset="0"/>
              </a:rPr>
              <a:t>6</a:t>
            </a:r>
            <a:r>
              <a:rPr lang="zh-CN" altLang="zh-CN" sz="1600" b="1">
                <a:latin typeface="Times New Roman" pitchFamily="18" charset="0"/>
              </a:rPr>
              <a:t>章 </a:t>
            </a:r>
            <a:r>
              <a:rPr lang="zh-CN" altLang="en-US" sz="1600" b="1">
                <a:latin typeface="Times New Roman" pitchFamily="18" charset="0"/>
              </a:rPr>
              <a:t> </a:t>
            </a:r>
            <a:r>
              <a:rPr lang="zh-CN" altLang="zh-CN" sz="1600" b="1">
                <a:latin typeface="Times New Roman" pitchFamily="18" charset="0"/>
              </a:rPr>
              <a:t>基于稳态模型的异步电动机调速系统</a:t>
            </a:r>
            <a:endParaRPr lang="en-US" altLang="zh-CN" sz="1600" b="1">
              <a:latin typeface="Times New Roman" pitchFamily="18" charset="0"/>
            </a:endParaRPr>
          </a:p>
        </p:txBody>
      </p:sp>
      <p:sp>
        <p:nvSpPr>
          <p:cNvPr id="23565" name="Text Box 29"/>
          <p:cNvSpPr txBox="1">
            <a:spLocks noChangeArrowheads="1"/>
          </p:cNvSpPr>
          <p:nvPr/>
        </p:nvSpPr>
        <p:spPr bwMode="auto">
          <a:xfrm>
            <a:off x="0" y="3606800"/>
            <a:ext cx="1685925" cy="830263"/>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8</a:t>
            </a:r>
            <a:r>
              <a:rPr lang="zh-CN" altLang="en-US" sz="1600" b="1">
                <a:latin typeface="Times New Roman" pitchFamily="18" charset="0"/>
              </a:rPr>
              <a:t>章 </a:t>
            </a:r>
            <a:r>
              <a:rPr lang="zh-CN" altLang="zh-CN" sz="1600" b="1"/>
              <a:t>绕线转子异步电机转子变频控制系统</a:t>
            </a:r>
            <a:endParaRPr lang="zh-CN" altLang="en-US" sz="1600" b="1">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340"/>
                                        </p:tgtEl>
                                        <p:attrNameLst>
                                          <p:attrName>style.visibility</p:attrName>
                                        </p:attrNameLst>
                                      </p:cBhvr>
                                      <p:to>
                                        <p:strVal val="visible"/>
                                      </p:to>
                                    </p:set>
                                    <p:anim calcmode="lin" valueType="num">
                                      <p:cBhvr additive="base">
                                        <p:cTn id="7" dur="500" fill="hold"/>
                                        <p:tgtEl>
                                          <p:spTgt spid="14340"/>
                                        </p:tgtEl>
                                        <p:attrNameLst>
                                          <p:attrName>ppt_x</p:attrName>
                                        </p:attrNameLst>
                                      </p:cBhvr>
                                      <p:tavLst>
                                        <p:tav tm="0">
                                          <p:val>
                                            <p:strVal val="#ppt_x"/>
                                          </p:val>
                                        </p:tav>
                                        <p:tav tm="100000">
                                          <p:val>
                                            <p:strVal val="#ppt_x"/>
                                          </p:val>
                                        </p:tav>
                                      </p:tavLst>
                                    </p:anim>
                                    <p:anim calcmode="lin" valueType="num">
                                      <p:cBhvr additive="base">
                                        <p:cTn id="8" dur="500" fill="hold"/>
                                        <p:tgtEl>
                                          <p:spTgt spid="1434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nodePh="1">
                                  <p:stCondLst>
                                    <p:cond delay="0"/>
                                  </p:stCondLst>
                                  <p:endCondLst>
                                    <p:cond delay="0"/>
                                  </p:endCondLst>
                                  <p:childTnLst>
                                    <p:set>
                                      <p:cBhvr>
                                        <p:cTn id="10" dur="1" fill="hold">
                                          <p:stCondLst>
                                            <p:cond delay="0"/>
                                          </p:stCondLst>
                                        </p:cTn>
                                        <p:tgtEl>
                                          <p:spTgt spid="14341"/>
                                        </p:tgtEl>
                                        <p:attrNameLst>
                                          <p:attrName>style.visibility</p:attrName>
                                        </p:attrNameLst>
                                      </p:cBhvr>
                                      <p:to>
                                        <p:strVal val="visible"/>
                                      </p:to>
                                    </p:set>
                                    <p:anim calcmode="lin" valueType="num">
                                      <p:cBhvr additive="base">
                                        <p:cTn id="11" dur="500" fill="hold"/>
                                        <p:tgtEl>
                                          <p:spTgt spid="14341"/>
                                        </p:tgtEl>
                                        <p:attrNameLst>
                                          <p:attrName>ppt_x</p:attrName>
                                        </p:attrNameLst>
                                      </p:cBhvr>
                                      <p:tavLst>
                                        <p:tav tm="0">
                                          <p:val>
                                            <p:strVal val="#ppt_x"/>
                                          </p:val>
                                        </p:tav>
                                        <p:tav tm="100000">
                                          <p:val>
                                            <p:strVal val="#ppt_x"/>
                                          </p:val>
                                        </p:tav>
                                      </p:tavLst>
                                    </p:anim>
                                    <p:anim calcmode="lin" valueType="num">
                                      <p:cBhvr additive="base">
                                        <p:cTn id="12" dur="500" fill="hold"/>
                                        <p:tgtEl>
                                          <p:spTgt spid="1434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338"/>
                                        </p:tgtEl>
                                        <p:attrNameLst>
                                          <p:attrName>style.visibility</p:attrName>
                                        </p:attrNameLst>
                                      </p:cBhvr>
                                      <p:to>
                                        <p:strVal val="visible"/>
                                      </p:to>
                                    </p:set>
                                    <p:anim calcmode="lin" valueType="num">
                                      <p:cBhvr additive="base">
                                        <p:cTn id="15" dur="500" fill="hold"/>
                                        <p:tgtEl>
                                          <p:spTgt spid="14338"/>
                                        </p:tgtEl>
                                        <p:attrNameLst>
                                          <p:attrName>ppt_x</p:attrName>
                                        </p:attrNameLst>
                                      </p:cBhvr>
                                      <p:tavLst>
                                        <p:tav tm="0">
                                          <p:val>
                                            <p:strVal val="#ppt_x"/>
                                          </p:val>
                                        </p:tav>
                                        <p:tav tm="100000">
                                          <p:val>
                                            <p:strVal val="#ppt_x"/>
                                          </p:val>
                                        </p:tav>
                                      </p:tavLst>
                                    </p:anim>
                                    <p:anim calcmode="lin" valueType="num">
                                      <p:cBhvr additive="base">
                                        <p:cTn id="16" dur="500" fill="hold"/>
                                        <p:tgtEl>
                                          <p:spTgt spid="1433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nodePh="1">
                                  <p:stCondLst>
                                    <p:cond delay="0"/>
                                  </p:stCondLst>
                                  <p:endCondLst>
                                    <p:cond delay="0"/>
                                  </p:endCondLst>
                                  <p:childTnLst>
                                    <p:set>
                                      <p:cBhvr>
                                        <p:cTn id="18" dur="1" fill="hold">
                                          <p:stCondLst>
                                            <p:cond delay="0"/>
                                          </p:stCondLst>
                                        </p:cTn>
                                        <p:tgtEl>
                                          <p:spTgt spid="14344"/>
                                        </p:tgtEl>
                                        <p:attrNameLst>
                                          <p:attrName>style.visibility</p:attrName>
                                        </p:attrNameLst>
                                      </p:cBhvr>
                                      <p:to>
                                        <p:strVal val="visible"/>
                                      </p:to>
                                    </p:set>
                                    <p:anim calcmode="lin" valueType="num">
                                      <p:cBhvr additive="base">
                                        <p:cTn id="19" dur="500" fill="hold"/>
                                        <p:tgtEl>
                                          <p:spTgt spid="14344"/>
                                        </p:tgtEl>
                                        <p:attrNameLst>
                                          <p:attrName>ppt_x</p:attrName>
                                        </p:attrNameLst>
                                      </p:cBhvr>
                                      <p:tavLst>
                                        <p:tav tm="0">
                                          <p:val>
                                            <p:strVal val="#ppt_x"/>
                                          </p:val>
                                        </p:tav>
                                        <p:tav tm="100000">
                                          <p:val>
                                            <p:strVal val="#ppt_x"/>
                                          </p:val>
                                        </p:tav>
                                      </p:tavLst>
                                    </p:anim>
                                    <p:anim calcmode="lin" valueType="num">
                                      <p:cBhvr additive="base">
                                        <p:cTn id="20" dur="500" fill="hold"/>
                                        <p:tgtEl>
                                          <p:spTgt spid="1434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339"/>
                                        </p:tgtEl>
                                        <p:attrNameLst>
                                          <p:attrName>style.visibility</p:attrName>
                                        </p:attrNameLst>
                                      </p:cBhvr>
                                      <p:to>
                                        <p:strVal val="visible"/>
                                      </p:to>
                                    </p:set>
                                    <p:anim calcmode="lin" valueType="num">
                                      <p:cBhvr additive="base">
                                        <p:cTn id="23" dur="500" fill="hold"/>
                                        <p:tgtEl>
                                          <p:spTgt spid="14339"/>
                                        </p:tgtEl>
                                        <p:attrNameLst>
                                          <p:attrName>ppt_x</p:attrName>
                                        </p:attrNameLst>
                                      </p:cBhvr>
                                      <p:tavLst>
                                        <p:tav tm="0">
                                          <p:val>
                                            <p:strVal val="#ppt_x"/>
                                          </p:val>
                                        </p:tav>
                                        <p:tav tm="100000">
                                          <p:val>
                                            <p:strVal val="#ppt_x"/>
                                          </p:val>
                                        </p:tav>
                                      </p:tavLst>
                                    </p:anim>
                                    <p:anim calcmode="lin" valueType="num">
                                      <p:cBhvr additive="base">
                                        <p:cTn id="24" dur="500" fill="hold"/>
                                        <p:tgtEl>
                                          <p:spTgt spid="1433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4345"/>
                                        </p:tgtEl>
                                        <p:attrNameLst>
                                          <p:attrName>style.visibility</p:attrName>
                                        </p:attrNameLst>
                                      </p:cBhvr>
                                      <p:to>
                                        <p:strVal val="visible"/>
                                      </p:to>
                                    </p:set>
                                    <p:anim calcmode="lin" valueType="num">
                                      <p:cBhvr additive="base">
                                        <p:cTn id="27" dur="500" fill="hold"/>
                                        <p:tgtEl>
                                          <p:spTgt spid="14345"/>
                                        </p:tgtEl>
                                        <p:attrNameLst>
                                          <p:attrName>ppt_x</p:attrName>
                                        </p:attrNameLst>
                                      </p:cBhvr>
                                      <p:tavLst>
                                        <p:tav tm="0">
                                          <p:val>
                                            <p:strVal val="#ppt_x"/>
                                          </p:val>
                                        </p:tav>
                                        <p:tav tm="100000">
                                          <p:val>
                                            <p:strVal val="#ppt_x"/>
                                          </p:val>
                                        </p:tav>
                                      </p:tavLst>
                                    </p:anim>
                                    <p:anim calcmode="lin" valueType="num">
                                      <p:cBhvr additive="base">
                                        <p:cTn id="28" dur="500" fill="hold"/>
                                        <p:tgtEl>
                                          <p:spTgt spid="1434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p:bldP spid="14341" grpId="0"/>
      <p:bldP spid="14344" grpId="0"/>
      <p:bldP spid="1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733550" y="0"/>
            <a:ext cx="6870700" cy="987425"/>
          </a:xfrm>
        </p:spPr>
        <p:txBody>
          <a:bodyPr/>
          <a:lstStyle/>
          <a:p>
            <a:pPr algn="l" eaLnBrk="1" hangingPunct="1">
              <a:defRPr/>
            </a:pPr>
            <a:r>
              <a:rPr lang="zh-CN" altLang="en-US" dirty="0" smtClean="0">
                <a:solidFill>
                  <a:srgbClr val="0000FF"/>
                </a:solidFill>
              </a:rPr>
              <a:t>六、磁链开环转差型矢量控制系统</a:t>
            </a:r>
            <a:r>
              <a:rPr lang="en-US" altLang="zh-CN" dirty="0" smtClean="0">
                <a:solidFill>
                  <a:srgbClr val="0000FF"/>
                </a:solidFill>
                <a:latin typeface="Arial" panose="020B0604020202020204" pitchFamily="34" charset="0"/>
              </a:rPr>
              <a:t>—</a:t>
            </a:r>
            <a:r>
              <a:rPr lang="zh-CN" altLang="en-US" dirty="0" smtClean="0">
                <a:solidFill>
                  <a:srgbClr val="0000FF"/>
                </a:solidFill>
              </a:rPr>
              <a:t>直接和间接矢量控制系统特点</a:t>
            </a:r>
          </a:p>
        </p:txBody>
      </p:sp>
      <p:sp>
        <p:nvSpPr>
          <p:cNvPr id="76803" name="Rectangle 3"/>
          <p:cNvSpPr>
            <a:spLocks noGrp="1" noChangeArrowheads="1"/>
          </p:cNvSpPr>
          <p:nvPr>
            <p:ph idx="1"/>
          </p:nvPr>
        </p:nvSpPr>
        <p:spPr>
          <a:xfrm>
            <a:off x="1692275" y="981075"/>
            <a:ext cx="7380288" cy="2016125"/>
          </a:xfrm>
          <a:solidFill>
            <a:schemeClr val="bg1"/>
          </a:solidFill>
        </p:spPr>
        <p:txBody>
          <a:bodyPr/>
          <a:lstStyle/>
          <a:p>
            <a:pPr eaLnBrk="1" hangingPunct="1"/>
            <a:r>
              <a:rPr lang="en-US" altLang="zh-CN" sz="2000" b="1" smtClean="0"/>
              <a:t>1.</a:t>
            </a:r>
            <a:r>
              <a:rPr lang="zh-CN" altLang="en-US" sz="2000" b="1" smtClean="0"/>
              <a:t>在磁链闭环控制的矢量控制系统中，转子磁链反馈信号是由磁链模型获得的，其幅值和相位都受到电机参数</a:t>
            </a:r>
            <a:r>
              <a:rPr lang="en-US" altLang="zh-CN" sz="2000" b="1" i="1" smtClean="0"/>
              <a:t>T</a:t>
            </a:r>
            <a:r>
              <a:rPr lang="en-US" altLang="zh-CN" sz="2000" b="1" baseline="-25000" smtClean="0"/>
              <a:t>r</a:t>
            </a:r>
            <a:r>
              <a:rPr lang="zh-CN" altLang="en-US" sz="2000" b="1" smtClean="0"/>
              <a:t>和</a:t>
            </a:r>
            <a:r>
              <a:rPr lang="en-US" altLang="zh-CN" sz="2000" b="1" i="1" smtClean="0"/>
              <a:t>L</a:t>
            </a:r>
            <a:r>
              <a:rPr lang="en-US" altLang="zh-CN" sz="2000" b="1" baseline="-25000" smtClean="0"/>
              <a:t>m</a:t>
            </a:r>
            <a:r>
              <a:rPr lang="zh-CN" altLang="en-US" sz="2000" b="1" smtClean="0"/>
              <a:t>变化的影响，造成控制的不准确性。</a:t>
            </a:r>
          </a:p>
          <a:p>
            <a:pPr eaLnBrk="1" hangingPunct="1"/>
            <a:r>
              <a:rPr lang="en-US" altLang="zh-CN" sz="2000" b="1" smtClean="0"/>
              <a:t>2.</a:t>
            </a:r>
            <a:r>
              <a:rPr lang="zh-CN" altLang="en-US" sz="2000" b="1" smtClean="0"/>
              <a:t>磁链开环转差型矢量控制系统的磁场定向由磁链和转矩给定信号确定，靠矢量控制方程保证（利用矢量控制方程中的转差公式（</a:t>
            </a:r>
            <a:r>
              <a:rPr lang="en-US" altLang="zh-CN" sz="2000" b="1" smtClean="0"/>
              <a:t>6-135</a:t>
            </a:r>
            <a:r>
              <a:rPr lang="zh-CN" altLang="en-US" sz="2000" b="1" smtClean="0"/>
              <a:t>），构成转差型的矢量控制系统），并没有实际计算转子磁链及其相位，所以属于间接矢量控制</a:t>
            </a:r>
          </a:p>
        </p:txBody>
      </p:sp>
      <p:pic>
        <p:nvPicPr>
          <p:cNvPr id="76804" name="Picture 4"/>
          <p:cNvPicPr>
            <a:picLocks noChangeAspect="1" noChangeArrowheads="1"/>
          </p:cNvPicPr>
          <p:nvPr/>
        </p:nvPicPr>
        <p:blipFill>
          <a:blip r:embed="rId2" cstate="print"/>
          <a:srcRect/>
          <a:stretch>
            <a:fillRect/>
          </a:stretch>
        </p:blipFill>
        <p:spPr bwMode="auto">
          <a:xfrm>
            <a:off x="1692275" y="2924175"/>
            <a:ext cx="7416800" cy="3933825"/>
          </a:xfrm>
          <a:prstGeom prst="rect">
            <a:avLst/>
          </a:prstGeom>
          <a:noFill/>
          <a:ln w="9525">
            <a:noFill/>
            <a:miter lim="800000"/>
            <a:headEnd/>
            <a:tailEnd/>
          </a:ln>
        </p:spPr>
      </p:pic>
      <p:sp>
        <p:nvSpPr>
          <p:cNvPr id="76805" name="Text Box 30"/>
          <p:cNvSpPr txBox="1">
            <a:spLocks noChangeArrowheads="1"/>
          </p:cNvSpPr>
          <p:nvPr/>
        </p:nvSpPr>
        <p:spPr bwMode="auto">
          <a:xfrm>
            <a:off x="0" y="4514850"/>
            <a:ext cx="1670050"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9</a:t>
            </a:r>
            <a:r>
              <a:rPr lang="zh-CN" altLang="en-US" sz="1600" b="1">
                <a:latin typeface="Times New Roman" pitchFamily="18" charset="0"/>
              </a:rPr>
              <a:t>章 同步电动机变压变频调速系统</a:t>
            </a:r>
          </a:p>
        </p:txBody>
      </p:sp>
      <p:sp>
        <p:nvSpPr>
          <p:cNvPr id="6" name="Text Box 13"/>
          <p:cNvSpPr txBox="1">
            <a:spLocks noChangeArrowheads="1"/>
          </p:cNvSpPr>
          <p:nvPr/>
        </p:nvSpPr>
        <p:spPr bwMode="auto">
          <a:xfrm>
            <a:off x="0" y="2676525"/>
            <a:ext cx="1703388" cy="825500"/>
          </a:xfrm>
          <a:prstGeom prst="rect">
            <a:avLst/>
          </a:prstGeom>
          <a:solidFill>
            <a:schemeClr val="accent5">
              <a:lumMod val="60000"/>
              <a:lumOff val="40000"/>
            </a:schemeClr>
          </a:solidFill>
          <a:ln w="9525">
            <a:noFill/>
            <a:miter lim="800000"/>
          </a:ln>
        </p:spPr>
        <p:txBody>
          <a:bodyPr>
            <a:spAutoFit/>
          </a:bodyPr>
          <a:lstStyle/>
          <a:p>
            <a:pPr>
              <a:spcBef>
                <a:spcPct val="50000"/>
              </a:spcBef>
              <a:buFontTx/>
              <a:buNone/>
              <a:defRPr/>
            </a:pPr>
            <a:r>
              <a:rPr kumimoji="1" lang="zh-CN" altLang="en-US" sz="1600" b="1" dirty="0">
                <a:latin typeface="Times New Roman" panose="02020603050405020304" pitchFamily="18" charset="0"/>
                <a:hlinkClick r:id="rId3" action="ppaction://hlinksldjump"/>
              </a:rPr>
              <a:t>第</a:t>
            </a:r>
            <a:r>
              <a:rPr kumimoji="1" lang="en-US" altLang="zh-CN" sz="1600" b="1" dirty="0">
                <a:latin typeface="Times New Roman" panose="02020603050405020304" pitchFamily="18" charset="0"/>
                <a:hlinkClick r:id="rId3" action="ppaction://hlinksldjump"/>
              </a:rPr>
              <a:t>7</a:t>
            </a:r>
            <a:r>
              <a:rPr kumimoji="1" lang="zh-CN" altLang="en-US" sz="1600" b="1" dirty="0">
                <a:latin typeface="Times New Roman" panose="02020603050405020304" pitchFamily="18" charset="0"/>
                <a:hlinkClick r:id="rId3" action="ppaction://hlinksldjump"/>
              </a:rPr>
              <a:t>章  基于动态模型的异步电动机调速系统</a:t>
            </a:r>
            <a:endParaRPr kumimoji="1" lang="zh-CN" altLang="en-US" sz="1600" b="1" dirty="0">
              <a:latin typeface="Times New Roman" panose="02020603050405020304" pitchFamily="18" charset="0"/>
            </a:endParaRPr>
          </a:p>
        </p:txBody>
      </p:sp>
      <p:sp>
        <p:nvSpPr>
          <p:cNvPr id="76807" name="Text Box 26"/>
          <p:cNvSpPr txBox="1">
            <a:spLocks noChangeArrowheads="1"/>
          </p:cNvSpPr>
          <p:nvPr/>
        </p:nvSpPr>
        <p:spPr bwMode="auto">
          <a:xfrm>
            <a:off x="0" y="1079500"/>
            <a:ext cx="1687513" cy="581025"/>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4" action="ppaction://hlinksldjump"/>
              </a:rPr>
              <a:t>第</a:t>
            </a:r>
            <a:r>
              <a:rPr lang="en-US" altLang="zh-CN" sz="1600" b="1">
                <a:latin typeface="Times New Roman" pitchFamily="18" charset="0"/>
                <a:hlinkClick r:id="rId4" action="ppaction://hlinksldjump"/>
              </a:rPr>
              <a:t>1</a:t>
            </a:r>
            <a:r>
              <a:rPr lang="zh-CN" altLang="en-US" sz="1600" b="1">
                <a:latin typeface="Times New Roman" pitchFamily="18" charset="0"/>
                <a:hlinkClick r:id="rId4" action="ppaction://hlinksldjump"/>
              </a:rPr>
              <a:t>章  交流调速系统绪论</a:t>
            </a:r>
            <a:endParaRPr lang="zh-CN" altLang="en-US" sz="1600" b="1">
              <a:latin typeface="Times New Roman" pitchFamily="18" charset="0"/>
            </a:endParaRPr>
          </a:p>
        </p:txBody>
      </p:sp>
      <p:sp>
        <p:nvSpPr>
          <p:cNvPr id="76808" name="Text Box 27"/>
          <p:cNvSpPr txBox="1">
            <a:spLocks noChangeArrowheads="1"/>
          </p:cNvSpPr>
          <p:nvPr/>
        </p:nvSpPr>
        <p:spPr bwMode="auto">
          <a:xfrm>
            <a:off x="0" y="1749425"/>
            <a:ext cx="1693863" cy="825500"/>
          </a:xfrm>
          <a:prstGeom prst="rect">
            <a:avLst/>
          </a:prstGeom>
          <a:solidFill>
            <a:schemeClr val="bg1"/>
          </a:solidFill>
          <a:ln w="9525">
            <a:noFill/>
            <a:miter lim="800000"/>
            <a:headEnd/>
            <a:tailEnd/>
          </a:ln>
        </p:spPr>
        <p:txBody>
          <a:bodyPr>
            <a:spAutoFit/>
          </a:bodyPr>
          <a:lstStyle/>
          <a:p>
            <a:pPr>
              <a:spcBef>
                <a:spcPct val="50000"/>
              </a:spcBef>
            </a:pPr>
            <a:r>
              <a:rPr lang="zh-CN" altLang="zh-CN" sz="1600" b="1">
                <a:latin typeface="Times New Roman" pitchFamily="18" charset="0"/>
              </a:rPr>
              <a:t>第</a:t>
            </a:r>
            <a:r>
              <a:rPr lang="en-US" altLang="zh-CN" sz="1600" b="1">
                <a:latin typeface="Times New Roman" pitchFamily="18" charset="0"/>
              </a:rPr>
              <a:t>6</a:t>
            </a:r>
            <a:r>
              <a:rPr lang="zh-CN" altLang="zh-CN" sz="1600" b="1">
                <a:latin typeface="Times New Roman" pitchFamily="18" charset="0"/>
              </a:rPr>
              <a:t>章 </a:t>
            </a:r>
            <a:r>
              <a:rPr lang="zh-CN" altLang="en-US" sz="1600" b="1">
                <a:latin typeface="Times New Roman" pitchFamily="18" charset="0"/>
              </a:rPr>
              <a:t> </a:t>
            </a:r>
            <a:r>
              <a:rPr lang="zh-CN" altLang="zh-CN" sz="1600" b="1">
                <a:latin typeface="Times New Roman" pitchFamily="18" charset="0"/>
              </a:rPr>
              <a:t>基于稳态模型的异步电动机调速系统</a:t>
            </a:r>
            <a:endParaRPr lang="en-US" altLang="zh-CN" sz="1600" b="1">
              <a:latin typeface="Times New Roman" pitchFamily="18" charset="0"/>
            </a:endParaRPr>
          </a:p>
        </p:txBody>
      </p:sp>
      <p:sp>
        <p:nvSpPr>
          <p:cNvPr id="76809" name="Text Box 29"/>
          <p:cNvSpPr txBox="1">
            <a:spLocks noChangeArrowheads="1"/>
          </p:cNvSpPr>
          <p:nvPr/>
        </p:nvSpPr>
        <p:spPr bwMode="auto">
          <a:xfrm>
            <a:off x="0" y="3606800"/>
            <a:ext cx="1685925" cy="830263"/>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8</a:t>
            </a:r>
            <a:r>
              <a:rPr lang="zh-CN" altLang="en-US" sz="1600" b="1">
                <a:latin typeface="Times New Roman" pitchFamily="18" charset="0"/>
              </a:rPr>
              <a:t>章 </a:t>
            </a:r>
            <a:r>
              <a:rPr lang="zh-CN" altLang="zh-CN" sz="1600" b="1"/>
              <a:t>绕线转子异步电机转子变频控制系统</a:t>
            </a:r>
            <a:endParaRPr lang="zh-CN" altLang="en-US" sz="1600" b="1">
              <a:latin typeface="Times New Roman" pitchFamily="18"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16"/>
          <p:cNvPicPr>
            <a:picLocks noChangeAspect="1" noChangeArrowheads="1"/>
          </p:cNvPicPr>
          <p:nvPr/>
        </p:nvPicPr>
        <p:blipFill>
          <a:blip r:embed="rId2" cstate="print"/>
          <a:srcRect/>
          <a:stretch>
            <a:fillRect/>
          </a:stretch>
        </p:blipFill>
        <p:spPr bwMode="auto">
          <a:xfrm>
            <a:off x="1814513" y="2997200"/>
            <a:ext cx="6861175" cy="3311525"/>
          </a:xfrm>
          <a:prstGeom prst="rect">
            <a:avLst/>
          </a:prstGeom>
          <a:noFill/>
          <a:ln w="9525">
            <a:noFill/>
            <a:miter lim="800000"/>
            <a:headEnd/>
            <a:tailEnd/>
          </a:ln>
        </p:spPr>
      </p:pic>
      <p:sp>
        <p:nvSpPr>
          <p:cNvPr id="54274" name="Rectangle 2"/>
          <p:cNvSpPr>
            <a:spLocks noGrp="1" noChangeArrowheads="1"/>
          </p:cNvSpPr>
          <p:nvPr>
            <p:ph type="title"/>
          </p:nvPr>
        </p:nvSpPr>
        <p:spPr>
          <a:xfrm>
            <a:off x="1692275" y="188913"/>
            <a:ext cx="7043738" cy="454025"/>
          </a:xfrm>
        </p:spPr>
        <p:txBody>
          <a:bodyPr/>
          <a:lstStyle/>
          <a:p>
            <a:pPr marL="838200" indent="-838200" eaLnBrk="1" hangingPunct="1">
              <a:defRPr/>
            </a:pPr>
            <a:r>
              <a:rPr lang="zh-CN" altLang="en-US" dirty="0" smtClean="0">
                <a:solidFill>
                  <a:srgbClr val="CC0000"/>
                </a:solidFill>
                <a:effectLst>
                  <a:outerShdw blurRad="38100" dist="38100" dir="2700000" algn="tl">
                    <a:srgbClr val="C0C0C0"/>
                  </a:outerShdw>
                </a:effectLst>
                <a:ea typeface="隶书" panose="02010509060101010101" pitchFamily="49" charset="-122"/>
              </a:rPr>
              <a:t>磁链开环转差型矢量控制系统</a:t>
            </a:r>
            <a:r>
              <a:rPr lang="en-US" altLang="zh-CN" dirty="0" smtClean="0">
                <a:solidFill>
                  <a:srgbClr val="CC0000"/>
                </a:solidFill>
                <a:effectLst>
                  <a:outerShdw blurRad="38100" dist="38100" dir="2700000" algn="tl">
                    <a:srgbClr val="C0C0C0"/>
                  </a:outerShdw>
                </a:effectLst>
                <a:ea typeface="隶书" panose="02010509060101010101" pitchFamily="49" charset="-122"/>
              </a:rPr>
              <a:t>——</a:t>
            </a:r>
            <a:r>
              <a:rPr lang="zh-CN" altLang="en-US" dirty="0" smtClean="0">
                <a:solidFill>
                  <a:srgbClr val="CC0000"/>
                </a:solidFill>
                <a:effectLst>
                  <a:outerShdw blurRad="38100" dist="38100" dir="2700000" algn="tl">
                    <a:srgbClr val="C0C0C0"/>
                  </a:outerShdw>
                </a:effectLst>
                <a:ea typeface="隶书" panose="02010509060101010101" pitchFamily="49" charset="-122"/>
              </a:rPr>
              <a:t>间接定向</a:t>
            </a:r>
          </a:p>
        </p:txBody>
      </p:sp>
      <p:sp>
        <p:nvSpPr>
          <p:cNvPr id="555019" name="Rectangle 11"/>
          <p:cNvSpPr>
            <a:spLocks noChangeArrowheads="1"/>
          </p:cNvSpPr>
          <p:nvPr/>
        </p:nvSpPr>
        <p:spPr bwMode="auto">
          <a:xfrm>
            <a:off x="1692275" y="822325"/>
            <a:ext cx="7416800" cy="2246313"/>
          </a:xfrm>
          <a:prstGeom prst="rect">
            <a:avLst/>
          </a:prstGeom>
          <a:noFill/>
          <a:ln w="9525">
            <a:noFill/>
            <a:miter lim="800000"/>
          </a:ln>
          <a:effectLst/>
        </p:spPr>
        <p:txBody>
          <a:bodyPr anchor="ctr">
            <a:spAutoFit/>
          </a:bodyPr>
          <a:lstStyle/>
          <a:p>
            <a:pPr algn="just">
              <a:buClr>
                <a:schemeClr val="folHlink"/>
              </a:buClr>
              <a:buSzPct val="75000"/>
              <a:buFont typeface="Wingdings" panose="05000000000000000000" pitchFamily="2" charset="2"/>
              <a:buChar char="l"/>
              <a:defRPr/>
            </a:pPr>
            <a:r>
              <a:rPr kumimoji="1" lang="zh-CN" altLang="en-US" sz="2000" b="1" dirty="0">
                <a:solidFill>
                  <a:srgbClr val="FF0000"/>
                </a:solidFill>
                <a:effectLst>
                  <a:outerShdw blurRad="38100" dist="38100" dir="2700000" algn="tl">
                    <a:srgbClr val="C0C0C0"/>
                  </a:outerShdw>
                </a:effectLst>
                <a:latin typeface="Times New Roman" panose="02020603050405020304" pitchFamily="18" charset="0"/>
              </a:rPr>
              <a:t>矢量控制系统中，转子磁链幅值和位置信号均由磁链模型计算获得，受到电动机参数变化的影响，造成控制的不准确性。</a:t>
            </a:r>
          </a:p>
          <a:p>
            <a:pPr algn="just">
              <a:buClr>
                <a:schemeClr val="folHlink"/>
              </a:buClr>
              <a:buSzPct val="75000"/>
              <a:buFont typeface="Wingdings" panose="05000000000000000000" pitchFamily="2" charset="2"/>
              <a:buChar char="l"/>
              <a:defRPr/>
            </a:pPr>
            <a:r>
              <a:rPr kumimoji="1" lang="zh-CN" altLang="en-US" sz="2000" b="1" dirty="0">
                <a:solidFill>
                  <a:srgbClr val="0000CC"/>
                </a:solidFill>
                <a:effectLst>
                  <a:outerShdw blurRad="38100" dist="38100" dir="2700000" algn="tl">
                    <a:srgbClr val="C0C0C0"/>
                  </a:outerShdw>
                </a:effectLst>
                <a:latin typeface="Times New Roman" panose="02020603050405020304" pitchFamily="18" charset="0"/>
              </a:rPr>
              <a:t>采用磁链开环的控制方式，无需转子磁链幅值，但对于矢量变换而言，仍然需要转子磁链的位置信号，转子磁链的计算仍然不可避免。</a:t>
            </a:r>
          </a:p>
          <a:p>
            <a:pPr algn="just">
              <a:buClr>
                <a:schemeClr val="folHlink"/>
              </a:buClr>
              <a:buSzPct val="75000"/>
              <a:buFont typeface="Wingdings" panose="05000000000000000000" pitchFamily="2" charset="2"/>
              <a:buChar char="l"/>
              <a:defRPr/>
            </a:pPr>
            <a:r>
              <a:rPr kumimoji="1" lang="zh-CN" altLang="en-US" sz="2000" b="1" dirty="0">
                <a:effectLst>
                  <a:outerShdw blurRad="38100" dist="38100" dir="2700000" algn="tl">
                    <a:srgbClr val="C0C0C0"/>
                  </a:outerShdw>
                </a:effectLst>
                <a:latin typeface="Times New Roman" panose="02020603050405020304" pitchFamily="18" charset="0"/>
              </a:rPr>
              <a:t>利用给定值间接计算转子磁链的位置，可简化系统结构，这种方法称为间接定向。</a:t>
            </a:r>
          </a:p>
        </p:txBody>
      </p:sp>
      <p:sp>
        <p:nvSpPr>
          <p:cNvPr id="54284" name="Rectangle 12"/>
          <p:cNvSpPr>
            <a:spLocks noChangeArrowheads="1"/>
          </p:cNvSpPr>
          <p:nvPr/>
        </p:nvSpPr>
        <p:spPr bwMode="auto">
          <a:xfrm>
            <a:off x="2632075" y="6461125"/>
            <a:ext cx="5589588" cy="396875"/>
          </a:xfrm>
          <a:prstGeom prst="rect">
            <a:avLst/>
          </a:prstGeom>
          <a:noFill/>
          <a:ln w="9525">
            <a:noFill/>
            <a:miter lim="800000"/>
          </a:ln>
        </p:spPr>
        <p:txBody>
          <a:bodyPr anchor="ctr">
            <a:spAutoFit/>
          </a:bodyPr>
          <a:lstStyle/>
          <a:p>
            <a:pPr>
              <a:buClr>
                <a:schemeClr val="folHlink"/>
              </a:buClr>
              <a:buSzPct val="75000"/>
              <a:buFont typeface="Wingdings" panose="05000000000000000000" pitchFamily="2" charset="2"/>
              <a:buNone/>
              <a:defRPr/>
            </a:pPr>
            <a:r>
              <a:rPr kumimoji="1" lang="zh-CN" altLang="en-US" sz="2000" b="1" dirty="0">
                <a:effectLst>
                  <a:outerShdw blurRad="38100" dist="38100" dir="2700000" algn="tl">
                    <a:srgbClr val="C0C0C0"/>
                  </a:outerShdw>
                </a:effectLst>
                <a:latin typeface="Times New Roman" panose="02020603050405020304" pitchFamily="18" charset="0"/>
              </a:rPr>
              <a:t>图</a:t>
            </a:r>
            <a:r>
              <a:rPr kumimoji="1" lang="en-US" altLang="zh-CN" sz="2000" b="1" dirty="0">
                <a:effectLst>
                  <a:outerShdw blurRad="38100" dist="38100" dir="2700000" algn="tl">
                    <a:srgbClr val="C0C0C0"/>
                  </a:outerShdw>
                </a:effectLst>
                <a:latin typeface="Times New Roman" panose="02020603050405020304" pitchFamily="18" charset="0"/>
              </a:rPr>
              <a:t>7-32  </a:t>
            </a:r>
            <a:r>
              <a:rPr kumimoji="1" lang="zh-CN" altLang="en-US" sz="2000" b="1" dirty="0">
                <a:effectLst>
                  <a:outerShdw blurRad="38100" dist="38100" dir="2700000" algn="tl">
                    <a:srgbClr val="C0C0C0"/>
                  </a:outerShdw>
                </a:effectLst>
                <a:latin typeface="Times New Roman" panose="02020603050405020304" pitchFamily="18" charset="0"/>
              </a:rPr>
              <a:t>磁链开环转差型矢量控制系统</a:t>
            </a:r>
          </a:p>
        </p:txBody>
      </p:sp>
      <p:sp>
        <p:nvSpPr>
          <p:cNvPr id="555030" name="Rectangle 22"/>
          <p:cNvSpPr>
            <a:spLocks noChangeArrowheads="1"/>
          </p:cNvSpPr>
          <p:nvPr/>
        </p:nvSpPr>
        <p:spPr bwMode="auto">
          <a:xfrm>
            <a:off x="3544888" y="4770438"/>
            <a:ext cx="2025650" cy="366712"/>
          </a:xfrm>
          <a:prstGeom prst="rect">
            <a:avLst/>
          </a:prstGeom>
          <a:noFill/>
          <a:ln w="9525">
            <a:noFill/>
            <a:miter lim="800000"/>
          </a:ln>
          <a:effectLst/>
        </p:spPr>
        <p:txBody>
          <a:bodyPr wrap="none">
            <a:spAutoFit/>
          </a:bodyPr>
          <a:lstStyle/>
          <a:p>
            <a:pPr>
              <a:buFontTx/>
              <a:buNone/>
              <a:defRPr/>
            </a:pPr>
            <a:r>
              <a:rPr kumimoji="1" lang="zh-CN" altLang="en-US" sz="1800" b="1">
                <a:solidFill>
                  <a:srgbClr val="FF0000"/>
                </a:solidFill>
                <a:effectLst>
                  <a:outerShdw blurRad="38100" dist="38100" dir="2700000" algn="tl">
                    <a:srgbClr val="C0C0C0"/>
                  </a:outerShdw>
                </a:effectLst>
              </a:rPr>
              <a:t>定子电流转矩分量</a:t>
            </a:r>
          </a:p>
        </p:txBody>
      </p:sp>
      <p:sp>
        <p:nvSpPr>
          <p:cNvPr id="555031" name="Line 23"/>
          <p:cNvSpPr>
            <a:spLocks noChangeShapeType="1"/>
          </p:cNvSpPr>
          <p:nvPr/>
        </p:nvSpPr>
        <p:spPr bwMode="auto">
          <a:xfrm flipV="1">
            <a:off x="4246563" y="4179888"/>
            <a:ext cx="493712" cy="711200"/>
          </a:xfrm>
          <a:prstGeom prst="line">
            <a:avLst/>
          </a:prstGeom>
          <a:noFill/>
          <a:ln w="38100">
            <a:solidFill>
              <a:srgbClr val="FF0000"/>
            </a:solidFill>
            <a:round/>
            <a:headEnd/>
            <a:tailEnd type="triangle" w="med" len="med"/>
          </a:ln>
        </p:spPr>
        <p:txBody>
          <a:bodyPr/>
          <a:lstStyle/>
          <a:p>
            <a:endParaRPr lang="zh-CN" altLang="en-US"/>
          </a:p>
        </p:txBody>
      </p:sp>
      <p:sp>
        <p:nvSpPr>
          <p:cNvPr id="555032" name="Rectangle 24"/>
          <p:cNvSpPr>
            <a:spLocks noChangeArrowheads="1"/>
          </p:cNvSpPr>
          <p:nvPr/>
        </p:nvSpPr>
        <p:spPr bwMode="auto">
          <a:xfrm>
            <a:off x="5403850" y="2795588"/>
            <a:ext cx="2025650" cy="366712"/>
          </a:xfrm>
          <a:prstGeom prst="rect">
            <a:avLst/>
          </a:prstGeom>
          <a:noFill/>
          <a:ln w="9525">
            <a:noFill/>
            <a:miter lim="800000"/>
          </a:ln>
        </p:spPr>
        <p:txBody>
          <a:bodyPr wrap="none">
            <a:spAutoFit/>
          </a:bodyPr>
          <a:lstStyle/>
          <a:p>
            <a:pPr>
              <a:buFontTx/>
              <a:buNone/>
              <a:defRPr/>
            </a:pPr>
            <a:r>
              <a:rPr kumimoji="1" lang="zh-CN" altLang="en-US" sz="1800" b="1">
                <a:solidFill>
                  <a:srgbClr val="FF0000"/>
                </a:solidFill>
                <a:effectLst>
                  <a:outerShdw blurRad="38100" dist="38100" dir="2700000" algn="tl">
                    <a:srgbClr val="C0C0C0"/>
                  </a:outerShdw>
                </a:effectLst>
              </a:rPr>
              <a:t>定子电流励磁分量</a:t>
            </a:r>
          </a:p>
        </p:txBody>
      </p:sp>
      <p:sp>
        <p:nvSpPr>
          <p:cNvPr id="555033" name="Line 25"/>
          <p:cNvSpPr>
            <a:spLocks noChangeShapeType="1"/>
          </p:cNvSpPr>
          <p:nvPr/>
        </p:nvSpPr>
        <p:spPr bwMode="auto">
          <a:xfrm flipH="1">
            <a:off x="4827588" y="2946400"/>
            <a:ext cx="682625" cy="363538"/>
          </a:xfrm>
          <a:prstGeom prst="line">
            <a:avLst/>
          </a:prstGeom>
          <a:noFill/>
          <a:ln w="38100">
            <a:solidFill>
              <a:srgbClr val="FF0000"/>
            </a:solidFill>
            <a:round/>
            <a:headEnd/>
            <a:tailEnd type="triangle" w="med" len="med"/>
          </a:ln>
        </p:spPr>
        <p:txBody>
          <a:bodyPr/>
          <a:lstStyle/>
          <a:p>
            <a:endParaRPr lang="zh-CN" altLang="en-US"/>
          </a:p>
        </p:txBody>
      </p:sp>
      <p:pic>
        <p:nvPicPr>
          <p:cNvPr id="77834" name="Picture 26"/>
          <p:cNvPicPr>
            <a:picLocks noChangeAspect="1" noChangeArrowheads="1"/>
          </p:cNvPicPr>
          <p:nvPr/>
        </p:nvPicPr>
        <p:blipFill>
          <a:blip r:embed="rId3" cstate="print"/>
          <a:srcRect/>
          <a:stretch>
            <a:fillRect/>
          </a:stretch>
        </p:blipFill>
        <p:spPr bwMode="auto">
          <a:xfrm>
            <a:off x="5810250" y="5373688"/>
            <a:ext cx="1924050" cy="666750"/>
          </a:xfrm>
          <a:prstGeom prst="rect">
            <a:avLst/>
          </a:prstGeom>
          <a:noFill/>
          <a:ln w="9525">
            <a:solidFill>
              <a:srgbClr val="FF0000"/>
            </a:solidFill>
            <a:miter lim="800000"/>
            <a:headEnd/>
            <a:tailEnd/>
          </a:ln>
        </p:spPr>
      </p:pic>
      <p:sp>
        <p:nvSpPr>
          <p:cNvPr id="77835" name="Text Box 30"/>
          <p:cNvSpPr txBox="1">
            <a:spLocks noChangeArrowheads="1"/>
          </p:cNvSpPr>
          <p:nvPr/>
        </p:nvSpPr>
        <p:spPr bwMode="auto">
          <a:xfrm>
            <a:off x="0" y="4514850"/>
            <a:ext cx="1670050"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9</a:t>
            </a:r>
            <a:r>
              <a:rPr lang="zh-CN" altLang="en-US" sz="1600" b="1">
                <a:latin typeface="Times New Roman" pitchFamily="18" charset="0"/>
              </a:rPr>
              <a:t>章 同步电动机变压变频调速系统</a:t>
            </a:r>
          </a:p>
        </p:txBody>
      </p:sp>
      <p:sp>
        <p:nvSpPr>
          <p:cNvPr id="12" name="Text Box 13"/>
          <p:cNvSpPr txBox="1">
            <a:spLocks noChangeArrowheads="1"/>
          </p:cNvSpPr>
          <p:nvPr/>
        </p:nvSpPr>
        <p:spPr bwMode="auto">
          <a:xfrm>
            <a:off x="0" y="2676525"/>
            <a:ext cx="1703388" cy="825500"/>
          </a:xfrm>
          <a:prstGeom prst="rect">
            <a:avLst/>
          </a:prstGeom>
          <a:solidFill>
            <a:schemeClr val="accent5">
              <a:lumMod val="60000"/>
              <a:lumOff val="40000"/>
            </a:schemeClr>
          </a:solidFill>
          <a:ln w="9525">
            <a:noFill/>
            <a:miter lim="800000"/>
          </a:ln>
        </p:spPr>
        <p:txBody>
          <a:bodyPr>
            <a:spAutoFit/>
          </a:bodyPr>
          <a:lstStyle/>
          <a:p>
            <a:pPr>
              <a:spcBef>
                <a:spcPct val="50000"/>
              </a:spcBef>
              <a:buFontTx/>
              <a:buNone/>
              <a:defRPr/>
            </a:pPr>
            <a:r>
              <a:rPr kumimoji="1" lang="zh-CN" altLang="en-US" sz="1600" b="1" dirty="0">
                <a:latin typeface="Times New Roman" panose="02020603050405020304" pitchFamily="18" charset="0"/>
                <a:hlinkClick r:id="rId4" action="ppaction://hlinksldjump"/>
              </a:rPr>
              <a:t>第</a:t>
            </a:r>
            <a:r>
              <a:rPr kumimoji="1" lang="en-US" altLang="zh-CN" sz="1600" b="1" dirty="0">
                <a:latin typeface="Times New Roman" panose="02020603050405020304" pitchFamily="18" charset="0"/>
                <a:hlinkClick r:id="rId4" action="ppaction://hlinksldjump"/>
              </a:rPr>
              <a:t>7</a:t>
            </a:r>
            <a:r>
              <a:rPr kumimoji="1" lang="zh-CN" altLang="en-US" sz="1600" b="1" dirty="0">
                <a:latin typeface="Times New Roman" panose="02020603050405020304" pitchFamily="18" charset="0"/>
                <a:hlinkClick r:id="rId4" action="ppaction://hlinksldjump"/>
              </a:rPr>
              <a:t>章  基于动态模型的异步电动机调速系统</a:t>
            </a:r>
            <a:endParaRPr kumimoji="1" lang="zh-CN" altLang="en-US" sz="1600" b="1" dirty="0">
              <a:latin typeface="Times New Roman" panose="02020603050405020304" pitchFamily="18" charset="0"/>
            </a:endParaRPr>
          </a:p>
        </p:txBody>
      </p:sp>
      <p:sp>
        <p:nvSpPr>
          <p:cNvPr id="77837" name="Text Box 26"/>
          <p:cNvSpPr txBox="1">
            <a:spLocks noChangeArrowheads="1"/>
          </p:cNvSpPr>
          <p:nvPr/>
        </p:nvSpPr>
        <p:spPr bwMode="auto">
          <a:xfrm>
            <a:off x="0" y="1079500"/>
            <a:ext cx="1687513" cy="581025"/>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5" action="ppaction://hlinksldjump"/>
              </a:rPr>
              <a:t>第</a:t>
            </a:r>
            <a:r>
              <a:rPr lang="en-US" altLang="zh-CN" sz="1600" b="1">
                <a:latin typeface="Times New Roman" pitchFamily="18" charset="0"/>
                <a:hlinkClick r:id="rId5" action="ppaction://hlinksldjump"/>
              </a:rPr>
              <a:t>1</a:t>
            </a:r>
            <a:r>
              <a:rPr lang="zh-CN" altLang="en-US" sz="1600" b="1">
                <a:latin typeface="Times New Roman" pitchFamily="18" charset="0"/>
                <a:hlinkClick r:id="rId5" action="ppaction://hlinksldjump"/>
              </a:rPr>
              <a:t>章  交流调速系统绪论</a:t>
            </a:r>
            <a:endParaRPr lang="zh-CN" altLang="en-US" sz="1600" b="1">
              <a:latin typeface="Times New Roman" pitchFamily="18" charset="0"/>
            </a:endParaRPr>
          </a:p>
        </p:txBody>
      </p:sp>
      <p:sp>
        <p:nvSpPr>
          <p:cNvPr id="77838" name="Text Box 27"/>
          <p:cNvSpPr txBox="1">
            <a:spLocks noChangeArrowheads="1"/>
          </p:cNvSpPr>
          <p:nvPr/>
        </p:nvSpPr>
        <p:spPr bwMode="auto">
          <a:xfrm>
            <a:off x="0" y="1749425"/>
            <a:ext cx="1693863" cy="825500"/>
          </a:xfrm>
          <a:prstGeom prst="rect">
            <a:avLst/>
          </a:prstGeom>
          <a:solidFill>
            <a:schemeClr val="bg1"/>
          </a:solidFill>
          <a:ln w="9525">
            <a:noFill/>
            <a:miter lim="800000"/>
            <a:headEnd/>
            <a:tailEnd/>
          </a:ln>
        </p:spPr>
        <p:txBody>
          <a:bodyPr>
            <a:spAutoFit/>
          </a:bodyPr>
          <a:lstStyle/>
          <a:p>
            <a:pPr>
              <a:spcBef>
                <a:spcPct val="50000"/>
              </a:spcBef>
            </a:pPr>
            <a:r>
              <a:rPr lang="zh-CN" altLang="zh-CN" sz="1600" b="1">
                <a:latin typeface="Times New Roman" pitchFamily="18" charset="0"/>
              </a:rPr>
              <a:t>第</a:t>
            </a:r>
            <a:r>
              <a:rPr lang="en-US" altLang="zh-CN" sz="1600" b="1">
                <a:latin typeface="Times New Roman" pitchFamily="18" charset="0"/>
              </a:rPr>
              <a:t>6</a:t>
            </a:r>
            <a:r>
              <a:rPr lang="zh-CN" altLang="zh-CN" sz="1600" b="1">
                <a:latin typeface="Times New Roman" pitchFamily="18" charset="0"/>
              </a:rPr>
              <a:t>章 </a:t>
            </a:r>
            <a:r>
              <a:rPr lang="zh-CN" altLang="en-US" sz="1600" b="1">
                <a:latin typeface="Times New Roman" pitchFamily="18" charset="0"/>
              </a:rPr>
              <a:t> </a:t>
            </a:r>
            <a:r>
              <a:rPr lang="zh-CN" altLang="zh-CN" sz="1600" b="1">
                <a:latin typeface="Times New Roman" pitchFamily="18" charset="0"/>
              </a:rPr>
              <a:t>基于稳态模型的异步电动机调速系统</a:t>
            </a:r>
            <a:endParaRPr lang="en-US" altLang="zh-CN" sz="1600" b="1">
              <a:latin typeface="Times New Roman" pitchFamily="18" charset="0"/>
            </a:endParaRPr>
          </a:p>
        </p:txBody>
      </p:sp>
      <p:sp>
        <p:nvSpPr>
          <p:cNvPr id="77839" name="Text Box 29"/>
          <p:cNvSpPr txBox="1">
            <a:spLocks noChangeArrowheads="1"/>
          </p:cNvSpPr>
          <p:nvPr/>
        </p:nvSpPr>
        <p:spPr bwMode="auto">
          <a:xfrm>
            <a:off x="0" y="3606800"/>
            <a:ext cx="1685925" cy="830263"/>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8</a:t>
            </a:r>
            <a:r>
              <a:rPr lang="zh-CN" altLang="en-US" sz="1600" b="1">
                <a:latin typeface="Times New Roman" pitchFamily="18" charset="0"/>
              </a:rPr>
              <a:t>章 </a:t>
            </a:r>
            <a:r>
              <a:rPr lang="zh-CN" altLang="zh-CN" sz="1600" b="1"/>
              <a:t>绕线转子异步电机转子变频控制系统</a:t>
            </a:r>
            <a:endParaRPr lang="zh-CN" altLang="en-US" sz="1600" b="1">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5031"/>
                                        </p:tgtEl>
                                        <p:attrNameLst>
                                          <p:attrName>style.visibility</p:attrName>
                                        </p:attrNameLst>
                                      </p:cBhvr>
                                      <p:to>
                                        <p:strVal val="visible"/>
                                      </p:to>
                                    </p:set>
                                    <p:anim calcmode="lin" valueType="num">
                                      <p:cBhvr additive="base">
                                        <p:cTn id="7" dur="500" fill="hold"/>
                                        <p:tgtEl>
                                          <p:spTgt spid="555031"/>
                                        </p:tgtEl>
                                        <p:attrNameLst>
                                          <p:attrName>ppt_x</p:attrName>
                                        </p:attrNameLst>
                                      </p:cBhvr>
                                      <p:tavLst>
                                        <p:tav tm="0">
                                          <p:val>
                                            <p:strVal val="#ppt_x"/>
                                          </p:val>
                                        </p:tav>
                                        <p:tav tm="100000">
                                          <p:val>
                                            <p:strVal val="#ppt_x"/>
                                          </p:val>
                                        </p:tav>
                                      </p:tavLst>
                                    </p:anim>
                                    <p:anim calcmode="lin" valueType="num">
                                      <p:cBhvr additive="base">
                                        <p:cTn id="8" dur="500" fill="hold"/>
                                        <p:tgtEl>
                                          <p:spTgt spid="55503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55030"/>
                                        </p:tgtEl>
                                        <p:attrNameLst>
                                          <p:attrName>style.visibility</p:attrName>
                                        </p:attrNameLst>
                                      </p:cBhvr>
                                      <p:to>
                                        <p:strVal val="visible"/>
                                      </p:to>
                                    </p:set>
                                    <p:anim calcmode="lin" valueType="num">
                                      <p:cBhvr additive="base">
                                        <p:cTn id="11" dur="500" fill="hold"/>
                                        <p:tgtEl>
                                          <p:spTgt spid="555030"/>
                                        </p:tgtEl>
                                        <p:attrNameLst>
                                          <p:attrName>ppt_x</p:attrName>
                                        </p:attrNameLst>
                                      </p:cBhvr>
                                      <p:tavLst>
                                        <p:tav tm="0">
                                          <p:val>
                                            <p:strVal val="#ppt_x"/>
                                          </p:val>
                                        </p:tav>
                                        <p:tav tm="100000">
                                          <p:val>
                                            <p:strVal val="#ppt_x"/>
                                          </p:val>
                                        </p:tav>
                                      </p:tavLst>
                                    </p:anim>
                                    <p:anim calcmode="lin" valueType="num">
                                      <p:cBhvr additive="base">
                                        <p:cTn id="12" dur="500" fill="hold"/>
                                        <p:tgtEl>
                                          <p:spTgt spid="55503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grpId="1" nodeType="clickEffect">
                                  <p:stCondLst>
                                    <p:cond delay="0"/>
                                  </p:stCondLst>
                                  <p:childTnLst>
                                    <p:anim calcmode="lin" valueType="num">
                                      <p:cBhvr additive="base">
                                        <p:cTn id="16" dur="500"/>
                                        <p:tgtEl>
                                          <p:spTgt spid="555031"/>
                                        </p:tgtEl>
                                        <p:attrNameLst>
                                          <p:attrName>ppt_x</p:attrName>
                                        </p:attrNameLst>
                                      </p:cBhvr>
                                      <p:tavLst>
                                        <p:tav tm="0">
                                          <p:val>
                                            <p:strVal val="ppt_x"/>
                                          </p:val>
                                        </p:tav>
                                        <p:tav tm="100000">
                                          <p:val>
                                            <p:strVal val="ppt_x"/>
                                          </p:val>
                                        </p:tav>
                                      </p:tavLst>
                                    </p:anim>
                                    <p:anim calcmode="lin" valueType="num">
                                      <p:cBhvr additive="base">
                                        <p:cTn id="17" dur="500"/>
                                        <p:tgtEl>
                                          <p:spTgt spid="555031"/>
                                        </p:tgtEl>
                                        <p:attrNameLst>
                                          <p:attrName>ppt_y</p:attrName>
                                        </p:attrNameLst>
                                      </p:cBhvr>
                                      <p:tavLst>
                                        <p:tav tm="0">
                                          <p:val>
                                            <p:strVal val="ppt_y"/>
                                          </p:val>
                                        </p:tav>
                                        <p:tav tm="100000">
                                          <p:val>
                                            <p:strVal val="1+ppt_h/2"/>
                                          </p:val>
                                        </p:tav>
                                      </p:tavLst>
                                    </p:anim>
                                    <p:set>
                                      <p:cBhvr>
                                        <p:cTn id="18" dur="1" fill="hold">
                                          <p:stCondLst>
                                            <p:cond delay="499"/>
                                          </p:stCondLst>
                                        </p:cTn>
                                        <p:tgtEl>
                                          <p:spTgt spid="555031"/>
                                        </p:tgtEl>
                                        <p:attrNameLst>
                                          <p:attrName>style.visibility</p:attrName>
                                        </p:attrNameLst>
                                      </p:cBhvr>
                                      <p:to>
                                        <p:strVal val="hidden"/>
                                      </p:to>
                                    </p:set>
                                  </p:childTnLst>
                                </p:cTn>
                              </p:par>
                              <p:par>
                                <p:cTn id="19" presetID="2" presetClass="exit" presetSubtype="4" fill="hold" grpId="1" nodeType="withEffect">
                                  <p:stCondLst>
                                    <p:cond delay="0"/>
                                  </p:stCondLst>
                                  <p:childTnLst>
                                    <p:anim calcmode="lin" valueType="num">
                                      <p:cBhvr additive="base">
                                        <p:cTn id="20" dur="500"/>
                                        <p:tgtEl>
                                          <p:spTgt spid="555030"/>
                                        </p:tgtEl>
                                        <p:attrNameLst>
                                          <p:attrName>ppt_x</p:attrName>
                                        </p:attrNameLst>
                                      </p:cBhvr>
                                      <p:tavLst>
                                        <p:tav tm="0">
                                          <p:val>
                                            <p:strVal val="ppt_x"/>
                                          </p:val>
                                        </p:tav>
                                        <p:tav tm="100000">
                                          <p:val>
                                            <p:strVal val="ppt_x"/>
                                          </p:val>
                                        </p:tav>
                                      </p:tavLst>
                                    </p:anim>
                                    <p:anim calcmode="lin" valueType="num">
                                      <p:cBhvr additive="base">
                                        <p:cTn id="21" dur="500"/>
                                        <p:tgtEl>
                                          <p:spTgt spid="555030"/>
                                        </p:tgtEl>
                                        <p:attrNameLst>
                                          <p:attrName>ppt_y</p:attrName>
                                        </p:attrNameLst>
                                      </p:cBhvr>
                                      <p:tavLst>
                                        <p:tav tm="0">
                                          <p:val>
                                            <p:strVal val="ppt_y"/>
                                          </p:val>
                                        </p:tav>
                                        <p:tav tm="100000">
                                          <p:val>
                                            <p:strVal val="1+ppt_h/2"/>
                                          </p:val>
                                        </p:tav>
                                      </p:tavLst>
                                    </p:anim>
                                    <p:set>
                                      <p:cBhvr>
                                        <p:cTn id="22" dur="1" fill="hold">
                                          <p:stCondLst>
                                            <p:cond delay="499"/>
                                          </p:stCondLst>
                                        </p:cTn>
                                        <p:tgtEl>
                                          <p:spTgt spid="55503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55033"/>
                                        </p:tgtEl>
                                        <p:attrNameLst>
                                          <p:attrName>style.visibility</p:attrName>
                                        </p:attrNameLst>
                                      </p:cBhvr>
                                      <p:to>
                                        <p:strVal val="visible"/>
                                      </p:to>
                                    </p:set>
                                    <p:anim calcmode="lin" valueType="num">
                                      <p:cBhvr additive="base">
                                        <p:cTn id="27" dur="500" fill="hold"/>
                                        <p:tgtEl>
                                          <p:spTgt spid="555033"/>
                                        </p:tgtEl>
                                        <p:attrNameLst>
                                          <p:attrName>ppt_x</p:attrName>
                                        </p:attrNameLst>
                                      </p:cBhvr>
                                      <p:tavLst>
                                        <p:tav tm="0">
                                          <p:val>
                                            <p:strVal val="#ppt_x"/>
                                          </p:val>
                                        </p:tav>
                                        <p:tav tm="100000">
                                          <p:val>
                                            <p:strVal val="#ppt_x"/>
                                          </p:val>
                                        </p:tav>
                                      </p:tavLst>
                                    </p:anim>
                                    <p:anim calcmode="lin" valueType="num">
                                      <p:cBhvr additive="base">
                                        <p:cTn id="28" dur="500" fill="hold"/>
                                        <p:tgtEl>
                                          <p:spTgt spid="55503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55032"/>
                                        </p:tgtEl>
                                        <p:attrNameLst>
                                          <p:attrName>style.visibility</p:attrName>
                                        </p:attrNameLst>
                                      </p:cBhvr>
                                      <p:to>
                                        <p:strVal val="visible"/>
                                      </p:to>
                                    </p:set>
                                    <p:anim calcmode="lin" valueType="num">
                                      <p:cBhvr additive="base">
                                        <p:cTn id="31" dur="500" fill="hold"/>
                                        <p:tgtEl>
                                          <p:spTgt spid="555032"/>
                                        </p:tgtEl>
                                        <p:attrNameLst>
                                          <p:attrName>ppt_x</p:attrName>
                                        </p:attrNameLst>
                                      </p:cBhvr>
                                      <p:tavLst>
                                        <p:tav tm="0">
                                          <p:val>
                                            <p:strVal val="#ppt_x"/>
                                          </p:val>
                                        </p:tav>
                                        <p:tav tm="100000">
                                          <p:val>
                                            <p:strVal val="#ppt_x"/>
                                          </p:val>
                                        </p:tav>
                                      </p:tavLst>
                                    </p:anim>
                                    <p:anim calcmode="lin" valueType="num">
                                      <p:cBhvr additive="base">
                                        <p:cTn id="32" dur="500" fill="hold"/>
                                        <p:tgtEl>
                                          <p:spTgt spid="55503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1" nodeType="clickEffect">
                                  <p:stCondLst>
                                    <p:cond delay="0"/>
                                  </p:stCondLst>
                                  <p:childTnLst>
                                    <p:anim calcmode="lin" valueType="num">
                                      <p:cBhvr additive="base">
                                        <p:cTn id="36" dur="500"/>
                                        <p:tgtEl>
                                          <p:spTgt spid="555033"/>
                                        </p:tgtEl>
                                        <p:attrNameLst>
                                          <p:attrName>ppt_x</p:attrName>
                                        </p:attrNameLst>
                                      </p:cBhvr>
                                      <p:tavLst>
                                        <p:tav tm="0">
                                          <p:val>
                                            <p:strVal val="ppt_x"/>
                                          </p:val>
                                        </p:tav>
                                        <p:tav tm="100000">
                                          <p:val>
                                            <p:strVal val="ppt_x"/>
                                          </p:val>
                                        </p:tav>
                                      </p:tavLst>
                                    </p:anim>
                                    <p:anim calcmode="lin" valueType="num">
                                      <p:cBhvr additive="base">
                                        <p:cTn id="37" dur="500"/>
                                        <p:tgtEl>
                                          <p:spTgt spid="555033"/>
                                        </p:tgtEl>
                                        <p:attrNameLst>
                                          <p:attrName>ppt_y</p:attrName>
                                        </p:attrNameLst>
                                      </p:cBhvr>
                                      <p:tavLst>
                                        <p:tav tm="0">
                                          <p:val>
                                            <p:strVal val="ppt_y"/>
                                          </p:val>
                                        </p:tav>
                                        <p:tav tm="100000">
                                          <p:val>
                                            <p:strVal val="1+ppt_h/2"/>
                                          </p:val>
                                        </p:tav>
                                      </p:tavLst>
                                    </p:anim>
                                    <p:set>
                                      <p:cBhvr>
                                        <p:cTn id="38" dur="1" fill="hold">
                                          <p:stCondLst>
                                            <p:cond delay="499"/>
                                          </p:stCondLst>
                                        </p:cTn>
                                        <p:tgtEl>
                                          <p:spTgt spid="555033"/>
                                        </p:tgtEl>
                                        <p:attrNameLst>
                                          <p:attrName>style.visibility</p:attrName>
                                        </p:attrNameLst>
                                      </p:cBhvr>
                                      <p:to>
                                        <p:strVal val="hidden"/>
                                      </p:to>
                                    </p:set>
                                  </p:childTnLst>
                                </p:cTn>
                              </p:par>
                              <p:par>
                                <p:cTn id="39" presetID="2" presetClass="exit" presetSubtype="4" fill="hold" grpId="1" nodeType="withEffect">
                                  <p:stCondLst>
                                    <p:cond delay="0"/>
                                  </p:stCondLst>
                                  <p:childTnLst>
                                    <p:anim calcmode="lin" valueType="num">
                                      <p:cBhvr additive="base">
                                        <p:cTn id="40" dur="500"/>
                                        <p:tgtEl>
                                          <p:spTgt spid="555032"/>
                                        </p:tgtEl>
                                        <p:attrNameLst>
                                          <p:attrName>ppt_x</p:attrName>
                                        </p:attrNameLst>
                                      </p:cBhvr>
                                      <p:tavLst>
                                        <p:tav tm="0">
                                          <p:val>
                                            <p:strVal val="ppt_x"/>
                                          </p:val>
                                        </p:tav>
                                        <p:tav tm="100000">
                                          <p:val>
                                            <p:strVal val="ppt_x"/>
                                          </p:val>
                                        </p:tav>
                                      </p:tavLst>
                                    </p:anim>
                                    <p:anim calcmode="lin" valueType="num">
                                      <p:cBhvr additive="base">
                                        <p:cTn id="41" dur="500"/>
                                        <p:tgtEl>
                                          <p:spTgt spid="555032"/>
                                        </p:tgtEl>
                                        <p:attrNameLst>
                                          <p:attrName>ppt_y</p:attrName>
                                        </p:attrNameLst>
                                      </p:cBhvr>
                                      <p:tavLst>
                                        <p:tav tm="0">
                                          <p:val>
                                            <p:strVal val="ppt_y"/>
                                          </p:val>
                                        </p:tav>
                                        <p:tav tm="100000">
                                          <p:val>
                                            <p:strVal val="1+ppt_h/2"/>
                                          </p:val>
                                        </p:tav>
                                      </p:tavLst>
                                    </p:anim>
                                    <p:set>
                                      <p:cBhvr>
                                        <p:cTn id="42" dur="1" fill="hold">
                                          <p:stCondLst>
                                            <p:cond delay="499"/>
                                          </p:stCondLst>
                                        </p:cTn>
                                        <p:tgtEl>
                                          <p:spTgt spid="5550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030" grpId="0"/>
      <p:bldP spid="555030" grpId="1"/>
      <p:bldP spid="555031" grpId="0" animBg="1"/>
      <p:bldP spid="555031" grpId="1" animBg="1"/>
      <p:bldP spid="555032" grpId="0"/>
      <p:bldP spid="555032" grpId="1"/>
      <p:bldP spid="555033" grpId="0" animBg="1"/>
      <p:bldP spid="555033" grpId="1"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0" y="765175"/>
            <a:ext cx="9144000" cy="6092825"/>
            <a:chOff x="0" y="709"/>
            <a:chExt cx="5760" cy="3628"/>
          </a:xfrm>
        </p:grpSpPr>
        <p:sp>
          <p:nvSpPr>
            <p:cNvPr id="78861" name="Rectangle 3"/>
            <p:cNvSpPr>
              <a:spLocks noChangeArrowheads="1"/>
            </p:cNvSpPr>
            <p:nvPr/>
          </p:nvSpPr>
          <p:spPr bwMode="auto">
            <a:xfrm>
              <a:off x="0" y="709"/>
              <a:ext cx="5760" cy="3628"/>
            </a:xfrm>
            <a:prstGeom prst="rect">
              <a:avLst/>
            </a:prstGeom>
            <a:solidFill>
              <a:schemeClr val="accent1"/>
            </a:solidFill>
            <a:ln w="19050">
              <a:noFill/>
              <a:miter lim="800000"/>
              <a:headEnd/>
              <a:tailEnd/>
            </a:ln>
          </p:spPr>
          <p:txBody>
            <a:bodyPr wrap="none" anchor="ctr"/>
            <a:lstStyle/>
            <a:p>
              <a:endParaRPr lang="zh-CN" altLang="en-US"/>
            </a:p>
          </p:txBody>
        </p:sp>
        <p:grpSp>
          <p:nvGrpSpPr>
            <p:cNvPr id="78862" name="Group 4"/>
            <p:cNvGrpSpPr>
              <a:grpSpLocks/>
            </p:cNvGrpSpPr>
            <p:nvPr/>
          </p:nvGrpSpPr>
          <p:grpSpPr bwMode="auto">
            <a:xfrm>
              <a:off x="54" y="1033"/>
              <a:ext cx="5540" cy="2941"/>
              <a:chOff x="54" y="1033"/>
              <a:chExt cx="5540" cy="2941"/>
            </a:xfrm>
          </p:grpSpPr>
          <p:sp>
            <p:nvSpPr>
              <p:cNvPr id="78863" name="Rectangle 5"/>
              <p:cNvSpPr>
                <a:spLocks noChangeArrowheads="1"/>
              </p:cNvSpPr>
              <p:nvPr/>
            </p:nvSpPr>
            <p:spPr bwMode="auto">
              <a:xfrm>
                <a:off x="1621" y="1095"/>
                <a:ext cx="363" cy="421"/>
              </a:xfrm>
              <a:prstGeom prst="rect">
                <a:avLst/>
              </a:prstGeom>
              <a:solidFill>
                <a:schemeClr val="accent1"/>
              </a:solidFill>
              <a:ln w="19050">
                <a:solidFill>
                  <a:schemeClr val="tx1"/>
                </a:solidFill>
                <a:miter lim="800000"/>
                <a:headEnd/>
                <a:tailEnd/>
              </a:ln>
            </p:spPr>
            <p:txBody>
              <a:bodyPr wrap="none" anchor="ctr"/>
              <a:lstStyle/>
              <a:p>
                <a:endParaRPr lang="zh-CN" altLang="en-US"/>
              </a:p>
            </p:txBody>
          </p:sp>
          <p:grpSp>
            <p:nvGrpSpPr>
              <p:cNvPr id="78864" name="Group 6"/>
              <p:cNvGrpSpPr>
                <a:grpSpLocks/>
              </p:cNvGrpSpPr>
              <p:nvPr/>
            </p:nvGrpSpPr>
            <p:grpSpPr bwMode="auto">
              <a:xfrm>
                <a:off x="2426" y="1999"/>
                <a:ext cx="545" cy="1395"/>
                <a:chOff x="2448" y="1536"/>
                <a:chExt cx="480" cy="1440"/>
              </a:xfrm>
            </p:grpSpPr>
            <p:sp>
              <p:nvSpPr>
                <p:cNvPr id="79016" name="Rectangle 7"/>
                <p:cNvSpPr>
                  <a:spLocks noChangeArrowheads="1"/>
                </p:cNvSpPr>
                <p:nvPr/>
              </p:nvSpPr>
              <p:spPr bwMode="auto">
                <a:xfrm>
                  <a:off x="2448" y="1536"/>
                  <a:ext cx="432" cy="1440"/>
                </a:xfrm>
                <a:prstGeom prst="rect">
                  <a:avLst/>
                </a:prstGeom>
                <a:noFill/>
                <a:ln w="19050">
                  <a:solidFill>
                    <a:schemeClr val="tx1"/>
                  </a:solidFill>
                  <a:miter lim="800000"/>
                  <a:headEnd/>
                  <a:tailEnd/>
                </a:ln>
              </p:spPr>
              <p:txBody>
                <a:bodyPr wrap="none" anchor="ctr"/>
                <a:lstStyle/>
                <a:p>
                  <a:endParaRPr lang="zh-CN" altLang="en-US"/>
                </a:p>
              </p:txBody>
            </p:sp>
            <p:sp>
              <p:nvSpPr>
                <p:cNvPr id="79017" name="Text Box 8"/>
                <p:cNvSpPr txBox="1">
                  <a:spLocks noChangeArrowheads="1"/>
                </p:cNvSpPr>
                <p:nvPr/>
              </p:nvSpPr>
              <p:spPr bwMode="auto">
                <a:xfrm>
                  <a:off x="2448" y="2065"/>
                  <a:ext cx="480" cy="284"/>
                </a:xfrm>
                <a:prstGeom prst="rect">
                  <a:avLst/>
                </a:prstGeom>
                <a:noFill/>
                <a:ln w="19050">
                  <a:noFill/>
                  <a:miter lim="800000"/>
                  <a:headEnd/>
                  <a:tailEnd/>
                </a:ln>
              </p:spPr>
              <p:txBody>
                <a:bodyPr>
                  <a:spAutoFit/>
                </a:bodyPr>
                <a:lstStyle/>
                <a:p>
                  <a:pPr algn="ctr">
                    <a:spcBef>
                      <a:spcPct val="50000"/>
                    </a:spcBef>
                  </a:pPr>
                  <a:r>
                    <a:rPr lang="en-US" altLang="zh-CN">
                      <a:latin typeface="Tahoma" pitchFamily="34" charset="0"/>
                    </a:rPr>
                    <a:t>VR</a:t>
                  </a:r>
                  <a:r>
                    <a:rPr lang="en-US" altLang="zh-CN" baseline="30000">
                      <a:latin typeface="Tahoma" pitchFamily="34" charset="0"/>
                    </a:rPr>
                    <a:t>-1</a:t>
                  </a:r>
                </a:p>
              </p:txBody>
            </p:sp>
          </p:grpSp>
          <p:grpSp>
            <p:nvGrpSpPr>
              <p:cNvPr id="78865" name="Group 9"/>
              <p:cNvGrpSpPr>
                <a:grpSpLocks/>
              </p:cNvGrpSpPr>
              <p:nvPr/>
            </p:nvGrpSpPr>
            <p:grpSpPr bwMode="auto">
              <a:xfrm>
                <a:off x="3206" y="1999"/>
                <a:ext cx="498" cy="1395"/>
                <a:chOff x="3168" y="1536"/>
                <a:chExt cx="468" cy="1440"/>
              </a:xfrm>
            </p:grpSpPr>
            <p:sp>
              <p:nvSpPr>
                <p:cNvPr id="79014" name="Rectangle 10"/>
                <p:cNvSpPr>
                  <a:spLocks noChangeArrowheads="1"/>
                </p:cNvSpPr>
                <p:nvPr/>
              </p:nvSpPr>
              <p:spPr bwMode="auto">
                <a:xfrm>
                  <a:off x="3168" y="1536"/>
                  <a:ext cx="432" cy="1440"/>
                </a:xfrm>
                <a:prstGeom prst="rect">
                  <a:avLst/>
                </a:prstGeom>
                <a:noFill/>
                <a:ln w="19050">
                  <a:solidFill>
                    <a:schemeClr val="tx1"/>
                  </a:solidFill>
                  <a:miter lim="800000"/>
                  <a:headEnd/>
                  <a:tailEnd/>
                </a:ln>
              </p:spPr>
              <p:txBody>
                <a:bodyPr wrap="none" anchor="ctr"/>
                <a:lstStyle/>
                <a:p>
                  <a:endParaRPr lang="zh-CN" altLang="en-US"/>
                </a:p>
              </p:txBody>
            </p:sp>
            <p:sp>
              <p:nvSpPr>
                <p:cNvPr id="79015" name="Text Box 11"/>
                <p:cNvSpPr txBox="1">
                  <a:spLocks noChangeArrowheads="1"/>
                </p:cNvSpPr>
                <p:nvPr/>
              </p:nvSpPr>
              <p:spPr bwMode="auto">
                <a:xfrm>
                  <a:off x="3204" y="2065"/>
                  <a:ext cx="432" cy="284"/>
                </a:xfrm>
                <a:prstGeom prst="rect">
                  <a:avLst/>
                </a:prstGeom>
                <a:noFill/>
                <a:ln w="19050">
                  <a:noFill/>
                  <a:miter lim="800000"/>
                  <a:headEnd/>
                  <a:tailEnd/>
                </a:ln>
              </p:spPr>
              <p:txBody>
                <a:bodyPr>
                  <a:spAutoFit/>
                </a:bodyPr>
                <a:lstStyle/>
                <a:p>
                  <a:pPr>
                    <a:spcBef>
                      <a:spcPct val="50000"/>
                    </a:spcBef>
                  </a:pPr>
                  <a:r>
                    <a:rPr lang="en-US" altLang="zh-CN">
                      <a:latin typeface="Arial" pitchFamily="34" charset="0"/>
                    </a:rPr>
                    <a:t>2/3</a:t>
                  </a:r>
                </a:p>
              </p:txBody>
            </p:sp>
          </p:grpSp>
          <p:sp>
            <p:nvSpPr>
              <p:cNvPr id="78866" name="Text Box 12"/>
              <p:cNvSpPr txBox="1">
                <a:spLocks noChangeArrowheads="1"/>
              </p:cNvSpPr>
              <p:nvPr/>
            </p:nvSpPr>
            <p:spPr bwMode="auto">
              <a:xfrm>
                <a:off x="1663" y="1282"/>
                <a:ext cx="272" cy="220"/>
              </a:xfrm>
              <a:prstGeom prst="rect">
                <a:avLst/>
              </a:prstGeom>
              <a:noFill/>
              <a:ln w="19050">
                <a:noFill/>
                <a:miter lim="800000"/>
                <a:headEnd/>
                <a:tailEnd/>
              </a:ln>
            </p:spPr>
            <p:txBody>
              <a:bodyPr>
                <a:spAutoFit/>
              </a:bodyPr>
              <a:lstStyle/>
              <a:p>
                <a:pPr algn="ctr">
                  <a:spcBef>
                    <a:spcPct val="50000"/>
                  </a:spcBef>
                </a:pPr>
                <a:r>
                  <a:rPr lang="en-US" altLang="zh-CN" sz="1800" i="1">
                    <a:latin typeface="Times New Roman" pitchFamily="18" charset="0"/>
                  </a:rPr>
                  <a:t>L</a:t>
                </a:r>
                <a:r>
                  <a:rPr lang="en-US" altLang="zh-CN" sz="1800" baseline="-25000">
                    <a:latin typeface="Times New Roman" pitchFamily="18" charset="0"/>
                  </a:rPr>
                  <a:t>r</a:t>
                </a:r>
              </a:p>
            </p:txBody>
          </p:sp>
          <p:sp>
            <p:nvSpPr>
              <p:cNvPr id="78867" name="Text Box 13"/>
              <p:cNvSpPr txBox="1">
                <a:spLocks noChangeArrowheads="1"/>
              </p:cNvSpPr>
              <p:nvPr/>
            </p:nvSpPr>
            <p:spPr bwMode="auto">
              <a:xfrm>
                <a:off x="1639" y="2023"/>
                <a:ext cx="432" cy="220"/>
              </a:xfrm>
              <a:prstGeom prst="rect">
                <a:avLst/>
              </a:prstGeom>
              <a:noFill/>
              <a:ln w="19050">
                <a:solidFill>
                  <a:schemeClr val="tx1"/>
                </a:solidFill>
                <a:miter lim="800000"/>
                <a:headEnd/>
                <a:tailEnd/>
              </a:ln>
            </p:spPr>
            <p:txBody>
              <a:bodyPr>
                <a:spAutoFit/>
              </a:bodyPr>
              <a:lstStyle/>
              <a:p>
                <a:pPr>
                  <a:spcBef>
                    <a:spcPct val="50000"/>
                  </a:spcBef>
                </a:pPr>
                <a:r>
                  <a:rPr lang="en-US" altLang="zh-CN" sz="1800">
                    <a:latin typeface="Times New Roman" pitchFamily="18" charset="0"/>
                  </a:rPr>
                  <a:t>ATR</a:t>
                </a:r>
              </a:p>
            </p:txBody>
          </p:sp>
          <p:sp>
            <p:nvSpPr>
              <p:cNvPr id="78868" name="Text Box 14"/>
              <p:cNvSpPr txBox="1">
                <a:spLocks noChangeArrowheads="1"/>
              </p:cNvSpPr>
              <p:nvPr/>
            </p:nvSpPr>
            <p:spPr bwMode="auto">
              <a:xfrm>
                <a:off x="657" y="2015"/>
                <a:ext cx="432" cy="220"/>
              </a:xfrm>
              <a:prstGeom prst="rect">
                <a:avLst/>
              </a:prstGeom>
              <a:noFill/>
              <a:ln w="19050">
                <a:solidFill>
                  <a:schemeClr val="tx1"/>
                </a:solidFill>
                <a:miter lim="800000"/>
                <a:headEnd/>
                <a:tailEnd/>
              </a:ln>
            </p:spPr>
            <p:txBody>
              <a:bodyPr>
                <a:spAutoFit/>
              </a:bodyPr>
              <a:lstStyle/>
              <a:p>
                <a:pPr>
                  <a:spcBef>
                    <a:spcPct val="50000"/>
                  </a:spcBef>
                </a:pPr>
                <a:r>
                  <a:rPr lang="en-US" altLang="zh-CN" sz="1800">
                    <a:latin typeface="Times New Roman" pitchFamily="18" charset="0"/>
                  </a:rPr>
                  <a:t>ASR</a:t>
                </a:r>
              </a:p>
            </p:txBody>
          </p:sp>
          <p:sp>
            <p:nvSpPr>
              <p:cNvPr id="78869" name="Text Box 15"/>
              <p:cNvSpPr txBox="1">
                <a:spLocks noChangeArrowheads="1"/>
              </p:cNvSpPr>
              <p:nvPr/>
            </p:nvSpPr>
            <p:spPr bwMode="auto">
              <a:xfrm>
                <a:off x="1709" y="3136"/>
                <a:ext cx="480" cy="220"/>
              </a:xfrm>
              <a:prstGeom prst="rect">
                <a:avLst/>
              </a:prstGeom>
              <a:noFill/>
              <a:ln w="19050">
                <a:solidFill>
                  <a:schemeClr val="tx1"/>
                </a:solidFill>
                <a:miter lim="800000"/>
                <a:headEnd/>
                <a:tailEnd/>
              </a:ln>
            </p:spPr>
            <p:txBody>
              <a:bodyPr>
                <a:spAutoFit/>
              </a:bodyPr>
              <a:lstStyle/>
              <a:p>
                <a:pPr>
                  <a:spcBef>
                    <a:spcPct val="50000"/>
                  </a:spcBef>
                </a:pPr>
                <a:r>
                  <a:rPr lang="en-US" altLang="zh-CN" sz="1800">
                    <a:latin typeface="Times New Roman" pitchFamily="18" charset="0"/>
                  </a:rPr>
                  <a:t>A</a:t>
                </a:r>
                <a:r>
                  <a:rPr lang="en-US" altLang="zh-CN" sz="1800">
                    <a:latin typeface="Times New Roman" pitchFamily="18" charset="0"/>
                    <a:sym typeface="Symbol" pitchFamily="18" charset="2"/>
                  </a:rPr>
                  <a:t></a:t>
                </a:r>
                <a:r>
                  <a:rPr lang="en-US" altLang="zh-CN" sz="1800">
                    <a:latin typeface="Times New Roman" pitchFamily="18" charset="0"/>
                  </a:rPr>
                  <a:t>R </a:t>
                </a:r>
              </a:p>
            </p:txBody>
          </p:sp>
          <p:sp>
            <p:nvSpPr>
              <p:cNvPr id="78870" name="Line 16"/>
              <p:cNvSpPr>
                <a:spLocks noChangeShapeType="1"/>
              </p:cNvSpPr>
              <p:nvPr/>
            </p:nvSpPr>
            <p:spPr bwMode="auto">
              <a:xfrm flipV="1">
                <a:off x="828" y="3115"/>
                <a:ext cx="0" cy="242"/>
              </a:xfrm>
              <a:prstGeom prst="line">
                <a:avLst/>
              </a:prstGeom>
              <a:noFill/>
              <a:ln w="12700">
                <a:solidFill>
                  <a:schemeClr val="tx1"/>
                </a:solidFill>
                <a:round/>
                <a:headEnd/>
                <a:tailEnd type="triangle" w="med" len="med"/>
              </a:ln>
            </p:spPr>
            <p:txBody>
              <a:bodyPr/>
              <a:lstStyle/>
              <a:p>
                <a:endParaRPr lang="zh-CN" altLang="en-US"/>
              </a:p>
            </p:txBody>
          </p:sp>
          <p:sp>
            <p:nvSpPr>
              <p:cNvPr id="78871" name="Line 17"/>
              <p:cNvSpPr>
                <a:spLocks noChangeShapeType="1"/>
              </p:cNvSpPr>
              <p:nvPr/>
            </p:nvSpPr>
            <p:spPr bwMode="auto">
              <a:xfrm>
                <a:off x="686" y="3357"/>
                <a:ext cx="292" cy="0"/>
              </a:xfrm>
              <a:prstGeom prst="line">
                <a:avLst/>
              </a:prstGeom>
              <a:noFill/>
              <a:ln w="12700">
                <a:solidFill>
                  <a:schemeClr val="tx1"/>
                </a:solidFill>
                <a:round/>
                <a:headEnd/>
                <a:tailEnd type="triangle" w="med" len="med"/>
              </a:ln>
            </p:spPr>
            <p:txBody>
              <a:bodyPr/>
              <a:lstStyle/>
              <a:p>
                <a:endParaRPr lang="zh-CN" altLang="en-US"/>
              </a:p>
            </p:txBody>
          </p:sp>
          <p:grpSp>
            <p:nvGrpSpPr>
              <p:cNvPr id="78872" name="Group 18"/>
              <p:cNvGrpSpPr>
                <a:grpSpLocks/>
              </p:cNvGrpSpPr>
              <p:nvPr/>
            </p:nvGrpSpPr>
            <p:grpSpPr bwMode="auto">
              <a:xfrm>
                <a:off x="703" y="3180"/>
                <a:ext cx="272" cy="60"/>
                <a:chOff x="703" y="2719"/>
                <a:chExt cx="272" cy="35"/>
              </a:xfrm>
            </p:grpSpPr>
            <p:sp>
              <p:nvSpPr>
                <p:cNvPr id="79011" name="Line 19"/>
                <p:cNvSpPr>
                  <a:spLocks noChangeShapeType="1"/>
                </p:cNvSpPr>
                <p:nvPr/>
              </p:nvSpPr>
              <p:spPr bwMode="auto">
                <a:xfrm>
                  <a:off x="740" y="2726"/>
                  <a:ext cx="182" cy="0"/>
                </a:xfrm>
                <a:prstGeom prst="line">
                  <a:avLst/>
                </a:prstGeom>
                <a:noFill/>
                <a:ln w="19050">
                  <a:solidFill>
                    <a:srgbClr val="33CC33"/>
                  </a:solidFill>
                  <a:round/>
                  <a:headEnd/>
                  <a:tailEnd/>
                </a:ln>
              </p:spPr>
              <p:txBody>
                <a:bodyPr/>
                <a:lstStyle/>
                <a:p>
                  <a:endParaRPr lang="zh-CN" altLang="en-US"/>
                </a:p>
              </p:txBody>
            </p:sp>
            <p:sp>
              <p:nvSpPr>
                <p:cNvPr id="79012" name="Freeform 20"/>
                <p:cNvSpPr>
                  <a:spLocks noChangeArrowheads="1"/>
                </p:cNvSpPr>
                <p:nvPr/>
              </p:nvSpPr>
              <p:spPr bwMode="auto">
                <a:xfrm>
                  <a:off x="703" y="2719"/>
                  <a:ext cx="31" cy="35"/>
                </a:xfrm>
                <a:custGeom>
                  <a:avLst/>
                  <a:gdLst>
                    <a:gd name="T0" fmla="*/ 31 w 46"/>
                    <a:gd name="T1" fmla="*/ 0 h 55"/>
                    <a:gd name="T2" fmla="*/ 0 w 46"/>
                    <a:gd name="T3" fmla="*/ 35 h 55"/>
                    <a:gd name="T4" fmla="*/ 0 60000 65536"/>
                    <a:gd name="T5" fmla="*/ 0 60000 65536"/>
                    <a:gd name="T6" fmla="*/ 0 w 46"/>
                    <a:gd name="T7" fmla="*/ 0 h 55"/>
                    <a:gd name="T8" fmla="*/ 46 w 46"/>
                    <a:gd name="T9" fmla="*/ 55 h 55"/>
                  </a:gdLst>
                  <a:ahLst/>
                  <a:cxnLst>
                    <a:cxn ang="T4">
                      <a:pos x="T0" y="T1"/>
                    </a:cxn>
                    <a:cxn ang="T5">
                      <a:pos x="T2" y="T3"/>
                    </a:cxn>
                  </a:cxnLst>
                  <a:rect l="T6" t="T7" r="T8" b="T9"/>
                  <a:pathLst>
                    <a:path w="46" h="55">
                      <a:moveTo>
                        <a:pt x="46" y="0"/>
                      </a:moveTo>
                      <a:cubicBezTo>
                        <a:pt x="38" y="32"/>
                        <a:pt x="37" y="55"/>
                        <a:pt x="0" y="55"/>
                      </a:cubicBezTo>
                    </a:path>
                  </a:pathLst>
                </a:custGeom>
                <a:noFill/>
                <a:ln w="19050">
                  <a:solidFill>
                    <a:srgbClr val="33CC33"/>
                  </a:solidFill>
                  <a:round/>
                  <a:headEnd/>
                  <a:tailEnd/>
                </a:ln>
              </p:spPr>
              <p:txBody>
                <a:bodyPr/>
                <a:lstStyle/>
                <a:p>
                  <a:endParaRPr lang="zh-CN" altLang="en-US"/>
                </a:p>
              </p:txBody>
            </p:sp>
            <p:sp>
              <p:nvSpPr>
                <p:cNvPr id="79013" name="Freeform 21"/>
                <p:cNvSpPr>
                  <a:spLocks noChangeArrowheads="1"/>
                </p:cNvSpPr>
                <p:nvPr/>
              </p:nvSpPr>
              <p:spPr bwMode="auto">
                <a:xfrm>
                  <a:off x="926" y="2719"/>
                  <a:ext cx="49" cy="35"/>
                </a:xfrm>
                <a:custGeom>
                  <a:avLst/>
                  <a:gdLst>
                    <a:gd name="T0" fmla="*/ 0 w 73"/>
                    <a:gd name="T1" fmla="*/ 0 h 55"/>
                    <a:gd name="T2" fmla="*/ 49 w 73"/>
                    <a:gd name="T3" fmla="*/ 35 h 55"/>
                    <a:gd name="T4" fmla="*/ 0 60000 65536"/>
                    <a:gd name="T5" fmla="*/ 0 60000 65536"/>
                    <a:gd name="T6" fmla="*/ 0 w 73"/>
                    <a:gd name="T7" fmla="*/ 0 h 55"/>
                    <a:gd name="T8" fmla="*/ 73 w 73"/>
                    <a:gd name="T9" fmla="*/ 55 h 55"/>
                  </a:gdLst>
                  <a:ahLst/>
                  <a:cxnLst>
                    <a:cxn ang="T4">
                      <a:pos x="T0" y="T1"/>
                    </a:cxn>
                    <a:cxn ang="T5">
                      <a:pos x="T2" y="T3"/>
                    </a:cxn>
                  </a:cxnLst>
                  <a:rect l="T6" t="T7" r="T8" b="T9"/>
                  <a:pathLst>
                    <a:path w="73" h="55">
                      <a:moveTo>
                        <a:pt x="0" y="0"/>
                      </a:moveTo>
                      <a:cubicBezTo>
                        <a:pt x="13" y="54"/>
                        <a:pt x="16" y="55"/>
                        <a:pt x="73" y="55"/>
                      </a:cubicBezTo>
                    </a:path>
                  </a:pathLst>
                </a:custGeom>
                <a:noFill/>
                <a:ln w="19050">
                  <a:solidFill>
                    <a:srgbClr val="33CC33"/>
                  </a:solidFill>
                  <a:round/>
                  <a:headEnd/>
                  <a:tailEnd/>
                </a:ln>
              </p:spPr>
              <p:txBody>
                <a:bodyPr/>
                <a:lstStyle/>
                <a:p>
                  <a:endParaRPr lang="zh-CN" altLang="en-US"/>
                </a:p>
              </p:txBody>
            </p:sp>
          </p:grpSp>
          <p:sp>
            <p:nvSpPr>
              <p:cNvPr id="78873" name="Rectangle 22"/>
              <p:cNvSpPr>
                <a:spLocks noChangeArrowheads="1"/>
              </p:cNvSpPr>
              <p:nvPr/>
            </p:nvSpPr>
            <p:spPr bwMode="auto">
              <a:xfrm>
                <a:off x="644" y="3075"/>
                <a:ext cx="376" cy="362"/>
              </a:xfrm>
              <a:prstGeom prst="rect">
                <a:avLst/>
              </a:prstGeom>
              <a:noFill/>
              <a:ln w="19050">
                <a:solidFill>
                  <a:schemeClr val="tx1"/>
                </a:solidFill>
                <a:miter lim="800000"/>
                <a:headEnd/>
                <a:tailEnd/>
              </a:ln>
            </p:spPr>
            <p:txBody>
              <a:bodyPr wrap="none" anchor="ctr"/>
              <a:lstStyle/>
              <a:p>
                <a:endParaRPr lang="zh-CN" altLang="en-US"/>
              </a:p>
            </p:txBody>
          </p:sp>
          <p:grpSp>
            <p:nvGrpSpPr>
              <p:cNvPr id="78874" name="Group 23"/>
              <p:cNvGrpSpPr>
                <a:grpSpLocks/>
              </p:cNvGrpSpPr>
              <p:nvPr/>
            </p:nvGrpSpPr>
            <p:grpSpPr bwMode="auto">
              <a:xfrm>
                <a:off x="381" y="2069"/>
                <a:ext cx="140" cy="136"/>
                <a:chOff x="720" y="1584"/>
                <a:chExt cx="240" cy="240"/>
              </a:xfrm>
            </p:grpSpPr>
            <p:sp>
              <p:nvSpPr>
                <p:cNvPr id="79008" name="Oval 24"/>
                <p:cNvSpPr>
                  <a:spLocks noChangeArrowheads="1"/>
                </p:cNvSpPr>
                <p:nvPr/>
              </p:nvSpPr>
              <p:spPr bwMode="auto">
                <a:xfrm>
                  <a:off x="720" y="1584"/>
                  <a:ext cx="240" cy="240"/>
                </a:xfrm>
                <a:prstGeom prst="ellipse">
                  <a:avLst/>
                </a:prstGeom>
                <a:noFill/>
                <a:ln w="19050">
                  <a:solidFill>
                    <a:schemeClr val="tx1"/>
                  </a:solidFill>
                  <a:miter lim="800000"/>
                  <a:headEnd/>
                  <a:tailEnd/>
                </a:ln>
              </p:spPr>
              <p:txBody>
                <a:bodyPr wrap="none" anchor="ctr"/>
                <a:lstStyle/>
                <a:p>
                  <a:endParaRPr lang="zh-CN" altLang="en-US"/>
                </a:p>
              </p:txBody>
            </p:sp>
            <p:sp>
              <p:nvSpPr>
                <p:cNvPr id="79009" name="Line 25"/>
                <p:cNvSpPr>
                  <a:spLocks noChangeShapeType="1"/>
                </p:cNvSpPr>
                <p:nvPr/>
              </p:nvSpPr>
              <p:spPr bwMode="auto">
                <a:xfrm>
                  <a:off x="752" y="1640"/>
                  <a:ext cx="192" cy="144"/>
                </a:xfrm>
                <a:prstGeom prst="line">
                  <a:avLst/>
                </a:prstGeom>
                <a:noFill/>
                <a:ln w="19050">
                  <a:solidFill>
                    <a:schemeClr val="tx1"/>
                  </a:solidFill>
                  <a:miter lim="800000"/>
                  <a:headEnd/>
                  <a:tailEnd/>
                </a:ln>
              </p:spPr>
              <p:txBody>
                <a:bodyPr/>
                <a:lstStyle/>
                <a:p>
                  <a:endParaRPr lang="zh-CN" altLang="en-US"/>
                </a:p>
              </p:txBody>
            </p:sp>
            <p:sp>
              <p:nvSpPr>
                <p:cNvPr id="79010" name="Line 26"/>
                <p:cNvSpPr>
                  <a:spLocks noChangeShapeType="1"/>
                </p:cNvSpPr>
                <p:nvPr/>
              </p:nvSpPr>
              <p:spPr bwMode="auto">
                <a:xfrm flipV="1">
                  <a:off x="768" y="1632"/>
                  <a:ext cx="144" cy="144"/>
                </a:xfrm>
                <a:prstGeom prst="line">
                  <a:avLst/>
                </a:prstGeom>
                <a:noFill/>
                <a:ln w="19050">
                  <a:solidFill>
                    <a:schemeClr val="tx1"/>
                  </a:solidFill>
                  <a:miter lim="800000"/>
                  <a:headEnd/>
                  <a:tailEnd/>
                </a:ln>
              </p:spPr>
              <p:txBody>
                <a:bodyPr/>
                <a:lstStyle/>
                <a:p>
                  <a:endParaRPr lang="zh-CN" altLang="en-US"/>
                </a:p>
              </p:txBody>
            </p:sp>
          </p:grpSp>
          <p:grpSp>
            <p:nvGrpSpPr>
              <p:cNvPr id="78875" name="Group 27"/>
              <p:cNvGrpSpPr>
                <a:grpSpLocks/>
              </p:cNvGrpSpPr>
              <p:nvPr/>
            </p:nvGrpSpPr>
            <p:grpSpPr bwMode="auto">
              <a:xfrm>
                <a:off x="1292" y="1647"/>
                <a:ext cx="191" cy="184"/>
                <a:chOff x="1632" y="2592"/>
                <a:chExt cx="240" cy="240"/>
              </a:xfrm>
            </p:grpSpPr>
            <p:sp>
              <p:nvSpPr>
                <p:cNvPr id="79005" name="Line 28"/>
                <p:cNvSpPr>
                  <a:spLocks noChangeShapeType="1"/>
                </p:cNvSpPr>
                <p:nvPr/>
              </p:nvSpPr>
              <p:spPr bwMode="auto">
                <a:xfrm>
                  <a:off x="1680" y="2640"/>
                  <a:ext cx="144" cy="144"/>
                </a:xfrm>
                <a:prstGeom prst="line">
                  <a:avLst/>
                </a:prstGeom>
                <a:noFill/>
                <a:ln w="19050">
                  <a:solidFill>
                    <a:schemeClr val="tx1"/>
                  </a:solidFill>
                  <a:miter lim="800000"/>
                  <a:headEnd/>
                  <a:tailEnd/>
                </a:ln>
              </p:spPr>
              <p:txBody>
                <a:bodyPr/>
                <a:lstStyle/>
                <a:p>
                  <a:endParaRPr lang="zh-CN" altLang="en-US"/>
                </a:p>
              </p:txBody>
            </p:sp>
            <p:sp>
              <p:nvSpPr>
                <p:cNvPr id="79006" name="Line 29"/>
                <p:cNvSpPr>
                  <a:spLocks noChangeShapeType="1"/>
                </p:cNvSpPr>
                <p:nvPr/>
              </p:nvSpPr>
              <p:spPr bwMode="auto">
                <a:xfrm flipH="1">
                  <a:off x="1680" y="2640"/>
                  <a:ext cx="144" cy="144"/>
                </a:xfrm>
                <a:prstGeom prst="line">
                  <a:avLst/>
                </a:prstGeom>
                <a:noFill/>
                <a:ln w="19050">
                  <a:solidFill>
                    <a:schemeClr val="tx1"/>
                  </a:solidFill>
                  <a:miter lim="800000"/>
                  <a:headEnd/>
                  <a:tailEnd/>
                </a:ln>
              </p:spPr>
              <p:txBody>
                <a:bodyPr/>
                <a:lstStyle/>
                <a:p>
                  <a:endParaRPr lang="zh-CN" altLang="en-US"/>
                </a:p>
              </p:txBody>
            </p:sp>
            <p:sp>
              <p:nvSpPr>
                <p:cNvPr id="79007" name="Rectangle 30"/>
                <p:cNvSpPr>
                  <a:spLocks noChangeArrowheads="1"/>
                </p:cNvSpPr>
                <p:nvPr/>
              </p:nvSpPr>
              <p:spPr bwMode="auto">
                <a:xfrm>
                  <a:off x="1632" y="2592"/>
                  <a:ext cx="240" cy="240"/>
                </a:xfrm>
                <a:prstGeom prst="rect">
                  <a:avLst/>
                </a:prstGeom>
                <a:noFill/>
                <a:ln w="19050">
                  <a:solidFill>
                    <a:schemeClr val="tx1"/>
                  </a:solidFill>
                  <a:miter lim="800000"/>
                  <a:headEnd/>
                  <a:tailEnd/>
                </a:ln>
              </p:spPr>
              <p:txBody>
                <a:bodyPr wrap="none" anchor="ctr"/>
                <a:lstStyle/>
                <a:p>
                  <a:endParaRPr lang="zh-CN" altLang="en-US"/>
                </a:p>
              </p:txBody>
            </p:sp>
          </p:grpSp>
          <p:sp>
            <p:nvSpPr>
              <p:cNvPr id="78876" name="Text Box 31"/>
              <p:cNvSpPr txBox="1">
                <a:spLocks noChangeArrowheads="1"/>
              </p:cNvSpPr>
              <p:nvPr/>
            </p:nvSpPr>
            <p:spPr bwMode="auto">
              <a:xfrm>
                <a:off x="3107" y="1252"/>
                <a:ext cx="576" cy="495"/>
              </a:xfrm>
              <a:prstGeom prst="rect">
                <a:avLst/>
              </a:prstGeom>
              <a:noFill/>
              <a:ln w="19050">
                <a:solidFill>
                  <a:schemeClr val="tx1"/>
                </a:solidFill>
                <a:miter lim="800000"/>
                <a:headEnd/>
                <a:tailEnd/>
              </a:ln>
            </p:spPr>
            <p:txBody>
              <a:bodyPr>
                <a:spAutoFit/>
              </a:bodyPr>
              <a:lstStyle/>
              <a:p>
                <a:pPr algn="ctr">
                  <a:spcBef>
                    <a:spcPct val="50000"/>
                  </a:spcBef>
                </a:pPr>
                <a:r>
                  <a:rPr lang="zh-CN" altLang="en-US" sz="1600">
                    <a:latin typeface="Tahoma" pitchFamily="34" charset="0"/>
                  </a:rPr>
                  <a:t>电流变换和磁链观测</a:t>
                </a:r>
              </a:p>
            </p:txBody>
          </p:sp>
          <p:sp>
            <p:nvSpPr>
              <p:cNvPr id="78877" name="Oval 32"/>
              <p:cNvSpPr>
                <a:spLocks noChangeArrowheads="1"/>
              </p:cNvSpPr>
              <p:nvPr/>
            </p:nvSpPr>
            <p:spPr bwMode="auto">
              <a:xfrm>
                <a:off x="4845" y="2492"/>
                <a:ext cx="371" cy="384"/>
              </a:xfrm>
              <a:prstGeom prst="ellipse">
                <a:avLst/>
              </a:prstGeom>
              <a:noFill/>
              <a:ln w="19050">
                <a:solidFill>
                  <a:schemeClr val="tx1"/>
                </a:solidFill>
                <a:miter lim="800000"/>
                <a:headEnd/>
                <a:tailEnd/>
              </a:ln>
            </p:spPr>
            <p:txBody>
              <a:bodyPr wrap="none" anchor="ctr"/>
              <a:lstStyle/>
              <a:p>
                <a:endParaRPr lang="zh-CN" altLang="en-US"/>
              </a:p>
            </p:txBody>
          </p:sp>
          <p:sp>
            <p:nvSpPr>
              <p:cNvPr id="78878" name="Text Box 33"/>
              <p:cNvSpPr txBox="1">
                <a:spLocks noChangeArrowheads="1"/>
              </p:cNvSpPr>
              <p:nvPr/>
            </p:nvSpPr>
            <p:spPr bwMode="auto">
              <a:xfrm>
                <a:off x="4919" y="2494"/>
                <a:ext cx="169" cy="220"/>
              </a:xfrm>
              <a:prstGeom prst="rect">
                <a:avLst/>
              </a:prstGeom>
              <a:noFill/>
              <a:ln w="19050">
                <a:noFill/>
                <a:miter lim="800000"/>
                <a:headEnd/>
                <a:tailEnd/>
              </a:ln>
            </p:spPr>
            <p:txBody>
              <a:bodyPr>
                <a:spAutoFit/>
              </a:bodyPr>
              <a:lstStyle/>
              <a:p>
                <a:pPr>
                  <a:spcBef>
                    <a:spcPct val="50000"/>
                  </a:spcBef>
                </a:pPr>
                <a:r>
                  <a:rPr lang="en-US" altLang="zh-CN" sz="1800">
                    <a:latin typeface="Tahoma" pitchFamily="34" charset="0"/>
                  </a:rPr>
                  <a:t>M</a:t>
                </a:r>
              </a:p>
            </p:txBody>
          </p:sp>
          <p:sp>
            <p:nvSpPr>
              <p:cNvPr id="78879" name="Text Box 34"/>
              <p:cNvSpPr txBox="1">
                <a:spLocks noChangeArrowheads="1"/>
              </p:cNvSpPr>
              <p:nvPr/>
            </p:nvSpPr>
            <p:spPr bwMode="auto">
              <a:xfrm>
                <a:off x="4877" y="2626"/>
                <a:ext cx="330" cy="220"/>
              </a:xfrm>
              <a:prstGeom prst="rect">
                <a:avLst/>
              </a:prstGeom>
              <a:noFill/>
              <a:ln w="19050">
                <a:noFill/>
                <a:miter lim="800000"/>
                <a:headEnd/>
                <a:tailEnd/>
              </a:ln>
            </p:spPr>
            <p:txBody>
              <a:bodyPr>
                <a:spAutoFit/>
              </a:bodyPr>
              <a:lstStyle/>
              <a:p>
                <a:pPr>
                  <a:spcBef>
                    <a:spcPct val="50000"/>
                  </a:spcBef>
                </a:pPr>
                <a:r>
                  <a:rPr lang="en-US" altLang="zh-CN" sz="1800">
                    <a:latin typeface="Tahoma" pitchFamily="34" charset="0"/>
                  </a:rPr>
                  <a:t>3~</a:t>
                </a:r>
              </a:p>
            </p:txBody>
          </p:sp>
          <p:sp>
            <p:nvSpPr>
              <p:cNvPr id="78880" name="Line 35"/>
              <p:cNvSpPr>
                <a:spLocks noChangeShapeType="1"/>
              </p:cNvSpPr>
              <p:nvPr/>
            </p:nvSpPr>
            <p:spPr bwMode="auto">
              <a:xfrm flipV="1">
                <a:off x="198" y="2135"/>
                <a:ext cx="182" cy="0"/>
              </a:xfrm>
              <a:prstGeom prst="line">
                <a:avLst/>
              </a:prstGeom>
              <a:noFill/>
              <a:ln w="19050">
                <a:solidFill>
                  <a:schemeClr val="tx1"/>
                </a:solidFill>
                <a:miter lim="800000"/>
                <a:headEnd/>
                <a:tailEnd type="triangle" w="med" len="med"/>
              </a:ln>
            </p:spPr>
            <p:txBody>
              <a:bodyPr/>
              <a:lstStyle/>
              <a:p>
                <a:endParaRPr lang="zh-CN" altLang="en-US"/>
              </a:p>
            </p:txBody>
          </p:sp>
          <p:sp>
            <p:nvSpPr>
              <p:cNvPr id="78881" name="Line 36"/>
              <p:cNvSpPr>
                <a:spLocks noChangeShapeType="1"/>
              </p:cNvSpPr>
              <p:nvPr/>
            </p:nvSpPr>
            <p:spPr bwMode="auto">
              <a:xfrm>
                <a:off x="521" y="2143"/>
                <a:ext cx="136" cy="0"/>
              </a:xfrm>
              <a:prstGeom prst="line">
                <a:avLst/>
              </a:prstGeom>
              <a:noFill/>
              <a:ln w="19050">
                <a:solidFill>
                  <a:schemeClr val="tx1"/>
                </a:solidFill>
                <a:miter lim="800000"/>
                <a:headEnd/>
                <a:tailEnd type="triangle" w="med" len="med"/>
              </a:ln>
            </p:spPr>
            <p:txBody>
              <a:bodyPr/>
              <a:lstStyle/>
              <a:p>
                <a:endParaRPr lang="zh-CN" altLang="en-US"/>
              </a:p>
            </p:txBody>
          </p:sp>
          <p:sp>
            <p:nvSpPr>
              <p:cNvPr id="78882" name="Line 37"/>
              <p:cNvSpPr>
                <a:spLocks noChangeShapeType="1"/>
              </p:cNvSpPr>
              <p:nvPr/>
            </p:nvSpPr>
            <p:spPr bwMode="auto">
              <a:xfrm>
                <a:off x="1087" y="2143"/>
                <a:ext cx="240" cy="0"/>
              </a:xfrm>
              <a:prstGeom prst="line">
                <a:avLst/>
              </a:prstGeom>
              <a:noFill/>
              <a:ln w="19050">
                <a:solidFill>
                  <a:schemeClr val="tx1"/>
                </a:solidFill>
                <a:miter lim="800000"/>
                <a:headEnd/>
                <a:tailEnd type="triangle" w="med" len="med"/>
              </a:ln>
            </p:spPr>
            <p:txBody>
              <a:bodyPr/>
              <a:lstStyle/>
              <a:p>
                <a:endParaRPr lang="zh-CN" altLang="en-US"/>
              </a:p>
            </p:txBody>
          </p:sp>
          <p:sp>
            <p:nvSpPr>
              <p:cNvPr id="78883" name="Line 38"/>
              <p:cNvSpPr>
                <a:spLocks noChangeShapeType="1"/>
              </p:cNvSpPr>
              <p:nvPr/>
            </p:nvSpPr>
            <p:spPr bwMode="auto">
              <a:xfrm>
                <a:off x="1461" y="2151"/>
                <a:ext cx="181" cy="0"/>
              </a:xfrm>
              <a:prstGeom prst="line">
                <a:avLst/>
              </a:prstGeom>
              <a:noFill/>
              <a:ln w="19050">
                <a:solidFill>
                  <a:schemeClr val="tx1"/>
                </a:solidFill>
                <a:miter lim="800000"/>
                <a:headEnd/>
                <a:tailEnd type="triangle" w="med" len="med"/>
              </a:ln>
            </p:spPr>
            <p:txBody>
              <a:bodyPr/>
              <a:lstStyle/>
              <a:p>
                <a:endParaRPr lang="zh-CN" altLang="en-US"/>
              </a:p>
            </p:txBody>
          </p:sp>
          <p:sp>
            <p:nvSpPr>
              <p:cNvPr id="78884" name="Line 39"/>
              <p:cNvSpPr>
                <a:spLocks noChangeShapeType="1"/>
              </p:cNvSpPr>
              <p:nvPr/>
            </p:nvSpPr>
            <p:spPr bwMode="auto">
              <a:xfrm>
                <a:off x="2064" y="2159"/>
                <a:ext cx="362" cy="0"/>
              </a:xfrm>
              <a:prstGeom prst="line">
                <a:avLst/>
              </a:prstGeom>
              <a:noFill/>
              <a:ln w="19050">
                <a:solidFill>
                  <a:schemeClr val="tx1"/>
                </a:solidFill>
                <a:miter lim="800000"/>
                <a:headEnd/>
                <a:tailEnd type="triangle" w="med" len="med"/>
              </a:ln>
            </p:spPr>
            <p:txBody>
              <a:bodyPr/>
              <a:lstStyle/>
              <a:p>
                <a:endParaRPr lang="zh-CN" altLang="en-US"/>
              </a:p>
            </p:txBody>
          </p:sp>
          <p:sp>
            <p:nvSpPr>
              <p:cNvPr id="78885" name="Line 40"/>
              <p:cNvSpPr>
                <a:spLocks noChangeShapeType="1"/>
              </p:cNvSpPr>
              <p:nvPr/>
            </p:nvSpPr>
            <p:spPr bwMode="auto">
              <a:xfrm>
                <a:off x="2910" y="2159"/>
                <a:ext cx="288" cy="0"/>
              </a:xfrm>
              <a:prstGeom prst="line">
                <a:avLst/>
              </a:prstGeom>
              <a:noFill/>
              <a:ln w="19050">
                <a:solidFill>
                  <a:schemeClr val="tx1"/>
                </a:solidFill>
                <a:miter lim="800000"/>
                <a:headEnd/>
                <a:tailEnd type="triangle" w="med" len="med"/>
              </a:ln>
            </p:spPr>
            <p:txBody>
              <a:bodyPr/>
              <a:lstStyle/>
              <a:p>
                <a:endParaRPr lang="zh-CN" altLang="en-US"/>
              </a:p>
            </p:txBody>
          </p:sp>
          <p:sp>
            <p:nvSpPr>
              <p:cNvPr id="78886" name="Line 41"/>
              <p:cNvSpPr>
                <a:spLocks noChangeShapeType="1"/>
              </p:cNvSpPr>
              <p:nvPr/>
            </p:nvSpPr>
            <p:spPr bwMode="auto">
              <a:xfrm>
                <a:off x="2184" y="3268"/>
                <a:ext cx="240" cy="0"/>
              </a:xfrm>
              <a:prstGeom prst="line">
                <a:avLst/>
              </a:prstGeom>
              <a:noFill/>
              <a:ln w="19050">
                <a:solidFill>
                  <a:schemeClr val="tx1"/>
                </a:solidFill>
                <a:miter lim="800000"/>
                <a:headEnd/>
                <a:tailEnd type="triangle" w="med" len="med"/>
              </a:ln>
            </p:spPr>
            <p:txBody>
              <a:bodyPr/>
              <a:lstStyle/>
              <a:p>
                <a:endParaRPr lang="zh-CN" altLang="en-US"/>
              </a:p>
            </p:txBody>
          </p:sp>
          <p:sp>
            <p:nvSpPr>
              <p:cNvPr id="78887" name="Line 42"/>
              <p:cNvSpPr>
                <a:spLocks noChangeShapeType="1"/>
              </p:cNvSpPr>
              <p:nvPr/>
            </p:nvSpPr>
            <p:spPr bwMode="auto">
              <a:xfrm>
                <a:off x="1474" y="3255"/>
                <a:ext cx="240" cy="0"/>
              </a:xfrm>
              <a:prstGeom prst="line">
                <a:avLst/>
              </a:prstGeom>
              <a:noFill/>
              <a:ln w="19050">
                <a:solidFill>
                  <a:schemeClr val="tx1"/>
                </a:solidFill>
                <a:miter lim="800000"/>
                <a:headEnd/>
                <a:tailEnd type="triangle" w="med" len="med"/>
              </a:ln>
            </p:spPr>
            <p:txBody>
              <a:bodyPr/>
              <a:lstStyle/>
              <a:p>
                <a:endParaRPr lang="zh-CN" altLang="en-US"/>
              </a:p>
            </p:txBody>
          </p:sp>
          <p:sp>
            <p:nvSpPr>
              <p:cNvPr id="78888" name="Line 43"/>
              <p:cNvSpPr>
                <a:spLocks noChangeShapeType="1"/>
              </p:cNvSpPr>
              <p:nvPr/>
            </p:nvSpPr>
            <p:spPr bwMode="auto">
              <a:xfrm>
                <a:off x="1012" y="3255"/>
                <a:ext cx="326" cy="1"/>
              </a:xfrm>
              <a:prstGeom prst="line">
                <a:avLst/>
              </a:prstGeom>
              <a:noFill/>
              <a:ln w="19050">
                <a:solidFill>
                  <a:schemeClr val="tx1"/>
                </a:solidFill>
                <a:miter lim="800000"/>
                <a:headEnd/>
                <a:tailEnd type="triangle" w="med" len="med"/>
              </a:ln>
            </p:spPr>
            <p:txBody>
              <a:bodyPr/>
              <a:lstStyle/>
              <a:p>
                <a:endParaRPr lang="zh-CN" altLang="en-US"/>
              </a:p>
            </p:txBody>
          </p:sp>
          <p:sp>
            <p:nvSpPr>
              <p:cNvPr id="78889" name="Line 44"/>
              <p:cNvSpPr>
                <a:spLocks noChangeShapeType="1"/>
              </p:cNvSpPr>
              <p:nvPr/>
            </p:nvSpPr>
            <p:spPr bwMode="auto">
              <a:xfrm flipV="1">
                <a:off x="1181" y="2159"/>
                <a:ext cx="0" cy="1104"/>
              </a:xfrm>
              <a:prstGeom prst="line">
                <a:avLst/>
              </a:prstGeom>
              <a:noFill/>
              <a:ln w="19050">
                <a:solidFill>
                  <a:schemeClr val="tx1"/>
                </a:solidFill>
                <a:miter lim="800000"/>
                <a:headEnd/>
                <a:tailEnd type="triangle" w="med" len="med"/>
              </a:ln>
            </p:spPr>
            <p:txBody>
              <a:bodyPr/>
              <a:lstStyle/>
              <a:p>
                <a:endParaRPr lang="zh-CN" altLang="en-US"/>
              </a:p>
            </p:txBody>
          </p:sp>
          <p:sp>
            <p:nvSpPr>
              <p:cNvPr id="78890" name="Line 45"/>
              <p:cNvSpPr>
                <a:spLocks noChangeShapeType="1"/>
              </p:cNvSpPr>
              <p:nvPr/>
            </p:nvSpPr>
            <p:spPr bwMode="auto">
              <a:xfrm>
                <a:off x="1391" y="1839"/>
                <a:ext cx="0" cy="240"/>
              </a:xfrm>
              <a:prstGeom prst="line">
                <a:avLst/>
              </a:prstGeom>
              <a:noFill/>
              <a:ln w="19050">
                <a:solidFill>
                  <a:schemeClr val="tx1"/>
                </a:solidFill>
                <a:miter lim="800000"/>
                <a:headEnd/>
                <a:tailEnd type="triangle" w="med" len="med"/>
              </a:ln>
            </p:spPr>
            <p:txBody>
              <a:bodyPr/>
              <a:lstStyle/>
              <a:p>
                <a:endParaRPr lang="zh-CN" altLang="en-US"/>
              </a:p>
            </p:txBody>
          </p:sp>
          <p:sp>
            <p:nvSpPr>
              <p:cNvPr id="78891" name="Line 46"/>
              <p:cNvSpPr>
                <a:spLocks noChangeShapeType="1"/>
              </p:cNvSpPr>
              <p:nvPr/>
            </p:nvSpPr>
            <p:spPr bwMode="auto">
              <a:xfrm>
                <a:off x="3659" y="2191"/>
                <a:ext cx="384" cy="0"/>
              </a:xfrm>
              <a:prstGeom prst="line">
                <a:avLst/>
              </a:prstGeom>
              <a:noFill/>
              <a:ln w="19050">
                <a:solidFill>
                  <a:schemeClr val="tx1"/>
                </a:solidFill>
                <a:miter lim="800000"/>
                <a:headEnd/>
                <a:tailEnd type="triangle" w="med" len="med"/>
              </a:ln>
            </p:spPr>
            <p:txBody>
              <a:bodyPr/>
              <a:lstStyle/>
              <a:p>
                <a:endParaRPr lang="zh-CN" altLang="en-US"/>
              </a:p>
            </p:txBody>
          </p:sp>
          <p:sp>
            <p:nvSpPr>
              <p:cNvPr id="78892" name="Line 47"/>
              <p:cNvSpPr>
                <a:spLocks noChangeShapeType="1"/>
              </p:cNvSpPr>
              <p:nvPr/>
            </p:nvSpPr>
            <p:spPr bwMode="auto">
              <a:xfrm>
                <a:off x="3664" y="2671"/>
                <a:ext cx="384" cy="0"/>
              </a:xfrm>
              <a:prstGeom prst="line">
                <a:avLst/>
              </a:prstGeom>
              <a:noFill/>
              <a:ln w="19050">
                <a:solidFill>
                  <a:schemeClr val="tx1"/>
                </a:solidFill>
                <a:miter lim="800000"/>
                <a:headEnd/>
                <a:tailEnd type="triangle" w="med" len="med"/>
              </a:ln>
            </p:spPr>
            <p:txBody>
              <a:bodyPr/>
              <a:lstStyle/>
              <a:p>
                <a:endParaRPr lang="zh-CN" altLang="en-US"/>
              </a:p>
            </p:txBody>
          </p:sp>
          <p:sp>
            <p:nvSpPr>
              <p:cNvPr id="78893" name="Line 48"/>
              <p:cNvSpPr>
                <a:spLocks noChangeShapeType="1"/>
              </p:cNvSpPr>
              <p:nvPr/>
            </p:nvSpPr>
            <p:spPr bwMode="auto">
              <a:xfrm>
                <a:off x="3661" y="3103"/>
                <a:ext cx="384" cy="0"/>
              </a:xfrm>
              <a:prstGeom prst="line">
                <a:avLst/>
              </a:prstGeom>
              <a:noFill/>
              <a:ln w="19050">
                <a:solidFill>
                  <a:schemeClr val="tx1"/>
                </a:solidFill>
                <a:miter lim="800000"/>
                <a:headEnd/>
                <a:tailEnd type="triangle" w="med" len="med"/>
              </a:ln>
            </p:spPr>
            <p:txBody>
              <a:bodyPr/>
              <a:lstStyle/>
              <a:p>
                <a:endParaRPr lang="zh-CN" altLang="en-US"/>
              </a:p>
            </p:txBody>
          </p:sp>
          <p:sp>
            <p:nvSpPr>
              <p:cNvPr id="78894" name="Line 49"/>
              <p:cNvSpPr>
                <a:spLocks noChangeShapeType="1"/>
              </p:cNvSpPr>
              <p:nvPr/>
            </p:nvSpPr>
            <p:spPr bwMode="auto">
              <a:xfrm flipV="1">
                <a:off x="4521" y="2666"/>
                <a:ext cx="317" cy="0"/>
              </a:xfrm>
              <a:prstGeom prst="line">
                <a:avLst/>
              </a:prstGeom>
              <a:noFill/>
              <a:ln w="19050">
                <a:solidFill>
                  <a:schemeClr val="tx1"/>
                </a:solidFill>
                <a:miter lim="800000"/>
                <a:headEnd/>
                <a:tailEnd/>
              </a:ln>
            </p:spPr>
            <p:txBody>
              <a:bodyPr/>
              <a:lstStyle/>
              <a:p>
                <a:endParaRPr lang="zh-CN" altLang="en-US"/>
              </a:p>
            </p:txBody>
          </p:sp>
          <p:sp>
            <p:nvSpPr>
              <p:cNvPr id="78895" name="Line 50"/>
              <p:cNvSpPr>
                <a:spLocks noChangeShapeType="1"/>
              </p:cNvSpPr>
              <p:nvPr/>
            </p:nvSpPr>
            <p:spPr bwMode="auto">
              <a:xfrm>
                <a:off x="4649" y="2197"/>
                <a:ext cx="318" cy="317"/>
              </a:xfrm>
              <a:prstGeom prst="line">
                <a:avLst/>
              </a:prstGeom>
              <a:noFill/>
              <a:ln w="19050">
                <a:solidFill>
                  <a:schemeClr val="tx1"/>
                </a:solidFill>
                <a:miter lim="800000"/>
                <a:headEnd/>
                <a:tailEnd/>
              </a:ln>
            </p:spPr>
            <p:txBody>
              <a:bodyPr/>
              <a:lstStyle/>
              <a:p>
                <a:endParaRPr lang="zh-CN" altLang="en-US"/>
              </a:p>
            </p:txBody>
          </p:sp>
          <p:sp>
            <p:nvSpPr>
              <p:cNvPr id="78896" name="Line 51"/>
              <p:cNvSpPr>
                <a:spLocks noChangeShapeType="1"/>
              </p:cNvSpPr>
              <p:nvPr/>
            </p:nvSpPr>
            <p:spPr bwMode="auto">
              <a:xfrm flipV="1">
                <a:off x="4657" y="2849"/>
                <a:ext cx="288" cy="240"/>
              </a:xfrm>
              <a:prstGeom prst="line">
                <a:avLst/>
              </a:prstGeom>
              <a:noFill/>
              <a:ln w="19050">
                <a:solidFill>
                  <a:schemeClr val="tx1"/>
                </a:solidFill>
                <a:miter lim="800000"/>
                <a:headEnd/>
                <a:tailEnd/>
              </a:ln>
            </p:spPr>
            <p:txBody>
              <a:bodyPr/>
              <a:lstStyle/>
              <a:p>
                <a:endParaRPr lang="zh-CN" altLang="en-US"/>
              </a:p>
            </p:txBody>
          </p:sp>
          <p:sp>
            <p:nvSpPr>
              <p:cNvPr id="78897" name="Line 52"/>
              <p:cNvSpPr>
                <a:spLocks noChangeShapeType="1"/>
              </p:cNvSpPr>
              <p:nvPr/>
            </p:nvSpPr>
            <p:spPr bwMode="auto">
              <a:xfrm flipV="1">
                <a:off x="5204" y="2674"/>
                <a:ext cx="181" cy="0"/>
              </a:xfrm>
              <a:prstGeom prst="line">
                <a:avLst/>
              </a:prstGeom>
              <a:noFill/>
              <a:ln w="19050">
                <a:solidFill>
                  <a:schemeClr val="tx1"/>
                </a:solidFill>
                <a:prstDash val="dash"/>
                <a:miter lim="800000"/>
                <a:headEnd/>
                <a:tailEnd/>
              </a:ln>
            </p:spPr>
            <p:txBody>
              <a:bodyPr/>
              <a:lstStyle/>
              <a:p>
                <a:endParaRPr lang="zh-CN" altLang="en-US"/>
              </a:p>
            </p:txBody>
          </p:sp>
          <p:sp>
            <p:nvSpPr>
              <p:cNvPr id="78898" name="Line 53"/>
              <p:cNvSpPr>
                <a:spLocks noChangeShapeType="1"/>
              </p:cNvSpPr>
              <p:nvPr/>
            </p:nvSpPr>
            <p:spPr bwMode="auto">
              <a:xfrm flipV="1">
                <a:off x="4845" y="1663"/>
                <a:ext cx="0" cy="720"/>
              </a:xfrm>
              <a:prstGeom prst="line">
                <a:avLst/>
              </a:prstGeom>
              <a:noFill/>
              <a:ln w="19050">
                <a:solidFill>
                  <a:schemeClr val="tx1"/>
                </a:solidFill>
                <a:miter lim="800000"/>
                <a:headEnd/>
                <a:tailEnd/>
              </a:ln>
            </p:spPr>
            <p:txBody>
              <a:bodyPr/>
              <a:lstStyle/>
              <a:p>
                <a:endParaRPr lang="zh-CN" altLang="en-US"/>
              </a:p>
            </p:txBody>
          </p:sp>
          <p:sp>
            <p:nvSpPr>
              <p:cNvPr id="78899" name="Oval 54"/>
              <p:cNvSpPr>
                <a:spLocks noChangeArrowheads="1"/>
              </p:cNvSpPr>
              <p:nvPr/>
            </p:nvSpPr>
            <p:spPr bwMode="auto">
              <a:xfrm>
                <a:off x="4797" y="2338"/>
                <a:ext cx="96" cy="96"/>
              </a:xfrm>
              <a:prstGeom prst="ellipse">
                <a:avLst/>
              </a:prstGeom>
              <a:noFill/>
              <a:ln w="19050">
                <a:solidFill>
                  <a:schemeClr val="tx1"/>
                </a:solidFill>
                <a:miter lim="800000"/>
                <a:headEnd/>
                <a:tailEnd/>
              </a:ln>
            </p:spPr>
            <p:txBody>
              <a:bodyPr wrap="none" anchor="ctr"/>
              <a:lstStyle/>
              <a:p>
                <a:endParaRPr lang="zh-CN" altLang="en-US"/>
              </a:p>
            </p:txBody>
          </p:sp>
          <p:sp>
            <p:nvSpPr>
              <p:cNvPr id="78900" name="Line 55"/>
              <p:cNvSpPr>
                <a:spLocks noChangeShapeType="1"/>
              </p:cNvSpPr>
              <p:nvPr/>
            </p:nvSpPr>
            <p:spPr bwMode="auto">
              <a:xfrm flipV="1">
                <a:off x="4797" y="2095"/>
                <a:ext cx="96" cy="96"/>
              </a:xfrm>
              <a:prstGeom prst="line">
                <a:avLst/>
              </a:prstGeom>
              <a:noFill/>
              <a:ln w="19050">
                <a:solidFill>
                  <a:schemeClr val="tx1"/>
                </a:solidFill>
                <a:miter lim="800000"/>
                <a:headEnd/>
                <a:tailEnd/>
              </a:ln>
            </p:spPr>
            <p:txBody>
              <a:bodyPr/>
              <a:lstStyle/>
              <a:p>
                <a:endParaRPr lang="zh-CN" altLang="en-US"/>
              </a:p>
            </p:txBody>
          </p:sp>
          <p:sp>
            <p:nvSpPr>
              <p:cNvPr id="78901" name="Line 56"/>
              <p:cNvSpPr>
                <a:spLocks noChangeShapeType="1"/>
              </p:cNvSpPr>
              <p:nvPr/>
            </p:nvSpPr>
            <p:spPr bwMode="auto">
              <a:xfrm flipV="1">
                <a:off x="4797" y="2143"/>
                <a:ext cx="96" cy="96"/>
              </a:xfrm>
              <a:prstGeom prst="line">
                <a:avLst/>
              </a:prstGeom>
              <a:noFill/>
              <a:ln w="19050">
                <a:solidFill>
                  <a:schemeClr val="tx1"/>
                </a:solidFill>
                <a:miter lim="800000"/>
                <a:headEnd/>
                <a:tailEnd/>
              </a:ln>
            </p:spPr>
            <p:txBody>
              <a:bodyPr/>
              <a:lstStyle/>
              <a:p>
                <a:endParaRPr lang="zh-CN" altLang="en-US"/>
              </a:p>
            </p:txBody>
          </p:sp>
          <p:sp>
            <p:nvSpPr>
              <p:cNvPr id="78902" name="Line 57"/>
              <p:cNvSpPr>
                <a:spLocks noChangeShapeType="1"/>
              </p:cNvSpPr>
              <p:nvPr/>
            </p:nvSpPr>
            <p:spPr bwMode="auto">
              <a:xfrm flipH="1" flipV="1">
                <a:off x="3696" y="1660"/>
                <a:ext cx="1149" cy="3"/>
              </a:xfrm>
              <a:prstGeom prst="line">
                <a:avLst/>
              </a:prstGeom>
              <a:noFill/>
              <a:ln w="19050">
                <a:solidFill>
                  <a:schemeClr val="tx1"/>
                </a:solidFill>
                <a:miter lim="800000"/>
                <a:headEnd/>
                <a:tailEnd type="triangle" w="med" len="med"/>
              </a:ln>
            </p:spPr>
            <p:txBody>
              <a:bodyPr/>
              <a:lstStyle/>
              <a:p>
                <a:endParaRPr lang="zh-CN" altLang="en-US"/>
              </a:p>
            </p:txBody>
          </p:sp>
          <p:sp>
            <p:nvSpPr>
              <p:cNvPr id="78903" name="Line 58"/>
              <p:cNvSpPr>
                <a:spLocks noChangeShapeType="1"/>
              </p:cNvSpPr>
              <p:nvPr/>
            </p:nvSpPr>
            <p:spPr bwMode="auto">
              <a:xfrm flipV="1">
                <a:off x="5495" y="1366"/>
                <a:ext cx="0" cy="1200"/>
              </a:xfrm>
              <a:prstGeom prst="line">
                <a:avLst/>
              </a:prstGeom>
              <a:noFill/>
              <a:ln w="19050">
                <a:solidFill>
                  <a:schemeClr val="tx1"/>
                </a:solidFill>
                <a:miter lim="800000"/>
                <a:headEnd/>
                <a:tailEnd/>
              </a:ln>
            </p:spPr>
            <p:txBody>
              <a:bodyPr/>
              <a:lstStyle/>
              <a:p>
                <a:endParaRPr lang="zh-CN" altLang="en-US"/>
              </a:p>
            </p:txBody>
          </p:sp>
          <p:sp>
            <p:nvSpPr>
              <p:cNvPr id="78904" name="Line 59"/>
              <p:cNvSpPr>
                <a:spLocks noChangeShapeType="1"/>
              </p:cNvSpPr>
              <p:nvPr/>
            </p:nvSpPr>
            <p:spPr bwMode="auto">
              <a:xfrm flipH="1">
                <a:off x="3680" y="1359"/>
                <a:ext cx="1815" cy="0"/>
              </a:xfrm>
              <a:prstGeom prst="line">
                <a:avLst/>
              </a:prstGeom>
              <a:noFill/>
              <a:ln w="19050">
                <a:solidFill>
                  <a:schemeClr val="tx1"/>
                </a:solidFill>
                <a:miter lim="800000"/>
                <a:headEnd/>
                <a:tailEnd type="triangle" w="med" len="med"/>
              </a:ln>
            </p:spPr>
            <p:txBody>
              <a:bodyPr/>
              <a:lstStyle/>
              <a:p>
                <a:endParaRPr lang="zh-CN" altLang="en-US"/>
              </a:p>
            </p:txBody>
          </p:sp>
          <p:sp>
            <p:nvSpPr>
              <p:cNvPr id="78905" name="Line 60"/>
              <p:cNvSpPr>
                <a:spLocks noChangeShapeType="1"/>
              </p:cNvSpPr>
              <p:nvPr/>
            </p:nvSpPr>
            <p:spPr bwMode="auto">
              <a:xfrm flipH="1">
                <a:off x="2517" y="1607"/>
                <a:ext cx="576" cy="0"/>
              </a:xfrm>
              <a:prstGeom prst="line">
                <a:avLst/>
              </a:prstGeom>
              <a:noFill/>
              <a:ln w="19050">
                <a:solidFill>
                  <a:schemeClr val="tx1"/>
                </a:solidFill>
                <a:miter lim="800000"/>
                <a:headEnd/>
                <a:tailEnd/>
              </a:ln>
            </p:spPr>
            <p:txBody>
              <a:bodyPr/>
              <a:lstStyle/>
              <a:p>
                <a:endParaRPr lang="zh-CN" altLang="en-US"/>
              </a:p>
            </p:txBody>
          </p:sp>
          <p:sp>
            <p:nvSpPr>
              <p:cNvPr id="78906" name="Line 61"/>
              <p:cNvSpPr>
                <a:spLocks noChangeShapeType="1"/>
              </p:cNvSpPr>
              <p:nvPr/>
            </p:nvSpPr>
            <p:spPr bwMode="auto">
              <a:xfrm>
                <a:off x="2517" y="1615"/>
                <a:ext cx="0" cy="384"/>
              </a:xfrm>
              <a:prstGeom prst="line">
                <a:avLst/>
              </a:prstGeom>
              <a:noFill/>
              <a:ln w="19050">
                <a:solidFill>
                  <a:schemeClr val="tx1"/>
                </a:solidFill>
                <a:miter lim="800000"/>
                <a:headEnd/>
                <a:tailEnd type="triangle" w="med" len="med"/>
              </a:ln>
            </p:spPr>
            <p:txBody>
              <a:bodyPr/>
              <a:lstStyle/>
              <a:p>
                <a:endParaRPr lang="zh-CN" altLang="en-US"/>
              </a:p>
            </p:txBody>
          </p:sp>
          <p:sp>
            <p:nvSpPr>
              <p:cNvPr id="78907" name="Line 62"/>
              <p:cNvSpPr>
                <a:spLocks noChangeShapeType="1"/>
              </p:cNvSpPr>
              <p:nvPr/>
            </p:nvSpPr>
            <p:spPr bwMode="auto">
              <a:xfrm flipH="1">
                <a:off x="2752" y="1714"/>
                <a:ext cx="347" cy="0"/>
              </a:xfrm>
              <a:prstGeom prst="line">
                <a:avLst/>
              </a:prstGeom>
              <a:noFill/>
              <a:ln w="19050">
                <a:solidFill>
                  <a:schemeClr val="tx1"/>
                </a:solidFill>
                <a:miter lim="800000"/>
                <a:headEnd/>
                <a:tailEnd/>
              </a:ln>
            </p:spPr>
            <p:txBody>
              <a:bodyPr/>
              <a:lstStyle/>
              <a:p>
                <a:endParaRPr lang="zh-CN" altLang="en-US"/>
              </a:p>
            </p:txBody>
          </p:sp>
          <p:sp>
            <p:nvSpPr>
              <p:cNvPr id="78908" name="Line 63"/>
              <p:cNvSpPr>
                <a:spLocks noChangeShapeType="1"/>
              </p:cNvSpPr>
              <p:nvPr/>
            </p:nvSpPr>
            <p:spPr bwMode="auto">
              <a:xfrm>
                <a:off x="2757" y="1711"/>
                <a:ext cx="0" cy="288"/>
              </a:xfrm>
              <a:prstGeom prst="line">
                <a:avLst/>
              </a:prstGeom>
              <a:noFill/>
              <a:ln w="19050">
                <a:solidFill>
                  <a:schemeClr val="tx1"/>
                </a:solidFill>
                <a:miter lim="800000"/>
                <a:headEnd/>
                <a:tailEnd type="triangle" w="med" len="med"/>
              </a:ln>
            </p:spPr>
            <p:txBody>
              <a:bodyPr/>
              <a:lstStyle/>
              <a:p>
                <a:endParaRPr lang="zh-CN" altLang="en-US"/>
              </a:p>
            </p:txBody>
          </p:sp>
          <p:sp>
            <p:nvSpPr>
              <p:cNvPr id="78909" name="Line 64"/>
              <p:cNvSpPr>
                <a:spLocks noChangeShapeType="1"/>
              </p:cNvSpPr>
              <p:nvPr/>
            </p:nvSpPr>
            <p:spPr bwMode="auto">
              <a:xfrm flipH="1">
                <a:off x="2154" y="1455"/>
                <a:ext cx="953" cy="0"/>
              </a:xfrm>
              <a:prstGeom prst="line">
                <a:avLst/>
              </a:prstGeom>
              <a:noFill/>
              <a:ln w="19050">
                <a:solidFill>
                  <a:schemeClr val="tx1"/>
                </a:solidFill>
                <a:miter lim="800000"/>
                <a:headEnd/>
                <a:tailEnd/>
              </a:ln>
            </p:spPr>
            <p:txBody>
              <a:bodyPr/>
              <a:lstStyle/>
              <a:p>
                <a:endParaRPr lang="zh-CN" altLang="en-US"/>
              </a:p>
            </p:txBody>
          </p:sp>
          <p:sp>
            <p:nvSpPr>
              <p:cNvPr id="78910" name="Line 65"/>
              <p:cNvSpPr>
                <a:spLocks noChangeShapeType="1"/>
              </p:cNvSpPr>
              <p:nvPr/>
            </p:nvSpPr>
            <p:spPr bwMode="auto">
              <a:xfrm flipH="1">
                <a:off x="1383" y="1314"/>
                <a:ext cx="227" cy="0"/>
              </a:xfrm>
              <a:prstGeom prst="line">
                <a:avLst/>
              </a:prstGeom>
              <a:noFill/>
              <a:ln w="19050">
                <a:solidFill>
                  <a:schemeClr val="tx1"/>
                </a:solidFill>
                <a:miter lim="800000"/>
                <a:headEnd/>
                <a:tailEnd/>
              </a:ln>
            </p:spPr>
            <p:txBody>
              <a:bodyPr/>
              <a:lstStyle/>
              <a:p>
                <a:endParaRPr lang="zh-CN" altLang="en-US"/>
              </a:p>
            </p:txBody>
          </p:sp>
          <p:sp>
            <p:nvSpPr>
              <p:cNvPr id="78911" name="Line 66"/>
              <p:cNvSpPr>
                <a:spLocks noChangeShapeType="1"/>
              </p:cNvSpPr>
              <p:nvPr/>
            </p:nvSpPr>
            <p:spPr bwMode="auto">
              <a:xfrm>
                <a:off x="1391" y="1311"/>
                <a:ext cx="0" cy="336"/>
              </a:xfrm>
              <a:prstGeom prst="line">
                <a:avLst/>
              </a:prstGeom>
              <a:noFill/>
              <a:ln w="19050">
                <a:solidFill>
                  <a:schemeClr val="tx1"/>
                </a:solidFill>
                <a:miter lim="800000"/>
                <a:headEnd/>
                <a:tailEnd type="triangle" w="med" len="med"/>
              </a:ln>
            </p:spPr>
            <p:txBody>
              <a:bodyPr/>
              <a:lstStyle/>
              <a:p>
                <a:endParaRPr lang="zh-CN" altLang="en-US"/>
              </a:p>
            </p:txBody>
          </p:sp>
          <p:sp>
            <p:nvSpPr>
              <p:cNvPr id="78912" name="Line 67"/>
              <p:cNvSpPr>
                <a:spLocks noChangeShapeType="1"/>
              </p:cNvSpPr>
              <p:nvPr/>
            </p:nvSpPr>
            <p:spPr bwMode="auto">
              <a:xfrm flipH="1">
                <a:off x="1981" y="1322"/>
                <a:ext cx="1126" cy="0"/>
              </a:xfrm>
              <a:prstGeom prst="line">
                <a:avLst/>
              </a:prstGeom>
              <a:noFill/>
              <a:ln w="19050">
                <a:solidFill>
                  <a:schemeClr val="tx1"/>
                </a:solidFill>
                <a:miter lim="800000"/>
                <a:headEnd/>
                <a:tailEnd type="triangle" w="med" len="med"/>
              </a:ln>
            </p:spPr>
            <p:txBody>
              <a:bodyPr/>
              <a:lstStyle/>
              <a:p>
                <a:endParaRPr lang="zh-CN" altLang="en-US"/>
              </a:p>
            </p:txBody>
          </p:sp>
          <p:sp>
            <p:nvSpPr>
              <p:cNvPr id="78913" name="Line 68"/>
              <p:cNvSpPr>
                <a:spLocks noChangeShapeType="1"/>
              </p:cNvSpPr>
              <p:nvPr/>
            </p:nvSpPr>
            <p:spPr bwMode="auto">
              <a:xfrm>
                <a:off x="2154" y="1455"/>
                <a:ext cx="0" cy="1296"/>
              </a:xfrm>
              <a:prstGeom prst="line">
                <a:avLst/>
              </a:prstGeom>
              <a:noFill/>
              <a:ln w="19050">
                <a:solidFill>
                  <a:schemeClr val="tx1"/>
                </a:solidFill>
                <a:miter lim="800000"/>
                <a:headEnd/>
                <a:tailEnd/>
              </a:ln>
            </p:spPr>
            <p:txBody>
              <a:bodyPr/>
              <a:lstStyle/>
              <a:p>
                <a:endParaRPr lang="zh-CN" altLang="en-US"/>
              </a:p>
            </p:txBody>
          </p:sp>
          <p:sp>
            <p:nvSpPr>
              <p:cNvPr id="78914" name="Line 69"/>
              <p:cNvSpPr>
                <a:spLocks noChangeShapeType="1"/>
              </p:cNvSpPr>
              <p:nvPr/>
            </p:nvSpPr>
            <p:spPr bwMode="auto">
              <a:xfrm flipH="1">
                <a:off x="1399" y="2749"/>
                <a:ext cx="755" cy="2"/>
              </a:xfrm>
              <a:prstGeom prst="line">
                <a:avLst/>
              </a:prstGeom>
              <a:noFill/>
              <a:ln w="19050">
                <a:solidFill>
                  <a:schemeClr val="tx1"/>
                </a:solidFill>
                <a:miter lim="800000"/>
                <a:headEnd/>
                <a:tailEnd/>
              </a:ln>
            </p:spPr>
            <p:txBody>
              <a:bodyPr/>
              <a:lstStyle/>
              <a:p>
                <a:endParaRPr lang="zh-CN" altLang="en-US"/>
              </a:p>
            </p:txBody>
          </p:sp>
          <p:sp>
            <p:nvSpPr>
              <p:cNvPr id="78915" name="Line 70"/>
              <p:cNvSpPr>
                <a:spLocks noChangeShapeType="1"/>
              </p:cNvSpPr>
              <p:nvPr/>
            </p:nvSpPr>
            <p:spPr bwMode="auto">
              <a:xfrm>
                <a:off x="1399" y="2751"/>
                <a:ext cx="0" cy="432"/>
              </a:xfrm>
              <a:prstGeom prst="line">
                <a:avLst/>
              </a:prstGeom>
              <a:noFill/>
              <a:ln w="19050">
                <a:solidFill>
                  <a:schemeClr val="tx1"/>
                </a:solidFill>
                <a:miter lim="800000"/>
                <a:headEnd/>
                <a:tailEnd type="triangle" w="med" len="med"/>
              </a:ln>
            </p:spPr>
            <p:txBody>
              <a:bodyPr/>
              <a:lstStyle/>
              <a:p>
                <a:endParaRPr lang="zh-CN" altLang="en-US"/>
              </a:p>
            </p:txBody>
          </p:sp>
          <p:sp>
            <p:nvSpPr>
              <p:cNvPr id="78916" name="Line 71"/>
              <p:cNvSpPr>
                <a:spLocks noChangeShapeType="1"/>
              </p:cNvSpPr>
              <p:nvPr/>
            </p:nvSpPr>
            <p:spPr bwMode="auto">
              <a:xfrm flipH="1">
                <a:off x="5497" y="2749"/>
                <a:ext cx="0" cy="1225"/>
              </a:xfrm>
              <a:prstGeom prst="line">
                <a:avLst/>
              </a:prstGeom>
              <a:noFill/>
              <a:ln w="19050">
                <a:solidFill>
                  <a:schemeClr val="tx1"/>
                </a:solidFill>
                <a:miter lim="800000"/>
                <a:headEnd/>
                <a:tailEnd/>
              </a:ln>
            </p:spPr>
            <p:txBody>
              <a:bodyPr/>
              <a:lstStyle/>
              <a:p>
                <a:endParaRPr lang="zh-CN" altLang="en-US"/>
              </a:p>
            </p:txBody>
          </p:sp>
          <p:sp>
            <p:nvSpPr>
              <p:cNvPr id="78917" name="Line 72"/>
              <p:cNvSpPr>
                <a:spLocks noChangeShapeType="1"/>
              </p:cNvSpPr>
              <p:nvPr/>
            </p:nvSpPr>
            <p:spPr bwMode="auto">
              <a:xfrm flipH="1" flipV="1">
                <a:off x="439" y="3974"/>
                <a:ext cx="5058" cy="0"/>
              </a:xfrm>
              <a:prstGeom prst="line">
                <a:avLst/>
              </a:prstGeom>
              <a:noFill/>
              <a:ln w="19050">
                <a:solidFill>
                  <a:schemeClr val="tx1"/>
                </a:solidFill>
                <a:miter lim="800000"/>
                <a:headEnd/>
                <a:tailEnd/>
              </a:ln>
            </p:spPr>
            <p:txBody>
              <a:bodyPr/>
              <a:lstStyle/>
              <a:p>
                <a:endParaRPr lang="zh-CN" altLang="en-US"/>
              </a:p>
            </p:txBody>
          </p:sp>
          <p:sp>
            <p:nvSpPr>
              <p:cNvPr id="78918" name="Line 73"/>
              <p:cNvSpPr>
                <a:spLocks noChangeShapeType="1"/>
              </p:cNvSpPr>
              <p:nvPr/>
            </p:nvSpPr>
            <p:spPr bwMode="auto">
              <a:xfrm flipV="1">
                <a:off x="447" y="2197"/>
                <a:ext cx="0" cy="1769"/>
              </a:xfrm>
              <a:prstGeom prst="line">
                <a:avLst/>
              </a:prstGeom>
              <a:noFill/>
              <a:ln w="19050">
                <a:solidFill>
                  <a:schemeClr val="tx1"/>
                </a:solidFill>
                <a:miter lim="800000"/>
                <a:headEnd/>
                <a:tailEnd type="triangle" w="med" len="med"/>
              </a:ln>
            </p:spPr>
            <p:txBody>
              <a:bodyPr/>
              <a:lstStyle/>
              <a:p>
                <a:endParaRPr lang="zh-CN" altLang="en-US"/>
              </a:p>
            </p:txBody>
          </p:sp>
          <p:sp>
            <p:nvSpPr>
              <p:cNvPr id="78919" name="Line 74"/>
              <p:cNvSpPr>
                <a:spLocks noChangeShapeType="1"/>
              </p:cNvSpPr>
              <p:nvPr/>
            </p:nvSpPr>
            <p:spPr bwMode="auto">
              <a:xfrm>
                <a:off x="430" y="3255"/>
                <a:ext cx="217" cy="1"/>
              </a:xfrm>
              <a:prstGeom prst="line">
                <a:avLst/>
              </a:prstGeom>
              <a:noFill/>
              <a:ln w="19050">
                <a:solidFill>
                  <a:schemeClr val="tx1"/>
                </a:solidFill>
                <a:miter lim="800000"/>
                <a:headEnd/>
                <a:tailEnd type="triangle" w="med" len="med"/>
              </a:ln>
            </p:spPr>
            <p:txBody>
              <a:bodyPr/>
              <a:lstStyle/>
              <a:p>
                <a:endParaRPr lang="zh-CN" altLang="en-US"/>
              </a:p>
            </p:txBody>
          </p:sp>
          <p:sp>
            <p:nvSpPr>
              <p:cNvPr id="78920" name="Line 75"/>
              <p:cNvSpPr>
                <a:spLocks noChangeShapeType="1"/>
              </p:cNvSpPr>
              <p:nvPr/>
            </p:nvSpPr>
            <p:spPr bwMode="auto">
              <a:xfrm>
                <a:off x="2912" y="3271"/>
                <a:ext cx="288" cy="0"/>
              </a:xfrm>
              <a:prstGeom prst="line">
                <a:avLst/>
              </a:prstGeom>
              <a:noFill/>
              <a:ln w="19050">
                <a:solidFill>
                  <a:schemeClr val="tx1"/>
                </a:solidFill>
                <a:miter lim="800000"/>
                <a:headEnd/>
                <a:tailEnd type="triangle" w="med" len="med"/>
              </a:ln>
            </p:spPr>
            <p:txBody>
              <a:bodyPr/>
              <a:lstStyle/>
              <a:p>
                <a:endParaRPr lang="zh-CN" altLang="en-US"/>
              </a:p>
            </p:txBody>
          </p:sp>
          <p:sp>
            <p:nvSpPr>
              <p:cNvPr id="78921" name="Text Box 76"/>
              <p:cNvSpPr txBox="1">
                <a:spLocks noChangeArrowheads="1"/>
              </p:cNvSpPr>
              <p:nvPr/>
            </p:nvSpPr>
            <p:spPr bwMode="auto">
              <a:xfrm>
                <a:off x="4845" y="2151"/>
                <a:ext cx="394" cy="220"/>
              </a:xfrm>
              <a:prstGeom prst="rect">
                <a:avLst/>
              </a:prstGeom>
              <a:noFill/>
              <a:ln w="19050">
                <a:noFill/>
                <a:miter lim="800000"/>
                <a:headEnd/>
                <a:tailEnd/>
              </a:ln>
            </p:spPr>
            <p:txBody>
              <a:bodyPr>
                <a:spAutoFit/>
              </a:bodyPr>
              <a:lstStyle/>
              <a:p>
                <a:pPr>
                  <a:spcBef>
                    <a:spcPct val="50000"/>
                  </a:spcBef>
                </a:pPr>
                <a:r>
                  <a:rPr lang="en-US" altLang="zh-CN" sz="1800">
                    <a:latin typeface="Tahoma" pitchFamily="34" charset="0"/>
                  </a:rPr>
                  <a:t>TA</a:t>
                </a:r>
              </a:p>
            </p:txBody>
          </p:sp>
          <p:sp>
            <p:nvSpPr>
              <p:cNvPr id="78922" name="Text Box 77"/>
              <p:cNvSpPr txBox="1">
                <a:spLocks noChangeArrowheads="1"/>
              </p:cNvSpPr>
              <p:nvPr/>
            </p:nvSpPr>
            <p:spPr bwMode="auto">
              <a:xfrm>
                <a:off x="177" y="2098"/>
                <a:ext cx="336" cy="220"/>
              </a:xfrm>
              <a:prstGeom prst="rect">
                <a:avLst/>
              </a:prstGeom>
              <a:noFill/>
              <a:ln w="19050">
                <a:noFill/>
                <a:miter lim="800000"/>
                <a:headEnd/>
                <a:tailEnd/>
              </a:ln>
            </p:spPr>
            <p:txBody>
              <a:bodyPr>
                <a:spAutoFit/>
              </a:bodyPr>
              <a:lstStyle/>
              <a:p>
                <a:pPr>
                  <a:spcBef>
                    <a:spcPct val="50000"/>
                  </a:spcBef>
                </a:pPr>
                <a:r>
                  <a:rPr lang="en-US" altLang="zh-CN" sz="1800">
                    <a:latin typeface="Times New Roman" pitchFamily="18" charset="0"/>
                  </a:rPr>
                  <a:t>+</a:t>
                </a:r>
              </a:p>
            </p:txBody>
          </p:sp>
          <p:sp>
            <p:nvSpPr>
              <p:cNvPr id="78923" name="Text Box 78"/>
              <p:cNvSpPr txBox="1">
                <a:spLocks noChangeArrowheads="1"/>
              </p:cNvSpPr>
              <p:nvPr/>
            </p:nvSpPr>
            <p:spPr bwMode="auto">
              <a:xfrm>
                <a:off x="1202" y="2127"/>
                <a:ext cx="336" cy="220"/>
              </a:xfrm>
              <a:prstGeom prst="rect">
                <a:avLst/>
              </a:prstGeom>
              <a:noFill/>
              <a:ln w="19050">
                <a:noFill/>
                <a:miter lim="800000"/>
                <a:headEnd/>
                <a:tailEnd/>
              </a:ln>
            </p:spPr>
            <p:txBody>
              <a:bodyPr>
                <a:spAutoFit/>
              </a:bodyPr>
              <a:lstStyle/>
              <a:p>
                <a:pPr>
                  <a:spcBef>
                    <a:spcPct val="50000"/>
                  </a:spcBef>
                </a:pPr>
                <a:r>
                  <a:rPr lang="en-US" altLang="zh-CN" sz="1800">
                    <a:latin typeface="Times New Roman" pitchFamily="18" charset="0"/>
                  </a:rPr>
                  <a:t>+</a:t>
                </a:r>
              </a:p>
            </p:txBody>
          </p:sp>
          <p:sp>
            <p:nvSpPr>
              <p:cNvPr id="78924" name="Text Box 79"/>
              <p:cNvSpPr txBox="1">
                <a:spLocks noChangeArrowheads="1"/>
              </p:cNvSpPr>
              <p:nvPr/>
            </p:nvSpPr>
            <p:spPr bwMode="auto">
              <a:xfrm>
                <a:off x="1183" y="3064"/>
                <a:ext cx="336" cy="220"/>
              </a:xfrm>
              <a:prstGeom prst="rect">
                <a:avLst/>
              </a:prstGeom>
              <a:noFill/>
              <a:ln w="19050">
                <a:noFill/>
                <a:miter lim="800000"/>
                <a:headEnd/>
                <a:tailEnd/>
              </a:ln>
            </p:spPr>
            <p:txBody>
              <a:bodyPr>
                <a:spAutoFit/>
              </a:bodyPr>
              <a:lstStyle/>
              <a:p>
                <a:pPr>
                  <a:spcBef>
                    <a:spcPct val="50000"/>
                  </a:spcBef>
                </a:pPr>
                <a:r>
                  <a:rPr lang="en-US" altLang="zh-CN" sz="1800">
                    <a:latin typeface="Times New Roman" pitchFamily="18" charset="0"/>
                  </a:rPr>
                  <a:t>+</a:t>
                </a:r>
              </a:p>
            </p:txBody>
          </p:sp>
          <p:sp>
            <p:nvSpPr>
              <p:cNvPr id="78925" name="Line 80"/>
              <p:cNvSpPr>
                <a:spLocks noChangeShapeType="1"/>
              </p:cNvSpPr>
              <p:nvPr/>
            </p:nvSpPr>
            <p:spPr bwMode="auto">
              <a:xfrm>
                <a:off x="1671" y="1314"/>
                <a:ext cx="272" cy="0"/>
              </a:xfrm>
              <a:prstGeom prst="line">
                <a:avLst/>
              </a:prstGeom>
              <a:noFill/>
              <a:ln w="12700">
                <a:solidFill>
                  <a:schemeClr val="tx1"/>
                </a:solidFill>
                <a:miter lim="800000"/>
                <a:headEnd/>
                <a:tailEnd/>
              </a:ln>
            </p:spPr>
            <p:txBody>
              <a:bodyPr/>
              <a:lstStyle/>
              <a:p>
                <a:endParaRPr lang="zh-CN" altLang="en-US"/>
              </a:p>
            </p:txBody>
          </p:sp>
          <p:grpSp>
            <p:nvGrpSpPr>
              <p:cNvPr id="78926" name="Group 81"/>
              <p:cNvGrpSpPr>
                <a:grpSpLocks/>
              </p:cNvGrpSpPr>
              <p:nvPr/>
            </p:nvGrpSpPr>
            <p:grpSpPr bwMode="auto">
              <a:xfrm>
                <a:off x="1111" y="2069"/>
                <a:ext cx="144" cy="144"/>
                <a:chOff x="432" y="3648"/>
                <a:chExt cx="144" cy="144"/>
              </a:xfrm>
            </p:grpSpPr>
            <p:grpSp>
              <p:nvGrpSpPr>
                <p:cNvPr id="78997" name="Group 82"/>
                <p:cNvGrpSpPr>
                  <a:grpSpLocks/>
                </p:cNvGrpSpPr>
                <p:nvPr/>
              </p:nvGrpSpPr>
              <p:grpSpPr bwMode="auto">
                <a:xfrm>
                  <a:off x="432" y="3648"/>
                  <a:ext cx="144" cy="48"/>
                  <a:chOff x="144" y="3888"/>
                  <a:chExt cx="144" cy="48"/>
                </a:xfrm>
              </p:grpSpPr>
              <p:sp>
                <p:nvSpPr>
                  <p:cNvPr id="79002" name="Line 83"/>
                  <p:cNvSpPr>
                    <a:spLocks noChangeShapeType="1"/>
                  </p:cNvSpPr>
                  <p:nvPr/>
                </p:nvSpPr>
                <p:spPr bwMode="auto">
                  <a:xfrm>
                    <a:off x="192" y="3936"/>
                    <a:ext cx="48" cy="0"/>
                  </a:xfrm>
                  <a:prstGeom prst="line">
                    <a:avLst/>
                  </a:prstGeom>
                  <a:noFill/>
                  <a:ln w="19050">
                    <a:solidFill>
                      <a:srgbClr val="FF3300"/>
                    </a:solidFill>
                    <a:miter lim="800000"/>
                    <a:headEnd/>
                    <a:tailEnd/>
                  </a:ln>
                </p:spPr>
                <p:txBody>
                  <a:bodyPr/>
                  <a:lstStyle/>
                  <a:p>
                    <a:endParaRPr lang="zh-CN" altLang="en-US"/>
                  </a:p>
                </p:txBody>
              </p:sp>
              <p:sp>
                <p:nvSpPr>
                  <p:cNvPr id="79003" name="Line 84"/>
                  <p:cNvSpPr>
                    <a:spLocks noChangeShapeType="1"/>
                  </p:cNvSpPr>
                  <p:nvPr/>
                </p:nvSpPr>
                <p:spPr bwMode="auto">
                  <a:xfrm>
                    <a:off x="144" y="3888"/>
                    <a:ext cx="48" cy="48"/>
                  </a:xfrm>
                  <a:prstGeom prst="line">
                    <a:avLst/>
                  </a:prstGeom>
                  <a:noFill/>
                  <a:ln w="19050">
                    <a:solidFill>
                      <a:srgbClr val="FF3300"/>
                    </a:solidFill>
                    <a:miter lim="800000"/>
                    <a:headEnd/>
                    <a:tailEnd/>
                  </a:ln>
                </p:spPr>
                <p:txBody>
                  <a:bodyPr/>
                  <a:lstStyle/>
                  <a:p>
                    <a:endParaRPr lang="zh-CN" altLang="en-US"/>
                  </a:p>
                </p:txBody>
              </p:sp>
              <p:sp>
                <p:nvSpPr>
                  <p:cNvPr id="79004" name="Line 85"/>
                  <p:cNvSpPr>
                    <a:spLocks noChangeShapeType="1"/>
                  </p:cNvSpPr>
                  <p:nvPr/>
                </p:nvSpPr>
                <p:spPr bwMode="auto">
                  <a:xfrm flipV="1">
                    <a:off x="240" y="3888"/>
                    <a:ext cx="48" cy="48"/>
                  </a:xfrm>
                  <a:prstGeom prst="line">
                    <a:avLst/>
                  </a:prstGeom>
                  <a:noFill/>
                  <a:ln w="19050">
                    <a:solidFill>
                      <a:srgbClr val="FF3300"/>
                    </a:solidFill>
                    <a:miter lim="800000"/>
                    <a:headEnd/>
                    <a:tailEnd/>
                  </a:ln>
                </p:spPr>
                <p:txBody>
                  <a:bodyPr/>
                  <a:lstStyle/>
                  <a:p>
                    <a:endParaRPr lang="zh-CN" altLang="en-US"/>
                  </a:p>
                </p:txBody>
              </p:sp>
            </p:grpSp>
            <p:grpSp>
              <p:nvGrpSpPr>
                <p:cNvPr id="78998" name="Group 86"/>
                <p:cNvGrpSpPr>
                  <a:grpSpLocks/>
                </p:cNvGrpSpPr>
                <p:nvPr/>
              </p:nvGrpSpPr>
              <p:grpSpPr bwMode="auto">
                <a:xfrm rot="10800000">
                  <a:off x="432" y="3744"/>
                  <a:ext cx="144" cy="48"/>
                  <a:chOff x="144" y="3888"/>
                  <a:chExt cx="144" cy="48"/>
                </a:xfrm>
              </p:grpSpPr>
              <p:sp>
                <p:nvSpPr>
                  <p:cNvPr id="78999" name="Line 87"/>
                  <p:cNvSpPr>
                    <a:spLocks noChangeShapeType="1"/>
                  </p:cNvSpPr>
                  <p:nvPr/>
                </p:nvSpPr>
                <p:spPr bwMode="auto">
                  <a:xfrm>
                    <a:off x="192" y="3936"/>
                    <a:ext cx="48" cy="0"/>
                  </a:xfrm>
                  <a:prstGeom prst="line">
                    <a:avLst/>
                  </a:prstGeom>
                  <a:noFill/>
                  <a:ln w="19050">
                    <a:solidFill>
                      <a:srgbClr val="FF3300"/>
                    </a:solidFill>
                    <a:miter lim="800000"/>
                    <a:headEnd/>
                    <a:tailEnd/>
                  </a:ln>
                </p:spPr>
                <p:txBody>
                  <a:bodyPr/>
                  <a:lstStyle/>
                  <a:p>
                    <a:endParaRPr lang="zh-CN" altLang="en-US"/>
                  </a:p>
                </p:txBody>
              </p:sp>
              <p:sp>
                <p:nvSpPr>
                  <p:cNvPr id="79000" name="Line 88"/>
                  <p:cNvSpPr>
                    <a:spLocks noChangeShapeType="1"/>
                  </p:cNvSpPr>
                  <p:nvPr/>
                </p:nvSpPr>
                <p:spPr bwMode="auto">
                  <a:xfrm>
                    <a:off x="144" y="3888"/>
                    <a:ext cx="48" cy="48"/>
                  </a:xfrm>
                  <a:prstGeom prst="line">
                    <a:avLst/>
                  </a:prstGeom>
                  <a:noFill/>
                  <a:ln w="19050">
                    <a:solidFill>
                      <a:srgbClr val="FF3300"/>
                    </a:solidFill>
                    <a:miter lim="800000"/>
                    <a:headEnd/>
                    <a:tailEnd/>
                  </a:ln>
                </p:spPr>
                <p:txBody>
                  <a:bodyPr/>
                  <a:lstStyle/>
                  <a:p>
                    <a:endParaRPr lang="zh-CN" altLang="en-US"/>
                  </a:p>
                </p:txBody>
              </p:sp>
              <p:sp>
                <p:nvSpPr>
                  <p:cNvPr id="79001" name="Line 89"/>
                  <p:cNvSpPr>
                    <a:spLocks noChangeShapeType="1"/>
                  </p:cNvSpPr>
                  <p:nvPr/>
                </p:nvSpPr>
                <p:spPr bwMode="auto">
                  <a:xfrm flipV="1">
                    <a:off x="240" y="3888"/>
                    <a:ext cx="48" cy="48"/>
                  </a:xfrm>
                  <a:prstGeom prst="line">
                    <a:avLst/>
                  </a:prstGeom>
                  <a:noFill/>
                  <a:ln w="19050">
                    <a:solidFill>
                      <a:srgbClr val="FF3300"/>
                    </a:solidFill>
                    <a:miter lim="800000"/>
                    <a:headEnd/>
                    <a:tailEnd/>
                  </a:ln>
                </p:spPr>
                <p:txBody>
                  <a:bodyPr/>
                  <a:lstStyle/>
                  <a:p>
                    <a:endParaRPr lang="zh-CN" altLang="en-US"/>
                  </a:p>
                </p:txBody>
              </p:sp>
            </p:grpSp>
          </p:grpSp>
          <p:sp>
            <p:nvSpPr>
              <p:cNvPr id="78927" name="Text Box 90"/>
              <p:cNvSpPr txBox="1">
                <a:spLocks noChangeArrowheads="1"/>
              </p:cNvSpPr>
              <p:nvPr/>
            </p:nvSpPr>
            <p:spPr bwMode="auto">
              <a:xfrm>
                <a:off x="2112" y="1682"/>
                <a:ext cx="624" cy="275"/>
              </a:xfrm>
              <a:prstGeom prst="rect">
                <a:avLst/>
              </a:prstGeom>
              <a:noFill/>
              <a:ln w="19050">
                <a:noFill/>
                <a:miter lim="800000"/>
                <a:headEnd/>
                <a:tailEnd/>
              </a:ln>
            </p:spPr>
            <p:txBody>
              <a:bodyPr>
                <a:spAutoFit/>
              </a:bodyPr>
              <a:lstStyle/>
              <a:p>
                <a:pPr>
                  <a:spcBef>
                    <a:spcPct val="50000"/>
                  </a:spcBef>
                </a:pPr>
                <a:r>
                  <a:rPr lang="en-US" altLang="zh-CN" sz="2000">
                    <a:latin typeface="Times New Roman" pitchFamily="18" charset="0"/>
                  </a:rPr>
                  <a:t>cos</a:t>
                </a:r>
                <a:r>
                  <a:rPr lang="en-US" altLang="zh-CN" sz="2000" i="1">
                    <a:latin typeface="Times New Roman" pitchFamily="18" charset="0"/>
                    <a:sym typeface="Symbol" pitchFamily="18" charset="2"/>
                  </a:rPr>
                  <a:t></a:t>
                </a:r>
                <a:r>
                  <a:rPr lang="en-US" altLang="zh-CN">
                    <a:latin typeface="Tahoma" pitchFamily="34" charset="0"/>
                  </a:rPr>
                  <a:t> </a:t>
                </a:r>
              </a:p>
            </p:txBody>
          </p:sp>
          <p:sp>
            <p:nvSpPr>
              <p:cNvPr id="78928" name="Text Box 91"/>
              <p:cNvSpPr txBox="1">
                <a:spLocks noChangeArrowheads="1"/>
              </p:cNvSpPr>
              <p:nvPr/>
            </p:nvSpPr>
            <p:spPr bwMode="auto">
              <a:xfrm>
                <a:off x="2763" y="1693"/>
                <a:ext cx="480" cy="275"/>
              </a:xfrm>
              <a:prstGeom prst="rect">
                <a:avLst/>
              </a:prstGeom>
              <a:noFill/>
              <a:ln w="19050">
                <a:noFill/>
                <a:miter lim="800000"/>
                <a:headEnd/>
                <a:tailEnd/>
              </a:ln>
            </p:spPr>
            <p:txBody>
              <a:bodyPr>
                <a:spAutoFit/>
              </a:bodyPr>
              <a:lstStyle/>
              <a:p>
                <a:pPr>
                  <a:spcBef>
                    <a:spcPct val="50000"/>
                  </a:spcBef>
                </a:pPr>
                <a:r>
                  <a:rPr lang="en-US" altLang="zh-CN" sz="2000">
                    <a:latin typeface="Times New Roman" pitchFamily="18" charset="0"/>
                  </a:rPr>
                  <a:t>sin</a:t>
                </a:r>
                <a:r>
                  <a:rPr lang="en-US" altLang="zh-CN" sz="2000" i="1">
                    <a:latin typeface="Times New Roman" pitchFamily="18" charset="0"/>
                    <a:sym typeface="Symbol" pitchFamily="18" charset="2"/>
                  </a:rPr>
                  <a:t></a:t>
                </a:r>
                <a:r>
                  <a:rPr lang="en-US" altLang="zh-CN">
                    <a:latin typeface="Tahoma" pitchFamily="34" charset="0"/>
                  </a:rPr>
                  <a:t> </a:t>
                </a:r>
              </a:p>
            </p:txBody>
          </p:sp>
          <p:sp>
            <p:nvSpPr>
              <p:cNvPr id="78929" name="Text Box 92"/>
              <p:cNvSpPr txBox="1">
                <a:spLocks noChangeArrowheads="1"/>
              </p:cNvSpPr>
              <p:nvPr/>
            </p:nvSpPr>
            <p:spPr bwMode="auto">
              <a:xfrm>
                <a:off x="4757" y="2895"/>
                <a:ext cx="508" cy="275"/>
              </a:xfrm>
              <a:prstGeom prst="rect">
                <a:avLst/>
              </a:prstGeom>
              <a:noFill/>
              <a:ln w="19050">
                <a:noFill/>
                <a:miter lim="800000"/>
                <a:headEnd/>
                <a:tailEnd/>
              </a:ln>
            </p:spPr>
            <p:txBody>
              <a:bodyPr>
                <a:spAutoFit/>
              </a:bodyPr>
              <a:lstStyle/>
              <a:p>
                <a:pPr>
                  <a:spcBef>
                    <a:spcPct val="50000"/>
                  </a:spcBef>
                </a:pPr>
                <a:r>
                  <a:rPr lang="en-US" altLang="zh-CN" i="1">
                    <a:latin typeface="Times New Roman" pitchFamily="18" charset="0"/>
                  </a:rPr>
                  <a:t>i</a:t>
                </a:r>
                <a:r>
                  <a:rPr lang="en-US" altLang="zh-CN" baseline="-25000">
                    <a:latin typeface="Times New Roman" pitchFamily="18" charset="0"/>
                  </a:rPr>
                  <a:t>s</a:t>
                </a:r>
              </a:p>
            </p:txBody>
          </p:sp>
          <p:sp>
            <p:nvSpPr>
              <p:cNvPr id="78930" name="Text Box 93"/>
              <p:cNvSpPr txBox="1">
                <a:spLocks noChangeArrowheads="1"/>
              </p:cNvSpPr>
              <p:nvPr/>
            </p:nvSpPr>
            <p:spPr bwMode="auto">
              <a:xfrm>
                <a:off x="5193" y="2250"/>
                <a:ext cx="364" cy="238"/>
              </a:xfrm>
              <a:prstGeom prst="rect">
                <a:avLst/>
              </a:prstGeom>
              <a:noFill/>
              <a:ln w="19050">
                <a:noFill/>
                <a:miter lim="800000"/>
                <a:headEnd/>
                <a:tailEnd/>
              </a:ln>
            </p:spPr>
            <p:txBody>
              <a:bodyPr>
                <a:spAutoFit/>
              </a:bodyPr>
              <a:lstStyle/>
              <a:p>
                <a:pPr>
                  <a:spcBef>
                    <a:spcPct val="50000"/>
                  </a:spcBef>
                </a:pPr>
                <a:r>
                  <a:rPr lang="en-US" altLang="zh-CN" sz="2000" i="1">
                    <a:latin typeface="Tahoma" pitchFamily="34" charset="0"/>
                    <a:sym typeface="Symbol" pitchFamily="18" charset="2"/>
                  </a:rPr>
                  <a:t></a:t>
                </a:r>
              </a:p>
            </p:txBody>
          </p:sp>
          <p:grpSp>
            <p:nvGrpSpPr>
              <p:cNvPr id="78931" name="Group 94"/>
              <p:cNvGrpSpPr>
                <a:grpSpLocks/>
              </p:cNvGrpSpPr>
              <p:nvPr/>
            </p:nvGrpSpPr>
            <p:grpSpPr bwMode="auto">
              <a:xfrm>
                <a:off x="1321" y="2082"/>
                <a:ext cx="140" cy="136"/>
                <a:chOff x="720" y="1584"/>
                <a:chExt cx="240" cy="240"/>
              </a:xfrm>
            </p:grpSpPr>
            <p:sp>
              <p:nvSpPr>
                <p:cNvPr id="78994" name="Oval 95"/>
                <p:cNvSpPr>
                  <a:spLocks noChangeArrowheads="1"/>
                </p:cNvSpPr>
                <p:nvPr/>
              </p:nvSpPr>
              <p:spPr bwMode="auto">
                <a:xfrm>
                  <a:off x="720" y="1584"/>
                  <a:ext cx="240" cy="240"/>
                </a:xfrm>
                <a:prstGeom prst="ellipse">
                  <a:avLst/>
                </a:prstGeom>
                <a:noFill/>
                <a:ln w="19050">
                  <a:solidFill>
                    <a:schemeClr val="tx1"/>
                  </a:solidFill>
                  <a:miter lim="800000"/>
                  <a:headEnd/>
                  <a:tailEnd/>
                </a:ln>
              </p:spPr>
              <p:txBody>
                <a:bodyPr wrap="none" anchor="ctr"/>
                <a:lstStyle/>
                <a:p>
                  <a:endParaRPr lang="zh-CN" altLang="en-US"/>
                </a:p>
              </p:txBody>
            </p:sp>
            <p:sp>
              <p:nvSpPr>
                <p:cNvPr id="78995" name="Line 96"/>
                <p:cNvSpPr>
                  <a:spLocks noChangeShapeType="1"/>
                </p:cNvSpPr>
                <p:nvPr/>
              </p:nvSpPr>
              <p:spPr bwMode="auto">
                <a:xfrm>
                  <a:off x="752" y="1640"/>
                  <a:ext cx="192" cy="144"/>
                </a:xfrm>
                <a:prstGeom prst="line">
                  <a:avLst/>
                </a:prstGeom>
                <a:noFill/>
                <a:ln w="19050">
                  <a:solidFill>
                    <a:schemeClr val="tx1"/>
                  </a:solidFill>
                  <a:miter lim="800000"/>
                  <a:headEnd/>
                  <a:tailEnd/>
                </a:ln>
              </p:spPr>
              <p:txBody>
                <a:bodyPr/>
                <a:lstStyle/>
                <a:p>
                  <a:endParaRPr lang="zh-CN" altLang="en-US"/>
                </a:p>
              </p:txBody>
            </p:sp>
            <p:sp>
              <p:nvSpPr>
                <p:cNvPr id="78996" name="Line 97"/>
                <p:cNvSpPr>
                  <a:spLocks noChangeShapeType="1"/>
                </p:cNvSpPr>
                <p:nvPr/>
              </p:nvSpPr>
              <p:spPr bwMode="auto">
                <a:xfrm flipV="1">
                  <a:off x="768" y="1632"/>
                  <a:ext cx="144" cy="144"/>
                </a:xfrm>
                <a:prstGeom prst="line">
                  <a:avLst/>
                </a:prstGeom>
                <a:noFill/>
                <a:ln w="19050">
                  <a:solidFill>
                    <a:schemeClr val="tx1"/>
                  </a:solidFill>
                  <a:miter lim="800000"/>
                  <a:headEnd/>
                  <a:tailEnd/>
                </a:ln>
              </p:spPr>
              <p:txBody>
                <a:bodyPr/>
                <a:lstStyle/>
                <a:p>
                  <a:endParaRPr lang="zh-CN" altLang="en-US"/>
                </a:p>
              </p:txBody>
            </p:sp>
          </p:grpSp>
          <p:grpSp>
            <p:nvGrpSpPr>
              <p:cNvPr id="78932" name="Group 98"/>
              <p:cNvGrpSpPr>
                <a:grpSpLocks/>
              </p:cNvGrpSpPr>
              <p:nvPr/>
            </p:nvGrpSpPr>
            <p:grpSpPr bwMode="auto">
              <a:xfrm>
                <a:off x="1326" y="3189"/>
                <a:ext cx="140" cy="136"/>
                <a:chOff x="720" y="1584"/>
                <a:chExt cx="240" cy="240"/>
              </a:xfrm>
            </p:grpSpPr>
            <p:sp>
              <p:nvSpPr>
                <p:cNvPr id="78991" name="Oval 99"/>
                <p:cNvSpPr>
                  <a:spLocks noChangeArrowheads="1"/>
                </p:cNvSpPr>
                <p:nvPr/>
              </p:nvSpPr>
              <p:spPr bwMode="auto">
                <a:xfrm>
                  <a:off x="720" y="1584"/>
                  <a:ext cx="240" cy="240"/>
                </a:xfrm>
                <a:prstGeom prst="ellipse">
                  <a:avLst/>
                </a:prstGeom>
                <a:noFill/>
                <a:ln w="19050">
                  <a:solidFill>
                    <a:schemeClr val="tx1"/>
                  </a:solidFill>
                  <a:miter lim="800000"/>
                  <a:headEnd/>
                  <a:tailEnd/>
                </a:ln>
              </p:spPr>
              <p:txBody>
                <a:bodyPr wrap="none" anchor="ctr"/>
                <a:lstStyle/>
                <a:p>
                  <a:endParaRPr lang="zh-CN" altLang="en-US"/>
                </a:p>
              </p:txBody>
            </p:sp>
            <p:sp>
              <p:nvSpPr>
                <p:cNvPr id="78992" name="Line 100"/>
                <p:cNvSpPr>
                  <a:spLocks noChangeShapeType="1"/>
                </p:cNvSpPr>
                <p:nvPr/>
              </p:nvSpPr>
              <p:spPr bwMode="auto">
                <a:xfrm>
                  <a:off x="752" y="1640"/>
                  <a:ext cx="192" cy="144"/>
                </a:xfrm>
                <a:prstGeom prst="line">
                  <a:avLst/>
                </a:prstGeom>
                <a:noFill/>
                <a:ln w="19050">
                  <a:solidFill>
                    <a:schemeClr val="tx1"/>
                  </a:solidFill>
                  <a:miter lim="800000"/>
                  <a:headEnd/>
                  <a:tailEnd/>
                </a:ln>
              </p:spPr>
              <p:txBody>
                <a:bodyPr/>
                <a:lstStyle/>
                <a:p>
                  <a:endParaRPr lang="zh-CN" altLang="en-US"/>
                </a:p>
              </p:txBody>
            </p:sp>
            <p:sp>
              <p:nvSpPr>
                <p:cNvPr id="78993" name="Line 101"/>
                <p:cNvSpPr>
                  <a:spLocks noChangeShapeType="1"/>
                </p:cNvSpPr>
                <p:nvPr/>
              </p:nvSpPr>
              <p:spPr bwMode="auto">
                <a:xfrm flipV="1">
                  <a:off x="768" y="1632"/>
                  <a:ext cx="144" cy="144"/>
                </a:xfrm>
                <a:prstGeom prst="line">
                  <a:avLst/>
                </a:prstGeom>
                <a:noFill/>
                <a:ln w="19050">
                  <a:solidFill>
                    <a:schemeClr val="tx1"/>
                  </a:solidFill>
                  <a:miter lim="800000"/>
                  <a:headEnd/>
                  <a:tailEnd/>
                </a:ln>
              </p:spPr>
              <p:txBody>
                <a:bodyPr/>
                <a:lstStyle/>
                <a:p>
                  <a:endParaRPr lang="zh-CN" altLang="en-US"/>
                </a:p>
              </p:txBody>
            </p:sp>
          </p:grpSp>
          <p:sp>
            <p:nvSpPr>
              <p:cNvPr id="78933" name="Text Box 102"/>
              <p:cNvSpPr txBox="1">
                <a:spLocks noChangeArrowheads="1"/>
              </p:cNvSpPr>
              <p:nvPr/>
            </p:nvSpPr>
            <p:spPr bwMode="auto">
              <a:xfrm>
                <a:off x="1586" y="1065"/>
                <a:ext cx="454" cy="220"/>
              </a:xfrm>
              <a:prstGeom prst="rect">
                <a:avLst/>
              </a:prstGeom>
              <a:noFill/>
              <a:ln w="19050">
                <a:noFill/>
                <a:miter lim="800000"/>
                <a:headEnd/>
                <a:tailEnd/>
              </a:ln>
            </p:spPr>
            <p:txBody>
              <a:bodyPr>
                <a:spAutoFit/>
              </a:bodyPr>
              <a:lstStyle/>
              <a:p>
                <a:pPr algn="ctr">
                  <a:spcBef>
                    <a:spcPct val="50000"/>
                  </a:spcBef>
                </a:pPr>
                <a:r>
                  <a:rPr lang="en-US" altLang="zh-CN" sz="1800" i="1">
                    <a:latin typeface="Times New Roman" pitchFamily="18" charset="0"/>
                  </a:rPr>
                  <a:t>n</a:t>
                </a:r>
                <a:r>
                  <a:rPr lang="en-US" altLang="zh-CN" sz="1800" baseline="-25000">
                    <a:latin typeface="Times New Roman" pitchFamily="18" charset="0"/>
                  </a:rPr>
                  <a:t>p</a:t>
                </a:r>
                <a:r>
                  <a:rPr lang="en-US" altLang="zh-CN" sz="1800" i="1">
                    <a:latin typeface="Times New Roman" pitchFamily="18" charset="0"/>
                  </a:rPr>
                  <a:t>L</a:t>
                </a:r>
                <a:r>
                  <a:rPr lang="en-US" altLang="zh-CN" sz="1800" baseline="-25000">
                    <a:latin typeface="Times New Roman" pitchFamily="18" charset="0"/>
                  </a:rPr>
                  <a:t>m</a:t>
                </a:r>
              </a:p>
            </p:txBody>
          </p:sp>
          <p:grpSp>
            <p:nvGrpSpPr>
              <p:cNvPr id="78934" name="Group 103"/>
              <p:cNvGrpSpPr>
                <a:grpSpLocks/>
              </p:cNvGrpSpPr>
              <p:nvPr/>
            </p:nvGrpSpPr>
            <p:grpSpPr bwMode="auto">
              <a:xfrm>
                <a:off x="4039" y="2127"/>
                <a:ext cx="140" cy="136"/>
                <a:chOff x="720" y="1584"/>
                <a:chExt cx="240" cy="240"/>
              </a:xfrm>
            </p:grpSpPr>
            <p:sp>
              <p:nvSpPr>
                <p:cNvPr id="78988" name="Oval 104"/>
                <p:cNvSpPr>
                  <a:spLocks noChangeArrowheads="1"/>
                </p:cNvSpPr>
                <p:nvPr/>
              </p:nvSpPr>
              <p:spPr bwMode="auto">
                <a:xfrm>
                  <a:off x="720" y="1584"/>
                  <a:ext cx="240" cy="240"/>
                </a:xfrm>
                <a:prstGeom prst="ellipse">
                  <a:avLst/>
                </a:prstGeom>
                <a:noFill/>
                <a:ln w="19050">
                  <a:solidFill>
                    <a:schemeClr val="tx1"/>
                  </a:solidFill>
                  <a:miter lim="800000"/>
                  <a:headEnd/>
                  <a:tailEnd/>
                </a:ln>
              </p:spPr>
              <p:txBody>
                <a:bodyPr wrap="none" anchor="ctr"/>
                <a:lstStyle/>
                <a:p>
                  <a:endParaRPr lang="zh-CN" altLang="en-US"/>
                </a:p>
              </p:txBody>
            </p:sp>
            <p:sp>
              <p:nvSpPr>
                <p:cNvPr id="78989" name="Line 105"/>
                <p:cNvSpPr>
                  <a:spLocks noChangeShapeType="1"/>
                </p:cNvSpPr>
                <p:nvPr/>
              </p:nvSpPr>
              <p:spPr bwMode="auto">
                <a:xfrm>
                  <a:off x="752" y="1640"/>
                  <a:ext cx="192" cy="144"/>
                </a:xfrm>
                <a:prstGeom prst="line">
                  <a:avLst/>
                </a:prstGeom>
                <a:noFill/>
                <a:ln w="19050">
                  <a:solidFill>
                    <a:schemeClr val="tx1"/>
                  </a:solidFill>
                  <a:miter lim="800000"/>
                  <a:headEnd/>
                  <a:tailEnd/>
                </a:ln>
              </p:spPr>
              <p:txBody>
                <a:bodyPr/>
                <a:lstStyle/>
                <a:p>
                  <a:endParaRPr lang="zh-CN" altLang="en-US"/>
                </a:p>
              </p:txBody>
            </p:sp>
            <p:sp>
              <p:nvSpPr>
                <p:cNvPr id="78990" name="Line 106"/>
                <p:cNvSpPr>
                  <a:spLocks noChangeShapeType="1"/>
                </p:cNvSpPr>
                <p:nvPr/>
              </p:nvSpPr>
              <p:spPr bwMode="auto">
                <a:xfrm flipV="1">
                  <a:off x="768" y="1632"/>
                  <a:ext cx="144" cy="144"/>
                </a:xfrm>
                <a:prstGeom prst="line">
                  <a:avLst/>
                </a:prstGeom>
                <a:noFill/>
                <a:ln w="19050">
                  <a:solidFill>
                    <a:schemeClr val="tx1"/>
                  </a:solidFill>
                  <a:miter lim="800000"/>
                  <a:headEnd/>
                  <a:tailEnd/>
                </a:ln>
              </p:spPr>
              <p:txBody>
                <a:bodyPr/>
                <a:lstStyle/>
                <a:p>
                  <a:endParaRPr lang="zh-CN" altLang="en-US"/>
                </a:p>
              </p:txBody>
            </p:sp>
          </p:grpSp>
          <p:sp>
            <p:nvSpPr>
              <p:cNvPr id="78935" name="AutoShape 107"/>
              <p:cNvSpPr>
                <a:spLocks noChangeArrowheads="1"/>
              </p:cNvSpPr>
              <p:nvPr/>
            </p:nvSpPr>
            <p:spPr bwMode="auto">
              <a:xfrm>
                <a:off x="4377" y="2122"/>
                <a:ext cx="136" cy="152"/>
              </a:xfrm>
              <a:custGeom>
                <a:avLst/>
                <a:gdLst>
                  <a:gd name="T0" fmla="*/ 34 w 21600"/>
                  <a:gd name="T1" fmla="*/ 76 h 21600"/>
                  <a:gd name="T2" fmla="*/ 68 w 21600"/>
                  <a:gd name="T3" fmla="*/ 38 h 21600"/>
                  <a:gd name="T4" fmla="*/ 102 w 21600"/>
                  <a:gd name="T5" fmla="*/ 76 h 21600"/>
                  <a:gd name="T6" fmla="*/ 136 w 21600"/>
                  <a:gd name="T7" fmla="*/ 76 h 21600"/>
                  <a:gd name="T8" fmla="*/ 68 w 21600"/>
                  <a:gd name="T9" fmla="*/ 0 h 21600"/>
                  <a:gd name="T10" fmla="*/ 0 w 21600"/>
                  <a:gd name="T11" fmla="*/ 76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19050">
                <a:solidFill>
                  <a:schemeClr val="tx1"/>
                </a:solidFill>
                <a:miter lim="800000"/>
                <a:headEnd/>
                <a:tailEnd/>
              </a:ln>
            </p:spPr>
            <p:txBody>
              <a:bodyPr/>
              <a:lstStyle/>
              <a:p>
                <a:endParaRPr lang="zh-CN" altLang="en-US"/>
              </a:p>
            </p:txBody>
          </p:sp>
          <p:sp>
            <p:nvSpPr>
              <p:cNvPr id="78936" name="Line 108"/>
              <p:cNvSpPr>
                <a:spLocks noChangeShapeType="1"/>
              </p:cNvSpPr>
              <p:nvPr/>
            </p:nvSpPr>
            <p:spPr bwMode="auto">
              <a:xfrm>
                <a:off x="4187" y="2197"/>
                <a:ext cx="182" cy="0"/>
              </a:xfrm>
              <a:prstGeom prst="line">
                <a:avLst/>
              </a:prstGeom>
              <a:noFill/>
              <a:ln w="19050">
                <a:solidFill>
                  <a:schemeClr val="tx1"/>
                </a:solidFill>
                <a:prstDash val="dash"/>
                <a:round/>
                <a:headEnd/>
                <a:tailEnd/>
              </a:ln>
            </p:spPr>
            <p:txBody>
              <a:bodyPr/>
              <a:lstStyle/>
              <a:p>
                <a:endParaRPr lang="zh-CN" altLang="en-US"/>
              </a:p>
            </p:txBody>
          </p:sp>
          <p:sp>
            <p:nvSpPr>
              <p:cNvPr id="78937" name="Oval 109"/>
              <p:cNvSpPr>
                <a:spLocks noChangeArrowheads="1"/>
              </p:cNvSpPr>
              <p:nvPr/>
            </p:nvSpPr>
            <p:spPr bwMode="auto">
              <a:xfrm>
                <a:off x="4422" y="2162"/>
                <a:ext cx="46" cy="45"/>
              </a:xfrm>
              <a:prstGeom prst="ellipse">
                <a:avLst/>
              </a:prstGeom>
              <a:solidFill>
                <a:schemeClr val="tx1"/>
              </a:solidFill>
              <a:ln w="19050">
                <a:solidFill>
                  <a:schemeClr val="tx1"/>
                </a:solidFill>
                <a:round/>
                <a:headEnd/>
                <a:tailEnd/>
              </a:ln>
            </p:spPr>
            <p:txBody>
              <a:bodyPr wrap="none" anchor="ctr"/>
              <a:lstStyle/>
              <a:p>
                <a:endParaRPr lang="zh-CN" altLang="en-US"/>
              </a:p>
            </p:txBody>
          </p:sp>
          <p:sp>
            <p:nvSpPr>
              <p:cNvPr id="78938" name="Line 110"/>
              <p:cNvSpPr>
                <a:spLocks noChangeShapeType="1"/>
              </p:cNvSpPr>
              <p:nvPr/>
            </p:nvSpPr>
            <p:spPr bwMode="auto">
              <a:xfrm>
                <a:off x="4444" y="2213"/>
                <a:ext cx="0" cy="181"/>
              </a:xfrm>
              <a:prstGeom prst="line">
                <a:avLst/>
              </a:prstGeom>
              <a:noFill/>
              <a:ln w="19050">
                <a:solidFill>
                  <a:schemeClr val="tx1"/>
                </a:solidFill>
                <a:round/>
                <a:headEnd/>
                <a:tailEnd/>
              </a:ln>
            </p:spPr>
            <p:txBody>
              <a:bodyPr/>
              <a:lstStyle/>
              <a:p>
                <a:endParaRPr lang="zh-CN" altLang="en-US"/>
              </a:p>
            </p:txBody>
          </p:sp>
          <p:sp>
            <p:nvSpPr>
              <p:cNvPr id="78939" name="Line 111"/>
              <p:cNvSpPr>
                <a:spLocks noChangeShapeType="1"/>
              </p:cNvSpPr>
              <p:nvPr/>
            </p:nvSpPr>
            <p:spPr bwMode="auto">
              <a:xfrm>
                <a:off x="4118" y="2394"/>
                <a:ext cx="318" cy="0"/>
              </a:xfrm>
              <a:prstGeom prst="line">
                <a:avLst/>
              </a:prstGeom>
              <a:noFill/>
              <a:ln w="19050">
                <a:solidFill>
                  <a:schemeClr val="tx1"/>
                </a:solidFill>
                <a:round/>
                <a:headEnd/>
                <a:tailEnd/>
              </a:ln>
            </p:spPr>
            <p:txBody>
              <a:bodyPr/>
              <a:lstStyle/>
              <a:p>
                <a:endParaRPr lang="zh-CN" altLang="en-US"/>
              </a:p>
            </p:txBody>
          </p:sp>
          <p:sp>
            <p:nvSpPr>
              <p:cNvPr id="78940" name="Line 112"/>
              <p:cNvSpPr>
                <a:spLocks noChangeShapeType="1"/>
              </p:cNvSpPr>
              <p:nvPr/>
            </p:nvSpPr>
            <p:spPr bwMode="auto">
              <a:xfrm>
                <a:off x="4113" y="2258"/>
                <a:ext cx="0" cy="136"/>
              </a:xfrm>
              <a:prstGeom prst="line">
                <a:avLst/>
              </a:prstGeom>
              <a:noFill/>
              <a:ln w="19050">
                <a:solidFill>
                  <a:schemeClr val="tx1"/>
                </a:solidFill>
                <a:round/>
                <a:headEnd type="triangle" w="med" len="med"/>
                <a:tailEnd/>
              </a:ln>
            </p:spPr>
            <p:txBody>
              <a:bodyPr/>
              <a:lstStyle/>
              <a:p>
                <a:endParaRPr lang="zh-CN" altLang="en-US"/>
              </a:p>
            </p:txBody>
          </p:sp>
          <p:grpSp>
            <p:nvGrpSpPr>
              <p:cNvPr id="78941" name="Group 113"/>
              <p:cNvGrpSpPr>
                <a:grpSpLocks/>
              </p:cNvGrpSpPr>
              <p:nvPr/>
            </p:nvGrpSpPr>
            <p:grpSpPr bwMode="auto">
              <a:xfrm>
                <a:off x="4038" y="2594"/>
                <a:ext cx="140" cy="136"/>
                <a:chOff x="720" y="1584"/>
                <a:chExt cx="240" cy="240"/>
              </a:xfrm>
            </p:grpSpPr>
            <p:sp>
              <p:nvSpPr>
                <p:cNvPr id="78985" name="Oval 114"/>
                <p:cNvSpPr>
                  <a:spLocks noChangeArrowheads="1"/>
                </p:cNvSpPr>
                <p:nvPr/>
              </p:nvSpPr>
              <p:spPr bwMode="auto">
                <a:xfrm>
                  <a:off x="720" y="1584"/>
                  <a:ext cx="240" cy="240"/>
                </a:xfrm>
                <a:prstGeom prst="ellipse">
                  <a:avLst/>
                </a:prstGeom>
                <a:noFill/>
                <a:ln w="19050">
                  <a:solidFill>
                    <a:schemeClr val="tx1"/>
                  </a:solidFill>
                  <a:miter lim="800000"/>
                  <a:headEnd/>
                  <a:tailEnd/>
                </a:ln>
              </p:spPr>
              <p:txBody>
                <a:bodyPr wrap="none" anchor="ctr"/>
                <a:lstStyle/>
                <a:p>
                  <a:endParaRPr lang="zh-CN" altLang="en-US"/>
                </a:p>
              </p:txBody>
            </p:sp>
            <p:sp>
              <p:nvSpPr>
                <p:cNvPr id="78986" name="Line 115"/>
                <p:cNvSpPr>
                  <a:spLocks noChangeShapeType="1"/>
                </p:cNvSpPr>
                <p:nvPr/>
              </p:nvSpPr>
              <p:spPr bwMode="auto">
                <a:xfrm>
                  <a:off x="752" y="1640"/>
                  <a:ext cx="192" cy="144"/>
                </a:xfrm>
                <a:prstGeom prst="line">
                  <a:avLst/>
                </a:prstGeom>
                <a:noFill/>
                <a:ln w="19050">
                  <a:solidFill>
                    <a:schemeClr val="tx1"/>
                  </a:solidFill>
                  <a:miter lim="800000"/>
                  <a:headEnd/>
                  <a:tailEnd/>
                </a:ln>
              </p:spPr>
              <p:txBody>
                <a:bodyPr/>
                <a:lstStyle/>
                <a:p>
                  <a:endParaRPr lang="zh-CN" altLang="en-US"/>
                </a:p>
              </p:txBody>
            </p:sp>
            <p:sp>
              <p:nvSpPr>
                <p:cNvPr id="78987" name="Line 116"/>
                <p:cNvSpPr>
                  <a:spLocks noChangeShapeType="1"/>
                </p:cNvSpPr>
                <p:nvPr/>
              </p:nvSpPr>
              <p:spPr bwMode="auto">
                <a:xfrm flipV="1">
                  <a:off x="768" y="1632"/>
                  <a:ext cx="144" cy="144"/>
                </a:xfrm>
                <a:prstGeom prst="line">
                  <a:avLst/>
                </a:prstGeom>
                <a:noFill/>
                <a:ln w="19050">
                  <a:solidFill>
                    <a:schemeClr val="tx1"/>
                  </a:solidFill>
                  <a:miter lim="800000"/>
                  <a:headEnd/>
                  <a:tailEnd/>
                </a:ln>
              </p:spPr>
              <p:txBody>
                <a:bodyPr/>
                <a:lstStyle/>
                <a:p>
                  <a:endParaRPr lang="zh-CN" altLang="en-US"/>
                </a:p>
              </p:txBody>
            </p:sp>
          </p:grpSp>
          <p:sp>
            <p:nvSpPr>
              <p:cNvPr id="78942" name="AutoShape 117"/>
              <p:cNvSpPr>
                <a:spLocks noChangeArrowheads="1"/>
              </p:cNvSpPr>
              <p:nvPr/>
            </p:nvSpPr>
            <p:spPr bwMode="auto">
              <a:xfrm>
                <a:off x="4376" y="2589"/>
                <a:ext cx="136" cy="152"/>
              </a:xfrm>
              <a:custGeom>
                <a:avLst/>
                <a:gdLst>
                  <a:gd name="T0" fmla="*/ 34 w 21600"/>
                  <a:gd name="T1" fmla="*/ 76 h 21600"/>
                  <a:gd name="T2" fmla="*/ 68 w 21600"/>
                  <a:gd name="T3" fmla="*/ 38 h 21600"/>
                  <a:gd name="T4" fmla="*/ 102 w 21600"/>
                  <a:gd name="T5" fmla="*/ 76 h 21600"/>
                  <a:gd name="T6" fmla="*/ 136 w 21600"/>
                  <a:gd name="T7" fmla="*/ 76 h 21600"/>
                  <a:gd name="T8" fmla="*/ 68 w 21600"/>
                  <a:gd name="T9" fmla="*/ 0 h 21600"/>
                  <a:gd name="T10" fmla="*/ 0 w 21600"/>
                  <a:gd name="T11" fmla="*/ 76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19050">
                <a:solidFill>
                  <a:schemeClr val="tx1"/>
                </a:solidFill>
                <a:miter lim="800000"/>
                <a:headEnd/>
                <a:tailEnd/>
              </a:ln>
            </p:spPr>
            <p:txBody>
              <a:bodyPr/>
              <a:lstStyle/>
              <a:p>
                <a:endParaRPr lang="zh-CN" altLang="en-US"/>
              </a:p>
            </p:txBody>
          </p:sp>
          <p:sp>
            <p:nvSpPr>
              <p:cNvPr id="78943" name="Line 118"/>
              <p:cNvSpPr>
                <a:spLocks noChangeShapeType="1"/>
              </p:cNvSpPr>
              <p:nvPr/>
            </p:nvSpPr>
            <p:spPr bwMode="auto">
              <a:xfrm>
                <a:off x="4186" y="2664"/>
                <a:ext cx="182" cy="0"/>
              </a:xfrm>
              <a:prstGeom prst="line">
                <a:avLst/>
              </a:prstGeom>
              <a:noFill/>
              <a:ln w="19050">
                <a:solidFill>
                  <a:schemeClr val="tx1"/>
                </a:solidFill>
                <a:prstDash val="dash"/>
                <a:round/>
                <a:headEnd/>
                <a:tailEnd/>
              </a:ln>
            </p:spPr>
            <p:txBody>
              <a:bodyPr/>
              <a:lstStyle/>
              <a:p>
                <a:endParaRPr lang="zh-CN" altLang="en-US"/>
              </a:p>
            </p:txBody>
          </p:sp>
          <p:sp>
            <p:nvSpPr>
              <p:cNvPr id="78944" name="Oval 119"/>
              <p:cNvSpPr>
                <a:spLocks noChangeArrowheads="1"/>
              </p:cNvSpPr>
              <p:nvPr/>
            </p:nvSpPr>
            <p:spPr bwMode="auto">
              <a:xfrm>
                <a:off x="4421" y="2629"/>
                <a:ext cx="46" cy="45"/>
              </a:xfrm>
              <a:prstGeom prst="ellipse">
                <a:avLst/>
              </a:prstGeom>
              <a:solidFill>
                <a:schemeClr val="tx1"/>
              </a:solidFill>
              <a:ln w="19050">
                <a:solidFill>
                  <a:schemeClr val="tx1"/>
                </a:solidFill>
                <a:round/>
                <a:headEnd/>
                <a:tailEnd/>
              </a:ln>
            </p:spPr>
            <p:txBody>
              <a:bodyPr wrap="none" anchor="ctr"/>
              <a:lstStyle/>
              <a:p>
                <a:endParaRPr lang="zh-CN" altLang="en-US"/>
              </a:p>
            </p:txBody>
          </p:sp>
          <p:sp>
            <p:nvSpPr>
              <p:cNvPr id="78945" name="Line 120"/>
              <p:cNvSpPr>
                <a:spLocks noChangeShapeType="1"/>
              </p:cNvSpPr>
              <p:nvPr/>
            </p:nvSpPr>
            <p:spPr bwMode="auto">
              <a:xfrm>
                <a:off x="4443" y="2680"/>
                <a:ext cx="0" cy="181"/>
              </a:xfrm>
              <a:prstGeom prst="line">
                <a:avLst/>
              </a:prstGeom>
              <a:noFill/>
              <a:ln w="19050">
                <a:solidFill>
                  <a:schemeClr val="tx1"/>
                </a:solidFill>
                <a:round/>
                <a:headEnd/>
                <a:tailEnd/>
              </a:ln>
            </p:spPr>
            <p:txBody>
              <a:bodyPr/>
              <a:lstStyle/>
              <a:p>
                <a:endParaRPr lang="zh-CN" altLang="en-US"/>
              </a:p>
            </p:txBody>
          </p:sp>
          <p:sp>
            <p:nvSpPr>
              <p:cNvPr id="78946" name="Line 121"/>
              <p:cNvSpPr>
                <a:spLocks noChangeShapeType="1"/>
              </p:cNvSpPr>
              <p:nvPr/>
            </p:nvSpPr>
            <p:spPr bwMode="auto">
              <a:xfrm>
                <a:off x="4117" y="2861"/>
                <a:ext cx="318" cy="0"/>
              </a:xfrm>
              <a:prstGeom prst="line">
                <a:avLst/>
              </a:prstGeom>
              <a:noFill/>
              <a:ln w="19050">
                <a:solidFill>
                  <a:schemeClr val="tx1"/>
                </a:solidFill>
                <a:round/>
                <a:headEnd/>
                <a:tailEnd/>
              </a:ln>
            </p:spPr>
            <p:txBody>
              <a:bodyPr/>
              <a:lstStyle/>
              <a:p>
                <a:endParaRPr lang="zh-CN" altLang="en-US"/>
              </a:p>
            </p:txBody>
          </p:sp>
          <p:sp>
            <p:nvSpPr>
              <p:cNvPr id="78947" name="Line 122"/>
              <p:cNvSpPr>
                <a:spLocks noChangeShapeType="1"/>
              </p:cNvSpPr>
              <p:nvPr/>
            </p:nvSpPr>
            <p:spPr bwMode="auto">
              <a:xfrm>
                <a:off x="4112" y="2725"/>
                <a:ext cx="0" cy="136"/>
              </a:xfrm>
              <a:prstGeom prst="line">
                <a:avLst/>
              </a:prstGeom>
              <a:noFill/>
              <a:ln w="19050">
                <a:solidFill>
                  <a:schemeClr val="tx1"/>
                </a:solidFill>
                <a:round/>
                <a:headEnd type="triangle" w="med" len="med"/>
                <a:tailEnd/>
              </a:ln>
            </p:spPr>
            <p:txBody>
              <a:bodyPr/>
              <a:lstStyle/>
              <a:p>
                <a:endParaRPr lang="zh-CN" altLang="en-US"/>
              </a:p>
            </p:txBody>
          </p:sp>
          <p:grpSp>
            <p:nvGrpSpPr>
              <p:cNvPr id="78948" name="Group 123"/>
              <p:cNvGrpSpPr>
                <a:grpSpLocks/>
              </p:cNvGrpSpPr>
              <p:nvPr/>
            </p:nvGrpSpPr>
            <p:grpSpPr bwMode="auto">
              <a:xfrm>
                <a:off x="4039" y="3026"/>
                <a:ext cx="140" cy="136"/>
                <a:chOff x="720" y="1584"/>
                <a:chExt cx="240" cy="240"/>
              </a:xfrm>
            </p:grpSpPr>
            <p:sp>
              <p:nvSpPr>
                <p:cNvPr id="78982" name="Oval 124"/>
                <p:cNvSpPr>
                  <a:spLocks noChangeArrowheads="1"/>
                </p:cNvSpPr>
                <p:nvPr/>
              </p:nvSpPr>
              <p:spPr bwMode="auto">
                <a:xfrm>
                  <a:off x="720" y="1584"/>
                  <a:ext cx="240" cy="240"/>
                </a:xfrm>
                <a:prstGeom prst="ellipse">
                  <a:avLst/>
                </a:prstGeom>
                <a:noFill/>
                <a:ln w="19050">
                  <a:solidFill>
                    <a:schemeClr val="tx1"/>
                  </a:solidFill>
                  <a:miter lim="800000"/>
                  <a:headEnd/>
                  <a:tailEnd/>
                </a:ln>
              </p:spPr>
              <p:txBody>
                <a:bodyPr wrap="none" anchor="ctr"/>
                <a:lstStyle/>
                <a:p>
                  <a:endParaRPr lang="zh-CN" altLang="en-US"/>
                </a:p>
              </p:txBody>
            </p:sp>
            <p:sp>
              <p:nvSpPr>
                <p:cNvPr id="78983" name="Line 125"/>
                <p:cNvSpPr>
                  <a:spLocks noChangeShapeType="1"/>
                </p:cNvSpPr>
                <p:nvPr/>
              </p:nvSpPr>
              <p:spPr bwMode="auto">
                <a:xfrm>
                  <a:off x="752" y="1640"/>
                  <a:ext cx="192" cy="144"/>
                </a:xfrm>
                <a:prstGeom prst="line">
                  <a:avLst/>
                </a:prstGeom>
                <a:noFill/>
                <a:ln w="19050">
                  <a:solidFill>
                    <a:schemeClr val="tx1"/>
                  </a:solidFill>
                  <a:miter lim="800000"/>
                  <a:headEnd/>
                  <a:tailEnd/>
                </a:ln>
              </p:spPr>
              <p:txBody>
                <a:bodyPr/>
                <a:lstStyle/>
                <a:p>
                  <a:endParaRPr lang="zh-CN" altLang="en-US"/>
                </a:p>
              </p:txBody>
            </p:sp>
            <p:sp>
              <p:nvSpPr>
                <p:cNvPr id="78984" name="Line 126"/>
                <p:cNvSpPr>
                  <a:spLocks noChangeShapeType="1"/>
                </p:cNvSpPr>
                <p:nvPr/>
              </p:nvSpPr>
              <p:spPr bwMode="auto">
                <a:xfrm flipV="1">
                  <a:off x="768" y="1632"/>
                  <a:ext cx="144" cy="144"/>
                </a:xfrm>
                <a:prstGeom prst="line">
                  <a:avLst/>
                </a:prstGeom>
                <a:noFill/>
                <a:ln w="19050">
                  <a:solidFill>
                    <a:schemeClr val="tx1"/>
                  </a:solidFill>
                  <a:miter lim="800000"/>
                  <a:headEnd/>
                  <a:tailEnd/>
                </a:ln>
              </p:spPr>
              <p:txBody>
                <a:bodyPr/>
                <a:lstStyle/>
                <a:p>
                  <a:endParaRPr lang="zh-CN" altLang="en-US"/>
                </a:p>
              </p:txBody>
            </p:sp>
          </p:grpSp>
          <p:sp>
            <p:nvSpPr>
              <p:cNvPr id="78949" name="AutoShape 127"/>
              <p:cNvSpPr>
                <a:spLocks noChangeArrowheads="1"/>
              </p:cNvSpPr>
              <p:nvPr/>
            </p:nvSpPr>
            <p:spPr bwMode="auto">
              <a:xfrm>
                <a:off x="4377" y="3021"/>
                <a:ext cx="136" cy="152"/>
              </a:xfrm>
              <a:custGeom>
                <a:avLst/>
                <a:gdLst>
                  <a:gd name="T0" fmla="*/ 34 w 21600"/>
                  <a:gd name="T1" fmla="*/ 76 h 21600"/>
                  <a:gd name="T2" fmla="*/ 68 w 21600"/>
                  <a:gd name="T3" fmla="*/ 38 h 21600"/>
                  <a:gd name="T4" fmla="*/ 102 w 21600"/>
                  <a:gd name="T5" fmla="*/ 76 h 21600"/>
                  <a:gd name="T6" fmla="*/ 136 w 21600"/>
                  <a:gd name="T7" fmla="*/ 76 h 21600"/>
                  <a:gd name="T8" fmla="*/ 68 w 21600"/>
                  <a:gd name="T9" fmla="*/ 0 h 21600"/>
                  <a:gd name="T10" fmla="*/ 0 w 21600"/>
                  <a:gd name="T11" fmla="*/ 76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19050">
                <a:solidFill>
                  <a:schemeClr val="tx1"/>
                </a:solidFill>
                <a:miter lim="800000"/>
                <a:headEnd/>
                <a:tailEnd/>
              </a:ln>
            </p:spPr>
            <p:txBody>
              <a:bodyPr/>
              <a:lstStyle/>
              <a:p>
                <a:endParaRPr lang="zh-CN" altLang="en-US"/>
              </a:p>
            </p:txBody>
          </p:sp>
          <p:sp>
            <p:nvSpPr>
              <p:cNvPr id="78950" name="Line 128"/>
              <p:cNvSpPr>
                <a:spLocks noChangeShapeType="1"/>
              </p:cNvSpPr>
              <p:nvPr/>
            </p:nvSpPr>
            <p:spPr bwMode="auto">
              <a:xfrm>
                <a:off x="4187" y="3096"/>
                <a:ext cx="182" cy="0"/>
              </a:xfrm>
              <a:prstGeom prst="line">
                <a:avLst/>
              </a:prstGeom>
              <a:noFill/>
              <a:ln w="19050">
                <a:solidFill>
                  <a:schemeClr val="tx1"/>
                </a:solidFill>
                <a:prstDash val="dash"/>
                <a:round/>
                <a:headEnd/>
                <a:tailEnd/>
              </a:ln>
            </p:spPr>
            <p:txBody>
              <a:bodyPr/>
              <a:lstStyle/>
              <a:p>
                <a:endParaRPr lang="zh-CN" altLang="en-US"/>
              </a:p>
            </p:txBody>
          </p:sp>
          <p:sp>
            <p:nvSpPr>
              <p:cNvPr id="78951" name="Oval 129"/>
              <p:cNvSpPr>
                <a:spLocks noChangeArrowheads="1"/>
              </p:cNvSpPr>
              <p:nvPr/>
            </p:nvSpPr>
            <p:spPr bwMode="auto">
              <a:xfrm>
                <a:off x="4422" y="3061"/>
                <a:ext cx="46" cy="45"/>
              </a:xfrm>
              <a:prstGeom prst="ellipse">
                <a:avLst/>
              </a:prstGeom>
              <a:solidFill>
                <a:schemeClr val="tx1"/>
              </a:solidFill>
              <a:ln w="19050">
                <a:solidFill>
                  <a:schemeClr val="tx1"/>
                </a:solidFill>
                <a:round/>
                <a:headEnd/>
                <a:tailEnd/>
              </a:ln>
            </p:spPr>
            <p:txBody>
              <a:bodyPr wrap="none" anchor="ctr"/>
              <a:lstStyle/>
              <a:p>
                <a:endParaRPr lang="zh-CN" altLang="en-US"/>
              </a:p>
            </p:txBody>
          </p:sp>
          <p:sp>
            <p:nvSpPr>
              <p:cNvPr id="78952" name="Line 130"/>
              <p:cNvSpPr>
                <a:spLocks noChangeShapeType="1"/>
              </p:cNvSpPr>
              <p:nvPr/>
            </p:nvSpPr>
            <p:spPr bwMode="auto">
              <a:xfrm>
                <a:off x="4444" y="3112"/>
                <a:ext cx="0" cy="181"/>
              </a:xfrm>
              <a:prstGeom prst="line">
                <a:avLst/>
              </a:prstGeom>
              <a:noFill/>
              <a:ln w="19050">
                <a:solidFill>
                  <a:schemeClr val="tx1"/>
                </a:solidFill>
                <a:round/>
                <a:headEnd/>
                <a:tailEnd/>
              </a:ln>
            </p:spPr>
            <p:txBody>
              <a:bodyPr/>
              <a:lstStyle/>
              <a:p>
                <a:endParaRPr lang="zh-CN" altLang="en-US"/>
              </a:p>
            </p:txBody>
          </p:sp>
          <p:sp>
            <p:nvSpPr>
              <p:cNvPr id="78953" name="Line 131"/>
              <p:cNvSpPr>
                <a:spLocks noChangeShapeType="1"/>
              </p:cNvSpPr>
              <p:nvPr/>
            </p:nvSpPr>
            <p:spPr bwMode="auto">
              <a:xfrm>
                <a:off x="4118" y="3293"/>
                <a:ext cx="318" cy="0"/>
              </a:xfrm>
              <a:prstGeom prst="line">
                <a:avLst/>
              </a:prstGeom>
              <a:noFill/>
              <a:ln w="19050">
                <a:solidFill>
                  <a:schemeClr val="tx1"/>
                </a:solidFill>
                <a:round/>
                <a:headEnd/>
                <a:tailEnd/>
              </a:ln>
            </p:spPr>
            <p:txBody>
              <a:bodyPr/>
              <a:lstStyle/>
              <a:p>
                <a:endParaRPr lang="zh-CN" altLang="en-US"/>
              </a:p>
            </p:txBody>
          </p:sp>
          <p:sp>
            <p:nvSpPr>
              <p:cNvPr id="78954" name="Line 132"/>
              <p:cNvSpPr>
                <a:spLocks noChangeShapeType="1"/>
              </p:cNvSpPr>
              <p:nvPr/>
            </p:nvSpPr>
            <p:spPr bwMode="auto">
              <a:xfrm>
                <a:off x="4113" y="3157"/>
                <a:ext cx="0" cy="136"/>
              </a:xfrm>
              <a:prstGeom prst="line">
                <a:avLst/>
              </a:prstGeom>
              <a:noFill/>
              <a:ln w="19050">
                <a:solidFill>
                  <a:schemeClr val="tx1"/>
                </a:solidFill>
                <a:round/>
                <a:headEnd type="triangle" w="med" len="med"/>
                <a:tailEnd/>
              </a:ln>
            </p:spPr>
            <p:txBody>
              <a:bodyPr/>
              <a:lstStyle/>
              <a:p>
                <a:endParaRPr lang="zh-CN" altLang="en-US"/>
              </a:p>
            </p:txBody>
          </p:sp>
          <p:sp>
            <p:nvSpPr>
              <p:cNvPr id="78955" name="Line 133"/>
              <p:cNvSpPr>
                <a:spLocks noChangeShapeType="1"/>
              </p:cNvSpPr>
              <p:nvPr/>
            </p:nvSpPr>
            <p:spPr bwMode="auto">
              <a:xfrm>
                <a:off x="4513" y="2197"/>
                <a:ext cx="136" cy="0"/>
              </a:xfrm>
              <a:prstGeom prst="line">
                <a:avLst/>
              </a:prstGeom>
              <a:noFill/>
              <a:ln w="19050">
                <a:solidFill>
                  <a:schemeClr val="tx1"/>
                </a:solidFill>
                <a:round/>
                <a:headEnd/>
                <a:tailEnd/>
              </a:ln>
            </p:spPr>
            <p:txBody>
              <a:bodyPr/>
              <a:lstStyle/>
              <a:p>
                <a:endParaRPr lang="zh-CN" altLang="en-US"/>
              </a:p>
            </p:txBody>
          </p:sp>
          <p:sp>
            <p:nvSpPr>
              <p:cNvPr id="78956" name="Line 134"/>
              <p:cNvSpPr>
                <a:spLocks noChangeShapeType="1"/>
              </p:cNvSpPr>
              <p:nvPr/>
            </p:nvSpPr>
            <p:spPr bwMode="auto">
              <a:xfrm>
                <a:off x="4521" y="3096"/>
                <a:ext cx="136" cy="0"/>
              </a:xfrm>
              <a:prstGeom prst="line">
                <a:avLst/>
              </a:prstGeom>
              <a:noFill/>
              <a:ln w="19050">
                <a:solidFill>
                  <a:schemeClr val="tx1"/>
                </a:solidFill>
                <a:round/>
                <a:headEnd/>
                <a:tailEnd/>
              </a:ln>
            </p:spPr>
            <p:txBody>
              <a:bodyPr/>
              <a:lstStyle/>
              <a:p>
                <a:endParaRPr lang="zh-CN" altLang="en-US"/>
              </a:p>
            </p:txBody>
          </p:sp>
          <p:sp>
            <p:nvSpPr>
              <p:cNvPr id="78957" name="Oval 135"/>
              <p:cNvSpPr>
                <a:spLocks noChangeArrowheads="1"/>
              </p:cNvSpPr>
              <p:nvPr/>
            </p:nvSpPr>
            <p:spPr bwMode="auto">
              <a:xfrm>
                <a:off x="5412" y="2576"/>
                <a:ext cx="182" cy="181"/>
              </a:xfrm>
              <a:prstGeom prst="ellipse">
                <a:avLst/>
              </a:prstGeom>
              <a:solidFill>
                <a:schemeClr val="accent1"/>
              </a:solidFill>
              <a:ln w="19050">
                <a:solidFill>
                  <a:schemeClr val="tx1"/>
                </a:solidFill>
                <a:round/>
                <a:headEnd/>
                <a:tailEnd/>
              </a:ln>
            </p:spPr>
            <p:txBody>
              <a:bodyPr wrap="none" anchor="ctr"/>
              <a:lstStyle/>
              <a:p>
                <a:endParaRPr lang="zh-CN" altLang="en-US"/>
              </a:p>
            </p:txBody>
          </p:sp>
          <p:sp>
            <p:nvSpPr>
              <p:cNvPr id="78958" name="Text Box 136"/>
              <p:cNvSpPr txBox="1">
                <a:spLocks noChangeArrowheads="1"/>
              </p:cNvSpPr>
              <p:nvPr/>
            </p:nvSpPr>
            <p:spPr bwMode="auto">
              <a:xfrm>
                <a:off x="3787" y="1116"/>
                <a:ext cx="364" cy="238"/>
              </a:xfrm>
              <a:prstGeom prst="rect">
                <a:avLst/>
              </a:prstGeom>
              <a:noFill/>
              <a:ln w="19050">
                <a:noFill/>
                <a:miter lim="800000"/>
                <a:headEnd/>
                <a:tailEnd/>
              </a:ln>
            </p:spPr>
            <p:txBody>
              <a:bodyPr>
                <a:spAutoFit/>
              </a:bodyPr>
              <a:lstStyle/>
              <a:p>
                <a:pPr>
                  <a:spcBef>
                    <a:spcPct val="50000"/>
                  </a:spcBef>
                </a:pPr>
                <a:r>
                  <a:rPr lang="en-US" altLang="zh-CN" sz="2000" i="1">
                    <a:latin typeface="Tahoma" pitchFamily="34" charset="0"/>
                    <a:sym typeface="Symbol" pitchFamily="18" charset="2"/>
                  </a:rPr>
                  <a:t></a:t>
                </a:r>
              </a:p>
            </p:txBody>
          </p:sp>
          <p:sp>
            <p:nvSpPr>
              <p:cNvPr id="78959" name="Text Box 137"/>
              <p:cNvSpPr txBox="1">
                <a:spLocks noChangeArrowheads="1"/>
              </p:cNvSpPr>
              <p:nvPr/>
            </p:nvSpPr>
            <p:spPr bwMode="auto">
              <a:xfrm>
                <a:off x="3811" y="1370"/>
                <a:ext cx="508" cy="275"/>
              </a:xfrm>
              <a:prstGeom prst="rect">
                <a:avLst/>
              </a:prstGeom>
              <a:noFill/>
              <a:ln w="19050">
                <a:noFill/>
                <a:miter lim="800000"/>
                <a:headEnd/>
                <a:tailEnd/>
              </a:ln>
            </p:spPr>
            <p:txBody>
              <a:bodyPr>
                <a:spAutoFit/>
              </a:bodyPr>
              <a:lstStyle/>
              <a:p>
                <a:pPr>
                  <a:spcBef>
                    <a:spcPct val="50000"/>
                  </a:spcBef>
                </a:pPr>
                <a:r>
                  <a:rPr lang="en-US" altLang="zh-CN" i="1">
                    <a:latin typeface="Times New Roman" pitchFamily="18" charset="0"/>
                  </a:rPr>
                  <a:t>i</a:t>
                </a:r>
                <a:r>
                  <a:rPr lang="en-US" altLang="zh-CN" baseline="-25000">
                    <a:latin typeface="Times New Roman" pitchFamily="18" charset="0"/>
                  </a:rPr>
                  <a:t>s</a:t>
                </a:r>
              </a:p>
            </p:txBody>
          </p:sp>
          <p:sp>
            <p:nvSpPr>
              <p:cNvPr id="78960" name="Text Box 138"/>
              <p:cNvSpPr txBox="1">
                <a:spLocks noChangeArrowheads="1"/>
              </p:cNvSpPr>
              <p:nvPr/>
            </p:nvSpPr>
            <p:spPr bwMode="auto">
              <a:xfrm>
                <a:off x="340" y="2362"/>
                <a:ext cx="364" cy="238"/>
              </a:xfrm>
              <a:prstGeom prst="rect">
                <a:avLst/>
              </a:prstGeom>
              <a:noFill/>
              <a:ln w="19050">
                <a:noFill/>
                <a:miter lim="800000"/>
                <a:headEnd/>
                <a:tailEnd/>
              </a:ln>
            </p:spPr>
            <p:txBody>
              <a:bodyPr>
                <a:spAutoFit/>
              </a:bodyPr>
              <a:lstStyle/>
              <a:p>
                <a:pPr algn="ctr" fontAlgn="ctr">
                  <a:spcBef>
                    <a:spcPct val="50000"/>
                  </a:spcBef>
                </a:pPr>
                <a:r>
                  <a:rPr lang="en-US" altLang="zh-CN" sz="2000" i="1">
                    <a:latin typeface="Tahoma" pitchFamily="34" charset="0"/>
                    <a:sym typeface="Symbol" pitchFamily="18" charset="2"/>
                  </a:rPr>
                  <a:t></a:t>
                </a:r>
                <a:endParaRPr lang="en-US" altLang="zh-CN" sz="1600">
                  <a:latin typeface="宋体" pitchFamily="2" charset="-122"/>
                </a:endParaRPr>
              </a:p>
            </p:txBody>
          </p:sp>
          <p:sp>
            <p:nvSpPr>
              <p:cNvPr id="78961" name="Text Box 139"/>
              <p:cNvSpPr txBox="1">
                <a:spLocks noChangeArrowheads="1"/>
              </p:cNvSpPr>
              <p:nvPr/>
            </p:nvSpPr>
            <p:spPr bwMode="auto">
              <a:xfrm>
                <a:off x="3941" y="2205"/>
                <a:ext cx="187" cy="202"/>
              </a:xfrm>
              <a:prstGeom prst="rect">
                <a:avLst/>
              </a:prstGeom>
              <a:noFill/>
              <a:ln w="19050">
                <a:noFill/>
                <a:miter lim="800000"/>
                <a:headEnd/>
                <a:tailEnd/>
              </a:ln>
            </p:spPr>
            <p:txBody>
              <a:bodyPr wrap="none">
                <a:spAutoFit/>
              </a:bodyPr>
              <a:lstStyle/>
              <a:p>
                <a:pPr algn="ctr" fontAlgn="ctr">
                  <a:spcBef>
                    <a:spcPct val="50000"/>
                  </a:spcBef>
                </a:pPr>
                <a:r>
                  <a:rPr lang="en-US" altLang="zh-CN" sz="1600">
                    <a:latin typeface="宋体" pitchFamily="2" charset="-122"/>
                    <a:sym typeface="Symbol" pitchFamily="18" charset="2"/>
                  </a:rPr>
                  <a:t></a:t>
                </a:r>
              </a:p>
            </p:txBody>
          </p:sp>
          <p:sp>
            <p:nvSpPr>
              <p:cNvPr id="78962" name="Text Box 140"/>
              <p:cNvSpPr txBox="1">
                <a:spLocks noChangeArrowheads="1"/>
              </p:cNvSpPr>
              <p:nvPr/>
            </p:nvSpPr>
            <p:spPr bwMode="auto">
              <a:xfrm>
                <a:off x="3944" y="2673"/>
                <a:ext cx="187" cy="202"/>
              </a:xfrm>
              <a:prstGeom prst="rect">
                <a:avLst/>
              </a:prstGeom>
              <a:noFill/>
              <a:ln w="19050">
                <a:noFill/>
                <a:miter lim="800000"/>
                <a:headEnd/>
                <a:tailEnd/>
              </a:ln>
            </p:spPr>
            <p:txBody>
              <a:bodyPr wrap="none">
                <a:spAutoFit/>
              </a:bodyPr>
              <a:lstStyle/>
              <a:p>
                <a:pPr algn="ctr" fontAlgn="ctr">
                  <a:spcBef>
                    <a:spcPct val="50000"/>
                  </a:spcBef>
                </a:pPr>
                <a:r>
                  <a:rPr lang="en-US" altLang="zh-CN" sz="1600">
                    <a:latin typeface="宋体" pitchFamily="2" charset="-122"/>
                    <a:sym typeface="Symbol" pitchFamily="18" charset="2"/>
                  </a:rPr>
                  <a:t></a:t>
                </a:r>
              </a:p>
            </p:txBody>
          </p:sp>
          <p:sp>
            <p:nvSpPr>
              <p:cNvPr id="78963" name="Text Box 141"/>
              <p:cNvSpPr txBox="1">
                <a:spLocks noChangeArrowheads="1"/>
              </p:cNvSpPr>
              <p:nvPr/>
            </p:nvSpPr>
            <p:spPr bwMode="auto">
              <a:xfrm>
                <a:off x="3939" y="3081"/>
                <a:ext cx="187" cy="202"/>
              </a:xfrm>
              <a:prstGeom prst="rect">
                <a:avLst/>
              </a:prstGeom>
              <a:noFill/>
              <a:ln w="19050">
                <a:noFill/>
                <a:miter lim="800000"/>
                <a:headEnd/>
                <a:tailEnd/>
              </a:ln>
            </p:spPr>
            <p:txBody>
              <a:bodyPr wrap="none">
                <a:spAutoFit/>
              </a:bodyPr>
              <a:lstStyle/>
              <a:p>
                <a:pPr algn="ctr" fontAlgn="ctr">
                  <a:spcBef>
                    <a:spcPct val="50000"/>
                  </a:spcBef>
                </a:pPr>
                <a:r>
                  <a:rPr lang="en-US" altLang="zh-CN" sz="1600">
                    <a:latin typeface="宋体" pitchFamily="2" charset="-122"/>
                    <a:sym typeface="Symbol" pitchFamily="18" charset="2"/>
                  </a:rPr>
                  <a:t></a:t>
                </a:r>
              </a:p>
            </p:txBody>
          </p:sp>
          <p:sp>
            <p:nvSpPr>
              <p:cNvPr id="78964" name="Text Box 142"/>
              <p:cNvSpPr txBox="1">
                <a:spLocks noChangeArrowheads="1"/>
              </p:cNvSpPr>
              <p:nvPr/>
            </p:nvSpPr>
            <p:spPr bwMode="auto">
              <a:xfrm>
                <a:off x="459" y="2197"/>
                <a:ext cx="187" cy="202"/>
              </a:xfrm>
              <a:prstGeom prst="rect">
                <a:avLst/>
              </a:prstGeom>
              <a:noFill/>
              <a:ln w="19050">
                <a:noFill/>
                <a:miter lim="800000"/>
                <a:headEnd/>
                <a:tailEnd/>
              </a:ln>
            </p:spPr>
            <p:txBody>
              <a:bodyPr wrap="none">
                <a:spAutoFit/>
              </a:bodyPr>
              <a:lstStyle/>
              <a:p>
                <a:pPr algn="ctr" fontAlgn="ctr">
                  <a:spcBef>
                    <a:spcPct val="50000"/>
                  </a:spcBef>
                </a:pPr>
                <a:r>
                  <a:rPr lang="en-US" altLang="zh-CN" sz="1600">
                    <a:latin typeface="宋体" pitchFamily="2" charset="-122"/>
                    <a:sym typeface="Symbol" pitchFamily="18" charset="2"/>
                  </a:rPr>
                  <a:t></a:t>
                </a:r>
                <a:endParaRPr lang="en-US" altLang="zh-CN" sz="1600">
                  <a:latin typeface="宋体" pitchFamily="2" charset="-122"/>
                </a:endParaRPr>
              </a:p>
            </p:txBody>
          </p:sp>
          <p:sp>
            <p:nvSpPr>
              <p:cNvPr id="78965" name="Text Box 143"/>
              <p:cNvSpPr txBox="1">
                <a:spLocks noChangeArrowheads="1"/>
              </p:cNvSpPr>
              <p:nvPr/>
            </p:nvSpPr>
            <p:spPr bwMode="auto">
              <a:xfrm>
                <a:off x="1388" y="1901"/>
                <a:ext cx="187" cy="202"/>
              </a:xfrm>
              <a:prstGeom prst="rect">
                <a:avLst/>
              </a:prstGeom>
              <a:noFill/>
              <a:ln w="19050">
                <a:noFill/>
                <a:miter lim="800000"/>
                <a:headEnd/>
                <a:tailEnd/>
              </a:ln>
            </p:spPr>
            <p:txBody>
              <a:bodyPr wrap="none">
                <a:spAutoFit/>
              </a:bodyPr>
              <a:lstStyle/>
              <a:p>
                <a:pPr algn="ctr" fontAlgn="ctr">
                  <a:spcBef>
                    <a:spcPct val="50000"/>
                  </a:spcBef>
                </a:pPr>
                <a:r>
                  <a:rPr lang="en-US" altLang="zh-CN" sz="1600">
                    <a:latin typeface="宋体" pitchFamily="2" charset="-122"/>
                    <a:sym typeface="Symbol" pitchFamily="18" charset="2"/>
                  </a:rPr>
                  <a:t></a:t>
                </a:r>
                <a:endParaRPr lang="en-US" altLang="zh-CN" sz="1600">
                  <a:latin typeface="宋体" pitchFamily="2" charset="-122"/>
                </a:endParaRPr>
              </a:p>
            </p:txBody>
          </p:sp>
          <p:sp>
            <p:nvSpPr>
              <p:cNvPr id="78966" name="Text Box 144"/>
              <p:cNvSpPr txBox="1">
                <a:spLocks noChangeArrowheads="1"/>
              </p:cNvSpPr>
              <p:nvPr/>
            </p:nvSpPr>
            <p:spPr bwMode="auto">
              <a:xfrm>
                <a:off x="1382" y="2980"/>
                <a:ext cx="187" cy="202"/>
              </a:xfrm>
              <a:prstGeom prst="rect">
                <a:avLst/>
              </a:prstGeom>
              <a:noFill/>
              <a:ln w="19050">
                <a:noFill/>
                <a:miter lim="800000"/>
                <a:headEnd/>
                <a:tailEnd/>
              </a:ln>
            </p:spPr>
            <p:txBody>
              <a:bodyPr wrap="none">
                <a:spAutoFit/>
              </a:bodyPr>
              <a:lstStyle/>
              <a:p>
                <a:pPr algn="ctr" fontAlgn="ctr">
                  <a:spcBef>
                    <a:spcPct val="50000"/>
                  </a:spcBef>
                </a:pPr>
                <a:r>
                  <a:rPr lang="en-US" altLang="zh-CN" sz="1600">
                    <a:latin typeface="宋体" pitchFamily="2" charset="-122"/>
                    <a:sym typeface="Symbol" pitchFamily="18" charset="2"/>
                  </a:rPr>
                  <a:t></a:t>
                </a:r>
                <a:endParaRPr lang="en-US" altLang="zh-CN" sz="1600">
                  <a:latin typeface="宋体" pitchFamily="2" charset="-122"/>
                </a:endParaRPr>
              </a:p>
            </p:txBody>
          </p:sp>
          <p:sp>
            <p:nvSpPr>
              <p:cNvPr id="78967" name="Text Box 145"/>
              <p:cNvSpPr txBox="1">
                <a:spLocks noChangeArrowheads="1"/>
              </p:cNvSpPr>
              <p:nvPr/>
            </p:nvSpPr>
            <p:spPr bwMode="auto">
              <a:xfrm>
                <a:off x="54" y="1887"/>
                <a:ext cx="364" cy="238"/>
              </a:xfrm>
              <a:prstGeom prst="rect">
                <a:avLst/>
              </a:prstGeom>
              <a:noFill/>
              <a:ln w="19050">
                <a:noFill/>
                <a:miter lim="800000"/>
                <a:headEnd/>
                <a:tailEnd/>
              </a:ln>
            </p:spPr>
            <p:txBody>
              <a:bodyPr>
                <a:spAutoFit/>
              </a:bodyPr>
              <a:lstStyle/>
              <a:p>
                <a:pPr algn="ctr" fontAlgn="ctr">
                  <a:spcBef>
                    <a:spcPct val="50000"/>
                  </a:spcBef>
                </a:pPr>
                <a:r>
                  <a:rPr lang="en-US" altLang="zh-CN" sz="2000" i="1">
                    <a:latin typeface="Tahoma" pitchFamily="34" charset="0"/>
                    <a:sym typeface="Symbol" pitchFamily="18" charset="2"/>
                  </a:rPr>
                  <a:t></a:t>
                </a:r>
                <a:r>
                  <a:rPr lang="en-US" altLang="zh-CN" sz="2000" baseline="30000">
                    <a:latin typeface="Times New Roman" pitchFamily="18" charset="0"/>
                    <a:sym typeface="Symbol" pitchFamily="18" charset="2"/>
                  </a:rPr>
                  <a:t>*</a:t>
                </a:r>
                <a:endParaRPr lang="en-US" altLang="zh-CN" sz="2000" baseline="30000">
                  <a:latin typeface="Times New Roman" pitchFamily="18" charset="0"/>
                </a:endParaRPr>
              </a:p>
            </p:txBody>
          </p:sp>
          <p:sp>
            <p:nvSpPr>
              <p:cNvPr id="78968" name="Text Box 146"/>
              <p:cNvSpPr txBox="1">
                <a:spLocks noChangeArrowheads="1"/>
              </p:cNvSpPr>
              <p:nvPr/>
            </p:nvSpPr>
            <p:spPr bwMode="auto">
              <a:xfrm>
                <a:off x="1019" y="1829"/>
                <a:ext cx="439" cy="238"/>
              </a:xfrm>
              <a:prstGeom prst="rect">
                <a:avLst/>
              </a:prstGeom>
              <a:noFill/>
              <a:ln w="19050">
                <a:noFill/>
                <a:miter lim="800000"/>
                <a:headEnd/>
                <a:tailEnd/>
              </a:ln>
            </p:spPr>
            <p:txBody>
              <a:bodyPr>
                <a:spAutoFit/>
              </a:bodyPr>
              <a:lstStyle/>
              <a:p>
                <a:pPr algn="ctr" fontAlgn="ctr">
                  <a:spcBef>
                    <a:spcPct val="50000"/>
                  </a:spcBef>
                </a:pPr>
                <a:r>
                  <a:rPr lang="en-US" altLang="zh-CN" sz="2000" i="1">
                    <a:latin typeface="Times New Roman" pitchFamily="18" charset="0"/>
                    <a:sym typeface="Symbol" pitchFamily="18" charset="2"/>
                  </a:rPr>
                  <a:t>T</a:t>
                </a:r>
                <a:r>
                  <a:rPr lang="en-US" altLang="zh-CN" sz="2000" baseline="30000">
                    <a:latin typeface="Times New Roman" pitchFamily="18" charset="0"/>
                    <a:sym typeface="Symbol" pitchFamily="18" charset="2"/>
                  </a:rPr>
                  <a:t>*</a:t>
                </a:r>
                <a:r>
                  <a:rPr lang="en-US" altLang="zh-CN" sz="2000" baseline="-25000">
                    <a:latin typeface="Times New Roman" pitchFamily="18" charset="0"/>
                    <a:sym typeface="Symbol" pitchFamily="18" charset="2"/>
                  </a:rPr>
                  <a:t>e</a:t>
                </a:r>
                <a:endParaRPr lang="en-US" altLang="zh-CN" sz="2000" baseline="-25000">
                  <a:latin typeface="Times New Roman" pitchFamily="18" charset="0"/>
                </a:endParaRPr>
              </a:p>
            </p:txBody>
          </p:sp>
          <p:sp>
            <p:nvSpPr>
              <p:cNvPr id="78969" name="Text Box 147"/>
              <p:cNvSpPr txBox="1">
                <a:spLocks noChangeArrowheads="1"/>
              </p:cNvSpPr>
              <p:nvPr/>
            </p:nvSpPr>
            <p:spPr bwMode="auto">
              <a:xfrm>
                <a:off x="1312" y="1797"/>
                <a:ext cx="439" cy="238"/>
              </a:xfrm>
              <a:prstGeom prst="rect">
                <a:avLst/>
              </a:prstGeom>
              <a:noFill/>
              <a:ln w="19050">
                <a:noFill/>
                <a:miter lim="800000"/>
                <a:headEnd/>
                <a:tailEnd/>
              </a:ln>
            </p:spPr>
            <p:txBody>
              <a:bodyPr>
                <a:spAutoFit/>
              </a:bodyPr>
              <a:lstStyle/>
              <a:p>
                <a:pPr algn="ctr" fontAlgn="ctr">
                  <a:spcBef>
                    <a:spcPct val="50000"/>
                  </a:spcBef>
                </a:pPr>
                <a:r>
                  <a:rPr lang="en-US" altLang="zh-CN" sz="2000" i="1">
                    <a:latin typeface="Times New Roman" pitchFamily="18" charset="0"/>
                    <a:sym typeface="Symbol" pitchFamily="18" charset="2"/>
                  </a:rPr>
                  <a:t>T</a:t>
                </a:r>
                <a:r>
                  <a:rPr lang="en-US" altLang="zh-CN" sz="2000" baseline="-25000">
                    <a:latin typeface="Times New Roman" pitchFamily="18" charset="0"/>
                    <a:sym typeface="Symbol" pitchFamily="18" charset="2"/>
                  </a:rPr>
                  <a:t>e</a:t>
                </a:r>
                <a:endParaRPr lang="en-US" altLang="zh-CN" sz="2000" baseline="-25000">
                  <a:latin typeface="Times New Roman" pitchFamily="18" charset="0"/>
                </a:endParaRPr>
              </a:p>
            </p:txBody>
          </p:sp>
          <p:sp>
            <p:nvSpPr>
              <p:cNvPr id="78970" name="Text Box 148"/>
              <p:cNvSpPr txBox="1">
                <a:spLocks noChangeArrowheads="1"/>
              </p:cNvSpPr>
              <p:nvPr/>
            </p:nvSpPr>
            <p:spPr bwMode="auto">
              <a:xfrm>
                <a:off x="975" y="3277"/>
                <a:ext cx="439" cy="238"/>
              </a:xfrm>
              <a:prstGeom prst="rect">
                <a:avLst/>
              </a:prstGeom>
              <a:noFill/>
              <a:ln w="19050">
                <a:noFill/>
                <a:miter lim="800000"/>
                <a:headEnd/>
                <a:tailEnd/>
              </a:ln>
            </p:spPr>
            <p:txBody>
              <a:bodyPr>
                <a:spAutoFit/>
              </a:bodyPr>
              <a:lstStyle/>
              <a:p>
                <a:pPr algn="ctr" fontAlgn="ctr">
                  <a:spcBef>
                    <a:spcPct val="50000"/>
                  </a:spcBef>
                </a:pPr>
                <a:r>
                  <a:rPr lang="en-US" altLang="zh-CN" sz="2000" i="1">
                    <a:latin typeface="Times New Roman" pitchFamily="18" charset="0"/>
                    <a:sym typeface="Symbol" pitchFamily="18" charset="2"/>
                  </a:rPr>
                  <a:t></a:t>
                </a:r>
                <a:r>
                  <a:rPr lang="en-US" altLang="zh-CN" sz="2000" baseline="30000">
                    <a:latin typeface="Times New Roman" pitchFamily="18" charset="0"/>
                  </a:rPr>
                  <a:t>*</a:t>
                </a:r>
                <a:r>
                  <a:rPr lang="en-US" altLang="zh-CN" sz="2000" baseline="-25000">
                    <a:latin typeface="Times New Roman" pitchFamily="18" charset="0"/>
                  </a:rPr>
                  <a:t>r</a:t>
                </a:r>
                <a:endParaRPr lang="en-US" altLang="zh-CN" sz="1600">
                  <a:latin typeface="宋体" pitchFamily="2" charset="-122"/>
                </a:endParaRPr>
              </a:p>
            </p:txBody>
          </p:sp>
          <p:sp>
            <p:nvSpPr>
              <p:cNvPr id="78971" name="Text Box 149"/>
              <p:cNvSpPr txBox="1">
                <a:spLocks noChangeArrowheads="1"/>
              </p:cNvSpPr>
              <p:nvPr/>
            </p:nvSpPr>
            <p:spPr bwMode="auto">
              <a:xfrm>
                <a:off x="1292" y="2840"/>
                <a:ext cx="439" cy="238"/>
              </a:xfrm>
              <a:prstGeom prst="rect">
                <a:avLst/>
              </a:prstGeom>
              <a:noFill/>
              <a:ln w="19050">
                <a:noFill/>
                <a:miter lim="800000"/>
                <a:headEnd/>
                <a:tailEnd/>
              </a:ln>
            </p:spPr>
            <p:txBody>
              <a:bodyPr>
                <a:spAutoFit/>
              </a:bodyPr>
              <a:lstStyle/>
              <a:p>
                <a:pPr algn="ctr" fontAlgn="ctr">
                  <a:spcBef>
                    <a:spcPct val="50000"/>
                  </a:spcBef>
                </a:pPr>
                <a:r>
                  <a:rPr lang="en-US" altLang="zh-CN" sz="2000" i="1">
                    <a:latin typeface="Times New Roman" pitchFamily="18" charset="0"/>
                    <a:sym typeface="Symbol" pitchFamily="18" charset="2"/>
                  </a:rPr>
                  <a:t></a:t>
                </a:r>
                <a:r>
                  <a:rPr lang="en-US" altLang="zh-CN" sz="2000" baseline="-25000">
                    <a:latin typeface="Times New Roman" pitchFamily="18" charset="0"/>
                  </a:rPr>
                  <a:t>r</a:t>
                </a:r>
                <a:endParaRPr lang="en-US" altLang="zh-CN" sz="1600">
                  <a:latin typeface="宋体" pitchFamily="2" charset="-122"/>
                </a:endParaRPr>
              </a:p>
            </p:txBody>
          </p:sp>
          <p:sp>
            <p:nvSpPr>
              <p:cNvPr id="78972" name="Text Box 150"/>
              <p:cNvSpPr txBox="1">
                <a:spLocks noChangeArrowheads="1"/>
              </p:cNvSpPr>
              <p:nvPr/>
            </p:nvSpPr>
            <p:spPr bwMode="auto">
              <a:xfrm>
                <a:off x="1746" y="1524"/>
                <a:ext cx="439" cy="238"/>
              </a:xfrm>
              <a:prstGeom prst="rect">
                <a:avLst/>
              </a:prstGeom>
              <a:noFill/>
              <a:ln w="19050">
                <a:noFill/>
                <a:miter lim="800000"/>
                <a:headEnd/>
                <a:tailEnd/>
              </a:ln>
            </p:spPr>
            <p:txBody>
              <a:bodyPr>
                <a:spAutoFit/>
              </a:bodyPr>
              <a:lstStyle/>
              <a:p>
                <a:pPr algn="ctr" fontAlgn="ctr">
                  <a:spcBef>
                    <a:spcPct val="50000"/>
                  </a:spcBef>
                </a:pPr>
                <a:r>
                  <a:rPr lang="en-US" altLang="zh-CN" sz="2000" i="1">
                    <a:latin typeface="Times New Roman" pitchFamily="18" charset="0"/>
                    <a:sym typeface="Symbol" pitchFamily="18" charset="2"/>
                  </a:rPr>
                  <a:t></a:t>
                </a:r>
                <a:r>
                  <a:rPr lang="en-US" altLang="zh-CN" sz="2000" baseline="-25000">
                    <a:latin typeface="Times New Roman" pitchFamily="18" charset="0"/>
                  </a:rPr>
                  <a:t>r</a:t>
                </a:r>
                <a:endParaRPr lang="en-US" altLang="zh-CN" sz="1600">
                  <a:latin typeface="宋体" pitchFamily="2" charset="-122"/>
                </a:endParaRPr>
              </a:p>
            </p:txBody>
          </p:sp>
          <p:sp>
            <p:nvSpPr>
              <p:cNvPr id="78973" name="Line 151"/>
              <p:cNvSpPr>
                <a:spLocks noChangeShapeType="1"/>
              </p:cNvSpPr>
              <p:nvPr/>
            </p:nvSpPr>
            <p:spPr bwMode="auto">
              <a:xfrm>
                <a:off x="1474" y="1751"/>
                <a:ext cx="680" cy="0"/>
              </a:xfrm>
              <a:prstGeom prst="line">
                <a:avLst/>
              </a:prstGeom>
              <a:noFill/>
              <a:ln w="19050">
                <a:solidFill>
                  <a:schemeClr val="tx1"/>
                </a:solidFill>
                <a:round/>
                <a:headEnd type="triangle" w="med" len="med"/>
                <a:tailEnd/>
              </a:ln>
            </p:spPr>
            <p:txBody>
              <a:bodyPr/>
              <a:lstStyle/>
              <a:p>
                <a:endParaRPr lang="zh-CN" altLang="en-US"/>
              </a:p>
            </p:txBody>
          </p:sp>
          <p:sp>
            <p:nvSpPr>
              <p:cNvPr id="78974" name="Text Box 152"/>
              <p:cNvSpPr txBox="1">
                <a:spLocks noChangeArrowheads="1"/>
              </p:cNvSpPr>
              <p:nvPr/>
            </p:nvSpPr>
            <p:spPr bwMode="auto">
              <a:xfrm>
                <a:off x="2026" y="2152"/>
                <a:ext cx="508" cy="275"/>
              </a:xfrm>
              <a:prstGeom prst="rect">
                <a:avLst/>
              </a:prstGeom>
              <a:noFill/>
              <a:ln w="19050">
                <a:noFill/>
                <a:miter lim="800000"/>
                <a:headEnd/>
                <a:tailEnd/>
              </a:ln>
            </p:spPr>
            <p:txBody>
              <a:bodyPr>
                <a:spAutoFit/>
              </a:bodyPr>
              <a:lstStyle/>
              <a:p>
                <a:pPr algn="ctr" fontAlgn="ctr">
                  <a:spcBef>
                    <a:spcPct val="50000"/>
                  </a:spcBef>
                </a:pPr>
                <a:r>
                  <a:rPr lang="en-US" altLang="zh-CN" i="1">
                    <a:latin typeface="Times New Roman" pitchFamily="18" charset="0"/>
                  </a:rPr>
                  <a:t>i</a:t>
                </a:r>
                <a:r>
                  <a:rPr lang="en-US" altLang="zh-CN" i="1" baseline="30000">
                    <a:latin typeface="Times New Roman" pitchFamily="18" charset="0"/>
                  </a:rPr>
                  <a:t>*</a:t>
                </a:r>
                <a:r>
                  <a:rPr lang="en-US" altLang="zh-CN" i="1" baseline="-25000">
                    <a:latin typeface="Times New Roman" pitchFamily="18" charset="0"/>
                  </a:rPr>
                  <a:t>st</a:t>
                </a:r>
                <a:endParaRPr lang="en-US" altLang="zh-CN" sz="1600" i="1">
                  <a:latin typeface="宋体" pitchFamily="2" charset="-122"/>
                </a:endParaRPr>
              </a:p>
            </p:txBody>
          </p:sp>
          <p:sp>
            <p:nvSpPr>
              <p:cNvPr id="78975" name="Text Box 153"/>
              <p:cNvSpPr txBox="1">
                <a:spLocks noChangeArrowheads="1"/>
              </p:cNvSpPr>
              <p:nvPr/>
            </p:nvSpPr>
            <p:spPr bwMode="auto">
              <a:xfrm>
                <a:off x="2070" y="3278"/>
                <a:ext cx="508" cy="275"/>
              </a:xfrm>
              <a:prstGeom prst="rect">
                <a:avLst/>
              </a:prstGeom>
              <a:noFill/>
              <a:ln w="19050">
                <a:noFill/>
                <a:miter lim="800000"/>
                <a:headEnd/>
                <a:tailEnd/>
              </a:ln>
            </p:spPr>
            <p:txBody>
              <a:bodyPr>
                <a:spAutoFit/>
              </a:bodyPr>
              <a:lstStyle/>
              <a:p>
                <a:pPr algn="ctr" fontAlgn="ctr">
                  <a:spcBef>
                    <a:spcPct val="50000"/>
                  </a:spcBef>
                </a:pPr>
                <a:r>
                  <a:rPr lang="en-US" altLang="zh-CN" i="1">
                    <a:latin typeface="Times New Roman" pitchFamily="18" charset="0"/>
                  </a:rPr>
                  <a:t>i</a:t>
                </a:r>
                <a:r>
                  <a:rPr lang="en-US" altLang="zh-CN" i="1" baseline="30000">
                    <a:latin typeface="Times New Roman" pitchFamily="18" charset="0"/>
                  </a:rPr>
                  <a:t>*</a:t>
                </a:r>
                <a:r>
                  <a:rPr lang="en-US" altLang="zh-CN" sz="1800" baseline="-25000">
                    <a:latin typeface="Times New Roman" pitchFamily="18" charset="0"/>
                  </a:rPr>
                  <a:t>sm</a:t>
                </a:r>
              </a:p>
            </p:txBody>
          </p:sp>
          <p:sp>
            <p:nvSpPr>
              <p:cNvPr id="78976" name="Text Box 154"/>
              <p:cNvSpPr txBox="1">
                <a:spLocks noChangeArrowheads="1"/>
              </p:cNvSpPr>
              <p:nvPr/>
            </p:nvSpPr>
            <p:spPr bwMode="auto">
              <a:xfrm>
                <a:off x="2796" y="2159"/>
                <a:ext cx="508" cy="275"/>
              </a:xfrm>
              <a:prstGeom prst="rect">
                <a:avLst/>
              </a:prstGeom>
              <a:noFill/>
              <a:ln w="19050">
                <a:noFill/>
                <a:miter lim="800000"/>
                <a:headEnd/>
                <a:tailEnd/>
              </a:ln>
            </p:spPr>
            <p:txBody>
              <a:bodyPr>
                <a:spAutoFit/>
              </a:bodyPr>
              <a:lstStyle/>
              <a:p>
                <a:pPr algn="ctr" fontAlgn="ctr">
                  <a:spcBef>
                    <a:spcPct val="50000"/>
                  </a:spcBef>
                </a:pPr>
                <a:r>
                  <a:rPr lang="en-US" altLang="zh-CN" i="1">
                    <a:latin typeface="Times New Roman" pitchFamily="18" charset="0"/>
                  </a:rPr>
                  <a:t>i</a:t>
                </a:r>
                <a:r>
                  <a:rPr lang="en-US" altLang="zh-CN" i="1" baseline="30000">
                    <a:latin typeface="Times New Roman" pitchFamily="18" charset="0"/>
                  </a:rPr>
                  <a:t>*</a:t>
                </a:r>
                <a:r>
                  <a:rPr lang="en-US" altLang="zh-CN" sz="1800" baseline="-25000">
                    <a:latin typeface="Times New Roman" pitchFamily="18" charset="0"/>
                  </a:rPr>
                  <a:t>s</a:t>
                </a:r>
                <a:r>
                  <a:rPr lang="en-US" altLang="zh-CN" sz="1800" baseline="-25000">
                    <a:latin typeface="Times New Roman" pitchFamily="18" charset="0"/>
                    <a:sym typeface="Symbol" pitchFamily="18" charset="2"/>
                  </a:rPr>
                  <a:t></a:t>
                </a:r>
              </a:p>
            </p:txBody>
          </p:sp>
          <p:sp>
            <p:nvSpPr>
              <p:cNvPr id="78977" name="Text Box 155"/>
              <p:cNvSpPr txBox="1">
                <a:spLocks noChangeArrowheads="1"/>
              </p:cNvSpPr>
              <p:nvPr/>
            </p:nvSpPr>
            <p:spPr bwMode="auto">
              <a:xfrm>
                <a:off x="2780" y="3286"/>
                <a:ext cx="508" cy="275"/>
              </a:xfrm>
              <a:prstGeom prst="rect">
                <a:avLst/>
              </a:prstGeom>
              <a:noFill/>
              <a:ln w="19050">
                <a:noFill/>
                <a:miter lim="800000"/>
                <a:headEnd/>
                <a:tailEnd/>
              </a:ln>
            </p:spPr>
            <p:txBody>
              <a:bodyPr>
                <a:spAutoFit/>
              </a:bodyPr>
              <a:lstStyle/>
              <a:p>
                <a:pPr algn="ctr" fontAlgn="ctr">
                  <a:spcBef>
                    <a:spcPct val="50000"/>
                  </a:spcBef>
                </a:pPr>
                <a:r>
                  <a:rPr lang="en-US" altLang="zh-CN" i="1">
                    <a:latin typeface="Times New Roman" pitchFamily="18" charset="0"/>
                  </a:rPr>
                  <a:t>i</a:t>
                </a:r>
                <a:r>
                  <a:rPr lang="en-US" altLang="zh-CN" i="1" baseline="30000">
                    <a:latin typeface="Times New Roman" pitchFamily="18" charset="0"/>
                  </a:rPr>
                  <a:t>*</a:t>
                </a:r>
                <a:r>
                  <a:rPr lang="en-US" altLang="zh-CN" sz="1800" baseline="-25000">
                    <a:latin typeface="Times New Roman" pitchFamily="18" charset="0"/>
                  </a:rPr>
                  <a:t>s</a:t>
                </a:r>
                <a:r>
                  <a:rPr lang="en-US" altLang="zh-CN" sz="1800" baseline="-25000">
                    <a:latin typeface="Times New Roman" pitchFamily="18" charset="0"/>
                    <a:sym typeface="Symbol" pitchFamily="18" charset="2"/>
                  </a:rPr>
                  <a:t></a:t>
                </a:r>
              </a:p>
            </p:txBody>
          </p:sp>
          <p:sp>
            <p:nvSpPr>
              <p:cNvPr id="78978" name="Text Box 156"/>
              <p:cNvSpPr txBox="1">
                <a:spLocks noChangeArrowheads="1"/>
              </p:cNvSpPr>
              <p:nvPr/>
            </p:nvSpPr>
            <p:spPr bwMode="auto">
              <a:xfrm>
                <a:off x="3538" y="1925"/>
                <a:ext cx="508" cy="275"/>
              </a:xfrm>
              <a:prstGeom prst="rect">
                <a:avLst/>
              </a:prstGeom>
              <a:noFill/>
              <a:ln w="19050">
                <a:noFill/>
                <a:miter lim="800000"/>
                <a:headEnd/>
                <a:tailEnd/>
              </a:ln>
            </p:spPr>
            <p:txBody>
              <a:bodyPr>
                <a:spAutoFit/>
              </a:bodyPr>
              <a:lstStyle/>
              <a:p>
                <a:pPr algn="ctr" fontAlgn="ctr">
                  <a:spcBef>
                    <a:spcPct val="50000"/>
                  </a:spcBef>
                </a:pPr>
                <a:r>
                  <a:rPr lang="en-US" altLang="zh-CN" i="1">
                    <a:latin typeface="Times New Roman" pitchFamily="18" charset="0"/>
                  </a:rPr>
                  <a:t>i</a:t>
                </a:r>
                <a:r>
                  <a:rPr lang="en-US" altLang="zh-CN" i="1" baseline="30000">
                    <a:latin typeface="Times New Roman" pitchFamily="18" charset="0"/>
                  </a:rPr>
                  <a:t>*</a:t>
                </a:r>
                <a:r>
                  <a:rPr lang="en-US" altLang="zh-CN" sz="1800" baseline="-25000">
                    <a:latin typeface="Times New Roman" pitchFamily="18" charset="0"/>
                  </a:rPr>
                  <a:t>sA</a:t>
                </a:r>
              </a:p>
            </p:txBody>
          </p:sp>
          <p:sp>
            <p:nvSpPr>
              <p:cNvPr id="78979" name="Text Box 157"/>
              <p:cNvSpPr txBox="1">
                <a:spLocks noChangeArrowheads="1"/>
              </p:cNvSpPr>
              <p:nvPr/>
            </p:nvSpPr>
            <p:spPr bwMode="auto">
              <a:xfrm>
                <a:off x="3543" y="2384"/>
                <a:ext cx="508" cy="275"/>
              </a:xfrm>
              <a:prstGeom prst="rect">
                <a:avLst/>
              </a:prstGeom>
              <a:noFill/>
              <a:ln w="19050">
                <a:noFill/>
                <a:miter lim="800000"/>
                <a:headEnd/>
                <a:tailEnd/>
              </a:ln>
            </p:spPr>
            <p:txBody>
              <a:bodyPr>
                <a:spAutoFit/>
              </a:bodyPr>
              <a:lstStyle/>
              <a:p>
                <a:pPr algn="ctr" fontAlgn="ctr">
                  <a:spcBef>
                    <a:spcPct val="50000"/>
                  </a:spcBef>
                </a:pPr>
                <a:r>
                  <a:rPr lang="en-US" altLang="zh-CN" i="1">
                    <a:latin typeface="Times New Roman" pitchFamily="18" charset="0"/>
                  </a:rPr>
                  <a:t>i</a:t>
                </a:r>
                <a:r>
                  <a:rPr lang="en-US" altLang="zh-CN" i="1" baseline="30000">
                    <a:latin typeface="Times New Roman" pitchFamily="18" charset="0"/>
                  </a:rPr>
                  <a:t>*</a:t>
                </a:r>
                <a:r>
                  <a:rPr lang="en-US" altLang="zh-CN" sz="1800" baseline="-25000">
                    <a:latin typeface="Times New Roman" pitchFamily="18" charset="0"/>
                  </a:rPr>
                  <a:t>sB</a:t>
                </a:r>
              </a:p>
            </p:txBody>
          </p:sp>
          <p:sp>
            <p:nvSpPr>
              <p:cNvPr id="78980" name="Text Box 158"/>
              <p:cNvSpPr txBox="1">
                <a:spLocks noChangeArrowheads="1"/>
              </p:cNvSpPr>
              <p:nvPr/>
            </p:nvSpPr>
            <p:spPr bwMode="auto">
              <a:xfrm>
                <a:off x="3543" y="2824"/>
                <a:ext cx="508" cy="275"/>
              </a:xfrm>
              <a:prstGeom prst="rect">
                <a:avLst/>
              </a:prstGeom>
              <a:noFill/>
              <a:ln w="19050">
                <a:noFill/>
                <a:miter lim="800000"/>
                <a:headEnd/>
                <a:tailEnd/>
              </a:ln>
            </p:spPr>
            <p:txBody>
              <a:bodyPr>
                <a:spAutoFit/>
              </a:bodyPr>
              <a:lstStyle/>
              <a:p>
                <a:pPr algn="ctr" fontAlgn="ctr">
                  <a:spcBef>
                    <a:spcPct val="50000"/>
                  </a:spcBef>
                </a:pPr>
                <a:r>
                  <a:rPr lang="en-US" altLang="zh-CN" i="1">
                    <a:latin typeface="Times New Roman" pitchFamily="18" charset="0"/>
                  </a:rPr>
                  <a:t>i</a:t>
                </a:r>
                <a:r>
                  <a:rPr lang="en-US" altLang="zh-CN" i="1" baseline="30000">
                    <a:latin typeface="Times New Roman" pitchFamily="18" charset="0"/>
                  </a:rPr>
                  <a:t>*</a:t>
                </a:r>
                <a:r>
                  <a:rPr lang="en-US" altLang="zh-CN" sz="1800" baseline="-25000">
                    <a:latin typeface="Times New Roman" pitchFamily="18" charset="0"/>
                  </a:rPr>
                  <a:t>sC</a:t>
                </a:r>
              </a:p>
            </p:txBody>
          </p:sp>
          <p:sp>
            <p:nvSpPr>
              <p:cNvPr id="78981" name="Text Box 159"/>
              <p:cNvSpPr txBox="1">
                <a:spLocks noChangeArrowheads="1"/>
              </p:cNvSpPr>
              <p:nvPr/>
            </p:nvSpPr>
            <p:spPr bwMode="auto">
              <a:xfrm>
                <a:off x="2113" y="1033"/>
                <a:ext cx="508" cy="275"/>
              </a:xfrm>
              <a:prstGeom prst="rect">
                <a:avLst/>
              </a:prstGeom>
              <a:noFill/>
              <a:ln w="19050">
                <a:noFill/>
                <a:miter lim="800000"/>
                <a:headEnd/>
                <a:tailEnd/>
              </a:ln>
            </p:spPr>
            <p:txBody>
              <a:bodyPr>
                <a:spAutoFit/>
              </a:bodyPr>
              <a:lstStyle/>
              <a:p>
                <a:pPr algn="ctr" fontAlgn="ctr">
                  <a:spcBef>
                    <a:spcPct val="50000"/>
                  </a:spcBef>
                </a:pPr>
                <a:r>
                  <a:rPr lang="en-US" altLang="zh-CN" i="1">
                    <a:latin typeface="Times New Roman" pitchFamily="18" charset="0"/>
                  </a:rPr>
                  <a:t>i</a:t>
                </a:r>
                <a:r>
                  <a:rPr lang="en-US" altLang="zh-CN" sz="1800" baseline="-25000">
                    <a:latin typeface="Times New Roman" pitchFamily="18" charset="0"/>
                  </a:rPr>
                  <a:t>st</a:t>
                </a:r>
              </a:p>
            </p:txBody>
          </p:sp>
        </p:grpSp>
      </p:grpSp>
      <p:sp>
        <p:nvSpPr>
          <p:cNvPr id="78851" name="Text Box 160"/>
          <p:cNvSpPr txBox="1">
            <a:spLocks noChangeArrowheads="1"/>
          </p:cNvSpPr>
          <p:nvPr/>
        </p:nvSpPr>
        <p:spPr bwMode="auto">
          <a:xfrm>
            <a:off x="755650" y="260350"/>
            <a:ext cx="7993063" cy="579438"/>
          </a:xfrm>
          <a:prstGeom prst="rect">
            <a:avLst/>
          </a:prstGeom>
          <a:noFill/>
          <a:ln w="9525">
            <a:noFill/>
            <a:miter lim="800000"/>
            <a:headEnd/>
            <a:tailEnd/>
          </a:ln>
        </p:spPr>
        <p:txBody>
          <a:bodyPr>
            <a:spAutoFit/>
          </a:bodyPr>
          <a:lstStyle/>
          <a:p>
            <a:pPr>
              <a:spcBef>
                <a:spcPct val="50000"/>
              </a:spcBef>
            </a:pPr>
            <a:endParaRPr lang="fr-FR" altLang="zh-CN" sz="3200" b="1">
              <a:solidFill>
                <a:schemeClr val="tx2"/>
              </a:solidFill>
              <a:latin typeface="Times New Roman" pitchFamily="18" charset="0"/>
            </a:endParaRPr>
          </a:p>
        </p:txBody>
      </p:sp>
      <p:sp>
        <p:nvSpPr>
          <p:cNvPr id="594081" name="Rectangle 161"/>
          <p:cNvSpPr>
            <a:spLocks noChangeArrowheads="1"/>
          </p:cNvSpPr>
          <p:nvPr/>
        </p:nvSpPr>
        <p:spPr bwMode="auto">
          <a:xfrm>
            <a:off x="6240463" y="3211513"/>
            <a:ext cx="1081087" cy="2232025"/>
          </a:xfrm>
          <a:prstGeom prst="rect">
            <a:avLst/>
          </a:prstGeom>
          <a:noFill/>
          <a:ln w="19050">
            <a:solidFill>
              <a:srgbClr val="0066FF"/>
            </a:solidFill>
            <a:prstDash val="dash"/>
            <a:miter lim="800000"/>
            <a:headEnd/>
            <a:tailEnd/>
          </a:ln>
        </p:spPr>
        <p:txBody>
          <a:bodyPr wrap="none" anchor="ctr"/>
          <a:lstStyle/>
          <a:p>
            <a:endParaRPr lang="zh-CN" altLang="en-US"/>
          </a:p>
        </p:txBody>
      </p:sp>
      <p:sp>
        <p:nvSpPr>
          <p:cNvPr id="594082" name="Text Box 162"/>
          <p:cNvSpPr txBox="1">
            <a:spLocks noChangeArrowheads="1"/>
          </p:cNvSpPr>
          <p:nvPr/>
        </p:nvSpPr>
        <p:spPr bwMode="auto">
          <a:xfrm>
            <a:off x="6011863" y="5554663"/>
            <a:ext cx="2514600" cy="336550"/>
          </a:xfrm>
          <a:prstGeom prst="rect">
            <a:avLst/>
          </a:prstGeom>
          <a:noFill/>
          <a:ln w="19050">
            <a:noFill/>
            <a:miter lim="800000"/>
            <a:headEnd/>
            <a:tailEnd/>
          </a:ln>
        </p:spPr>
        <p:txBody>
          <a:bodyPr>
            <a:spAutoFit/>
          </a:bodyPr>
          <a:lstStyle/>
          <a:p>
            <a:pPr>
              <a:spcBef>
                <a:spcPct val="50000"/>
              </a:spcBef>
            </a:pPr>
            <a:r>
              <a:rPr lang="zh-CN" altLang="en-US" sz="1600" b="1">
                <a:solidFill>
                  <a:srgbClr val="0066FF"/>
                </a:solidFill>
                <a:latin typeface="Tahoma" pitchFamily="34" charset="0"/>
              </a:rPr>
              <a:t>电流滞环型</a:t>
            </a:r>
            <a:r>
              <a:rPr lang="en-US" altLang="zh-CN" sz="1600" b="1">
                <a:solidFill>
                  <a:srgbClr val="0066FF"/>
                </a:solidFill>
                <a:latin typeface="Tahoma" pitchFamily="34" charset="0"/>
              </a:rPr>
              <a:t>PWM</a:t>
            </a:r>
            <a:r>
              <a:rPr lang="zh-CN" altLang="en-US" sz="1600" b="1">
                <a:solidFill>
                  <a:srgbClr val="0066FF"/>
                </a:solidFill>
                <a:latin typeface="Tahoma" pitchFamily="34" charset="0"/>
              </a:rPr>
              <a:t>变频器</a:t>
            </a:r>
          </a:p>
        </p:txBody>
      </p:sp>
      <p:sp>
        <p:nvSpPr>
          <p:cNvPr id="594083" name="Line 163"/>
          <p:cNvSpPr>
            <a:spLocks noChangeShapeType="1"/>
          </p:cNvSpPr>
          <p:nvPr/>
        </p:nvSpPr>
        <p:spPr bwMode="auto">
          <a:xfrm>
            <a:off x="6011863" y="1268413"/>
            <a:ext cx="0" cy="5327650"/>
          </a:xfrm>
          <a:prstGeom prst="line">
            <a:avLst/>
          </a:prstGeom>
          <a:noFill/>
          <a:ln w="12700">
            <a:solidFill>
              <a:srgbClr val="FF3300"/>
            </a:solidFill>
            <a:prstDash val="dashDot"/>
            <a:miter lim="800000"/>
            <a:headEnd/>
            <a:tailEnd/>
          </a:ln>
        </p:spPr>
        <p:txBody>
          <a:bodyPr/>
          <a:lstStyle/>
          <a:p>
            <a:endParaRPr lang="zh-CN" altLang="en-US"/>
          </a:p>
        </p:txBody>
      </p:sp>
      <p:grpSp>
        <p:nvGrpSpPr>
          <p:cNvPr id="17" name="Group 164"/>
          <p:cNvGrpSpPr>
            <a:grpSpLocks/>
          </p:cNvGrpSpPr>
          <p:nvPr/>
        </p:nvGrpSpPr>
        <p:grpSpPr bwMode="auto">
          <a:xfrm>
            <a:off x="4143375" y="1293813"/>
            <a:ext cx="1838325" cy="336550"/>
            <a:chOff x="2610" y="815"/>
            <a:chExt cx="1158" cy="212"/>
          </a:xfrm>
        </p:grpSpPr>
        <p:sp>
          <p:nvSpPr>
            <p:cNvPr id="68619" name="Text Box 165"/>
            <p:cNvSpPr txBox="1">
              <a:spLocks noChangeArrowheads="1"/>
            </p:cNvSpPr>
            <p:nvPr/>
          </p:nvSpPr>
          <p:spPr bwMode="auto">
            <a:xfrm>
              <a:off x="2610" y="815"/>
              <a:ext cx="816" cy="212"/>
            </a:xfrm>
            <a:prstGeom prst="rect">
              <a:avLst/>
            </a:prstGeom>
            <a:noFill/>
            <a:ln w="19050">
              <a:noFill/>
              <a:miter lim="800000"/>
            </a:ln>
          </p:spPr>
          <p:txBody>
            <a:bodyPr>
              <a:spAutoFit/>
            </a:bodyPr>
            <a:lstStyle/>
            <a:p>
              <a:pPr>
                <a:spcBef>
                  <a:spcPct val="50000"/>
                </a:spcBef>
                <a:buFontTx/>
                <a:buNone/>
                <a:defRPr/>
              </a:pPr>
              <a:r>
                <a:rPr kumimoji="1" lang="zh-CN" altLang="en-US" sz="1600" b="1" dirty="0">
                  <a:solidFill>
                    <a:srgbClr val="FF0000"/>
                  </a:solidFill>
                  <a:effectLst>
                    <a:outerShdw blurRad="38100" dist="38100" dir="2700000" algn="tl">
                      <a:srgbClr val="000000">
                        <a:alpha val="43137"/>
                      </a:srgbClr>
                    </a:outerShdw>
                  </a:effectLst>
                  <a:latin typeface="Tahoma" panose="020B0604030504040204" pitchFamily="34" charset="0"/>
                </a:rPr>
                <a:t>微型计算机</a:t>
              </a:r>
            </a:p>
          </p:txBody>
        </p:sp>
        <p:sp>
          <p:nvSpPr>
            <p:cNvPr id="78860" name="Line 166"/>
            <p:cNvSpPr>
              <a:spLocks noChangeShapeType="1"/>
            </p:cNvSpPr>
            <p:nvPr/>
          </p:nvSpPr>
          <p:spPr bwMode="auto">
            <a:xfrm>
              <a:off x="3432" y="935"/>
              <a:ext cx="336" cy="0"/>
            </a:xfrm>
            <a:prstGeom prst="line">
              <a:avLst/>
            </a:prstGeom>
            <a:noFill/>
            <a:ln w="19050">
              <a:solidFill>
                <a:srgbClr val="FF7C80"/>
              </a:solidFill>
              <a:miter lim="800000"/>
              <a:headEnd/>
              <a:tailEnd type="triangle" w="med" len="med"/>
            </a:ln>
          </p:spPr>
          <p:txBody>
            <a:bodyPr/>
            <a:lstStyle/>
            <a:p>
              <a:endParaRPr lang="zh-CN" altLang="en-US"/>
            </a:p>
          </p:txBody>
        </p:sp>
      </p:grpSp>
      <p:sp>
        <p:nvSpPr>
          <p:cNvPr id="594087" name="Arc 167"/>
          <p:cNvSpPr>
            <a:spLocks noChangeArrowheads="1"/>
          </p:cNvSpPr>
          <p:nvPr/>
        </p:nvSpPr>
        <p:spPr bwMode="auto">
          <a:xfrm>
            <a:off x="8245475" y="4022725"/>
            <a:ext cx="214313" cy="438150"/>
          </a:xfrm>
          <a:custGeom>
            <a:avLst/>
            <a:gdLst>
              <a:gd name="T0" fmla="*/ 72807 w 21600"/>
              <a:gd name="T1" fmla="*/ -13 h 33045"/>
              <a:gd name="T2" fmla="*/ 214313 w 21600"/>
              <a:gd name="T3" fmla="*/ 269360 h 33045"/>
              <a:gd name="T4" fmla="*/ 173137 w 21600"/>
              <a:gd name="T5" fmla="*/ 438150 h 33045"/>
              <a:gd name="T6" fmla="*/ 72807 w 21600"/>
              <a:gd name="T7" fmla="*/ -13 h 33045"/>
              <a:gd name="T8" fmla="*/ 214313 w 21600"/>
              <a:gd name="T9" fmla="*/ 269360 h 33045"/>
              <a:gd name="T10" fmla="*/ 173137 w 21600"/>
              <a:gd name="T11" fmla="*/ 438150 h 33045"/>
              <a:gd name="T12" fmla="*/ 0 w 21600"/>
              <a:gd name="T13" fmla="*/ 269360 h 33045"/>
              <a:gd name="T14" fmla="*/ 0 60000 65536"/>
              <a:gd name="T15" fmla="*/ 0 60000 65536"/>
              <a:gd name="T16" fmla="*/ 0 60000 65536"/>
              <a:gd name="T17" fmla="*/ 0 60000 65536"/>
              <a:gd name="T18" fmla="*/ 0 60000 65536"/>
              <a:gd name="T19" fmla="*/ 0 60000 65536"/>
              <a:gd name="T20" fmla="*/ 0 60000 65536"/>
              <a:gd name="T21" fmla="*/ 0 w 21600"/>
              <a:gd name="T22" fmla="*/ 0 h 33045"/>
              <a:gd name="T23" fmla="*/ 21600 w 21600"/>
              <a:gd name="T24" fmla="*/ 33045 h 330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33045" fill="none">
                <a:moveTo>
                  <a:pt x="7338" y="-1"/>
                </a:moveTo>
                <a:cubicBezTo>
                  <a:pt x="15896" y="3091"/>
                  <a:pt x="21600" y="11215"/>
                  <a:pt x="21600" y="20315"/>
                </a:cubicBezTo>
                <a:cubicBezTo>
                  <a:pt x="21600" y="24890"/>
                  <a:pt x="20146" y="29348"/>
                  <a:pt x="17450" y="33045"/>
                </a:cubicBezTo>
              </a:path>
              <a:path w="21600" h="33045" stroke="0">
                <a:moveTo>
                  <a:pt x="7338" y="-1"/>
                </a:moveTo>
                <a:cubicBezTo>
                  <a:pt x="15896" y="3091"/>
                  <a:pt x="21600" y="11215"/>
                  <a:pt x="21600" y="20315"/>
                </a:cubicBezTo>
                <a:cubicBezTo>
                  <a:pt x="21600" y="24890"/>
                  <a:pt x="20146" y="29348"/>
                  <a:pt x="17450" y="33045"/>
                </a:cubicBezTo>
                <a:lnTo>
                  <a:pt x="0" y="20315"/>
                </a:lnTo>
                <a:close/>
              </a:path>
            </a:pathLst>
          </a:custGeom>
          <a:noFill/>
          <a:ln w="19050">
            <a:solidFill>
              <a:srgbClr val="0066FF"/>
            </a:solidFill>
            <a:round/>
            <a:headEnd type="triangle" w="med" len="med"/>
            <a:tailEnd/>
          </a:ln>
        </p:spPr>
        <p:txBody>
          <a:bodyPr/>
          <a:lstStyle/>
          <a:p>
            <a:endParaRPr lang="zh-CN" altLang="en-US"/>
          </a:p>
        </p:txBody>
      </p:sp>
      <p:sp>
        <p:nvSpPr>
          <p:cNvPr id="78857" name="Text Box 168"/>
          <p:cNvSpPr txBox="1">
            <a:spLocks noChangeArrowheads="1"/>
          </p:cNvSpPr>
          <p:nvPr/>
        </p:nvSpPr>
        <p:spPr bwMode="auto">
          <a:xfrm>
            <a:off x="1692275" y="188913"/>
            <a:ext cx="7451725" cy="522287"/>
          </a:xfrm>
          <a:prstGeom prst="rect">
            <a:avLst/>
          </a:prstGeom>
          <a:noFill/>
          <a:ln w="19050">
            <a:noFill/>
            <a:miter lim="800000"/>
            <a:headEnd/>
            <a:tailEnd/>
          </a:ln>
        </p:spPr>
        <p:txBody>
          <a:bodyPr>
            <a:spAutoFit/>
          </a:bodyPr>
          <a:lstStyle/>
          <a:p>
            <a:pPr algn="ctr" fontAlgn="ctr">
              <a:spcBef>
                <a:spcPct val="50000"/>
              </a:spcBef>
            </a:pPr>
            <a:r>
              <a:rPr lang="zh-CN" altLang="en-US" sz="2800" b="1">
                <a:solidFill>
                  <a:srgbClr val="FF3300"/>
                </a:solidFill>
                <a:ea typeface="隶书" pitchFamily="49" charset="-122"/>
              </a:rPr>
              <a:t>带转矩内环的转速、磁链闭环矢量控制系统</a:t>
            </a:r>
          </a:p>
        </p:txBody>
      </p:sp>
      <p:sp>
        <p:nvSpPr>
          <p:cNvPr id="594089" name="Text Box 169"/>
          <p:cNvSpPr txBox="1">
            <a:spLocks noChangeArrowheads="1"/>
          </p:cNvSpPr>
          <p:nvPr/>
        </p:nvSpPr>
        <p:spPr bwMode="auto">
          <a:xfrm>
            <a:off x="1782763" y="6345238"/>
            <a:ext cx="5957887" cy="396875"/>
          </a:xfrm>
          <a:prstGeom prst="rect">
            <a:avLst/>
          </a:prstGeom>
          <a:noFill/>
          <a:ln w="19050">
            <a:noFill/>
            <a:miter lim="800000"/>
            <a:headEnd/>
            <a:tailEnd/>
          </a:ln>
        </p:spPr>
        <p:txBody>
          <a:bodyPr wrap="none">
            <a:spAutoFit/>
          </a:bodyPr>
          <a:lstStyle/>
          <a:p>
            <a:pPr algn="ctr" fontAlgn="ctr">
              <a:spcBef>
                <a:spcPct val="50000"/>
              </a:spcBef>
            </a:pPr>
            <a:r>
              <a:rPr lang="zh-CN" altLang="en-US" sz="2000">
                <a:latin typeface="Times New Roman" pitchFamily="18" charset="0"/>
              </a:rPr>
              <a:t>图</a:t>
            </a:r>
            <a:r>
              <a:rPr lang="en-US" altLang="zh-CN" sz="2000">
                <a:latin typeface="Times New Roman" pitchFamily="18" charset="0"/>
              </a:rPr>
              <a:t>7-60  </a:t>
            </a:r>
            <a:r>
              <a:rPr lang="zh-CN" altLang="en-US" sz="2000">
                <a:latin typeface="Times New Roman" pitchFamily="18" charset="0"/>
              </a:rPr>
              <a:t>带转矩内环的转速、磁链闭环矢量控制系统</a:t>
            </a:r>
            <a:r>
              <a:rPr lang="zh-CN" altLang="en-US" sz="1600">
                <a:latin typeface="宋体"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94087"/>
                                        </p:tgtEl>
                                        <p:attrNameLst>
                                          <p:attrName>style.visibility</p:attrName>
                                        </p:attrNameLst>
                                      </p:cBhvr>
                                      <p:to>
                                        <p:strVal val="visible"/>
                                      </p:to>
                                    </p:set>
                                    <p:animEffect transition="in" filter="wipe(down)">
                                      <p:cBhvr>
                                        <p:cTn id="11" dur="1000"/>
                                        <p:tgtEl>
                                          <p:spTgt spid="594087"/>
                                        </p:tgtEl>
                                      </p:cBhvr>
                                    </p:animEffect>
                                  </p:childTnLst>
                                </p:cTn>
                              </p:par>
                            </p:childTnLst>
                          </p:cTn>
                        </p:par>
                        <p:par>
                          <p:cTn id="12" fill="hold">
                            <p:stCondLst>
                              <p:cond delay="1500"/>
                            </p:stCondLst>
                            <p:childTnLst>
                              <p:par>
                                <p:cTn id="13" presetID="16" presetClass="entr" presetSubtype="26" fill="hold" grpId="0" nodeType="afterEffect">
                                  <p:stCondLst>
                                    <p:cond delay="0"/>
                                  </p:stCondLst>
                                  <p:childTnLst>
                                    <p:set>
                                      <p:cBhvr>
                                        <p:cTn id="14" dur="1" fill="hold">
                                          <p:stCondLst>
                                            <p:cond delay="0"/>
                                          </p:stCondLst>
                                        </p:cTn>
                                        <p:tgtEl>
                                          <p:spTgt spid="594083"/>
                                        </p:tgtEl>
                                        <p:attrNameLst>
                                          <p:attrName>style.visibility</p:attrName>
                                        </p:attrNameLst>
                                      </p:cBhvr>
                                      <p:to>
                                        <p:strVal val="visible"/>
                                      </p:to>
                                    </p:set>
                                    <p:animEffect transition="in" filter="barn(inHorizontal)">
                                      <p:cBhvr>
                                        <p:cTn id="15" dur="500"/>
                                        <p:tgtEl>
                                          <p:spTgt spid="594083"/>
                                        </p:tgtEl>
                                      </p:cBhvr>
                                    </p:animEffect>
                                  </p:childTnLst>
                                </p:cTn>
                              </p:par>
                            </p:childTnLst>
                          </p:cTn>
                        </p:par>
                        <p:par>
                          <p:cTn id="16" fill="hold">
                            <p:stCondLst>
                              <p:cond delay="2000"/>
                            </p:stCondLst>
                            <p:childTnLst>
                              <p:par>
                                <p:cTn id="17" presetID="34" presetClass="entr" presetSubtype="0"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 from="(-#ppt_w/2)" to="(#ppt_x)" calcmode="lin" valueType="num">
                                      <p:cBhvr>
                                        <p:cTn id="19" dur="600" fill="hold">
                                          <p:stCondLst>
                                            <p:cond delay="0"/>
                                          </p:stCondLst>
                                        </p:cTn>
                                        <p:tgtEl>
                                          <p:spTgt spid="17"/>
                                        </p:tgtEl>
                                        <p:attrNameLst>
                                          <p:attrName>ppt_x</p:attrName>
                                        </p:attrNameLst>
                                      </p:cBhvr>
                                    </p:anim>
                                    <p:anim from="0" to="-1.0" calcmode="lin" valueType="num">
                                      <p:cBhvr>
                                        <p:cTn id="20" dur="200" decel="50000" autoRev="1" fill="hold">
                                          <p:stCondLst>
                                            <p:cond delay="600"/>
                                          </p:stCondLst>
                                        </p:cTn>
                                        <p:tgtEl>
                                          <p:spTgt spid="17"/>
                                        </p:tgtEl>
                                        <p:attrNameLst>
                                          <p:attrName>xshear</p:attrName>
                                        </p:attrNameLst>
                                      </p:cBhvr>
                                    </p:anim>
                                    <p:animScale>
                                      <p:cBhvr>
                                        <p:cTn id="21" dur="200" decel="100000" autoRev="1" fill="hold">
                                          <p:stCondLst>
                                            <p:cond delay="600"/>
                                          </p:stCondLst>
                                        </p:cTn>
                                        <p:tgtEl>
                                          <p:spTgt spid="17"/>
                                        </p:tgtEl>
                                      </p:cBhvr>
                                      <p:from x="100000" y="100000"/>
                                      <p:to x="80000" y="100000"/>
                                    </p:animScale>
                                    <p:anim by="(#ppt_h/3+#ppt_w*0.1)" calcmode="lin" valueType="num">
                                      <p:cBhvr additive="sum">
                                        <p:cTn id="22" dur="200" decel="100000" autoRev="1" fill="hold">
                                          <p:stCondLst>
                                            <p:cond delay="600"/>
                                          </p:stCondLst>
                                        </p:cTn>
                                        <p:tgtEl>
                                          <p:spTgt spid="17"/>
                                        </p:tgtEl>
                                        <p:attrNameLst>
                                          <p:attrName>ppt_x</p:attrName>
                                        </p:attrNameLst>
                                      </p:cBhvr>
                                    </p:anim>
                                  </p:childTnLst>
                                </p:cTn>
                              </p:par>
                            </p:childTnLst>
                          </p:cTn>
                        </p:par>
                        <p:par>
                          <p:cTn id="23" fill="hold">
                            <p:stCondLst>
                              <p:cond delay="3000"/>
                            </p:stCondLst>
                            <p:childTnLst>
                              <p:par>
                                <p:cTn id="24" presetID="20" presetClass="entr" presetSubtype="0" fill="hold" grpId="0" nodeType="afterEffect">
                                  <p:stCondLst>
                                    <p:cond delay="0"/>
                                  </p:stCondLst>
                                  <p:childTnLst>
                                    <p:set>
                                      <p:cBhvr>
                                        <p:cTn id="25" dur="1" fill="hold">
                                          <p:stCondLst>
                                            <p:cond delay="0"/>
                                          </p:stCondLst>
                                        </p:cTn>
                                        <p:tgtEl>
                                          <p:spTgt spid="594081"/>
                                        </p:tgtEl>
                                        <p:attrNameLst>
                                          <p:attrName>style.visibility</p:attrName>
                                        </p:attrNameLst>
                                      </p:cBhvr>
                                      <p:to>
                                        <p:strVal val="visible"/>
                                      </p:to>
                                    </p:set>
                                    <p:animEffect transition="in" filter="wedge">
                                      <p:cBhvr>
                                        <p:cTn id="26" dur="2000"/>
                                        <p:tgtEl>
                                          <p:spTgt spid="594081"/>
                                        </p:tgtEl>
                                      </p:cBhvr>
                                    </p:animEffect>
                                  </p:childTnLst>
                                </p:cTn>
                              </p:par>
                            </p:childTnLst>
                          </p:cTn>
                        </p:par>
                        <p:par>
                          <p:cTn id="27" fill="hold">
                            <p:stCondLst>
                              <p:cond delay="5000"/>
                            </p:stCondLst>
                            <p:childTnLst>
                              <p:par>
                                <p:cTn id="28" presetID="3" presetClass="entr" presetSubtype="10" fill="hold" grpId="0" nodeType="afterEffect">
                                  <p:stCondLst>
                                    <p:cond delay="0"/>
                                  </p:stCondLst>
                                  <p:childTnLst>
                                    <p:set>
                                      <p:cBhvr>
                                        <p:cTn id="29" dur="1" fill="hold">
                                          <p:stCondLst>
                                            <p:cond delay="0"/>
                                          </p:stCondLst>
                                        </p:cTn>
                                        <p:tgtEl>
                                          <p:spTgt spid="594082"/>
                                        </p:tgtEl>
                                        <p:attrNameLst>
                                          <p:attrName>style.visibility</p:attrName>
                                        </p:attrNameLst>
                                      </p:cBhvr>
                                      <p:to>
                                        <p:strVal val="visible"/>
                                      </p:to>
                                    </p:set>
                                    <p:animEffect transition="in" filter="blinds(horizontal)">
                                      <p:cBhvr>
                                        <p:cTn id="30" dur="500"/>
                                        <p:tgtEl>
                                          <p:spTgt spid="594082"/>
                                        </p:tgtEl>
                                      </p:cBhvr>
                                    </p:animEffect>
                                  </p:childTnLst>
                                </p:cTn>
                              </p:par>
                            </p:childTnLst>
                          </p:cTn>
                        </p:par>
                        <p:par>
                          <p:cTn id="31" fill="hold">
                            <p:stCondLst>
                              <p:cond delay="5500"/>
                            </p:stCondLst>
                            <p:childTnLst>
                              <p:par>
                                <p:cTn id="32" presetID="8" presetClass="entr" presetSubtype="16" fill="hold" grpId="0" nodeType="afterEffect">
                                  <p:stCondLst>
                                    <p:cond delay="0"/>
                                  </p:stCondLst>
                                  <p:childTnLst>
                                    <p:set>
                                      <p:cBhvr>
                                        <p:cTn id="33" dur="1" fill="hold">
                                          <p:stCondLst>
                                            <p:cond delay="0"/>
                                          </p:stCondLst>
                                        </p:cTn>
                                        <p:tgtEl>
                                          <p:spTgt spid="594089"/>
                                        </p:tgtEl>
                                        <p:attrNameLst>
                                          <p:attrName>style.visibility</p:attrName>
                                        </p:attrNameLst>
                                      </p:cBhvr>
                                      <p:to>
                                        <p:strVal val="visible"/>
                                      </p:to>
                                    </p:set>
                                    <p:animEffect transition="in" filter="diamond(in)">
                                      <p:cBhvr>
                                        <p:cTn id="34" dur="1000"/>
                                        <p:tgtEl>
                                          <p:spTgt spid="5940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081" grpId="0" animBg="1"/>
      <p:bldP spid="594082" grpId="0"/>
      <p:bldP spid="594083" grpId="0" animBg="1"/>
      <p:bldP spid="594087" grpId="0" animBg="1"/>
      <p:bldP spid="59408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ChangeArrowheads="1"/>
          </p:cNvSpPr>
          <p:nvPr/>
        </p:nvSpPr>
        <p:spPr bwMode="auto">
          <a:xfrm>
            <a:off x="3759200" y="2509838"/>
            <a:ext cx="184150" cy="420687"/>
          </a:xfrm>
          <a:prstGeom prst="rect">
            <a:avLst/>
          </a:prstGeom>
          <a:noFill/>
          <a:ln w="9525">
            <a:noFill/>
            <a:miter lim="800000"/>
            <a:headEnd/>
            <a:tailEnd/>
          </a:ln>
        </p:spPr>
        <p:txBody>
          <a:bodyPr wrap="none" anchor="ctr">
            <a:spAutoFit/>
          </a:bodyPr>
          <a:lstStyle/>
          <a:p>
            <a:pPr algn="ctr">
              <a:lnSpc>
                <a:spcPct val="90000"/>
              </a:lnSpc>
            </a:pPr>
            <a:endParaRPr lang="zh-CN" altLang="en-US" b="1">
              <a:solidFill>
                <a:schemeClr val="accent1"/>
              </a:solidFill>
              <a:latin typeface="Monotype Corsiva" pitchFamily="66" charset="0"/>
            </a:endParaRPr>
          </a:p>
        </p:txBody>
      </p:sp>
      <p:sp>
        <p:nvSpPr>
          <p:cNvPr id="247812" name="Rectangle 4"/>
          <p:cNvSpPr>
            <a:spLocks noGrp="1" noChangeArrowheads="1"/>
          </p:cNvSpPr>
          <p:nvPr>
            <p:ph type="body" idx="4294967295"/>
          </p:nvPr>
        </p:nvSpPr>
        <p:spPr>
          <a:xfrm>
            <a:off x="1692275" y="823913"/>
            <a:ext cx="7451725" cy="6034087"/>
          </a:xfrm>
          <a:solidFill>
            <a:schemeClr val="bg1"/>
          </a:solidFill>
        </p:spPr>
        <p:txBody>
          <a:bodyPr lIns="0" tIns="0" rIns="90000" bIns="0"/>
          <a:lstStyle/>
          <a:p>
            <a:pPr marL="0" indent="0" eaLnBrk="1" hangingPunct="1">
              <a:buFontTx/>
              <a:buNone/>
              <a:defRPr/>
            </a:pPr>
            <a:r>
              <a:rPr lang="en-US" altLang="zh-CN" sz="2400" b="1" dirty="0" smtClean="0">
                <a:solidFill>
                  <a:srgbClr val="0000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zh-CN" altLang="en-US" sz="2400" b="1" dirty="0" smtClean="0">
                <a:solidFill>
                  <a:srgbClr val="0000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同步电动机调速分类</a:t>
            </a:r>
            <a:endParaRPr lang="en-US" altLang="zh-CN" sz="2400" b="1" dirty="0" smtClean="0">
              <a:solidFill>
                <a:srgbClr val="0000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eaLnBrk="1" hangingPunct="1">
              <a:buFontTx/>
              <a:buNone/>
              <a:defRPr/>
            </a:pPr>
            <a:endParaRPr lang="en-US" altLang="zh-CN" sz="2400" b="1" dirty="0" smtClean="0">
              <a:solidFill>
                <a:srgbClr val="A50021"/>
              </a:solidFill>
              <a:latin typeface="Times New Roman" panose="02020603050405020304" pitchFamily="18" charset="0"/>
              <a:cs typeface="Times New Roman" panose="02020603050405020304" pitchFamily="18" charset="0"/>
            </a:endParaRPr>
          </a:p>
          <a:p>
            <a:pPr marL="0" indent="0" eaLnBrk="1" hangingPunct="1">
              <a:spcBef>
                <a:spcPts val="1800"/>
              </a:spcBef>
              <a:buFontTx/>
              <a:buNone/>
              <a:defRPr/>
            </a:pPr>
            <a:endParaRPr lang="en-US" altLang="zh-CN" sz="2400" b="1" dirty="0" smtClean="0">
              <a:latin typeface="Times New Roman" panose="02020603050405020304" pitchFamily="18" charset="0"/>
              <a:cs typeface="Times New Roman" panose="02020603050405020304" pitchFamily="18" charset="0"/>
            </a:endParaRPr>
          </a:p>
          <a:p>
            <a:pPr marL="0" indent="0" eaLnBrk="1" hangingPunct="1">
              <a:spcBef>
                <a:spcPts val="600"/>
              </a:spcBef>
              <a:buFontTx/>
              <a:buNone/>
              <a:defRPr/>
            </a:pPr>
            <a:r>
              <a:rPr lang="zh-CN" altLang="en-US" sz="2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根据速度公式有：</a:t>
            </a:r>
            <a:endParaRPr lang="en-US" altLang="zh-CN" sz="2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eaLnBrk="1" hangingPunct="1">
              <a:spcBef>
                <a:spcPts val="600"/>
              </a:spcBef>
              <a:buFontTx/>
              <a:buNone/>
              <a:defRPr/>
            </a:pPr>
            <a:r>
              <a:rPr lang="zh-CN" altLang="en-US" sz="2000" b="1" dirty="0" smtClean="0">
                <a:latin typeface="Times New Roman" panose="02020603050405020304" pitchFamily="18" charset="0"/>
                <a:cs typeface="Times New Roman" panose="02020603050405020304" pitchFamily="18" charset="0"/>
              </a:rPr>
              <a:t>     同步电动机</a:t>
            </a:r>
            <a:r>
              <a:rPr lang="zh-CN" altLang="en-US" sz="2000" b="1" dirty="0" smtClean="0">
                <a:solidFill>
                  <a:srgbClr val="99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转子极对数</a:t>
            </a:r>
            <a:r>
              <a:rPr lang="en-US" altLang="zh-CN" sz="2000" b="1" i="1" dirty="0" err="1" smtClean="0">
                <a:solidFill>
                  <a:srgbClr val="99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altLang="zh-CN" sz="2000" b="1" i="1" baseline="-25000" dirty="0" err="1" smtClean="0">
                <a:solidFill>
                  <a:srgbClr val="99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t>
            </a:r>
            <a:r>
              <a:rPr lang="zh-CN" altLang="en-US" sz="2000" b="1" dirty="0" smtClean="0">
                <a:solidFill>
                  <a:srgbClr val="99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是固定的</a:t>
            </a:r>
            <a:r>
              <a:rPr lang="zh-CN" altLang="en-US" sz="2000" b="1" dirty="0" smtClean="0">
                <a:latin typeface="Times New Roman" panose="02020603050405020304" pitchFamily="18" charset="0"/>
                <a:cs typeface="Times New Roman" panose="02020603050405020304" pitchFamily="18" charset="0"/>
              </a:rPr>
              <a:t>，</a:t>
            </a:r>
            <a:r>
              <a:rPr lang="zh-CN" altLang="en-US" sz="20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只能靠变压变频调速</a:t>
            </a:r>
            <a:r>
              <a:rPr lang="zh-CN" altLang="en-US" sz="2000" b="1" dirty="0" smtClean="0">
                <a:latin typeface="Times New Roman" panose="02020603050405020304" pitchFamily="18" charset="0"/>
                <a:cs typeface="Times New Roman" panose="02020603050405020304" pitchFamily="18" charset="0"/>
              </a:rPr>
              <a:t>。</a:t>
            </a:r>
            <a:endParaRPr lang="en-US" altLang="zh-CN" sz="2000" b="1" dirty="0" smtClean="0">
              <a:latin typeface="Times New Roman" panose="02020603050405020304" pitchFamily="18" charset="0"/>
              <a:cs typeface="Times New Roman" panose="02020603050405020304" pitchFamily="18" charset="0"/>
            </a:endParaRPr>
          </a:p>
          <a:p>
            <a:pPr marL="0" indent="0">
              <a:lnSpc>
                <a:spcPct val="90000"/>
              </a:lnSpc>
              <a:spcBef>
                <a:spcPts val="600"/>
              </a:spcBef>
              <a:buClr>
                <a:srgbClr val="FF9933"/>
              </a:buClr>
              <a:buFontTx/>
              <a:buNone/>
              <a:defRPr/>
            </a:pPr>
            <a:r>
              <a:rPr lang="zh-CN" altLang="en-US" sz="2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按照能量转换有：</a:t>
            </a:r>
            <a:endParaRPr lang="en-US" altLang="zh-CN" sz="2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90000"/>
              </a:lnSpc>
              <a:spcBef>
                <a:spcPts val="600"/>
              </a:spcBef>
              <a:buClr>
                <a:srgbClr val="FF9933"/>
              </a:buClr>
              <a:buFontTx/>
              <a:buNone/>
              <a:defRPr/>
            </a:pPr>
            <a:r>
              <a:rPr lang="zh-CN" altLang="en-US" sz="2000" b="1" dirty="0" smtClean="0">
                <a:latin typeface="Times New Roman" panose="02020603050405020304" pitchFamily="18" charset="0"/>
                <a:cs typeface="Times New Roman" panose="02020603050405020304" pitchFamily="18" charset="0"/>
              </a:rPr>
              <a:t>     同步电动机</a:t>
            </a:r>
            <a:r>
              <a:rPr lang="zh-CN" altLang="en-US" sz="2000" b="1" dirty="0" smtClean="0">
                <a:solidFill>
                  <a:srgbClr val="99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没有转差率 </a:t>
            </a:r>
            <a:r>
              <a:rPr lang="en-US" altLang="zh-CN" sz="2000" b="1" i="1" dirty="0" smtClean="0">
                <a:solidFill>
                  <a:srgbClr val="99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t>
            </a:r>
            <a:r>
              <a:rPr lang="zh-CN" altLang="en-US" sz="2000" b="1" dirty="0" smtClean="0">
                <a:latin typeface="Times New Roman" panose="02020603050405020304" pitchFamily="18" charset="0"/>
                <a:cs typeface="Times New Roman" panose="02020603050405020304" pitchFamily="18" charset="0"/>
              </a:rPr>
              <a:t>，也就</a:t>
            </a:r>
            <a:r>
              <a:rPr lang="zh-CN" altLang="en-US" sz="2000" b="1" dirty="0" smtClean="0">
                <a:solidFill>
                  <a:srgbClr val="99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没有转差功率</a:t>
            </a:r>
            <a:r>
              <a:rPr lang="en-US" altLang="zh-CN" sz="2000" b="1" i="1" dirty="0" smtClean="0">
                <a:solidFill>
                  <a:srgbClr val="99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t>
            </a:r>
            <a:r>
              <a:rPr lang="en-US" altLang="zh-CN" sz="2000" b="1" i="1" baseline="-25000" dirty="0" smtClean="0">
                <a:solidFill>
                  <a:srgbClr val="99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t>
            </a:r>
            <a:r>
              <a:rPr lang="zh-CN" altLang="en-US" sz="2000" b="1" dirty="0" smtClean="0">
                <a:latin typeface="Times New Roman" panose="02020603050405020304" pitchFamily="18" charset="0"/>
                <a:cs typeface="Times New Roman" panose="02020603050405020304" pitchFamily="18" charset="0"/>
              </a:rPr>
              <a:t>，所以同步电动机调速系统只能是</a:t>
            </a:r>
            <a:r>
              <a:rPr lang="zh-CN" altLang="en-US" sz="2000" b="1"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转差功率不变型</a:t>
            </a:r>
            <a:r>
              <a:rPr lang="zh-CN" altLang="en-US" sz="2000" b="1" dirty="0" smtClean="0">
                <a:latin typeface="Times New Roman" panose="02020603050405020304" pitchFamily="18" charset="0"/>
                <a:cs typeface="Times New Roman" panose="02020603050405020304" pitchFamily="18" charset="0"/>
              </a:rPr>
              <a:t>。</a:t>
            </a:r>
          </a:p>
          <a:p>
            <a:pPr marL="0" indent="0">
              <a:lnSpc>
                <a:spcPct val="90000"/>
              </a:lnSpc>
              <a:spcBef>
                <a:spcPts val="600"/>
              </a:spcBef>
              <a:buClr>
                <a:srgbClr val="FF9933"/>
              </a:buClr>
              <a:buFont typeface="Wingdings" panose="05000000000000000000" pitchFamily="2" charset="2"/>
              <a:buNone/>
              <a:defRPr/>
            </a:pPr>
            <a:r>
              <a:rPr lang="zh-CN" altLang="en-US" sz="2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同步电动机的类型：</a:t>
            </a:r>
            <a:endParaRPr lang="en-US" altLang="zh-CN" sz="2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90000"/>
              </a:lnSpc>
              <a:spcBef>
                <a:spcPts val="600"/>
              </a:spcBef>
              <a:buClr>
                <a:srgbClr val="FF9933"/>
              </a:buClr>
              <a:buFont typeface="Wingdings" panose="05000000000000000000" pitchFamily="2" charset="2"/>
              <a:buNone/>
              <a:defRPr/>
            </a:pPr>
            <a:r>
              <a:rPr lang="zh-CN" altLang="en-US" sz="2000" b="1" dirty="0" smtClean="0">
                <a:latin typeface="Times New Roman" panose="02020603050405020304" pitchFamily="18" charset="0"/>
                <a:cs typeface="Times New Roman" panose="02020603050405020304" pitchFamily="18" charset="0"/>
              </a:rPr>
              <a:t>     从频率控制的方式来看，同步电动机调速可分为</a:t>
            </a:r>
            <a:r>
              <a:rPr lang="zh-CN" altLang="en-US" sz="2000" b="1" dirty="0" smtClean="0">
                <a:solidFill>
                  <a:srgbClr val="99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他控变频调速</a:t>
            </a:r>
            <a:r>
              <a:rPr lang="zh-CN" altLang="en-US" sz="2000" b="1" dirty="0" smtClean="0">
                <a:latin typeface="Times New Roman" panose="02020603050405020304" pitchFamily="18" charset="0"/>
                <a:cs typeface="Times New Roman" panose="02020603050405020304" pitchFamily="18" charset="0"/>
              </a:rPr>
              <a:t>和</a:t>
            </a:r>
            <a:r>
              <a:rPr lang="zh-CN" altLang="en-US" sz="2000" b="1" dirty="0" smtClean="0">
                <a:solidFill>
                  <a:srgbClr val="99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自控变频调速</a:t>
            </a:r>
            <a:r>
              <a:rPr lang="zh-CN" altLang="en-US" sz="2000" b="1" dirty="0" smtClean="0">
                <a:latin typeface="Times New Roman" panose="02020603050405020304" pitchFamily="18" charset="0"/>
                <a:cs typeface="Times New Roman" panose="02020603050405020304" pitchFamily="18" charset="0"/>
              </a:rPr>
              <a:t>两类。</a:t>
            </a:r>
          </a:p>
          <a:p>
            <a:pPr>
              <a:spcBef>
                <a:spcPts val="600"/>
              </a:spcBef>
              <a:buClr>
                <a:srgbClr val="FF9933"/>
              </a:buClr>
              <a:buFontTx/>
              <a:buNone/>
              <a:defRPr/>
            </a:pPr>
            <a:r>
              <a:rPr lang="zh-CN" altLang="en-US" sz="2000" b="1" dirty="0" smtClean="0">
                <a:solidFill>
                  <a:srgbClr val="9900CC"/>
                </a:solidFill>
                <a:effectLst>
                  <a:outerShdw blurRad="38100" dist="38100" dir="2700000" algn="tl">
                    <a:srgbClr val="C0C0C0"/>
                  </a:outerShdw>
                </a:effectLst>
                <a:latin typeface="宋体" panose="02010600030101010101" pitchFamily="2" charset="-122"/>
              </a:rPr>
              <a:t>他控变频调速系统：</a:t>
            </a:r>
          </a:p>
          <a:p>
            <a:pPr>
              <a:spcBef>
                <a:spcPts val="600"/>
              </a:spcBef>
              <a:buClr>
                <a:srgbClr val="FF9933"/>
              </a:buClr>
              <a:buFontTx/>
              <a:buNone/>
              <a:defRPr/>
            </a:pPr>
            <a:r>
              <a:rPr lang="zh-CN" altLang="en-US" sz="2000" b="1" dirty="0" smtClean="0">
                <a:latin typeface="宋体" panose="02010600030101010101" pitchFamily="2" charset="-122"/>
                <a:cs typeface="Times New Roman" panose="02020603050405020304" pitchFamily="18" charset="0"/>
              </a:rPr>
              <a:t>  用独立的变压变频装置给同步电动机供电的系统</a:t>
            </a:r>
            <a:r>
              <a:rPr lang="zh-CN" altLang="en-US" sz="2000" b="1" dirty="0" smtClean="0">
                <a:latin typeface="宋体" panose="02010600030101010101" pitchFamily="2" charset="-122"/>
              </a:rPr>
              <a:t>。</a:t>
            </a:r>
          </a:p>
          <a:p>
            <a:pPr>
              <a:spcBef>
                <a:spcPts val="600"/>
              </a:spcBef>
              <a:buClr>
                <a:srgbClr val="FF9933"/>
              </a:buClr>
              <a:buFontTx/>
              <a:buNone/>
              <a:defRPr/>
            </a:pPr>
            <a:r>
              <a:rPr lang="zh-CN" altLang="en-US" sz="2000" b="1" dirty="0" smtClean="0">
                <a:solidFill>
                  <a:srgbClr val="9900CC"/>
                </a:solidFill>
                <a:effectLst>
                  <a:outerShdw blurRad="38100" dist="38100" dir="2700000" algn="tl">
                    <a:srgbClr val="C0C0C0"/>
                  </a:outerShdw>
                </a:effectLst>
                <a:latin typeface="宋体" panose="02010600030101010101" pitchFamily="2" charset="-122"/>
              </a:rPr>
              <a:t>自控变频调速</a:t>
            </a:r>
            <a:r>
              <a:rPr lang="zh-CN" altLang="en-US" sz="2000" b="1" smtClean="0">
                <a:solidFill>
                  <a:srgbClr val="9900CC"/>
                </a:solidFill>
                <a:effectLst>
                  <a:outerShdw blurRad="38100" dist="38100" dir="2700000" algn="tl">
                    <a:srgbClr val="C0C0C0"/>
                  </a:outerShdw>
                </a:effectLst>
                <a:latin typeface="宋体" panose="02010600030101010101" pitchFamily="2" charset="-122"/>
              </a:rPr>
              <a:t>系统</a:t>
            </a:r>
            <a:r>
              <a:rPr lang="zh-CN" altLang="en-US" sz="2000" b="1" smtClean="0">
                <a:solidFill>
                  <a:srgbClr val="9900CC"/>
                </a:solidFill>
                <a:latin typeface="Arial" panose="020B0604020202020204" pitchFamily="34" charset="0"/>
              </a:rPr>
              <a:t> ：</a:t>
            </a:r>
            <a:endParaRPr lang="zh-CN" altLang="en-US" sz="2000" b="1" dirty="0" smtClean="0">
              <a:solidFill>
                <a:srgbClr val="9900CC"/>
              </a:solidFill>
              <a:latin typeface="Arial" panose="020B0604020202020204" pitchFamily="34" charset="0"/>
            </a:endParaRPr>
          </a:p>
          <a:p>
            <a:pPr marL="0" indent="0">
              <a:spcBef>
                <a:spcPts val="600"/>
              </a:spcBef>
              <a:buClr>
                <a:srgbClr val="FF9933"/>
              </a:buClr>
              <a:buFontTx/>
              <a:buNone/>
              <a:defRPr/>
            </a:pPr>
            <a:r>
              <a:rPr lang="zh-CN" altLang="en-US" sz="2000" b="1" dirty="0" smtClean="0">
                <a:latin typeface="宋体" panose="02010600030101010101" pitchFamily="2" charset="-122"/>
              </a:rPr>
              <a:t>  用电动机本身轴上所带转子位置检测器或电动机反电动势波形提供的转子位置信号来控制变压变频装置换相时刻的系统。</a:t>
            </a:r>
            <a:r>
              <a:rPr lang="zh-CN" altLang="en-US" sz="2000" b="1" dirty="0" smtClean="0">
                <a:latin typeface="Arial" panose="020B0604020202020204" pitchFamily="34" charset="0"/>
              </a:rPr>
              <a:t> </a:t>
            </a:r>
            <a:endParaRPr lang="zh-CN" altLang="en-US" sz="2000" b="1" dirty="0">
              <a:latin typeface="Arial" panose="020B0604020202020204" pitchFamily="34" charset="0"/>
            </a:endParaRPr>
          </a:p>
        </p:txBody>
      </p:sp>
      <p:graphicFrame>
        <p:nvGraphicFramePr>
          <p:cNvPr id="5123" name="Object 13" descr="蓝色砂纸"/>
          <p:cNvGraphicFramePr>
            <a:graphicFrameLocks/>
          </p:cNvGraphicFramePr>
          <p:nvPr/>
        </p:nvGraphicFramePr>
        <p:xfrm>
          <a:off x="3635375" y="1268413"/>
          <a:ext cx="1568450" cy="819150"/>
        </p:xfrm>
        <a:graphic>
          <a:graphicData uri="http://schemas.openxmlformats.org/presentationml/2006/ole">
            <p:oleObj spid="_x0000_s2050" r:id="rId3" imgW="850531" imgH="444307" progId="Equation.3">
              <p:embed/>
            </p:oleObj>
          </a:graphicData>
        </a:graphic>
      </p:graphicFrame>
      <p:sp>
        <p:nvSpPr>
          <p:cNvPr id="2053" name="Text Box 30"/>
          <p:cNvSpPr txBox="1">
            <a:spLocks noChangeArrowheads="1"/>
          </p:cNvSpPr>
          <p:nvPr/>
        </p:nvSpPr>
        <p:spPr bwMode="auto">
          <a:xfrm>
            <a:off x="0" y="4514850"/>
            <a:ext cx="1670050"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9</a:t>
            </a:r>
            <a:r>
              <a:rPr lang="zh-CN" altLang="en-US" sz="1600" b="1">
                <a:latin typeface="Times New Roman" pitchFamily="18" charset="0"/>
              </a:rPr>
              <a:t>章 同步电动机变压变频调速系统</a:t>
            </a:r>
          </a:p>
        </p:txBody>
      </p:sp>
      <p:sp>
        <p:nvSpPr>
          <p:cNvPr id="2054" name="Text Box 13"/>
          <p:cNvSpPr txBox="1">
            <a:spLocks noChangeArrowheads="1"/>
          </p:cNvSpPr>
          <p:nvPr/>
        </p:nvSpPr>
        <p:spPr bwMode="auto">
          <a:xfrm>
            <a:off x="0" y="2676525"/>
            <a:ext cx="1703388"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7</a:t>
            </a:r>
            <a:r>
              <a:rPr lang="zh-CN" altLang="en-US" sz="1600" b="1">
                <a:latin typeface="Times New Roman" pitchFamily="18" charset="0"/>
              </a:rPr>
              <a:t>章  基于动态模型的异步电动机调速系统</a:t>
            </a:r>
          </a:p>
        </p:txBody>
      </p:sp>
      <p:sp>
        <p:nvSpPr>
          <p:cNvPr id="7" name="Text Box 26"/>
          <p:cNvSpPr txBox="1">
            <a:spLocks noChangeArrowheads="1"/>
          </p:cNvSpPr>
          <p:nvPr/>
        </p:nvSpPr>
        <p:spPr bwMode="auto">
          <a:xfrm>
            <a:off x="0" y="1079500"/>
            <a:ext cx="1687513" cy="581025"/>
          </a:xfrm>
          <a:prstGeom prst="rect">
            <a:avLst/>
          </a:prstGeom>
          <a:solidFill>
            <a:schemeClr val="accent5">
              <a:lumMod val="40000"/>
              <a:lumOff val="60000"/>
            </a:schemeClr>
          </a:solidFill>
          <a:ln w="9525">
            <a:noFill/>
            <a:miter lim="800000"/>
          </a:ln>
        </p:spPr>
        <p:txBody>
          <a:bodyPr>
            <a:spAutoFit/>
          </a:bodyPr>
          <a:lstStyle/>
          <a:p>
            <a:pPr>
              <a:spcBef>
                <a:spcPct val="50000"/>
              </a:spcBef>
              <a:buFontTx/>
              <a:buNone/>
              <a:defRPr/>
            </a:pPr>
            <a:r>
              <a:rPr lang="zh-CN" altLang="en-US" sz="1600" b="1" dirty="0">
                <a:latin typeface="Times New Roman" panose="02020603050405020304" pitchFamily="18" charset="0"/>
                <a:hlinkClick r:id="rId4" action="ppaction://hlinksldjump"/>
              </a:rPr>
              <a:t>第</a:t>
            </a:r>
            <a:r>
              <a:rPr lang="en-US" altLang="zh-CN" sz="1600" b="1" dirty="0">
                <a:latin typeface="Times New Roman" panose="02020603050405020304" pitchFamily="18" charset="0"/>
                <a:hlinkClick r:id="rId4" action="ppaction://hlinksldjump"/>
              </a:rPr>
              <a:t>1</a:t>
            </a:r>
            <a:r>
              <a:rPr lang="zh-CN" altLang="en-US" sz="1600" b="1" dirty="0">
                <a:latin typeface="Times New Roman" panose="02020603050405020304" pitchFamily="18" charset="0"/>
                <a:hlinkClick r:id="rId4" action="ppaction://hlinksldjump"/>
              </a:rPr>
              <a:t>章  交流调速系统绪论</a:t>
            </a:r>
            <a:endParaRPr lang="zh-CN" altLang="en-US" sz="1600" b="1" dirty="0">
              <a:latin typeface="Times New Roman" panose="02020603050405020304" pitchFamily="18" charset="0"/>
            </a:endParaRPr>
          </a:p>
        </p:txBody>
      </p:sp>
      <p:sp>
        <p:nvSpPr>
          <p:cNvPr id="2056" name="Text Box 27"/>
          <p:cNvSpPr txBox="1">
            <a:spLocks noChangeArrowheads="1"/>
          </p:cNvSpPr>
          <p:nvPr/>
        </p:nvSpPr>
        <p:spPr bwMode="auto">
          <a:xfrm>
            <a:off x="0" y="1749425"/>
            <a:ext cx="1693863" cy="825500"/>
          </a:xfrm>
          <a:prstGeom prst="rect">
            <a:avLst/>
          </a:prstGeom>
          <a:solidFill>
            <a:schemeClr val="bg1"/>
          </a:solidFill>
          <a:ln w="9525">
            <a:noFill/>
            <a:miter lim="800000"/>
            <a:headEnd/>
            <a:tailEnd/>
          </a:ln>
        </p:spPr>
        <p:txBody>
          <a:bodyPr>
            <a:spAutoFit/>
          </a:bodyPr>
          <a:lstStyle/>
          <a:p>
            <a:pPr>
              <a:spcBef>
                <a:spcPct val="50000"/>
              </a:spcBef>
            </a:pPr>
            <a:r>
              <a:rPr lang="zh-CN" altLang="zh-CN" sz="1600" b="1">
                <a:latin typeface="Times New Roman" pitchFamily="18" charset="0"/>
              </a:rPr>
              <a:t>第</a:t>
            </a:r>
            <a:r>
              <a:rPr lang="en-US" altLang="zh-CN" sz="1600" b="1">
                <a:latin typeface="Times New Roman" pitchFamily="18" charset="0"/>
              </a:rPr>
              <a:t>6</a:t>
            </a:r>
            <a:r>
              <a:rPr lang="zh-CN" altLang="zh-CN" sz="1600" b="1">
                <a:latin typeface="Times New Roman" pitchFamily="18" charset="0"/>
              </a:rPr>
              <a:t>章 </a:t>
            </a:r>
            <a:r>
              <a:rPr lang="zh-CN" altLang="en-US" sz="1600" b="1">
                <a:latin typeface="Times New Roman" pitchFamily="18" charset="0"/>
              </a:rPr>
              <a:t> </a:t>
            </a:r>
            <a:r>
              <a:rPr lang="zh-CN" altLang="zh-CN" sz="1600" b="1">
                <a:latin typeface="Times New Roman" pitchFamily="18" charset="0"/>
              </a:rPr>
              <a:t>基于稳态模型的异步电动机调速系统</a:t>
            </a:r>
            <a:endParaRPr lang="en-US" altLang="zh-CN" sz="1600" b="1">
              <a:latin typeface="Times New Roman" pitchFamily="18" charset="0"/>
            </a:endParaRPr>
          </a:p>
        </p:txBody>
      </p:sp>
      <p:sp>
        <p:nvSpPr>
          <p:cNvPr id="2057" name="Text Box 29"/>
          <p:cNvSpPr txBox="1">
            <a:spLocks noChangeArrowheads="1"/>
          </p:cNvSpPr>
          <p:nvPr/>
        </p:nvSpPr>
        <p:spPr bwMode="auto">
          <a:xfrm>
            <a:off x="0" y="3606800"/>
            <a:ext cx="1685925" cy="830263"/>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8</a:t>
            </a:r>
            <a:r>
              <a:rPr lang="zh-CN" altLang="en-US" sz="1600" b="1">
                <a:latin typeface="Times New Roman" pitchFamily="18" charset="0"/>
              </a:rPr>
              <a:t>章 </a:t>
            </a:r>
            <a:r>
              <a:rPr lang="zh-CN" altLang="zh-CN" sz="1600" b="1"/>
              <a:t>绕线转子异步电机转子变频控制系统</a:t>
            </a:r>
            <a:endParaRPr lang="zh-CN" altLang="en-US" sz="1600" b="1">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7812">
                                            <p:bg/>
                                          </p:spTgt>
                                        </p:tgtEl>
                                        <p:attrNameLst>
                                          <p:attrName>style.visibility</p:attrName>
                                        </p:attrNameLst>
                                      </p:cBhvr>
                                      <p:to>
                                        <p:strVal val="visible"/>
                                      </p:to>
                                    </p:set>
                                    <p:anim calcmode="lin" valueType="num">
                                      <p:cBhvr additive="base">
                                        <p:cTn id="7" dur="500" fill="hold"/>
                                        <p:tgtEl>
                                          <p:spTgt spid="247812">
                                            <p:bg/>
                                          </p:spTgt>
                                        </p:tgtEl>
                                        <p:attrNameLst>
                                          <p:attrName>ppt_x</p:attrName>
                                        </p:attrNameLst>
                                      </p:cBhvr>
                                      <p:tavLst>
                                        <p:tav tm="0">
                                          <p:val>
                                            <p:strVal val="#ppt_x"/>
                                          </p:val>
                                        </p:tav>
                                        <p:tav tm="100000">
                                          <p:val>
                                            <p:strVal val="#ppt_x"/>
                                          </p:val>
                                        </p:tav>
                                      </p:tavLst>
                                    </p:anim>
                                    <p:anim calcmode="lin" valueType="num">
                                      <p:cBhvr additive="base">
                                        <p:cTn id="8" dur="500" fill="hold"/>
                                        <p:tgtEl>
                                          <p:spTgt spid="247812">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7812">
                                            <p:txEl>
                                              <p:pRg st="0" end="0"/>
                                            </p:txEl>
                                          </p:spTgt>
                                        </p:tgtEl>
                                        <p:attrNameLst>
                                          <p:attrName>style.visibility</p:attrName>
                                        </p:attrNameLst>
                                      </p:cBhvr>
                                      <p:to>
                                        <p:strVal val="visible"/>
                                      </p:to>
                                    </p:set>
                                    <p:anim calcmode="lin" valueType="num">
                                      <p:cBhvr additive="base">
                                        <p:cTn id="13" dur="500" fill="hold"/>
                                        <p:tgtEl>
                                          <p:spTgt spid="24781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78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7812">
                                            <p:txEl>
                                              <p:pRg st="3" end="3"/>
                                            </p:txEl>
                                          </p:spTgt>
                                        </p:tgtEl>
                                        <p:attrNameLst>
                                          <p:attrName>style.visibility</p:attrName>
                                        </p:attrNameLst>
                                      </p:cBhvr>
                                      <p:to>
                                        <p:strVal val="visible"/>
                                      </p:to>
                                    </p:set>
                                    <p:anim calcmode="lin" valueType="num">
                                      <p:cBhvr additive="base">
                                        <p:cTn id="19" dur="500" fill="hold"/>
                                        <p:tgtEl>
                                          <p:spTgt spid="24781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78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7812">
                                            <p:txEl>
                                              <p:pRg st="4" end="4"/>
                                            </p:txEl>
                                          </p:spTgt>
                                        </p:tgtEl>
                                        <p:attrNameLst>
                                          <p:attrName>style.visibility</p:attrName>
                                        </p:attrNameLst>
                                      </p:cBhvr>
                                      <p:to>
                                        <p:strVal val="visible"/>
                                      </p:to>
                                    </p:set>
                                    <p:anim calcmode="lin" valueType="num">
                                      <p:cBhvr additive="base">
                                        <p:cTn id="25" dur="500" fill="hold"/>
                                        <p:tgtEl>
                                          <p:spTgt spid="24781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78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47812">
                                            <p:txEl>
                                              <p:pRg st="5" end="5"/>
                                            </p:txEl>
                                          </p:spTgt>
                                        </p:tgtEl>
                                        <p:attrNameLst>
                                          <p:attrName>style.visibility</p:attrName>
                                        </p:attrNameLst>
                                      </p:cBhvr>
                                      <p:to>
                                        <p:strVal val="visible"/>
                                      </p:to>
                                    </p:set>
                                    <p:anim calcmode="lin" valueType="num">
                                      <p:cBhvr additive="base">
                                        <p:cTn id="31" dur="500" fill="hold"/>
                                        <p:tgtEl>
                                          <p:spTgt spid="24781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4781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47812">
                                            <p:txEl>
                                              <p:pRg st="6" end="6"/>
                                            </p:txEl>
                                          </p:spTgt>
                                        </p:tgtEl>
                                        <p:attrNameLst>
                                          <p:attrName>style.visibility</p:attrName>
                                        </p:attrNameLst>
                                      </p:cBhvr>
                                      <p:to>
                                        <p:strVal val="visible"/>
                                      </p:to>
                                    </p:set>
                                    <p:anim calcmode="lin" valueType="num">
                                      <p:cBhvr additive="base">
                                        <p:cTn id="37" dur="500" fill="hold"/>
                                        <p:tgtEl>
                                          <p:spTgt spid="247812">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4781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47812">
                                            <p:txEl>
                                              <p:pRg st="7" end="7"/>
                                            </p:txEl>
                                          </p:spTgt>
                                        </p:tgtEl>
                                        <p:attrNameLst>
                                          <p:attrName>style.visibility</p:attrName>
                                        </p:attrNameLst>
                                      </p:cBhvr>
                                      <p:to>
                                        <p:strVal val="visible"/>
                                      </p:to>
                                    </p:set>
                                    <p:anim calcmode="lin" valueType="num">
                                      <p:cBhvr additive="base">
                                        <p:cTn id="43" dur="500" fill="hold"/>
                                        <p:tgtEl>
                                          <p:spTgt spid="247812">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4781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47812">
                                            <p:txEl>
                                              <p:pRg st="8" end="8"/>
                                            </p:txEl>
                                          </p:spTgt>
                                        </p:tgtEl>
                                        <p:attrNameLst>
                                          <p:attrName>style.visibility</p:attrName>
                                        </p:attrNameLst>
                                      </p:cBhvr>
                                      <p:to>
                                        <p:strVal val="visible"/>
                                      </p:to>
                                    </p:set>
                                    <p:anim calcmode="lin" valueType="num">
                                      <p:cBhvr additive="base">
                                        <p:cTn id="49" dur="500" fill="hold"/>
                                        <p:tgtEl>
                                          <p:spTgt spid="247812">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4781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6" presetClass="entr" presetSubtype="0" fill="hold" nodeType="clickEffect">
                                  <p:stCondLst>
                                    <p:cond delay="0"/>
                                  </p:stCondLst>
                                  <p:childTnLst>
                                    <p:set>
                                      <p:cBhvr>
                                        <p:cTn id="54" dur="1" fill="hold">
                                          <p:stCondLst>
                                            <p:cond delay="0"/>
                                          </p:stCondLst>
                                        </p:cTn>
                                        <p:tgtEl>
                                          <p:spTgt spid="5123"/>
                                        </p:tgtEl>
                                        <p:attrNameLst>
                                          <p:attrName>style.visibility</p:attrName>
                                        </p:attrNameLst>
                                      </p:cBhvr>
                                      <p:to>
                                        <p:strVal val="visible"/>
                                      </p:to>
                                    </p:set>
                                    <p:animEffect transition="in" filter="wipe(down)">
                                      <p:cBhvr>
                                        <p:cTn id="55" dur="580">
                                          <p:stCondLst>
                                            <p:cond delay="0"/>
                                          </p:stCondLst>
                                        </p:cTn>
                                        <p:tgtEl>
                                          <p:spTgt spid="5123"/>
                                        </p:tgtEl>
                                      </p:cBhvr>
                                    </p:animEffect>
                                    <p:anim calcmode="lin" valueType="num">
                                      <p:cBhvr>
                                        <p:cTn id="56" dur="1822" tmFilter="0,0; 0.14,0.36; 0.43,0.73; 0.71,0.91; 1.0,1.0">
                                          <p:stCondLst>
                                            <p:cond delay="0"/>
                                          </p:stCondLst>
                                        </p:cTn>
                                        <p:tgtEl>
                                          <p:spTgt spid="5123"/>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5123"/>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5123"/>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5123"/>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5123"/>
                                        </p:tgtEl>
                                        <p:attrNameLst>
                                          <p:attrName>ppt_y</p:attrName>
                                        </p:attrNameLst>
                                      </p:cBhvr>
                                      <p:tavLst>
                                        <p:tav tm="0" fmla="#ppt_y-sin(pi*$)/81">
                                          <p:val>
                                            <p:fltVal val="0"/>
                                          </p:val>
                                        </p:tav>
                                        <p:tav tm="100000">
                                          <p:val>
                                            <p:fltVal val="1"/>
                                          </p:val>
                                        </p:tav>
                                      </p:tavLst>
                                    </p:anim>
                                    <p:animScale>
                                      <p:cBhvr>
                                        <p:cTn id="61" dur="26">
                                          <p:stCondLst>
                                            <p:cond delay="650"/>
                                          </p:stCondLst>
                                        </p:cTn>
                                        <p:tgtEl>
                                          <p:spTgt spid="5123"/>
                                        </p:tgtEl>
                                      </p:cBhvr>
                                      <p:to x="100000" y="60000"/>
                                    </p:animScale>
                                    <p:animScale>
                                      <p:cBhvr>
                                        <p:cTn id="62" dur="166" decel="50000">
                                          <p:stCondLst>
                                            <p:cond delay="676"/>
                                          </p:stCondLst>
                                        </p:cTn>
                                        <p:tgtEl>
                                          <p:spTgt spid="5123"/>
                                        </p:tgtEl>
                                      </p:cBhvr>
                                      <p:to x="100000" y="100000"/>
                                    </p:animScale>
                                    <p:animScale>
                                      <p:cBhvr>
                                        <p:cTn id="63" dur="26">
                                          <p:stCondLst>
                                            <p:cond delay="1312"/>
                                          </p:stCondLst>
                                        </p:cTn>
                                        <p:tgtEl>
                                          <p:spTgt spid="5123"/>
                                        </p:tgtEl>
                                      </p:cBhvr>
                                      <p:to x="100000" y="80000"/>
                                    </p:animScale>
                                    <p:animScale>
                                      <p:cBhvr>
                                        <p:cTn id="64" dur="166" decel="50000">
                                          <p:stCondLst>
                                            <p:cond delay="1338"/>
                                          </p:stCondLst>
                                        </p:cTn>
                                        <p:tgtEl>
                                          <p:spTgt spid="5123"/>
                                        </p:tgtEl>
                                      </p:cBhvr>
                                      <p:to x="100000" y="100000"/>
                                    </p:animScale>
                                    <p:animScale>
                                      <p:cBhvr>
                                        <p:cTn id="65" dur="26">
                                          <p:stCondLst>
                                            <p:cond delay="1642"/>
                                          </p:stCondLst>
                                        </p:cTn>
                                        <p:tgtEl>
                                          <p:spTgt spid="5123"/>
                                        </p:tgtEl>
                                      </p:cBhvr>
                                      <p:to x="100000" y="90000"/>
                                    </p:animScale>
                                    <p:animScale>
                                      <p:cBhvr>
                                        <p:cTn id="66" dur="166" decel="50000">
                                          <p:stCondLst>
                                            <p:cond delay="1668"/>
                                          </p:stCondLst>
                                        </p:cTn>
                                        <p:tgtEl>
                                          <p:spTgt spid="5123"/>
                                        </p:tgtEl>
                                      </p:cBhvr>
                                      <p:to x="100000" y="100000"/>
                                    </p:animScale>
                                    <p:animScale>
                                      <p:cBhvr>
                                        <p:cTn id="67" dur="26">
                                          <p:stCondLst>
                                            <p:cond delay="1808"/>
                                          </p:stCondLst>
                                        </p:cTn>
                                        <p:tgtEl>
                                          <p:spTgt spid="5123"/>
                                        </p:tgtEl>
                                      </p:cBhvr>
                                      <p:to x="100000" y="95000"/>
                                    </p:animScale>
                                    <p:animScale>
                                      <p:cBhvr>
                                        <p:cTn id="68" dur="166" decel="50000">
                                          <p:stCondLst>
                                            <p:cond delay="1834"/>
                                          </p:stCondLst>
                                        </p:cTn>
                                        <p:tgtEl>
                                          <p:spTgt spid="512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2" grpId="0" build="p"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4" descr="6z62"/>
          <p:cNvPicPr>
            <a:picLocks noChangeAspect="1" noChangeArrowheads="1"/>
          </p:cNvPicPr>
          <p:nvPr>
            <p:ph sz="half" idx="2"/>
          </p:nvPr>
        </p:nvPicPr>
        <p:blipFill>
          <a:blip r:embed="rId2" cstate="print"/>
          <a:srcRect/>
          <a:stretch>
            <a:fillRect/>
          </a:stretch>
        </p:blipFill>
        <p:spPr>
          <a:xfrm>
            <a:off x="1854200" y="2341563"/>
            <a:ext cx="7038975" cy="3967162"/>
          </a:xfrm>
        </p:spPr>
      </p:pic>
      <p:sp>
        <p:nvSpPr>
          <p:cNvPr id="79875" name="Text Box 5"/>
          <p:cNvSpPr txBox="1">
            <a:spLocks noChangeArrowheads="1"/>
          </p:cNvSpPr>
          <p:nvPr/>
        </p:nvSpPr>
        <p:spPr bwMode="auto">
          <a:xfrm>
            <a:off x="2974975" y="6345238"/>
            <a:ext cx="4692650" cy="396875"/>
          </a:xfrm>
          <a:prstGeom prst="rect">
            <a:avLst/>
          </a:prstGeom>
          <a:noFill/>
          <a:ln w="19050">
            <a:noFill/>
            <a:miter lim="800000"/>
            <a:headEnd/>
            <a:tailEnd/>
          </a:ln>
        </p:spPr>
        <p:txBody>
          <a:bodyPr wrap="none">
            <a:spAutoFit/>
          </a:bodyPr>
          <a:lstStyle/>
          <a:p>
            <a:pPr fontAlgn="ctr">
              <a:spcBef>
                <a:spcPct val="50000"/>
              </a:spcBef>
            </a:pPr>
            <a:r>
              <a:rPr lang="zh-CN" altLang="en-US" sz="2000">
                <a:solidFill>
                  <a:srgbClr val="000099"/>
                </a:solidFill>
                <a:latin typeface="Times New Roman" pitchFamily="18" charset="0"/>
              </a:rPr>
              <a:t>图</a:t>
            </a:r>
            <a:r>
              <a:rPr lang="en-US" altLang="zh-CN" sz="2000">
                <a:solidFill>
                  <a:srgbClr val="000099"/>
                </a:solidFill>
                <a:latin typeface="Times New Roman" pitchFamily="18" charset="0"/>
              </a:rPr>
              <a:t>   </a:t>
            </a:r>
            <a:r>
              <a:rPr lang="zh-CN" altLang="en-US" sz="2000">
                <a:solidFill>
                  <a:srgbClr val="000099"/>
                </a:solidFill>
                <a:latin typeface="Times New Roman" pitchFamily="18" charset="0"/>
              </a:rPr>
              <a:t>按定子磁链控制的直接转矩控制系统</a:t>
            </a:r>
          </a:p>
        </p:txBody>
      </p:sp>
      <p:sp>
        <p:nvSpPr>
          <p:cNvPr id="79876" name="Rectangle 7"/>
          <p:cNvSpPr>
            <a:spLocks noChangeArrowheads="1"/>
          </p:cNvSpPr>
          <p:nvPr/>
        </p:nvSpPr>
        <p:spPr bwMode="auto">
          <a:xfrm>
            <a:off x="1763713" y="-26988"/>
            <a:ext cx="7380287" cy="2308226"/>
          </a:xfrm>
          <a:prstGeom prst="rect">
            <a:avLst/>
          </a:prstGeom>
          <a:solidFill>
            <a:schemeClr val="bg1"/>
          </a:solidFill>
          <a:ln w="9525">
            <a:noFill/>
            <a:miter lim="800000"/>
            <a:headEnd/>
            <a:tailEnd/>
          </a:ln>
        </p:spPr>
        <p:txBody>
          <a:bodyPr>
            <a:spAutoFit/>
          </a:bodyPr>
          <a:lstStyle/>
          <a:p>
            <a:r>
              <a:rPr lang="zh-CN" altLang="en-US" b="1">
                <a:solidFill>
                  <a:srgbClr val="0000FF"/>
                </a:solidFill>
              </a:rPr>
              <a:t>七、直接转矩控制系统的原理和特点</a:t>
            </a:r>
          </a:p>
          <a:p>
            <a:r>
              <a:rPr lang="zh-CN" altLang="en-US" b="1"/>
              <a:t>   在它的转速环里面，利用转矩反馈直接控制电机的电磁转矩，分别控制异步电动机的转速和磁链。转速双闭环：</a:t>
            </a:r>
            <a:r>
              <a:rPr lang="en-US" altLang="zh-CN" b="1"/>
              <a:t>ASR</a:t>
            </a:r>
            <a:r>
              <a:rPr lang="zh-CN" altLang="en-US" b="1"/>
              <a:t>的输出作为电磁转矩的给定信号；设置转矩控制内环，它可以抑制磁链变化对转速子系统的影响，从而使转速和磁链子系统实现了近似的解耦。</a:t>
            </a:r>
            <a:r>
              <a:rPr lang="zh-CN" altLang="en-US"/>
              <a:t> </a:t>
            </a:r>
          </a:p>
        </p:txBody>
      </p:sp>
      <p:sp>
        <p:nvSpPr>
          <p:cNvPr id="79877" name="Text Box 30"/>
          <p:cNvSpPr txBox="1">
            <a:spLocks noChangeArrowheads="1"/>
          </p:cNvSpPr>
          <p:nvPr/>
        </p:nvSpPr>
        <p:spPr bwMode="auto">
          <a:xfrm>
            <a:off x="0" y="4514850"/>
            <a:ext cx="1670050"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9</a:t>
            </a:r>
            <a:r>
              <a:rPr lang="zh-CN" altLang="en-US" sz="1600" b="1">
                <a:latin typeface="Times New Roman" pitchFamily="18" charset="0"/>
              </a:rPr>
              <a:t>章 同步电动机变压变频调速系统</a:t>
            </a:r>
          </a:p>
        </p:txBody>
      </p:sp>
      <p:sp>
        <p:nvSpPr>
          <p:cNvPr id="6" name="Text Box 13"/>
          <p:cNvSpPr txBox="1">
            <a:spLocks noChangeArrowheads="1"/>
          </p:cNvSpPr>
          <p:nvPr/>
        </p:nvSpPr>
        <p:spPr bwMode="auto">
          <a:xfrm>
            <a:off x="0" y="2676525"/>
            <a:ext cx="1703388" cy="825500"/>
          </a:xfrm>
          <a:prstGeom prst="rect">
            <a:avLst/>
          </a:prstGeom>
          <a:solidFill>
            <a:schemeClr val="accent5">
              <a:lumMod val="60000"/>
              <a:lumOff val="40000"/>
            </a:schemeClr>
          </a:solidFill>
          <a:ln w="9525">
            <a:noFill/>
            <a:miter lim="800000"/>
          </a:ln>
        </p:spPr>
        <p:txBody>
          <a:bodyPr>
            <a:spAutoFit/>
          </a:bodyPr>
          <a:lstStyle/>
          <a:p>
            <a:pPr>
              <a:spcBef>
                <a:spcPct val="50000"/>
              </a:spcBef>
              <a:buFontTx/>
              <a:buNone/>
              <a:defRPr/>
            </a:pPr>
            <a:r>
              <a:rPr kumimoji="1" lang="zh-CN" altLang="en-US" sz="1600" b="1" dirty="0">
                <a:latin typeface="Times New Roman" panose="02020603050405020304" pitchFamily="18" charset="0"/>
                <a:hlinkClick r:id="rId3" action="ppaction://hlinksldjump"/>
              </a:rPr>
              <a:t>第</a:t>
            </a:r>
            <a:r>
              <a:rPr kumimoji="1" lang="en-US" altLang="zh-CN" sz="1600" b="1" dirty="0">
                <a:latin typeface="Times New Roman" panose="02020603050405020304" pitchFamily="18" charset="0"/>
                <a:hlinkClick r:id="rId3" action="ppaction://hlinksldjump"/>
              </a:rPr>
              <a:t>7</a:t>
            </a:r>
            <a:r>
              <a:rPr kumimoji="1" lang="zh-CN" altLang="en-US" sz="1600" b="1" dirty="0">
                <a:latin typeface="Times New Roman" panose="02020603050405020304" pitchFamily="18" charset="0"/>
                <a:hlinkClick r:id="rId3" action="ppaction://hlinksldjump"/>
              </a:rPr>
              <a:t>章  基于动态模型的异步电动机调速系统</a:t>
            </a:r>
            <a:endParaRPr kumimoji="1" lang="zh-CN" altLang="en-US" sz="1600" b="1" dirty="0">
              <a:latin typeface="Times New Roman" panose="02020603050405020304" pitchFamily="18" charset="0"/>
            </a:endParaRPr>
          </a:p>
        </p:txBody>
      </p:sp>
      <p:sp>
        <p:nvSpPr>
          <p:cNvPr id="79879" name="Text Box 26"/>
          <p:cNvSpPr txBox="1">
            <a:spLocks noChangeArrowheads="1"/>
          </p:cNvSpPr>
          <p:nvPr/>
        </p:nvSpPr>
        <p:spPr bwMode="auto">
          <a:xfrm>
            <a:off x="0" y="1079500"/>
            <a:ext cx="1687513" cy="581025"/>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4" action="ppaction://hlinksldjump"/>
              </a:rPr>
              <a:t>第</a:t>
            </a:r>
            <a:r>
              <a:rPr lang="en-US" altLang="zh-CN" sz="1600" b="1">
                <a:latin typeface="Times New Roman" pitchFamily="18" charset="0"/>
                <a:hlinkClick r:id="rId4" action="ppaction://hlinksldjump"/>
              </a:rPr>
              <a:t>1</a:t>
            </a:r>
            <a:r>
              <a:rPr lang="zh-CN" altLang="en-US" sz="1600" b="1">
                <a:latin typeface="Times New Roman" pitchFamily="18" charset="0"/>
                <a:hlinkClick r:id="rId4" action="ppaction://hlinksldjump"/>
              </a:rPr>
              <a:t>章  交流调速系统绪论</a:t>
            </a:r>
            <a:endParaRPr lang="zh-CN" altLang="en-US" sz="1600" b="1">
              <a:latin typeface="Times New Roman" pitchFamily="18" charset="0"/>
            </a:endParaRPr>
          </a:p>
        </p:txBody>
      </p:sp>
      <p:sp>
        <p:nvSpPr>
          <p:cNvPr id="79880" name="Text Box 27"/>
          <p:cNvSpPr txBox="1">
            <a:spLocks noChangeArrowheads="1"/>
          </p:cNvSpPr>
          <p:nvPr/>
        </p:nvSpPr>
        <p:spPr bwMode="auto">
          <a:xfrm>
            <a:off x="0" y="1749425"/>
            <a:ext cx="1693863" cy="825500"/>
          </a:xfrm>
          <a:prstGeom prst="rect">
            <a:avLst/>
          </a:prstGeom>
          <a:solidFill>
            <a:schemeClr val="bg1"/>
          </a:solidFill>
          <a:ln w="9525">
            <a:noFill/>
            <a:miter lim="800000"/>
            <a:headEnd/>
            <a:tailEnd/>
          </a:ln>
        </p:spPr>
        <p:txBody>
          <a:bodyPr>
            <a:spAutoFit/>
          </a:bodyPr>
          <a:lstStyle/>
          <a:p>
            <a:pPr>
              <a:spcBef>
                <a:spcPct val="50000"/>
              </a:spcBef>
            </a:pPr>
            <a:r>
              <a:rPr lang="zh-CN" altLang="zh-CN" sz="1600" b="1">
                <a:latin typeface="Times New Roman" pitchFamily="18" charset="0"/>
              </a:rPr>
              <a:t>第</a:t>
            </a:r>
            <a:r>
              <a:rPr lang="en-US" altLang="zh-CN" sz="1600" b="1">
                <a:latin typeface="Times New Roman" pitchFamily="18" charset="0"/>
              </a:rPr>
              <a:t>6</a:t>
            </a:r>
            <a:r>
              <a:rPr lang="zh-CN" altLang="zh-CN" sz="1600" b="1">
                <a:latin typeface="Times New Roman" pitchFamily="18" charset="0"/>
              </a:rPr>
              <a:t>章 </a:t>
            </a:r>
            <a:r>
              <a:rPr lang="zh-CN" altLang="en-US" sz="1600" b="1">
                <a:latin typeface="Times New Roman" pitchFamily="18" charset="0"/>
              </a:rPr>
              <a:t> </a:t>
            </a:r>
            <a:r>
              <a:rPr lang="zh-CN" altLang="zh-CN" sz="1600" b="1">
                <a:latin typeface="Times New Roman" pitchFamily="18" charset="0"/>
              </a:rPr>
              <a:t>基于稳态模型的异步电动机调速系统</a:t>
            </a:r>
            <a:endParaRPr lang="en-US" altLang="zh-CN" sz="1600" b="1">
              <a:latin typeface="Times New Roman" pitchFamily="18" charset="0"/>
            </a:endParaRPr>
          </a:p>
        </p:txBody>
      </p:sp>
      <p:sp>
        <p:nvSpPr>
          <p:cNvPr id="79881" name="Text Box 29"/>
          <p:cNvSpPr txBox="1">
            <a:spLocks noChangeArrowheads="1"/>
          </p:cNvSpPr>
          <p:nvPr/>
        </p:nvSpPr>
        <p:spPr bwMode="auto">
          <a:xfrm>
            <a:off x="0" y="3606800"/>
            <a:ext cx="1685925" cy="830263"/>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8</a:t>
            </a:r>
            <a:r>
              <a:rPr lang="zh-CN" altLang="en-US" sz="1600" b="1">
                <a:latin typeface="Times New Roman" pitchFamily="18" charset="0"/>
              </a:rPr>
              <a:t>章 </a:t>
            </a:r>
            <a:r>
              <a:rPr lang="zh-CN" altLang="zh-CN" sz="1600" b="1"/>
              <a:t>绕线转子异步电机转子变频控制系统</a:t>
            </a:r>
            <a:endParaRPr lang="zh-CN" altLang="en-US" sz="1600" b="1">
              <a:latin typeface="Times New Roman" pitchFamily="18" charset="0"/>
            </a:endParaRP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584325" y="765175"/>
            <a:ext cx="7559675" cy="660400"/>
          </a:xfrm>
        </p:spPr>
        <p:txBody>
          <a:bodyPr/>
          <a:lstStyle/>
          <a:p>
            <a:pPr marL="838200" indent="-838200" eaLnBrk="1" hangingPunct="1">
              <a:defRPr/>
            </a:pPr>
            <a:r>
              <a:rPr lang="zh-CN" altLang="en-US" dirty="0" smtClean="0">
                <a:solidFill>
                  <a:srgbClr val="CC0000"/>
                </a:solidFill>
                <a:ea typeface="隶书" panose="02010509060101010101" pitchFamily="49" charset="-122"/>
              </a:rPr>
              <a:t>基于定子磁链控制的直接转矩控制系统</a:t>
            </a:r>
          </a:p>
        </p:txBody>
      </p:sp>
      <p:sp>
        <p:nvSpPr>
          <p:cNvPr id="80899" name="Rectangle 4"/>
          <p:cNvSpPr>
            <a:spLocks noChangeArrowheads="1"/>
          </p:cNvSpPr>
          <p:nvPr/>
        </p:nvSpPr>
        <p:spPr bwMode="auto">
          <a:xfrm>
            <a:off x="2484438" y="5734050"/>
            <a:ext cx="5248275" cy="457200"/>
          </a:xfrm>
          <a:prstGeom prst="rect">
            <a:avLst/>
          </a:prstGeom>
          <a:noFill/>
          <a:ln w="9525">
            <a:noFill/>
            <a:miter lim="800000"/>
            <a:headEnd/>
            <a:tailEnd/>
          </a:ln>
        </p:spPr>
        <p:txBody>
          <a:bodyPr anchor="ctr">
            <a:spAutoFit/>
          </a:bodyPr>
          <a:lstStyle/>
          <a:p>
            <a:r>
              <a:rPr lang="zh-CN" altLang="en-US" b="1">
                <a:latin typeface="Times New Roman" pitchFamily="18" charset="0"/>
              </a:rPr>
              <a:t>图</a:t>
            </a:r>
            <a:r>
              <a:rPr lang="en-US" altLang="zh-CN" b="1">
                <a:latin typeface="Times New Roman" pitchFamily="18" charset="0"/>
              </a:rPr>
              <a:t>7-40  </a:t>
            </a:r>
            <a:r>
              <a:rPr lang="zh-CN" altLang="en-US" b="1">
                <a:latin typeface="Times New Roman" pitchFamily="18" charset="0"/>
              </a:rPr>
              <a:t>直接转矩控制系统原理结构图</a:t>
            </a:r>
          </a:p>
        </p:txBody>
      </p:sp>
      <p:pic>
        <p:nvPicPr>
          <p:cNvPr id="80900" name="Picture 5" descr="0640"/>
          <p:cNvPicPr>
            <a:picLocks noChangeAspect="1" noChangeArrowheads="1"/>
          </p:cNvPicPr>
          <p:nvPr/>
        </p:nvPicPr>
        <p:blipFill>
          <a:blip r:embed="rId2" cstate="print"/>
          <a:srcRect/>
          <a:stretch>
            <a:fillRect/>
          </a:stretch>
        </p:blipFill>
        <p:spPr bwMode="auto">
          <a:xfrm>
            <a:off x="1692275" y="2276475"/>
            <a:ext cx="7439025" cy="3363913"/>
          </a:xfrm>
          <a:prstGeom prst="rect">
            <a:avLst/>
          </a:prstGeom>
          <a:noFill/>
          <a:ln w="9525">
            <a:noFill/>
            <a:miter lim="800000"/>
            <a:headEnd/>
            <a:tailEnd/>
          </a:ln>
        </p:spPr>
      </p:pic>
      <p:sp>
        <p:nvSpPr>
          <p:cNvPr id="424974" name="Text Box 14"/>
          <p:cNvSpPr txBox="1">
            <a:spLocks noChangeArrowheads="1"/>
          </p:cNvSpPr>
          <p:nvPr/>
        </p:nvSpPr>
        <p:spPr bwMode="auto">
          <a:xfrm>
            <a:off x="3563938" y="1557338"/>
            <a:ext cx="3744912" cy="457200"/>
          </a:xfrm>
          <a:prstGeom prst="rect">
            <a:avLst/>
          </a:prstGeom>
          <a:noFill/>
          <a:ln w="9525">
            <a:noFill/>
            <a:miter lim="800000"/>
            <a:headEnd/>
            <a:tailEnd/>
          </a:ln>
        </p:spPr>
        <p:txBody>
          <a:bodyPr>
            <a:spAutoFit/>
          </a:bodyPr>
          <a:lstStyle/>
          <a:p>
            <a:pPr>
              <a:spcBef>
                <a:spcPct val="50000"/>
              </a:spcBef>
            </a:pPr>
            <a:r>
              <a:rPr lang="en-US" altLang="zh-CN" b="1">
                <a:solidFill>
                  <a:srgbClr val="0000FF"/>
                </a:solidFill>
                <a:latin typeface="Times New Roman" pitchFamily="18" charset="0"/>
              </a:rPr>
              <a:t>P/N</a:t>
            </a:r>
            <a:r>
              <a:rPr lang="zh-CN" altLang="en-US" b="1">
                <a:solidFill>
                  <a:srgbClr val="0000FF"/>
                </a:solidFill>
                <a:latin typeface="Times New Roman" pitchFamily="18" charset="0"/>
              </a:rPr>
              <a:t>：</a:t>
            </a:r>
            <a:r>
              <a:rPr lang="zh-CN" altLang="en-US" b="1">
                <a:solidFill>
                  <a:srgbClr val="0000FF"/>
                </a:solidFill>
              </a:rPr>
              <a:t>给定转矩极性鉴别器</a:t>
            </a:r>
          </a:p>
        </p:txBody>
      </p:sp>
      <p:sp>
        <p:nvSpPr>
          <p:cNvPr id="80902" name="Text Box 30"/>
          <p:cNvSpPr txBox="1">
            <a:spLocks noChangeArrowheads="1"/>
          </p:cNvSpPr>
          <p:nvPr/>
        </p:nvSpPr>
        <p:spPr bwMode="auto">
          <a:xfrm>
            <a:off x="0" y="4514850"/>
            <a:ext cx="1670050"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9</a:t>
            </a:r>
            <a:r>
              <a:rPr lang="zh-CN" altLang="en-US" sz="1600" b="1">
                <a:latin typeface="Times New Roman" pitchFamily="18" charset="0"/>
              </a:rPr>
              <a:t>章 同步电动机变压变频调速系统</a:t>
            </a:r>
          </a:p>
        </p:txBody>
      </p:sp>
      <p:sp>
        <p:nvSpPr>
          <p:cNvPr id="7" name="Text Box 13"/>
          <p:cNvSpPr txBox="1">
            <a:spLocks noChangeArrowheads="1"/>
          </p:cNvSpPr>
          <p:nvPr/>
        </p:nvSpPr>
        <p:spPr bwMode="auto">
          <a:xfrm>
            <a:off x="0" y="2676525"/>
            <a:ext cx="1703388" cy="825500"/>
          </a:xfrm>
          <a:prstGeom prst="rect">
            <a:avLst/>
          </a:prstGeom>
          <a:solidFill>
            <a:schemeClr val="accent5">
              <a:lumMod val="60000"/>
              <a:lumOff val="40000"/>
            </a:schemeClr>
          </a:solidFill>
          <a:ln w="9525">
            <a:noFill/>
            <a:miter lim="800000"/>
          </a:ln>
        </p:spPr>
        <p:txBody>
          <a:bodyPr>
            <a:spAutoFit/>
          </a:bodyPr>
          <a:lstStyle/>
          <a:p>
            <a:pPr>
              <a:spcBef>
                <a:spcPct val="50000"/>
              </a:spcBef>
              <a:buFontTx/>
              <a:buNone/>
              <a:defRPr/>
            </a:pPr>
            <a:r>
              <a:rPr kumimoji="1" lang="zh-CN" altLang="en-US" sz="1600" b="1" dirty="0">
                <a:latin typeface="Times New Roman" panose="02020603050405020304" pitchFamily="18" charset="0"/>
                <a:hlinkClick r:id="rId3" action="ppaction://hlinksldjump"/>
              </a:rPr>
              <a:t>第</a:t>
            </a:r>
            <a:r>
              <a:rPr kumimoji="1" lang="en-US" altLang="zh-CN" sz="1600" b="1" dirty="0">
                <a:latin typeface="Times New Roman" panose="02020603050405020304" pitchFamily="18" charset="0"/>
                <a:hlinkClick r:id="rId3" action="ppaction://hlinksldjump"/>
              </a:rPr>
              <a:t>7</a:t>
            </a:r>
            <a:r>
              <a:rPr kumimoji="1" lang="zh-CN" altLang="en-US" sz="1600" b="1" dirty="0">
                <a:latin typeface="Times New Roman" panose="02020603050405020304" pitchFamily="18" charset="0"/>
                <a:hlinkClick r:id="rId3" action="ppaction://hlinksldjump"/>
              </a:rPr>
              <a:t>章  基于动态模型的异步电动机调速系统</a:t>
            </a:r>
            <a:endParaRPr kumimoji="1" lang="zh-CN" altLang="en-US" sz="1600" b="1" dirty="0">
              <a:latin typeface="Times New Roman" panose="02020603050405020304" pitchFamily="18" charset="0"/>
            </a:endParaRPr>
          </a:p>
        </p:txBody>
      </p:sp>
      <p:sp>
        <p:nvSpPr>
          <p:cNvPr id="80904" name="Text Box 26"/>
          <p:cNvSpPr txBox="1">
            <a:spLocks noChangeArrowheads="1"/>
          </p:cNvSpPr>
          <p:nvPr/>
        </p:nvSpPr>
        <p:spPr bwMode="auto">
          <a:xfrm>
            <a:off x="0" y="1079500"/>
            <a:ext cx="1687513" cy="581025"/>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4" action="ppaction://hlinksldjump"/>
              </a:rPr>
              <a:t>第</a:t>
            </a:r>
            <a:r>
              <a:rPr lang="en-US" altLang="zh-CN" sz="1600" b="1">
                <a:latin typeface="Times New Roman" pitchFamily="18" charset="0"/>
                <a:hlinkClick r:id="rId4" action="ppaction://hlinksldjump"/>
              </a:rPr>
              <a:t>1</a:t>
            </a:r>
            <a:r>
              <a:rPr lang="zh-CN" altLang="en-US" sz="1600" b="1">
                <a:latin typeface="Times New Roman" pitchFamily="18" charset="0"/>
                <a:hlinkClick r:id="rId4" action="ppaction://hlinksldjump"/>
              </a:rPr>
              <a:t>章  交流调速系统绪论</a:t>
            </a:r>
            <a:endParaRPr lang="zh-CN" altLang="en-US" sz="1600" b="1">
              <a:latin typeface="Times New Roman" pitchFamily="18" charset="0"/>
            </a:endParaRPr>
          </a:p>
        </p:txBody>
      </p:sp>
      <p:sp>
        <p:nvSpPr>
          <p:cNvPr id="80905" name="Text Box 27"/>
          <p:cNvSpPr txBox="1">
            <a:spLocks noChangeArrowheads="1"/>
          </p:cNvSpPr>
          <p:nvPr/>
        </p:nvSpPr>
        <p:spPr bwMode="auto">
          <a:xfrm>
            <a:off x="0" y="1749425"/>
            <a:ext cx="1693863" cy="825500"/>
          </a:xfrm>
          <a:prstGeom prst="rect">
            <a:avLst/>
          </a:prstGeom>
          <a:solidFill>
            <a:schemeClr val="bg1"/>
          </a:solidFill>
          <a:ln w="9525">
            <a:noFill/>
            <a:miter lim="800000"/>
            <a:headEnd/>
            <a:tailEnd/>
          </a:ln>
        </p:spPr>
        <p:txBody>
          <a:bodyPr>
            <a:spAutoFit/>
          </a:bodyPr>
          <a:lstStyle/>
          <a:p>
            <a:pPr>
              <a:spcBef>
                <a:spcPct val="50000"/>
              </a:spcBef>
            </a:pPr>
            <a:r>
              <a:rPr lang="zh-CN" altLang="zh-CN" sz="1600" b="1">
                <a:latin typeface="Times New Roman" pitchFamily="18" charset="0"/>
              </a:rPr>
              <a:t>第</a:t>
            </a:r>
            <a:r>
              <a:rPr lang="en-US" altLang="zh-CN" sz="1600" b="1">
                <a:latin typeface="Times New Roman" pitchFamily="18" charset="0"/>
              </a:rPr>
              <a:t>6</a:t>
            </a:r>
            <a:r>
              <a:rPr lang="zh-CN" altLang="zh-CN" sz="1600" b="1">
                <a:latin typeface="Times New Roman" pitchFamily="18" charset="0"/>
              </a:rPr>
              <a:t>章 </a:t>
            </a:r>
            <a:r>
              <a:rPr lang="zh-CN" altLang="en-US" sz="1600" b="1">
                <a:latin typeface="Times New Roman" pitchFamily="18" charset="0"/>
              </a:rPr>
              <a:t> </a:t>
            </a:r>
            <a:r>
              <a:rPr lang="zh-CN" altLang="zh-CN" sz="1600" b="1">
                <a:latin typeface="Times New Roman" pitchFamily="18" charset="0"/>
              </a:rPr>
              <a:t>基于稳态模型的异步电动机调速系统</a:t>
            </a:r>
            <a:endParaRPr lang="en-US" altLang="zh-CN" sz="1600" b="1">
              <a:latin typeface="Times New Roman" pitchFamily="18" charset="0"/>
            </a:endParaRPr>
          </a:p>
        </p:txBody>
      </p:sp>
      <p:sp>
        <p:nvSpPr>
          <p:cNvPr id="80906" name="Text Box 29"/>
          <p:cNvSpPr txBox="1">
            <a:spLocks noChangeArrowheads="1"/>
          </p:cNvSpPr>
          <p:nvPr/>
        </p:nvSpPr>
        <p:spPr bwMode="auto">
          <a:xfrm>
            <a:off x="0" y="3606800"/>
            <a:ext cx="1685925" cy="830263"/>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8</a:t>
            </a:r>
            <a:r>
              <a:rPr lang="zh-CN" altLang="en-US" sz="1600" b="1">
                <a:latin typeface="Times New Roman" pitchFamily="18" charset="0"/>
              </a:rPr>
              <a:t>章 </a:t>
            </a:r>
            <a:r>
              <a:rPr lang="zh-CN" altLang="zh-CN" sz="1600" b="1"/>
              <a:t>绕线转子异步电机转子变频控制系统</a:t>
            </a:r>
            <a:endParaRPr lang="zh-CN" altLang="en-US" sz="1600" b="1">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4974"/>
                                        </p:tgtEl>
                                        <p:attrNameLst>
                                          <p:attrName>style.visibility</p:attrName>
                                        </p:attrNameLst>
                                      </p:cBhvr>
                                      <p:to>
                                        <p:strVal val="visible"/>
                                      </p:to>
                                    </p:set>
                                    <p:anim calcmode="lin" valueType="num">
                                      <p:cBhvr additive="base">
                                        <p:cTn id="7" dur="500" fill="hold"/>
                                        <p:tgtEl>
                                          <p:spTgt spid="424974"/>
                                        </p:tgtEl>
                                        <p:attrNameLst>
                                          <p:attrName>ppt_x</p:attrName>
                                        </p:attrNameLst>
                                      </p:cBhvr>
                                      <p:tavLst>
                                        <p:tav tm="0">
                                          <p:val>
                                            <p:strVal val="#ppt_x"/>
                                          </p:val>
                                        </p:tav>
                                        <p:tav tm="100000">
                                          <p:val>
                                            <p:strVal val="#ppt_x"/>
                                          </p:val>
                                        </p:tav>
                                      </p:tavLst>
                                    </p:anim>
                                    <p:anim calcmode="lin" valueType="num">
                                      <p:cBhvr additive="base">
                                        <p:cTn id="8" dur="500" fill="hold"/>
                                        <p:tgtEl>
                                          <p:spTgt spid="4249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424974"/>
                                        </p:tgtEl>
                                        <p:attrNameLst>
                                          <p:attrName>ppt_x</p:attrName>
                                        </p:attrNameLst>
                                      </p:cBhvr>
                                      <p:tavLst>
                                        <p:tav tm="0">
                                          <p:val>
                                            <p:strVal val="ppt_x"/>
                                          </p:val>
                                        </p:tav>
                                        <p:tav tm="100000">
                                          <p:val>
                                            <p:strVal val="ppt_x"/>
                                          </p:val>
                                        </p:tav>
                                      </p:tavLst>
                                    </p:anim>
                                    <p:anim calcmode="lin" valueType="num">
                                      <p:cBhvr additive="base">
                                        <p:cTn id="13" dur="500"/>
                                        <p:tgtEl>
                                          <p:spTgt spid="424974"/>
                                        </p:tgtEl>
                                        <p:attrNameLst>
                                          <p:attrName>ppt_y</p:attrName>
                                        </p:attrNameLst>
                                      </p:cBhvr>
                                      <p:tavLst>
                                        <p:tav tm="0">
                                          <p:val>
                                            <p:strVal val="ppt_y"/>
                                          </p:val>
                                        </p:tav>
                                        <p:tav tm="100000">
                                          <p:val>
                                            <p:strVal val="1+ppt_h/2"/>
                                          </p:val>
                                        </p:tav>
                                      </p:tavLst>
                                    </p:anim>
                                    <p:set>
                                      <p:cBhvr>
                                        <p:cTn id="14" dur="1" fill="hold">
                                          <p:stCondLst>
                                            <p:cond delay="499"/>
                                          </p:stCondLst>
                                        </p:cTn>
                                        <p:tgtEl>
                                          <p:spTgt spid="4249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74" grpId="0"/>
      <p:bldP spid="424974" grpId="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1692275" y="188913"/>
            <a:ext cx="4895850" cy="627062"/>
          </a:xfrm>
        </p:spPr>
        <p:txBody>
          <a:bodyPr/>
          <a:lstStyle/>
          <a:p>
            <a:pPr algn="l" eaLnBrk="1" hangingPunct="1">
              <a:defRPr/>
            </a:pPr>
            <a:r>
              <a:rPr lang="zh-CN" altLang="en-US" dirty="0" smtClean="0">
                <a:solidFill>
                  <a:srgbClr val="0000FF"/>
                </a:solidFill>
              </a:rPr>
              <a:t>八、定子磁链反馈计算模型 </a:t>
            </a:r>
          </a:p>
        </p:txBody>
      </p:sp>
      <p:pic>
        <p:nvPicPr>
          <p:cNvPr id="24581" name="Picture 4" descr="图片2"/>
          <p:cNvPicPr>
            <a:picLocks noChangeAspect="1" noChangeArrowheads="1"/>
          </p:cNvPicPr>
          <p:nvPr/>
        </p:nvPicPr>
        <p:blipFill>
          <a:blip r:embed="rId3" cstate="print"/>
          <a:srcRect/>
          <a:stretch>
            <a:fillRect/>
          </a:stretch>
        </p:blipFill>
        <p:spPr bwMode="auto">
          <a:xfrm>
            <a:off x="1908175" y="3860800"/>
            <a:ext cx="5688013" cy="2808288"/>
          </a:xfrm>
          <a:prstGeom prst="rect">
            <a:avLst/>
          </a:prstGeom>
          <a:noFill/>
          <a:ln w="9525">
            <a:noFill/>
            <a:miter lim="800000"/>
            <a:headEnd/>
            <a:tailEnd/>
          </a:ln>
        </p:spPr>
      </p:pic>
      <p:sp>
        <p:nvSpPr>
          <p:cNvPr id="24582" name="Rectangle 6"/>
          <p:cNvSpPr>
            <a:spLocks noChangeArrowheads="1"/>
          </p:cNvSpPr>
          <p:nvPr/>
        </p:nvSpPr>
        <p:spPr bwMode="auto">
          <a:xfrm>
            <a:off x="0" y="32908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4578" name="Object 5"/>
          <p:cNvGraphicFramePr>
            <a:graphicFrameLocks/>
          </p:cNvGraphicFramePr>
          <p:nvPr/>
        </p:nvGraphicFramePr>
        <p:xfrm>
          <a:off x="1908175" y="1628775"/>
          <a:ext cx="3384550" cy="720725"/>
        </p:xfrm>
        <a:graphic>
          <a:graphicData uri="http://schemas.openxmlformats.org/presentationml/2006/ole">
            <p:oleObj spid="_x0000_s24578" r:id="rId4" imgW="1296525" imgH="279643" progId="Equation.3">
              <p:embed/>
            </p:oleObj>
          </a:graphicData>
        </a:graphic>
      </p:graphicFrame>
      <p:sp>
        <p:nvSpPr>
          <p:cNvPr id="24583" name="Rectangle 9"/>
          <p:cNvSpPr>
            <a:spLocks noChangeArrowheads="1"/>
          </p:cNvSpPr>
          <p:nvPr/>
        </p:nvSpPr>
        <p:spPr bwMode="auto">
          <a:xfrm>
            <a:off x="0" y="32908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4579" name="Object 8"/>
          <p:cNvGraphicFramePr>
            <a:graphicFrameLocks/>
          </p:cNvGraphicFramePr>
          <p:nvPr/>
        </p:nvGraphicFramePr>
        <p:xfrm>
          <a:off x="2052638" y="2636838"/>
          <a:ext cx="3240087" cy="690562"/>
        </p:xfrm>
        <a:graphic>
          <a:graphicData uri="http://schemas.openxmlformats.org/presentationml/2006/ole">
            <p:oleObj spid="_x0000_s24579" r:id="rId5" imgW="1296525" imgH="279643" progId="Equation.3">
              <p:embed/>
            </p:oleObj>
          </a:graphicData>
        </a:graphic>
      </p:graphicFrame>
      <p:sp>
        <p:nvSpPr>
          <p:cNvPr id="24584" name="Rectangle 11"/>
          <p:cNvSpPr>
            <a:spLocks noChangeArrowheads="1"/>
          </p:cNvSpPr>
          <p:nvPr/>
        </p:nvSpPr>
        <p:spPr bwMode="auto">
          <a:xfrm>
            <a:off x="1908175" y="981075"/>
            <a:ext cx="3043238" cy="457200"/>
          </a:xfrm>
          <a:prstGeom prst="rect">
            <a:avLst/>
          </a:prstGeom>
          <a:noFill/>
          <a:ln w="9525">
            <a:noFill/>
            <a:miter lim="800000"/>
            <a:headEnd/>
            <a:tailEnd/>
          </a:ln>
        </p:spPr>
        <p:txBody>
          <a:bodyPr wrap="none" anchor="ctr">
            <a:spAutoFit/>
          </a:bodyPr>
          <a:lstStyle/>
          <a:p>
            <a:r>
              <a:rPr lang="en-US" altLang="zh-CN" b="1"/>
              <a:t>1.</a:t>
            </a:r>
            <a:r>
              <a:rPr lang="zh-CN" altLang="en-US" b="1"/>
              <a:t>定子磁链计算公式</a:t>
            </a:r>
            <a:r>
              <a:rPr lang="zh-CN" altLang="en-US"/>
              <a:t> </a:t>
            </a:r>
          </a:p>
        </p:txBody>
      </p:sp>
      <p:pic>
        <p:nvPicPr>
          <p:cNvPr id="14348" name="Picture 12" descr="0642"/>
          <p:cNvPicPr>
            <a:picLocks noChangeAspect="1" noChangeArrowheads="1"/>
          </p:cNvPicPr>
          <p:nvPr/>
        </p:nvPicPr>
        <p:blipFill>
          <a:blip r:embed="rId6" cstate="print"/>
          <a:srcRect/>
          <a:stretch>
            <a:fillRect/>
          </a:stretch>
        </p:blipFill>
        <p:spPr bwMode="auto">
          <a:xfrm>
            <a:off x="1684338" y="3451225"/>
            <a:ext cx="7424737" cy="3406775"/>
          </a:xfrm>
          <a:prstGeom prst="rect">
            <a:avLst/>
          </a:prstGeom>
          <a:noFill/>
          <a:ln w="9525">
            <a:noFill/>
            <a:miter lim="800000"/>
            <a:headEnd/>
            <a:tailEnd/>
          </a:ln>
        </p:spPr>
      </p:pic>
      <p:sp>
        <p:nvSpPr>
          <p:cNvPr id="24586" name="Text Box 30"/>
          <p:cNvSpPr txBox="1">
            <a:spLocks noChangeArrowheads="1"/>
          </p:cNvSpPr>
          <p:nvPr/>
        </p:nvSpPr>
        <p:spPr bwMode="auto">
          <a:xfrm>
            <a:off x="0" y="4514850"/>
            <a:ext cx="1670050"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9</a:t>
            </a:r>
            <a:r>
              <a:rPr lang="zh-CN" altLang="en-US" sz="1600" b="1">
                <a:latin typeface="Times New Roman" pitchFamily="18" charset="0"/>
              </a:rPr>
              <a:t>章 同步电动机变压变频调速系统</a:t>
            </a:r>
          </a:p>
        </p:txBody>
      </p:sp>
      <p:sp>
        <p:nvSpPr>
          <p:cNvPr id="13" name="Text Box 13"/>
          <p:cNvSpPr txBox="1">
            <a:spLocks noChangeArrowheads="1"/>
          </p:cNvSpPr>
          <p:nvPr/>
        </p:nvSpPr>
        <p:spPr bwMode="auto">
          <a:xfrm>
            <a:off x="0" y="2676525"/>
            <a:ext cx="1703388" cy="825500"/>
          </a:xfrm>
          <a:prstGeom prst="rect">
            <a:avLst/>
          </a:prstGeom>
          <a:solidFill>
            <a:schemeClr val="accent5">
              <a:lumMod val="60000"/>
              <a:lumOff val="40000"/>
            </a:schemeClr>
          </a:solidFill>
          <a:ln w="9525">
            <a:noFill/>
            <a:miter lim="800000"/>
          </a:ln>
        </p:spPr>
        <p:txBody>
          <a:bodyPr>
            <a:spAutoFit/>
          </a:bodyPr>
          <a:lstStyle/>
          <a:p>
            <a:pPr>
              <a:spcBef>
                <a:spcPct val="50000"/>
              </a:spcBef>
              <a:buFontTx/>
              <a:buNone/>
              <a:defRPr/>
            </a:pPr>
            <a:r>
              <a:rPr kumimoji="1" lang="zh-CN" altLang="en-US" sz="1600" b="1" dirty="0">
                <a:latin typeface="Times New Roman" panose="02020603050405020304" pitchFamily="18" charset="0"/>
                <a:hlinkClick r:id="rId7" action="ppaction://hlinksldjump"/>
              </a:rPr>
              <a:t>第</a:t>
            </a:r>
            <a:r>
              <a:rPr kumimoji="1" lang="en-US" altLang="zh-CN" sz="1600" b="1" dirty="0">
                <a:latin typeface="Times New Roman" panose="02020603050405020304" pitchFamily="18" charset="0"/>
                <a:hlinkClick r:id="rId7" action="ppaction://hlinksldjump"/>
              </a:rPr>
              <a:t>7</a:t>
            </a:r>
            <a:r>
              <a:rPr kumimoji="1" lang="zh-CN" altLang="en-US" sz="1600" b="1" dirty="0">
                <a:latin typeface="Times New Roman" panose="02020603050405020304" pitchFamily="18" charset="0"/>
                <a:hlinkClick r:id="rId7" action="ppaction://hlinksldjump"/>
              </a:rPr>
              <a:t>章  基于动态模型的异步电动机调速系统</a:t>
            </a:r>
            <a:endParaRPr kumimoji="1" lang="zh-CN" altLang="en-US" sz="1600" b="1" dirty="0">
              <a:latin typeface="Times New Roman" panose="02020603050405020304" pitchFamily="18" charset="0"/>
            </a:endParaRPr>
          </a:p>
        </p:txBody>
      </p:sp>
      <p:sp>
        <p:nvSpPr>
          <p:cNvPr id="24588" name="Text Box 26"/>
          <p:cNvSpPr txBox="1">
            <a:spLocks noChangeArrowheads="1"/>
          </p:cNvSpPr>
          <p:nvPr/>
        </p:nvSpPr>
        <p:spPr bwMode="auto">
          <a:xfrm>
            <a:off x="0" y="1079500"/>
            <a:ext cx="1687513" cy="581025"/>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8" action="ppaction://hlinksldjump"/>
              </a:rPr>
              <a:t>第</a:t>
            </a:r>
            <a:r>
              <a:rPr lang="en-US" altLang="zh-CN" sz="1600" b="1">
                <a:latin typeface="Times New Roman" pitchFamily="18" charset="0"/>
                <a:hlinkClick r:id="rId8" action="ppaction://hlinksldjump"/>
              </a:rPr>
              <a:t>1</a:t>
            </a:r>
            <a:r>
              <a:rPr lang="zh-CN" altLang="en-US" sz="1600" b="1">
                <a:latin typeface="Times New Roman" pitchFamily="18" charset="0"/>
                <a:hlinkClick r:id="rId8" action="ppaction://hlinksldjump"/>
              </a:rPr>
              <a:t>章  交流调速系统绪论</a:t>
            </a:r>
            <a:endParaRPr lang="zh-CN" altLang="en-US" sz="1600" b="1">
              <a:latin typeface="Times New Roman" pitchFamily="18" charset="0"/>
            </a:endParaRPr>
          </a:p>
        </p:txBody>
      </p:sp>
      <p:sp>
        <p:nvSpPr>
          <p:cNvPr id="24589" name="Text Box 27"/>
          <p:cNvSpPr txBox="1">
            <a:spLocks noChangeArrowheads="1"/>
          </p:cNvSpPr>
          <p:nvPr/>
        </p:nvSpPr>
        <p:spPr bwMode="auto">
          <a:xfrm>
            <a:off x="0" y="1749425"/>
            <a:ext cx="1693863" cy="825500"/>
          </a:xfrm>
          <a:prstGeom prst="rect">
            <a:avLst/>
          </a:prstGeom>
          <a:solidFill>
            <a:schemeClr val="bg1"/>
          </a:solidFill>
          <a:ln w="9525">
            <a:noFill/>
            <a:miter lim="800000"/>
            <a:headEnd/>
            <a:tailEnd/>
          </a:ln>
        </p:spPr>
        <p:txBody>
          <a:bodyPr>
            <a:spAutoFit/>
          </a:bodyPr>
          <a:lstStyle/>
          <a:p>
            <a:pPr>
              <a:spcBef>
                <a:spcPct val="50000"/>
              </a:spcBef>
            </a:pPr>
            <a:r>
              <a:rPr lang="zh-CN" altLang="zh-CN" sz="1600" b="1">
                <a:latin typeface="Times New Roman" pitchFamily="18" charset="0"/>
              </a:rPr>
              <a:t>第</a:t>
            </a:r>
            <a:r>
              <a:rPr lang="en-US" altLang="zh-CN" sz="1600" b="1">
                <a:latin typeface="Times New Roman" pitchFamily="18" charset="0"/>
              </a:rPr>
              <a:t>6</a:t>
            </a:r>
            <a:r>
              <a:rPr lang="zh-CN" altLang="zh-CN" sz="1600" b="1">
                <a:latin typeface="Times New Roman" pitchFamily="18" charset="0"/>
              </a:rPr>
              <a:t>章 </a:t>
            </a:r>
            <a:r>
              <a:rPr lang="zh-CN" altLang="en-US" sz="1600" b="1">
                <a:latin typeface="Times New Roman" pitchFamily="18" charset="0"/>
              </a:rPr>
              <a:t> </a:t>
            </a:r>
            <a:r>
              <a:rPr lang="zh-CN" altLang="zh-CN" sz="1600" b="1">
                <a:latin typeface="Times New Roman" pitchFamily="18" charset="0"/>
              </a:rPr>
              <a:t>基于稳态模型的异步电动机调速系统</a:t>
            </a:r>
            <a:endParaRPr lang="en-US" altLang="zh-CN" sz="1600" b="1">
              <a:latin typeface="Times New Roman" pitchFamily="18" charset="0"/>
            </a:endParaRPr>
          </a:p>
        </p:txBody>
      </p:sp>
      <p:sp>
        <p:nvSpPr>
          <p:cNvPr id="24590" name="Text Box 29"/>
          <p:cNvSpPr txBox="1">
            <a:spLocks noChangeArrowheads="1"/>
          </p:cNvSpPr>
          <p:nvPr/>
        </p:nvSpPr>
        <p:spPr bwMode="auto">
          <a:xfrm>
            <a:off x="0" y="3606800"/>
            <a:ext cx="1685925" cy="830263"/>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8</a:t>
            </a:r>
            <a:r>
              <a:rPr lang="zh-CN" altLang="en-US" sz="1600" b="1">
                <a:latin typeface="Times New Roman" pitchFamily="18" charset="0"/>
              </a:rPr>
              <a:t>章 </a:t>
            </a:r>
            <a:r>
              <a:rPr lang="zh-CN" altLang="zh-CN" sz="1600" b="1"/>
              <a:t>绕线转子异步电机转子变频控制系统</a:t>
            </a:r>
            <a:endParaRPr lang="zh-CN" altLang="en-US" sz="1600" b="1">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1700213" y="404813"/>
            <a:ext cx="3592512" cy="576262"/>
          </a:xfrm>
        </p:spPr>
        <p:txBody>
          <a:bodyPr/>
          <a:lstStyle/>
          <a:p>
            <a:pPr eaLnBrk="1" hangingPunct="1">
              <a:lnSpc>
                <a:spcPct val="90000"/>
              </a:lnSpc>
              <a:buFontTx/>
              <a:buNone/>
            </a:pPr>
            <a:r>
              <a:rPr lang="en-US" altLang="zh-CN" sz="2400" smtClean="0"/>
              <a:t>2.</a:t>
            </a:r>
            <a:r>
              <a:rPr lang="zh-CN" altLang="en-US" sz="2400" b="1" smtClean="0"/>
              <a:t>电磁转矩方程：</a:t>
            </a:r>
            <a:r>
              <a:rPr lang="zh-CN" altLang="en-US" sz="2400" smtClean="0"/>
              <a:t> </a:t>
            </a:r>
          </a:p>
        </p:txBody>
      </p:sp>
      <p:sp>
        <p:nvSpPr>
          <p:cNvPr id="25604" name="Rectangle 5"/>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5602" name="Object 4"/>
          <p:cNvGraphicFramePr>
            <a:graphicFrameLocks/>
          </p:cNvGraphicFramePr>
          <p:nvPr/>
        </p:nvGraphicFramePr>
        <p:xfrm>
          <a:off x="4148138" y="188913"/>
          <a:ext cx="4752975" cy="742950"/>
        </p:xfrm>
        <a:graphic>
          <a:graphicData uri="http://schemas.openxmlformats.org/presentationml/2006/ole">
            <p:oleObj spid="_x0000_s25602" r:id="rId3" imgW="1524000" imgH="241300" progId="Equation.3">
              <p:embed/>
            </p:oleObj>
          </a:graphicData>
        </a:graphic>
      </p:graphicFrame>
      <p:pic>
        <p:nvPicPr>
          <p:cNvPr id="25605" name="Picture 6"/>
          <p:cNvPicPr>
            <a:picLocks noChangeAspect="1" noChangeArrowheads="1"/>
          </p:cNvPicPr>
          <p:nvPr/>
        </p:nvPicPr>
        <p:blipFill>
          <a:blip r:embed="rId4" cstate="print"/>
          <a:srcRect/>
          <a:stretch>
            <a:fillRect/>
          </a:stretch>
        </p:blipFill>
        <p:spPr bwMode="auto">
          <a:xfrm>
            <a:off x="1835150" y="908050"/>
            <a:ext cx="4322763" cy="2089150"/>
          </a:xfrm>
          <a:prstGeom prst="rect">
            <a:avLst/>
          </a:prstGeom>
          <a:noFill/>
          <a:ln w="9525">
            <a:noFill/>
            <a:miter lim="800000"/>
            <a:headEnd/>
            <a:tailEnd/>
          </a:ln>
        </p:spPr>
      </p:pic>
      <p:sp>
        <p:nvSpPr>
          <p:cNvPr id="25606" name="Text Box 7"/>
          <p:cNvSpPr txBox="1">
            <a:spLocks noChangeArrowheads="1"/>
          </p:cNvSpPr>
          <p:nvPr/>
        </p:nvSpPr>
        <p:spPr bwMode="auto">
          <a:xfrm>
            <a:off x="1690688" y="3141663"/>
            <a:ext cx="4537075" cy="457200"/>
          </a:xfrm>
          <a:prstGeom prst="rect">
            <a:avLst/>
          </a:prstGeom>
          <a:noFill/>
          <a:ln w="9525">
            <a:noFill/>
            <a:miter lim="800000"/>
            <a:headEnd/>
            <a:tailEnd/>
          </a:ln>
        </p:spPr>
        <p:txBody>
          <a:bodyPr>
            <a:spAutoFit/>
          </a:bodyPr>
          <a:lstStyle/>
          <a:p>
            <a:pPr>
              <a:spcBef>
                <a:spcPct val="50000"/>
              </a:spcBef>
            </a:pPr>
            <a:r>
              <a:rPr lang="en-US" altLang="zh-CN" b="1"/>
              <a:t>3.</a:t>
            </a:r>
            <a:r>
              <a:rPr lang="zh-CN" altLang="en-US" b="1"/>
              <a:t>定子磁链与转矩计算模型</a:t>
            </a:r>
          </a:p>
        </p:txBody>
      </p:sp>
      <p:pic>
        <p:nvPicPr>
          <p:cNvPr id="25607" name="Picture 8"/>
          <p:cNvPicPr>
            <a:picLocks noChangeAspect="1" noChangeArrowheads="1"/>
          </p:cNvPicPr>
          <p:nvPr/>
        </p:nvPicPr>
        <p:blipFill>
          <a:blip r:embed="rId5" cstate="print"/>
          <a:srcRect/>
          <a:stretch>
            <a:fillRect/>
          </a:stretch>
        </p:blipFill>
        <p:spPr bwMode="auto">
          <a:xfrm>
            <a:off x="1690688" y="3573463"/>
            <a:ext cx="7273925" cy="2951162"/>
          </a:xfrm>
          <a:prstGeom prst="rect">
            <a:avLst/>
          </a:prstGeom>
          <a:noFill/>
          <a:ln w="9525">
            <a:noFill/>
            <a:miter lim="800000"/>
            <a:headEnd/>
            <a:tailEnd/>
          </a:ln>
        </p:spPr>
      </p:pic>
      <p:pic>
        <p:nvPicPr>
          <p:cNvPr id="559116" name="Picture 12"/>
          <p:cNvPicPr>
            <a:picLocks noChangeAspect="1" noChangeArrowheads="1"/>
          </p:cNvPicPr>
          <p:nvPr/>
        </p:nvPicPr>
        <p:blipFill>
          <a:blip r:embed="rId6" cstate="print"/>
          <a:srcRect/>
          <a:stretch>
            <a:fillRect/>
          </a:stretch>
        </p:blipFill>
        <p:spPr bwMode="auto">
          <a:xfrm>
            <a:off x="1692275" y="3500438"/>
            <a:ext cx="7439025" cy="3279775"/>
          </a:xfrm>
          <a:prstGeom prst="rect">
            <a:avLst/>
          </a:prstGeom>
          <a:noFill/>
          <a:ln w="9525">
            <a:noFill/>
            <a:miter lim="800000"/>
            <a:headEnd/>
            <a:tailEnd/>
          </a:ln>
        </p:spPr>
      </p:pic>
      <p:sp>
        <p:nvSpPr>
          <p:cNvPr id="25609" name="Text Box 30"/>
          <p:cNvSpPr txBox="1">
            <a:spLocks noChangeArrowheads="1"/>
          </p:cNvSpPr>
          <p:nvPr/>
        </p:nvSpPr>
        <p:spPr bwMode="auto">
          <a:xfrm>
            <a:off x="0" y="4514850"/>
            <a:ext cx="1670050"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9</a:t>
            </a:r>
            <a:r>
              <a:rPr lang="zh-CN" altLang="en-US" sz="1600" b="1">
                <a:latin typeface="Times New Roman" pitchFamily="18" charset="0"/>
              </a:rPr>
              <a:t>章 同步电动机变压变频调速系统</a:t>
            </a:r>
          </a:p>
        </p:txBody>
      </p:sp>
      <p:sp>
        <p:nvSpPr>
          <p:cNvPr id="10" name="Text Box 13"/>
          <p:cNvSpPr txBox="1">
            <a:spLocks noChangeArrowheads="1"/>
          </p:cNvSpPr>
          <p:nvPr/>
        </p:nvSpPr>
        <p:spPr bwMode="auto">
          <a:xfrm>
            <a:off x="0" y="2676525"/>
            <a:ext cx="1703388" cy="825500"/>
          </a:xfrm>
          <a:prstGeom prst="rect">
            <a:avLst/>
          </a:prstGeom>
          <a:solidFill>
            <a:schemeClr val="accent5">
              <a:lumMod val="60000"/>
              <a:lumOff val="40000"/>
            </a:schemeClr>
          </a:solidFill>
          <a:ln w="9525">
            <a:noFill/>
            <a:miter lim="800000"/>
          </a:ln>
        </p:spPr>
        <p:txBody>
          <a:bodyPr>
            <a:spAutoFit/>
          </a:bodyPr>
          <a:lstStyle/>
          <a:p>
            <a:pPr>
              <a:spcBef>
                <a:spcPct val="50000"/>
              </a:spcBef>
              <a:buFontTx/>
              <a:buNone/>
              <a:defRPr/>
            </a:pPr>
            <a:r>
              <a:rPr kumimoji="1" lang="zh-CN" altLang="en-US" sz="1600" b="1" dirty="0">
                <a:latin typeface="Times New Roman" panose="02020603050405020304" pitchFamily="18" charset="0"/>
                <a:hlinkClick r:id="rId7" action="ppaction://hlinksldjump"/>
              </a:rPr>
              <a:t>第</a:t>
            </a:r>
            <a:r>
              <a:rPr kumimoji="1" lang="en-US" altLang="zh-CN" sz="1600" b="1" dirty="0">
                <a:latin typeface="Times New Roman" panose="02020603050405020304" pitchFamily="18" charset="0"/>
                <a:hlinkClick r:id="rId7" action="ppaction://hlinksldjump"/>
              </a:rPr>
              <a:t>7</a:t>
            </a:r>
            <a:r>
              <a:rPr kumimoji="1" lang="zh-CN" altLang="en-US" sz="1600" b="1" dirty="0">
                <a:latin typeface="Times New Roman" panose="02020603050405020304" pitchFamily="18" charset="0"/>
                <a:hlinkClick r:id="rId7" action="ppaction://hlinksldjump"/>
              </a:rPr>
              <a:t>章  基于动态模型的异步电动机调速系统</a:t>
            </a:r>
            <a:endParaRPr kumimoji="1" lang="zh-CN" altLang="en-US" sz="1600" b="1" dirty="0">
              <a:latin typeface="Times New Roman" panose="02020603050405020304" pitchFamily="18" charset="0"/>
            </a:endParaRPr>
          </a:p>
        </p:txBody>
      </p:sp>
      <p:sp>
        <p:nvSpPr>
          <p:cNvPr id="25611" name="Text Box 26"/>
          <p:cNvSpPr txBox="1">
            <a:spLocks noChangeArrowheads="1"/>
          </p:cNvSpPr>
          <p:nvPr/>
        </p:nvSpPr>
        <p:spPr bwMode="auto">
          <a:xfrm>
            <a:off x="0" y="1079500"/>
            <a:ext cx="1687513" cy="581025"/>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8" action="ppaction://hlinksldjump"/>
              </a:rPr>
              <a:t>第</a:t>
            </a:r>
            <a:r>
              <a:rPr lang="en-US" altLang="zh-CN" sz="1600" b="1">
                <a:latin typeface="Times New Roman" pitchFamily="18" charset="0"/>
                <a:hlinkClick r:id="rId8" action="ppaction://hlinksldjump"/>
              </a:rPr>
              <a:t>1</a:t>
            </a:r>
            <a:r>
              <a:rPr lang="zh-CN" altLang="en-US" sz="1600" b="1">
                <a:latin typeface="Times New Roman" pitchFamily="18" charset="0"/>
                <a:hlinkClick r:id="rId8" action="ppaction://hlinksldjump"/>
              </a:rPr>
              <a:t>章  交流调速系统绪论</a:t>
            </a:r>
            <a:endParaRPr lang="zh-CN" altLang="en-US" sz="1600" b="1">
              <a:latin typeface="Times New Roman" pitchFamily="18" charset="0"/>
            </a:endParaRPr>
          </a:p>
        </p:txBody>
      </p:sp>
      <p:sp>
        <p:nvSpPr>
          <p:cNvPr id="25612" name="Text Box 27"/>
          <p:cNvSpPr txBox="1">
            <a:spLocks noChangeArrowheads="1"/>
          </p:cNvSpPr>
          <p:nvPr/>
        </p:nvSpPr>
        <p:spPr bwMode="auto">
          <a:xfrm>
            <a:off x="0" y="1749425"/>
            <a:ext cx="1693863" cy="825500"/>
          </a:xfrm>
          <a:prstGeom prst="rect">
            <a:avLst/>
          </a:prstGeom>
          <a:solidFill>
            <a:schemeClr val="bg1"/>
          </a:solidFill>
          <a:ln w="9525">
            <a:noFill/>
            <a:miter lim="800000"/>
            <a:headEnd/>
            <a:tailEnd/>
          </a:ln>
        </p:spPr>
        <p:txBody>
          <a:bodyPr>
            <a:spAutoFit/>
          </a:bodyPr>
          <a:lstStyle/>
          <a:p>
            <a:pPr>
              <a:spcBef>
                <a:spcPct val="50000"/>
              </a:spcBef>
            </a:pPr>
            <a:r>
              <a:rPr lang="zh-CN" altLang="zh-CN" sz="1600" b="1">
                <a:latin typeface="Times New Roman" pitchFamily="18" charset="0"/>
              </a:rPr>
              <a:t>第</a:t>
            </a:r>
            <a:r>
              <a:rPr lang="en-US" altLang="zh-CN" sz="1600" b="1">
                <a:latin typeface="Times New Roman" pitchFamily="18" charset="0"/>
              </a:rPr>
              <a:t>6</a:t>
            </a:r>
            <a:r>
              <a:rPr lang="zh-CN" altLang="zh-CN" sz="1600" b="1">
                <a:latin typeface="Times New Roman" pitchFamily="18" charset="0"/>
              </a:rPr>
              <a:t>章 </a:t>
            </a:r>
            <a:r>
              <a:rPr lang="zh-CN" altLang="en-US" sz="1600" b="1">
                <a:latin typeface="Times New Roman" pitchFamily="18" charset="0"/>
              </a:rPr>
              <a:t> </a:t>
            </a:r>
            <a:r>
              <a:rPr lang="zh-CN" altLang="zh-CN" sz="1600" b="1">
                <a:latin typeface="Times New Roman" pitchFamily="18" charset="0"/>
              </a:rPr>
              <a:t>基于稳态模型的异步电动机调速系统</a:t>
            </a:r>
            <a:endParaRPr lang="en-US" altLang="zh-CN" sz="1600" b="1">
              <a:latin typeface="Times New Roman" pitchFamily="18" charset="0"/>
            </a:endParaRPr>
          </a:p>
        </p:txBody>
      </p:sp>
      <p:sp>
        <p:nvSpPr>
          <p:cNvPr id="25613" name="Text Box 29"/>
          <p:cNvSpPr txBox="1">
            <a:spLocks noChangeArrowheads="1"/>
          </p:cNvSpPr>
          <p:nvPr/>
        </p:nvSpPr>
        <p:spPr bwMode="auto">
          <a:xfrm>
            <a:off x="0" y="3606800"/>
            <a:ext cx="1685925" cy="830263"/>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8</a:t>
            </a:r>
            <a:r>
              <a:rPr lang="zh-CN" altLang="en-US" sz="1600" b="1">
                <a:latin typeface="Times New Roman" pitchFamily="18" charset="0"/>
              </a:rPr>
              <a:t>章 </a:t>
            </a:r>
            <a:r>
              <a:rPr lang="zh-CN" altLang="zh-CN" sz="1600" b="1"/>
              <a:t>绕线转子异步电机转子变频控制系统</a:t>
            </a:r>
            <a:endParaRPr lang="zh-CN" altLang="en-US" sz="1600" b="1">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9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690688" y="65088"/>
            <a:ext cx="4610100" cy="700087"/>
          </a:xfrm>
        </p:spPr>
        <p:txBody>
          <a:bodyPr/>
          <a:lstStyle/>
          <a:p>
            <a:pPr algn="l" eaLnBrk="1" hangingPunct="1">
              <a:defRPr/>
            </a:pPr>
            <a:r>
              <a:rPr lang="zh-CN" altLang="en-US" dirty="0" smtClean="0">
                <a:solidFill>
                  <a:srgbClr val="0000FF"/>
                </a:solidFill>
              </a:rPr>
              <a:t>九、</a:t>
            </a:r>
            <a:r>
              <a:rPr lang="en-US" altLang="zh-CN" dirty="0" smtClean="0">
                <a:solidFill>
                  <a:srgbClr val="0000FF"/>
                </a:solidFill>
              </a:rPr>
              <a:t>DTC</a:t>
            </a:r>
            <a:r>
              <a:rPr lang="zh-CN" altLang="en-US" dirty="0" smtClean="0">
                <a:solidFill>
                  <a:srgbClr val="0000FF"/>
                </a:solidFill>
              </a:rPr>
              <a:t>系统与</a:t>
            </a:r>
            <a:r>
              <a:rPr lang="en-US" altLang="zh-CN" dirty="0" smtClean="0">
                <a:solidFill>
                  <a:srgbClr val="0000FF"/>
                </a:solidFill>
              </a:rPr>
              <a:t>VC</a:t>
            </a:r>
            <a:r>
              <a:rPr lang="zh-CN" altLang="en-US" dirty="0" smtClean="0">
                <a:solidFill>
                  <a:srgbClr val="0000FF"/>
                </a:solidFill>
              </a:rPr>
              <a:t>系统比较 </a:t>
            </a:r>
          </a:p>
        </p:txBody>
      </p:sp>
      <p:sp>
        <p:nvSpPr>
          <p:cNvPr id="81923" name="Rectangle 3"/>
          <p:cNvSpPr>
            <a:spLocks noGrp="1" noChangeArrowheads="1"/>
          </p:cNvSpPr>
          <p:nvPr>
            <p:ph idx="1"/>
          </p:nvPr>
        </p:nvSpPr>
        <p:spPr>
          <a:xfrm>
            <a:off x="1763713" y="908050"/>
            <a:ext cx="7343775" cy="5184775"/>
          </a:xfrm>
          <a:solidFill>
            <a:schemeClr val="bg1"/>
          </a:solidFill>
        </p:spPr>
        <p:txBody>
          <a:bodyPr/>
          <a:lstStyle/>
          <a:p>
            <a:pPr eaLnBrk="1" hangingPunct="1"/>
            <a:r>
              <a:rPr lang="en-US" altLang="zh-CN" sz="2400" b="1" smtClean="0"/>
              <a:t>DTC</a:t>
            </a:r>
            <a:r>
              <a:rPr lang="zh-CN" altLang="en-US" sz="2400" b="1" smtClean="0"/>
              <a:t>系统和</a:t>
            </a:r>
            <a:r>
              <a:rPr lang="en-US" altLang="zh-CN" sz="2400" b="1" smtClean="0"/>
              <a:t>VC</a:t>
            </a:r>
            <a:r>
              <a:rPr lang="zh-CN" altLang="en-US" sz="2400" b="1" smtClean="0"/>
              <a:t>系统都是已获实际应用的高性能交流调速系统。两者都采用转矩（转速）和磁链分别控制，这是符合异步电动机动态数学模型的需要的。但两者在控制性能上却各有千秋。</a:t>
            </a:r>
          </a:p>
          <a:p>
            <a:pPr eaLnBrk="1" hangingPunct="1"/>
            <a:r>
              <a:rPr lang="zh-CN" altLang="en-US" sz="2400" b="1" smtClean="0"/>
              <a:t>矢量控制系统特点：</a:t>
            </a:r>
            <a:r>
              <a:rPr lang="en-US" altLang="zh-CN" sz="2400" b="1" smtClean="0"/>
              <a:t>VC</a:t>
            </a:r>
            <a:r>
              <a:rPr lang="zh-CN" altLang="en-US" sz="2400" b="1" smtClean="0"/>
              <a:t>系统强调</a:t>
            </a:r>
            <a:r>
              <a:rPr lang="en-US" altLang="zh-CN" sz="2400" b="1" i="1" smtClean="0"/>
              <a:t>T</a:t>
            </a:r>
            <a:r>
              <a:rPr lang="en-US" altLang="zh-CN" sz="2400" b="1" smtClean="0"/>
              <a:t>e</a:t>
            </a:r>
            <a:r>
              <a:rPr lang="zh-CN" altLang="en-US" sz="2400" b="1" smtClean="0"/>
              <a:t>与</a:t>
            </a:r>
            <a:r>
              <a:rPr lang="el-GR" altLang="zh-CN" sz="2400" b="1" i="1" smtClean="0"/>
              <a:t>Ψ</a:t>
            </a:r>
            <a:r>
              <a:rPr lang="en-US" altLang="zh-CN" sz="2400" b="1" smtClean="0"/>
              <a:t>r</a:t>
            </a:r>
            <a:r>
              <a:rPr lang="zh-CN" altLang="en-US" sz="2400" b="1" smtClean="0"/>
              <a:t>的解耦，有利于分别设计转速与磁链调节器；实行连续控制，可获得较宽的调速范围；但按</a:t>
            </a:r>
            <a:r>
              <a:rPr lang="el-GR" altLang="zh-CN" sz="2400" b="1" i="1" smtClean="0"/>
              <a:t>Ψ</a:t>
            </a:r>
            <a:r>
              <a:rPr lang="en-US" altLang="zh-CN" sz="2400" b="1" smtClean="0"/>
              <a:t>r</a:t>
            </a:r>
            <a:r>
              <a:rPr lang="zh-CN" altLang="en-US" sz="2400" b="1" smtClean="0"/>
              <a:t>定向受电动机转子参数变化的影响，降低了系统的鲁棒性。</a:t>
            </a:r>
          </a:p>
          <a:p>
            <a:pPr eaLnBrk="1" hangingPunct="1"/>
            <a:r>
              <a:rPr lang="en-US" altLang="zh-CN" sz="2400" b="1" smtClean="0"/>
              <a:t>DTC</a:t>
            </a:r>
            <a:r>
              <a:rPr lang="zh-CN" altLang="en-US" sz="2400" b="1" smtClean="0"/>
              <a:t>系统特点：</a:t>
            </a:r>
            <a:r>
              <a:rPr lang="en-US" altLang="zh-CN" sz="2400" b="1" smtClean="0"/>
              <a:t>DTC</a:t>
            </a:r>
            <a:r>
              <a:rPr lang="zh-CN" altLang="en-US" sz="2400" b="1" smtClean="0"/>
              <a:t>系统则实行</a:t>
            </a:r>
            <a:r>
              <a:rPr lang="en-US" altLang="zh-CN" sz="2400" b="1" i="1" smtClean="0"/>
              <a:t>T</a:t>
            </a:r>
            <a:r>
              <a:rPr lang="en-US" altLang="zh-CN" sz="2400" b="1" smtClean="0"/>
              <a:t>e</a:t>
            </a:r>
            <a:r>
              <a:rPr lang="zh-CN" altLang="en-US" sz="2400" b="1" smtClean="0"/>
              <a:t>与</a:t>
            </a:r>
            <a:r>
              <a:rPr lang="el-GR" altLang="zh-CN" sz="2400" b="1" i="1" smtClean="0"/>
              <a:t>Ψ</a:t>
            </a:r>
            <a:r>
              <a:rPr lang="en-US" altLang="zh-CN" sz="2400" b="1" smtClean="0"/>
              <a:t>s</a:t>
            </a:r>
            <a:r>
              <a:rPr lang="zh-CN" altLang="en-US" sz="2400" b="1" smtClean="0"/>
              <a:t>砰</a:t>
            </a:r>
            <a:r>
              <a:rPr lang="en-US" altLang="zh-CN" sz="2400" b="1" smtClean="0"/>
              <a:t>-</a:t>
            </a:r>
            <a:r>
              <a:rPr lang="zh-CN" altLang="en-US" sz="2400" b="1" smtClean="0"/>
              <a:t>砰控制，避开了旋转坐标变换，简化了控制结构；控制定子磁链而不是转子磁链，不受转子参数变化的影响；但不可避免地产生转矩脉动，低速性能较差，调速范围受到限制。表</a:t>
            </a:r>
            <a:r>
              <a:rPr lang="en-US" altLang="zh-CN" sz="2400" b="1" smtClean="0"/>
              <a:t>6-1</a:t>
            </a:r>
            <a:r>
              <a:rPr lang="zh-CN" altLang="en-US" sz="2400" b="1" smtClean="0"/>
              <a:t>列出了两种系统的特点与性能的比较。 </a:t>
            </a:r>
          </a:p>
        </p:txBody>
      </p:sp>
      <p:sp>
        <p:nvSpPr>
          <p:cNvPr id="81924" name="Text Box 30"/>
          <p:cNvSpPr txBox="1">
            <a:spLocks noChangeArrowheads="1"/>
          </p:cNvSpPr>
          <p:nvPr/>
        </p:nvSpPr>
        <p:spPr bwMode="auto">
          <a:xfrm>
            <a:off x="0" y="4514850"/>
            <a:ext cx="1670050"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9</a:t>
            </a:r>
            <a:r>
              <a:rPr lang="zh-CN" altLang="en-US" sz="1600" b="1">
                <a:latin typeface="Times New Roman" pitchFamily="18" charset="0"/>
              </a:rPr>
              <a:t>章 同步电动机变压变频调速系统</a:t>
            </a:r>
          </a:p>
        </p:txBody>
      </p:sp>
      <p:sp>
        <p:nvSpPr>
          <p:cNvPr id="5" name="Text Box 13"/>
          <p:cNvSpPr txBox="1">
            <a:spLocks noChangeArrowheads="1"/>
          </p:cNvSpPr>
          <p:nvPr/>
        </p:nvSpPr>
        <p:spPr bwMode="auto">
          <a:xfrm>
            <a:off x="0" y="2676525"/>
            <a:ext cx="1703388" cy="825500"/>
          </a:xfrm>
          <a:prstGeom prst="rect">
            <a:avLst/>
          </a:prstGeom>
          <a:solidFill>
            <a:schemeClr val="accent5">
              <a:lumMod val="60000"/>
              <a:lumOff val="40000"/>
            </a:schemeClr>
          </a:solidFill>
          <a:ln w="9525">
            <a:noFill/>
            <a:miter lim="800000"/>
          </a:ln>
        </p:spPr>
        <p:txBody>
          <a:bodyPr>
            <a:spAutoFit/>
          </a:bodyPr>
          <a:lstStyle/>
          <a:p>
            <a:pPr>
              <a:spcBef>
                <a:spcPct val="50000"/>
              </a:spcBef>
              <a:buFontTx/>
              <a:buNone/>
              <a:defRPr/>
            </a:pPr>
            <a:r>
              <a:rPr kumimoji="1" lang="zh-CN" altLang="en-US" sz="1600" b="1" dirty="0">
                <a:latin typeface="Times New Roman" panose="02020603050405020304" pitchFamily="18" charset="0"/>
                <a:hlinkClick r:id="rId2" action="ppaction://hlinksldjump"/>
              </a:rPr>
              <a:t>第</a:t>
            </a:r>
            <a:r>
              <a:rPr kumimoji="1" lang="en-US" altLang="zh-CN" sz="1600" b="1" dirty="0">
                <a:latin typeface="Times New Roman" panose="02020603050405020304" pitchFamily="18" charset="0"/>
                <a:hlinkClick r:id="rId2" action="ppaction://hlinksldjump"/>
              </a:rPr>
              <a:t>7</a:t>
            </a:r>
            <a:r>
              <a:rPr kumimoji="1" lang="zh-CN" altLang="en-US" sz="1600" b="1" dirty="0">
                <a:latin typeface="Times New Roman" panose="02020603050405020304" pitchFamily="18" charset="0"/>
                <a:hlinkClick r:id="rId2" action="ppaction://hlinksldjump"/>
              </a:rPr>
              <a:t>章  基于动态模型的异步电动机调速系统</a:t>
            </a:r>
            <a:endParaRPr kumimoji="1" lang="zh-CN" altLang="en-US" sz="1600" b="1" dirty="0">
              <a:latin typeface="Times New Roman" panose="02020603050405020304" pitchFamily="18" charset="0"/>
            </a:endParaRPr>
          </a:p>
        </p:txBody>
      </p:sp>
      <p:sp>
        <p:nvSpPr>
          <p:cNvPr id="81926" name="Text Box 26"/>
          <p:cNvSpPr txBox="1">
            <a:spLocks noChangeArrowheads="1"/>
          </p:cNvSpPr>
          <p:nvPr/>
        </p:nvSpPr>
        <p:spPr bwMode="auto">
          <a:xfrm>
            <a:off x="0" y="1079500"/>
            <a:ext cx="1687513" cy="581025"/>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3" action="ppaction://hlinksldjump"/>
              </a:rPr>
              <a:t>第</a:t>
            </a:r>
            <a:r>
              <a:rPr lang="en-US" altLang="zh-CN" sz="1600" b="1">
                <a:latin typeface="Times New Roman" pitchFamily="18" charset="0"/>
                <a:hlinkClick r:id="rId3" action="ppaction://hlinksldjump"/>
              </a:rPr>
              <a:t>1</a:t>
            </a:r>
            <a:r>
              <a:rPr lang="zh-CN" altLang="en-US" sz="1600" b="1">
                <a:latin typeface="Times New Roman" pitchFamily="18" charset="0"/>
                <a:hlinkClick r:id="rId3" action="ppaction://hlinksldjump"/>
              </a:rPr>
              <a:t>章  交流调速系统绪论</a:t>
            </a:r>
            <a:endParaRPr lang="zh-CN" altLang="en-US" sz="1600" b="1">
              <a:latin typeface="Times New Roman" pitchFamily="18" charset="0"/>
            </a:endParaRPr>
          </a:p>
        </p:txBody>
      </p:sp>
      <p:sp>
        <p:nvSpPr>
          <p:cNvPr id="81927" name="Text Box 27"/>
          <p:cNvSpPr txBox="1">
            <a:spLocks noChangeArrowheads="1"/>
          </p:cNvSpPr>
          <p:nvPr/>
        </p:nvSpPr>
        <p:spPr bwMode="auto">
          <a:xfrm>
            <a:off x="0" y="1749425"/>
            <a:ext cx="1693863" cy="825500"/>
          </a:xfrm>
          <a:prstGeom prst="rect">
            <a:avLst/>
          </a:prstGeom>
          <a:solidFill>
            <a:schemeClr val="bg1"/>
          </a:solidFill>
          <a:ln w="9525">
            <a:noFill/>
            <a:miter lim="800000"/>
            <a:headEnd/>
            <a:tailEnd/>
          </a:ln>
        </p:spPr>
        <p:txBody>
          <a:bodyPr>
            <a:spAutoFit/>
          </a:bodyPr>
          <a:lstStyle/>
          <a:p>
            <a:pPr>
              <a:spcBef>
                <a:spcPct val="50000"/>
              </a:spcBef>
            </a:pPr>
            <a:r>
              <a:rPr lang="zh-CN" altLang="zh-CN" sz="1600" b="1">
                <a:latin typeface="Times New Roman" pitchFamily="18" charset="0"/>
              </a:rPr>
              <a:t>第</a:t>
            </a:r>
            <a:r>
              <a:rPr lang="en-US" altLang="zh-CN" sz="1600" b="1">
                <a:latin typeface="Times New Roman" pitchFamily="18" charset="0"/>
              </a:rPr>
              <a:t>6</a:t>
            </a:r>
            <a:r>
              <a:rPr lang="zh-CN" altLang="zh-CN" sz="1600" b="1">
                <a:latin typeface="Times New Roman" pitchFamily="18" charset="0"/>
              </a:rPr>
              <a:t>章 </a:t>
            </a:r>
            <a:r>
              <a:rPr lang="zh-CN" altLang="en-US" sz="1600" b="1">
                <a:latin typeface="Times New Roman" pitchFamily="18" charset="0"/>
              </a:rPr>
              <a:t> </a:t>
            </a:r>
            <a:r>
              <a:rPr lang="zh-CN" altLang="zh-CN" sz="1600" b="1">
                <a:latin typeface="Times New Roman" pitchFamily="18" charset="0"/>
              </a:rPr>
              <a:t>基于稳态模型的异步电动机调速系统</a:t>
            </a:r>
            <a:endParaRPr lang="en-US" altLang="zh-CN" sz="1600" b="1">
              <a:latin typeface="Times New Roman" pitchFamily="18" charset="0"/>
            </a:endParaRPr>
          </a:p>
        </p:txBody>
      </p:sp>
      <p:sp>
        <p:nvSpPr>
          <p:cNvPr id="81928" name="Text Box 29"/>
          <p:cNvSpPr txBox="1">
            <a:spLocks noChangeArrowheads="1"/>
          </p:cNvSpPr>
          <p:nvPr/>
        </p:nvSpPr>
        <p:spPr bwMode="auto">
          <a:xfrm>
            <a:off x="0" y="3606800"/>
            <a:ext cx="1685925" cy="830263"/>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8</a:t>
            </a:r>
            <a:r>
              <a:rPr lang="zh-CN" altLang="en-US" sz="1600" b="1">
                <a:latin typeface="Times New Roman" pitchFamily="18" charset="0"/>
              </a:rPr>
              <a:t>章 </a:t>
            </a:r>
            <a:r>
              <a:rPr lang="zh-CN" altLang="zh-CN" sz="1600" b="1"/>
              <a:t>绕线转子异步电机转子变频控制系统</a:t>
            </a:r>
            <a:endParaRPr lang="zh-CN" altLang="en-US" sz="1600" b="1">
              <a:latin typeface="Times New Roman" pitchFamily="18"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1690688" y="0"/>
            <a:ext cx="6985000" cy="792163"/>
          </a:xfrm>
          <a:solidFill>
            <a:schemeClr val="bg1"/>
          </a:solidFill>
        </p:spPr>
        <p:txBody>
          <a:bodyPr/>
          <a:lstStyle/>
          <a:p>
            <a:pPr algn="l" eaLnBrk="1" hangingPunct="1">
              <a:defRPr/>
            </a:pPr>
            <a:r>
              <a:rPr lang="zh-CN" altLang="en-US" dirty="0" smtClean="0">
                <a:solidFill>
                  <a:srgbClr val="CC0000"/>
                </a:solidFill>
                <a:latin typeface="隶书" panose="02010509060101010101" pitchFamily="49" charset="-122"/>
                <a:ea typeface="隶书" panose="02010509060101010101" pitchFamily="49" charset="-122"/>
              </a:rPr>
              <a:t>第</a:t>
            </a:r>
            <a:r>
              <a:rPr lang="en-US" altLang="zh-CN" dirty="0" smtClean="0">
                <a:solidFill>
                  <a:srgbClr val="CC0000"/>
                </a:solidFill>
                <a:latin typeface="隶书" panose="02010509060101010101" pitchFamily="49" charset="-122"/>
                <a:ea typeface="隶书" panose="02010509060101010101" pitchFamily="49" charset="-122"/>
              </a:rPr>
              <a:t>8</a:t>
            </a:r>
            <a:r>
              <a:rPr lang="zh-CN" altLang="en-US" dirty="0" smtClean="0">
                <a:solidFill>
                  <a:srgbClr val="CC0000"/>
                </a:solidFill>
                <a:latin typeface="隶书" panose="02010509060101010101" pitchFamily="49" charset="-122"/>
                <a:ea typeface="隶书" panose="02010509060101010101" pitchFamily="49" charset="-122"/>
              </a:rPr>
              <a:t>章 绕线转子异步电机转子变频调速系统 </a:t>
            </a:r>
          </a:p>
        </p:txBody>
      </p:sp>
      <p:sp>
        <p:nvSpPr>
          <p:cNvPr id="72707" name="Rectangle 3"/>
          <p:cNvSpPr>
            <a:spLocks noGrp="1" noChangeArrowheads="1"/>
          </p:cNvSpPr>
          <p:nvPr>
            <p:ph idx="1"/>
          </p:nvPr>
        </p:nvSpPr>
        <p:spPr>
          <a:xfrm>
            <a:off x="1692275" y="836613"/>
            <a:ext cx="7451725" cy="6021387"/>
          </a:xfrm>
          <a:solidFill>
            <a:schemeClr val="bg1"/>
          </a:solidFill>
        </p:spPr>
        <p:txBody>
          <a:bodyPr/>
          <a:lstStyle/>
          <a:p>
            <a:pPr marL="0" indent="0" eaLnBrk="1" hangingPunct="1">
              <a:lnSpc>
                <a:spcPct val="80000"/>
              </a:lnSpc>
              <a:buFontTx/>
              <a:buNone/>
              <a:defRPr/>
            </a:pPr>
            <a:r>
              <a:rPr lang="zh-CN" altLang="en-US" sz="2400" b="1" dirty="0" smtClean="0">
                <a:solidFill>
                  <a:srgbClr val="0000FF"/>
                </a:solidFill>
              </a:rPr>
              <a:t>一、绕线转子异步电机双馈调速系统的四种工况：产生条件、</a:t>
            </a:r>
            <a:r>
              <a:rPr lang="zh-CN" altLang="en-US" sz="2400" b="1" dirty="0" smtClean="0">
                <a:solidFill>
                  <a:srgbClr val="FF3300"/>
                </a:solidFill>
                <a:effectLst>
                  <a:outerShdw blurRad="38100" dist="38100" dir="2700000" algn="tl">
                    <a:srgbClr val="000000">
                      <a:alpha val="43137"/>
                    </a:srgbClr>
                  </a:outerShdw>
                </a:effectLst>
              </a:rPr>
              <a:t>功率流向</a:t>
            </a:r>
            <a:r>
              <a:rPr lang="zh-CN" altLang="en-US" sz="2400" b="1" dirty="0" smtClean="0">
                <a:solidFill>
                  <a:srgbClr val="0000FF"/>
                </a:solidFill>
              </a:rPr>
              <a:t>、</a:t>
            </a:r>
            <a:r>
              <a:rPr lang="en-US" altLang="zh-CN" sz="2400" b="1" dirty="0" smtClean="0">
                <a:solidFill>
                  <a:srgbClr val="C00000"/>
                </a:solidFill>
                <a:effectLst>
                  <a:outerShdw blurRad="38100" dist="38100" dir="2700000" algn="tl">
                    <a:srgbClr val="000000">
                      <a:alpha val="43137"/>
                    </a:srgbClr>
                  </a:outerShdw>
                </a:effectLst>
              </a:rPr>
              <a:t>s</a:t>
            </a:r>
            <a:r>
              <a:rPr lang="zh-CN" altLang="en-US" sz="2400" b="1" dirty="0" smtClean="0">
                <a:solidFill>
                  <a:srgbClr val="C00000"/>
                </a:solidFill>
                <a:effectLst>
                  <a:outerShdw blurRad="38100" dist="38100" dir="2700000" algn="tl">
                    <a:srgbClr val="000000">
                      <a:alpha val="43137"/>
                    </a:srgbClr>
                  </a:outerShdw>
                </a:effectLst>
              </a:rPr>
              <a:t>和</a:t>
            </a:r>
            <a:r>
              <a:rPr lang="en-US" altLang="zh-CN" sz="2400" b="1" dirty="0" smtClean="0">
                <a:solidFill>
                  <a:srgbClr val="C00000"/>
                </a:solidFill>
                <a:effectLst>
                  <a:outerShdw blurRad="38100" dist="38100" dir="2700000" algn="tl">
                    <a:srgbClr val="000000">
                      <a:alpha val="43137"/>
                    </a:srgbClr>
                  </a:outerShdw>
                </a:effectLst>
              </a:rPr>
              <a:t>n</a:t>
            </a:r>
            <a:r>
              <a:rPr lang="zh-CN" altLang="en-US" sz="2400" b="1" dirty="0" smtClean="0">
                <a:solidFill>
                  <a:srgbClr val="C00000"/>
                </a:solidFill>
                <a:effectLst>
                  <a:outerShdw blurRad="38100" dist="38100" dir="2700000" algn="tl">
                    <a:srgbClr val="000000">
                      <a:alpha val="43137"/>
                    </a:srgbClr>
                  </a:outerShdw>
                </a:effectLst>
              </a:rPr>
              <a:t>的范围 </a:t>
            </a:r>
          </a:p>
          <a:p>
            <a:pPr>
              <a:spcBef>
                <a:spcPts val="0"/>
              </a:spcBef>
              <a:spcAft>
                <a:spcPts val="0"/>
              </a:spcAft>
              <a:buFontTx/>
              <a:buNone/>
              <a:defRPr/>
            </a:pPr>
            <a:r>
              <a:rPr lang="en-US" altLang="zh-CN" sz="2000" b="1" dirty="0" smtClean="0"/>
              <a:t>1. </a:t>
            </a:r>
            <a:r>
              <a:rPr lang="zh-CN" altLang="en-US" sz="2000" b="1" dirty="0" smtClean="0"/>
              <a:t>电机在次同步转速下作电动运行</a:t>
            </a:r>
          </a:p>
          <a:p>
            <a:pPr>
              <a:spcBef>
                <a:spcPts val="0"/>
              </a:spcBef>
              <a:spcAft>
                <a:spcPts val="0"/>
              </a:spcAft>
              <a:buFontTx/>
              <a:buNone/>
              <a:defRPr/>
            </a:pPr>
            <a:r>
              <a:rPr lang="en-US" altLang="zh-CN" sz="2000" b="1" dirty="0" smtClean="0"/>
              <a:t>2. </a:t>
            </a:r>
            <a:r>
              <a:rPr lang="zh-CN" altLang="en-US" sz="2000" b="1" dirty="0" smtClean="0"/>
              <a:t>电机在超同步转速下作电动运行</a:t>
            </a:r>
            <a:endParaRPr lang="en-US" altLang="zh-CN" sz="2000" b="1" dirty="0" smtClean="0"/>
          </a:p>
          <a:p>
            <a:pPr>
              <a:spcBef>
                <a:spcPts val="0"/>
              </a:spcBef>
              <a:spcAft>
                <a:spcPts val="0"/>
              </a:spcAft>
              <a:buFontTx/>
              <a:buNone/>
              <a:defRPr/>
            </a:pPr>
            <a:r>
              <a:rPr lang="en-US" altLang="zh-CN" sz="2000" b="1" dirty="0" smtClean="0"/>
              <a:t>3. </a:t>
            </a:r>
            <a:r>
              <a:rPr lang="zh-CN" altLang="en-US" sz="2000" b="1" dirty="0" smtClean="0"/>
              <a:t>电机在超同步转速下作发电运行</a:t>
            </a:r>
          </a:p>
          <a:p>
            <a:pPr>
              <a:spcBef>
                <a:spcPts val="0"/>
              </a:spcBef>
              <a:spcAft>
                <a:spcPts val="0"/>
              </a:spcAft>
              <a:buFontTx/>
              <a:buNone/>
              <a:defRPr/>
            </a:pPr>
            <a:r>
              <a:rPr lang="en-US" altLang="zh-CN" sz="2000" b="1" dirty="0" smtClean="0"/>
              <a:t>4. </a:t>
            </a:r>
            <a:r>
              <a:rPr lang="zh-CN" altLang="en-US" sz="2000" b="1" dirty="0" smtClean="0"/>
              <a:t>电机在次同步转速下作发电运行</a:t>
            </a:r>
          </a:p>
          <a:p>
            <a:pPr eaLnBrk="1" hangingPunct="1">
              <a:lnSpc>
                <a:spcPct val="80000"/>
              </a:lnSpc>
              <a:buFontTx/>
              <a:buNone/>
              <a:defRPr/>
            </a:pPr>
            <a:r>
              <a:rPr lang="zh-CN" altLang="en-US" sz="2800" b="1" dirty="0" smtClean="0">
                <a:solidFill>
                  <a:srgbClr val="0000FF"/>
                </a:solidFill>
              </a:rPr>
              <a:t>二、串级调速系统停车问题：</a:t>
            </a:r>
          </a:p>
          <a:p>
            <a:pPr marL="0" indent="0" eaLnBrk="1" hangingPunct="1">
              <a:lnSpc>
                <a:spcPct val="80000"/>
              </a:lnSpc>
              <a:buFontTx/>
              <a:buNone/>
              <a:defRPr/>
            </a:pPr>
            <a:r>
              <a:rPr lang="zh-CN" altLang="en-US" sz="2200" b="1" dirty="0" smtClean="0"/>
              <a:t>一般电动机：有制动停车（转子侧输入电功率）和自由停车两种方式。串级调速系统没有制动停车功能。只能靠减小</a:t>
            </a:r>
            <a:r>
              <a:rPr lang="zh-CN" altLang="en-US" sz="2200" b="1" i="1" dirty="0" smtClean="0">
                <a:sym typeface="Symbol" panose="05050102010706020507" pitchFamily="18" charset="2"/>
              </a:rPr>
              <a:t></a:t>
            </a:r>
            <a:r>
              <a:rPr lang="zh-CN" altLang="en-US" sz="2200" b="1" i="1" dirty="0" smtClean="0"/>
              <a:t> </a:t>
            </a:r>
            <a:r>
              <a:rPr lang="zh-CN" altLang="en-US" sz="2200" b="1" dirty="0" smtClean="0"/>
              <a:t>角逐渐减速，并依靠负载阻转矩的作用自由停车。原因：与转子连接的是不可控整流装置，只能从转子侧输出电功率，不可能输入电功率</a:t>
            </a:r>
            <a:r>
              <a:rPr lang="zh-CN" altLang="en-US" sz="2400" b="1" dirty="0" smtClean="0"/>
              <a:t>。</a:t>
            </a:r>
          </a:p>
          <a:p>
            <a:pPr eaLnBrk="1" hangingPunct="1">
              <a:lnSpc>
                <a:spcPct val="80000"/>
              </a:lnSpc>
              <a:buFontTx/>
              <a:buNone/>
              <a:defRPr/>
            </a:pPr>
            <a:r>
              <a:rPr lang="zh-CN" altLang="en-US" sz="2800" b="1" dirty="0" smtClean="0">
                <a:solidFill>
                  <a:srgbClr val="0000FF"/>
                </a:solidFill>
              </a:rPr>
              <a:t>三、交流串级调速系统所属工况：</a:t>
            </a:r>
          </a:p>
          <a:p>
            <a:pPr marL="0" indent="0" eaLnBrk="1" hangingPunct="1">
              <a:lnSpc>
                <a:spcPct val="80000"/>
              </a:lnSpc>
              <a:buFontTx/>
              <a:buNone/>
              <a:defRPr/>
            </a:pPr>
            <a:r>
              <a:rPr lang="zh-CN" altLang="en-US" sz="2400" b="1" dirty="0" smtClean="0"/>
              <a:t>交流串级调速工作在次同步转速下作电动运行，属于第</a:t>
            </a:r>
            <a:r>
              <a:rPr lang="en-US" altLang="zh-CN" sz="2400" b="1" dirty="0" smtClean="0"/>
              <a:t>1</a:t>
            </a:r>
            <a:r>
              <a:rPr lang="zh-CN" altLang="en-US" sz="2400" b="1" dirty="0" smtClean="0"/>
              <a:t>种工况。</a:t>
            </a:r>
          </a:p>
          <a:p>
            <a:pPr eaLnBrk="1" hangingPunct="1">
              <a:lnSpc>
                <a:spcPct val="80000"/>
              </a:lnSpc>
              <a:buFontTx/>
              <a:buNone/>
              <a:defRPr/>
            </a:pPr>
            <a:r>
              <a:rPr lang="zh-CN" altLang="en-US" sz="2800" b="1" dirty="0" smtClean="0">
                <a:solidFill>
                  <a:srgbClr val="0000FF"/>
                </a:solidFill>
              </a:rPr>
              <a:t>四、串极调速的核心环节</a:t>
            </a:r>
            <a:r>
              <a:rPr lang="zh-CN" altLang="en-US" sz="2400" b="1" dirty="0" smtClean="0">
                <a:solidFill>
                  <a:srgbClr val="0000FF"/>
                </a:solidFill>
              </a:rPr>
              <a:t>：</a:t>
            </a:r>
          </a:p>
          <a:p>
            <a:pPr eaLnBrk="1" hangingPunct="1">
              <a:lnSpc>
                <a:spcPct val="80000"/>
              </a:lnSpc>
              <a:buFontTx/>
              <a:buNone/>
              <a:defRPr/>
            </a:pPr>
            <a:r>
              <a:rPr lang="zh-CN" altLang="en-US" sz="2400" b="1" dirty="0" smtClean="0"/>
              <a:t>附加电动势装置（与转子电动势同频率）。 </a:t>
            </a:r>
          </a:p>
        </p:txBody>
      </p:sp>
      <p:sp>
        <p:nvSpPr>
          <p:cNvPr id="82948" name="Text Box 30"/>
          <p:cNvSpPr txBox="1">
            <a:spLocks noChangeArrowheads="1"/>
          </p:cNvSpPr>
          <p:nvPr/>
        </p:nvSpPr>
        <p:spPr bwMode="auto">
          <a:xfrm>
            <a:off x="0" y="4514850"/>
            <a:ext cx="1670050"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9</a:t>
            </a:r>
            <a:r>
              <a:rPr lang="zh-CN" altLang="en-US" sz="1600" b="1">
                <a:latin typeface="Times New Roman" pitchFamily="18" charset="0"/>
              </a:rPr>
              <a:t>章 同步电动机变压变频调速系统</a:t>
            </a:r>
          </a:p>
        </p:txBody>
      </p:sp>
      <p:sp>
        <p:nvSpPr>
          <p:cNvPr id="82949" name="Text Box 13"/>
          <p:cNvSpPr txBox="1">
            <a:spLocks noChangeArrowheads="1"/>
          </p:cNvSpPr>
          <p:nvPr/>
        </p:nvSpPr>
        <p:spPr bwMode="auto">
          <a:xfrm>
            <a:off x="0" y="2676525"/>
            <a:ext cx="1703388"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2" action="ppaction://hlinksldjump"/>
              </a:rPr>
              <a:t>第</a:t>
            </a:r>
            <a:r>
              <a:rPr lang="en-US" altLang="zh-CN" sz="1600" b="1">
                <a:latin typeface="Times New Roman" pitchFamily="18" charset="0"/>
                <a:hlinkClick r:id="rId2" action="ppaction://hlinksldjump"/>
              </a:rPr>
              <a:t>7</a:t>
            </a:r>
            <a:r>
              <a:rPr lang="zh-CN" altLang="en-US" sz="1600" b="1">
                <a:latin typeface="Times New Roman" pitchFamily="18" charset="0"/>
                <a:hlinkClick r:id="rId2" action="ppaction://hlinksldjump"/>
              </a:rPr>
              <a:t>章  基于动态模型的异步电动机调速系统</a:t>
            </a:r>
            <a:endParaRPr lang="zh-CN" altLang="en-US" sz="1600" b="1">
              <a:latin typeface="Times New Roman" pitchFamily="18" charset="0"/>
            </a:endParaRPr>
          </a:p>
        </p:txBody>
      </p:sp>
      <p:sp>
        <p:nvSpPr>
          <p:cNvPr id="82950" name="Text Box 26"/>
          <p:cNvSpPr txBox="1">
            <a:spLocks noChangeArrowheads="1"/>
          </p:cNvSpPr>
          <p:nvPr/>
        </p:nvSpPr>
        <p:spPr bwMode="auto">
          <a:xfrm>
            <a:off x="0" y="1079500"/>
            <a:ext cx="1687513" cy="581025"/>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3" action="ppaction://hlinksldjump"/>
              </a:rPr>
              <a:t>第</a:t>
            </a:r>
            <a:r>
              <a:rPr lang="en-US" altLang="zh-CN" sz="1600" b="1">
                <a:latin typeface="Times New Roman" pitchFamily="18" charset="0"/>
                <a:hlinkClick r:id="rId3" action="ppaction://hlinksldjump"/>
              </a:rPr>
              <a:t>1</a:t>
            </a:r>
            <a:r>
              <a:rPr lang="zh-CN" altLang="en-US" sz="1600" b="1">
                <a:latin typeface="Times New Roman" pitchFamily="18" charset="0"/>
                <a:hlinkClick r:id="rId3" action="ppaction://hlinksldjump"/>
              </a:rPr>
              <a:t>章  交流调速系统绪论</a:t>
            </a:r>
            <a:endParaRPr lang="zh-CN" altLang="en-US" sz="1600" b="1">
              <a:latin typeface="Times New Roman" pitchFamily="18" charset="0"/>
            </a:endParaRPr>
          </a:p>
        </p:txBody>
      </p:sp>
      <p:sp>
        <p:nvSpPr>
          <p:cNvPr id="82951" name="Text Box 27"/>
          <p:cNvSpPr txBox="1">
            <a:spLocks noChangeArrowheads="1"/>
          </p:cNvSpPr>
          <p:nvPr/>
        </p:nvSpPr>
        <p:spPr bwMode="auto">
          <a:xfrm>
            <a:off x="0" y="1749425"/>
            <a:ext cx="1693863" cy="825500"/>
          </a:xfrm>
          <a:prstGeom prst="rect">
            <a:avLst/>
          </a:prstGeom>
          <a:solidFill>
            <a:schemeClr val="bg1"/>
          </a:solidFill>
          <a:ln w="9525">
            <a:noFill/>
            <a:miter lim="800000"/>
            <a:headEnd/>
            <a:tailEnd/>
          </a:ln>
        </p:spPr>
        <p:txBody>
          <a:bodyPr>
            <a:spAutoFit/>
          </a:bodyPr>
          <a:lstStyle/>
          <a:p>
            <a:pPr>
              <a:spcBef>
                <a:spcPct val="50000"/>
              </a:spcBef>
            </a:pPr>
            <a:r>
              <a:rPr lang="zh-CN" altLang="zh-CN" sz="1600" b="1">
                <a:latin typeface="Times New Roman" pitchFamily="18" charset="0"/>
              </a:rPr>
              <a:t>第</a:t>
            </a:r>
            <a:r>
              <a:rPr lang="en-US" altLang="zh-CN" sz="1600" b="1">
                <a:latin typeface="Times New Roman" pitchFamily="18" charset="0"/>
              </a:rPr>
              <a:t>6</a:t>
            </a:r>
            <a:r>
              <a:rPr lang="zh-CN" altLang="zh-CN" sz="1600" b="1">
                <a:latin typeface="Times New Roman" pitchFamily="18" charset="0"/>
              </a:rPr>
              <a:t>章 </a:t>
            </a:r>
            <a:r>
              <a:rPr lang="zh-CN" altLang="en-US" sz="1600" b="1">
                <a:latin typeface="Times New Roman" pitchFamily="18" charset="0"/>
              </a:rPr>
              <a:t> </a:t>
            </a:r>
            <a:r>
              <a:rPr lang="zh-CN" altLang="zh-CN" sz="1600" b="1">
                <a:latin typeface="Times New Roman" pitchFamily="18" charset="0"/>
              </a:rPr>
              <a:t>基于稳态模型的异步电动机调速系统</a:t>
            </a:r>
            <a:endParaRPr lang="en-US" altLang="zh-CN" sz="1600" b="1">
              <a:latin typeface="Times New Roman" pitchFamily="18" charset="0"/>
            </a:endParaRPr>
          </a:p>
        </p:txBody>
      </p:sp>
      <p:sp>
        <p:nvSpPr>
          <p:cNvPr id="8" name="Text Box 29"/>
          <p:cNvSpPr txBox="1">
            <a:spLocks noChangeArrowheads="1"/>
          </p:cNvSpPr>
          <p:nvPr/>
        </p:nvSpPr>
        <p:spPr bwMode="auto">
          <a:xfrm>
            <a:off x="0" y="3606800"/>
            <a:ext cx="1685925" cy="830263"/>
          </a:xfrm>
          <a:prstGeom prst="rect">
            <a:avLst/>
          </a:prstGeom>
          <a:solidFill>
            <a:schemeClr val="accent5">
              <a:lumMod val="60000"/>
              <a:lumOff val="40000"/>
            </a:schemeClr>
          </a:solidFill>
          <a:ln w="9525">
            <a:noFill/>
            <a:miter lim="800000"/>
          </a:ln>
        </p:spPr>
        <p:txBody>
          <a:bodyPr>
            <a:spAutoFit/>
          </a:bodyPr>
          <a:lstStyle/>
          <a:p>
            <a:pPr>
              <a:spcBef>
                <a:spcPct val="50000"/>
              </a:spcBef>
              <a:buFontTx/>
              <a:buNone/>
              <a:defRPr/>
            </a:pPr>
            <a:r>
              <a:rPr kumimoji="1" lang="zh-CN" altLang="en-US" sz="1600" b="1" dirty="0">
                <a:latin typeface="Times New Roman" panose="02020603050405020304" pitchFamily="18" charset="0"/>
              </a:rPr>
              <a:t>第</a:t>
            </a:r>
            <a:r>
              <a:rPr kumimoji="1" lang="en-US" altLang="zh-CN" sz="1600" b="1" dirty="0">
                <a:latin typeface="Times New Roman" panose="02020603050405020304" pitchFamily="18" charset="0"/>
              </a:rPr>
              <a:t>8</a:t>
            </a:r>
            <a:r>
              <a:rPr kumimoji="1" lang="zh-CN" altLang="en-US" sz="1600" b="1" dirty="0">
                <a:latin typeface="Times New Roman" panose="02020603050405020304" pitchFamily="18" charset="0"/>
              </a:rPr>
              <a:t>章 </a:t>
            </a:r>
            <a:r>
              <a:rPr lang="zh-CN" altLang="zh-CN" sz="1600" b="1" dirty="0"/>
              <a:t>绕线转子异步电机转子变频控制系统</a:t>
            </a:r>
            <a:endParaRPr kumimoji="1" lang="zh-CN" altLang="en-US" sz="1600" b="1"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1" name="矩形 4"/>
          <p:cNvSpPr>
            <a:spLocks noChangeArrowheads="1"/>
          </p:cNvSpPr>
          <p:nvPr/>
        </p:nvSpPr>
        <p:spPr bwMode="auto">
          <a:xfrm>
            <a:off x="6338888" y="5872163"/>
            <a:ext cx="2697162" cy="307975"/>
          </a:xfrm>
          <a:prstGeom prst="rect">
            <a:avLst/>
          </a:prstGeom>
          <a:solidFill>
            <a:schemeClr val="bg1"/>
          </a:solidFill>
          <a:ln w="9525">
            <a:noFill/>
            <a:miter lim="800000"/>
            <a:headEnd/>
            <a:tailEnd/>
          </a:ln>
        </p:spPr>
        <p:txBody>
          <a:bodyPr wrap="none">
            <a:spAutoFit/>
          </a:bodyPr>
          <a:lstStyle/>
          <a:p>
            <a:r>
              <a:rPr lang="zh-CN" altLang="en-US" sz="1400" b="1">
                <a:solidFill>
                  <a:srgbClr val="C00000"/>
                </a:solidFill>
                <a:latin typeface="Times New Roman" pitchFamily="18" charset="0"/>
              </a:rPr>
              <a:t>电机在次同步转速下作电动运行</a:t>
            </a:r>
            <a:endParaRPr lang="zh-CN" altLang="en-US" sz="1400" b="1">
              <a:solidFill>
                <a:srgbClr val="C00000"/>
              </a:solidFill>
            </a:endParaRPr>
          </a:p>
        </p:txBody>
      </p:sp>
      <p:sp>
        <p:nvSpPr>
          <p:cNvPr id="26632" name="矩形 5"/>
          <p:cNvSpPr>
            <a:spLocks noChangeArrowheads="1"/>
          </p:cNvSpPr>
          <p:nvPr/>
        </p:nvSpPr>
        <p:spPr bwMode="auto">
          <a:xfrm>
            <a:off x="1800225" y="5878513"/>
            <a:ext cx="3563938" cy="265112"/>
          </a:xfrm>
          <a:prstGeom prst="rect">
            <a:avLst/>
          </a:prstGeom>
          <a:noFill/>
          <a:ln w="9525">
            <a:noFill/>
            <a:miter lim="800000"/>
            <a:headEnd/>
            <a:tailEnd/>
          </a:ln>
        </p:spPr>
        <p:txBody>
          <a:bodyPr>
            <a:spAutoFit/>
          </a:bodyPr>
          <a:lstStyle/>
          <a:p>
            <a:pPr>
              <a:lnSpc>
                <a:spcPct val="80000"/>
              </a:lnSpc>
            </a:pPr>
            <a:r>
              <a:rPr lang="zh-CN" altLang="en-US" sz="1400" b="1">
                <a:solidFill>
                  <a:srgbClr val="C00000"/>
                </a:solidFill>
              </a:rPr>
              <a:t>电机在次同步转速下作回馈制动运行</a:t>
            </a:r>
          </a:p>
        </p:txBody>
      </p:sp>
      <p:sp>
        <p:nvSpPr>
          <p:cNvPr id="26633" name="矩形 7"/>
          <p:cNvSpPr>
            <a:spLocks noChangeArrowheads="1"/>
          </p:cNvSpPr>
          <p:nvPr/>
        </p:nvSpPr>
        <p:spPr bwMode="auto">
          <a:xfrm>
            <a:off x="1709738" y="903288"/>
            <a:ext cx="3149600" cy="263525"/>
          </a:xfrm>
          <a:prstGeom prst="rect">
            <a:avLst/>
          </a:prstGeom>
          <a:noFill/>
          <a:ln w="9525">
            <a:noFill/>
            <a:miter lim="800000"/>
            <a:headEnd/>
            <a:tailEnd/>
          </a:ln>
        </p:spPr>
        <p:txBody>
          <a:bodyPr>
            <a:spAutoFit/>
          </a:bodyPr>
          <a:lstStyle/>
          <a:p>
            <a:pPr>
              <a:lnSpc>
                <a:spcPct val="80000"/>
              </a:lnSpc>
            </a:pPr>
            <a:r>
              <a:rPr lang="zh-CN" altLang="en-US" sz="1400" b="1">
                <a:solidFill>
                  <a:srgbClr val="C00000"/>
                </a:solidFill>
              </a:rPr>
              <a:t>电机在超同步转速下作回馈制动运行</a:t>
            </a:r>
          </a:p>
        </p:txBody>
      </p:sp>
      <p:sp>
        <p:nvSpPr>
          <p:cNvPr id="26634" name="矩形 8"/>
          <p:cNvSpPr>
            <a:spLocks noChangeArrowheads="1"/>
          </p:cNvSpPr>
          <p:nvPr/>
        </p:nvSpPr>
        <p:spPr bwMode="auto">
          <a:xfrm>
            <a:off x="6084888" y="908050"/>
            <a:ext cx="2949575" cy="265113"/>
          </a:xfrm>
          <a:prstGeom prst="rect">
            <a:avLst/>
          </a:prstGeom>
          <a:solidFill>
            <a:schemeClr val="bg1"/>
          </a:solidFill>
          <a:ln w="9525">
            <a:noFill/>
            <a:miter lim="800000"/>
            <a:headEnd/>
            <a:tailEnd/>
          </a:ln>
        </p:spPr>
        <p:txBody>
          <a:bodyPr>
            <a:spAutoFit/>
          </a:bodyPr>
          <a:lstStyle/>
          <a:p>
            <a:pPr>
              <a:lnSpc>
                <a:spcPct val="80000"/>
              </a:lnSpc>
            </a:pPr>
            <a:r>
              <a:rPr lang="zh-CN" altLang="en-US" sz="1400" b="1">
                <a:solidFill>
                  <a:srgbClr val="C00000"/>
                </a:solidFill>
              </a:rPr>
              <a:t>电机在超同步转速下作电动运行</a:t>
            </a:r>
          </a:p>
        </p:txBody>
      </p:sp>
      <p:graphicFrame>
        <p:nvGraphicFramePr>
          <p:cNvPr id="26626" name="Object 13"/>
          <p:cNvGraphicFramePr>
            <a:graphicFrameLocks/>
          </p:cNvGraphicFramePr>
          <p:nvPr/>
        </p:nvGraphicFramePr>
        <p:xfrm>
          <a:off x="6588125" y="6232525"/>
          <a:ext cx="1851025" cy="365125"/>
        </p:xfrm>
        <a:graphic>
          <a:graphicData uri="http://schemas.openxmlformats.org/presentationml/2006/ole">
            <p:oleObj spid="_x0000_s26626" r:id="rId3" imgW="1258392" imgH="228799" progId="Equation.3">
              <p:embed/>
            </p:oleObj>
          </a:graphicData>
        </a:graphic>
      </p:graphicFrame>
      <p:graphicFrame>
        <p:nvGraphicFramePr>
          <p:cNvPr id="26627" name="Object 5"/>
          <p:cNvGraphicFramePr>
            <a:graphicFrameLocks noGrp="1"/>
          </p:cNvGraphicFramePr>
          <p:nvPr/>
        </p:nvGraphicFramePr>
        <p:xfrm>
          <a:off x="1839913" y="1268413"/>
          <a:ext cx="2011362" cy="360362"/>
        </p:xfrm>
        <a:graphic>
          <a:graphicData uri="http://schemas.openxmlformats.org/presentationml/2006/ole">
            <p:oleObj spid="_x0000_s26627" r:id="rId4" imgW="1371600" imgH="254000" progId="Equation.3">
              <p:embed/>
            </p:oleObj>
          </a:graphicData>
        </a:graphic>
      </p:graphicFrame>
      <p:graphicFrame>
        <p:nvGraphicFramePr>
          <p:cNvPr id="602117" name="Object 5"/>
          <p:cNvGraphicFramePr>
            <a:graphicFrameLocks/>
          </p:cNvGraphicFramePr>
          <p:nvPr/>
        </p:nvGraphicFramePr>
        <p:xfrm>
          <a:off x="6588125" y="1268413"/>
          <a:ext cx="1800225" cy="333375"/>
        </p:xfrm>
        <a:graphic>
          <a:graphicData uri="http://schemas.openxmlformats.org/presentationml/2006/ole">
            <p:oleObj spid="_x0000_s26628" r:id="rId5" imgW="1218671" imgH="215806" progId="Equation.3">
              <p:embed/>
            </p:oleObj>
          </a:graphicData>
        </a:graphic>
      </p:graphicFrame>
      <p:graphicFrame>
        <p:nvGraphicFramePr>
          <p:cNvPr id="603141" name="Object 5"/>
          <p:cNvGraphicFramePr>
            <a:graphicFrameLocks noGrp="1"/>
          </p:cNvGraphicFramePr>
          <p:nvPr/>
        </p:nvGraphicFramePr>
        <p:xfrm>
          <a:off x="2016125" y="6165850"/>
          <a:ext cx="2124075" cy="358775"/>
        </p:xfrm>
        <a:graphic>
          <a:graphicData uri="http://schemas.openxmlformats.org/presentationml/2006/ole">
            <p:oleObj spid="_x0000_s26629" r:id="rId6" imgW="1384300" imgH="254000" progId="Equation.3">
              <p:embed/>
            </p:oleObj>
          </a:graphicData>
        </a:graphic>
      </p:graphicFrame>
      <p:graphicFrame>
        <p:nvGraphicFramePr>
          <p:cNvPr id="26630" name="Object 5"/>
          <p:cNvGraphicFramePr>
            <a:graphicFrameLocks/>
          </p:cNvGraphicFramePr>
          <p:nvPr/>
        </p:nvGraphicFramePr>
        <p:xfrm>
          <a:off x="2955925" y="1042988"/>
          <a:ext cx="5072063" cy="5626100"/>
        </p:xfrm>
        <a:graphic>
          <a:graphicData uri="http://schemas.openxmlformats.org/presentationml/2006/ole">
            <p:oleObj spid="_x0000_s26630" r:id="rId7" imgW="6565680" imgH="11070720" progId="Visio.Drawing.11">
              <p:embed/>
            </p:oleObj>
          </a:graphicData>
        </a:graphic>
      </p:graphicFrame>
      <p:sp>
        <p:nvSpPr>
          <p:cNvPr id="26635" name="Text Box 30"/>
          <p:cNvSpPr txBox="1">
            <a:spLocks noChangeArrowheads="1"/>
          </p:cNvSpPr>
          <p:nvPr/>
        </p:nvSpPr>
        <p:spPr bwMode="auto">
          <a:xfrm>
            <a:off x="0" y="4514850"/>
            <a:ext cx="1670050"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9</a:t>
            </a:r>
            <a:r>
              <a:rPr lang="zh-CN" altLang="en-US" sz="1600" b="1">
                <a:latin typeface="Times New Roman" pitchFamily="18" charset="0"/>
              </a:rPr>
              <a:t>章 同步电动机变压变频调速系统</a:t>
            </a:r>
          </a:p>
        </p:txBody>
      </p:sp>
      <p:sp>
        <p:nvSpPr>
          <p:cNvPr id="26636" name="Text Box 13"/>
          <p:cNvSpPr txBox="1">
            <a:spLocks noChangeArrowheads="1"/>
          </p:cNvSpPr>
          <p:nvPr/>
        </p:nvSpPr>
        <p:spPr bwMode="auto">
          <a:xfrm>
            <a:off x="0" y="2676525"/>
            <a:ext cx="1703388"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8" action="ppaction://hlinksldjump"/>
              </a:rPr>
              <a:t>第</a:t>
            </a:r>
            <a:r>
              <a:rPr lang="en-US" altLang="zh-CN" sz="1600" b="1">
                <a:latin typeface="Times New Roman" pitchFamily="18" charset="0"/>
                <a:hlinkClick r:id="rId8" action="ppaction://hlinksldjump"/>
              </a:rPr>
              <a:t>7</a:t>
            </a:r>
            <a:r>
              <a:rPr lang="zh-CN" altLang="en-US" sz="1600" b="1">
                <a:latin typeface="Times New Roman" pitchFamily="18" charset="0"/>
                <a:hlinkClick r:id="rId8" action="ppaction://hlinksldjump"/>
              </a:rPr>
              <a:t>章  基于动态模型的异步电动机调速系统</a:t>
            </a:r>
            <a:endParaRPr lang="zh-CN" altLang="en-US" sz="1600" b="1">
              <a:latin typeface="Times New Roman" pitchFamily="18" charset="0"/>
            </a:endParaRPr>
          </a:p>
        </p:txBody>
      </p:sp>
      <p:sp>
        <p:nvSpPr>
          <p:cNvPr id="26637" name="Text Box 26"/>
          <p:cNvSpPr txBox="1">
            <a:spLocks noChangeArrowheads="1"/>
          </p:cNvSpPr>
          <p:nvPr/>
        </p:nvSpPr>
        <p:spPr bwMode="auto">
          <a:xfrm>
            <a:off x="0" y="1079500"/>
            <a:ext cx="1687513" cy="581025"/>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9" action="ppaction://hlinksldjump"/>
              </a:rPr>
              <a:t>第</a:t>
            </a:r>
            <a:r>
              <a:rPr lang="en-US" altLang="zh-CN" sz="1600" b="1">
                <a:latin typeface="Times New Roman" pitchFamily="18" charset="0"/>
                <a:hlinkClick r:id="rId9" action="ppaction://hlinksldjump"/>
              </a:rPr>
              <a:t>1</a:t>
            </a:r>
            <a:r>
              <a:rPr lang="zh-CN" altLang="en-US" sz="1600" b="1">
                <a:latin typeface="Times New Roman" pitchFamily="18" charset="0"/>
                <a:hlinkClick r:id="rId9" action="ppaction://hlinksldjump"/>
              </a:rPr>
              <a:t>章  交流调速系统绪论</a:t>
            </a:r>
            <a:endParaRPr lang="zh-CN" altLang="en-US" sz="1600" b="1">
              <a:latin typeface="Times New Roman" pitchFamily="18" charset="0"/>
            </a:endParaRPr>
          </a:p>
        </p:txBody>
      </p:sp>
      <p:sp>
        <p:nvSpPr>
          <p:cNvPr id="26638" name="Text Box 27"/>
          <p:cNvSpPr txBox="1">
            <a:spLocks noChangeArrowheads="1"/>
          </p:cNvSpPr>
          <p:nvPr/>
        </p:nvSpPr>
        <p:spPr bwMode="auto">
          <a:xfrm>
            <a:off x="0" y="1749425"/>
            <a:ext cx="1693863" cy="825500"/>
          </a:xfrm>
          <a:prstGeom prst="rect">
            <a:avLst/>
          </a:prstGeom>
          <a:solidFill>
            <a:schemeClr val="bg1"/>
          </a:solidFill>
          <a:ln w="9525">
            <a:noFill/>
            <a:miter lim="800000"/>
            <a:headEnd/>
            <a:tailEnd/>
          </a:ln>
        </p:spPr>
        <p:txBody>
          <a:bodyPr>
            <a:spAutoFit/>
          </a:bodyPr>
          <a:lstStyle/>
          <a:p>
            <a:pPr>
              <a:spcBef>
                <a:spcPct val="50000"/>
              </a:spcBef>
            </a:pPr>
            <a:r>
              <a:rPr lang="zh-CN" altLang="zh-CN" sz="1600" b="1">
                <a:latin typeface="Times New Roman" pitchFamily="18" charset="0"/>
              </a:rPr>
              <a:t>第</a:t>
            </a:r>
            <a:r>
              <a:rPr lang="en-US" altLang="zh-CN" sz="1600" b="1">
                <a:latin typeface="Times New Roman" pitchFamily="18" charset="0"/>
              </a:rPr>
              <a:t>6</a:t>
            </a:r>
            <a:r>
              <a:rPr lang="zh-CN" altLang="zh-CN" sz="1600" b="1">
                <a:latin typeface="Times New Roman" pitchFamily="18" charset="0"/>
              </a:rPr>
              <a:t>章 </a:t>
            </a:r>
            <a:r>
              <a:rPr lang="zh-CN" altLang="en-US" sz="1600" b="1">
                <a:latin typeface="Times New Roman" pitchFamily="18" charset="0"/>
              </a:rPr>
              <a:t> </a:t>
            </a:r>
            <a:r>
              <a:rPr lang="zh-CN" altLang="zh-CN" sz="1600" b="1">
                <a:latin typeface="Times New Roman" pitchFamily="18" charset="0"/>
              </a:rPr>
              <a:t>基于稳态模型的异步电动机调速系统</a:t>
            </a:r>
            <a:endParaRPr lang="en-US" altLang="zh-CN" sz="1600" b="1">
              <a:latin typeface="Times New Roman" pitchFamily="18" charset="0"/>
            </a:endParaRPr>
          </a:p>
        </p:txBody>
      </p:sp>
      <p:sp>
        <p:nvSpPr>
          <p:cNvPr id="18" name="Text Box 29"/>
          <p:cNvSpPr txBox="1">
            <a:spLocks noChangeArrowheads="1"/>
          </p:cNvSpPr>
          <p:nvPr/>
        </p:nvSpPr>
        <p:spPr bwMode="auto">
          <a:xfrm>
            <a:off x="0" y="3606800"/>
            <a:ext cx="1685925" cy="830263"/>
          </a:xfrm>
          <a:prstGeom prst="rect">
            <a:avLst/>
          </a:prstGeom>
          <a:solidFill>
            <a:schemeClr val="accent5">
              <a:lumMod val="60000"/>
              <a:lumOff val="40000"/>
            </a:schemeClr>
          </a:solidFill>
          <a:ln w="9525">
            <a:noFill/>
            <a:miter lim="800000"/>
          </a:ln>
        </p:spPr>
        <p:txBody>
          <a:bodyPr>
            <a:spAutoFit/>
          </a:bodyPr>
          <a:lstStyle/>
          <a:p>
            <a:pPr>
              <a:spcBef>
                <a:spcPct val="50000"/>
              </a:spcBef>
              <a:buFontTx/>
              <a:buNone/>
              <a:defRPr/>
            </a:pPr>
            <a:r>
              <a:rPr kumimoji="1" lang="zh-CN" altLang="en-US" sz="1600" b="1" dirty="0">
                <a:latin typeface="Times New Roman" panose="02020603050405020304" pitchFamily="18" charset="0"/>
              </a:rPr>
              <a:t>第</a:t>
            </a:r>
            <a:r>
              <a:rPr kumimoji="1" lang="en-US" altLang="zh-CN" sz="1600" b="1" dirty="0">
                <a:latin typeface="Times New Roman" panose="02020603050405020304" pitchFamily="18" charset="0"/>
              </a:rPr>
              <a:t>8</a:t>
            </a:r>
            <a:r>
              <a:rPr kumimoji="1" lang="zh-CN" altLang="en-US" sz="1600" b="1" dirty="0">
                <a:latin typeface="Times New Roman" panose="02020603050405020304" pitchFamily="18" charset="0"/>
              </a:rPr>
              <a:t>章 </a:t>
            </a:r>
            <a:r>
              <a:rPr lang="zh-CN" altLang="zh-CN" sz="1600" b="1" dirty="0"/>
              <a:t>绕线转子异步电机转子变频控制系统</a:t>
            </a:r>
            <a:endParaRPr kumimoji="1" lang="zh-CN" altLang="en-US" sz="16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02117"/>
                                        </p:tgtEl>
                                        <p:attrNameLst>
                                          <p:attrName>style.visibility</p:attrName>
                                        </p:attrNameLst>
                                      </p:cBhvr>
                                      <p:to>
                                        <p:strVal val="visible"/>
                                      </p:to>
                                    </p:set>
                                    <p:anim calcmode="lin" valueType="num">
                                      <p:cBhvr additive="base">
                                        <p:cTn id="7" dur="500" fill="hold"/>
                                        <p:tgtEl>
                                          <p:spTgt spid="602117"/>
                                        </p:tgtEl>
                                        <p:attrNameLst>
                                          <p:attrName>ppt_x</p:attrName>
                                        </p:attrNameLst>
                                      </p:cBhvr>
                                      <p:tavLst>
                                        <p:tav tm="0">
                                          <p:val>
                                            <p:strVal val="#ppt_x"/>
                                          </p:val>
                                        </p:tav>
                                        <p:tav tm="100000">
                                          <p:val>
                                            <p:strVal val="#ppt_x"/>
                                          </p:val>
                                        </p:tav>
                                      </p:tavLst>
                                    </p:anim>
                                    <p:anim calcmode="lin" valueType="num">
                                      <p:cBhvr additive="base">
                                        <p:cTn id="8" dur="500" fill="hold"/>
                                        <p:tgtEl>
                                          <p:spTgt spid="6021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03141"/>
                                        </p:tgtEl>
                                        <p:attrNameLst>
                                          <p:attrName>style.visibility</p:attrName>
                                        </p:attrNameLst>
                                      </p:cBhvr>
                                      <p:to>
                                        <p:strVal val="visible"/>
                                      </p:to>
                                    </p:set>
                                    <p:anim calcmode="lin" valueType="num">
                                      <p:cBhvr additive="base">
                                        <p:cTn id="13" dur="500" fill="hold"/>
                                        <p:tgtEl>
                                          <p:spTgt spid="603141"/>
                                        </p:tgtEl>
                                        <p:attrNameLst>
                                          <p:attrName>ppt_x</p:attrName>
                                        </p:attrNameLst>
                                      </p:cBhvr>
                                      <p:tavLst>
                                        <p:tav tm="0">
                                          <p:val>
                                            <p:strVal val="#ppt_x"/>
                                          </p:val>
                                        </p:tav>
                                        <p:tav tm="100000">
                                          <p:val>
                                            <p:strVal val="#ppt_x"/>
                                          </p:val>
                                        </p:tav>
                                      </p:tavLst>
                                    </p:anim>
                                    <p:anim calcmode="lin" valueType="num">
                                      <p:cBhvr additive="base">
                                        <p:cTn id="14" dur="500" fill="hold"/>
                                        <p:tgtEl>
                                          <p:spTgt spid="6031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a:xfrm>
            <a:off x="0" y="0"/>
            <a:ext cx="9144000" cy="6858000"/>
          </a:xfrm>
          <a:solidFill>
            <a:schemeClr val="bg1"/>
          </a:solidFill>
        </p:spPr>
        <p:txBody>
          <a:bodyPr/>
          <a:lstStyle/>
          <a:p>
            <a:pPr eaLnBrk="1" hangingPunct="1">
              <a:lnSpc>
                <a:spcPct val="80000"/>
              </a:lnSpc>
            </a:pPr>
            <a:r>
              <a:rPr lang="zh-CN" altLang="en-US" sz="2800" b="1" smtClean="0">
                <a:solidFill>
                  <a:srgbClr val="0000FF"/>
                </a:solidFill>
              </a:rPr>
              <a:t>五、串级调速原理：</a:t>
            </a:r>
          </a:p>
          <a:p>
            <a:pPr eaLnBrk="1" hangingPunct="1">
              <a:lnSpc>
                <a:spcPct val="80000"/>
              </a:lnSpc>
            </a:pPr>
            <a:r>
              <a:rPr lang="zh-CN" altLang="en-US" sz="2000" b="1" smtClean="0"/>
              <a:t>调节附加电动势（工作在有源逆变状态的晶闸管可控整流装置做电源），即通过改变</a:t>
            </a:r>
            <a:r>
              <a:rPr lang="zh-CN" altLang="en-US" sz="2000" b="1" i="1" smtClean="0">
                <a:sym typeface="Symbol" pitchFamily="18" charset="2"/>
              </a:rPr>
              <a:t></a:t>
            </a:r>
            <a:r>
              <a:rPr lang="zh-CN" altLang="en-US" sz="2000" b="1" i="1" smtClean="0"/>
              <a:t> </a:t>
            </a:r>
            <a:r>
              <a:rPr lang="zh-CN" altLang="en-US" sz="2000" b="1" smtClean="0"/>
              <a:t>角的大小调节电动机的转速。</a:t>
            </a:r>
          </a:p>
          <a:p>
            <a:pPr eaLnBrk="1" hangingPunct="1">
              <a:lnSpc>
                <a:spcPct val="80000"/>
              </a:lnSpc>
            </a:pPr>
            <a:r>
              <a:rPr lang="zh-CN" altLang="en-US" sz="2000" b="1" smtClean="0"/>
              <a:t>在串级调速系统中，由于电动机的极对数与旋转磁场转速都不变，（同步）转速也是恒定的，但是它的（理想空载）转速却能够连续平滑地调节。</a:t>
            </a:r>
            <a:r>
              <a:rPr lang="zh-CN" altLang="en-US" sz="2000" smtClean="0"/>
              <a:t> </a:t>
            </a:r>
            <a:endParaRPr lang="zh-CN" altLang="en-US" sz="2000" b="1" smtClean="0"/>
          </a:p>
          <a:p>
            <a:pPr eaLnBrk="1" hangingPunct="1">
              <a:lnSpc>
                <a:spcPct val="80000"/>
              </a:lnSpc>
            </a:pPr>
            <a:r>
              <a:rPr lang="zh-CN" altLang="en-US" sz="2000" b="1" smtClean="0"/>
              <a:t>（</a:t>
            </a:r>
            <a:r>
              <a:rPr lang="en-US" altLang="zh-CN" sz="2000" b="1" smtClean="0"/>
              <a:t>1</a:t>
            </a:r>
            <a:r>
              <a:rPr lang="zh-CN" altLang="en-US" sz="2000" b="1" smtClean="0"/>
              <a:t>）起动</a:t>
            </a:r>
          </a:p>
          <a:p>
            <a:pPr eaLnBrk="1" hangingPunct="1">
              <a:lnSpc>
                <a:spcPct val="80000"/>
              </a:lnSpc>
            </a:pPr>
            <a:r>
              <a:rPr lang="zh-CN" altLang="en-US" sz="2000" b="1" smtClean="0"/>
              <a:t>起动条件：对串级调速系统而言，起动应有足够大的转子电流或足够大的整流后直流电流，为此，转子整流电压与逆变电压间应有较大的差值。</a:t>
            </a:r>
          </a:p>
          <a:p>
            <a:pPr eaLnBrk="1" hangingPunct="1">
              <a:lnSpc>
                <a:spcPct val="80000"/>
              </a:lnSpc>
            </a:pPr>
            <a:r>
              <a:rPr lang="zh-CN" altLang="en-US" sz="2000" b="1" smtClean="0"/>
              <a:t>起动控制：控制逆变角</a:t>
            </a:r>
            <a:r>
              <a:rPr lang="zh-CN" altLang="en-US" sz="2000" b="1" i="1" smtClean="0">
                <a:sym typeface="Symbol" pitchFamily="18" charset="2"/>
              </a:rPr>
              <a:t></a:t>
            </a:r>
            <a:r>
              <a:rPr lang="zh-CN" altLang="en-US" sz="2000" b="1" i="1" smtClean="0"/>
              <a:t> </a:t>
            </a:r>
            <a:r>
              <a:rPr lang="zh-CN" altLang="en-US" sz="2000" b="1" smtClean="0"/>
              <a:t>，使在起动开始的瞬间，与的差值能产生足够大的，以满足所需的电磁转矩，但又不超过允许的电流值，这样电动机就可在一定的动态转矩下加速起动。随着转速的增高，相应地增大</a:t>
            </a:r>
            <a:r>
              <a:rPr lang="zh-CN" altLang="en-US" sz="2000" b="1" i="1" smtClean="0">
                <a:sym typeface="Symbol" pitchFamily="18" charset="2"/>
              </a:rPr>
              <a:t></a:t>
            </a:r>
            <a:r>
              <a:rPr lang="zh-CN" altLang="en-US" sz="2000" b="1" i="1" smtClean="0"/>
              <a:t> </a:t>
            </a:r>
            <a:r>
              <a:rPr lang="zh-CN" altLang="en-US" sz="2000" b="1" smtClean="0"/>
              <a:t>角以减小值，从而维持加速过程中动态转矩基本恒定。</a:t>
            </a:r>
          </a:p>
          <a:p>
            <a:pPr eaLnBrk="1" hangingPunct="1">
              <a:lnSpc>
                <a:spcPct val="80000"/>
              </a:lnSpc>
            </a:pPr>
            <a:r>
              <a:rPr lang="zh-CN" altLang="en-US" sz="2000" b="1" smtClean="0"/>
              <a:t>（</a:t>
            </a:r>
            <a:r>
              <a:rPr lang="en-US" altLang="zh-CN" sz="2000" b="1" smtClean="0"/>
              <a:t>2</a:t>
            </a:r>
            <a:r>
              <a:rPr lang="zh-CN" altLang="en-US" sz="2000" b="1" smtClean="0"/>
              <a:t>）调速</a:t>
            </a:r>
          </a:p>
          <a:p>
            <a:pPr eaLnBrk="1" hangingPunct="1">
              <a:lnSpc>
                <a:spcPct val="80000"/>
              </a:lnSpc>
            </a:pPr>
            <a:r>
              <a:rPr lang="zh-CN" altLang="en-US" sz="2000" b="1" smtClean="0"/>
              <a:t>调速原理：通过改变</a:t>
            </a:r>
            <a:r>
              <a:rPr lang="zh-CN" altLang="en-US" sz="2000" b="1" i="1" smtClean="0">
                <a:sym typeface="Symbol" pitchFamily="18" charset="2"/>
              </a:rPr>
              <a:t></a:t>
            </a:r>
            <a:r>
              <a:rPr lang="zh-CN" altLang="en-US" sz="2000" b="1" i="1" smtClean="0"/>
              <a:t> </a:t>
            </a:r>
            <a:r>
              <a:rPr lang="zh-CN" altLang="en-US" sz="2000" b="1" smtClean="0"/>
              <a:t>角的大小调节电动机的转速。</a:t>
            </a:r>
          </a:p>
          <a:p>
            <a:pPr eaLnBrk="1" hangingPunct="1">
              <a:lnSpc>
                <a:spcPct val="80000"/>
              </a:lnSpc>
            </a:pPr>
            <a:r>
              <a:rPr lang="zh-CN" altLang="en-US" sz="2000" b="1" smtClean="0"/>
              <a:t>调速过程：电压平衡方程式</a:t>
            </a:r>
          </a:p>
          <a:p>
            <a:pPr eaLnBrk="1" hangingPunct="1">
              <a:lnSpc>
                <a:spcPct val="80000"/>
              </a:lnSpc>
            </a:pPr>
            <a:endParaRPr lang="zh-CN" altLang="en-US" sz="2000" b="1" smtClean="0"/>
          </a:p>
          <a:p>
            <a:pPr eaLnBrk="1" hangingPunct="1">
              <a:lnSpc>
                <a:spcPct val="80000"/>
              </a:lnSpc>
            </a:pPr>
            <a:endParaRPr lang="zh-CN" altLang="en-US" sz="2000" b="1" smtClean="0"/>
          </a:p>
          <a:p>
            <a:pPr eaLnBrk="1" hangingPunct="1">
              <a:lnSpc>
                <a:spcPct val="80000"/>
              </a:lnSpc>
            </a:pPr>
            <a:endParaRPr lang="zh-CN" altLang="en-US" sz="2000" b="1" smtClean="0"/>
          </a:p>
          <a:p>
            <a:pPr eaLnBrk="1" hangingPunct="1">
              <a:lnSpc>
                <a:spcPct val="80000"/>
              </a:lnSpc>
            </a:pPr>
            <a:r>
              <a:rPr lang="zh-CN" altLang="en-US" sz="2000" b="1" smtClean="0"/>
              <a:t>（</a:t>
            </a:r>
            <a:r>
              <a:rPr lang="en-US" altLang="zh-CN" sz="2000" b="1" smtClean="0"/>
              <a:t>3</a:t>
            </a:r>
            <a:r>
              <a:rPr lang="zh-CN" altLang="en-US" sz="2000" b="1" smtClean="0"/>
              <a:t>）停车</a:t>
            </a:r>
          </a:p>
          <a:p>
            <a:pPr eaLnBrk="1" hangingPunct="1">
              <a:lnSpc>
                <a:spcPct val="80000"/>
              </a:lnSpc>
            </a:pPr>
            <a:r>
              <a:rPr lang="zh-CN" altLang="en-US" sz="2000" b="1" smtClean="0"/>
              <a:t>一般电动机：制动停车（转子侧输入电功率）和自由停车。</a:t>
            </a:r>
          </a:p>
          <a:p>
            <a:pPr eaLnBrk="1" hangingPunct="1">
              <a:lnSpc>
                <a:spcPct val="80000"/>
              </a:lnSpc>
            </a:pPr>
            <a:r>
              <a:rPr lang="zh-CN" altLang="en-US" sz="2000" b="1" smtClean="0"/>
              <a:t>串级调速系统没有制动停车功能。只能靠减小</a:t>
            </a:r>
            <a:r>
              <a:rPr lang="zh-CN" altLang="en-US" sz="2000" b="1" i="1" smtClean="0">
                <a:sym typeface="Symbol" pitchFamily="18" charset="2"/>
              </a:rPr>
              <a:t></a:t>
            </a:r>
            <a:r>
              <a:rPr lang="zh-CN" altLang="en-US" sz="2000" b="1" i="1" smtClean="0"/>
              <a:t> </a:t>
            </a:r>
            <a:r>
              <a:rPr lang="zh-CN" altLang="en-US" sz="2000" b="1" smtClean="0"/>
              <a:t>角逐渐减速，并依靠负载阻转矩的作用自由停车。原因：与转子连接的是不可控整流装置，只能从转子侧输出电功率，不可能输入电功率。 </a:t>
            </a:r>
          </a:p>
        </p:txBody>
      </p:sp>
      <p:sp>
        <p:nvSpPr>
          <p:cNvPr id="27652"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7650" name="Object 4"/>
          <p:cNvGraphicFramePr>
            <a:graphicFrameLocks/>
          </p:cNvGraphicFramePr>
          <p:nvPr/>
        </p:nvGraphicFramePr>
        <p:xfrm>
          <a:off x="3635375" y="3933825"/>
          <a:ext cx="1800225" cy="431800"/>
        </p:xfrm>
        <a:graphic>
          <a:graphicData uri="http://schemas.openxmlformats.org/presentationml/2006/ole">
            <p:oleObj spid="_x0000_s27650" r:id="rId3" imgW="952914" imgH="228699" progId="Equation.3">
              <p:embed/>
            </p:oleObj>
          </a:graphicData>
        </a:graphic>
      </p:graphicFrame>
      <p:pic>
        <p:nvPicPr>
          <p:cNvPr id="27653" name="Picture 6"/>
          <p:cNvPicPr>
            <a:picLocks noChangeAspect="1" noChangeArrowheads="1"/>
          </p:cNvPicPr>
          <p:nvPr/>
        </p:nvPicPr>
        <p:blipFill>
          <a:blip r:embed="rId4" cstate="print"/>
          <a:srcRect/>
          <a:stretch>
            <a:fillRect/>
          </a:stretch>
        </p:blipFill>
        <p:spPr bwMode="auto">
          <a:xfrm>
            <a:off x="755650" y="4508500"/>
            <a:ext cx="6337300" cy="649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0" name="Rectangle 2"/>
          <p:cNvSpPr>
            <a:spLocks noGrp="1" noChangeArrowheads="1"/>
          </p:cNvSpPr>
          <p:nvPr>
            <p:ph type="title"/>
          </p:nvPr>
        </p:nvSpPr>
        <p:spPr>
          <a:xfrm>
            <a:off x="1728788" y="620713"/>
            <a:ext cx="6659562" cy="700087"/>
          </a:xfrm>
        </p:spPr>
        <p:txBody>
          <a:bodyPr/>
          <a:lstStyle/>
          <a:p>
            <a:pPr algn="l" eaLnBrk="1" hangingPunct="1">
              <a:defRPr/>
            </a:pPr>
            <a:r>
              <a:rPr lang="zh-CN" altLang="en-US" sz="2400" dirty="0" smtClean="0">
                <a:solidFill>
                  <a:srgbClr val="0000FF"/>
                </a:solidFill>
              </a:rPr>
              <a:t>六、转子附加电动势的作用 （调速过程）</a:t>
            </a:r>
          </a:p>
        </p:txBody>
      </p:sp>
      <p:sp>
        <p:nvSpPr>
          <p:cNvPr id="28679" name="Rectangle 3"/>
          <p:cNvSpPr>
            <a:spLocks noGrp="1" noChangeArrowheads="1"/>
          </p:cNvSpPr>
          <p:nvPr>
            <p:ph idx="1"/>
          </p:nvPr>
        </p:nvSpPr>
        <p:spPr>
          <a:xfrm>
            <a:off x="1620838" y="3500438"/>
            <a:ext cx="7696200" cy="504825"/>
          </a:xfrm>
        </p:spPr>
        <p:txBody>
          <a:bodyPr/>
          <a:lstStyle/>
          <a:p>
            <a:pPr marL="609600" indent="-609600" eaLnBrk="1" hangingPunct="1">
              <a:lnSpc>
                <a:spcPct val="90000"/>
              </a:lnSpc>
              <a:buFontTx/>
              <a:buNone/>
            </a:pPr>
            <a:r>
              <a:rPr lang="en-US" altLang="zh-CN" sz="2400" b="1" smtClean="0">
                <a:latin typeface="Times New Roman" pitchFamily="18" charset="0"/>
              </a:rPr>
              <a:t>1.</a:t>
            </a:r>
            <a:r>
              <a:rPr lang="en-US" altLang="zh-CN" sz="2400" b="1" i="1" smtClean="0">
                <a:latin typeface="Times New Roman" pitchFamily="18" charset="0"/>
              </a:rPr>
              <a:t>E</a:t>
            </a:r>
            <a:r>
              <a:rPr lang="en-US" altLang="zh-CN" sz="2400" b="1" baseline="-25000" smtClean="0">
                <a:latin typeface="Times New Roman" pitchFamily="18" charset="0"/>
              </a:rPr>
              <a:t>r</a:t>
            </a:r>
            <a:r>
              <a:rPr lang="zh-CN" altLang="en-US" sz="2400" b="1" smtClean="0">
                <a:latin typeface="Times New Roman" pitchFamily="18" charset="0"/>
              </a:rPr>
              <a:t>与</a:t>
            </a:r>
            <a:r>
              <a:rPr lang="en-US" altLang="zh-CN" sz="2400" b="1" i="1" smtClean="0">
                <a:latin typeface="Times New Roman" pitchFamily="18" charset="0"/>
              </a:rPr>
              <a:t>E</a:t>
            </a:r>
            <a:r>
              <a:rPr lang="en-US" altLang="zh-CN" sz="2400" b="1" baseline="-25000" smtClean="0">
                <a:latin typeface="Times New Roman" pitchFamily="18" charset="0"/>
              </a:rPr>
              <a:t>add</a:t>
            </a:r>
            <a:r>
              <a:rPr lang="zh-CN" altLang="en-US" sz="2400" b="1" smtClean="0"/>
              <a:t>同相（</a:t>
            </a:r>
            <a:r>
              <a:rPr lang="en-US" altLang="zh-CN" sz="2400" b="1" smtClean="0"/>
              <a:t>+</a:t>
            </a:r>
            <a:r>
              <a:rPr lang="zh-CN" altLang="en-US" sz="2400" b="1" smtClean="0"/>
              <a:t>号）</a:t>
            </a:r>
          </a:p>
        </p:txBody>
      </p:sp>
      <p:graphicFrame>
        <p:nvGraphicFramePr>
          <p:cNvPr id="28674" name="Object 4"/>
          <p:cNvGraphicFramePr>
            <a:graphicFrameLocks/>
          </p:cNvGraphicFramePr>
          <p:nvPr/>
        </p:nvGraphicFramePr>
        <p:xfrm>
          <a:off x="1692275" y="1341438"/>
          <a:ext cx="7056438" cy="1008062"/>
        </p:xfrm>
        <a:graphic>
          <a:graphicData uri="http://schemas.openxmlformats.org/presentationml/2006/ole">
            <p:oleObj spid="_x0000_s28674" r:id="rId3" imgW="2413000" imgH="495300" progId="Equation.3">
              <p:embed/>
            </p:oleObj>
          </a:graphicData>
        </a:graphic>
      </p:graphicFrame>
      <p:graphicFrame>
        <p:nvGraphicFramePr>
          <p:cNvPr id="28675" name="Object 6"/>
          <p:cNvGraphicFramePr>
            <a:graphicFrameLocks/>
          </p:cNvGraphicFramePr>
          <p:nvPr/>
        </p:nvGraphicFramePr>
        <p:xfrm>
          <a:off x="1763713" y="2492375"/>
          <a:ext cx="1944687" cy="879475"/>
        </p:xfrm>
        <a:graphic>
          <a:graphicData uri="http://schemas.openxmlformats.org/presentationml/2006/ole">
            <p:oleObj spid="_x0000_s28675" r:id="rId4" imgW="991030" imgH="444693" progId="Equation.3">
              <p:embed/>
            </p:oleObj>
          </a:graphicData>
        </a:graphic>
      </p:graphicFrame>
      <p:graphicFrame>
        <p:nvGraphicFramePr>
          <p:cNvPr id="28676" name="Object 8"/>
          <p:cNvGraphicFramePr>
            <a:graphicFrameLocks/>
          </p:cNvGraphicFramePr>
          <p:nvPr/>
        </p:nvGraphicFramePr>
        <p:xfrm>
          <a:off x="4211638" y="2636838"/>
          <a:ext cx="1081087" cy="476250"/>
        </p:xfrm>
        <a:graphic>
          <a:graphicData uri="http://schemas.openxmlformats.org/presentationml/2006/ole">
            <p:oleObj spid="_x0000_s28676" r:id="rId5" imgW="610130" imgH="228799" progId="Equation.3">
              <p:embed/>
            </p:oleObj>
          </a:graphicData>
        </a:graphic>
      </p:graphicFrame>
      <p:graphicFrame>
        <p:nvGraphicFramePr>
          <p:cNvPr id="28677" name="Object 10"/>
          <p:cNvGraphicFramePr>
            <a:graphicFrameLocks/>
          </p:cNvGraphicFramePr>
          <p:nvPr/>
        </p:nvGraphicFramePr>
        <p:xfrm>
          <a:off x="5868988" y="2636838"/>
          <a:ext cx="2808287" cy="442912"/>
        </p:xfrm>
        <a:graphic>
          <a:graphicData uri="http://schemas.openxmlformats.org/presentationml/2006/ole">
            <p:oleObj spid="_x0000_s28677" r:id="rId6" imgW="1701800" imgH="228600" progId="Equation.3">
              <p:embed/>
            </p:oleObj>
          </a:graphicData>
        </a:graphic>
      </p:graphicFrame>
      <p:pic>
        <p:nvPicPr>
          <p:cNvPr id="28680" name="Picture 12"/>
          <p:cNvPicPr>
            <a:picLocks noChangeAspect="1" noChangeArrowheads="1"/>
          </p:cNvPicPr>
          <p:nvPr/>
        </p:nvPicPr>
        <p:blipFill>
          <a:blip r:embed="rId7" cstate="print"/>
          <a:srcRect/>
          <a:stretch>
            <a:fillRect/>
          </a:stretch>
        </p:blipFill>
        <p:spPr bwMode="auto">
          <a:xfrm>
            <a:off x="1765300" y="3860800"/>
            <a:ext cx="6480175" cy="1008063"/>
          </a:xfrm>
          <a:prstGeom prst="rect">
            <a:avLst/>
          </a:prstGeom>
          <a:noFill/>
          <a:ln w="9525">
            <a:noFill/>
            <a:miter lim="800000"/>
            <a:headEnd/>
            <a:tailEnd/>
          </a:ln>
        </p:spPr>
      </p:pic>
      <p:sp>
        <p:nvSpPr>
          <p:cNvPr id="28681" name="Rectangle 13"/>
          <p:cNvSpPr>
            <a:spLocks noChangeArrowheads="1"/>
          </p:cNvSpPr>
          <p:nvPr/>
        </p:nvSpPr>
        <p:spPr bwMode="auto">
          <a:xfrm>
            <a:off x="5148263" y="3500438"/>
            <a:ext cx="1541462" cy="457200"/>
          </a:xfrm>
          <a:prstGeom prst="rect">
            <a:avLst/>
          </a:prstGeom>
          <a:noFill/>
          <a:ln w="9525">
            <a:noFill/>
            <a:miter lim="800000"/>
            <a:headEnd/>
            <a:tailEnd/>
          </a:ln>
        </p:spPr>
        <p:txBody>
          <a:bodyPr wrap="none" anchor="ctr">
            <a:spAutoFit/>
          </a:bodyPr>
          <a:lstStyle/>
          <a:p>
            <a:r>
              <a:rPr lang="zh-CN" altLang="en-US" b="1">
                <a:solidFill>
                  <a:srgbClr val="C00000"/>
                </a:solidFill>
              </a:rPr>
              <a:t>转速上升 </a:t>
            </a:r>
          </a:p>
        </p:txBody>
      </p:sp>
      <p:sp>
        <p:nvSpPr>
          <p:cNvPr id="28682" name="Rectangle 14"/>
          <p:cNvSpPr>
            <a:spLocks noChangeArrowheads="1"/>
          </p:cNvSpPr>
          <p:nvPr/>
        </p:nvSpPr>
        <p:spPr bwMode="auto">
          <a:xfrm>
            <a:off x="1620838" y="5013325"/>
            <a:ext cx="7696200" cy="504825"/>
          </a:xfrm>
          <a:prstGeom prst="rect">
            <a:avLst/>
          </a:prstGeom>
          <a:noFill/>
          <a:ln w="9525">
            <a:noFill/>
            <a:miter lim="800000"/>
            <a:headEnd/>
            <a:tailEnd/>
          </a:ln>
        </p:spPr>
        <p:txBody>
          <a:bodyPr/>
          <a:lstStyle/>
          <a:p>
            <a:pPr marL="609600" indent="-609600">
              <a:lnSpc>
                <a:spcPct val="90000"/>
              </a:lnSpc>
              <a:spcBef>
                <a:spcPct val="20000"/>
              </a:spcBef>
            </a:pPr>
            <a:r>
              <a:rPr lang="en-US" altLang="zh-CN" b="1">
                <a:latin typeface="Times New Roman" pitchFamily="18" charset="0"/>
              </a:rPr>
              <a:t>2.</a:t>
            </a:r>
            <a:r>
              <a:rPr lang="en-US" altLang="zh-CN" b="1" i="1">
                <a:latin typeface="Times New Roman" pitchFamily="18" charset="0"/>
              </a:rPr>
              <a:t>E</a:t>
            </a:r>
            <a:r>
              <a:rPr lang="en-US" altLang="zh-CN" b="1" baseline="-25000">
                <a:latin typeface="Times New Roman" pitchFamily="18" charset="0"/>
              </a:rPr>
              <a:t>r</a:t>
            </a:r>
            <a:r>
              <a:rPr lang="zh-CN" altLang="en-US" b="1">
                <a:latin typeface="Times New Roman" pitchFamily="18" charset="0"/>
              </a:rPr>
              <a:t>与</a:t>
            </a:r>
            <a:r>
              <a:rPr lang="en-US" altLang="zh-CN" b="1" i="1">
                <a:latin typeface="Times New Roman" pitchFamily="18" charset="0"/>
              </a:rPr>
              <a:t>E</a:t>
            </a:r>
            <a:r>
              <a:rPr lang="en-US" altLang="zh-CN" b="1" baseline="-25000">
                <a:latin typeface="Times New Roman" pitchFamily="18" charset="0"/>
              </a:rPr>
              <a:t>add</a:t>
            </a:r>
            <a:r>
              <a:rPr lang="zh-CN" altLang="en-US" b="1"/>
              <a:t>反相（</a:t>
            </a:r>
            <a:r>
              <a:rPr lang="en-US" altLang="zh-CN" b="1"/>
              <a:t>-</a:t>
            </a:r>
            <a:r>
              <a:rPr lang="zh-CN" altLang="en-US" b="1"/>
              <a:t>号）</a:t>
            </a:r>
          </a:p>
        </p:txBody>
      </p:sp>
      <p:pic>
        <p:nvPicPr>
          <p:cNvPr id="28683" name="Picture 15"/>
          <p:cNvPicPr>
            <a:picLocks noChangeAspect="1" noChangeArrowheads="1"/>
          </p:cNvPicPr>
          <p:nvPr/>
        </p:nvPicPr>
        <p:blipFill>
          <a:blip r:embed="rId8" cstate="print"/>
          <a:srcRect/>
          <a:stretch>
            <a:fillRect/>
          </a:stretch>
        </p:blipFill>
        <p:spPr bwMode="auto">
          <a:xfrm>
            <a:off x="1765300" y="5589588"/>
            <a:ext cx="6551613" cy="1223962"/>
          </a:xfrm>
          <a:prstGeom prst="rect">
            <a:avLst/>
          </a:prstGeom>
          <a:noFill/>
          <a:ln w="9525">
            <a:noFill/>
            <a:miter lim="800000"/>
            <a:headEnd/>
            <a:tailEnd/>
          </a:ln>
        </p:spPr>
      </p:pic>
      <p:sp>
        <p:nvSpPr>
          <p:cNvPr id="28684" name="Rectangle 16"/>
          <p:cNvSpPr>
            <a:spLocks noChangeArrowheads="1"/>
          </p:cNvSpPr>
          <p:nvPr/>
        </p:nvSpPr>
        <p:spPr bwMode="auto">
          <a:xfrm>
            <a:off x="5148263" y="5157788"/>
            <a:ext cx="1541462" cy="457200"/>
          </a:xfrm>
          <a:prstGeom prst="rect">
            <a:avLst/>
          </a:prstGeom>
          <a:noFill/>
          <a:ln w="9525">
            <a:noFill/>
            <a:miter lim="800000"/>
            <a:headEnd/>
            <a:tailEnd/>
          </a:ln>
        </p:spPr>
        <p:txBody>
          <a:bodyPr wrap="none" anchor="ctr">
            <a:spAutoFit/>
          </a:bodyPr>
          <a:lstStyle/>
          <a:p>
            <a:r>
              <a:rPr lang="zh-CN" altLang="en-US" b="1">
                <a:solidFill>
                  <a:srgbClr val="C00000"/>
                </a:solidFill>
              </a:rPr>
              <a:t>转速下降 </a:t>
            </a:r>
          </a:p>
        </p:txBody>
      </p:sp>
      <p:sp>
        <p:nvSpPr>
          <p:cNvPr id="28685" name="Text Box 30"/>
          <p:cNvSpPr txBox="1">
            <a:spLocks noChangeArrowheads="1"/>
          </p:cNvSpPr>
          <p:nvPr/>
        </p:nvSpPr>
        <p:spPr bwMode="auto">
          <a:xfrm>
            <a:off x="0" y="4514850"/>
            <a:ext cx="1670050"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9</a:t>
            </a:r>
            <a:r>
              <a:rPr lang="zh-CN" altLang="en-US" sz="1600" b="1">
                <a:latin typeface="Times New Roman" pitchFamily="18" charset="0"/>
              </a:rPr>
              <a:t>章 同步电动机变压变频调速系统</a:t>
            </a:r>
          </a:p>
        </p:txBody>
      </p:sp>
      <p:sp>
        <p:nvSpPr>
          <p:cNvPr id="28686" name="Text Box 13"/>
          <p:cNvSpPr txBox="1">
            <a:spLocks noChangeArrowheads="1"/>
          </p:cNvSpPr>
          <p:nvPr/>
        </p:nvSpPr>
        <p:spPr bwMode="auto">
          <a:xfrm>
            <a:off x="0" y="2676525"/>
            <a:ext cx="1703388"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9" action="ppaction://hlinksldjump"/>
              </a:rPr>
              <a:t>第</a:t>
            </a:r>
            <a:r>
              <a:rPr lang="en-US" altLang="zh-CN" sz="1600" b="1">
                <a:latin typeface="Times New Roman" pitchFamily="18" charset="0"/>
                <a:hlinkClick r:id="rId9" action="ppaction://hlinksldjump"/>
              </a:rPr>
              <a:t>7</a:t>
            </a:r>
            <a:r>
              <a:rPr lang="zh-CN" altLang="en-US" sz="1600" b="1">
                <a:latin typeface="Times New Roman" pitchFamily="18" charset="0"/>
                <a:hlinkClick r:id="rId9" action="ppaction://hlinksldjump"/>
              </a:rPr>
              <a:t>章  基于动态模型的异步电动机调速系统</a:t>
            </a:r>
            <a:endParaRPr lang="zh-CN" altLang="en-US" sz="1600" b="1">
              <a:latin typeface="Times New Roman" pitchFamily="18" charset="0"/>
            </a:endParaRPr>
          </a:p>
        </p:txBody>
      </p:sp>
      <p:sp>
        <p:nvSpPr>
          <p:cNvPr id="28687" name="Text Box 26"/>
          <p:cNvSpPr txBox="1">
            <a:spLocks noChangeArrowheads="1"/>
          </p:cNvSpPr>
          <p:nvPr/>
        </p:nvSpPr>
        <p:spPr bwMode="auto">
          <a:xfrm>
            <a:off x="0" y="1079500"/>
            <a:ext cx="1687513" cy="581025"/>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10" action="ppaction://hlinksldjump"/>
              </a:rPr>
              <a:t>第</a:t>
            </a:r>
            <a:r>
              <a:rPr lang="en-US" altLang="zh-CN" sz="1600" b="1">
                <a:latin typeface="Times New Roman" pitchFamily="18" charset="0"/>
                <a:hlinkClick r:id="rId10" action="ppaction://hlinksldjump"/>
              </a:rPr>
              <a:t>1</a:t>
            </a:r>
            <a:r>
              <a:rPr lang="zh-CN" altLang="en-US" sz="1600" b="1">
                <a:latin typeface="Times New Roman" pitchFamily="18" charset="0"/>
                <a:hlinkClick r:id="rId10" action="ppaction://hlinksldjump"/>
              </a:rPr>
              <a:t>章  交流调速系统绪论</a:t>
            </a:r>
            <a:endParaRPr lang="zh-CN" altLang="en-US" sz="1600" b="1">
              <a:latin typeface="Times New Roman" pitchFamily="18" charset="0"/>
            </a:endParaRPr>
          </a:p>
        </p:txBody>
      </p:sp>
      <p:sp>
        <p:nvSpPr>
          <p:cNvPr id="28688" name="Text Box 27"/>
          <p:cNvSpPr txBox="1">
            <a:spLocks noChangeArrowheads="1"/>
          </p:cNvSpPr>
          <p:nvPr/>
        </p:nvSpPr>
        <p:spPr bwMode="auto">
          <a:xfrm>
            <a:off x="0" y="1749425"/>
            <a:ext cx="1693863" cy="825500"/>
          </a:xfrm>
          <a:prstGeom prst="rect">
            <a:avLst/>
          </a:prstGeom>
          <a:solidFill>
            <a:schemeClr val="bg1"/>
          </a:solidFill>
          <a:ln w="9525">
            <a:noFill/>
            <a:miter lim="800000"/>
            <a:headEnd/>
            <a:tailEnd/>
          </a:ln>
        </p:spPr>
        <p:txBody>
          <a:bodyPr>
            <a:spAutoFit/>
          </a:bodyPr>
          <a:lstStyle/>
          <a:p>
            <a:pPr>
              <a:spcBef>
                <a:spcPct val="50000"/>
              </a:spcBef>
            </a:pPr>
            <a:r>
              <a:rPr lang="zh-CN" altLang="zh-CN" sz="1600" b="1">
                <a:latin typeface="Times New Roman" pitchFamily="18" charset="0"/>
              </a:rPr>
              <a:t>第</a:t>
            </a:r>
            <a:r>
              <a:rPr lang="en-US" altLang="zh-CN" sz="1600" b="1">
                <a:latin typeface="Times New Roman" pitchFamily="18" charset="0"/>
              </a:rPr>
              <a:t>6</a:t>
            </a:r>
            <a:r>
              <a:rPr lang="zh-CN" altLang="zh-CN" sz="1600" b="1">
                <a:latin typeface="Times New Roman" pitchFamily="18" charset="0"/>
              </a:rPr>
              <a:t>章 </a:t>
            </a:r>
            <a:r>
              <a:rPr lang="zh-CN" altLang="en-US" sz="1600" b="1">
                <a:latin typeface="Times New Roman" pitchFamily="18" charset="0"/>
              </a:rPr>
              <a:t> </a:t>
            </a:r>
            <a:r>
              <a:rPr lang="zh-CN" altLang="zh-CN" sz="1600" b="1">
                <a:latin typeface="Times New Roman" pitchFamily="18" charset="0"/>
              </a:rPr>
              <a:t>基于稳态模型的异步电动机调速系统</a:t>
            </a:r>
            <a:endParaRPr lang="en-US" altLang="zh-CN" sz="1600" b="1">
              <a:latin typeface="Times New Roman" pitchFamily="18" charset="0"/>
            </a:endParaRPr>
          </a:p>
        </p:txBody>
      </p:sp>
      <p:sp>
        <p:nvSpPr>
          <p:cNvPr id="17" name="Text Box 29"/>
          <p:cNvSpPr txBox="1">
            <a:spLocks noChangeArrowheads="1"/>
          </p:cNvSpPr>
          <p:nvPr/>
        </p:nvSpPr>
        <p:spPr bwMode="auto">
          <a:xfrm>
            <a:off x="0" y="3606800"/>
            <a:ext cx="1685925" cy="830263"/>
          </a:xfrm>
          <a:prstGeom prst="rect">
            <a:avLst/>
          </a:prstGeom>
          <a:solidFill>
            <a:schemeClr val="accent5">
              <a:lumMod val="60000"/>
              <a:lumOff val="40000"/>
            </a:schemeClr>
          </a:solidFill>
          <a:ln w="9525">
            <a:noFill/>
            <a:miter lim="800000"/>
          </a:ln>
        </p:spPr>
        <p:txBody>
          <a:bodyPr>
            <a:spAutoFit/>
          </a:bodyPr>
          <a:lstStyle/>
          <a:p>
            <a:pPr>
              <a:spcBef>
                <a:spcPct val="50000"/>
              </a:spcBef>
              <a:buFontTx/>
              <a:buNone/>
              <a:defRPr/>
            </a:pPr>
            <a:r>
              <a:rPr kumimoji="1" lang="zh-CN" altLang="en-US" sz="1600" b="1" dirty="0">
                <a:latin typeface="Times New Roman" panose="02020603050405020304" pitchFamily="18" charset="0"/>
              </a:rPr>
              <a:t>第</a:t>
            </a:r>
            <a:r>
              <a:rPr kumimoji="1" lang="en-US" altLang="zh-CN" sz="1600" b="1" dirty="0">
                <a:latin typeface="Times New Roman" panose="02020603050405020304" pitchFamily="18" charset="0"/>
              </a:rPr>
              <a:t>8</a:t>
            </a:r>
            <a:r>
              <a:rPr kumimoji="1" lang="zh-CN" altLang="en-US" sz="1600" b="1" dirty="0">
                <a:latin typeface="Times New Roman" panose="02020603050405020304" pitchFamily="18" charset="0"/>
              </a:rPr>
              <a:t>章 </a:t>
            </a:r>
            <a:r>
              <a:rPr lang="zh-CN" altLang="zh-CN" sz="1600" b="1" dirty="0"/>
              <a:t>绕线转子异步电机转子变频控制系统</a:t>
            </a:r>
            <a:endParaRPr kumimoji="1" lang="zh-CN" altLang="en-US" sz="1600" b="1"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619250" y="784225"/>
            <a:ext cx="6337300" cy="484188"/>
          </a:xfrm>
        </p:spPr>
        <p:txBody>
          <a:bodyPr/>
          <a:lstStyle/>
          <a:p>
            <a:pPr algn="l" eaLnBrk="1" hangingPunct="1">
              <a:defRPr/>
            </a:pPr>
            <a:r>
              <a:rPr lang="zh-CN" altLang="en-US" dirty="0" smtClean="0">
                <a:solidFill>
                  <a:srgbClr val="0000FF"/>
                </a:solidFill>
              </a:rPr>
              <a:t>七、串级调速转子整流电路的工作状态 </a:t>
            </a:r>
          </a:p>
        </p:txBody>
      </p:sp>
      <p:sp>
        <p:nvSpPr>
          <p:cNvPr id="564228" name="Rectangle 4"/>
          <p:cNvSpPr>
            <a:spLocks noGrp="1" noChangeArrowheads="1"/>
          </p:cNvSpPr>
          <p:nvPr>
            <p:ph idx="1"/>
          </p:nvPr>
        </p:nvSpPr>
        <p:spPr>
          <a:xfrm>
            <a:off x="1692275" y="1341438"/>
            <a:ext cx="7416800" cy="5472112"/>
          </a:xfrm>
          <a:solidFill>
            <a:schemeClr val="bg1"/>
          </a:solidFill>
        </p:spPr>
        <p:txBody>
          <a:bodyPr/>
          <a:lstStyle/>
          <a:p>
            <a:pPr marL="0" indent="0" eaLnBrk="1" hangingPunct="1">
              <a:lnSpc>
                <a:spcPct val="80000"/>
              </a:lnSpc>
              <a:buFontTx/>
              <a:buNone/>
            </a:pPr>
            <a:r>
              <a:rPr lang="zh-CN" altLang="en-US" sz="2400" b="1" smtClean="0">
                <a:latin typeface="Times New Roman" pitchFamily="18" charset="0"/>
              </a:rPr>
              <a:t>（</a:t>
            </a:r>
            <a:r>
              <a:rPr lang="en-US" altLang="zh-CN" sz="2400" b="1" smtClean="0">
                <a:latin typeface="Times New Roman" pitchFamily="18" charset="0"/>
              </a:rPr>
              <a:t>1</a:t>
            </a:r>
            <a:r>
              <a:rPr lang="zh-CN" altLang="en-US" sz="2400" b="1" smtClean="0">
                <a:latin typeface="Times New Roman" pitchFamily="18" charset="0"/>
              </a:rPr>
              <a:t>）第一种工作状态的特征是</a:t>
            </a:r>
          </a:p>
          <a:p>
            <a:pPr marL="0" indent="0" eaLnBrk="1" hangingPunct="1">
              <a:lnSpc>
                <a:spcPct val="80000"/>
              </a:lnSpc>
              <a:buFontTx/>
              <a:buNone/>
            </a:pPr>
            <a:r>
              <a:rPr lang="zh-CN" altLang="en-US" sz="2400" b="1" smtClean="0">
                <a:latin typeface="Times New Roman" pitchFamily="18" charset="0"/>
              </a:rPr>
              <a:t>                    </a:t>
            </a:r>
            <a:r>
              <a:rPr lang="en-US" altLang="zh-CN" sz="2400" b="1" smtClean="0">
                <a:latin typeface="Times New Roman" pitchFamily="18" charset="0"/>
              </a:rPr>
              <a:t>0 ≤ </a:t>
            </a:r>
            <a:r>
              <a:rPr lang="en-US" altLang="zh-CN" sz="2400" b="1" i="1" smtClean="0">
                <a:latin typeface="Times New Roman" pitchFamily="18" charset="0"/>
                <a:sym typeface="Symbol" pitchFamily="18" charset="2"/>
              </a:rPr>
              <a:t></a:t>
            </a:r>
            <a:r>
              <a:rPr lang="en-US" altLang="zh-CN" sz="2400" b="1" smtClean="0">
                <a:latin typeface="Times New Roman" pitchFamily="18" charset="0"/>
                <a:sym typeface="Symbol" pitchFamily="18" charset="2"/>
              </a:rPr>
              <a:t> </a:t>
            </a:r>
            <a:r>
              <a:rPr lang="en-US" altLang="zh-CN" sz="2400" b="1" smtClean="0">
                <a:latin typeface="Times New Roman" pitchFamily="18" charset="0"/>
              </a:rPr>
              <a:t>≤ 60°</a:t>
            </a:r>
            <a:r>
              <a:rPr lang="zh-CN" altLang="en-US" sz="2400" b="1" smtClean="0">
                <a:latin typeface="Times New Roman" pitchFamily="18" charset="0"/>
              </a:rPr>
              <a:t>，  </a:t>
            </a:r>
            <a:r>
              <a:rPr lang="zh-CN" altLang="en-US" sz="2400" b="1" i="1" smtClean="0">
                <a:latin typeface="Times New Roman" pitchFamily="18" charset="0"/>
                <a:sym typeface="Symbol" pitchFamily="18" charset="2"/>
              </a:rPr>
              <a:t></a:t>
            </a:r>
            <a:r>
              <a:rPr lang="en-US" altLang="zh-CN" sz="2400" b="1" baseline="-25000" smtClean="0">
                <a:latin typeface="Times New Roman" pitchFamily="18" charset="0"/>
                <a:sym typeface="Symbol" pitchFamily="18" charset="2"/>
              </a:rPr>
              <a:t>p</a:t>
            </a:r>
            <a:r>
              <a:rPr lang="en-US" altLang="zh-CN" sz="2400" b="1" i="1" smtClean="0">
                <a:latin typeface="Times New Roman" pitchFamily="18" charset="0"/>
              </a:rPr>
              <a:t> = </a:t>
            </a:r>
            <a:r>
              <a:rPr lang="en-US" altLang="zh-CN" sz="2400" b="1" smtClean="0">
                <a:latin typeface="Times New Roman" pitchFamily="18" charset="0"/>
              </a:rPr>
              <a:t>0 </a:t>
            </a:r>
          </a:p>
          <a:p>
            <a:pPr marL="0" indent="0" eaLnBrk="1" hangingPunct="1">
              <a:lnSpc>
                <a:spcPct val="80000"/>
              </a:lnSpc>
              <a:buFontTx/>
              <a:buNone/>
            </a:pPr>
            <a:r>
              <a:rPr lang="en-US" altLang="zh-CN" sz="2400" b="1" smtClean="0">
                <a:latin typeface="Times New Roman" pitchFamily="18" charset="0"/>
              </a:rPr>
              <a:t>    </a:t>
            </a:r>
            <a:r>
              <a:rPr lang="zh-CN" altLang="en-US" sz="2400" b="1" smtClean="0">
                <a:latin typeface="Times New Roman" pitchFamily="18" charset="0"/>
              </a:rPr>
              <a:t>此时，转子整流电路处于正常的不可控整流工作状态，可称之为第一工作区。</a:t>
            </a:r>
            <a:r>
              <a:rPr lang="zh-CN" altLang="en-US" sz="2400" b="1" smtClean="0"/>
              <a:t>换流期间有三只元件导通，其余时间两元件导通。</a:t>
            </a:r>
            <a:r>
              <a:rPr lang="zh-CN" altLang="en-US" sz="2400" smtClean="0"/>
              <a:t> </a:t>
            </a:r>
            <a:endParaRPr lang="zh-CN" altLang="en-US" sz="2400" b="1" smtClean="0">
              <a:latin typeface="Times New Roman" pitchFamily="18" charset="0"/>
            </a:endParaRPr>
          </a:p>
          <a:p>
            <a:pPr marL="0" indent="0" eaLnBrk="1" hangingPunct="1">
              <a:lnSpc>
                <a:spcPct val="80000"/>
              </a:lnSpc>
              <a:buFontTx/>
              <a:buNone/>
            </a:pPr>
            <a:r>
              <a:rPr lang="zh-CN" altLang="en-US" sz="2400" b="1" smtClean="0">
                <a:latin typeface="Times New Roman" pitchFamily="18" charset="0"/>
              </a:rPr>
              <a:t>（</a:t>
            </a:r>
            <a:r>
              <a:rPr lang="en-US" altLang="zh-CN" sz="2400" b="1" smtClean="0">
                <a:latin typeface="Times New Roman" pitchFamily="18" charset="0"/>
              </a:rPr>
              <a:t>2</a:t>
            </a:r>
            <a:r>
              <a:rPr lang="zh-CN" altLang="en-US" sz="2400" b="1" smtClean="0">
                <a:latin typeface="Times New Roman" pitchFamily="18" charset="0"/>
              </a:rPr>
              <a:t>）第二种工作状态的特征是 </a:t>
            </a:r>
          </a:p>
          <a:p>
            <a:pPr marL="0" indent="0" eaLnBrk="1" hangingPunct="1">
              <a:lnSpc>
                <a:spcPct val="80000"/>
              </a:lnSpc>
              <a:buFontTx/>
              <a:buNone/>
            </a:pPr>
            <a:r>
              <a:rPr lang="zh-CN" altLang="en-US" sz="2400" b="1" i="1" smtClean="0">
                <a:latin typeface="Times New Roman" pitchFamily="18" charset="0"/>
                <a:sym typeface="Symbol" pitchFamily="18" charset="2"/>
              </a:rPr>
              <a:t>                     </a:t>
            </a:r>
            <a:r>
              <a:rPr lang="en-US" altLang="zh-CN" sz="2400" b="1" smtClean="0">
                <a:latin typeface="Times New Roman" pitchFamily="18" charset="0"/>
                <a:sym typeface="Symbol" pitchFamily="18" charset="2"/>
              </a:rPr>
              <a:t>=</a:t>
            </a:r>
            <a:r>
              <a:rPr lang="en-US" altLang="zh-CN" sz="2400" b="1" i="1" smtClean="0">
                <a:latin typeface="Times New Roman" pitchFamily="18" charset="0"/>
                <a:sym typeface="Symbol" pitchFamily="18" charset="2"/>
              </a:rPr>
              <a:t> </a:t>
            </a:r>
            <a:r>
              <a:rPr lang="en-US" altLang="zh-CN" sz="2400" b="1" smtClean="0">
                <a:latin typeface="Times New Roman" pitchFamily="18" charset="0"/>
                <a:sym typeface="Symbol" pitchFamily="18" charset="2"/>
              </a:rPr>
              <a:t>60°</a:t>
            </a:r>
            <a:r>
              <a:rPr lang="zh-CN" altLang="en-US" sz="2400" b="1" smtClean="0">
                <a:latin typeface="Times New Roman" pitchFamily="18" charset="0"/>
              </a:rPr>
              <a:t>，    </a:t>
            </a:r>
            <a:r>
              <a:rPr lang="en-US" altLang="zh-CN" sz="2400" b="1" smtClean="0">
                <a:latin typeface="Times New Roman" pitchFamily="18" charset="0"/>
              </a:rPr>
              <a:t>0 &lt; </a:t>
            </a:r>
            <a:r>
              <a:rPr lang="en-US" altLang="zh-CN" sz="2400" b="1" i="1" smtClean="0">
                <a:latin typeface="Times New Roman" pitchFamily="18" charset="0"/>
                <a:sym typeface="Symbol" pitchFamily="18" charset="2"/>
              </a:rPr>
              <a:t></a:t>
            </a:r>
            <a:r>
              <a:rPr lang="en-US" altLang="zh-CN" sz="2400" b="1" baseline="-25000" smtClean="0">
                <a:latin typeface="Times New Roman" pitchFamily="18" charset="0"/>
                <a:sym typeface="Symbol" pitchFamily="18" charset="2"/>
              </a:rPr>
              <a:t>p</a:t>
            </a:r>
            <a:r>
              <a:rPr lang="en-US" altLang="zh-CN" sz="2400" b="1" i="1" baseline="-25000" smtClean="0">
                <a:latin typeface="Times New Roman" pitchFamily="18" charset="0"/>
                <a:sym typeface="Symbol" pitchFamily="18" charset="2"/>
              </a:rPr>
              <a:t> </a:t>
            </a:r>
            <a:r>
              <a:rPr lang="en-US" altLang="zh-CN" sz="2400" b="1" i="1" smtClean="0">
                <a:latin typeface="Times New Roman" pitchFamily="18" charset="0"/>
                <a:sym typeface="Symbol" pitchFamily="18" charset="2"/>
              </a:rPr>
              <a:t>&lt; </a:t>
            </a:r>
            <a:r>
              <a:rPr lang="en-US" altLang="zh-CN" sz="2400" b="1" smtClean="0">
                <a:latin typeface="Times New Roman" pitchFamily="18" charset="0"/>
                <a:sym typeface="Symbol" pitchFamily="18" charset="2"/>
              </a:rPr>
              <a:t>30 °</a:t>
            </a:r>
            <a:endParaRPr lang="en-US" altLang="zh-CN" sz="2400" b="1" smtClean="0">
              <a:latin typeface="Times New Roman" pitchFamily="18" charset="0"/>
            </a:endParaRPr>
          </a:p>
          <a:p>
            <a:pPr marL="0" indent="0" eaLnBrk="1" hangingPunct="1">
              <a:lnSpc>
                <a:spcPct val="80000"/>
              </a:lnSpc>
              <a:buFontTx/>
              <a:buNone/>
            </a:pPr>
            <a:r>
              <a:rPr lang="en-US" altLang="zh-CN" sz="2400" b="1" smtClean="0">
                <a:latin typeface="Times New Roman" pitchFamily="18" charset="0"/>
              </a:rPr>
              <a:t>    </a:t>
            </a:r>
            <a:r>
              <a:rPr lang="zh-CN" altLang="en-US" sz="2400" b="1" smtClean="0">
                <a:latin typeface="Times New Roman" pitchFamily="18" charset="0"/>
              </a:rPr>
              <a:t>这时，由于强迫延迟换相的作用，使得整流电路好似处于可控的整流工作状态， </a:t>
            </a:r>
            <a:r>
              <a:rPr lang="zh-CN" altLang="en-US" sz="2400" b="1" i="1" smtClean="0">
                <a:latin typeface="Times New Roman" pitchFamily="18" charset="0"/>
                <a:sym typeface="Symbol" pitchFamily="18" charset="2"/>
              </a:rPr>
              <a:t></a:t>
            </a:r>
            <a:r>
              <a:rPr lang="en-US" altLang="zh-CN" sz="2400" b="1" baseline="-25000" smtClean="0">
                <a:latin typeface="Times New Roman" pitchFamily="18" charset="0"/>
                <a:sym typeface="Symbol" pitchFamily="18" charset="2"/>
              </a:rPr>
              <a:t>p</a:t>
            </a:r>
            <a:r>
              <a:rPr lang="en-US" altLang="zh-CN" sz="2400" b="1" smtClean="0">
                <a:latin typeface="Times New Roman" pitchFamily="18" charset="0"/>
                <a:sym typeface="Symbol" pitchFamily="18" charset="2"/>
              </a:rPr>
              <a:t> </a:t>
            </a:r>
            <a:r>
              <a:rPr lang="zh-CN" altLang="en-US" sz="2400" b="1" smtClean="0">
                <a:latin typeface="Times New Roman" pitchFamily="18" charset="0"/>
              </a:rPr>
              <a:t>角相当于整流器件的控制角，这一状态称作第二工作区。</a:t>
            </a:r>
            <a:r>
              <a:rPr lang="zh-CN" altLang="en-US" sz="2400" b="1" smtClean="0"/>
              <a:t>任意时刻有三个元件导通。</a:t>
            </a:r>
            <a:endParaRPr lang="zh-CN" altLang="en-US" sz="2400" b="1" smtClean="0">
              <a:latin typeface="Times New Roman" pitchFamily="18" charset="0"/>
            </a:endParaRPr>
          </a:p>
          <a:p>
            <a:pPr marL="0" indent="0" eaLnBrk="1" hangingPunct="1">
              <a:lnSpc>
                <a:spcPct val="80000"/>
              </a:lnSpc>
              <a:buFontTx/>
              <a:buNone/>
            </a:pPr>
            <a:r>
              <a:rPr lang="zh-CN" altLang="en-US" sz="2400" b="1" smtClean="0">
                <a:latin typeface="Times New Roman" pitchFamily="18" charset="0"/>
              </a:rPr>
              <a:t>（</a:t>
            </a:r>
            <a:r>
              <a:rPr lang="en-US" altLang="zh-CN" sz="2400" b="1" smtClean="0">
                <a:latin typeface="Times New Roman" pitchFamily="18" charset="0"/>
              </a:rPr>
              <a:t>3</a:t>
            </a:r>
            <a:r>
              <a:rPr lang="zh-CN" altLang="en-US" sz="2400" b="1" smtClean="0">
                <a:latin typeface="Times New Roman" pitchFamily="18" charset="0"/>
              </a:rPr>
              <a:t>）非正常的故障状态</a:t>
            </a:r>
          </a:p>
          <a:p>
            <a:pPr marL="0" indent="0" eaLnBrk="1" hangingPunct="1">
              <a:lnSpc>
                <a:spcPct val="80000"/>
              </a:lnSpc>
              <a:buFontTx/>
              <a:buNone/>
            </a:pPr>
            <a:r>
              <a:rPr lang="zh-CN" altLang="en-US" sz="2400" b="1" smtClean="0">
                <a:latin typeface="Times New Roman" pitchFamily="18" charset="0"/>
              </a:rPr>
              <a:t>     当 </a:t>
            </a:r>
            <a:r>
              <a:rPr lang="zh-CN" altLang="en-US" sz="2400" b="1" i="1" smtClean="0">
                <a:latin typeface="Times New Roman" pitchFamily="18" charset="0"/>
                <a:sym typeface="Symbol" pitchFamily="18" charset="2"/>
              </a:rPr>
              <a:t> </a:t>
            </a:r>
            <a:r>
              <a:rPr lang="en-US" altLang="zh-CN" sz="2400" b="1" smtClean="0">
                <a:latin typeface="Times New Roman" pitchFamily="18" charset="0"/>
                <a:sym typeface="Symbol" pitchFamily="18" charset="2"/>
              </a:rPr>
              <a:t>= 30°</a:t>
            </a:r>
            <a:r>
              <a:rPr lang="zh-CN" altLang="en-US" sz="2400" b="1" smtClean="0">
                <a:latin typeface="Times New Roman" pitchFamily="18" charset="0"/>
              </a:rPr>
              <a:t>时，整流电路中会出现</a:t>
            </a:r>
            <a:r>
              <a:rPr lang="en-US" altLang="zh-CN" sz="2400" b="1" smtClean="0">
                <a:latin typeface="Times New Roman" pitchFamily="18" charset="0"/>
              </a:rPr>
              <a:t>4</a:t>
            </a:r>
            <a:r>
              <a:rPr lang="zh-CN" altLang="en-US" sz="2400" b="1" smtClean="0">
                <a:latin typeface="Times New Roman" pitchFamily="18" charset="0"/>
              </a:rPr>
              <a:t>个器件同时导通，形成共阳极组和共阴极组器件双换流的重叠现象，此后 </a:t>
            </a:r>
            <a:r>
              <a:rPr lang="zh-CN" altLang="en-US" sz="2400" b="1" i="1" smtClean="0">
                <a:latin typeface="Times New Roman" pitchFamily="18" charset="0"/>
                <a:sym typeface="Symbol" pitchFamily="18" charset="2"/>
              </a:rPr>
              <a:t></a:t>
            </a:r>
            <a:r>
              <a:rPr lang="en-US" altLang="zh-CN" sz="2400" b="1" baseline="-25000" smtClean="0">
                <a:latin typeface="Times New Roman" pitchFamily="18" charset="0"/>
                <a:sym typeface="Symbol" pitchFamily="18" charset="2"/>
              </a:rPr>
              <a:t>p</a:t>
            </a:r>
            <a:r>
              <a:rPr lang="en-US" altLang="zh-CN" sz="2400" b="1" smtClean="0">
                <a:latin typeface="Times New Roman" pitchFamily="18" charset="0"/>
                <a:sym typeface="Symbol" pitchFamily="18" charset="2"/>
              </a:rPr>
              <a:t> </a:t>
            </a:r>
            <a:r>
              <a:rPr lang="zh-CN" altLang="en-US" sz="2400" b="1" smtClean="0">
                <a:latin typeface="Times New Roman" pitchFamily="18" charset="0"/>
              </a:rPr>
              <a:t>保持为</a:t>
            </a:r>
            <a:r>
              <a:rPr lang="en-US" altLang="zh-CN" sz="2400" b="1" smtClean="0">
                <a:latin typeface="Times New Roman" pitchFamily="18" charset="0"/>
              </a:rPr>
              <a:t>30°</a:t>
            </a:r>
            <a:r>
              <a:rPr lang="zh-CN" altLang="en-US" sz="2400" b="1" smtClean="0">
                <a:latin typeface="Times New Roman" pitchFamily="18" charset="0"/>
              </a:rPr>
              <a:t>，而 </a:t>
            </a:r>
            <a:r>
              <a:rPr lang="zh-CN" altLang="en-US" sz="2400" b="1" i="1" smtClean="0">
                <a:latin typeface="Times New Roman" pitchFamily="18" charset="0"/>
                <a:sym typeface="Symbol" pitchFamily="18" charset="2"/>
              </a:rPr>
              <a:t>  </a:t>
            </a:r>
            <a:r>
              <a:rPr lang="zh-CN" altLang="en-US" sz="2400" b="1" smtClean="0">
                <a:latin typeface="Times New Roman" pitchFamily="18" charset="0"/>
              </a:rPr>
              <a:t>角继续增大，整流电路处于第三种工作状态，这是一种非正常的故障状态。</a:t>
            </a:r>
          </a:p>
        </p:txBody>
      </p:sp>
      <p:sp>
        <p:nvSpPr>
          <p:cNvPr id="83972" name="Text Box 30"/>
          <p:cNvSpPr txBox="1">
            <a:spLocks noChangeArrowheads="1"/>
          </p:cNvSpPr>
          <p:nvPr/>
        </p:nvSpPr>
        <p:spPr bwMode="auto">
          <a:xfrm>
            <a:off x="0" y="4514850"/>
            <a:ext cx="1670050"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9</a:t>
            </a:r>
            <a:r>
              <a:rPr lang="zh-CN" altLang="en-US" sz="1600" b="1">
                <a:latin typeface="Times New Roman" pitchFamily="18" charset="0"/>
              </a:rPr>
              <a:t>章 同步电动机变压变频调速系统</a:t>
            </a:r>
          </a:p>
        </p:txBody>
      </p:sp>
      <p:sp>
        <p:nvSpPr>
          <p:cNvPr id="83973" name="Text Box 13"/>
          <p:cNvSpPr txBox="1">
            <a:spLocks noChangeArrowheads="1"/>
          </p:cNvSpPr>
          <p:nvPr/>
        </p:nvSpPr>
        <p:spPr bwMode="auto">
          <a:xfrm>
            <a:off x="0" y="2676525"/>
            <a:ext cx="1703388"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2" action="ppaction://hlinksldjump"/>
              </a:rPr>
              <a:t>第</a:t>
            </a:r>
            <a:r>
              <a:rPr lang="en-US" altLang="zh-CN" sz="1600" b="1">
                <a:latin typeface="Times New Roman" pitchFamily="18" charset="0"/>
                <a:hlinkClick r:id="rId2" action="ppaction://hlinksldjump"/>
              </a:rPr>
              <a:t>7</a:t>
            </a:r>
            <a:r>
              <a:rPr lang="zh-CN" altLang="en-US" sz="1600" b="1">
                <a:latin typeface="Times New Roman" pitchFamily="18" charset="0"/>
                <a:hlinkClick r:id="rId2" action="ppaction://hlinksldjump"/>
              </a:rPr>
              <a:t>章  基于动态模型的异步电动机调速系统</a:t>
            </a:r>
            <a:endParaRPr lang="zh-CN" altLang="en-US" sz="1600" b="1">
              <a:latin typeface="Times New Roman" pitchFamily="18" charset="0"/>
            </a:endParaRPr>
          </a:p>
        </p:txBody>
      </p:sp>
      <p:sp>
        <p:nvSpPr>
          <p:cNvPr id="83974" name="Text Box 26"/>
          <p:cNvSpPr txBox="1">
            <a:spLocks noChangeArrowheads="1"/>
          </p:cNvSpPr>
          <p:nvPr/>
        </p:nvSpPr>
        <p:spPr bwMode="auto">
          <a:xfrm>
            <a:off x="0" y="1079500"/>
            <a:ext cx="1687513" cy="581025"/>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3" action="ppaction://hlinksldjump"/>
              </a:rPr>
              <a:t>第</a:t>
            </a:r>
            <a:r>
              <a:rPr lang="en-US" altLang="zh-CN" sz="1600" b="1">
                <a:latin typeface="Times New Roman" pitchFamily="18" charset="0"/>
                <a:hlinkClick r:id="rId3" action="ppaction://hlinksldjump"/>
              </a:rPr>
              <a:t>1</a:t>
            </a:r>
            <a:r>
              <a:rPr lang="zh-CN" altLang="en-US" sz="1600" b="1">
                <a:latin typeface="Times New Roman" pitchFamily="18" charset="0"/>
                <a:hlinkClick r:id="rId3" action="ppaction://hlinksldjump"/>
              </a:rPr>
              <a:t>章  交流调速系统绪论</a:t>
            </a:r>
            <a:endParaRPr lang="zh-CN" altLang="en-US" sz="1600" b="1">
              <a:latin typeface="Times New Roman" pitchFamily="18" charset="0"/>
            </a:endParaRPr>
          </a:p>
        </p:txBody>
      </p:sp>
      <p:sp>
        <p:nvSpPr>
          <p:cNvPr id="83975" name="Text Box 27"/>
          <p:cNvSpPr txBox="1">
            <a:spLocks noChangeArrowheads="1"/>
          </p:cNvSpPr>
          <p:nvPr/>
        </p:nvSpPr>
        <p:spPr bwMode="auto">
          <a:xfrm>
            <a:off x="0" y="1749425"/>
            <a:ext cx="1693863" cy="825500"/>
          </a:xfrm>
          <a:prstGeom prst="rect">
            <a:avLst/>
          </a:prstGeom>
          <a:solidFill>
            <a:schemeClr val="bg1"/>
          </a:solidFill>
          <a:ln w="9525">
            <a:noFill/>
            <a:miter lim="800000"/>
            <a:headEnd/>
            <a:tailEnd/>
          </a:ln>
        </p:spPr>
        <p:txBody>
          <a:bodyPr>
            <a:spAutoFit/>
          </a:bodyPr>
          <a:lstStyle/>
          <a:p>
            <a:pPr>
              <a:spcBef>
                <a:spcPct val="50000"/>
              </a:spcBef>
            </a:pPr>
            <a:r>
              <a:rPr lang="zh-CN" altLang="zh-CN" sz="1600" b="1">
                <a:latin typeface="Times New Roman" pitchFamily="18" charset="0"/>
              </a:rPr>
              <a:t>第</a:t>
            </a:r>
            <a:r>
              <a:rPr lang="en-US" altLang="zh-CN" sz="1600" b="1">
                <a:latin typeface="Times New Roman" pitchFamily="18" charset="0"/>
              </a:rPr>
              <a:t>6</a:t>
            </a:r>
            <a:r>
              <a:rPr lang="zh-CN" altLang="zh-CN" sz="1600" b="1">
                <a:latin typeface="Times New Roman" pitchFamily="18" charset="0"/>
              </a:rPr>
              <a:t>章 </a:t>
            </a:r>
            <a:r>
              <a:rPr lang="zh-CN" altLang="en-US" sz="1600" b="1">
                <a:latin typeface="Times New Roman" pitchFamily="18" charset="0"/>
              </a:rPr>
              <a:t> </a:t>
            </a:r>
            <a:r>
              <a:rPr lang="zh-CN" altLang="zh-CN" sz="1600" b="1">
                <a:latin typeface="Times New Roman" pitchFamily="18" charset="0"/>
              </a:rPr>
              <a:t>基于稳态模型的异步电动机调速系统</a:t>
            </a:r>
            <a:endParaRPr lang="en-US" altLang="zh-CN" sz="1600" b="1">
              <a:latin typeface="Times New Roman" pitchFamily="18" charset="0"/>
            </a:endParaRPr>
          </a:p>
        </p:txBody>
      </p:sp>
      <p:sp>
        <p:nvSpPr>
          <p:cNvPr id="8" name="Text Box 29"/>
          <p:cNvSpPr txBox="1">
            <a:spLocks noChangeArrowheads="1"/>
          </p:cNvSpPr>
          <p:nvPr/>
        </p:nvSpPr>
        <p:spPr bwMode="auto">
          <a:xfrm>
            <a:off x="0" y="3606800"/>
            <a:ext cx="1685925" cy="830263"/>
          </a:xfrm>
          <a:prstGeom prst="rect">
            <a:avLst/>
          </a:prstGeom>
          <a:solidFill>
            <a:schemeClr val="accent5">
              <a:lumMod val="60000"/>
              <a:lumOff val="40000"/>
            </a:schemeClr>
          </a:solidFill>
          <a:ln w="9525">
            <a:noFill/>
            <a:miter lim="800000"/>
          </a:ln>
        </p:spPr>
        <p:txBody>
          <a:bodyPr>
            <a:spAutoFit/>
          </a:bodyPr>
          <a:lstStyle/>
          <a:p>
            <a:pPr>
              <a:spcBef>
                <a:spcPct val="50000"/>
              </a:spcBef>
              <a:buFontTx/>
              <a:buNone/>
              <a:defRPr/>
            </a:pPr>
            <a:r>
              <a:rPr kumimoji="1" lang="zh-CN" altLang="en-US" sz="1600" b="1" dirty="0">
                <a:latin typeface="Times New Roman" panose="02020603050405020304" pitchFamily="18" charset="0"/>
              </a:rPr>
              <a:t>第</a:t>
            </a:r>
            <a:r>
              <a:rPr kumimoji="1" lang="en-US" altLang="zh-CN" sz="1600" b="1" dirty="0">
                <a:latin typeface="Times New Roman" panose="02020603050405020304" pitchFamily="18" charset="0"/>
              </a:rPr>
              <a:t>8</a:t>
            </a:r>
            <a:r>
              <a:rPr kumimoji="1" lang="zh-CN" altLang="en-US" sz="1600" b="1" dirty="0">
                <a:latin typeface="Times New Roman" panose="02020603050405020304" pitchFamily="18" charset="0"/>
              </a:rPr>
              <a:t>章 </a:t>
            </a:r>
            <a:r>
              <a:rPr lang="zh-CN" altLang="zh-CN" sz="1600" b="1" dirty="0"/>
              <a:t>绕线转子异步电机转子变频控制系统</a:t>
            </a:r>
            <a:endParaRPr kumimoji="1" lang="zh-CN" altLang="en-US" sz="16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564228">
                                            <p:bg/>
                                          </p:spTgt>
                                        </p:tgtEl>
                                        <p:attrNameLst>
                                          <p:attrName>style.visibility</p:attrName>
                                        </p:attrNameLst>
                                      </p:cBhvr>
                                      <p:to>
                                        <p:strVal val="visible"/>
                                      </p:to>
                                    </p:set>
                                    <p:animEffect transition="in" filter="barn(inHorizontal)">
                                      <p:cBhvr>
                                        <p:cTn id="7" dur="500"/>
                                        <p:tgtEl>
                                          <p:spTgt spid="564228">
                                            <p:bg/>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564228">
                                            <p:txEl>
                                              <p:pRg st="0" end="0"/>
                                            </p:txEl>
                                          </p:spTgt>
                                        </p:tgtEl>
                                        <p:attrNameLst>
                                          <p:attrName>style.visibility</p:attrName>
                                        </p:attrNameLst>
                                      </p:cBhvr>
                                      <p:to>
                                        <p:strVal val="visible"/>
                                      </p:to>
                                    </p:set>
                                    <p:animEffect transition="in" filter="barn(inHorizontal)">
                                      <p:cBhvr>
                                        <p:cTn id="12" dur="500"/>
                                        <p:tgtEl>
                                          <p:spTgt spid="56422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564228">
                                            <p:txEl>
                                              <p:pRg st="1" end="1"/>
                                            </p:txEl>
                                          </p:spTgt>
                                        </p:tgtEl>
                                        <p:attrNameLst>
                                          <p:attrName>style.visibility</p:attrName>
                                        </p:attrNameLst>
                                      </p:cBhvr>
                                      <p:to>
                                        <p:strVal val="visible"/>
                                      </p:to>
                                    </p:set>
                                    <p:animEffect transition="in" filter="barn(inHorizontal)">
                                      <p:cBhvr>
                                        <p:cTn id="17" dur="500"/>
                                        <p:tgtEl>
                                          <p:spTgt spid="564228">
                                            <p:txEl>
                                              <p:pRg st="1" end="1"/>
                                            </p:txEl>
                                          </p:spTgt>
                                        </p:tgtEl>
                                      </p:cBhvr>
                                    </p:animEffect>
                                  </p:childTnLst>
                                </p:cTn>
                              </p:par>
                            </p:childTnLst>
                          </p:cTn>
                        </p:par>
                        <p:par>
                          <p:cTn id="18" fill="hold">
                            <p:stCondLst>
                              <p:cond delay="500"/>
                            </p:stCondLst>
                            <p:childTnLst>
                              <p:par>
                                <p:cTn id="19" presetID="16" presetClass="entr" presetSubtype="26" fill="hold" grpId="0" nodeType="afterEffect">
                                  <p:stCondLst>
                                    <p:cond delay="0"/>
                                  </p:stCondLst>
                                  <p:childTnLst>
                                    <p:set>
                                      <p:cBhvr>
                                        <p:cTn id="20" dur="1" fill="hold">
                                          <p:stCondLst>
                                            <p:cond delay="0"/>
                                          </p:stCondLst>
                                        </p:cTn>
                                        <p:tgtEl>
                                          <p:spTgt spid="564228">
                                            <p:txEl>
                                              <p:pRg st="2" end="2"/>
                                            </p:txEl>
                                          </p:spTgt>
                                        </p:tgtEl>
                                        <p:attrNameLst>
                                          <p:attrName>style.visibility</p:attrName>
                                        </p:attrNameLst>
                                      </p:cBhvr>
                                      <p:to>
                                        <p:strVal val="visible"/>
                                      </p:to>
                                    </p:set>
                                    <p:animEffect transition="in" filter="barn(inHorizontal)">
                                      <p:cBhvr>
                                        <p:cTn id="21" dur="500"/>
                                        <p:tgtEl>
                                          <p:spTgt spid="564228">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6" fill="hold" grpId="0" nodeType="clickEffect">
                                  <p:stCondLst>
                                    <p:cond delay="0"/>
                                  </p:stCondLst>
                                  <p:childTnLst>
                                    <p:set>
                                      <p:cBhvr>
                                        <p:cTn id="25" dur="1" fill="hold">
                                          <p:stCondLst>
                                            <p:cond delay="0"/>
                                          </p:stCondLst>
                                        </p:cTn>
                                        <p:tgtEl>
                                          <p:spTgt spid="564228">
                                            <p:txEl>
                                              <p:pRg st="3" end="3"/>
                                            </p:txEl>
                                          </p:spTgt>
                                        </p:tgtEl>
                                        <p:attrNameLst>
                                          <p:attrName>style.visibility</p:attrName>
                                        </p:attrNameLst>
                                      </p:cBhvr>
                                      <p:to>
                                        <p:strVal val="visible"/>
                                      </p:to>
                                    </p:set>
                                    <p:animEffect transition="in" filter="barn(inHorizontal)">
                                      <p:cBhvr>
                                        <p:cTn id="26" dur="500"/>
                                        <p:tgtEl>
                                          <p:spTgt spid="564228">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6" fill="hold" grpId="0" nodeType="clickEffect">
                                  <p:stCondLst>
                                    <p:cond delay="0"/>
                                  </p:stCondLst>
                                  <p:childTnLst>
                                    <p:set>
                                      <p:cBhvr>
                                        <p:cTn id="30" dur="1" fill="hold">
                                          <p:stCondLst>
                                            <p:cond delay="0"/>
                                          </p:stCondLst>
                                        </p:cTn>
                                        <p:tgtEl>
                                          <p:spTgt spid="564228">
                                            <p:txEl>
                                              <p:pRg st="4" end="4"/>
                                            </p:txEl>
                                          </p:spTgt>
                                        </p:tgtEl>
                                        <p:attrNameLst>
                                          <p:attrName>style.visibility</p:attrName>
                                        </p:attrNameLst>
                                      </p:cBhvr>
                                      <p:to>
                                        <p:strVal val="visible"/>
                                      </p:to>
                                    </p:set>
                                    <p:animEffect transition="in" filter="barn(inHorizontal)">
                                      <p:cBhvr>
                                        <p:cTn id="31" dur="500"/>
                                        <p:tgtEl>
                                          <p:spTgt spid="564228">
                                            <p:txEl>
                                              <p:pRg st="4" end="4"/>
                                            </p:txEl>
                                          </p:spTgt>
                                        </p:tgtEl>
                                      </p:cBhvr>
                                    </p:animEffect>
                                  </p:childTnLst>
                                </p:cTn>
                              </p:par>
                            </p:childTnLst>
                          </p:cTn>
                        </p:par>
                        <p:par>
                          <p:cTn id="32" fill="hold">
                            <p:stCondLst>
                              <p:cond delay="500"/>
                            </p:stCondLst>
                            <p:childTnLst>
                              <p:par>
                                <p:cTn id="33" presetID="16" presetClass="entr" presetSubtype="26" fill="hold" grpId="0" nodeType="afterEffect">
                                  <p:stCondLst>
                                    <p:cond delay="0"/>
                                  </p:stCondLst>
                                  <p:childTnLst>
                                    <p:set>
                                      <p:cBhvr>
                                        <p:cTn id="34" dur="1" fill="hold">
                                          <p:stCondLst>
                                            <p:cond delay="0"/>
                                          </p:stCondLst>
                                        </p:cTn>
                                        <p:tgtEl>
                                          <p:spTgt spid="564228">
                                            <p:txEl>
                                              <p:pRg st="5" end="5"/>
                                            </p:txEl>
                                          </p:spTgt>
                                        </p:tgtEl>
                                        <p:attrNameLst>
                                          <p:attrName>style.visibility</p:attrName>
                                        </p:attrNameLst>
                                      </p:cBhvr>
                                      <p:to>
                                        <p:strVal val="visible"/>
                                      </p:to>
                                    </p:set>
                                    <p:animEffect transition="in" filter="barn(inHorizontal)">
                                      <p:cBhvr>
                                        <p:cTn id="35" dur="500"/>
                                        <p:tgtEl>
                                          <p:spTgt spid="564228">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6" fill="hold" grpId="0" nodeType="clickEffect">
                                  <p:stCondLst>
                                    <p:cond delay="0"/>
                                  </p:stCondLst>
                                  <p:childTnLst>
                                    <p:set>
                                      <p:cBhvr>
                                        <p:cTn id="39" dur="1" fill="hold">
                                          <p:stCondLst>
                                            <p:cond delay="0"/>
                                          </p:stCondLst>
                                        </p:cTn>
                                        <p:tgtEl>
                                          <p:spTgt spid="564228">
                                            <p:txEl>
                                              <p:pRg st="6" end="6"/>
                                            </p:txEl>
                                          </p:spTgt>
                                        </p:tgtEl>
                                        <p:attrNameLst>
                                          <p:attrName>style.visibility</p:attrName>
                                        </p:attrNameLst>
                                      </p:cBhvr>
                                      <p:to>
                                        <p:strVal val="visible"/>
                                      </p:to>
                                    </p:set>
                                    <p:animEffect transition="in" filter="barn(inHorizontal)">
                                      <p:cBhvr>
                                        <p:cTn id="40" dur="500"/>
                                        <p:tgtEl>
                                          <p:spTgt spid="564228">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6" fill="hold" grpId="0" nodeType="clickEffect">
                                  <p:stCondLst>
                                    <p:cond delay="0"/>
                                  </p:stCondLst>
                                  <p:childTnLst>
                                    <p:set>
                                      <p:cBhvr>
                                        <p:cTn id="44" dur="1" fill="hold">
                                          <p:stCondLst>
                                            <p:cond delay="0"/>
                                          </p:stCondLst>
                                        </p:cTn>
                                        <p:tgtEl>
                                          <p:spTgt spid="564228">
                                            <p:txEl>
                                              <p:pRg st="7" end="7"/>
                                            </p:txEl>
                                          </p:spTgt>
                                        </p:tgtEl>
                                        <p:attrNameLst>
                                          <p:attrName>style.visibility</p:attrName>
                                        </p:attrNameLst>
                                      </p:cBhvr>
                                      <p:to>
                                        <p:strVal val="visible"/>
                                      </p:to>
                                    </p:set>
                                    <p:animEffect transition="in" filter="barn(inHorizontal)">
                                      <p:cBhvr>
                                        <p:cTn id="45" dur="500"/>
                                        <p:tgtEl>
                                          <p:spTgt spid="56422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28"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idx="4294967295"/>
          </p:nvPr>
        </p:nvSpPr>
        <p:spPr>
          <a:xfrm>
            <a:off x="1763713" y="722313"/>
            <a:ext cx="6227762" cy="619125"/>
          </a:xfrm>
        </p:spPr>
        <p:txBody>
          <a:bodyPr lIns="0" tIns="0" bIns="0" anchor="ctr"/>
          <a:lstStyle/>
          <a:p>
            <a:pPr algn="l" eaLnBrk="1" hangingPunct="1">
              <a:defRPr/>
            </a:pPr>
            <a:r>
              <a:rPr lang="en-US" altLang="zh-CN" sz="2400" dirty="0" smtClean="0">
                <a:solidFill>
                  <a:srgbClr val="0000FF"/>
                </a:solidFill>
                <a:effectLst>
                  <a:outerShdw blurRad="38100" dist="38100" dir="2700000" algn="tl">
                    <a:srgbClr val="C0C0C0"/>
                  </a:outerShdw>
                </a:effectLst>
              </a:rPr>
              <a:t>4.</a:t>
            </a:r>
            <a:r>
              <a:rPr lang="zh-CN" altLang="en-US" sz="2400" dirty="0" smtClean="0">
                <a:solidFill>
                  <a:srgbClr val="0000FF"/>
                </a:solidFill>
                <a:effectLst>
                  <a:outerShdw blurRad="38100" dist="38100" dir="2700000" algn="tl">
                    <a:srgbClr val="C0C0C0"/>
                  </a:outerShdw>
                </a:effectLst>
              </a:rPr>
              <a:t> 生产机械的负载转矩特性</a:t>
            </a:r>
          </a:p>
        </p:txBody>
      </p:sp>
      <p:sp>
        <p:nvSpPr>
          <p:cNvPr id="86019" name="Rectangle 3"/>
          <p:cNvSpPr>
            <a:spLocks noGrp="1" noChangeArrowheads="1"/>
          </p:cNvSpPr>
          <p:nvPr>
            <p:ph type="body" idx="4294967295"/>
          </p:nvPr>
        </p:nvSpPr>
        <p:spPr>
          <a:xfrm>
            <a:off x="1692275" y="1335088"/>
            <a:ext cx="7380288" cy="1014412"/>
          </a:xfrm>
        </p:spPr>
        <p:txBody>
          <a:bodyPr lIns="0" tIns="0" rIns="90000" bIns="0"/>
          <a:lstStyle/>
          <a:p>
            <a:pPr marL="0" indent="0" algn="just" eaLnBrk="1" hangingPunct="1">
              <a:buFontTx/>
              <a:buNone/>
              <a:defRPr/>
            </a:pPr>
            <a:r>
              <a:rPr lang="zh-CN" altLang="en-US" sz="2000" b="1" dirty="0" smtClean="0">
                <a:effectLst>
                  <a:outerShdw blurRad="38100" dist="38100" dir="2700000" algn="tl">
                    <a:srgbClr val="C0C0C0"/>
                  </a:outerShdw>
                </a:effectLst>
              </a:rPr>
              <a:t>生产机械的负载转矩是一个必然存在的不可控扰动输入。</a:t>
            </a:r>
          </a:p>
          <a:p>
            <a:pPr marL="0" indent="0" algn="just" eaLnBrk="1" hangingPunct="1">
              <a:buFontTx/>
              <a:buNone/>
              <a:defRPr/>
            </a:pPr>
            <a:r>
              <a:rPr lang="zh-CN" altLang="en-US" sz="2000" b="1" dirty="0" smtClean="0">
                <a:effectLst>
                  <a:outerShdw blurRad="38100" dist="38100" dir="2700000" algn="tl">
                    <a:srgbClr val="C0C0C0"/>
                  </a:outerShdw>
                </a:effectLst>
              </a:rPr>
              <a:t>归纳出几种典型的生产机械负载转矩特性，实际负载可能是多个典型负载的组合，应根据实际负载的具体情况加以分析。</a:t>
            </a:r>
          </a:p>
        </p:txBody>
      </p:sp>
      <p:pic>
        <p:nvPicPr>
          <p:cNvPr id="235531" name="Picture 11" descr="0103"/>
          <p:cNvPicPr>
            <a:picLocks noChangeAspect="1" noChangeArrowheads="1"/>
          </p:cNvPicPr>
          <p:nvPr/>
        </p:nvPicPr>
        <p:blipFill>
          <a:blip r:embed="rId3" cstate="print"/>
          <a:srcRect/>
          <a:stretch>
            <a:fillRect/>
          </a:stretch>
        </p:blipFill>
        <p:spPr bwMode="auto">
          <a:xfrm>
            <a:off x="3924300" y="3160713"/>
            <a:ext cx="4319588" cy="3095625"/>
          </a:xfrm>
          <a:prstGeom prst="rect">
            <a:avLst/>
          </a:prstGeom>
          <a:noFill/>
          <a:ln w="9525">
            <a:noFill/>
            <a:miter lim="800000"/>
            <a:headEnd/>
            <a:tailEnd/>
          </a:ln>
        </p:spPr>
      </p:pic>
      <p:sp>
        <p:nvSpPr>
          <p:cNvPr id="235532" name="Rectangle 12"/>
          <p:cNvSpPr>
            <a:spLocks noChangeArrowheads="1"/>
          </p:cNvSpPr>
          <p:nvPr/>
        </p:nvSpPr>
        <p:spPr bwMode="auto">
          <a:xfrm>
            <a:off x="1833563" y="2363788"/>
            <a:ext cx="2430462" cy="1200150"/>
          </a:xfrm>
          <a:prstGeom prst="rect">
            <a:avLst/>
          </a:prstGeom>
          <a:noFill/>
          <a:ln w="9525">
            <a:noFill/>
            <a:miter lim="800000"/>
          </a:ln>
          <a:effectLst/>
        </p:spPr>
        <p:txBody>
          <a:bodyPr lIns="0" tIns="0" rIns="90000" bIns="0"/>
          <a:lstStyle/>
          <a:p>
            <a:pPr>
              <a:buClr>
                <a:srgbClr val="FF9933"/>
              </a:buClr>
              <a:buFont typeface="Wingdings" panose="05000000000000000000" pitchFamily="2" charset="2"/>
              <a:buNone/>
              <a:defRPr/>
            </a:pPr>
            <a:r>
              <a:rPr lang="zh-CN" altLang="en-US" b="1" dirty="0">
                <a:solidFill>
                  <a:srgbClr val="A50021"/>
                </a:solidFill>
                <a:effectLst>
                  <a:outerShdw blurRad="38100" dist="38100" dir="2700000" algn="tl">
                    <a:srgbClr val="C0C0C0"/>
                  </a:outerShdw>
                </a:effectLst>
                <a:latin typeface="Arial" panose="020B0604020202020204" pitchFamily="34" charset="0"/>
              </a:rPr>
              <a:t>负载转矩的大小恒定，称作恒转矩负载</a:t>
            </a:r>
          </a:p>
          <a:p>
            <a:pPr>
              <a:buClr>
                <a:srgbClr val="FF9933"/>
              </a:buClr>
              <a:buFont typeface="Wingdings" panose="05000000000000000000" pitchFamily="2" charset="2"/>
              <a:buNone/>
              <a:defRPr/>
            </a:pPr>
            <a:r>
              <a:rPr lang="en-US" altLang="zh-CN" b="1" dirty="0">
                <a:solidFill>
                  <a:srgbClr val="A50021"/>
                </a:solidFill>
                <a:effectLst>
                  <a:outerShdw blurRad="38100" dist="38100" dir="2700000" algn="tl">
                    <a:srgbClr val="C0C0C0"/>
                  </a:outerShdw>
                </a:effectLst>
                <a:latin typeface="Arial" panose="020B0604020202020204" pitchFamily="34" charset="0"/>
              </a:rPr>
              <a:t>a</a:t>
            </a:r>
            <a:r>
              <a:rPr lang="zh-CN" altLang="en-US" b="1" dirty="0">
                <a:solidFill>
                  <a:srgbClr val="A50021"/>
                </a:solidFill>
                <a:effectLst>
                  <a:outerShdw blurRad="38100" dist="38100" dir="2700000" algn="tl">
                    <a:srgbClr val="C0C0C0"/>
                  </a:outerShdw>
                </a:effectLst>
                <a:latin typeface="Arial" panose="020B0604020202020204" pitchFamily="34" charset="0"/>
              </a:rPr>
              <a:t>）位能性恒转矩负载 </a:t>
            </a:r>
          </a:p>
          <a:p>
            <a:pPr>
              <a:buClr>
                <a:srgbClr val="FF9933"/>
              </a:buClr>
              <a:buFont typeface="Wingdings" panose="05000000000000000000" pitchFamily="2" charset="2"/>
              <a:buNone/>
              <a:defRPr/>
            </a:pPr>
            <a:r>
              <a:rPr lang="en-US" altLang="zh-CN" b="1" dirty="0">
                <a:solidFill>
                  <a:srgbClr val="A50021"/>
                </a:solidFill>
                <a:effectLst>
                  <a:outerShdw blurRad="38100" dist="38100" dir="2700000" algn="tl">
                    <a:srgbClr val="C0C0C0"/>
                  </a:outerShdw>
                </a:effectLst>
                <a:latin typeface="Arial" panose="020B0604020202020204" pitchFamily="34" charset="0"/>
              </a:rPr>
              <a:t>b) </a:t>
            </a:r>
            <a:r>
              <a:rPr lang="zh-CN" altLang="en-US" b="1" dirty="0">
                <a:solidFill>
                  <a:srgbClr val="A50021"/>
                </a:solidFill>
                <a:effectLst>
                  <a:outerShdw blurRad="38100" dist="38100" dir="2700000" algn="tl">
                    <a:srgbClr val="C0C0C0"/>
                  </a:outerShdw>
                </a:effectLst>
                <a:latin typeface="Arial" panose="020B0604020202020204" pitchFamily="34" charset="0"/>
              </a:rPr>
              <a:t>反抗性恒转矩负载</a:t>
            </a:r>
          </a:p>
        </p:txBody>
      </p:sp>
      <p:sp>
        <p:nvSpPr>
          <p:cNvPr id="235533" name="Rectangle 13"/>
          <p:cNvSpPr>
            <a:spLocks noChangeArrowheads="1"/>
          </p:cNvSpPr>
          <p:nvPr/>
        </p:nvSpPr>
        <p:spPr bwMode="auto">
          <a:xfrm>
            <a:off x="3729038" y="6232525"/>
            <a:ext cx="2657475" cy="457200"/>
          </a:xfrm>
          <a:prstGeom prst="rect">
            <a:avLst/>
          </a:prstGeom>
          <a:noFill/>
          <a:ln w="9525">
            <a:noFill/>
            <a:miter lim="800000"/>
          </a:ln>
        </p:spPr>
        <p:txBody>
          <a:bodyPr wrap="none" anchor="ctr">
            <a:spAutoFit/>
          </a:bodyPr>
          <a:lstStyle/>
          <a:p>
            <a:pPr algn="ctr">
              <a:buFontTx/>
              <a:buNone/>
              <a:defRPr/>
            </a:pPr>
            <a:r>
              <a:rPr kumimoji="1" lang="zh-CN" altLang="en-US" b="1">
                <a:effectLst>
                  <a:outerShdw blurRad="38100" dist="38100" dir="2700000" algn="tl">
                    <a:srgbClr val="C0C0C0"/>
                  </a:outerShdw>
                </a:effectLst>
                <a:latin typeface="Times New Roman" panose="02020603050405020304" pitchFamily="18" charset="0"/>
              </a:rPr>
              <a:t>图</a:t>
            </a:r>
            <a:r>
              <a:rPr kumimoji="1" lang="en-US" altLang="zh-CN" b="1">
                <a:effectLst>
                  <a:outerShdw blurRad="38100" dist="38100" dir="2700000" algn="tl">
                    <a:srgbClr val="C0C0C0"/>
                  </a:outerShdw>
                </a:effectLst>
                <a:latin typeface="Times New Roman" panose="02020603050405020304" pitchFamily="18" charset="0"/>
              </a:rPr>
              <a:t>1-3   </a:t>
            </a:r>
            <a:r>
              <a:rPr kumimoji="1" lang="zh-CN" altLang="en-US" b="1">
                <a:effectLst>
                  <a:outerShdw blurRad="38100" dist="38100" dir="2700000" algn="tl">
                    <a:srgbClr val="C0C0C0"/>
                  </a:outerShdw>
                </a:effectLst>
                <a:latin typeface="Times New Roman" panose="02020603050405020304" pitchFamily="18" charset="0"/>
              </a:rPr>
              <a:t>恒转矩负载</a:t>
            </a:r>
          </a:p>
        </p:txBody>
      </p:sp>
      <p:graphicFrame>
        <p:nvGraphicFramePr>
          <p:cNvPr id="235534" name="Object 14"/>
          <p:cNvGraphicFramePr>
            <a:graphicFrameLocks/>
          </p:cNvGraphicFramePr>
          <p:nvPr/>
        </p:nvGraphicFramePr>
        <p:xfrm>
          <a:off x="6365875" y="6251575"/>
          <a:ext cx="1803400" cy="468313"/>
        </p:xfrm>
        <a:graphic>
          <a:graphicData uri="http://schemas.openxmlformats.org/presentationml/2006/ole">
            <p:oleObj spid="_x0000_s3074" r:id="rId4" imgW="672808" imgH="241195" progId="Equation.DSMT4">
              <p:embed/>
            </p:oleObj>
          </a:graphicData>
        </a:graphic>
      </p:graphicFrame>
      <p:sp>
        <p:nvSpPr>
          <p:cNvPr id="235535" name="Rectangle 15"/>
          <p:cNvSpPr>
            <a:spLocks noChangeArrowheads="1"/>
          </p:cNvSpPr>
          <p:nvPr/>
        </p:nvSpPr>
        <p:spPr bwMode="auto">
          <a:xfrm>
            <a:off x="1792288" y="2403475"/>
            <a:ext cx="2155825" cy="912813"/>
          </a:xfrm>
          <a:prstGeom prst="rect">
            <a:avLst/>
          </a:prstGeom>
          <a:noFill/>
          <a:ln w="9525">
            <a:noFill/>
            <a:miter lim="800000"/>
          </a:ln>
          <a:effectLst/>
        </p:spPr>
        <p:txBody>
          <a:bodyPr lIns="0" tIns="0" rIns="90000" bIns="0"/>
          <a:lstStyle/>
          <a:p>
            <a:pPr>
              <a:buClr>
                <a:srgbClr val="FF9933"/>
              </a:buClr>
              <a:buFont typeface="Wingdings" panose="05000000000000000000" pitchFamily="2" charset="2"/>
              <a:buNone/>
              <a:defRPr/>
            </a:pPr>
            <a:r>
              <a:rPr lang="zh-CN" altLang="en-US" b="1">
                <a:solidFill>
                  <a:srgbClr val="A50021"/>
                </a:solidFill>
                <a:effectLst>
                  <a:outerShdw blurRad="38100" dist="38100" dir="2700000" algn="tl">
                    <a:srgbClr val="C0C0C0"/>
                  </a:outerShdw>
                </a:effectLst>
                <a:latin typeface="Arial" panose="020B0604020202020204" pitchFamily="34" charset="0"/>
              </a:rPr>
              <a:t>负载转矩与转速成反比，而功率为常数，称作恒功率负载</a:t>
            </a:r>
          </a:p>
        </p:txBody>
      </p:sp>
      <p:sp>
        <p:nvSpPr>
          <p:cNvPr id="235536" name="Rectangle 16"/>
          <p:cNvSpPr>
            <a:spLocks noChangeArrowheads="1"/>
          </p:cNvSpPr>
          <p:nvPr/>
        </p:nvSpPr>
        <p:spPr bwMode="auto">
          <a:xfrm>
            <a:off x="2928938" y="6069013"/>
            <a:ext cx="3346450" cy="457200"/>
          </a:xfrm>
          <a:prstGeom prst="rect">
            <a:avLst/>
          </a:prstGeom>
          <a:noFill/>
          <a:ln w="9525">
            <a:noFill/>
            <a:miter lim="800000"/>
          </a:ln>
        </p:spPr>
        <p:txBody>
          <a:bodyPr wrap="none" anchor="ctr">
            <a:spAutoFit/>
          </a:bodyPr>
          <a:lstStyle/>
          <a:p>
            <a:pPr algn="ctr">
              <a:buFontTx/>
              <a:buNone/>
              <a:defRPr/>
            </a:pPr>
            <a:r>
              <a:rPr kumimoji="1" lang="zh-CN" altLang="en-US" b="1">
                <a:effectLst>
                  <a:outerShdw blurRad="38100" dist="38100" dir="2700000" algn="tl">
                    <a:srgbClr val="C0C0C0"/>
                  </a:outerShdw>
                </a:effectLst>
                <a:latin typeface="Times New Roman" panose="02020603050405020304" pitchFamily="18" charset="0"/>
              </a:rPr>
              <a:t>图</a:t>
            </a:r>
            <a:r>
              <a:rPr kumimoji="1" lang="en-US" altLang="zh-CN" b="1">
                <a:effectLst>
                  <a:outerShdw blurRad="38100" dist="38100" dir="2700000" algn="tl">
                    <a:srgbClr val="C0C0C0"/>
                  </a:outerShdw>
                </a:effectLst>
                <a:latin typeface="Times New Roman" panose="02020603050405020304" pitchFamily="18" charset="0"/>
              </a:rPr>
              <a:t>1-4   </a:t>
            </a:r>
            <a:r>
              <a:rPr kumimoji="1" lang="zh-CN" altLang="en-US" b="1">
                <a:effectLst>
                  <a:outerShdw blurRad="38100" dist="38100" dir="2700000" algn="tl">
                    <a:srgbClr val="C0C0C0"/>
                  </a:outerShdw>
                </a:effectLst>
                <a:latin typeface="Times New Roman" panose="02020603050405020304" pitchFamily="18" charset="0"/>
              </a:rPr>
              <a:t>恒功率转矩负载</a:t>
            </a:r>
            <a:r>
              <a:rPr kumimoji="1" lang="zh-CN" altLang="en-US" b="1">
                <a:solidFill>
                  <a:srgbClr val="FF3300"/>
                </a:solidFill>
                <a:effectLst>
                  <a:outerShdw blurRad="38100" dist="38100" dir="2700000" algn="tl">
                    <a:srgbClr val="C0C0C0"/>
                  </a:outerShdw>
                </a:effectLst>
                <a:latin typeface="Times New Roman" panose="02020603050405020304" pitchFamily="18" charset="0"/>
              </a:rPr>
              <a:t> </a:t>
            </a:r>
            <a:endParaRPr kumimoji="1" lang="zh-CN" altLang="en-US" b="1">
              <a:effectLst>
                <a:outerShdw blurRad="38100" dist="38100" dir="2700000" algn="tl">
                  <a:srgbClr val="C0C0C0"/>
                </a:outerShdw>
              </a:effectLst>
              <a:latin typeface="Times New Roman" panose="02020603050405020304" pitchFamily="18" charset="0"/>
            </a:endParaRPr>
          </a:p>
        </p:txBody>
      </p:sp>
      <p:graphicFrame>
        <p:nvGraphicFramePr>
          <p:cNvPr id="235537" name="Object 17"/>
          <p:cNvGraphicFramePr>
            <a:graphicFrameLocks/>
          </p:cNvGraphicFramePr>
          <p:nvPr/>
        </p:nvGraphicFramePr>
        <p:xfrm>
          <a:off x="6335713" y="5845175"/>
          <a:ext cx="2516187" cy="960438"/>
        </p:xfrm>
        <a:graphic>
          <a:graphicData uri="http://schemas.openxmlformats.org/presentationml/2006/ole">
            <p:oleObj spid="_x0000_s3075" r:id="rId5" imgW="1015559" imgH="444307" progId="Equation.DSMT4">
              <p:embed/>
            </p:oleObj>
          </a:graphicData>
        </a:graphic>
      </p:graphicFrame>
      <p:pic>
        <p:nvPicPr>
          <p:cNvPr id="235538" name="Picture 18" descr="0104"/>
          <p:cNvPicPr>
            <a:picLocks noChangeAspect="1" noChangeArrowheads="1"/>
          </p:cNvPicPr>
          <p:nvPr/>
        </p:nvPicPr>
        <p:blipFill>
          <a:blip r:embed="rId6" cstate="print"/>
          <a:srcRect/>
          <a:stretch>
            <a:fillRect/>
          </a:stretch>
        </p:blipFill>
        <p:spPr bwMode="auto">
          <a:xfrm>
            <a:off x="4048125" y="2443163"/>
            <a:ext cx="3816350" cy="3397250"/>
          </a:xfrm>
          <a:prstGeom prst="rect">
            <a:avLst/>
          </a:prstGeom>
          <a:noFill/>
          <a:ln w="9525">
            <a:noFill/>
            <a:miter lim="800000"/>
            <a:headEnd/>
            <a:tailEnd/>
          </a:ln>
        </p:spPr>
      </p:pic>
      <p:sp>
        <p:nvSpPr>
          <p:cNvPr id="235539" name="Rectangle 19"/>
          <p:cNvSpPr>
            <a:spLocks noChangeArrowheads="1"/>
          </p:cNvSpPr>
          <p:nvPr/>
        </p:nvSpPr>
        <p:spPr bwMode="auto">
          <a:xfrm>
            <a:off x="1895475" y="2338388"/>
            <a:ext cx="1960563" cy="901700"/>
          </a:xfrm>
          <a:prstGeom prst="rect">
            <a:avLst/>
          </a:prstGeom>
          <a:noFill/>
          <a:ln w="9525">
            <a:noFill/>
            <a:miter lim="800000"/>
          </a:ln>
          <a:effectLst/>
        </p:spPr>
        <p:txBody>
          <a:bodyPr lIns="0" tIns="0" rIns="90000" bIns="0"/>
          <a:lstStyle/>
          <a:p>
            <a:pPr>
              <a:buClr>
                <a:srgbClr val="FF9933"/>
              </a:buClr>
              <a:buFont typeface="Wingdings" panose="05000000000000000000" pitchFamily="2" charset="2"/>
              <a:buNone/>
              <a:defRPr/>
            </a:pPr>
            <a:r>
              <a:rPr lang="zh-CN" altLang="en-US" b="1" dirty="0">
                <a:solidFill>
                  <a:srgbClr val="A50021"/>
                </a:solidFill>
                <a:effectLst>
                  <a:outerShdw blurRad="38100" dist="38100" dir="2700000" algn="tl">
                    <a:srgbClr val="C0C0C0"/>
                  </a:outerShdw>
                </a:effectLst>
                <a:latin typeface="Arial" panose="020B0604020202020204" pitchFamily="34" charset="0"/>
              </a:rPr>
              <a:t>负载转矩与转速的平方成正比，称作风机、泵类负载</a:t>
            </a:r>
          </a:p>
        </p:txBody>
      </p:sp>
      <p:sp>
        <p:nvSpPr>
          <p:cNvPr id="235540" name="Rectangle 20"/>
          <p:cNvSpPr>
            <a:spLocks noChangeArrowheads="1"/>
          </p:cNvSpPr>
          <p:nvPr/>
        </p:nvSpPr>
        <p:spPr bwMode="auto">
          <a:xfrm>
            <a:off x="3249613" y="6343650"/>
            <a:ext cx="3194050" cy="457200"/>
          </a:xfrm>
          <a:prstGeom prst="rect">
            <a:avLst/>
          </a:prstGeom>
          <a:noFill/>
          <a:ln w="9525">
            <a:noFill/>
            <a:miter lim="800000"/>
          </a:ln>
        </p:spPr>
        <p:txBody>
          <a:bodyPr wrap="none" anchor="ctr">
            <a:spAutoFit/>
          </a:bodyPr>
          <a:lstStyle/>
          <a:p>
            <a:pPr algn="ctr">
              <a:buFontTx/>
              <a:buNone/>
              <a:defRPr/>
            </a:pPr>
            <a:r>
              <a:rPr kumimoji="1" lang="zh-CN" altLang="en-US" b="1">
                <a:effectLst>
                  <a:outerShdw blurRad="38100" dist="38100" dir="2700000" algn="tl">
                    <a:srgbClr val="C0C0C0"/>
                  </a:outerShdw>
                </a:effectLst>
                <a:latin typeface="Times New Roman" panose="02020603050405020304" pitchFamily="18" charset="0"/>
              </a:rPr>
              <a:t>图</a:t>
            </a:r>
            <a:r>
              <a:rPr kumimoji="1" lang="en-US" altLang="zh-CN" b="1">
                <a:effectLst>
                  <a:outerShdw blurRad="38100" dist="38100" dir="2700000" algn="tl">
                    <a:srgbClr val="C0C0C0"/>
                  </a:outerShdw>
                </a:effectLst>
                <a:latin typeface="Times New Roman" panose="02020603050405020304" pitchFamily="18" charset="0"/>
              </a:rPr>
              <a:t>1-5  </a:t>
            </a:r>
            <a:r>
              <a:rPr kumimoji="1" lang="zh-CN" altLang="en-US" b="1">
                <a:effectLst>
                  <a:outerShdw blurRad="38100" dist="38100" dir="2700000" algn="tl">
                    <a:srgbClr val="C0C0C0"/>
                  </a:outerShdw>
                </a:effectLst>
                <a:latin typeface="Times New Roman" panose="02020603050405020304" pitchFamily="18" charset="0"/>
              </a:rPr>
              <a:t>风机、泵类负载</a:t>
            </a:r>
          </a:p>
        </p:txBody>
      </p:sp>
      <p:pic>
        <p:nvPicPr>
          <p:cNvPr id="235541" name="Picture 21" descr="0105"/>
          <p:cNvPicPr>
            <a:picLocks noChangeAspect="1" noChangeArrowheads="1"/>
          </p:cNvPicPr>
          <p:nvPr/>
        </p:nvPicPr>
        <p:blipFill>
          <a:blip r:embed="rId7" cstate="print"/>
          <a:srcRect/>
          <a:stretch>
            <a:fillRect/>
          </a:stretch>
        </p:blipFill>
        <p:spPr bwMode="auto">
          <a:xfrm>
            <a:off x="4294188" y="2659063"/>
            <a:ext cx="3960812" cy="3651250"/>
          </a:xfrm>
          <a:prstGeom prst="rect">
            <a:avLst/>
          </a:prstGeom>
          <a:noFill/>
          <a:ln w="9525">
            <a:noFill/>
            <a:miter lim="800000"/>
            <a:headEnd/>
            <a:tailEnd/>
          </a:ln>
        </p:spPr>
      </p:pic>
      <p:sp>
        <p:nvSpPr>
          <p:cNvPr id="3087" name="Text Box 30"/>
          <p:cNvSpPr txBox="1">
            <a:spLocks noChangeArrowheads="1"/>
          </p:cNvSpPr>
          <p:nvPr/>
        </p:nvSpPr>
        <p:spPr bwMode="auto">
          <a:xfrm>
            <a:off x="0" y="4514850"/>
            <a:ext cx="1670050"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9</a:t>
            </a:r>
            <a:r>
              <a:rPr lang="zh-CN" altLang="en-US" sz="1600" b="1">
                <a:latin typeface="Times New Roman" pitchFamily="18" charset="0"/>
              </a:rPr>
              <a:t>章 同步电动机变压变频调速系统</a:t>
            </a:r>
          </a:p>
        </p:txBody>
      </p:sp>
      <p:sp>
        <p:nvSpPr>
          <p:cNvPr id="3088" name="Text Box 13"/>
          <p:cNvSpPr txBox="1">
            <a:spLocks noChangeArrowheads="1"/>
          </p:cNvSpPr>
          <p:nvPr/>
        </p:nvSpPr>
        <p:spPr bwMode="auto">
          <a:xfrm>
            <a:off x="0" y="2676525"/>
            <a:ext cx="1703388"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7</a:t>
            </a:r>
            <a:r>
              <a:rPr lang="zh-CN" altLang="en-US" sz="1600" b="1">
                <a:latin typeface="Times New Roman" pitchFamily="18" charset="0"/>
              </a:rPr>
              <a:t>章  基于动态模型的异步电动机调速系统</a:t>
            </a:r>
          </a:p>
        </p:txBody>
      </p:sp>
      <p:sp>
        <p:nvSpPr>
          <p:cNvPr id="17" name="Text Box 26"/>
          <p:cNvSpPr txBox="1">
            <a:spLocks noChangeArrowheads="1"/>
          </p:cNvSpPr>
          <p:nvPr/>
        </p:nvSpPr>
        <p:spPr bwMode="auto">
          <a:xfrm>
            <a:off x="0" y="1079500"/>
            <a:ext cx="1687513" cy="581025"/>
          </a:xfrm>
          <a:prstGeom prst="rect">
            <a:avLst/>
          </a:prstGeom>
          <a:solidFill>
            <a:schemeClr val="accent5">
              <a:lumMod val="40000"/>
              <a:lumOff val="60000"/>
            </a:schemeClr>
          </a:solidFill>
          <a:ln w="9525">
            <a:noFill/>
            <a:miter lim="800000"/>
          </a:ln>
        </p:spPr>
        <p:txBody>
          <a:bodyPr>
            <a:spAutoFit/>
          </a:bodyPr>
          <a:lstStyle/>
          <a:p>
            <a:pPr>
              <a:spcBef>
                <a:spcPct val="50000"/>
              </a:spcBef>
              <a:buFontTx/>
              <a:buNone/>
              <a:defRPr/>
            </a:pPr>
            <a:r>
              <a:rPr lang="zh-CN" altLang="en-US" sz="1600" b="1" dirty="0">
                <a:latin typeface="Times New Roman" panose="02020603050405020304" pitchFamily="18" charset="0"/>
                <a:hlinkClick r:id="rId8" action="ppaction://hlinksldjump"/>
              </a:rPr>
              <a:t>第</a:t>
            </a:r>
            <a:r>
              <a:rPr lang="en-US" altLang="zh-CN" sz="1600" b="1" dirty="0">
                <a:latin typeface="Times New Roman" panose="02020603050405020304" pitchFamily="18" charset="0"/>
                <a:hlinkClick r:id="rId8" action="ppaction://hlinksldjump"/>
              </a:rPr>
              <a:t>1</a:t>
            </a:r>
            <a:r>
              <a:rPr lang="zh-CN" altLang="en-US" sz="1600" b="1" dirty="0">
                <a:latin typeface="Times New Roman" panose="02020603050405020304" pitchFamily="18" charset="0"/>
                <a:hlinkClick r:id="rId8" action="ppaction://hlinksldjump"/>
              </a:rPr>
              <a:t>章  交流调速系统绪论</a:t>
            </a:r>
            <a:endParaRPr lang="zh-CN" altLang="en-US" sz="1600" b="1" dirty="0">
              <a:latin typeface="Times New Roman" panose="02020603050405020304" pitchFamily="18" charset="0"/>
            </a:endParaRPr>
          </a:p>
        </p:txBody>
      </p:sp>
      <p:sp>
        <p:nvSpPr>
          <p:cNvPr id="3090" name="Text Box 27"/>
          <p:cNvSpPr txBox="1">
            <a:spLocks noChangeArrowheads="1"/>
          </p:cNvSpPr>
          <p:nvPr/>
        </p:nvSpPr>
        <p:spPr bwMode="auto">
          <a:xfrm>
            <a:off x="0" y="1749425"/>
            <a:ext cx="1693863" cy="825500"/>
          </a:xfrm>
          <a:prstGeom prst="rect">
            <a:avLst/>
          </a:prstGeom>
          <a:solidFill>
            <a:schemeClr val="bg1"/>
          </a:solidFill>
          <a:ln w="9525">
            <a:noFill/>
            <a:miter lim="800000"/>
            <a:headEnd/>
            <a:tailEnd/>
          </a:ln>
        </p:spPr>
        <p:txBody>
          <a:bodyPr>
            <a:spAutoFit/>
          </a:bodyPr>
          <a:lstStyle/>
          <a:p>
            <a:pPr>
              <a:spcBef>
                <a:spcPct val="50000"/>
              </a:spcBef>
            </a:pPr>
            <a:r>
              <a:rPr lang="zh-CN" altLang="zh-CN" sz="1600" b="1">
                <a:latin typeface="Times New Roman" pitchFamily="18" charset="0"/>
              </a:rPr>
              <a:t>第</a:t>
            </a:r>
            <a:r>
              <a:rPr lang="en-US" altLang="zh-CN" sz="1600" b="1">
                <a:latin typeface="Times New Roman" pitchFamily="18" charset="0"/>
              </a:rPr>
              <a:t>6</a:t>
            </a:r>
            <a:r>
              <a:rPr lang="zh-CN" altLang="zh-CN" sz="1600" b="1">
                <a:latin typeface="Times New Roman" pitchFamily="18" charset="0"/>
              </a:rPr>
              <a:t>章 </a:t>
            </a:r>
            <a:r>
              <a:rPr lang="zh-CN" altLang="en-US" sz="1600" b="1">
                <a:latin typeface="Times New Roman" pitchFamily="18" charset="0"/>
              </a:rPr>
              <a:t> </a:t>
            </a:r>
            <a:r>
              <a:rPr lang="zh-CN" altLang="zh-CN" sz="1600" b="1">
                <a:latin typeface="Times New Roman" pitchFamily="18" charset="0"/>
              </a:rPr>
              <a:t>基于稳态模型的异步电动机调速系统</a:t>
            </a:r>
            <a:endParaRPr lang="en-US" altLang="zh-CN" sz="1600" b="1">
              <a:latin typeface="Times New Roman" pitchFamily="18" charset="0"/>
            </a:endParaRPr>
          </a:p>
        </p:txBody>
      </p:sp>
      <p:sp>
        <p:nvSpPr>
          <p:cNvPr id="3091" name="Text Box 29"/>
          <p:cNvSpPr txBox="1">
            <a:spLocks noChangeArrowheads="1"/>
          </p:cNvSpPr>
          <p:nvPr/>
        </p:nvSpPr>
        <p:spPr bwMode="auto">
          <a:xfrm>
            <a:off x="0" y="3606800"/>
            <a:ext cx="1685925" cy="830263"/>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8</a:t>
            </a:r>
            <a:r>
              <a:rPr lang="zh-CN" altLang="en-US" sz="1600" b="1">
                <a:latin typeface="Times New Roman" pitchFamily="18" charset="0"/>
              </a:rPr>
              <a:t>章 </a:t>
            </a:r>
            <a:r>
              <a:rPr lang="zh-CN" altLang="zh-CN" sz="1600" b="1"/>
              <a:t>绕线转子异步电机转子变频控制系统</a:t>
            </a:r>
            <a:endParaRPr lang="zh-CN" altLang="en-US" sz="1600" b="1">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5532"/>
                                        </p:tgtEl>
                                        <p:attrNameLst>
                                          <p:attrName>style.visibility</p:attrName>
                                        </p:attrNameLst>
                                      </p:cBhvr>
                                      <p:to>
                                        <p:strVal val="visible"/>
                                      </p:to>
                                    </p:set>
                                    <p:anim calcmode="lin" valueType="num">
                                      <p:cBhvr additive="base">
                                        <p:cTn id="7" dur="500" fill="hold"/>
                                        <p:tgtEl>
                                          <p:spTgt spid="235532"/>
                                        </p:tgtEl>
                                        <p:attrNameLst>
                                          <p:attrName>ppt_x</p:attrName>
                                        </p:attrNameLst>
                                      </p:cBhvr>
                                      <p:tavLst>
                                        <p:tav tm="0">
                                          <p:val>
                                            <p:strVal val="#ppt_x"/>
                                          </p:val>
                                        </p:tav>
                                        <p:tav tm="100000">
                                          <p:val>
                                            <p:strVal val="#ppt_x"/>
                                          </p:val>
                                        </p:tav>
                                      </p:tavLst>
                                    </p:anim>
                                    <p:anim calcmode="lin" valueType="num">
                                      <p:cBhvr additive="base">
                                        <p:cTn id="8" dur="500" fill="hold"/>
                                        <p:tgtEl>
                                          <p:spTgt spid="23553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35531"/>
                                        </p:tgtEl>
                                        <p:attrNameLst>
                                          <p:attrName>style.visibility</p:attrName>
                                        </p:attrNameLst>
                                      </p:cBhvr>
                                      <p:to>
                                        <p:strVal val="visible"/>
                                      </p:to>
                                    </p:set>
                                    <p:anim calcmode="lin" valueType="num">
                                      <p:cBhvr additive="base">
                                        <p:cTn id="11" dur="500" fill="hold"/>
                                        <p:tgtEl>
                                          <p:spTgt spid="235531"/>
                                        </p:tgtEl>
                                        <p:attrNameLst>
                                          <p:attrName>ppt_x</p:attrName>
                                        </p:attrNameLst>
                                      </p:cBhvr>
                                      <p:tavLst>
                                        <p:tav tm="0">
                                          <p:val>
                                            <p:strVal val="#ppt_x"/>
                                          </p:val>
                                        </p:tav>
                                        <p:tav tm="100000">
                                          <p:val>
                                            <p:strVal val="#ppt_x"/>
                                          </p:val>
                                        </p:tav>
                                      </p:tavLst>
                                    </p:anim>
                                    <p:anim calcmode="lin" valueType="num">
                                      <p:cBhvr additive="base">
                                        <p:cTn id="12" dur="500" fill="hold"/>
                                        <p:tgtEl>
                                          <p:spTgt spid="23553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35533"/>
                                        </p:tgtEl>
                                        <p:attrNameLst>
                                          <p:attrName>style.visibility</p:attrName>
                                        </p:attrNameLst>
                                      </p:cBhvr>
                                      <p:to>
                                        <p:strVal val="visible"/>
                                      </p:to>
                                    </p:set>
                                    <p:anim calcmode="lin" valueType="num">
                                      <p:cBhvr additive="base">
                                        <p:cTn id="15" dur="500" fill="hold"/>
                                        <p:tgtEl>
                                          <p:spTgt spid="235533"/>
                                        </p:tgtEl>
                                        <p:attrNameLst>
                                          <p:attrName>ppt_x</p:attrName>
                                        </p:attrNameLst>
                                      </p:cBhvr>
                                      <p:tavLst>
                                        <p:tav tm="0">
                                          <p:val>
                                            <p:strVal val="#ppt_x"/>
                                          </p:val>
                                        </p:tav>
                                        <p:tav tm="100000">
                                          <p:val>
                                            <p:strVal val="#ppt_x"/>
                                          </p:val>
                                        </p:tav>
                                      </p:tavLst>
                                    </p:anim>
                                    <p:anim calcmode="lin" valueType="num">
                                      <p:cBhvr additive="base">
                                        <p:cTn id="16" dur="500" fill="hold"/>
                                        <p:tgtEl>
                                          <p:spTgt spid="23553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35534"/>
                                        </p:tgtEl>
                                        <p:attrNameLst>
                                          <p:attrName>style.visibility</p:attrName>
                                        </p:attrNameLst>
                                      </p:cBhvr>
                                      <p:to>
                                        <p:strVal val="visible"/>
                                      </p:to>
                                    </p:set>
                                    <p:anim calcmode="lin" valueType="num">
                                      <p:cBhvr additive="base">
                                        <p:cTn id="19" dur="500" fill="hold"/>
                                        <p:tgtEl>
                                          <p:spTgt spid="235534"/>
                                        </p:tgtEl>
                                        <p:attrNameLst>
                                          <p:attrName>ppt_x</p:attrName>
                                        </p:attrNameLst>
                                      </p:cBhvr>
                                      <p:tavLst>
                                        <p:tav tm="0">
                                          <p:val>
                                            <p:strVal val="#ppt_x"/>
                                          </p:val>
                                        </p:tav>
                                        <p:tav tm="100000">
                                          <p:val>
                                            <p:strVal val="#ppt_x"/>
                                          </p:val>
                                        </p:tav>
                                      </p:tavLst>
                                    </p:anim>
                                    <p:anim calcmode="lin" valueType="num">
                                      <p:cBhvr additive="base">
                                        <p:cTn id="20" dur="500" fill="hold"/>
                                        <p:tgtEl>
                                          <p:spTgt spid="23553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1" nodeType="clickEffect">
                                  <p:stCondLst>
                                    <p:cond delay="0"/>
                                  </p:stCondLst>
                                  <p:childTnLst>
                                    <p:anim calcmode="lin" valueType="num">
                                      <p:cBhvr additive="base">
                                        <p:cTn id="24" dur="500"/>
                                        <p:tgtEl>
                                          <p:spTgt spid="235532"/>
                                        </p:tgtEl>
                                        <p:attrNameLst>
                                          <p:attrName>ppt_x</p:attrName>
                                        </p:attrNameLst>
                                      </p:cBhvr>
                                      <p:tavLst>
                                        <p:tav tm="0">
                                          <p:val>
                                            <p:strVal val="ppt_x"/>
                                          </p:val>
                                        </p:tav>
                                        <p:tav tm="100000">
                                          <p:val>
                                            <p:strVal val="ppt_x"/>
                                          </p:val>
                                        </p:tav>
                                      </p:tavLst>
                                    </p:anim>
                                    <p:anim calcmode="lin" valueType="num">
                                      <p:cBhvr additive="base">
                                        <p:cTn id="25" dur="500"/>
                                        <p:tgtEl>
                                          <p:spTgt spid="235532"/>
                                        </p:tgtEl>
                                        <p:attrNameLst>
                                          <p:attrName>ppt_y</p:attrName>
                                        </p:attrNameLst>
                                      </p:cBhvr>
                                      <p:tavLst>
                                        <p:tav tm="0">
                                          <p:val>
                                            <p:strVal val="ppt_y"/>
                                          </p:val>
                                        </p:tav>
                                        <p:tav tm="100000">
                                          <p:val>
                                            <p:strVal val="1+ppt_h/2"/>
                                          </p:val>
                                        </p:tav>
                                      </p:tavLst>
                                    </p:anim>
                                    <p:set>
                                      <p:cBhvr>
                                        <p:cTn id="26" dur="1" fill="hold">
                                          <p:stCondLst>
                                            <p:cond delay="499"/>
                                          </p:stCondLst>
                                        </p:cTn>
                                        <p:tgtEl>
                                          <p:spTgt spid="235532"/>
                                        </p:tgtEl>
                                        <p:attrNameLst>
                                          <p:attrName>style.visibility</p:attrName>
                                        </p:attrNameLst>
                                      </p:cBhvr>
                                      <p:to>
                                        <p:strVal val="hidden"/>
                                      </p:to>
                                    </p:set>
                                  </p:childTnLst>
                                </p:cTn>
                              </p:par>
                              <p:par>
                                <p:cTn id="27" presetID="2" presetClass="exit" presetSubtype="4" fill="hold" nodeType="withEffect">
                                  <p:stCondLst>
                                    <p:cond delay="0"/>
                                  </p:stCondLst>
                                  <p:childTnLst>
                                    <p:anim calcmode="lin" valueType="num">
                                      <p:cBhvr additive="base">
                                        <p:cTn id="28" dur="500"/>
                                        <p:tgtEl>
                                          <p:spTgt spid="235531"/>
                                        </p:tgtEl>
                                        <p:attrNameLst>
                                          <p:attrName>ppt_x</p:attrName>
                                        </p:attrNameLst>
                                      </p:cBhvr>
                                      <p:tavLst>
                                        <p:tav tm="0">
                                          <p:val>
                                            <p:strVal val="ppt_x"/>
                                          </p:val>
                                        </p:tav>
                                        <p:tav tm="100000">
                                          <p:val>
                                            <p:strVal val="ppt_x"/>
                                          </p:val>
                                        </p:tav>
                                      </p:tavLst>
                                    </p:anim>
                                    <p:anim calcmode="lin" valueType="num">
                                      <p:cBhvr additive="base">
                                        <p:cTn id="29" dur="500"/>
                                        <p:tgtEl>
                                          <p:spTgt spid="235531"/>
                                        </p:tgtEl>
                                        <p:attrNameLst>
                                          <p:attrName>ppt_y</p:attrName>
                                        </p:attrNameLst>
                                      </p:cBhvr>
                                      <p:tavLst>
                                        <p:tav tm="0">
                                          <p:val>
                                            <p:strVal val="ppt_y"/>
                                          </p:val>
                                        </p:tav>
                                        <p:tav tm="100000">
                                          <p:val>
                                            <p:strVal val="1+ppt_h/2"/>
                                          </p:val>
                                        </p:tav>
                                      </p:tavLst>
                                    </p:anim>
                                    <p:set>
                                      <p:cBhvr>
                                        <p:cTn id="30" dur="1" fill="hold">
                                          <p:stCondLst>
                                            <p:cond delay="499"/>
                                          </p:stCondLst>
                                        </p:cTn>
                                        <p:tgtEl>
                                          <p:spTgt spid="235531"/>
                                        </p:tgtEl>
                                        <p:attrNameLst>
                                          <p:attrName>style.visibility</p:attrName>
                                        </p:attrNameLst>
                                      </p:cBhvr>
                                      <p:to>
                                        <p:strVal val="hidden"/>
                                      </p:to>
                                    </p:set>
                                  </p:childTnLst>
                                </p:cTn>
                              </p:par>
                              <p:par>
                                <p:cTn id="31" presetID="2" presetClass="exit" presetSubtype="4" fill="hold" grpId="1" nodeType="withEffect">
                                  <p:stCondLst>
                                    <p:cond delay="0"/>
                                  </p:stCondLst>
                                  <p:childTnLst>
                                    <p:anim calcmode="lin" valueType="num">
                                      <p:cBhvr additive="base">
                                        <p:cTn id="32" dur="500"/>
                                        <p:tgtEl>
                                          <p:spTgt spid="235533"/>
                                        </p:tgtEl>
                                        <p:attrNameLst>
                                          <p:attrName>ppt_x</p:attrName>
                                        </p:attrNameLst>
                                      </p:cBhvr>
                                      <p:tavLst>
                                        <p:tav tm="0">
                                          <p:val>
                                            <p:strVal val="ppt_x"/>
                                          </p:val>
                                        </p:tav>
                                        <p:tav tm="100000">
                                          <p:val>
                                            <p:strVal val="ppt_x"/>
                                          </p:val>
                                        </p:tav>
                                      </p:tavLst>
                                    </p:anim>
                                    <p:anim calcmode="lin" valueType="num">
                                      <p:cBhvr additive="base">
                                        <p:cTn id="33" dur="500"/>
                                        <p:tgtEl>
                                          <p:spTgt spid="235533"/>
                                        </p:tgtEl>
                                        <p:attrNameLst>
                                          <p:attrName>ppt_y</p:attrName>
                                        </p:attrNameLst>
                                      </p:cBhvr>
                                      <p:tavLst>
                                        <p:tav tm="0">
                                          <p:val>
                                            <p:strVal val="ppt_y"/>
                                          </p:val>
                                        </p:tav>
                                        <p:tav tm="100000">
                                          <p:val>
                                            <p:strVal val="1+ppt_h/2"/>
                                          </p:val>
                                        </p:tav>
                                      </p:tavLst>
                                    </p:anim>
                                    <p:set>
                                      <p:cBhvr>
                                        <p:cTn id="34" dur="1" fill="hold">
                                          <p:stCondLst>
                                            <p:cond delay="499"/>
                                          </p:stCondLst>
                                        </p:cTn>
                                        <p:tgtEl>
                                          <p:spTgt spid="235533"/>
                                        </p:tgtEl>
                                        <p:attrNameLst>
                                          <p:attrName>style.visibility</p:attrName>
                                        </p:attrNameLst>
                                      </p:cBhvr>
                                      <p:to>
                                        <p:strVal val="hidden"/>
                                      </p:to>
                                    </p:set>
                                  </p:childTnLst>
                                </p:cTn>
                              </p:par>
                              <p:par>
                                <p:cTn id="35" presetID="2" presetClass="exit" presetSubtype="4" fill="hold" nodeType="withEffect">
                                  <p:stCondLst>
                                    <p:cond delay="0"/>
                                  </p:stCondLst>
                                  <p:childTnLst>
                                    <p:anim calcmode="lin" valueType="num">
                                      <p:cBhvr additive="base">
                                        <p:cTn id="36" dur="500"/>
                                        <p:tgtEl>
                                          <p:spTgt spid="235534"/>
                                        </p:tgtEl>
                                        <p:attrNameLst>
                                          <p:attrName>ppt_x</p:attrName>
                                        </p:attrNameLst>
                                      </p:cBhvr>
                                      <p:tavLst>
                                        <p:tav tm="0">
                                          <p:val>
                                            <p:strVal val="ppt_x"/>
                                          </p:val>
                                        </p:tav>
                                        <p:tav tm="100000">
                                          <p:val>
                                            <p:strVal val="ppt_x"/>
                                          </p:val>
                                        </p:tav>
                                      </p:tavLst>
                                    </p:anim>
                                    <p:anim calcmode="lin" valueType="num">
                                      <p:cBhvr additive="base">
                                        <p:cTn id="37" dur="500"/>
                                        <p:tgtEl>
                                          <p:spTgt spid="235534"/>
                                        </p:tgtEl>
                                        <p:attrNameLst>
                                          <p:attrName>ppt_y</p:attrName>
                                        </p:attrNameLst>
                                      </p:cBhvr>
                                      <p:tavLst>
                                        <p:tav tm="0">
                                          <p:val>
                                            <p:strVal val="ppt_y"/>
                                          </p:val>
                                        </p:tav>
                                        <p:tav tm="100000">
                                          <p:val>
                                            <p:strVal val="1+ppt_h/2"/>
                                          </p:val>
                                        </p:tav>
                                      </p:tavLst>
                                    </p:anim>
                                    <p:set>
                                      <p:cBhvr>
                                        <p:cTn id="38" dur="1" fill="hold">
                                          <p:stCondLst>
                                            <p:cond delay="499"/>
                                          </p:stCondLst>
                                        </p:cTn>
                                        <p:tgtEl>
                                          <p:spTgt spid="235534"/>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35535"/>
                                        </p:tgtEl>
                                        <p:attrNameLst>
                                          <p:attrName>style.visibility</p:attrName>
                                        </p:attrNameLst>
                                      </p:cBhvr>
                                      <p:to>
                                        <p:strVal val="visible"/>
                                      </p:to>
                                    </p:set>
                                    <p:anim calcmode="lin" valueType="num">
                                      <p:cBhvr additive="base">
                                        <p:cTn id="43" dur="500" fill="hold"/>
                                        <p:tgtEl>
                                          <p:spTgt spid="235535"/>
                                        </p:tgtEl>
                                        <p:attrNameLst>
                                          <p:attrName>ppt_x</p:attrName>
                                        </p:attrNameLst>
                                      </p:cBhvr>
                                      <p:tavLst>
                                        <p:tav tm="0">
                                          <p:val>
                                            <p:strVal val="#ppt_x"/>
                                          </p:val>
                                        </p:tav>
                                        <p:tav tm="100000">
                                          <p:val>
                                            <p:strVal val="#ppt_x"/>
                                          </p:val>
                                        </p:tav>
                                      </p:tavLst>
                                    </p:anim>
                                    <p:anim calcmode="lin" valueType="num">
                                      <p:cBhvr additive="base">
                                        <p:cTn id="44" dur="500" fill="hold"/>
                                        <p:tgtEl>
                                          <p:spTgt spid="23553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35536"/>
                                        </p:tgtEl>
                                        <p:attrNameLst>
                                          <p:attrName>style.visibility</p:attrName>
                                        </p:attrNameLst>
                                      </p:cBhvr>
                                      <p:to>
                                        <p:strVal val="visible"/>
                                      </p:to>
                                    </p:set>
                                    <p:anim calcmode="lin" valueType="num">
                                      <p:cBhvr additive="base">
                                        <p:cTn id="47" dur="500" fill="hold"/>
                                        <p:tgtEl>
                                          <p:spTgt spid="235536"/>
                                        </p:tgtEl>
                                        <p:attrNameLst>
                                          <p:attrName>ppt_x</p:attrName>
                                        </p:attrNameLst>
                                      </p:cBhvr>
                                      <p:tavLst>
                                        <p:tav tm="0">
                                          <p:val>
                                            <p:strVal val="#ppt_x"/>
                                          </p:val>
                                        </p:tav>
                                        <p:tav tm="100000">
                                          <p:val>
                                            <p:strVal val="#ppt_x"/>
                                          </p:val>
                                        </p:tav>
                                      </p:tavLst>
                                    </p:anim>
                                    <p:anim calcmode="lin" valueType="num">
                                      <p:cBhvr additive="base">
                                        <p:cTn id="48" dur="500" fill="hold"/>
                                        <p:tgtEl>
                                          <p:spTgt spid="235536"/>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35537"/>
                                        </p:tgtEl>
                                        <p:attrNameLst>
                                          <p:attrName>style.visibility</p:attrName>
                                        </p:attrNameLst>
                                      </p:cBhvr>
                                      <p:to>
                                        <p:strVal val="visible"/>
                                      </p:to>
                                    </p:set>
                                    <p:anim calcmode="lin" valueType="num">
                                      <p:cBhvr additive="base">
                                        <p:cTn id="51" dur="500" fill="hold"/>
                                        <p:tgtEl>
                                          <p:spTgt spid="235537"/>
                                        </p:tgtEl>
                                        <p:attrNameLst>
                                          <p:attrName>ppt_x</p:attrName>
                                        </p:attrNameLst>
                                      </p:cBhvr>
                                      <p:tavLst>
                                        <p:tav tm="0">
                                          <p:val>
                                            <p:strVal val="#ppt_x"/>
                                          </p:val>
                                        </p:tav>
                                        <p:tav tm="100000">
                                          <p:val>
                                            <p:strVal val="#ppt_x"/>
                                          </p:val>
                                        </p:tav>
                                      </p:tavLst>
                                    </p:anim>
                                    <p:anim calcmode="lin" valueType="num">
                                      <p:cBhvr additive="base">
                                        <p:cTn id="52" dur="500" fill="hold"/>
                                        <p:tgtEl>
                                          <p:spTgt spid="235537"/>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35538"/>
                                        </p:tgtEl>
                                        <p:attrNameLst>
                                          <p:attrName>style.visibility</p:attrName>
                                        </p:attrNameLst>
                                      </p:cBhvr>
                                      <p:to>
                                        <p:strVal val="visible"/>
                                      </p:to>
                                    </p:set>
                                    <p:anim calcmode="lin" valueType="num">
                                      <p:cBhvr additive="base">
                                        <p:cTn id="55" dur="500" fill="hold"/>
                                        <p:tgtEl>
                                          <p:spTgt spid="235538"/>
                                        </p:tgtEl>
                                        <p:attrNameLst>
                                          <p:attrName>ppt_x</p:attrName>
                                        </p:attrNameLst>
                                      </p:cBhvr>
                                      <p:tavLst>
                                        <p:tav tm="0">
                                          <p:val>
                                            <p:strVal val="#ppt_x"/>
                                          </p:val>
                                        </p:tav>
                                        <p:tav tm="100000">
                                          <p:val>
                                            <p:strVal val="#ppt_x"/>
                                          </p:val>
                                        </p:tav>
                                      </p:tavLst>
                                    </p:anim>
                                    <p:anim calcmode="lin" valueType="num">
                                      <p:cBhvr additive="base">
                                        <p:cTn id="56" dur="500" fill="hold"/>
                                        <p:tgtEl>
                                          <p:spTgt spid="23553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xit" presetSubtype="4" fill="hold" grpId="1" nodeType="clickEffect">
                                  <p:stCondLst>
                                    <p:cond delay="0"/>
                                  </p:stCondLst>
                                  <p:childTnLst>
                                    <p:anim calcmode="lin" valueType="num">
                                      <p:cBhvr additive="base">
                                        <p:cTn id="60" dur="500"/>
                                        <p:tgtEl>
                                          <p:spTgt spid="235535"/>
                                        </p:tgtEl>
                                        <p:attrNameLst>
                                          <p:attrName>ppt_x</p:attrName>
                                        </p:attrNameLst>
                                      </p:cBhvr>
                                      <p:tavLst>
                                        <p:tav tm="0">
                                          <p:val>
                                            <p:strVal val="ppt_x"/>
                                          </p:val>
                                        </p:tav>
                                        <p:tav tm="100000">
                                          <p:val>
                                            <p:strVal val="ppt_x"/>
                                          </p:val>
                                        </p:tav>
                                      </p:tavLst>
                                    </p:anim>
                                    <p:anim calcmode="lin" valueType="num">
                                      <p:cBhvr additive="base">
                                        <p:cTn id="61" dur="500"/>
                                        <p:tgtEl>
                                          <p:spTgt spid="235535"/>
                                        </p:tgtEl>
                                        <p:attrNameLst>
                                          <p:attrName>ppt_y</p:attrName>
                                        </p:attrNameLst>
                                      </p:cBhvr>
                                      <p:tavLst>
                                        <p:tav tm="0">
                                          <p:val>
                                            <p:strVal val="ppt_y"/>
                                          </p:val>
                                        </p:tav>
                                        <p:tav tm="100000">
                                          <p:val>
                                            <p:strVal val="1+ppt_h/2"/>
                                          </p:val>
                                        </p:tav>
                                      </p:tavLst>
                                    </p:anim>
                                    <p:set>
                                      <p:cBhvr>
                                        <p:cTn id="62" dur="1" fill="hold">
                                          <p:stCondLst>
                                            <p:cond delay="499"/>
                                          </p:stCondLst>
                                        </p:cTn>
                                        <p:tgtEl>
                                          <p:spTgt spid="235535"/>
                                        </p:tgtEl>
                                        <p:attrNameLst>
                                          <p:attrName>style.visibility</p:attrName>
                                        </p:attrNameLst>
                                      </p:cBhvr>
                                      <p:to>
                                        <p:strVal val="hidden"/>
                                      </p:to>
                                    </p:set>
                                  </p:childTnLst>
                                </p:cTn>
                              </p:par>
                              <p:par>
                                <p:cTn id="63" presetID="2" presetClass="exit" presetSubtype="4" fill="hold" grpId="1" nodeType="withEffect">
                                  <p:stCondLst>
                                    <p:cond delay="0"/>
                                  </p:stCondLst>
                                  <p:childTnLst>
                                    <p:anim calcmode="lin" valueType="num">
                                      <p:cBhvr additive="base">
                                        <p:cTn id="64" dur="500"/>
                                        <p:tgtEl>
                                          <p:spTgt spid="235536"/>
                                        </p:tgtEl>
                                        <p:attrNameLst>
                                          <p:attrName>ppt_x</p:attrName>
                                        </p:attrNameLst>
                                      </p:cBhvr>
                                      <p:tavLst>
                                        <p:tav tm="0">
                                          <p:val>
                                            <p:strVal val="ppt_x"/>
                                          </p:val>
                                        </p:tav>
                                        <p:tav tm="100000">
                                          <p:val>
                                            <p:strVal val="ppt_x"/>
                                          </p:val>
                                        </p:tav>
                                      </p:tavLst>
                                    </p:anim>
                                    <p:anim calcmode="lin" valueType="num">
                                      <p:cBhvr additive="base">
                                        <p:cTn id="65" dur="500"/>
                                        <p:tgtEl>
                                          <p:spTgt spid="235536"/>
                                        </p:tgtEl>
                                        <p:attrNameLst>
                                          <p:attrName>ppt_y</p:attrName>
                                        </p:attrNameLst>
                                      </p:cBhvr>
                                      <p:tavLst>
                                        <p:tav tm="0">
                                          <p:val>
                                            <p:strVal val="ppt_y"/>
                                          </p:val>
                                        </p:tav>
                                        <p:tav tm="100000">
                                          <p:val>
                                            <p:strVal val="1+ppt_h/2"/>
                                          </p:val>
                                        </p:tav>
                                      </p:tavLst>
                                    </p:anim>
                                    <p:set>
                                      <p:cBhvr>
                                        <p:cTn id="66" dur="1" fill="hold">
                                          <p:stCondLst>
                                            <p:cond delay="499"/>
                                          </p:stCondLst>
                                        </p:cTn>
                                        <p:tgtEl>
                                          <p:spTgt spid="235536"/>
                                        </p:tgtEl>
                                        <p:attrNameLst>
                                          <p:attrName>style.visibility</p:attrName>
                                        </p:attrNameLst>
                                      </p:cBhvr>
                                      <p:to>
                                        <p:strVal val="hidden"/>
                                      </p:to>
                                    </p:set>
                                  </p:childTnLst>
                                </p:cTn>
                              </p:par>
                              <p:par>
                                <p:cTn id="67" presetID="2" presetClass="exit" presetSubtype="4" fill="hold" nodeType="withEffect">
                                  <p:stCondLst>
                                    <p:cond delay="0"/>
                                  </p:stCondLst>
                                  <p:childTnLst>
                                    <p:anim calcmode="lin" valueType="num">
                                      <p:cBhvr additive="base">
                                        <p:cTn id="68" dur="500"/>
                                        <p:tgtEl>
                                          <p:spTgt spid="235537"/>
                                        </p:tgtEl>
                                        <p:attrNameLst>
                                          <p:attrName>ppt_x</p:attrName>
                                        </p:attrNameLst>
                                      </p:cBhvr>
                                      <p:tavLst>
                                        <p:tav tm="0">
                                          <p:val>
                                            <p:strVal val="ppt_x"/>
                                          </p:val>
                                        </p:tav>
                                        <p:tav tm="100000">
                                          <p:val>
                                            <p:strVal val="ppt_x"/>
                                          </p:val>
                                        </p:tav>
                                      </p:tavLst>
                                    </p:anim>
                                    <p:anim calcmode="lin" valueType="num">
                                      <p:cBhvr additive="base">
                                        <p:cTn id="69" dur="500"/>
                                        <p:tgtEl>
                                          <p:spTgt spid="235537"/>
                                        </p:tgtEl>
                                        <p:attrNameLst>
                                          <p:attrName>ppt_y</p:attrName>
                                        </p:attrNameLst>
                                      </p:cBhvr>
                                      <p:tavLst>
                                        <p:tav tm="0">
                                          <p:val>
                                            <p:strVal val="ppt_y"/>
                                          </p:val>
                                        </p:tav>
                                        <p:tav tm="100000">
                                          <p:val>
                                            <p:strVal val="1+ppt_h/2"/>
                                          </p:val>
                                        </p:tav>
                                      </p:tavLst>
                                    </p:anim>
                                    <p:set>
                                      <p:cBhvr>
                                        <p:cTn id="70" dur="1" fill="hold">
                                          <p:stCondLst>
                                            <p:cond delay="499"/>
                                          </p:stCondLst>
                                        </p:cTn>
                                        <p:tgtEl>
                                          <p:spTgt spid="235537"/>
                                        </p:tgtEl>
                                        <p:attrNameLst>
                                          <p:attrName>style.visibility</p:attrName>
                                        </p:attrNameLst>
                                      </p:cBhvr>
                                      <p:to>
                                        <p:strVal val="hidden"/>
                                      </p:to>
                                    </p:set>
                                  </p:childTnLst>
                                </p:cTn>
                              </p:par>
                              <p:par>
                                <p:cTn id="71" presetID="2" presetClass="exit" presetSubtype="4" fill="hold" nodeType="withEffect">
                                  <p:stCondLst>
                                    <p:cond delay="0"/>
                                  </p:stCondLst>
                                  <p:childTnLst>
                                    <p:anim calcmode="lin" valueType="num">
                                      <p:cBhvr additive="base">
                                        <p:cTn id="72" dur="500"/>
                                        <p:tgtEl>
                                          <p:spTgt spid="235538"/>
                                        </p:tgtEl>
                                        <p:attrNameLst>
                                          <p:attrName>ppt_x</p:attrName>
                                        </p:attrNameLst>
                                      </p:cBhvr>
                                      <p:tavLst>
                                        <p:tav tm="0">
                                          <p:val>
                                            <p:strVal val="ppt_x"/>
                                          </p:val>
                                        </p:tav>
                                        <p:tav tm="100000">
                                          <p:val>
                                            <p:strVal val="ppt_x"/>
                                          </p:val>
                                        </p:tav>
                                      </p:tavLst>
                                    </p:anim>
                                    <p:anim calcmode="lin" valueType="num">
                                      <p:cBhvr additive="base">
                                        <p:cTn id="73" dur="500"/>
                                        <p:tgtEl>
                                          <p:spTgt spid="235538"/>
                                        </p:tgtEl>
                                        <p:attrNameLst>
                                          <p:attrName>ppt_y</p:attrName>
                                        </p:attrNameLst>
                                      </p:cBhvr>
                                      <p:tavLst>
                                        <p:tav tm="0">
                                          <p:val>
                                            <p:strVal val="ppt_y"/>
                                          </p:val>
                                        </p:tav>
                                        <p:tav tm="100000">
                                          <p:val>
                                            <p:strVal val="1+ppt_h/2"/>
                                          </p:val>
                                        </p:tav>
                                      </p:tavLst>
                                    </p:anim>
                                    <p:set>
                                      <p:cBhvr>
                                        <p:cTn id="74" dur="1" fill="hold">
                                          <p:stCondLst>
                                            <p:cond delay="499"/>
                                          </p:stCondLst>
                                        </p:cTn>
                                        <p:tgtEl>
                                          <p:spTgt spid="235538"/>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235539"/>
                                        </p:tgtEl>
                                        <p:attrNameLst>
                                          <p:attrName>style.visibility</p:attrName>
                                        </p:attrNameLst>
                                      </p:cBhvr>
                                      <p:to>
                                        <p:strVal val="visible"/>
                                      </p:to>
                                    </p:set>
                                    <p:anim calcmode="lin" valueType="num">
                                      <p:cBhvr additive="base">
                                        <p:cTn id="79" dur="500" fill="hold"/>
                                        <p:tgtEl>
                                          <p:spTgt spid="235539"/>
                                        </p:tgtEl>
                                        <p:attrNameLst>
                                          <p:attrName>ppt_x</p:attrName>
                                        </p:attrNameLst>
                                      </p:cBhvr>
                                      <p:tavLst>
                                        <p:tav tm="0">
                                          <p:val>
                                            <p:strVal val="#ppt_x"/>
                                          </p:val>
                                        </p:tav>
                                        <p:tav tm="100000">
                                          <p:val>
                                            <p:strVal val="#ppt_x"/>
                                          </p:val>
                                        </p:tav>
                                      </p:tavLst>
                                    </p:anim>
                                    <p:anim calcmode="lin" valueType="num">
                                      <p:cBhvr additive="base">
                                        <p:cTn id="80" dur="500" fill="hold"/>
                                        <p:tgtEl>
                                          <p:spTgt spid="235539"/>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35540"/>
                                        </p:tgtEl>
                                        <p:attrNameLst>
                                          <p:attrName>style.visibility</p:attrName>
                                        </p:attrNameLst>
                                      </p:cBhvr>
                                      <p:to>
                                        <p:strVal val="visible"/>
                                      </p:to>
                                    </p:set>
                                    <p:anim calcmode="lin" valueType="num">
                                      <p:cBhvr additive="base">
                                        <p:cTn id="83" dur="500" fill="hold"/>
                                        <p:tgtEl>
                                          <p:spTgt spid="235540"/>
                                        </p:tgtEl>
                                        <p:attrNameLst>
                                          <p:attrName>ppt_x</p:attrName>
                                        </p:attrNameLst>
                                      </p:cBhvr>
                                      <p:tavLst>
                                        <p:tav tm="0">
                                          <p:val>
                                            <p:strVal val="#ppt_x"/>
                                          </p:val>
                                        </p:tav>
                                        <p:tav tm="100000">
                                          <p:val>
                                            <p:strVal val="#ppt_x"/>
                                          </p:val>
                                        </p:tav>
                                      </p:tavLst>
                                    </p:anim>
                                    <p:anim calcmode="lin" valueType="num">
                                      <p:cBhvr additive="base">
                                        <p:cTn id="84" dur="500" fill="hold"/>
                                        <p:tgtEl>
                                          <p:spTgt spid="235540"/>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235541"/>
                                        </p:tgtEl>
                                        <p:attrNameLst>
                                          <p:attrName>style.visibility</p:attrName>
                                        </p:attrNameLst>
                                      </p:cBhvr>
                                      <p:to>
                                        <p:strVal val="visible"/>
                                      </p:to>
                                    </p:set>
                                    <p:anim calcmode="lin" valueType="num">
                                      <p:cBhvr additive="base">
                                        <p:cTn id="87" dur="500" fill="hold"/>
                                        <p:tgtEl>
                                          <p:spTgt spid="235541"/>
                                        </p:tgtEl>
                                        <p:attrNameLst>
                                          <p:attrName>ppt_x</p:attrName>
                                        </p:attrNameLst>
                                      </p:cBhvr>
                                      <p:tavLst>
                                        <p:tav tm="0">
                                          <p:val>
                                            <p:strVal val="#ppt_x"/>
                                          </p:val>
                                        </p:tav>
                                        <p:tav tm="100000">
                                          <p:val>
                                            <p:strVal val="#ppt_x"/>
                                          </p:val>
                                        </p:tav>
                                      </p:tavLst>
                                    </p:anim>
                                    <p:anim calcmode="lin" valueType="num">
                                      <p:cBhvr additive="base">
                                        <p:cTn id="88" dur="500" fill="hold"/>
                                        <p:tgtEl>
                                          <p:spTgt spid="235541"/>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xit" presetSubtype="4" fill="hold" grpId="1" nodeType="clickEffect">
                                  <p:stCondLst>
                                    <p:cond delay="0"/>
                                  </p:stCondLst>
                                  <p:childTnLst>
                                    <p:anim calcmode="lin" valueType="num">
                                      <p:cBhvr additive="base">
                                        <p:cTn id="92" dur="500"/>
                                        <p:tgtEl>
                                          <p:spTgt spid="235539"/>
                                        </p:tgtEl>
                                        <p:attrNameLst>
                                          <p:attrName>ppt_x</p:attrName>
                                        </p:attrNameLst>
                                      </p:cBhvr>
                                      <p:tavLst>
                                        <p:tav tm="0">
                                          <p:val>
                                            <p:strVal val="ppt_x"/>
                                          </p:val>
                                        </p:tav>
                                        <p:tav tm="100000">
                                          <p:val>
                                            <p:strVal val="ppt_x"/>
                                          </p:val>
                                        </p:tav>
                                      </p:tavLst>
                                    </p:anim>
                                    <p:anim calcmode="lin" valueType="num">
                                      <p:cBhvr additive="base">
                                        <p:cTn id="93" dur="500"/>
                                        <p:tgtEl>
                                          <p:spTgt spid="235539"/>
                                        </p:tgtEl>
                                        <p:attrNameLst>
                                          <p:attrName>ppt_y</p:attrName>
                                        </p:attrNameLst>
                                      </p:cBhvr>
                                      <p:tavLst>
                                        <p:tav tm="0">
                                          <p:val>
                                            <p:strVal val="ppt_y"/>
                                          </p:val>
                                        </p:tav>
                                        <p:tav tm="100000">
                                          <p:val>
                                            <p:strVal val="1+ppt_h/2"/>
                                          </p:val>
                                        </p:tav>
                                      </p:tavLst>
                                    </p:anim>
                                    <p:set>
                                      <p:cBhvr>
                                        <p:cTn id="94" dur="1" fill="hold">
                                          <p:stCondLst>
                                            <p:cond delay="499"/>
                                          </p:stCondLst>
                                        </p:cTn>
                                        <p:tgtEl>
                                          <p:spTgt spid="235539"/>
                                        </p:tgtEl>
                                        <p:attrNameLst>
                                          <p:attrName>style.visibility</p:attrName>
                                        </p:attrNameLst>
                                      </p:cBhvr>
                                      <p:to>
                                        <p:strVal val="hidden"/>
                                      </p:to>
                                    </p:set>
                                  </p:childTnLst>
                                </p:cTn>
                              </p:par>
                              <p:par>
                                <p:cTn id="95" presetID="2" presetClass="exit" presetSubtype="4" fill="hold" grpId="1" nodeType="withEffect">
                                  <p:stCondLst>
                                    <p:cond delay="0"/>
                                  </p:stCondLst>
                                  <p:childTnLst>
                                    <p:anim calcmode="lin" valueType="num">
                                      <p:cBhvr additive="base">
                                        <p:cTn id="96" dur="500"/>
                                        <p:tgtEl>
                                          <p:spTgt spid="235540"/>
                                        </p:tgtEl>
                                        <p:attrNameLst>
                                          <p:attrName>ppt_x</p:attrName>
                                        </p:attrNameLst>
                                      </p:cBhvr>
                                      <p:tavLst>
                                        <p:tav tm="0">
                                          <p:val>
                                            <p:strVal val="ppt_x"/>
                                          </p:val>
                                        </p:tav>
                                        <p:tav tm="100000">
                                          <p:val>
                                            <p:strVal val="ppt_x"/>
                                          </p:val>
                                        </p:tav>
                                      </p:tavLst>
                                    </p:anim>
                                    <p:anim calcmode="lin" valueType="num">
                                      <p:cBhvr additive="base">
                                        <p:cTn id="97" dur="500"/>
                                        <p:tgtEl>
                                          <p:spTgt spid="235540"/>
                                        </p:tgtEl>
                                        <p:attrNameLst>
                                          <p:attrName>ppt_y</p:attrName>
                                        </p:attrNameLst>
                                      </p:cBhvr>
                                      <p:tavLst>
                                        <p:tav tm="0">
                                          <p:val>
                                            <p:strVal val="ppt_y"/>
                                          </p:val>
                                        </p:tav>
                                        <p:tav tm="100000">
                                          <p:val>
                                            <p:strVal val="1+ppt_h/2"/>
                                          </p:val>
                                        </p:tav>
                                      </p:tavLst>
                                    </p:anim>
                                    <p:set>
                                      <p:cBhvr>
                                        <p:cTn id="98" dur="1" fill="hold">
                                          <p:stCondLst>
                                            <p:cond delay="499"/>
                                          </p:stCondLst>
                                        </p:cTn>
                                        <p:tgtEl>
                                          <p:spTgt spid="235540"/>
                                        </p:tgtEl>
                                        <p:attrNameLst>
                                          <p:attrName>style.visibility</p:attrName>
                                        </p:attrNameLst>
                                      </p:cBhvr>
                                      <p:to>
                                        <p:strVal val="hidden"/>
                                      </p:to>
                                    </p:set>
                                  </p:childTnLst>
                                </p:cTn>
                              </p:par>
                              <p:par>
                                <p:cTn id="99" presetID="2" presetClass="exit" presetSubtype="4" fill="hold" nodeType="withEffect">
                                  <p:stCondLst>
                                    <p:cond delay="0"/>
                                  </p:stCondLst>
                                  <p:childTnLst>
                                    <p:anim calcmode="lin" valueType="num">
                                      <p:cBhvr additive="base">
                                        <p:cTn id="100" dur="500"/>
                                        <p:tgtEl>
                                          <p:spTgt spid="235541"/>
                                        </p:tgtEl>
                                        <p:attrNameLst>
                                          <p:attrName>ppt_x</p:attrName>
                                        </p:attrNameLst>
                                      </p:cBhvr>
                                      <p:tavLst>
                                        <p:tav tm="0">
                                          <p:val>
                                            <p:strVal val="ppt_x"/>
                                          </p:val>
                                        </p:tav>
                                        <p:tav tm="100000">
                                          <p:val>
                                            <p:strVal val="ppt_x"/>
                                          </p:val>
                                        </p:tav>
                                      </p:tavLst>
                                    </p:anim>
                                    <p:anim calcmode="lin" valueType="num">
                                      <p:cBhvr additive="base">
                                        <p:cTn id="101" dur="500"/>
                                        <p:tgtEl>
                                          <p:spTgt spid="235541"/>
                                        </p:tgtEl>
                                        <p:attrNameLst>
                                          <p:attrName>ppt_y</p:attrName>
                                        </p:attrNameLst>
                                      </p:cBhvr>
                                      <p:tavLst>
                                        <p:tav tm="0">
                                          <p:val>
                                            <p:strVal val="ppt_y"/>
                                          </p:val>
                                        </p:tav>
                                        <p:tav tm="100000">
                                          <p:val>
                                            <p:strVal val="1+ppt_h/2"/>
                                          </p:val>
                                        </p:tav>
                                      </p:tavLst>
                                    </p:anim>
                                    <p:set>
                                      <p:cBhvr>
                                        <p:cTn id="102" dur="1" fill="hold">
                                          <p:stCondLst>
                                            <p:cond delay="499"/>
                                          </p:stCondLst>
                                        </p:cTn>
                                        <p:tgtEl>
                                          <p:spTgt spid="2355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32" grpId="0"/>
      <p:bldP spid="235532" grpId="1"/>
      <p:bldP spid="235533" grpId="0"/>
      <p:bldP spid="235533" grpId="1"/>
      <p:bldP spid="235535" grpId="0"/>
      <p:bldP spid="235535" grpId="1"/>
      <p:bldP spid="235536" grpId="0"/>
      <p:bldP spid="235536" grpId="1"/>
      <p:bldP spid="235539" grpId="0"/>
      <p:bldP spid="235539" grpId="1"/>
      <p:bldP spid="235540" grpId="0"/>
      <p:bldP spid="235540" grpId="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a:xfrm>
            <a:off x="1979613" y="1476375"/>
            <a:ext cx="6408737" cy="657225"/>
          </a:xfrm>
        </p:spPr>
        <p:txBody>
          <a:bodyPr/>
          <a:lstStyle/>
          <a:p>
            <a:pPr algn="l" eaLnBrk="1" hangingPunct="1">
              <a:defRPr/>
            </a:pPr>
            <a:r>
              <a:rPr lang="en-US" altLang="zh-CN" sz="2400" smtClean="0">
                <a:solidFill>
                  <a:srgbClr val="0000CC"/>
                </a:solidFill>
                <a:latin typeface="Times New Roman" panose="02020603050405020304" pitchFamily="18" charset="0"/>
              </a:rPr>
              <a:t>1.</a:t>
            </a:r>
            <a:r>
              <a:rPr lang="zh-CN" altLang="en-US" sz="2400" smtClean="0">
                <a:solidFill>
                  <a:srgbClr val="0000CC"/>
                </a:solidFill>
                <a:latin typeface="Times New Roman" panose="02020603050405020304" pitchFamily="18" charset="0"/>
              </a:rPr>
              <a:t>第一工作区 </a:t>
            </a:r>
            <a:r>
              <a:rPr lang="zh-CN" altLang="en-US" sz="2400" i="1" smtClean="0">
                <a:solidFill>
                  <a:srgbClr val="0000CC"/>
                </a:solidFill>
                <a:latin typeface="Times New Roman" panose="02020603050405020304" pitchFamily="18" charset="0"/>
                <a:sym typeface="Symbol" panose="05050102010706020507" pitchFamily="18" charset="2"/>
              </a:rPr>
              <a:t></a:t>
            </a:r>
            <a:r>
              <a:rPr lang="en-US" altLang="zh-CN" sz="2400" baseline="-25000" smtClean="0">
                <a:solidFill>
                  <a:srgbClr val="0000CC"/>
                </a:solidFill>
                <a:latin typeface="Times New Roman" panose="02020603050405020304" pitchFamily="18" charset="0"/>
                <a:sym typeface="Symbol" panose="05050102010706020507" pitchFamily="18" charset="2"/>
              </a:rPr>
              <a:t>p</a:t>
            </a:r>
            <a:r>
              <a:rPr lang="en-US" altLang="zh-CN" sz="2400" smtClean="0">
                <a:solidFill>
                  <a:srgbClr val="0000CC"/>
                </a:solidFill>
                <a:latin typeface="Times New Roman" panose="02020603050405020304" pitchFamily="18" charset="0"/>
                <a:sym typeface="Symbol" panose="05050102010706020507" pitchFamily="18" charset="2"/>
              </a:rPr>
              <a:t>= 0 , </a:t>
            </a:r>
            <a:r>
              <a:rPr lang="en-US" altLang="zh-CN" sz="2400" i="1" smtClean="0">
                <a:solidFill>
                  <a:srgbClr val="0000CC"/>
                </a:solidFill>
                <a:sym typeface="Symbol" panose="05050102010706020507" pitchFamily="18" charset="2"/>
              </a:rPr>
              <a:t></a:t>
            </a:r>
            <a:r>
              <a:rPr lang="en-US" altLang="zh-CN" sz="2400" smtClean="0">
                <a:solidFill>
                  <a:srgbClr val="0000CC"/>
                </a:solidFill>
                <a:latin typeface="Times New Roman" panose="02020603050405020304" pitchFamily="18" charset="0"/>
                <a:sym typeface="Symbol" panose="05050102010706020507" pitchFamily="18" charset="2"/>
              </a:rPr>
              <a:t> =0</a:t>
            </a:r>
            <a:r>
              <a:rPr lang="en-US" altLang="zh-CN" sz="2400" baseline="30000" smtClean="0">
                <a:solidFill>
                  <a:srgbClr val="0000CC"/>
                </a:solidFill>
                <a:latin typeface="Times New Roman" panose="02020603050405020304" pitchFamily="18" charset="0"/>
                <a:sym typeface="Symbol" panose="05050102010706020507" pitchFamily="18" charset="2"/>
              </a:rPr>
              <a:t>0</a:t>
            </a:r>
            <a:r>
              <a:rPr lang="en-US" altLang="zh-CN" sz="2400" smtClean="0">
                <a:solidFill>
                  <a:srgbClr val="0000CC"/>
                </a:solidFill>
                <a:latin typeface="Times New Roman" panose="02020603050405020304" pitchFamily="18" charset="0"/>
                <a:sym typeface="Symbol" panose="05050102010706020507" pitchFamily="18" charset="2"/>
              </a:rPr>
              <a:t>~60</a:t>
            </a:r>
            <a:r>
              <a:rPr lang="en-US" altLang="zh-CN" sz="2400" baseline="30000" smtClean="0">
                <a:solidFill>
                  <a:srgbClr val="0000CC"/>
                </a:solidFill>
                <a:latin typeface="Times New Roman" panose="02020603050405020304" pitchFamily="18" charset="0"/>
                <a:sym typeface="Symbol" panose="05050102010706020507" pitchFamily="18" charset="2"/>
              </a:rPr>
              <a:t>0</a:t>
            </a:r>
            <a:endParaRPr lang="en-US" altLang="zh-CN" sz="2400" smtClean="0">
              <a:solidFill>
                <a:srgbClr val="0000CC"/>
              </a:solidFill>
              <a:latin typeface="Times New Roman" panose="02020603050405020304" pitchFamily="18" charset="0"/>
              <a:sym typeface="Symbol" panose="05050102010706020507" pitchFamily="18" charset="2"/>
            </a:endParaRPr>
          </a:p>
        </p:txBody>
      </p:sp>
      <p:sp>
        <p:nvSpPr>
          <p:cNvPr id="572419" name="Rectangle 3"/>
          <p:cNvSpPr>
            <a:spLocks noGrp="1" noChangeArrowheads="1"/>
          </p:cNvSpPr>
          <p:nvPr>
            <p:ph type="body" sz="half" idx="1"/>
          </p:nvPr>
        </p:nvSpPr>
        <p:spPr>
          <a:xfrm>
            <a:off x="1763713" y="3133725"/>
            <a:ext cx="7380287" cy="431800"/>
          </a:xfrm>
        </p:spPr>
        <p:txBody>
          <a:bodyPr/>
          <a:lstStyle/>
          <a:p>
            <a:pPr eaLnBrk="1" hangingPunct="1">
              <a:lnSpc>
                <a:spcPct val="125000"/>
              </a:lnSpc>
              <a:buFontTx/>
              <a:buNone/>
            </a:pPr>
            <a:r>
              <a:rPr lang="en-US" altLang="zh-CN" sz="2000" b="1" smtClean="0">
                <a:latin typeface="Times New Roman" pitchFamily="18" charset="0"/>
              </a:rPr>
              <a:t>     </a:t>
            </a:r>
            <a:r>
              <a:rPr lang="en-US" altLang="zh-CN" sz="2000" b="1" i="1" smtClean="0">
                <a:latin typeface="Times New Roman" pitchFamily="18" charset="0"/>
                <a:sym typeface="Symbol" pitchFamily="18" charset="2"/>
              </a:rPr>
              <a:t></a:t>
            </a:r>
            <a:r>
              <a:rPr lang="en-US" altLang="zh-CN" sz="2000" b="1" baseline="-25000" smtClean="0">
                <a:latin typeface="Times New Roman" pitchFamily="18" charset="0"/>
                <a:sym typeface="Symbol" pitchFamily="18" charset="2"/>
              </a:rPr>
              <a:t>p</a:t>
            </a:r>
            <a:r>
              <a:rPr lang="en-US" altLang="zh-CN" sz="2000" b="1" smtClean="0">
                <a:latin typeface="Times New Roman" pitchFamily="18" charset="0"/>
                <a:sym typeface="Symbol" pitchFamily="18" charset="2"/>
              </a:rPr>
              <a:t>= 0 </a:t>
            </a:r>
            <a:r>
              <a:rPr lang="zh-CN" altLang="en-US" sz="2000" b="1" smtClean="0">
                <a:latin typeface="Times New Roman" pitchFamily="18" charset="0"/>
              </a:rPr>
              <a:t>，令 </a:t>
            </a:r>
            <a:r>
              <a:rPr lang="en-US" altLang="zh-CN" sz="2000" b="1" smtClean="0">
                <a:latin typeface="Times New Roman" pitchFamily="18" charset="0"/>
              </a:rPr>
              <a:t>d</a:t>
            </a:r>
            <a:r>
              <a:rPr lang="en-US" altLang="zh-CN" sz="2000" b="1" i="1" smtClean="0">
                <a:latin typeface="Times New Roman" pitchFamily="18" charset="0"/>
              </a:rPr>
              <a:t>T</a:t>
            </a:r>
            <a:r>
              <a:rPr lang="en-US" altLang="zh-CN" sz="2000" b="1" baseline="-25000" smtClean="0">
                <a:latin typeface="Times New Roman" pitchFamily="18" charset="0"/>
              </a:rPr>
              <a:t>e</a:t>
            </a:r>
            <a:r>
              <a:rPr lang="en-US" altLang="zh-CN" sz="2000" b="1" smtClean="0">
                <a:latin typeface="Times New Roman" pitchFamily="18" charset="0"/>
              </a:rPr>
              <a:t>/d</a:t>
            </a:r>
            <a:r>
              <a:rPr lang="en-US" altLang="zh-CN" sz="2000" b="1" i="1" smtClean="0">
                <a:latin typeface="Times New Roman" pitchFamily="18" charset="0"/>
              </a:rPr>
              <a:t>I</a:t>
            </a:r>
            <a:r>
              <a:rPr lang="en-US" altLang="zh-CN" sz="2000" b="1" i="1" baseline="-25000" smtClean="0">
                <a:latin typeface="Times New Roman" pitchFamily="18" charset="0"/>
              </a:rPr>
              <a:t>d</a:t>
            </a:r>
            <a:r>
              <a:rPr lang="en-US" altLang="zh-CN" sz="2000" b="1" i="1" smtClean="0">
                <a:latin typeface="Times New Roman" pitchFamily="18" charset="0"/>
              </a:rPr>
              <a:t> </a:t>
            </a:r>
            <a:r>
              <a:rPr lang="en-US" altLang="zh-CN" sz="2000" b="1" smtClean="0">
                <a:latin typeface="Times New Roman" pitchFamily="18" charset="0"/>
              </a:rPr>
              <a:t>= 0</a:t>
            </a:r>
            <a:r>
              <a:rPr lang="zh-CN" altLang="en-US" sz="2000" b="1" smtClean="0">
                <a:latin typeface="Times New Roman" pitchFamily="18" charset="0"/>
              </a:rPr>
              <a:t>，求电磁转矩的计算最大值</a:t>
            </a:r>
            <a:r>
              <a:rPr lang="en-US" altLang="zh-CN" sz="2000" b="1" i="1" smtClean="0">
                <a:latin typeface="Times New Roman" pitchFamily="18" charset="0"/>
              </a:rPr>
              <a:t>T</a:t>
            </a:r>
            <a:r>
              <a:rPr lang="en-US" altLang="zh-CN" sz="2000" b="1" baseline="-25000" smtClean="0">
                <a:latin typeface="Times New Roman" pitchFamily="18" charset="0"/>
              </a:rPr>
              <a:t>e1m</a:t>
            </a:r>
            <a:endParaRPr lang="en-US" altLang="zh-CN" sz="2000" b="1" smtClean="0"/>
          </a:p>
        </p:txBody>
      </p:sp>
      <p:graphicFrame>
        <p:nvGraphicFramePr>
          <p:cNvPr id="29698" name="Object 4"/>
          <p:cNvGraphicFramePr>
            <a:graphicFrameLocks/>
          </p:cNvGraphicFramePr>
          <p:nvPr>
            <p:ph sz="quarter" idx="2"/>
          </p:nvPr>
        </p:nvGraphicFramePr>
        <p:xfrm>
          <a:off x="2266950" y="2341563"/>
          <a:ext cx="5545138" cy="719137"/>
        </p:xfrm>
        <a:graphic>
          <a:graphicData uri="http://schemas.openxmlformats.org/presentationml/2006/ole">
            <p:oleObj spid="_x0000_s29698" r:id="rId3" imgW="3059372" imgH="431613" progId="Equation.3">
              <p:embed/>
            </p:oleObj>
          </a:graphicData>
        </a:graphic>
      </p:graphicFrame>
      <p:graphicFrame>
        <p:nvGraphicFramePr>
          <p:cNvPr id="29699" name="Object 7"/>
          <p:cNvGraphicFramePr>
            <a:graphicFrameLocks/>
          </p:cNvGraphicFramePr>
          <p:nvPr/>
        </p:nvGraphicFramePr>
        <p:xfrm>
          <a:off x="2339975" y="3852863"/>
          <a:ext cx="1854200" cy="950912"/>
        </p:xfrm>
        <a:graphic>
          <a:graphicData uri="http://schemas.openxmlformats.org/presentationml/2006/ole">
            <p:oleObj spid="_x0000_s29699" r:id="rId4" imgW="915194" imgH="470308" progId="Equation.3">
              <p:embed/>
            </p:oleObj>
          </a:graphicData>
        </a:graphic>
      </p:graphicFrame>
      <p:graphicFrame>
        <p:nvGraphicFramePr>
          <p:cNvPr id="29700" name="Object 8"/>
          <p:cNvGraphicFramePr>
            <a:graphicFrameLocks/>
          </p:cNvGraphicFramePr>
          <p:nvPr/>
        </p:nvGraphicFramePr>
        <p:xfrm>
          <a:off x="5219700" y="3925888"/>
          <a:ext cx="2016125" cy="877887"/>
        </p:xfrm>
        <a:graphic>
          <a:graphicData uri="http://schemas.openxmlformats.org/presentationml/2006/ole">
            <p:oleObj spid="_x0000_s29700" r:id="rId5" imgW="1080438" imgH="457597" progId="Equation.3">
              <p:embed/>
            </p:oleObj>
          </a:graphicData>
        </a:graphic>
      </p:graphicFrame>
      <p:sp>
        <p:nvSpPr>
          <p:cNvPr id="29703" name="Text Box 9"/>
          <p:cNvSpPr txBox="1">
            <a:spLocks noChangeArrowheads="1"/>
          </p:cNvSpPr>
          <p:nvPr/>
        </p:nvSpPr>
        <p:spPr bwMode="auto">
          <a:xfrm>
            <a:off x="2266950" y="5005388"/>
            <a:ext cx="6624638" cy="944562"/>
          </a:xfrm>
          <a:prstGeom prst="rect">
            <a:avLst/>
          </a:prstGeom>
          <a:noFill/>
          <a:ln w="9525">
            <a:noFill/>
            <a:miter lim="800000"/>
            <a:headEnd/>
            <a:tailEnd/>
          </a:ln>
        </p:spPr>
        <p:txBody>
          <a:bodyPr>
            <a:spAutoFit/>
          </a:bodyPr>
          <a:lstStyle/>
          <a:p>
            <a:pPr>
              <a:spcBef>
                <a:spcPct val="50000"/>
              </a:spcBef>
            </a:pPr>
            <a:r>
              <a:rPr lang="zh-CN" altLang="en-US" b="1">
                <a:solidFill>
                  <a:srgbClr val="990000"/>
                </a:solidFill>
                <a:latin typeface="Tahoma" pitchFamily="34" charset="0"/>
              </a:rPr>
              <a:t>注意： </a:t>
            </a:r>
            <a:r>
              <a:rPr lang="en-US" altLang="zh-CN" b="1" i="1">
                <a:latin typeface="Tahoma" pitchFamily="34" charset="0"/>
              </a:rPr>
              <a:t>T</a:t>
            </a:r>
            <a:r>
              <a:rPr lang="en-US" altLang="zh-CN" b="1" baseline="-25000">
                <a:latin typeface="Tahoma" pitchFamily="34" charset="0"/>
              </a:rPr>
              <a:t>e1m</a:t>
            </a:r>
            <a:r>
              <a:rPr lang="zh-CN" altLang="en-US" b="1">
                <a:solidFill>
                  <a:srgbClr val="990000"/>
                </a:solidFill>
                <a:latin typeface="Tahoma" pitchFamily="34" charset="0"/>
              </a:rPr>
              <a:t>是计算最大值，表示保持第一工作区</a:t>
            </a:r>
            <a:r>
              <a:rPr lang="zh-CN" altLang="en-US" sz="3200" b="1" u="sng">
                <a:solidFill>
                  <a:srgbClr val="990000"/>
                </a:solidFill>
                <a:latin typeface="Tahoma" pitchFamily="34" charset="0"/>
                <a:ea typeface="隶书" pitchFamily="49" charset="-122"/>
              </a:rPr>
              <a:t>将会</a:t>
            </a:r>
            <a:r>
              <a:rPr lang="zh-CN" altLang="en-US" b="1">
                <a:solidFill>
                  <a:srgbClr val="990000"/>
                </a:solidFill>
                <a:latin typeface="Tahoma" pitchFamily="34" charset="0"/>
              </a:rPr>
              <a:t>达到最大值（实际不存在）。</a:t>
            </a:r>
          </a:p>
        </p:txBody>
      </p:sp>
      <p:sp>
        <p:nvSpPr>
          <p:cNvPr id="29704" name="Rectangle 10"/>
          <p:cNvSpPr>
            <a:spLocks noChangeArrowheads="1"/>
          </p:cNvSpPr>
          <p:nvPr/>
        </p:nvSpPr>
        <p:spPr bwMode="auto">
          <a:xfrm>
            <a:off x="1582738" y="757238"/>
            <a:ext cx="7561262" cy="915987"/>
          </a:xfrm>
          <a:prstGeom prst="rect">
            <a:avLst/>
          </a:prstGeom>
          <a:noFill/>
          <a:ln w="9525">
            <a:noFill/>
            <a:miter lim="800000"/>
            <a:headEnd/>
            <a:tailEnd/>
          </a:ln>
        </p:spPr>
        <p:txBody>
          <a:bodyPr anchor="b"/>
          <a:lstStyle/>
          <a:p>
            <a:r>
              <a:rPr lang="zh-CN" altLang="en-US" sz="2800" b="1">
                <a:solidFill>
                  <a:srgbClr val="0000FF"/>
                </a:solidFill>
              </a:rPr>
              <a:t>八、串级调速的机械特性方程</a:t>
            </a:r>
            <a:r>
              <a:rPr lang="en-US" altLang="zh-CN" sz="2800" b="1" i="1">
                <a:solidFill>
                  <a:srgbClr val="0000FF"/>
                </a:solidFill>
                <a:latin typeface="Times New Roman" pitchFamily="18" charset="0"/>
              </a:rPr>
              <a:t>T</a:t>
            </a:r>
            <a:r>
              <a:rPr lang="en-US" altLang="zh-CN" sz="2800" b="1" baseline="-25000">
                <a:solidFill>
                  <a:srgbClr val="0000FF"/>
                </a:solidFill>
                <a:latin typeface="Times New Roman" pitchFamily="18" charset="0"/>
              </a:rPr>
              <a:t>e</a:t>
            </a:r>
            <a:r>
              <a:rPr lang="en-US" altLang="zh-CN" sz="2800" b="1">
                <a:solidFill>
                  <a:srgbClr val="0000FF"/>
                </a:solidFill>
                <a:latin typeface="Times New Roman" pitchFamily="18" charset="0"/>
              </a:rPr>
              <a:t>=</a:t>
            </a:r>
            <a:r>
              <a:rPr lang="en-US" altLang="zh-CN" sz="2800" b="1" i="1">
                <a:solidFill>
                  <a:srgbClr val="0000FF"/>
                </a:solidFill>
                <a:latin typeface="Times New Roman" pitchFamily="18" charset="0"/>
              </a:rPr>
              <a:t>f</a:t>
            </a:r>
            <a:r>
              <a:rPr lang="zh-CN" altLang="en-US" sz="2800" b="1">
                <a:solidFill>
                  <a:srgbClr val="0000FF"/>
                </a:solidFill>
                <a:latin typeface="Times New Roman" pitchFamily="18" charset="0"/>
              </a:rPr>
              <a:t>（</a:t>
            </a:r>
            <a:r>
              <a:rPr lang="en-US" altLang="zh-CN" sz="2800" b="1" i="1">
                <a:solidFill>
                  <a:srgbClr val="0000FF"/>
                </a:solidFill>
                <a:latin typeface="Times New Roman" pitchFamily="18" charset="0"/>
              </a:rPr>
              <a:t>s</a:t>
            </a:r>
            <a:r>
              <a:rPr lang="zh-CN" altLang="en-US" sz="2800" b="1">
                <a:solidFill>
                  <a:srgbClr val="0000FF"/>
                </a:solidFill>
                <a:latin typeface="Times New Roman" pitchFamily="18" charset="0"/>
              </a:rPr>
              <a:t>），</a:t>
            </a:r>
            <a:r>
              <a:rPr lang="zh-CN" altLang="en-US" sz="2800" b="1">
                <a:solidFill>
                  <a:srgbClr val="0000FF"/>
                </a:solidFill>
              </a:rPr>
              <a:t>求电磁转矩最大值</a:t>
            </a:r>
            <a:r>
              <a:rPr lang="zh-CN" altLang="en-US" sz="2800">
                <a:solidFill>
                  <a:srgbClr val="0000FF"/>
                </a:solidFill>
              </a:rPr>
              <a:t> </a:t>
            </a:r>
          </a:p>
        </p:txBody>
      </p:sp>
      <p:sp>
        <p:nvSpPr>
          <p:cNvPr id="29705" name="Text Box 30"/>
          <p:cNvSpPr txBox="1">
            <a:spLocks noChangeArrowheads="1"/>
          </p:cNvSpPr>
          <p:nvPr/>
        </p:nvSpPr>
        <p:spPr bwMode="auto">
          <a:xfrm>
            <a:off x="0" y="4514850"/>
            <a:ext cx="1670050"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9</a:t>
            </a:r>
            <a:r>
              <a:rPr lang="zh-CN" altLang="en-US" sz="1600" b="1">
                <a:latin typeface="Times New Roman" pitchFamily="18" charset="0"/>
              </a:rPr>
              <a:t>章 同步电动机变压变频调速系统</a:t>
            </a:r>
          </a:p>
        </p:txBody>
      </p:sp>
      <p:sp>
        <p:nvSpPr>
          <p:cNvPr id="29706" name="Text Box 13"/>
          <p:cNvSpPr txBox="1">
            <a:spLocks noChangeArrowheads="1"/>
          </p:cNvSpPr>
          <p:nvPr/>
        </p:nvSpPr>
        <p:spPr bwMode="auto">
          <a:xfrm>
            <a:off x="0" y="2676525"/>
            <a:ext cx="1703388"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6" action="ppaction://hlinksldjump"/>
              </a:rPr>
              <a:t>第</a:t>
            </a:r>
            <a:r>
              <a:rPr lang="en-US" altLang="zh-CN" sz="1600" b="1">
                <a:latin typeface="Times New Roman" pitchFamily="18" charset="0"/>
                <a:hlinkClick r:id="rId6" action="ppaction://hlinksldjump"/>
              </a:rPr>
              <a:t>7</a:t>
            </a:r>
            <a:r>
              <a:rPr lang="zh-CN" altLang="en-US" sz="1600" b="1">
                <a:latin typeface="Times New Roman" pitchFamily="18" charset="0"/>
                <a:hlinkClick r:id="rId6" action="ppaction://hlinksldjump"/>
              </a:rPr>
              <a:t>章  基于动态模型的异步电动机调速系统</a:t>
            </a:r>
            <a:endParaRPr lang="zh-CN" altLang="en-US" sz="1600" b="1">
              <a:latin typeface="Times New Roman" pitchFamily="18" charset="0"/>
            </a:endParaRPr>
          </a:p>
        </p:txBody>
      </p:sp>
      <p:sp>
        <p:nvSpPr>
          <p:cNvPr id="29707" name="Text Box 26"/>
          <p:cNvSpPr txBox="1">
            <a:spLocks noChangeArrowheads="1"/>
          </p:cNvSpPr>
          <p:nvPr/>
        </p:nvSpPr>
        <p:spPr bwMode="auto">
          <a:xfrm>
            <a:off x="0" y="1079500"/>
            <a:ext cx="1687513" cy="581025"/>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7" action="ppaction://hlinksldjump"/>
              </a:rPr>
              <a:t>第</a:t>
            </a:r>
            <a:r>
              <a:rPr lang="en-US" altLang="zh-CN" sz="1600" b="1">
                <a:latin typeface="Times New Roman" pitchFamily="18" charset="0"/>
                <a:hlinkClick r:id="rId7" action="ppaction://hlinksldjump"/>
              </a:rPr>
              <a:t>1</a:t>
            </a:r>
            <a:r>
              <a:rPr lang="zh-CN" altLang="en-US" sz="1600" b="1">
                <a:latin typeface="Times New Roman" pitchFamily="18" charset="0"/>
                <a:hlinkClick r:id="rId7" action="ppaction://hlinksldjump"/>
              </a:rPr>
              <a:t>章  交流调速系统绪论</a:t>
            </a:r>
            <a:endParaRPr lang="zh-CN" altLang="en-US" sz="1600" b="1">
              <a:latin typeface="Times New Roman" pitchFamily="18" charset="0"/>
            </a:endParaRPr>
          </a:p>
        </p:txBody>
      </p:sp>
      <p:sp>
        <p:nvSpPr>
          <p:cNvPr id="29708" name="Text Box 27"/>
          <p:cNvSpPr txBox="1">
            <a:spLocks noChangeArrowheads="1"/>
          </p:cNvSpPr>
          <p:nvPr/>
        </p:nvSpPr>
        <p:spPr bwMode="auto">
          <a:xfrm>
            <a:off x="0" y="1749425"/>
            <a:ext cx="1693863" cy="825500"/>
          </a:xfrm>
          <a:prstGeom prst="rect">
            <a:avLst/>
          </a:prstGeom>
          <a:solidFill>
            <a:schemeClr val="bg1"/>
          </a:solidFill>
          <a:ln w="9525">
            <a:noFill/>
            <a:miter lim="800000"/>
            <a:headEnd/>
            <a:tailEnd/>
          </a:ln>
        </p:spPr>
        <p:txBody>
          <a:bodyPr>
            <a:spAutoFit/>
          </a:bodyPr>
          <a:lstStyle/>
          <a:p>
            <a:pPr>
              <a:spcBef>
                <a:spcPct val="50000"/>
              </a:spcBef>
            </a:pPr>
            <a:r>
              <a:rPr lang="zh-CN" altLang="zh-CN" sz="1600" b="1">
                <a:latin typeface="Times New Roman" pitchFamily="18" charset="0"/>
              </a:rPr>
              <a:t>第</a:t>
            </a:r>
            <a:r>
              <a:rPr lang="en-US" altLang="zh-CN" sz="1600" b="1">
                <a:latin typeface="Times New Roman" pitchFamily="18" charset="0"/>
              </a:rPr>
              <a:t>6</a:t>
            </a:r>
            <a:r>
              <a:rPr lang="zh-CN" altLang="zh-CN" sz="1600" b="1">
                <a:latin typeface="Times New Roman" pitchFamily="18" charset="0"/>
              </a:rPr>
              <a:t>章 </a:t>
            </a:r>
            <a:r>
              <a:rPr lang="zh-CN" altLang="en-US" sz="1600" b="1">
                <a:latin typeface="Times New Roman" pitchFamily="18" charset="0"/>
              </a:rPr>
              <a:t> </a:t>
            </a:r>
            <a:r>
              <a:rPr lang="zh-CN" altLang="zh-CN" sz="1600" b="1">
                <a:latin typeface="Times New Roman" pitchFamily="18" charset="0"/>
              </a:rPr>
              <a:t>基于稳态模型的异步电动机调速系统</a:t>
            </a:r>
            <a:endParaRPr lang="en-US" altLang="zh-CN" sz="1600" b="1">
              <a:latin typeface="Times New Roman" pitchFamily="18" charset="0"/>
            </a:endParaRPr>
          </a:p>
        </p:txBody>
      </p:sp>
      <p:sp>
        <p:nvSpPr>
          <p:cNvPr id="13" name="Text Box 29"/>
          <p:cNvSpPr txBox="1">
            <a:spLocks noChangeArrowheads="1"/>
          </p:cNvSpPr>
          <p:nvPr/>
        </p:nvSpPr>
        <p:spPr bwMode="auto">
          <a:xfrm>
            <a:off x="0" y="3606800"/>
            <a:ext cx="1685925" cy="830263"/>
          </a:xfrm>
          <a:prstGeom prst="rect">
            <a:avLst/>
          </a:prstGeom>
          <a:solidFill>
            <a:schemeClr val="accent5">
              <a:lumMod val="60000"/>
              <a:lumOff val="40000"/>
            </a:schemeClr>
          </a:solidFill>
          <a:ln w="9525">
            <a:noFill/>
            <a:miter lim="800000"/>
          </a:ln>
        </p:spPr>
        <p:txBody>
          <a:bodyPr>
            <a:spAutoFit/>
          </a:bodyPr>
          <a:lstStyle/>
          <a:p>
            <a:pPr>
              <a:spcBef>
                <a:spcPct val="50000"/>
              </a:spcBef>
              <a:buFontTx/>
              <a:buNone/>
              <a:defRPr/>
            </a:pPr>
            <a:r>
              <a:rPr kumimoji="1" lang="zh-CN" altLang="en-US" sz="1600" b="1" dirty="0">
                <a:latin typeface="Times New Roman" panose="02020603050405020304" pitchFamily="18" charset="0"/>
              </a:rPr>
              <a:t>第</a:t>
            </a:r>
            <a:r>
              <a:rPr kumimoji="1" lang="en-US" altLang="zh-CN" sz="1600" b="1" dirty="0">
                <a:latin typeface="Times New Roman" panose="02020603050405020304" pitchFamily="18" charset="0"/>
              </a:rPr>
              <a:t>8</a:t>
            </a:r>
            <a:r>
              <a:rPr kumimoji="1" lang="zh-CN" altLang="en-US" sz="1600" b="1" dirty="0">
                <a:latin typeface="Times New Roman" panose="02020603050405020304" pitchFamily="18" charset="0"/>
              </a:rPr>
              <a:t>章 </a:t>
            </a:r>
            <a:r>
              <a:rPr lang="zh-CN" altLang="zh-CN" sz="1600" b="1" dirty="0"/>
              <a:t>绕线转子异步电机转子变频控制系统</a:t>
            </a:r>
            <a:endParaRPr kumimoji="1" lang="zh-CN" altLang="en-US" sz="16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72419">
                                            <p:txEl>
                                              <p:pRg st="0" end="0"/>
                                            </p:txEl>
                                          </p:spTgt>
                                        </p:tgtEl>
                                        <p:attrNameLst>
                                          <p:attrName>style.visibility</p:attrName>
                                        </p:attrNameLst>
                                      </p:cBhvr>
                                      <p:to>
                                        <p:strVal val="visible"/>
                                      </p:to>
                                    </p:set>
                                    <p:animEffect transition="in" filter="box(in)">
                                      <p:cBhvr>
                                        <p:cTn id="7" dur="500"/>
                                        <p:tgtEl>
                                          <p:spTgt spid="5724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19"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 name="Rectangle 2"/>
          <p:cNvSpPr>
            <a:spLocks noGrp="1" noChangeArrowheads="1"/>
          </p:cNvSpPr>
          <p:nvPr>
            <p:ph type="title"/>
          </p:nvPr>
        </p:nvSpPr>
        <p:spPr>
          <a:xfrm>
            <a:off x="1619250" y="523875"/>
            <a:ext cx="6662738" cy="657225"/>
          </a:xfrm>
        </p:spPr>
        <p:txBody>
          <a:bodyPr/>
          <a:lstStyle/>
          <a:p>
            <a:pPr algn="l" eaLnBrk="1" hangingPunct="1">
              <a:defRPr/>
            </a:pPr>
            <a:r>
              <a:rPr lang="en-US" altLang="zh-CN" sz="2400" smtClean="0">
                <a:solidFill>
                  <a:srgbClr val="0000CC"/>
                </a:solidFill>
                <a:latin typeface="Times New Roman" panose="02020603050405020304" pitchFamily="18" charset="0"/>
              </a:rPr>
              <a:t>2.</a:t>
            </a:r>
            <a:r>
              <a:rPr lang="zh-CN" altLang="en-US" sz="2400" smtClean="0">
                <a:solidFill>
                  <a:srgbClr val="0000CC"/>
                </a:solidFill>
                <a:latin typeface="Times New Roman" panose="02020603050405020304" pitchFamily="18" charset="0"/>
              </a:rPr>
              <a:t>第二工作区 ：</a:t>
            </a:r>
            <a:r>
              <a:rPr lang="en-US" altLang="zh-CN" sz="2400" smtClean="0">
                <a:solidFill>
                  <a:srgbClr val="0000CC"/>
                </a:solidFill>
                <a:latin typeface="Times New Roman" panose="02020603050405020304" pitchFamily="18" charset="0"/>
              </a:rPr>
              <a:t>0</a:t>
            </a:r>
            <a:r>
              <a:rPr lang="zh-CN" altLang="en-US" sz="2400" smtClean="0">
                <a:solidFill>
                  <a:srgbClr val="0000CC"/>
                </a:solidFill>
                <a:latin typeface="Times New Roman" panose="02020603050405020304" pitchFamily="18" charset="0"/>
              </a:rPr>
              <a:t>＜</a:t>
            </a:r>
            <a:r>
              <a:rPr lang="zh-CN" altLang="en-US" sz="2400" i="1" smtClean="0">
                <a:solidFill>
                  <a:srgbClr val="0000CC"/>
                </a:solidFill>
                <a:latin typeface="Times New Roman" panose="02020603050405020304" pitchFamily="18" charset="0"/>
                <a:sym typeface="Symbol" panose="05050102010706020507" pitchFamily="18" charset="2"/>
              </a:rPr>
              <a:t></a:t>
            </a:r>
            <a:r>
              <a:rPr lang="en-US" altLang="zh-CN" sz="2400" baseline="-25000" smtClean="0">
                <a:solidFill>
                  <a:srgbClr val="0000CC"/>
                </a:solidFill>
                <a:latin typeface="Times New Roman" panose="02020603050405020304" pitchFamily="18" charset="0"/>
                <a:sym typeface="Symbol" panose="05050102010706020507" pitchFamily="18" charset="2"/>
              </a:rPr>
              <a:t>p</a:t>
            </a:r>
            <a:r>
              <a:rPr lang="zh-CN" altLang="en-US" sz="2400" smtClean="0">
                <a:solidFill>
                  <a:srgbClr val="0000CC"/>
                </a:solidFill>
                <a:latin typeface="Times New Roman" panose="02020603050405020304" pitchFamily="18" charset="0"/>
                <a:sym typeface="Symbol" panose="05050102010706020507" pitchFamily="18" charset="2"/>
              </a:rPr>
              <a:t>＜</a:t>
            </a:r>
            <a:r>
              <a:rPr lang="en-US" altLang="zh-CN" sz="2400" smtClean="0">
                <a:solidFill>
                  <a:srgbClr val="0000CC"/>
                </a:solidFill>
                <a:latin typeface="Times New Roman" panose="02020603050405020304" pitchFamily="18" charset="0"/>
                <a:sym typeface="Symbol" panose="05050102010706020507" pitchFamily="18" charset="2"/>
              </a:rPr>
              <a:t>30</a:t>
            </a:r>
            <a:r>
              <a:rPr lang="en-US" altLang="zh-CN" sz="2400" baseline="30000" smtClean="0">
                <a:solidFill>
                  <a:srgbClr val="0000CC"/>
                </a:solidFill>
                <a:latin typeface="Times New Roman" panose="02020603050405020304" pitchFamily="18" charset="0"/>
                <a:sym typeface="Symbol" panose="05050102010706020507" pitchFamily="18" charset="2"/>
              </a:rPr>
              <a:t>0</a:t>
            </a:r>
            <a:r>
              <a:rPr lang="en-US" altLang="zh-CN" sz="2400" smtClean="0">
                <a:solidFill>
                  <a:srgbClr val="0000CC"/>
                </a:solidFill>
                <a:latin typeface="Times New Roman" panose="02020603050405020304" pitchFamily="18" charset="0"/>
                <a:sym typeface="Symbol" panose="05050102010706020507" pitchFamily="18" charset="2"/>
              </a:rPr>
              <a:t> , </a:t>
            </a:r>
            <a:r>
              <a:rPr lang="en-US" altLang="zh-CN" sz="2400" i="1" smtClean="0">
                <a:solidFill>
                  <a:srgbClr val="0000CC"/>
                </a:solidFill>
                <a:sym typeface="Symbol" panose="05050102010706020507" pitchFamily="18" charset="2"/>
              </a:rPr>
              <a:t></a:t>
            </a:r>
            <a:r>
              <a:rPr lang="en-US" altLang="zh-CN" sz="2400" smtClean="0">
                <a:solidFill>
                  <a:srgbClr val="0000CC"/>
                </a:solidFill>
                <a:latin typeface="Times New Roman" panose="02020603050405020304" pitchFamily="18" charset="0"/>
                <a:sym typeface="Symbol" panose="05050102010706020507" pitchFamily="18" charset="2"/>
              </a:rPr>
              <a:t> =60</a:t>
            </a:r>
            <a:r>
              <a:rPr lang="en-US" altLang="zh-CN" sz="2400" baseline="30000" smtClean="0">
                <a:solidFill>
                  <a:srgbClr val="0000CC"/>
                </a:solidFill>
                <a:latin typeface="Times New Roman" panose="02020603050405020304" pitchFamily="18" charset="0"/>
                <a:sym typeface="Symbol" panose="05050102010706020507" pitchFamily="18" charset="2"/>
              </a:rPr>
              <a:t>0</a:t>
            </a:r>
            <a:endParaRPr lang="en-US" altLang="zh-CN" sz="2400" smtClean="0">
              <a:solidFill>
                <a:srgbClr val="0000CC"/>
              </a:solidFill>
              <a:latin typeface="Times New Roman" panose="02020603050405020304" pitchFamily="18" charset="0"/>
              <a:sym typeface="Symbol" panose="05050102010706020507" pitchFamily="18" charset="2"/>
            </a:endParaRPr>
          </a:p>
        </p:txBody>
      </p:sp>
      <p:sp>
        <p:nvSpPr>
          <p:cNvPr id="573443" name="Rectangle 3"/>
          <p:cNvSpPr>
            <a:spLocks noGrp="1" noChangeArrowheads="1"/>
          </p:cNvSpPr>
          <p:nvPr>
            <p:ph type="body" sz="half" idx="1"/>
          </p:nvPr>
        </p:nvSpPr>
        <p:spPr>
          <a:xfrm>
            <a:off x="1763713" y="3548063"/>
            <a:ext cx="6985000" cy="431800"/>
          </a:xfrm>
        </p:spPr>
        <p:txBody>
          <a:bodyPr/>
          <a:lstStyle/>
          <a:p>
            <a:pPr eaLnBrk="1" hangingPunct="1">
              <a:lnSpc>
                <a:spcPct val="125000"/>
              </a:lnSpc>
              <a:buFontTx/>
              <a:buNone/>
            </a:pPr>
            <a:r>
              <a:rPr lang="en-US" altLang="zh-CN" sz="2000" b="1" smtClean="0">
                <a:latin typeface="Times New Roman" pitchFamily="18" charset="0"/>
              </a:rPr>
              <a:t>      0</a:t>
            </a:r>
            <a:r>
              <a:rPr lang="zh-CN" altLang="en-US" sz="2000" b="1" smtClean="0">
                <a:latin typeface="Times New Roman" pitchFamily="18" charset="0"/>
              </a:rPr>
              <a:t>＜</a:t>
            </a:r>
            <a:r>
              <a:rPr lang="zh-CN" altLang="en-US" sz="2000" b="1" i="1" smtClean="0">
                <a:latin typeface="Times New Roman" pitchFamily="18" charset="0"/>
                <a:sym typeface="Symbol" pitchFamily="18" charset="2"/>
              </a:rPr>
              <a:t></a:t>
            </a:r>
            <a:r>
              <a:rPr lang="en-US" altLang="zh-CN" sz="2000" b="1" baseline="-25000" smtClean="0">
                <a:latin typeface="Times New Roman" pitchFamily="18" charset="0"/>
                <a:sym typeface="Symbol" pitchFamily="18" charset="2"/>
              </a:rPr>
              <a:t>p</a:t>
            </a:r>
            <a:r>
              <a:rPr lang="zh-CN" altLang="en-US" sz="2000" b="1" smtClean="0">
                <a:latin typeface="Times New Roman" pitchFamily="18" charset="0"/>
                <a:sym typeface="Symbol" pitchFamily="18" charset="2"/>
              </a:rPr>
              <a:t>＜</a:t>
            </a:r>
            <a:r>
              <a:rPr lang="en-US" altLang="zh-CN" sz="2000" b="1" smtClean="0">
                <a:latin typeface="Times New Roman" pitchFamily="18" charset="0"/>
                <a:sym typeface="Symbol" pitchFamily="18" charset="2"/>
              </a:rPr>
              <a:t>30</a:t>
            </a:r>
            <a:r>
              <a:rPr lang="en-US" altLang="zh-CN" sz="2000" b="1" baseline="30000" smtClean="0">
                <a:latin typeface="Times New Roman" pitchFamily="18" charset="0"/>
                <a:sym typeface="Symbol" pitchFamily="18" charset="2"/>
              </a:rPr>
              <a:t>0</a:t>
            </a:r>
            <a:r>
              <a:rPr lang="en-US" altLang="zh-CN" sz="2000" b="1" smtClean="0">
                <a:latin typeface="Times New Roman" pitchFamily="18" charset="0"/>
                <a:sym typeface="Symbol" pitchFamily="18" charset="2"/>
              </a:rPr>
              <a:t> , </a:t>
            </a:r>
            <a:r>
              <a:rPr lang="en-US" altLang="zh-CN" sz="2000" b="1" i="1" smtClean="0">
                <a:sym typeface="Symbol" pitchFamily="18" charset="2"/>
              </a:rPr>
              <a:t></a:t>
            </a:r>
            <a:r>
              <a:rPr lang="en-US" altLang="zh-CN" sz="2000" b="1" smtClean="0">
                <a:latin typeface="Times New Roman" pitchFamily="18" charset="0"/>
                <a:sym typeface="Symbol" pitchFamily="18" charset="2"/>
              </a:rPr>
              <a:t> =60</a:t>
            </a:r>
            <a:r>
              <a:rPr lang="en-US" altLang="zh-CN" sz="2000" b="1" baseline="30000" smtClean="0">
                <a:latin typeface="Times New Roman" pitchFamily="18" charset="0"/>
                <a:sym typeface="Symbol" pitchFamily="18" charset="2"/>
              </a:rPr>
              <a:t>0</a:t>
            </a:r>
            <a:r>
              <a:rPr lang="en-US" altLang="zh-CN" sz="2000" b="1" smtClean="0">
                <a:latin typeface="Times New Roman" pitchFamily="18" charset="0"/>
              </a:rPr>
              <a:t> </a:t>
            </a:r>
            <a:r>
              <a:rPr lang="en-US" altLang="zh-CN" sz="2000" b="1" smtClean="0">
                <a:latin typeface="Times New Roman" pitchFamily="18" charset="0"/>
                <a:sym typeface="Symbol" pitchFamily="18" charset="2"/>
              </a:rPr>
              <a:t> </a:t>
            </a:r>
            <a:r>
              <a:rPr lang="zh-CN" altLang="en-US" sz="2000" b="1" smtClean="0">
                <a:latin typeface="Times New Roman" pitchFamily="18" charset="0"/>
              </a:rPr>
              <a:t>，令 </a:t>
            </a:r>
            <a:r>
              <a:rPr lang="en-US" altLang="zh-CN" sz="2000" b="1" smtClean="0">
                <a:latin typeface="Times New Roman" pitchFamily="18" charset="0"/>
              </a:rPr>
              <a:t>d</a:t>
            </a:r>
            <a:r>
              <a:rPr lang="en-US" altLang="zh-CN" sz="2000" b="1" i="1" smtClean="0">
                <a:latin typeface="Times New Roman" pitchFamily="18" charset="0"/>
              </a:rPr>
              <a:t>T</a:t>
            </a:r>
            <a:r>
              <a:rPr lang="en-US" altLang="zh-CN" sz="2000" b="1" baseline="-25000" smtClean="0">
                <a:latin typeface="Times New Roman" pitchFamily="18" charset="0"/>
              </a:rPr>
              <a:t>e</a:t>
            </a:r>
            <a:r>
              <a:rPr lang="en-US" altLang="zh-CN" sz="2000" b="1" smtClean="0">
                <a:latin typeface="Times New Roman" pitchFamily="18" charset="0"/>
              </a:rPr>
              <a:t>/d </a:t>
            </a:r>
            <a:r>
              <a:rPr lang="en-US" altLang="zh-CN" sz="2000" b="1" i="1" smtClean="0">
                <a:latin typeface="Times New Roman" pitchFamily="18" charset="0"/>
                <a:sym typeface="Symbol" pitchFamily="18" charset="2"/>
              </a:rPr>
              <a:t></a:t>
            </a:r>
            <a:r>
              <a:rPr lang="en-US" altLang="zh-CN" sz="2000" b="1" baseline="-25000" smtClean="0">
                <a:latin typeface="Times New Roman" pitchFamily="18" charset="0"/>
                <a:sym typeface="Symbol" pitchFamily="18" charset="2"/>
              </a:rPr>
              <a:t>p</a:t>
            </a:r>
            <a:r>
              <a:rPr lang="en-US" altLang="zh-CN" sz="2000" b="1" smtClean="0">
                <a:latin typeface="Times New Roman" pitchFamily="18" charset="0"/>
              </a:rPr>
              <a:t> </a:t>
            </a:r>
            <a:r>
              <a:rPr lang="en-US" altLang="zh-CN" sz="2000" b="1" i="1" smtClean="0">
                <a:latin typeface="Times New Roman" pitchFamily="18" charset="0"/>
              </a:rPr>
              <a:t> </a:t>
            </a:r>
            <a:r>
              <a:rPr lang="en-US" altLang="zh-CN" sz="2000" b="1" smtClean="0">
                <a:latin typeface="Times New Roman" pitchFamily="18" charset="0"/>
              </a:rPr>
              <a:t>= 0</a:t>
            </a:r>
            <a:r>
              <a:rPr lang="zh-CN" altLang="en-US" sz="2000" b="1" smtClean="0">
                <a:latin typeface="Times New Roman" pitchFamily="18" charset="0"/>
              </a:rPr>
              <a:t>，求</a:t>
            </a:r>
            <a:r>
              <a:rPr lang="en-US" altLang="zh-CN" sz="2000" b="1" smtClean="0">
                <a:latin typeface="Times New Roman" pitchFamily="18" charset="0"/>
              </a:rPr>
              <a:t>Q</a:t>
            </a:r>
            <a:r>
              <a:rPr lang="zh-CN" altLang="en-US" sz="2000" b="1" smtClean="0">
                <a:latin typeface="Times New Roman" pitchFamily="18" charset="0"/>
              </a:rPr>
              <a:t>其最大值</a:t>
            </a:r>
            <a:r>
              <a:rPr lang="en-US" altLang="zh-CN" sz="2000" b="1" i="1" smtClean="0">
                <a:latin typeface="Times New Roman" pitchFamily="18" charset="0"/>
              </a:rPr>
              <a:t>T</a:t>
            </a:r>
            <a:r>
              <a:rPr lang="en-US" altLang="zh-CN" sz="2000" b="1" baseline="-25000" smtClean="0">
                <a:latin typeface="Times New Roman" pitchFamily="18" charset="0"/>
              </a:rPr>
              <a:t>e2m</a:t>
            </a:r>
          </a:p>
        </p:txBody>
      </p:sp>
      <p:graphicFrame>
        <p:nvGraphicFramePr>
          <p:cNvPr id="30722" name="Object 4"/>
          <p:cNvGraphicFramePr>
            <a:graphicFrameLocks/>
          </p:cNvGraphicFramePr>
          <p:nvPr>
            <p:ph sz="quarter" idx="2"/>
          </p:nvPr>
        </p:nvGraphicFramePr>
        <p:xfrm>
          <a:off x="1835150" y="1460500"/>
          <a:ext cx="6985000" cy="952500"/>
        </p:xfrm>
        <a:graphic>
          <a:graphicData uri="http://schemas.openxmlformats.org/presentationml/2006/ole">
            <p:oleObj spid="_x0000_s30722" r:id="rId3" imgW="3059372" imgH="431613" progId="Equation.3">
              <p:embed/>
            </p:oleObj>
          </a:graphicData>
        </a:graphic>
      </p:graphicFrame>
      <p:graphicFrame>
        <p:nvGraphicFramePr>
          <p:cNvPr id="30723" name="Object 7"/>
          <p:cNvGraphicFramePr>
            <a:graphicFrameLocks/>
          </p:cNvGraphicFramePr>
          <p:nvPr/>
        </p:nvGraphicFramePr>
        <p:xfrm>
          <a:off x="2266950" y="4268788"/>
          <a:ext cx="1828800" cy="950912"/>
        </p:xfrm>
        <a:graphic>
          <a:graphicData uri="http://schemas.openxmlformats.org/presentationml/2006/ole">
            <p:oleObj spid="_x0000_s30723" r:id="rId4" imgW="902092" imgH="470104" progId="Equation.3">
              <p:embed/>
            </p:oleObj>
          </a:graphicData>
        </a:graphic>
      </p:graphicFrame>
      <p:graphicFrame>
        <p:nvGraphicFramePr>
          <p:cNvPr id="30724" name="Object 8"/>
          <p:cNvGraphicFramePr>
            <a:graphicFrameLocks/>
          </p:cNvGraphicFramePr>
          <p:nvPr/>
        </p:nvGraphicFramePr>
        <p:xfrm>
          <a:off x="4716463" y="4268788"/>
          <a:ext cx="1970087" cy="903287"/>
        </p:xfrm>
        <a:graphic>
          <a:graphicData uri="http://schemas.openxmlformats.org/presentationml/2006/ole">
            <p:oleObj spid="_x0000_s30724" r:id="rId5" imgW="1055016" imgH="470308" progId="Equation.3">
              <p:embed/>
            </p:oleObj>
          </a:graphicData>
        </a:graphic>
      </p:graphicFrame>
      <p:sp>
        <p:nvSpPr>
          <p:cNvPr id="30728" name="Text Box 9"/>
          <p:cNvSpPr txBox="1">
            <a:spLocks noChangeArrowheads="1"/>
          </p:cNvSpPr>
          <p:nvPr/>
        </p:nvSpPr>
        <p:spPr bwMode="auto">
          <a:xfrm>
            <a:off x="2195513" y="5348288"/>
            <a:ext cx="7416800" cy="457200"/>
          </a:xfrm>
          <a:prstGeom prst="rect">
            <a:avLst/>
          </a:prstGeom>
          <a:noFill/>
          <a:ln w="9525">
            <a:noFill/>
            <a:miter lim="800000"/>
            <a:headEnd/>
            <a:tailEnd/>
          </a:ln>
        </p:spPr>
        <p:txBody>
          <a:bodyPr>
            <a:spAutoFit/>
          </a:bodyPr>
          <a:lstStyle/>
          <a:p>
            <a:pPr>
              <a:spcBef>
                <a:spcPct val="50000"/>
              </a:spcBef>
            </a:pPr>
            <a:r>
              <a:rPr lang="zh-CN" altLang="en-US" b="1">
                <a:solidFill>
                  <a:srgbClr val="990000"/>
                </a:solidFill>
                <a:latin typeface="Tahoma" pitchFamily="34" charset="0"/>
              </a:rPr>
              <a:t>注意： </a:t>
            </a:r>
            <a:r>
              <a:rPr lang="en-US" altLang="zh-CN" b="1" i="1">
                <a:latin typeface="Tahoma" pitchFamily="34" charset="0"/>
              </a:rPr>
              <a:t>T</a:t>
            </a:r>
            <a:r>
              <a:rPr lang="en-US" altLang="zh-CN" b="1" baseline="-25000">
                <a:latin typeface="Tahoma" pitchFamily="34" charset="0"/>
              </a:rPr>
              <a:t>e2m</a:t>
            </a:r>
            <a:r>
              <a:rPr lang="zh-CN" altLang="en-US" b="1">
                <a:solidFill>
                  <a:srgbClr val="990000"/>
                </a:solidFill>
                <a:latin typeface="Tahoma" pitchFamily="34" charset="0"/>
              </a:rPr>
              <a:t>是</a:t>
            </a:r>
            <a:r>
              <a:rPr lang="zh-CN" altLang="en-US" b="1" u="sng">
                <a:solidFill>
                  <a:srgbClr val="990000"/>
                </a:solidFill>
                <a:latin typeface="Tahoma" pitchFamily="34" charset="0"/>
                <a:ea typeface="隶书" pitchFamily="49" charset="-122"/>
              </a:rPr>
              <a:t>实际</a:t>
            </a:r>
            <a:r>
              <a:rPr lang="zh-CN" altLang="en-US" b="1">
                <a:solidFill>
                  <a:srgbClr val="990000"/>
                </a:solidFill>
                <a:latin typeface="Tahoma" pitchFamily="34" charset="0"/>
              </a:rPr>
              <a:t>最大值，当</a:t>
            </a:r>
            <a:r>
              <a:rPr lang="zh-CN" altLang="en-US" b="1" i="1">
                <a:solidFill>
                  <a:srgbClr val="990000"/>
                </a:solidFill>
                <a:latin typeface="Tahoma" pitchFamily="34" charset="0"/>
                <a:sym typeface="Symbol" pitchFamily="18" charset="2"/>
              </a:rPr>
              <a:t></a:t>
            </a:r>
            <a:r>
              <a:rPr lang="en-US" altLang="zh-CN" b="1" baseline="-25000">
                <a:solidFill>
                  <a:srgbClr val="990000"/>
                </a:solidFill>
                <a:latin typeface="Tahoma" pitchFamily="34" charset="0"/>
                <a:sym typeface="Symbol" pitchFamily="18" charset="2"/>
              </a:rPr>
              <a:t>p</a:t>
            </a:r>
            <a:r>
              <a:rPr lang="en-US" altLang="zh-CN">
                <a:latin typeface="Tahoma" pitchFamily="34" charset="0"/>
              </a:rPr>
              <a:t> </a:t>
            </a:r>
            <a:r>
              <a:rPr lang="zh-CN" altLang="en-US" b="1">
                <a:solidFill>
                  <a:srgbClr val="990000"/>
                </a:solidFill>
                <a:latin typeface="Tahoma" pitchFamily="34" charset="0"/>
              </a:rPr>
              <a:t>＞</a:t>
            </a:r>
            <a:r>
              <a:rPr lang="en-US" altLang="zh-CN" b="1">
                <a:solidFill>
                  <a:srgbClr val="990000"/>
                </a:solidFill>
                <a:latin typeface="Tahoma" pitchFamily="34" charset="0"/>
              </a:rPr>
              <a:t>15</a:t>
            </a:r>
            <a:r>
              <a:rPr lang="en-US" altLang="zh-CN" b="1" baseline="30000">
                <a:solidFill>
                  <a:srgbClr val="990000"/>
                </a:solidFill>
                <a:latin typeface="Tahoma" pitchFamily="34" charset="0"/>
              </a:rPr>
              <a:t>0</a:t>
            </a:r>
            <a:r>
              <a:rPr lang="zh-CN" altLang="en-US" b="1">
                <a:solidFill>
                  <a:srgbClr val="990000"/>
                </a:solidFill>
                <a:latin typeface="Tahoma" pitchFamily="34" charset="0"/>
              </a:rPr>
              <a:t>时</a:t>
            </a:r>
            <a:r>
              <a:rPr lang="en-US" altLang="zh-CN" b="1" i="1">
                <a:solidFill>
                  <a:srgbClr val="990000"/>
                </a:solidFill>
                <a:latin typeface="Tahoma" pitchFamily="34" charset="0"/>
              </a:rPr>
              <a:t>T</a:t>
            </a:r>
            <a:r>
              <a:rPr lang="en-US" altLang="zh-CN" b="1" i="1" baseline="-25000">
                <a:solidFill>
                  <a:srgbClr val="990000"/>
                </a:solidFill>
                <a:latin typeface="Tahoma" pitchFamily="34" charset="0"/>
              </a:rPr>
              <a:t>e</a:t>
            </a:r>
            <a:r>
              <a:rPr lang="zh-CN" altLang="en-US" b="1">
                <a:solidFill>
                  <a:srgbClr val="990000"/>
                </a:solidFill>
                <a:latin typeface="Tahoma" pitchFamily="34" charset="0"/>
              </a:rPr>
              <a:t>下降。</a:t>
            </a:r>
          </a:p>
        </p:txBody>
      </p:sp>
      <p:sp>
        <p:nvSpPr>
          <p:cNvPr id="30729" name="Text Box 10"/>
          <p:cNvSpPr txBox="1">
            <a:spLocks noChangeArrowheads="1"/>
          </p:cNvSpPr>
          <p:nvPr/>
        </p:nvSpPr>
        <p:spPr bwMode="auto">
          <a:xfrm>
            <a:off x="1835150" y="2684463"/>
            <a:ext cx="2089150" cy="457200"/>
          </a:xfrm>
          <a:prstGeom prst="rect">
            <a:avLst/>
          </a:prstGeom>
          <a:noFill/>
          <a:ln w="9525">
            <a:noFill/>
            <a:miter lim="800000"/>
            <a:headEnd/>
            <a:tailEnd/>
          </a:ln>
        </p:spPr>
        <p:txBody>
          <a:bodyPr>
            <a:spAutoFit/>
          </a:bodyPr>
          <a:lstStyle/>
          <a:p>
            <a:pPr>
              <a:spcBef>
                <a:spcPct val="50000"/>
              </a:spcBef>
            </a:pPr>
            <a:r>
              <a:rPr lang="zh-CN" altLang="en-US" b="1">
                <a:latin typeface="Tahoma" pitchFamily="34" charset="0"/>
              </a:rPr>
              <a:t>将</a:t>
            </a:r>
            <a:r>
              <a:rPr lang="en-US" altLang="zh-CN" b="1" i="1">
                <a:latin typeface="Tahoma" pitchFamily="34" charset="0"/>
              </a:rPr>
              <a:t>I</a:t>
            </a:r>
            <a:r>
              <a:rPr lang="en-US" altLang="zh-CN" b="1" baseline="-25000">
                <a:latin typeface="Tahoma" pitchFamily="34" charset="0"/>
              </a:rPr>
              <a:t>d</a:t>
            </a:r>
            <a:r>
              <a:rPr lang="zh-CN" altLang="en-US" b="1">
                <a:latin typeface="Tahoma" pitchFamily="34" charset="0"/>
              </a:rPr>
              <a:t>代入</a:t>
            </a:r>
            <a:r>
              <a:rPr lang="en-US" altLang="zh-CN" b="1" i="1">
                <a:latin typeface="Tahoma" pitchFamily="34" charset="0"/>
              </a:rPr>
              <a:t>T</a:t>
            </a:r>
            <a:r>
              <a:rPr lang="en-US" altLang="zh-CN" b="1" baseline="-25000">
                <a:latin typeface="Tahoma" pitchFamily="34" charset="0"/>
              </a:rPr>
              <a:t>e</a:t>
            </a:r>
            <a:r>
              <a:rPr lang="zh-CN" altLang="en-US" b="1">
                <a:latin typeface="Tahoma" pitchFamily="34" charset="0"/>
              </a:rPr>
              <a:t>得：</a:t>
            </a:r>
          </a:p>
        </p:txBody>
      </p:sp>
      <p:graphicFrame>
        <p:nvGraphicFramePr>
          <p:cNvPr id="30725" name="Object 11"/>
          <p:cNvGraphicFramePr>
            <a:graphicFrameLocks/>
          </p:cNvGraphicFramePr>
          <p:nvPr/>
        </p:nvGraphicFramePr>
        <p:xfrm>
          <a:off x="4140200" y="2397125"/>
          <a:ext cx="4824413" cy="1008063"/>
        </p:xfrm>
        <a:graphic>
          <a:graphicData uri="http://schemas.openxmlformats.org/presentationml/2006/ole">
            <p:oleObj spid="_x0000_s30725" r:id="rId6" imgW="2400300" imgH="457200" progId="Equation.3">
              <p:embed/>
            </p:oleObj>
          </a:graphicData>
        </a:graphic>
      </p:graphicFrame>
      <p:sp>
        <p:nvSpPr>
          <p:cNvPr id="30730" name="Text Box 12"/>
          <p:cNvSpPr txBox="1">
            <a:spLocks noChangeArrowheads="1"/>
          </p:cNvSpPr>
          <p:nvPr/>
        </p:nvSpPr>
        <p:spPr bwMode="auto">
          <a:xfrm>
            <a:off x="7019925" y="4484688"/>
            <a:ext cx="2016125" cy="457200"/>
          </a:xfrm>
          <a:prstGeom prst="rect">
            <a:avLst/>
          </a:prstGeom>
          <a:noFill/>
          <a:ln w="9525">
            <a:noFill/>
            <a:miter lim="800000"/>
            <a:headEnd/>
            <a:tailEnd/>
          </a:ln>
        </p:spPr>
        <p:txBody>
          <a:bodyPr>
            <a:spAutoFit/>
          </a:bodyPr>
          <a:lstStyle/>
          <a:p>
            <a:pPr>
              <a:spcBef>
                <a:spcPct val="50000"/>
              </a:spcBef>
            </a:pPr>
            <a:r>
              <a:rPr lang="zh-CN" altLang="en-US" b="1">
                <a:latin typeface="Tahoma" pitchFamily="34" charset="0"/>
                <a:sym typeface="Symbol" pitchFamily="18" charset="2"/>
              </a:rPr>
              <a:t>这时</a:t>
            </a:r>
            <a:r>
              <a:rPr lang="zh-CN" altLang="en-US" b="1" i="1">
                <a:latin typeface="Tahoma" pitchFamily="34" charset="0"/>
                <a:sym typeface="Symbol" pitchFamily="18" charset="2"/>
              </a:rPr>
              <a:t></a:t>
            </a:r>
            <a:r>
              <a:rPr lang="en-US" altLang="zh-CN" b="1" baseline="-25000">
                <a:latin typeface="Tahoma" pitchFamily="34" charset="0"/>
                <a:sym typeface="Symbol" pitchFamily="18" charset="2"/>
              </a:rPr>
              <a:t>p</a:t>
            </a:r>
            <a:r>
              <a:rPr lang="en-US" altLang="zh-CN" b="1">
                <a:latin typeface="Tahoma" pitchFamily="34" charset="0"/>
                <a:sym typeface="Symbol" pitchFamily="18" charset="2"/>
              </a:rPr>
              <a:t>=15</a:t>
            </a:r>
            <a:r>
              <a:rPr lang="en-US" altLang="zh-CN" b="1" baseline="30000">
                <a:latin typeface="Tahoma" pitchFamily="34" charset="0"/>
                <a:sym typeface="Symbol" pitchFamily="18" charset="2"/>
              </a:rPr>
              <a:t>0</a:t>
            </a:r>
            <a:endParaRPr lang="en-US" altLang="zh-CN" b="1">
              <a:latin typeface="Tahoma" pitchFamily="34" charset="0"/>
              <a:sym typeface="Symbol" pitchFamily="18" charset="2"/>
            </a:endParaRPr>
          </a:p>
        </p:txBody>
      </p:sp>
      <p:sp>
        <p:nvSpPr>
          <p:cNvPr id="30731" name="Text Box 30"/>
          <p:cNvSpPr txBox="1">
            <a:spLocks noChangeArrowheads="1"/>
          </p:cNvSpPr>
          <p:nvPr/>
        </p:nvSpPr>
        <p:spPr bwMode="auto">
          <a:xfrm>
            <a:off x="0" y="4514850"/>
            <a:ext cx="1670050"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9</a:t>
            </a:r>
            <a:r>
              <a:rPr lang="zh-CN" altLang="en-US" sz="1600" b="1">
                <a:latin typeface="Times New Roman" pitchFamily="18" charset="0"/>
              </a:rPr>
              <a:t>章 同步电动机变压变频调速系统</a:t>
            </a:r>
          </a:p>
        </p:txBody>
      </p:sp>
      <p:sp>
        <p:nvSpPr>
          <p:cNvPr id="30732" name="Text Box 13"/>
          <p:cNvSpPr txBox="1">
            <a:spLocks noChangeArrowheads="1"/>
          </p:cNvSpPr>
          <p:nvPr/>
        </p:nvSpPr>
        <p:spPr bwMode="auto">
          <a:xfrm>
            <a:off x="0" y="2676525"/>
            <a:ext cx="1703388"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7" action="ppaction://hlinksldjump"/>
              </a:rPr>
              <a:t>第</a:t>
            </a:r>
            <a:r>
              <a:rPr lang="en-US" altLang="zh-CN" sz="1600" b="1">
                <a:latin typeface="Times New Roman" pitchFamily="18" charset="0"/>
                <a:hlinkClick r:id="rId7" action="ppaction://hlinksldjump"/>
              </a:rPr>
              <a:t>7</a:t>
            </a:r>
            <a:r>
              <a:rPr lang="zh-CN" altLang="en-US" sz="1600" b="1">
                <a:latin typeface="Times New Roman" pitchFamily="18" charset="0"/>
                <a:hlinkClick r:id="rId7" action="ppaction://hlinksldjump"/>
              </a:rPr>
              <a:t>章  基于动态模型的异步电动机调速系统</a:t>
            </a:r>
            <a:endParaRPr lang="zh-CN" altLang="en-US" sz="1600" b="1">
              <a:latin typeface="Times New Roman" pitchFamily="18" charset="0"/>
            </a:endParaRPr>
          </a:p>
        </p:txBody>
      </p:sp>
      <p:sp>
        <p:nvSpPr>
          <p:cNvPr id="30733" name="Text Box 26"/>
          <p:cNvSpPr txBox="1">
            <a:spLocks noChangeArrowheads="1"/>
          </p:cNvSpPr>
          <p:nvPr/>
        </p:nvSpPr>
        <p:spPr bwMode="auto">
          <a:xfrm>
            <a:off x="0" y="1079500"/>
            <a:ext cx="1687513" cy="581025"/>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8" action="ppaction://hlinksldjump"/>
              </a:rPr>
              <a:t>第</a:t>
            </a:r>
            <a:r>
              <a:rPr lang="en-US" altLang="zh-CN" sz="1600" b="1">
                <a:latin typeface="Times New Roman" pitchFamily="18" charset="0"/>
                <a:hlinkClick r:id="rId8" action="ppaction://hlinksldjump"/>
              </a:rPr>
              <a:t>1</a:t>
            </a:r>
            <a:r>
              <a:rPr lang="zh-CN" altLang="en-US" sz="1600" b="1">
                <a:latin typeface="Times New Roman" pitchFamily="18" charset="0"/>
                <a:hlinkClick r:id="rId8" action="ppaction://hlinksldjump"/>
              </a:rPr>
              <a:t>章  交流调速系统绪论</a:t>
            </a:r>
            <a:endParaRPr lang="zh-CN" altLang="en-US" sz="1600" b="1">
              <a:latin typeface="Times New Roman" pitchFamily="18" charset="0"/>
            </a:endParaRPr>
          </a:p>
        </p:txBody>
      </p:sp>
      <p:sp>
        <p:nvSpPr>
          <p:cNvPr id="30734" name="Text Box 27"/>
          <p:cNvSpPr txBox="1">
            <a:spLocks noChangeArrowheads="1"/>
          </p:cNvSpPr>
          <p:nvPr/>
        </p:nvSpPr>
        <p:spPr bwMode="auto">
          <a:xfrm>
            <a:off x="0" y="1749425"/>
            <a:ext cx="1693863" cy="825500"/>
          </a:xfrm>
          <a:prstGeom prst="rect">
            <a:avLst/>
          </a:prstGeom>
          <a:solidFill>
            <a:schemeClr val="bg1"/>
          </a:solidFill>
          <a:ln w="9525">
            <a:noFill/>
            <a:miter lim="800000"/>
            <a:headEnd/>
            <a:tailEnd/>
          </a:ln>
        </p:spPr>
        <p:txBody>
          <a:bodyPr>
            <a:spAutoFit/>
          </a:bodyPr>
          <a:lstStyle/>
          <a:p>
            <a:pPr>
              <a:spcBef>
                <a:spcPct val="50000"/>
              </a:spcBef>
            </a:pPr>
            <a:r>
              <a:rPr lang="zh-CN" altLang="zh-CN" sz="1600" b="1">
                <a:latin typeface="Times New Roman" pitchFamily="18" charset="0"/>
              </a:rPr>
              <a:t>第</a:t>
            </a:r>
            <a:r>
              <a:rPr lang="en-US" altLang="zh-CN" sz="1600" b="1">
                <a:latin typeface="Times New Roman" pitchFamily="18" charset="0"/>
              </a:rPr>
              <a:t>6</a:t>
            </a:r>
            <a:r>
              <a:rPr lang="zh-CN" altLang="zh-CN" sz="1600" b="1">
                <a:latin typeface="Times New Roman" pitchFamily="18" charset="0"/>
              </a:rPr>
              <a:t>章 </a:t>
            </a:r>
            <a:r>
              <a:rPr lang="zh-CN" altLang="en-US" sz="1600" b="1">
                <a:latin typeface="Times New Roman" pitchFamily="18" charset="0"/>
              </a:rPr>
              <a:t> </a:t>
            </a:r>
            <a:r>
              <a:rPr lang="zh-CN" altLang="zh-CN" sz="1600" b="1">
                <a:latin typeface="Times New Roman" pitchFamily="18" charset="0"/>
              </a:rPr>
              <a:t>基于稳态模型的异步电动机调速系统</a:t>
            </a:r>
            <a:endParaRPr lang="en-US" altLang="zh-CN" sz="1600" b="1">
              <a:latin typeface="Times New Roman" pitchFamily="18" charset="0"/>
            </a:endParaRPr>
          </a:p>
        </p:txBody>
      </p:sp>
      <p:sp>
        <p:nvSpPr>
          <p:cNvPr id="15" name="Text Box 29"/>
          <p:cNvSpPr txBox="1">
            <a:spLocks noChangeArrowheads="1"/>
          </p:cNvSpPr>
          <p:nvPr/>
        </p:nvSpPr>
        <p:spPr bwMode="auto">
          <a:xfrm>
            <a:off x="0" y="3606800"/>
            <a:ext cx="1685925" cy="830263"/>
          </a:xfrm>
          <a:prstGeom prst="rect">
            <a:avLst/>
          </a:prstGeom>
          <a:solidFill>
            <a:schemeClr val="accent5">
              <a:lumMod val="60000"/>
              <a:lumOff val="40000"/>
            </a:schemeClr>
          </a:solidFill>
          <a:ln w="9525">
            <a:noFill/>
            <a:miter lim="800000"/>
          </a:ln>
        </p:spPr>
        <p:txBody>
          <a:bodyPr>
            <a:spAutoFit/>
          </a:bodyPr>
          <a:lstStyle/>
          <a:p>
            <a:pPr>
              <a:spcBef>
                <a:spcPct val="50000"/>
              </a:spcBef>
              <a:buFontTx/>
              <a:buNone/>
              <a:defRPr/>
            </a:pPr>
            <a:r>
              <a:rPr kumimoji="1" lang="zh-CN" altLang="en-US" sz="1600" b="1" dirty="0">
                <a:latin typeface="Times New Roman" panose="02020603050405020304" pitchFamily="18" charset="0"/>
              </a:rPr>
              <a:t>第</a:t>
            </a:r>
            <a:r>
              <a:rPr kumimoji="1" lang="en-US" altLang="zh-CN" sz="1600" b="1" dirty="0">
                <a:latin typeface="Times New Roman" panose="02020603050405020304" pitchFamily="18" charset="0"/>
              </a:rPr>
              <a:t>8</a:t>
            </a:r>
            <a:r>
              <a:rPr kumimoji="1" lang="zh-CN" altLang="en-US" sz="1600" b="1" dirty="0">
                <a:latin typeface="Times New Roman" panose="02020603050405020304" pitchFamily="18" charset="0"/>
              </a:rPr>
              <a:t>章 </a:t>
            </a:r>
            <a:r>
              <a:rPr lang="zh-CN" altLang="zh-CN" sz="1600" b="1" dirty="0"/>
              <a:t>绕线转子异步电机转子变频控制系统</a:t>
            </a:r>
            <a:endParaRPr kumimoji="1" lang="zh-CN" altLang="en-US" sz="16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73443">
                                            <p:txEl>
                                              <p:pRg st="0" end="0"/>
                                            </p:txEl>
                                          </p:spTgt>
                                        </p:tgtEl>
                                        <p:attrNameLst>
                                          <p:attrName>style.visibility</p:attrName>
                                        </p:attrNameLst>
                                      </p:cBhvr>
                                      <p:to>
                                        <p:strVal val="visible"/>
                                      </p:to>
                                    </p:set>
                                    <p:animEffect transition="in" filter="box(in)">
                                      <p:cBhvr>
                                        <p:cTn id="7" dur="500"/>
                                        <p:tgtEl>
                                          <p:spTgt spid="5734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4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2" name="Rectangle 2"/>
          <p:cNvSpPr>
            <a:spLocks noGrp="1" noChangeArrowheads="1"/>
          </p:cNvSpPr>
          <p:nvPr>
            <p:ph type="title" sz="quarter"/>
          </p:nvPr>
        </p:nvSpPr>
        <p:spPr>
          <a:xfrm>
            <a:off x="1692275" y="620713"/>
            <a:ext cx="7272338" cy="933450"/>
          </a:xfrm>
        </p:spPr>
        <p:txBody>
          <a:bodyPr/>
          <a:lstStyle/>
          <a:p>
            <a:pPr algn="l" eaLnBrk="1" hangingPunct="1">
              <a:defRPr/>
            </a:pPr>
            <a:r>
              <a:rPr lang="en-US" altLang="zh-CN" sz="2400" smtClean="0">
                <a:solidFill>
                  <a:srgbClr val="0000CC"/>
                </a:solidFill>
              </a:rPr>
              <a:t>3.</a:t>
            </a:r>
            <a:r>
              <a:rPr lang="zh-CN" altLang="en-US" sz="2400" smtClean="0">
                <a:solidFill>
                  <a:srgbClr val="0000CC"/>
                </a:solidFill>
              </a:rPr>
              <a:t>转子整流电路是否发生强迫延迟导通现象的临界工作点即一区与二区的交接处：</a:t>
            </a:r>
            <a:r>
              <a:rPr lang="zh-CN" altLang="en-US" sz="2400" i="1" smtClean="0">
                <a:solidFill>
                  <a:srgbClr val="0000CC"/>
                </a:solidFill>
                <a:latin typeface="Times New Roman" panose="02020603050405020304" pitchFamily="18" charset="0"/>
                <a:sym typeface="Symbol" panose="05050102010706020507" pitchFamily="18" charset="2"/>
              </a:rPr>
              <a:t></a:t>
            </a:r>
            <a:r>
              <a:rPr lang="en-US" altLang="zh-CN" sz="2400" baseline="-25000" smtClean="0">
                <a:solidFill>
                  <a:srgbClr val="0000CC"/>
                </a:solidFill>
                <a:latin typeface="Times New Roman" panose="02020603050405020304" pitchFamily="18" charset="0"/>
                <a:sym typeface="Symbol" panose="05050102010706020507" pitchFamily="18" charset="2"/>
              </a:rPr>
              <a:t>p</a:t>
            </a:r>
            <a:r>
              <a:rPr lang="en-US" altLang="zh-CN" sz="2400" smtClean="0">
                <a:solidFill>
                  <a:srgbClr val="0000CC"/>
                </a:solidFill>
                <a:latin typeface="Times New Roman" panose="02020603050405020304" pitchFamily="18" charset="0"/>
                <a:sym typeface="Symbol" panose="05050102010706020507" pitchFamily="18" charset="2"/>
              </a:rPr>
              <a:t>=0</a:t>
            </a:r>
            <a:r>
              <a:rPr lang="en-US" altLang="zh-CN" sz="2400" baseline="30000" smtClean="0">
                <a:solidFill>
                  <a:srgbClr val="0000CC"/>
                </a:solidFill>
                <a:latin typeface="Times New Roman" panose="02020603050405020304" pitchFamily="18" charset="0"/>
                <a:sym typeface="Symbol" panose="05050102010706020507" pitchFamily="18" charset="2"/>
              </a:rPr>
              <a:t>0</a:t>
            </a:r>
            <a:r>
              <a:rPr lang="en-US" altLang="zh-CN" sz="2400" smtClean="0">
                <a:solidFill>
                  <a:srgbClr val="0000CC"/>
                </a:solidFill>
                <a:sym typeface="Symbol" panose="05050102010706020507" pitchFamily="18" charset="2"/>
              </a:rPr>
              <a:t> </a:t>
            </a:r>
            <a:r>
              <a:rPr lang="zh-CN" altLang="en-US" sz="2400" smtClean="0">
                <a:solidFill>
                  <a:srgbClr val="0000CC"/>
                </a:solidFill>
                <a:sym typeface="Symbol" panose="05050102010706020507" pitchFamily="18" charset="2"/>
              </a:rPr>
              <a:t>，</a:t>
            </a:r>
            <a:r>
              <a:rPr lang="zh-CN" altLang="en-US" sz="2400" i="1" smtClean="0">
                <a:solidFill>
                  <a:srgbClr val="0000CC"/>
                </a:solidFill>
                <a:sym typeface="Symbol" panose="05050102010706020507" pitchFamily="18" charset="2"/>
              </a:rPr>
              <a:t></a:t>
            </a:r>
            <a:r>
              <a:rPr lang="zh-CN" altLang="en-US" sz="2400" smtClean="0">
                <a:solidFill>
                  <a:srgbClr val="0000CC"/>
                </a:solidFill>
                <a:latin typeface="Times New Roman" panose="02020603050405020304" pitchFamily="18" charset="0"/>
                <a:sym typeface="Symbol" panose="05050102010706020507" pitchFamily="18" charset="2"/>
              </a:rPr>
              <a:t> </a:t>
            </a:r>
            <a:r>
              <a:rPr lang="en-US" altLang="zh-CN" sz="2400" smtClean="0">
                <a:solidFill>
                  <a:srgbClr val="0000CC"/>
                </a:solidFill>
                <a:latin typeface="Times New Roman" panose="02020603050405020304" pitchFamily="18" charset="0"/>
                <a:sym typeface="Symbol" panose="05050102010706020507" pitchFamily="18" charset="2"/>
              </a:rPr>
              <a:t>=60</a:t>
            </a:r>
            <a:r>
              <a:rPr lang="en-US" altLang="zh-CN" sz="2400" baseline="30000" smtClean="0">
                <a:solidFill>
                  <a:srgbClr val="0000CC"/>
                </a:solidFill>
                <a:latin typeface="Times New Roman" panose="02020603050405020304" pitchFamily="18" charset="0"/>
                <a:sym typeface="Symbol" panose="05050102010706020507" pitchFamily="18" charset="2"/>
              </a:rPr>
              <a:t>0</a:t>
            </a:r>
            <a:r>
              <a:rPr lang="en-US" altLang="zh-CN" sz="2400" smtClean="0">
                <a:solidFill>
                  <a:srgbClr val="0000CC"/>
                </a:solidFill>
                <a:latin typeface="Times New Roman" panose="02020603050405020304" pitchFamily="18" charset="0"/>
              </a:rPr>
              <a:t> </a:t>
            </a:r>
          </a:p>
        </p:txBody>
      </p:sp>
      <p:graphicFrame>
        <p:nvGraphicFramePr>
          <p:cNvPr id="31746" name="Object 3"/>
          <p:cNvGraphicFramePr>
            <a:graphicFrameLocks noGrp="1"/>
          </p:cNvGraphicFramePr>
          <p:nvPr>
            <p:ph sz="quarter" idx="1"/>
          </p:nvPr>
        </p:nvGraphicFramePr>
        <p:xfrm>
          <a:off x="3276600" y="1700213"/>
          <a:ext cx="4933950" cy="936625"/>
        </p:xfrm>
        <a:graphic>
          <a:graphicData uri="http://schemas.openxmlformats.org/presentationml/2006/ole">
            <p:oleObj spid="_x0000_s31746" r:id="rId3" imgW="2400300" imgH="457200" progId="Equation.3">
              <p:embed/>
            </p:oleObj>
          </a:graphicData>
        </a:graphic>
      </p:graphicFrame>
      <p:graphicFrame>
        <p:nvGraphicFramePr>
          <p:cNvPr id="31747" name="Object 4"/>
          <p:cNvGraphicFramePr>
            <a:graphicFrameLocks/>
          </p:cNvGraphicFramePr>
          <p:nvPr>
            <p:ph sz="quarter" idx="2"/>
          </p:nvPr>
        </p:nvGraphicFramePr>
        <p:xfrm>
          <a:off x="3348038" y="2852738"/>
          <a:ext cx="2376487" cy="1008062"/>
        </p:xfrm>
        <a:graphic>
          <a:graphicData uri="http://schemas.openxmlformats.org/presentationml/2006/ole">
            <p:oleObj spid="_x0000_s31747" r:id="rId4" imgW="1041852" imgH="457399" progId="Equation.3">
              <p:embed/>
            </p:oleObj>
          </a:graphicData>
        </a:graphic>
      </p:graphicFrame>
      <p:sp>
        <p:nvSpPr>
          <p:cNvPr id="31751" name="Text Box 6"/>
          <p:cNvSpPr txBox="1">
            <a:spLocks noChangeArrowheads="1"/>
          </p:cNvSpPr>
          <p:nvPr/>
        </p:nvSpPr>
        <p:spPr bwMode="auto">
          <a:xfrm>
            <a:off x="1619250" y="3116263"/>
            <a:ext cx="1512888" cy="457200"/>
          </a:xfrm>
          <a:prstGeom prst="rect">
            <a:avLst/>
          </a:prstGeom>
          <a:noFill/>
          <a:ln w="9525">
            <a:noFill/>
            <a:miter lim="800000"/>
            <a:headEnd/>
            <a:tailEnd/>
          </a:ln>
        </p:spPr>
        <p:txBody>
          <a:bodyPr>
            <a:spAutoFit/>
          </a:bodyPr>
          <a:lstStyle/>
          <a:p>
            <a:pPr>
              <a:spcBef>
                <a:spcPct val="50000"/>
              </a:spcBef>
            </a:pPr>
            <a:r>
              <a:rPr lang="zh-CN" altLang="en-US" b="1">
                <a:latin typeface="Tahoma" pitchFamily="34" charset="0"/>
              </a:rPr>
              <a:t>交接转矩</a:t>
            </a:r>
            <a:r>
              <a:rPr lang="en-US" altLang="zh-CN" b="1">
                <a:latin typeface="Tahoma" pitchFamily="34" charset="0"/>
              </a:rPr>
              <a:t>:</a:t>
            </a:r>
          </a:p>
        </p:txBody>
      </p:sp>
      <p:graphicFrame>
        <p:nvGraphicFramePr>
          <p:cNvPr id="31748" name="Object 7"/>
          <p:cNvGraphicFramePr>
            <a:graphicFrameLocks/>
          </p:cNvGraphicFramePr>
          <p:nvPr>
            <p:ph sz="quarter" idx="4"/>
          </p:nvPr>
        </p:nvGraphicFramePr>
        <p:xfrm>
          <a:off x="3419475" y="4076700"/>
          <a:ext cx="2016125" cy="1004888"/>
        </p:xfrm>
        <a:graphic>
          <a:graphicData uri="http://schemas.openxmlformats.org/presentationml/2006/ole">
            <p:oleObj spid="_x0000_s31748" r:id="rId5" imgW="838928" imgH="470308" progId="Equation.3">
              <p:embed/>
            </p:oleObj>
          </a:graphicData>
        </a:graphic>
      </p:graphicFrame>
      <p:sp>
        <p:nvSpPr>
          <p:cNvPr id="31752" name="Text Box 8"/>
          <p:cNvSpPr txBox="1">
            <a:spLocks noChangeArrowheads="1"/>
          </p:cNvSpPr>
          <p:nvPr/>
        </p:nvSpPr>
        <p:spPr bwMode="auto">
          <a:xfrm>
            <a:off x="1692275" y="4292600"/>
            <a:ext cx="1512888" cy="457200"/>
          </a:xfrm>
          <a:prstGeom prst="rect">
            <a:avLst/>
          </a:prstGeom>
          <a:noFill/>
          <a:ln w="9525">
            <a:noFill/>
            <a:miter lim="800000"/>
            <a:headEnd/>
            <a:tailEnd/>
          </a:ln>
        </p:spPr>
        <p:txBody>
          <a:bodyPr>
            <a:spAutoFit/>
          </a:bodyPr>
          <a:lstStyle/>
          <a:p>
            <a:pPr>
              <a:spcBef>
                <a:spcPct val="50000"/>
              </a:spcBef>
            </a:pPr>
            <a:r>
              <a:rPr lang="zh-CN" altLang="en-US" b="1">
                <a:latin typeface="Tahoma" pitchFamily="34" charset="0"/>
              </a:rPr>
              <a:t>交接电流</a:t>
            </a:r>
            <a:r>
              <a:rPr lang="en-US" altLang="zh-CN" b="1">
                <a:latin typeface="Tahoma" pitchFamily="34" charset="0"/>
              </a:rPr>
              <a:t>:</a:t>
            </a:r>
          </a:p>
        </p:txBody>
      </p:sp>
      <p:sp>
        <p:nvSpPr>
          <p:cNvPr id="31753" name="Text Box 9"/>
          <p:cNvSpPr txBox="1">
            <a:spLocks noChangeArrowheads="1"/>
          </p:cNvSpPr>
          <p:nvPr/>
        </p:nvSpPr>
        <p:spPr bwMode="auto">
          <a:xfrm>
            <a:off x="1763713" y="5084763"/>
            <a:ext cx="7058025" cy="457200"/>
          </a:xfrm>
          <a:prstGeom prst="rect">
            <a:avLst/>
          </a:prstGeom>
          <a:noFill/>
          <a:ln w="9525">
            <a:noFill/>
            <a:miter lim="800000"/>
            <a:headEnd/>
            <a:tailEnd/>
          </a:ln>
        </p:spPr>
        <p:txBody>
          <a:bodyPr>
            <a:spAutoFit/>
          </a:bodyPr>
          <a:lstStyle/>
          <a:p>
            <a:pPr>
              <a:spcBef>
                <a:spcPct val="50000"/>
              </a:spcBef>
            </a:pPr>
            <a:r>
              <a:rPr lang="zh-CN" altLang="en-US" b="1">
                <a:solidFill>
                  <a:schemeClr val="tx2"/>
                </a:solidFill>
                <a:latin typeface="Tahoma" pitchFamily="34" charset="0"/>
              </a:rPr>
              <a:t>注意</a:t>
            </a:r>
            <a:r>
              <a:rPr lang="en-US" altLang="zh-CN" b="1">
                <a:solidFill>
                  <a:schemeClr val="tx2"/>
                </a:solidFill>
                <a:latin typeface="Tahoma" pitchFamily="34" charset="0"/>
              </a:rPr>
              <a:t>:</a:t>
            </a:r>
            <a:r>
              <a:rPr lang="zh-CN" altLang="en-US" b="1">
                <a:solidFill>
                  <a:schemeClr val="tx2"/>
                </a:solidFill>
                <a:latin typeface="Tahoma" pitchFamily="34" charset="0"/>
              </a:rPr>
              <a:t>忽略定子电阻</a:t>
            </a:r>
            <a:r>
              <a:rPr lang="en-US" altLang="zh-CN" b="1">
                <a:solidFill>
                  <a:schemeClr val="tx2"/>
                </a:solidFill>
                <a:latin typeface="Tahoma" pitchFamily="34" charset="0"/>
              </a:rPr>
              <a:t>,</a:t>
            </a:r>
            <a:r>
              <a:rPr lang="zh-CN" altLang="en-US" b="1">
                <a:solidFill>
                  <a:schemeClr val="tx2"/>
                </a:solidFill>
                <a:latin typeface="Tahoma" pitchFamily="34" charset="0"/>
              </a:rPr>
              <a:t>异步机固有特性上的最大转矩</a:t>
            </a:r>
            <a:r>
              <a:rPr lang="en-US" altLang="zh-CN" b="1">
                <a:solidFill>
                  <a:schemeClr val="tx2"/>
                </a:solidFill>
                <a:latin typeface="Tahoma" pitchFamily="34" charset="0"/>
              </a:rPr>
              <a:t>:</a:t>
            </a:r>
          </a:p>
        </p:txBody>
      </p:sp>
      <p:graphicFrame>
        <p:nvGraphicFramePr>
          <p:cNvPr id="31749" name="Object 10"/>
          <p:cNvGraphicFramePr>
            <a:graphicFrameLocks/>
          </p:cNvGraphicFramePr>
          <p:nvPr/>
        </p:nvGraphicFramePr>
        <p:xfrm>
          <a:off x="3419475" y="5589588"/>
          <a:ext cx="2160588" cy="1008062"/>
        </p:xfrm>
        <a:graphic>
          <a:graphicData uri="http://schemas.openxmlformats.org/presentationml/2006/ole">
            <p:oleObj spid="_x0000_s31749" r:id="rId6" imgW="1016883" imgH="457597" progId="Equation.3">
              <p:embed/>
            </p:oleObj>
          </a:graphicData>
        </a:graphic>
      </p:graphicFrame>
      <p:sp>
        <p:nvSpPr>
          <p:cNvPr id="31754" name="Text Box 30"/>
          <p:cNvSpPr txBox="1">
            <a:spLocks noChangeArrowheads="1"/>
          </p:cNvSpPr>
          <p:nvPr/>
        </p:nvSpPr>
        <p:spPr bwMode="auto">
          <a:xfrm>
            <a:off x="0" y="4514850"/>
            <a:ext cx="1670050"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9</a:t>
            </a:r>
            <a:r>
              <a:rPr lang="zh-CN" altLang="en-US" sz="1600" b="1">
                <a:latin typeface="Times New Roman" pitchFamily="18" charset="0"/>
              </a:rPr>
              <a:t>章 同步电动机变压变频调速系统</a:t>
            </a:r>
          </a:p>
        </p:txBody>
      </p:sp>
      <p:sp>
        <p:nvSpPr>
          <p:cNvPr id="31755" name="Text Box 13"/>
          <p:cNvSpPr txBox="1">
            <a:spLocks noChangeArrowheads="1"/>
          </p:cNvSpPr>
          <p:nvPr/>
        </p:nvSpPr>
        <p:spPr bwMode="auto">
          <a:xfrm>
            <a:off x="0" y="2676525"/>
            <a:ext cx="1703388"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7" action="ppaction://hlinksldjump"/>
              </a:rPr>
              <a:t>第</a:t>
            </a:r>
            <a:r>
              <a:rPr lang="en-US" altLang="zh-CN" sz="1600" b="1">
                <a:latin typeface="Times New Roman" pitchFamily="18" charset="0"/>
                <a:hlinkClick r:id="rId7" action="ppaction://hlinksldjump"/>
              </a:rPr>
              <a:t>7</a:t>
            </a:r>
            <a:r>
              <a:rPr lang="zh-CN" altLang="en-US" sz="1600" b="1">
                <a:latin typeface="Times New Roman" pitchFamily="18" charset="0"/>
                <a:hlinkClick r:id="rId7" action="ppaction://hlinksldjump"/>
              </a:rPr>
              <a:t>章  基于动态模型的异步电动机调速系统</a:t>
            </a:r>
            <a:endParaRPr lang="zh-CN" altLang="en-US" sz="1600" b="1">
              <a:latin typeface="Times New Roman" pitchFamily="18" charset="0"/>
            </a:endParaRPr>
          </a:p>
        </p:txBody>
      </p:sp>
      <p:sp>
        <p:nvSpPr>
          <p:cNvPr id="31756" name="Text Box 26"/>
          <p:cNvSpPr txBox="1">
            <a:spLocks noChangeArrowheads="1"/>
          </p:cNvSpPr>
          <p:nvPr/>
        </p:nvSpPr>
        <p:spPr bwMode="auto">
          <a:xfrm>
            <a:off x="0" y="1079500"/>
            <a:ext cx="1687513" cy="581025"/>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8" action="ppaction://hlinksldjump"/>
              </a:rPr>
              <a:t>第</a:t>
            </a:r>
            <a:r>
              <a:rPr lang="en-US" altLang="zh-CN" sz="1600" b="1">
                <a:latin typeface="Times New Roman" pitchFamily="18" charset="0"/>
                <a:hlinkClick r:id="rId8" action="ppaction://hlinksldjump"/>
              </a:rPr>
              <a:t>1</a:t>
            </a:r>
            <a:r>
              <a:rPr lang="zh-CN" altLang="en-US" sz="1600" b="1">
                <a:latin typeface="Times New Roman" pitchFamily="18" charset="0"/>
                <a:hlinkClick r:id="rId8" action="ppaction://hlinksldjump"/>
              </a:rPr>
              <a:t>章  交流调速系统绪论</a:t>
            </a:r>
            <a:endParaRPr lang="zh-CN" altLang="en-US" sz="1600" b="1">
              <a:latin typeface="Times New Roman" pitchFamily="18" charset="0"/>
            </a:endParaRPr>
          </a:p>
        </p:txBody>
      </p:sp>
      <p:sp>
        <p:nvSpPr>
          <p:cNvPr id="31757" name="Text Box 27"/>
          <p:cNvSpPr txBox="1">
            <a:spLocks noChangeArrowheads="1"/>
          </p:cNvSpPr>
          <p:nvPr/>
        </p:nvSpPr>
        <p:spPr bwMode="auto">
          <a:xfrm>
            <a:off x="0" y="1749425"/>
            <a:ext cx="1693863" cy="825500"/>
          </a:xfrm>
          <a:prstGeom prst="rect">
            <a:avLst/>
          </a:prstGeom>
          <a:solidFill>
            <a:schemeClr val="bg1"/>
          </a:solidFill>
          <a:ln w="9525">
            <a:noFill/>
            <a:miter lim="800000"/>
            <a:headEnd/>
            <a:tailEnd/>
          </a:ln>
        </p:spPr>
        <p:txBody>
          <a:bodyPr>
            <a:spAutoFit/>
          </a:bodyPr>
          <a:lstStyle/>
          <a:p>
            <a:pPr>
              <a:spcBef>
                <a:spcPct val="50000"/>
              </a:spcBef>
            </a:pPr>
            <a:r>
              <a:rPr lang="zh-CN" altLang="zh-CN" sz="1600" b="1">
                <a:latin typeface="Times New Roman" pitchFamily="18" charset="0"/>
              </a:rPr>
              <a:t>第</a:t>
            </a:r>
            <a:r>
              <a:rPr lang="en-US" altLang="zh-CN" sz="1600" b="1">
                <a:latin typeface="Times New Roman" pitchFamily="18" charset="0"/>
              </a:rPr>
              <a:t>6</a:t>
            </a:r>
            <a:r>
              <a:rPr lang="zh-CN" altLang="zh-CN" sz="1600" b="1">
                <a:latin typeface="Times New Roman" pitchFamily="18" charset="0"/>
              </a:rPr>
              <a:t>章 </a:t>
            </a:r>
            <a:r>
              <a:rPr lang="zh-CN" altLang="en-US" sz="1600" b="1">
                <a:latin typeface="Times New Roman" pitchFamily="18" charset="0"/>
              </a:rPr>
              <a:t> </a:t>
            </a:r>
            <a:r>
              <a:rPr lang="zh-CN" altLang="zh-CN" sz="1600" b="1">
                <a:latin typeface="Times New Roman" pitchFamily="18" charset="0"/>
              </a:rPr>
              <a:t>基于稳态模型的异步电动机调速系统</a:t>
            </a:r>
            <a:endParaRPr lang="en-US" altLang="zh-CN" sz="1600" b="1">
              <a:latin typeface="Times New Roman" pitchFamily="18" charset="0"/>
            </a:endParaRPr>
          </a:p>
        </p:txBody>
      </p:sp>
      <p:sp>
        <p:nvSpPr>
          <p:cNvPr id="14" name="Text Box 29"/>
          <p:cNvSpPr txBox="1">
            <a:spLocks noChangeArrowheads="1"/>
          </p:cNvSpPr>
          <p:nvPr/>
        </p:nvSpPr>
        <p:spPr bwMode="auto">
          <a:xfrm>
            <a:off x="0" y="3606800"/>
            <a:ext cx="1685925" cy="830263"/>
          </a:xfrm>
          <a:prstGeom prst="rect">
            <a:avLst/>
          </a:prstGeom>
          <a:solidFill>
            <a:schemeClr val="accent5">
              <a:lumMod val="60000"/>
              <a:lumOff val="40000"/>
            </a:schemeClr>
          </a:solidFill>
          <a:ln w="9525">
            <a:noFill/>
            <a:miter lim="800000"/>
          </a:ln>
        </p:spPr>
        <p:txBody>
          <a:bodyPr>
            <a:spAutoFit/>
          </a:bodyPr>
          <a:lstStyle/>
          <a:p>
            <a:pPr>
              <a:spcBef>
                <a:spcPct val="50000"/>
              </a:spcBef>
              <a:buFontTx/>
              <a:buNone/>
              <a:defRPr/>
            </a:pPr>
            <a:r>
              <a:rPr kumimoji="1" lang="zh-CN" altLang="en-US" sz="1600" b="1" dirty="0">
                <a:latin typeface="Times New Roman" panose="02020603050405020304" pitchFamily="18" charset="0"/>
              </a:rPr>
              <a:t>第</a:t>
            </a:r>
            <a:r>
              <a:rPr kumimoji="1" lang="en-US" altLang="zh-CN" sz="1600" b="1" dirty="0">
                <a:latin typeface="Times New Roman" panose="02020603050405020304" pitchFamily="18" charset="0"/>
              </a:rPr>
              <a:t>8</a:t>
            </a:r>
            <a:r>
              <a:rPr kumimoji="1" lang="zh-CN" altLang="en-US" sz="1600" b="1" dirty="0">
                <a:latin typeface="Times New Roman" panose="02020603050405020304" pitchFamily="18" charset="0"/>
              </a:rPr>
              <a:t>章 </a:t>
            </a:r>
            <a:r>
              <a:rPr lang="zh-CN" altLang="zh-CN" sz="1600" b="1" dirty="0"/>
              <a:t>绕线转子异步电机转子变频控制系统</a:t>
            </a:r>
            <a:endParaRPr kumimoji="1" lang="zh-CN" altLang="en-US" sz="1600" b="1"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ChangeArrowheads="1"/>
          </p:cNvSpPr>
          <p:nvPr>
            <p:ph type="title"/>
          </p:nvPr>
        </p:nvSpPr>
        <p:spPr>
          <a:xfrm>
            <a:off x="1552575" y="850900"/>
            <a:ext cx="7556500" cy="411163"/>
          </a:xfrm>
        </p:spPr>
        <p:txBody>
          <a:bodyPr/>
          <a:lstStyle/>
          <a:p>
            <a:pPr algn="l" eaLnBrk="1" hangingPunct="1">
              <a:buClr>
                <a:schemeClr val="folHlink"/>
              </a:buClr>
              <a:buSzPct val="75000"/>
              <a:buFont typeface="Wingdings" panose="05000000000000000000" pitchFamily="2" charset="2"/>
              <a:buNone/>
              <a:defRPr/>
            </a:pPr>
            <a:r>
              <a:rPr lang="zh-CN" altLang="en-US" smtClean="0">
                <a:solidFill>
                  <a:srgbClr val="0000FF"/>
                </a:solidFill>
              </a:rPr>
              <a:t>九、串级调速的几种最大转矩的关系和计算</a:t>
            </a:r>
          </a:p>
        </p:txBody>
      </p:sp>
      <p:graphicFrame>
        <p:nvGraphicFramePr>
          <p:cNvPr id="32770" name="Object 4"/>
          <p:cNvGraphicFramePr>
            <a:graphicFrameLocks/>
          </p:cNvGraphicFramePr>
          <p:nvPr/>
        </p:nvGraphicFramePr>
        <p:xfrm>
          <a:off x="1836738" y="1498600"/>
          <a:ext cx="1855787" cy="965200"/>
        </p:xfrm>
        <a:graphic>
          <a:graphicData uri="http://schemas.openxmlformats.org/presentationml/2006/ole">
            <p:oleObj spid="_x0000_s32770" r:id="rId3" imgW="838564" imgH="431987" progId="Equation.3">
              <p:embed/>
            </p:oleObj>
          </a:graphicData>
        </a:graphic>
      </p:graphicFrame>
      <p:graphicFrame>
        <p:nvGraphicFramePr>
          <p:cNvPr id="32771" name="Object 5"/>
          <p:cNvGraphicFramePr>
            <a:graphicFrameLocks/>
          </p:cNvGraphicFramePr>
          <p:nvPr/>
        </p:nvGraphicFramePr>
        <p:xfrm>
          <a:off x="1836738" y="2867025"/>
          <a:ext cx="1862137" cy="950913"/>
        </p:xfrm>
        <a:graphic>
          <a:graphicData uri="http://schemas.openxmlformats.org/presentationml/2006/ole">
            <p:oleObj spid="_x0000_s32771" r:id="rId4" imgW="851269" imgH="431987" progId="Equation.3">
              <p:embed/>
            </p:oleObj>
          </a:graphicData>
        </a:graphic>
      </p:graphicFrame>
      <p:graphicFrame>
        <p:nvGraphicFramePr>
          <p:cNvPr id="32772" name="Object 6"/>
          <p:cNvGraphicFramePr>
            <a:graphicFrameLocks/>
          </p:cNvGraphicFramePr>
          <p:nvPr/>
        </p:nvGraphicFramePr>
        <p:xfrm>
          <a:off x="1979613" y="5084763"/>
          <a:ext cx="1836737" cy="941387"/>
        </p:xfrm>
        <a:graphic>
          <a:graphicData uri="http://schemas.openxmlformats.org/presentationml/2006/ole">
            <p:oleObj spid="_x0000_s32772" r:id="rId5" imgW="851269" imgH="431987" progId="Equation.3">
              <p:embed/>
            </p:oleObj>
          </a:graphicData>
        </a:graphic>
      </p:graphicFrame>
      <p:sp>
        <p:nvSpPr>
          <p:cNvPr id="575498" name="Rectangle 10"/>
          <p:cNvSpPr>
            <a:spLocks noChangeArrowheads="1"/>
          </p:cNvSpPr>
          <p:nvPr/>
        </p:nvSpPr>
        <p:spPr bwMode="auto">
          <a:xfrm>
            <a:off x="3492500" y="2651125"/>
            <a:ext cx="4897438" cy="3657600"/>
          </a:xfrm>
          <a:prstGeom prst="rect">
            <a:avLst/>
          </a:prstGeom>
          <a:noFill/>
          <a:ln w="9525">
            <a:noFill/>
            <a:miter lim="800000"/>
            <a:headEnd/>
            <a:tailEnd/>
          </a:ln>
        </p:spPr>
        <p:txBody>
          <a:bodyPr/>
          <a:lstStyle/>
          <a:p>
            <a:pPr marL="342900" indent="-342900">
              <a:spcBef>
                <a:spcPct val="20000"/>
              </a:spcBef>
            </a:pPr>
            <a:r>
              <a:rPr lang="en-US" altLang="zh-CN" b="1">
                <a:latin typeface="Times New Roman" pitchFamily="18" charset="0"/>
              </a:rPr>
              <a:t>    </a:t>
            </a:r>
            <a:r>
              <a:rPr lang="zh-CN" altLang="en-US" b="1">
                <a:latin typeface="Times New Roman" pitchFamily="18" charset="0"/>
              </a:rPr>
              <a:t>异步电动机串级调速时所能产生的最大转矩比正常接线时</a:t>
            </a:r>
            <a:r>
              <a:rPr lang="zh-CN" altLang="en-US" b="1">
                <a:solidFill>
                  <a:srgbClr val="990000"/>
                </a:solidFill>
                <a:latin typeface="Times New Roman" pitchFamily="18" charset="0"/>
              </a:rPr>
              <a:t>减少了</a:t>
            </a:r>
            <a:r>
              <a:rPr lang="en-US" altLang="zh-CN" b="1">
                <a:solidFill>
                  <a:srgbClr val="990000"/>
                </a:solidFill>
                <a:latin typeface="Times New Roman" pitchFamily="18" charset="0"/>
              </a:rPr>
              <a:t>17.3%</a:t>
            </a:r>
            <a:r>
              <a:rPr lang="zh-CN" altLang="en-US" b="1">
                <a:latin typeface="Times New Roman" pitchFamily="18" charset="0"/>
              </a:rPr>
              <a:t>，这在选用电机时必须注意。</a:t>
            </a:r>
          </a:p>
          <a:p>
            <a:pPr marL="342900" indent="-342900">
              <a:spcBef>
                <a:spcPct val="20000"/>
              </a:spcBef>
            </a:pPr>
            <a:endParaRPr lang="zh-CN" altLang="en-US" b="1">
              <a:latin typeface="Times New Roman" pitchFamily="18" charset="0"/>
            </a:endParaRPr>
          </a:p>
          <a:p>
            <a:pPr marL="342900" indent="-342900">
              <a:spcBef>
                <a:spcPct val="20000"/>
              </a:spcBef>
            </a:pPr>
            <a:r>
              <a:rPr lang="zh-CN" altLang="en-US" b="1">
                <a:latin typeface="Times New Roman" pitchFamily="18" charset="0"/>
              </a:rPr>
              <a:t>    </a:t>
            </a:r>
            <a:r>
              <a:rPr lang="en-US" altLang="zh-CN" b="1" i="1">
                <a:latin typeface="Times New Roman" pitchFamily="18" charset="0"/>
              </a:rPr>
              <a:t>T</a:t>
            </a:r>
            <a:r>
              <a:rPr lang="en-US" altLang="zh-CN" b="1" baseline="-25000">
                <a:latin typeface="Times New Roman" pitchFamily="18" charset="0"/>
              </a:rPr>
              <a:t>e1-2 </a:t>
            </a:r>
            <a:r>
              <a:rPr lang="en-US" altLang="zh-CN" b="1">
                <a:latin typeface="Times New Roman" pitchFamily="18" charset="0"/>
              </a:rPr>
              <a:t>= 0.716 </a:t>
            </a:r>
            <a:r>
              <a:rPr lang="en-US" altLang="zh-CN" b="1" i="1">
                <a:latin typeface="Times New Roman" pitchFamily="18" charset="0"/>
              </a:rPr>
              <a:t>T</a:t>
            </a:r>
            <a:r>
              <a:rPr lang="en-US" altLang="zh-CN" b="1" baseline="-25000">
                <a:latin typeface="Times New Roman" pitchFamily="18" charset="0"/>
              </a:rPr>
              <a:t>emax</a:t>
            </a:r>
            <a:r>
              <a:rPr lang="zh-CN" altLang="en-US" b="1">
                <a:latin typeface="Times New Roman" pitchFamily="18" charset="0"/>
              </a:rPr>
              <a:t>，而异步电动机的转矩过载能力一般大于</a:t>
            </a:r>
            <a:r>
              <a:rPr lang="en-US" altLang="zh-CN" b="1">
                <a:latin typeface="Times New Roman" pitchFamily="18" charset="0"/>
              </a:rPr>
              <a:t>2</a:t>
            </a:r>
            <a:r>
              <a:rPr lang="zh-CN" altLang="en-US" b="1">
                <a:latin typeface="Times New Roman" pitchFamily="18" charset="0"/>
              </a:rPr>
              <a:t>，即</a:t>
            </a:r>
            <a:r>
              <a:rPr lang="en-US" altLang="zh-CN" b="1">
                <a:latin typeface="Times New Roman" pitchFamily="18" charset="0"/>
              </a:rPr>
              <a:t>T</a:t>
            </a:r>
            <a:r>
              <a:rPr lang="en-US" altLang="zh-CN" b="1" baseline="-25000">
                <a:latin typeface="Times New Roman" pitchFamily="18" charset="0"/>
              </a:rPr>
              <a:t>emax </a:t>
            </a:r>
            <a:r>
              <a:rPr lang="en-US" altLang="zh-CN" b="1">
                <a:latin typeface="Times New Roman" pitchFamily="18" charset="0"/>
              </a:rPr>
              <a:t>≥ 2T</a:t>
            </a:r>
            <a:r>
              <a:rPr lang="en-US" altLang="zh-CN" b="1" baseline="-25000">
                <a:latin typeface="Times New Roman" pitchFamily="18" charset="0"/>
              </a:rPr>
              <a:t>eN</a:t>
            </a:r>
            <a:r>
              <a:rPr lang="zh-CN" altLang="en-US" b="1">
                <a:latin typeface="Times New Roman" pitchFamily="18" charset="0"/>
              </a:rPr>
              <a:t>，所以当电动机在额定负载下工作时，还是处于</a:t>
            </a:r>
            <a:r>
              <a:rPr lang="zh-CN" altLang="en-US" b="1">
                <a:solidFill>
                  <a:srgbClr val="990000"/>
                </a:solidFill>
                <a:latin typeface="Times New Roman" pitchFamily="18" charset="0"/>
              </a:rPr>
              <a:t>第一工作区</a:t>
            </a:r>
            <a:r>
              <a:rPr lang="zh-CN" altLang="en-US" b="1">
                <a:latin typeface="Times New Roman" pitchFamily="18" charset="0"/>
              </a:rPr>
              <a:t>。 </a:t>
            </a:r>
          </a:p>
        </p:txBody>
      </p:sp>
      <p:sp>
        <p:nvSpPr>
          <p:cNvPr id="32775" name="Text Box 30"/>
          <p:cNvSpPr txBox="1">
            <a:spLocks noChangeArrowheads="1"/>
          </p:cNvSpPr>
          <p:nvPr/>
        </p:nvSpPr>
        <p:spPr bwMode="auto">
          <a:xfrm>
            <a:off x="0" y="4514850"/>
            <a:ext cx="1670050"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9</a:t>
            </a:r>
            <a:r>
              <a:rPr lang="zh-CN" altLang="en-US" sz="1600" b="1">
                <a:latin typeface="Times New Roman" pitchFamily="18" charset="0"/>
              </a:rPr>
              <a:t>章 同步电动机变压变频调速系统</a:t>
            </a:r>
          </a:p>
        </p:txBody>
      </p:sp>
      <p:sp>
        <p:nvSpPr>
          <p:cNvPr id="32776" name="Text Box 13"/>
          <p:cNvSpPr txBox="1">
            <a:spLocks noChangeArrowheads="1"/>
          </p:cNvSpPr>
          <p:nvPr/>
        </p:nvSpPr>
        <p:spPr bwMode="auto">
          <a:xfrm>
            <a:off x="0" y="2676525"/>
            <a:ext cx="1703388"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6" action="ppaction://hlinksldjump"/>
              </a:rPr>
              <a:t>第</a:t>
            </a:r>
            <a:r>
              <a:rPr lang="en-US" altLang="zh-CN" sz="1600" b="1">
                <a:latin typeface="Times New Roman" pitchFamily="18" charset="0"/>
                <a:hlinkClick r:id="rId6" action="ppaction://hlinksldjump"/>
              </a:rPr>
              <a:t>7</a:t>
            </a:r>
            <a:r>
              <a:rPr lang="zh-CN" altLang="en-US" sz="1600" b="1">
                <a:latin typeface="Times New Roman" pitchFamily="18" charset="0"/>
                <a:hlinkClick r:id="rId6" action="ppaction://hlinksldjump"/>
              </a:rPr>
              <a:t>章  基于动态模型的异步电动机调速系统</a:t>
            </a:r>
            <a:endParaRPr lang="zh-CN" altLang="en-US" sz="1600" b="1">
              <a:latin typeface="Times New Roman" pitchFamily="18" charset="0"/>
            </a:endParaRPr>
          </a:p>
        </p:txBody>
      </p:sp>
      <p:sp>
        <p:nvSpPr>
          <p:cNvPr id="32777" name="Text Box 26"/>
          <p:cNvSpPr txBox="1">
            <a:spLocks noChangeArrowheads="1"/>
          </p:cNvSpPr>
          <p:nvPr/>
        </p:nvSpPr>
        <p:spPr bwMode="auto">
          <a:xfrm>
            <a:off x="0" y="1079500"/>
            <a:ext cx="1687513" cy="581025"/>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7" action="ppaction://hlinksldjump"/>
              </a:rPr>
              <a:t>第</a:t>
            </a:r>
            <a:r>
              <a:rPr lang="en-US" altLang="zh-CN" sz="1600" b="1">
                <a:latin typeface="Times New Roman" pitchFamily="18" charset="0"/>
                <a:hlinkClick r:id="rId7" action="ppaction://hlinksldjump"/>
              </a:rPr>
              <a:t>1</a:t>
            </a:r>
            <a:r>
              <a:rPr lang="zh-CN" altLang="en-US" sz="1600" b="1">
                <a:latin typeface="Times New Roman" pitchFamily="18" charset="0"/>
                <a:hlinkClick r:id="rId7" action="ppaction://hlinksldjump"/>
              </a:rPr>
              <a:t>章  交流调速系统绪论</a:t>
            </a:r>
            <a:endParaRPr lang="zh-CN" altLang="en-US" sz="1600" b="1">
              <a:latin typeface="Times New Roman" pitchFamily="18" charset="0"/>
            </a:endParaRPr>
          </a:p>
        </p:txBody>
      </p:sp>
      <p:sp>
        <p:nvSpPr>
          <p:cNvPr id="32778" name="Text Box 27"/>
          <p:cNvSpPr txBox="1">
            <a:spLocks noChangeArrowheads="1"/>
          </p:cNvSpPr>
          <p:nvPr/>
        </p:nvSpPr>
        <p:spPr bwMode="auto">
          <a:xfrm>
            <a:off x="0" y="1749425"/>
            <a:ext cx="1693863" cy="825500"/>
          </a:xfrm>
          <a:prstGeom prst="rect">
            <a:avLst/>
          </a:prstGeom>
          <a:solidFill>
            <a:schemeClr val="bg1"/>
          </a:solidFill>
          <a:ln w="9525">
            <a:noFill/>
            <a:miter lim="800000"/>
            <a:headEnd/>
            <a:tailEnd/>
          </a:ln>
        </p:spPr>
        <p:txBody>
          <a:bodyPr>
            <a:spAutoFit/>
          </a:bodyPr>
          <a:lstStyle/>
          <a:p>
            <a:pPr>
              <a:spcBef>
                <a:spcPct val="50000"/>
              </a:spcBef>
            </a:pPr>
            <a:r>
              <a:rPr lang="zh-CN" altLang="zh-CN" sz="1600" b="1">
                <a:latin typeface="Times New Roman" pitchFamily="18" charset="0"/>
              </a:rPr>
              <a:t>第</a:t>
            </a:r>
            <a:r>
              <a:rPr lang="en-US" altLang="zh-CN" sz="1600" b="1">
                <a:latin typeface="Times New Roman" pitchFamily="18" charset="0"/>
              </a:rPr>
              <a:t>6</a:t>
            </a:r>
            <a:r>
              <a:rPr lang="zh-CN" altLang="zh-CN" sz="1600" b="1">
                <a:latin typeface="Times New Roman" pitchFamily="18" charset="0"/>
              </a:rPr>
              <a:t>章 </a:t>
            </a:r>
            <a:r>
              <a:rPr lang="zh-CN" altLang="en-US" sz="1600" b="1">
                <a:latin typeface="Times New Roman" pitchFamily="18" charset="0"/>
              </a:rPr>
              <a:t> </a:t>
            </a:r>
            <a:r>
              <a:rPr lang="zh-CN" altLang="zh-CN" sz="1600" b="1">
                <a:latin typeface="Times New Roman" pitchFamily="18" charset="0"/>
              </a:rPr>
              <a:t>基于稳态模型的异步电动机调速系统</a:t>
            </a:r>
            <a:endParaRPr lang="en-US" altLang="zh-CN" sz="1600" b="1">
              <a:latin typeface="Times New Roman" pitchFamily="18" charset="0"/>
            </a:endParaRPr>
          </a:p>
        </p:txBody>
      </p:sp>
      <p:sp>
        <p:nvSpPr>
          <p:cNvPr id="14" name="Text Box 29"/>
          <p:cNvSpPr txBox="1">
            <a:spLocks noChangeArrowheads="1"/>
          </p:cNvSpPr>
          <p:nvPr/>
        </p:nvSpPr>
        <p:spPr bwMode="auto">
          <a:xfrm>
            <a:off x="0" y="3606800"/>
            <a:ext cx="1685925" cy="830263"/>
          </a:xfrm>
          <a:prstGeom prst="rect">
            <a:avLst/>
          </a:prstGeom>
          <a:solidFill>
            <a:schemeClr val="accent5">
              <a:lumMod val="60000"/>
              <a:lumOff val="40000"/>
            </a:schemeClr>
          </a:solidFill>
          <a:ln w="9525">
            <a:noFill/>
            <a:miter lim="800000"/>
          </a:ln>
        </p:spPr>
        <p:txBody>
          <a:bodyPr>
            <a:spAutoFit/>
          </a:bodyPr>
          <a:lstStyle/>
          <a:p>
            <a:pPr>
              <a:spcBef>
                <a:spcPct val="50000"/>
              </a:spcBef>
              <a:buFontTx/>
              <a:buNone/>
              <a:defRPr/>
            </a:pPr>
            <a:r>
              <a:rPr kumimoji="1" lang="zh-CN" altLang="en-US" sz="1600" b="1" dirty="0">
                <a:latin typeface="Times New Roman" panose="02020603050405020304" pitchFamily="18" charset="0"/>
              </a:rPr>
              <a:t>第</a:t>
            </a:r>
            <a:r>
              <a:rPr kumimoji="1" lang="en-US" altLang="zh-CN" sz="1600" b="1" dirty="0">
                <a:latin typeface="Times New Roman" panose="02020603050405020304" pitchFamily="18" charset="0"/>
              </a:rPr>
              <a:t>8</a:t>
            </a:r>
            <a:r>
              <a:rPr kumimoji="1" lang="zh-CN" altLang="en-US" sz="1600" b="1" dirty="0">
                <a:latin typeface="Times New Roman" panose="02020603050405020304" pitchFamily="18" charset="0"/>
              </a:rPr>
              <a:t>章 </a:t>
            </a:r>
            <a:r>
              <a:rPr lang="zh-CN" altLang="zh-CN" sz="1600" b="1" dirty="0"/>
              <a:t>绕线转子异步电机转子变频控制系统</a:t>
            </a:r>
            <a:endParaRPr kumimoji="1" lang="zh-CN" altLang="en-US" sz="16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575498">
                                            <p:txEl>
                                              <p:pRg st="2" end="2"/>
                                            </p:txEl>
                                          </p:spTgt>
                                        </p:tgtEl>
                                        <p:attrNameLst>
                                          <p:attrName>style.visibility</p:attrName>
                                        </p:attrNameLst>
                                      </p:cBhvr>
                                      <p:to>
                                        <p:strVal val="visible"/>
                                      </p:to>
                                    </p:set>
                                    <p:animScale>
                                      <p:cBhvr>
                                        <p:cTn id="7" dur="1000" decel="50000" fill="hold">
                                          <p:stCondLst>
                                            <p:cond delay="0"/>
                                          </p:stCondLst>
                                        </p:cTn>
                                        <p:tgtEl>
                                          <p:spTgt spid="575498">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8" dur="1000" decel="50000" fill="hold">
                                          <p:stCondLst>
                                            <p:cond delay="0"/>
                                          </p:stCondLst>
                                        </p:cTn>
                                        <p:tgtEl>
                                          <p:spTgt spid="575498">
                                            <p:txEl>
                                              <p:pRg st="2" end="2"/>
                                            </p:txEl>
                                          </p:spTgt>
                                        </p:tgtEl>
                                        <p:attrNameLst>
                                          <p:attrName>ppt_x,ppt_y</p:attrName>
                                        </p:attrNameLst>
                                      </p:cBhvr>
                                      <p:rCtr x="0" y="0"/>
                                    </p:animMotion>
                                    <p:animEffect transition="in" filter="fade">
                                      <p:cBhvr>
                                        <p:cTn id="9" dur="1000"/>
                                        <p:tgtEl>
                                          <p:spTgt spid="57549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498"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p:cNvSpPr>
            <a:spLocks noGrp="1" noChangeArrowheads="1"/>
          </p:cNvSpPr>
          <p:nvPr>
            <p:ph idx="1"/>
          </p:nvPr>
        </p:nvSpPr>
        <p:spPr>
          <a:xfrm>
            <a:off x="1746250" y="1628775"/>
            <a:ext cx="7434263" cy="2714625"/>
          </a:xfrm>
        </p:spPr>
        <p:txBody>
          <a:bodyPr/>
          <a:lstStyle/>
          <a:p>
            <a:pPr marL="3175" indent="-3175" eaLnBrk="1" hangingPunct="1">
              <a:lnSpc>
                <a:spcPct val="120000"/>
              </a:lnSpc>
            </a:pPr>
            <a:r>
              <a:rPr lang="zh-CN" altLang="en-US" sz="2000" b="1" smtClean="0"/>
              <a:t>   串级调速系统是依靠逆变器提供附加电动势而工作的，为了使系统工作正常，对系统的起动与停车控制必须有合理的措施予以保证。</a:t>
            </a:r>
          </a:p>
          <a:p>
            <a:pPr marL="3175" indent="-3175" eaLnBrk="1" hangingPunct="1">
              <a:lnSpc>
                <a:spcPct val="120000"/>
              </a:lnSpc>
            </a:pPr>
            <a:r>
              <a:rPr lang="zh-CN" altLang="en-US" sz="2000" b="1" smtClean="0"/>
              <a:t>   </a:t>
            </a:r>
            <a:r>
              <a:rPr lang="zh-CN" altLang="en-US" sz="2000" b="1" u="sng" smtClean="0">
                <a:solidFill>
                  <a:schemeClr val="tx2"/>
                </a:solidFill>
              </a:rPr>
              <a:t>总的原则：</a:t>
            </a:r>
            <a:r>
              <a:rPr lang="zh-CN" altLang="en-US" sz="2000" b="1" smtClean="0">
                <a:solidFill>
                  <a:srgbClr val="0033CC"/>
                </a:solidFill>
              </a:rPr>
              <a:t>是</a:t>
            </a:r>
            <a:r>
              <a:rPr lang="zh-CN" altLang="en-US" sz="2000" b="1" smtClean="0">
                <a:solidFill>
                  <a:srgbClr val="A50021"/>
                </a:solidFill>
              </a:rPr>
              <a:t>在起动时必须使逆变器先电机而接上电网，停车时则比电机后脱离电网</a:t>
            </a:r>
            <a:r>
              <a:rPr lang="zh-CN" altLang="en-US" sz="2000" b="1" smtClean="0">
                <a:solidFill>
                  <a:srgbClr val="0033CC"/>
                </a:solidFill>
              </a:rPr>
              <a:t>，以防止逆变器交流侧断电，使晶闸管无法关断，造成逆变器的短路事故。</a:t>
            </a:r>
          </a:p>
          <a:p>
            <a:pPr marL="3175" indent="-3175" eaLnBrk="1" hangingPunct="1">
              <a:lnSpc>
                <a:spcPct val="120000"/>
              </a:lnSpc>
            </a:pPr>
            <a:r>
              <a:rPr lang="zh-CN" altLang="en-US" sz="2000" b="1" smtClean="0"/>
              <a:t>   串级调速系统的起动方式通常有</a:t>
            </a:r>
            <a:r>
              <a:rPr lang="zh-CN" altLang="en-US" sz="2000" b="1" smtClean="0">
                <a:solidFill>
                  <a:srgbClr val="A50021"/>
                </a:solidFill>
              </a:rPr>
              <a:t>间接起动</a:t>
            </a:r>
            <a:r>
              <a:rPr lang="zh-CN" altLang="en-US" sz="2000" b="1" smtClean="0"/>
              <a:t>和</a:t>
            </a:r>
            <a:r>
              <a:rPr lang="zh-CN" altLang="en-US" sz="2000" b="1" smtClean="0">
                <a:solidFill>
                  <a:srgbClr val="A50021"/>
                </a:solidFill>
              </a:rPr>
              <a:t>直接起动</a:t>
            </a:r>
            <a:r>
              <a:rPr lang="zh-CN" altLang="en-US" sz="2000" b="1" smtClean="0"/>
              <a:t>两种。</a:t>
            </a:r>
          </a:p>
        </p:txBody>
      </p:sp>
      <p:sp>
        <p:nvSpPr>
          <p:cNvPr id="84995" name="Rectangle 4"/>
          <p:cNvSpPr>
            <a:spLocks noChangeArrowheads="1"/>
          </p:cNvSpPr>
          <p:nvPr/>
        </p:nvSpPr>
        <p:spPr bwMode="auto">
          <a:xfrm>
            <a:off x="1706563" y="4292600"/>
            <a:ext cx="2679700" cy="741363"/>
          </a:xfrm>
          <a:prstGeom prst="rect">
            <a:avLst/>
          </a:prstGeom>
          <a:noFill/>
          <a:ln w="9525">
            <a:noFill/>
            <a:miter lim="800000"/>
            <a:headEnd/>
            <a:tailEnd/>
          </a:ln>
        </p:spPr>
        <p:txBody>
          <a:bodyPr lIns="0" tIns="0" bIns="0" anchor="ctr"/>
          <a:lstStyle/>
          <a:p>
            <a:r>
              <a:rPr lang="en-US" altLang="zh-CN" sz="2000" b="1">
                <a:solidFill>
                  <a:srgbClr val="FF0000"/>
                </a:solidFill>
                <a:latin typeface="Times New Roman" pitchFamily="18" charset="0"/>
              </a:rPr>
              <a:t>1. </a:t>
            </a:r>
            <a:r>
              <a:rPr lang="zh-CN" altLang="en-US" sz="2000" b="1">
                <a:solidFill>
                  <a:srgbClr val="FF0000"/>
                </a:solidFill>
                <a:latin typeface="Times New Roman" pitchFamily="18" charset="0"/>
              </a:rPr>
              <a:t>间接起动</a:t>
            </a:r>
            <a:r>
              <a:rPr lang="zh-CN" altLang="en-US" sz="2000" b="1"/>
              <a:t> </a:t>
            </a:r>
          </a:p>
        </p:txBody>
      </p:sp>
      <p:sp>
        <p:nvSpPr>
          <p:cNvPr id="84996" name="Rectangle 5"/>
          <p:cNvSpPr>
            <a:spLocks noChangeArrowheads="1"/>
          </p:cNvSpPr>
          <p:nvPr/>
        </p:nvSpPr>
        <p:spPr bwMode="auto">
          <a:xfrm>
            <a:off x="1712913" y="4919663"/>
            <a:ext cx="7467600" cy="1533525"/>
          </a:xfrm>
          <a:prstGeom prst="rect">
            <a:avLst/>
          </a:prstGeom>
          <a:noFill/>
          <a:ln w="9525">
            <a:noFill/>
            <a:miter lim="800000"/>
            <a:headEnd/>
            <a:tailEnd/>
          </a:ln>
        </p:spPr>
        <p:txBody>
          <a:bodyPr lIns="0" tIns="0" rIns="90000" bIns="0"/>
          <a:lstStyle/>
          <a:p>
            <a:pPr>
              <a:lnSpc>
                <a:spcPct val="130000"/>
              </a:lnSpc>
              <a:buClr>
                <a:srgbClr val="FF9933"/>
              </a:buClr>
              <a:buFont typeface="Wingdings" pitchFamily="2" charset="2"/>
              <a:buNone/>
            </a:pPr>
            <a:r>
              <a:rPr lang="zh-CN" altLang="en-US" sz="2000" b="1">
                <a:latin typeface="Times New Roman" pitchFamily="18" charset="0"/>
              </a:rPr>
              <a:t>         为了使串级调速装置不受过电压损坏，须采用间接起动方式，即将电动机转子先接入电阻或频敏变阻器起动，待转速升高到串级调速系统的设计最低转速时，才把串级调速装置投入运行。 </a:t>
            </a:r>
          </a:p>
        </p:txBody>
      </p:sp>
      <p:sp>
        <p:nvSpPr>
          <p:cNvPr id="84997" name="矩形 17"/>
          <p:cNvSpPr>
            <a:spLocks noChangeArrowheads="1"/>
          </p:cNvSpPr>
          <p:nvPr/>
        </p:nvSpPr>
        <p:spPr bwMode="auto">
          <a:xfrm>
            <a:off x="1706563" y="817563"/>
            <a:ext cx="4689475" cy="522287"/>
          </a:xfrm>
          <a:prstGeom prst="rect">
            <a:avLst/>
          </a:prstGeom>
          <a:noFill/>
          <a:ln w="9525">
            <a:noFill/>
            <a:miter lim="800000"/>
            <a:headEnd/>
            <a:tailEnd/>
          </a:ln>
        </p:spPr>
        <p:txBody>
          <a:bodyPr wrap="none">
            <a:spAutoFit/>
          </a:bodyPr>
          <a:lstStyle/>
          <a:p>
            <a:r>
              <a:rPr lang="en-US" altLang="zh-CN" sz="2800" b="1">
                <a:solidFill>
                  <a:srgbClr val="C00000"/>
                </a:solidFill>
                <a:latin typeface="Times New Roman" pitchFamily="18" charset="0"/>
              </a:rPr>
              <a:t>10. </a:t>
            </a:r>
            <a:r>
              <a:rPr lang="en-US" altLang="en-US" sz="2800" b="1">
                <a:solidFill>
                  <a:srgbClr val="C00000"/>
                </a:solidFill>
                <a:latin typeface="Times New Roman" pitchFamily="18" charset="0"/>
              </a:rPr>
              <a:t>串级调速系统的起动方式</a:t>
            </a:r>
            <a:endParaRPr lang="zh-CN" altLang="en-US" sz="2800" b="1">
              <a:solidFill>
                <a:srgbClr val="C00000"/>
              </a:solidFill>
            </a:endParaRPr>
          </a:p>
        </p:txBody>
      </p:sp>
      <p:sp>
        <p:nvSpPr>
          <p:cNvPr id="84998" name="Text Box 30"/>
          <p:cNvSpPr txBox="1">
            <a:spLocks noChangeArrowheads="1"/>
          </p:cNvSpPr>
          <p:nvPr/>
        </p:nvSpPr>
        <p:spPr bwMode="auto">
          <a:xfrm>
            <a:off x="0" y="4514850"/>
            <a:ext cx="1670050"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9</a:t>
            </a:r>
            <a:r>
              <a:rPr lang="zh-CN" altLang="en-US" sz="1600" b="1">
                <a:latin typeface="Times New Roman" pitchFamily="18" charset="0"/>
              </a:rPr>
              <a:t>章 同步电动机变压变频调速系统</a:t>
            </a:r>
          </a:p>
        </p:txBody>
      </p:sp>
      <p:sp>
        <p:nvSpPr>
          <p:cNvPr id="84999" name="Text Box 13"/>
          <p:cNvSpPr txBox="1">
            <a:spLocks noChangeArrowheads="1"/>
          </p:cNvSpPr>
          <p:nvPr/>
        </p:nvSpPr>
        <p:spPr bwMode="auto">
          <a:xfrm>
            <a:off x="0" y="2676525"/>
            <a:ext cx="1703388"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2" action="ppaction://hlinksldjump"/>
              </a:rPr>
              <a:t>第</a:t>
            </a:r>
            <a:r>
              <a:rPr lang="en-US" altLang="zh-CN" sz="1600" b="1">
                <a:latin typeface="Times New Roman" pitchFamily="18" charset="0"/>
                <a:hlinkClick r:id="rId2" action="ppaction://hlinksldjump"/>
              </a:rPr>
              <a:t>7</a:t>
            </a:r>
            <a:r>
              <a:rPr lang="zh-CN" altLang="en-US" sz="1600" b="1">
                <a:latin typeface="Times New Roman" pitchFamily="18" charset="0"/>
                <a:hlinkClick r:id="rId2" action="ppaction://hlinksldjump"/>
              </a:rPr>
              <a:t>章  基于动态模型的异步电动机调速系统</a:t>
            </a:r>
            <a:endParaRPr lang="zh-CN" altLang="en-US" sz="1600" b="1">
              <a:latin typeface="Times New Roman" pitchFamily="18" charset="0"/>
            </a:endParaRPr>
          </a:p>
        </p:txBody>
      </p:sp>
      <p:sp>
        <p:nvSpPr>
          <p:cNvPr id="85000" name="Text Box 26"/>
          <p:cNvSpPr txBox="1">
            <a:spLocks noChangeArrowheads="1"/>
          </p:cNvSpPr>
          <p:nvPr/>
        </p:nvSpPr>
        <p:spPr bwMode="auto">
          <a:xfrm>
            <a:off x="0" y="1079500"/>
            <a:ext cx="1687513" cy="581025"/>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3" action="ppaction://hlinksldjump"/>
              </a:rPr>
              <a:t>第</a:t>
            </a:r>
            <a:r>
              <a:rPr lang="en-US" altLang="zh-CN" sz="1600" b="1">
                <a:latin typeface="Times New Roman" pitchFamily="18" charset="0"/>
                <a:hlinkClick r:id="rId3" action="ppaction://hlinksldjump"/>
              </a:rPr>
              <a:t>1</a:t>
            </a:r>
            <a:r>
              <a:rPr lang="zh-CN" altLang="en-US" sz="1600" b="1">
                <a:latin typeface="Times New Roman" pitchFamily="18" charset="0"/>
                <a:hlinkClick r:id="rId3" action="ppaction://hlinksldjump"/>
              </a:rPr>
              <a:t>章  交流调速系统绪论</a:t>
            </a:r>
            <a:endParaRPr lang="zh-CN" altLang="en-US" sz="1600" b="1">
              <a:latin typeface="Times New Roman" pitchFamily="18" charset="0"/>
            </a:endParaRPr>
          </a:p>
        </p:txBody>
      </p:sp>
      <p:sp>
        <p:nvSpPr>
          <p:cNvPr id="85001" name="Text Box 27"/>
          <p:cNvSpPr txBox="1">
            <a:spLocks noChangeArrowheads="1"/>
          </p:cNvSpPr>
          <p:nvPr/>
        </p:nvSpPr>
        <p:spPr bwMode="auto">
          <a:xfrm>
            <a:off x="0" y="1749425"/>
            <a:ext cx="1693863" cy="825500"/>
          </a:xfrm>
          <a:prstGeom prst="rect">
            <a:avLst/>
          </a:prstGeom>
          <a:solidFill>
            <a:schemeClr val="bg1"/>
          </a:solidFill>
          <a:ln w="9525">
            <a:noFill/>
            <a:miter lim="800000"/>
            <a:headEnd/>
            <a:tailEnd/>
          </a:ln>
        </p:spPr>
        <p:txBody>
          <a:bodyPr>
            <a:spAutoFit/>
          </a:bodyPr>
          <a:lstStyle/>
          <a:p>
            <a:pPr>
              <a:spcBef>
                <a:spcPct val="50000"/>
              </a:spcBef>
            </a:pPr>
            <a:r>
              <a:rPr lang="zh-CN" altLang="zh-CN" sz="1600" b="1">
                <a:latin typeface="Times New Roman" pitchFamily="18" charset="0"/>
              </a:rPr>
              <a:t>第</a:t>
            </a:r>
            <a:r>
              <a:rPr lang="en-US" altLang="zh-CN" sz="1600" b="1">
                <a:latin typeface="Times New Roman" pitchFamily="18" charset="0"/>
              </a:rPr>
              <a:t>6</a:t>
            </a:r>
            <a:r>
              <a:rPr lang="zh-CN" altLang="zh-CN" sz="1600" b="1">
                <a:latin typeface="Times New Roman" pitchFamily="18" charset="0"/>
              </a:rPr>
              <a:t>章 </a:t>
            </a:r>
            <a:r>
              <a:rPr lang="zh-CN" altLang="en-US" sz="1600" b="1">
                <a:latin typeface="Times New Roman" pitchFamily="18" charset="0"/>
              </a:rPr>
              <a:t> </a:t>
            </a:r>
            <a:r>
              <a:rPr lang="zh-CN" altLang="zh-CN" sz="1600" b="1">
                <a:latin typeface="Times New Roman" pitchFamily="18" charset="0"/>
              </a:rPr>
              <a:t>基于稳态模型的异步电动机调速系统</a:t>
            </a:r>
            <a:endParaRPr lang="en-US" altLang="zh-CN" sz="1600" b="1">
              <a:latin typeface="Times New Roman" pitchFamily="18" charset="0"/>
            </a:endParaRPr>
          </a:p>
        </p:txBody>
      </p:sp>
      <p:sp>
        <p:nvSpPr>
          <p:cNvPr id="10" name="Text Box 29"/>
          <p:cNvSpPr txBox="1">
            <a:spLocks noChangeArrowheads="1"/>
          </p:cNvSpPr>
          <p:nvPr/>
        </p:nvSpPr>
        <p:spPr bwMode="auto">
          <a:xfrm>
            <a:off x="0" y="3606800"/>
            <a:ext cx="1685925" cy="830263"/>
          </a:xfrm>
          <a:prstGeom prst="rect">
            <a:avLst/>
          </a:prstGeom>
          <a:solidFill>
            <a:schemeClr val="accent5">
              <a:lumMod val="60000"/>
              <a:lumOff val="40000"/>
            </a:schemeClr>
          </a:solidFill>
          <a:ln w="9525">
            <a:noFill/>
            <a:miter lim="800000"/>
          </a:ln>
        </p:spPr>
        <p:txBody>
          <a:bodyPr>
            <a:spAutoFit/>
          </a:bodyPr>
          <a:lstStyle/>
          <a:p>
            <a:pPr>
              <a:spcBef>
                <a:spcPct val="50000"/>
              </a:spcBef>
              <a:buFontTx/>
              <a:buNone/>
              <a:defRPr/>
            </a:pPr>
            <a:r>
              <a:rPr kumimoji="1" lang="zh-CN" altLang="en-US" sz="1600" b="1" dirty="0">
                <a:latin typeface="Times New Roman" panose="02020603050405020304" pitchFamily="18" charset="0"/>
              </a:rPr>
              <a:t>第</a:t>
            </a:r>
            <a:r>
              <a:rPr kumimoji="1" lang="en-US" altLang="zh-CN" sz="1600" b="1" dirty="0">
                <a:latin typeface="Times New Roman" panose="02020603050405020304" pitchFamily="18" charset="0"/>
              </a:rPr>
              <a:t>8</a:t>
            </a:r>
            <a:r>
              <a:rPr kumimoji="1" lang="zh-CN" altLang="en-US" sz="1600" b="1" dirty="0">
                <a:latin typeface="Times New Roman" panose="02020603050405020304" pitchFamily="18" charset="0"/>
              </a:rPr>
              <a:t>章 </a:t>
            </a:r>
            <a:r>
              <a:rPr lang="zh-CN" altLang="zh-CN" sz="1600" b="1" dirty="0"/>
              <a:t>绕线转子异步电机转子变频控制系统</a:t>
            </a:r>
            <a:endParaRPr kumimoji="1" lang="zh-CN" altLang="en-US" sz="1600" b="1" dirty="0">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3" descr="7z20"/>
          <p:cNvPicPr>
            <a:picLocks noChangeAspect="1" noChangeArrowheads="1"/>
          </p:cNvPicPr>
          <p:nvPr/>
        </p:nvPicPr>
        <p:blipFill>
          <a:blip r:embed="rId2" cstate="print"/>
          <a:srcRect/>
          <a:stretch>
            <a:fillRect/>
          </a:stretch>
        </p:blipFill>
        <p:spPr bwMode="auto">
          <a:xfrm>
            <a:off x="2051050" y="3213100"/>
            <a:ext cx="4033838" cy="3384550"/>
          </a:xfrm>
          <a:prstGeom prst="rect">
            <a:avLst/>
          </a:prstGeom>
          <a:noFill/>
          <a:ln w="9525">
            <a:noFill/>
            <a:miter lim="800000"/>
            <a:headEnd/>
            <a:tailEnd/>
          </a:ln>
        </p:spPr>
      </p:pic>
      <p:sp>
        <p:nvSpPr>
          <p:cNvPr id="86019" name="Rectangle 4"/>
          <p:cNvSpPr>
            <a:spLocks noChangeArrowheads="1"/>
          </p:cNvSpPr>
          <p:nvPr/>
        </p:nvSpPr>
        <p:spPr bwMode="auto">
          <a:xfrm>
            <a:off x="1835150" y="6453188"/>
            <a:ext cx="5473700" cy="414337"/>
          </a:xfrm>
          <a:prstGeom prst="rect">
            <a:avLst/>
          </a:prstGeom>
          <a:noFill/>
          <a:ln w="9525">
            <a:noFill/>
            <a:miter lim="800000"/>
            <a:headEnd/>
            <a:tailEnd/>
          </a:ln>
        </p:spPr>
        <p:txBody>
          <a:bodyPr/>
          <a:lstStyle/>
          <a:p>
            <a:pPr marL="342900" indent="-342900">
              <a:spcBef>
                <a:spcPct val="20000"/>
              </a:spcBef>
              <a:buClr>
                <a:schemeClr val="folHlink"/>
              </a:buClr>
              <a:buSzPct val="75000"/>
              <a:buFont typeface="Wingdings" pitchFamily="2" charset="2"/>
              <a:buNone/>
            </a:pPr>
            <a:r>
              <a:rPr lang="zh-CN" altLang="en-US" sz="2000" b="1">
                <a:solidFill>
                  <a:schemeClr val="hlink"/>
                </a:solidFill>
                <a:latin typeface="Times New Roman" pitchFamily="18" charset="0"/>
              </a:rPr>
              <a:t>图</a:t>
            </a:r>
            <a:r>
              <a:rPr lang="en-US" altLang="zh-CN" sz="2000" b="1">
                <a:solidFill>
                  <a:schemeClr val="hlink"/>
                </a:solidFill>
                <a:latin typeface="Times New Roman" pitchFamily="18" charset="0"/>
              </a:rPr>
              <a:t>8-14</a:t>
            </a:r>
            <a:r>
              <a:rPr lang="zh-CN" altLang="en-US" sz="2000" b="1">
                <a:solidFill>
                  <a:schemeClr val="hlink"/>
                </a:solidFill>
                <a:latin typeface="Times New Roman" pitchFamily="18" charset="0"/>
              </a:rPr>
              <a:t>串级调速系统间接起动控制原理图</a:t>
            </a:r>
            <a:endParaRPr lang="zh-CN" altLang="en-US" sz="2000" b="1">
              <a:latin typeface="Verdana" pitchFamily="34" charset="0"/>
            </a:endParaRPr>
          </a:p>
        </p:txBody>
      </p:sp>
      <p:sp>
        <p:nvSpPr>
          <p:cNvPr id="17" name="Rectangle 5"/>
          <p:cNvSpPr>
            <a:spLocks noChangeArrowheads="1"/>
          </p:cNvSpPr>
          <p:nvPr/>
        </p:nvSpPr>
        <p:spPr bwMode="auto">
          <a:xfrm>
            <a:off x="2185988" y="725488"/>
            <a:ext cx="3165475" cy="495300"/>
          </a:xfrm>
          <a:prstGeom prst="rect">
            <a:avLst/>
          </a:prstGeom>
          <a:noFill/>
          <a:ln w="9525">
            <a:noFill/>
            <a:miter lim="800000"/>
          </a:ln>
        </p:spPr>
        <p:txBody>
          <a:bodyPr anchor="b"/>
          <a:lstStyle/>
          <a:p>
            <a:pPr>
              <a:buFontTx/>
              <a:buChar char="•"/>
              <a:defRPr/>
            </a:pPr>
            <a:r>
              <a:rPr lang="zh-CN" altLang="en-US" sz="2000" b="1" dirty="0">
                <a:solidFill>
                  <a:srgbClr val="FF0000"/>
                </a:solidFill>
                <a:effectLst>
                  <a:outerShdw blurRad="38100" dist="38100" dir="2700000" algn="tl">
                    <a:srgbClr val="C0C0C0"/>
                  </a:outerShdw>
                </a:effectLst>
                <a:latin typeface="Times New Roman" panose="02020603050405020304" pitchFamily="18" charset="0"/>
              </a:rPr>
              <a:t> 间接起动操作顺序</a:t>
            </a:r>
            <a:endParaRPr lang="zh-CN" altLang="en-US" sz="2000" b="1" dirty="0">
              <a:solidFill>
                <a:srgbClr val="FF0000"/>
              </a:solidFill>
              <a:effectLst>
                <a:outerShdw blurRad="38100" dist="38100" dir="2700000" algn="tl">
                  <a:srgbClr val="C0C0C0"/>
                </a:outerShdw>
              </a:effectLst>
              <a:latin typeface="Arial" panose="020B0604020202020204" pitchFamily="34" charset="0"/>
            </a:endParaRPr>
          </a:p>
        </p:txBody>
      </p:sp>
      <p:sp>
        <p:nvSpPr>
          <p:cNvPr id="86021" name="Rectangle 6"/>
          <p:cNvSpPr>
            <a:spLocks noGrp="1" noChangeArrowheads="1"/>
          </p:cNvSpPr>
          <p:nvPr>
            <p:ph idx="1"/>
          </p:nvPr>
        </p:nvSpPr>
        <p:spPr>
          <a:xfrm>
            <a:off x="1524000" y="1228725"/>
            <a:ext cx="7620000" cy="1905000"/>
          </a:xfrm>
        </p:spPr>
        <p:txBody>
          <a:bodyPr/>
          <a:lstStyle/>
          <a:p>
            <a:pPr eaLnBrk="1" hangingPunct="1">
              <a:buClr>
                <a:schemeClr val="tx1"/>
              </a:buClr>
              <a:buFontTx/>
              <a:buNone/>
            </a:pPr>
            <a:r>
              <a:rPr lang="zh-CN" altLang="en-US" sz="2000" b="1" smtClean="0"/>
              <a:t>（</a:t>
            </a:r>
            <a:r>
              <a:rPr lang="en-US" altLang="zh-CN" sz="2000" b="1" smtClean="0"/>
              <a:t>1</a:t>
            </a:r>
            <a:r>
              <a:rPr lang="zh-CN" altLang="en-US" sz="2000" b="1" smtClean="0"/>
              <a:t>）先合上装置电源总开关</a:t>
            </a:r>
            <a:r>
              <a:rPr lang="en-US" altLang="zh-CN" sz="2000" b="1" smtClean="0">
                <a:solidFill>
                  <a:srgbClr val="A50021"/>
                </a:solidFill>
              </a:rPr>
              <a:t>S</a:t>
            </a:r>
            <a:r>
              <a:rPr lang="zh-CN" altLang="en-US" sz="2000" b="1" smtClean="0"/>
              <a:t>，使逆变器在 </a:t>
            </a:r>
            <a:r>
              <a:rPr lang="zh-CN" altLang="en-US" sz="2000" b="1" i="1" smtClean="0">
                <a:sym typeface="Symbol" pitchFamily="18" charset="2"/>
              </a:rPr>
              <a:t></a:t>
            </a:r>
            <a:r>
              <a:rPr lang="en-US" altLang="zh-CN" sz="2000" b="1" baseline="-25000" smtClean="0">
                <a:sym typeface="Symbol" pitchFamily="18" charset="2"/>
              </a:rPr>
              <a:t>min</a:t>
            </a:r>
            <a:r>
              <a:rPr lang="en-US" altLang="zh-CN" sz="2000" b="1" i="1" smtClean="0">
                <a:sym typeface="Symbol" pitchFamily="18" charset="2"/>
              </a:rPr>
              <a:t> </a:t>
            </a:r>
            <a:r>
              <a:rPr lang="zh-CN" altLang="en-US" sz="2000" b="1" smtClean="0"/>
              <a:t>下等待工作。</a:t>
            </a:r>
          </a:p>
          <a:p>
            <a:pPr eaLnBrk="1" hangingPunct="1">
              <a:buClr>
                <a:schemeClr val="tx1"/>
              </a:buClr>
              <a:buFontTx/>
              <a:buNone/>
            </a:pPr>
            <a:r>
              <a:rPr lang="zh-CN" altLang="en-US" sz="2000" b="1" smtClean="0"/>
              <a:t>（</a:t>
            </a:r>
            <a:r>
              <a:rPr lang="en-US" altLang="zh-CN" sz="2000" b="1" smtClean="0"/>
              <a:t>2</a:t>
            </a:r>
            <a:r>
              <a:rPr lang="zh-CN" altLang="en-US" sz="2000" b="1" smtClean="0"/>
              <a:t>）然后依次接通接触器</a:t>
            </a:r>
            <a:r>
              <a:rPr lang="en-US" altLang="zh-CN" sz="2000" b="1" smtClean="0">
                <a:solidFill>
                  <a:srgbClr val="A50021"/>
                </a:solidFill>
              </a:rPr>
              <a:t>K1</a:t>
            </a:r>
            <a:r>
              <a:rPr lang="zh-CN" altLang="en-US" sz="2000" b="1" smtClean="0"/>
              <a:t>，接入起动电阻</a:t>
            </a:r>
            <a:r>
              <a:rPr lang="en-US" altLang="zh-CN" sz="2000" b="1" smtClean="0"/>
              <a:t>R</a:t>
            </a:r>
            <a:r>
              <a:rPr lang="zh-CN" altLang="en-US" sz="2000" b="1" smtClean="0"/>
              <a:t>，再接通</a:t>
            </a:r>
            <a:r>
              <a:rPr lang="en-US" altLang="zh-CN" sz="2000" b="1" smtClean="0">
                <a:solidFill>
                  <a:srgbClr val="A50021"/>
                </a:solidFill>
              </a:rPr>
              <a:t>K0</a:t>
            </a:r>
            <a:r>
              <a:rPr lang="zh-CN" altLang="en-US" sz="2000" b="1" smtClean="0"/>
              <a:t>，把电机定子回路与电网接通，电动机便以转子串电阻的方式起动。</a:t>
            </a:r>
          </a:p>
          <a:p>
            <a:pPr eaLnBrk="1" hangingPunct="1">
              <a:buClr>
                <a:schemeClr val="tx1"/>
              </a:buClr>
              <a:buFontTx/>
              <a:buNone/>
            </a:pPr>
            <a:r>
              <a:rPr lang="zh-CN" altLang="en-US" sz="2000" b="1" smtClean="0"/>
              <a:t>（</a:t>
            </a:r>
            <a:r>
              <a:rPr lang="en-US" altLang="zh-CN" sz="2000" b="1" smtClean="0"/>
              <a:t>3</a:t>
            </a:r>
            <a:r>
              <a:rPr lang="zh-CN" altLang="en-US" sz="2000" b="1" smtClean="0"/>
              <a:t>）待起动到所设计的</a:t>
            </a:r>
            <a:r>
              <a:rPr lang="en-US" altLang="zh-CN" sz="2000" b="1" i="1" smtClean="0"/>
              <a:t>n</a:t>
            </a:r>
            <a:r>
              <a:rPr lang="en-US" altLang="zh-CN" sz="2000" b="1" baseline="-25000" smtClean="0"/>
              <a:t>min</a:t>
            </a:r>
            <a:r>
              <a:rPr lang="zh-CN" altLang="en-US" sz="2000" b="1" smtClean="0"/>
              <a:t>（</a:t>
            </a:r>
            <a:r>
              <a:rPr lang="en-US" altLang="zh-CN" sz="2000" b="1" i="1" smtClean="0"/>
              <a:t>s</a:t>
            </a:r>
            <a:r>
              <a:rPr lang="en-US" altLang="zh-CN" sz="2000" b="1" baseline="-25000" smtClean="0"/>
              <a:t>max</a:t>
            </a:r>
            <a:r>
              <a:rPr lang="zh-CN" altLang="en-US" sz="2000" b="1" smtClean="0"/>
              <a:t>）时接通</a:t>
            </a:r>
            <a:r>
              <a:rPr lang="en-US" altLang="zh-CN" sz="2000" b="1" smtClean="0">
                <a:solidFill>
                  <a:srgbClr val="A50021"/>
                </a:solidFill>
              </a:rPr>
              <a:t>K2</a:t>
            </a:r>
            <a:r>
              <a:rPr lang="zh-CN" altLang="en-US" sz="2000" b="1" smtClean="0"/>
              <a:t>，使电动机转子接到串级调速装置，</a:t>
            </a:r>
            <a:r>
              <a:rPr lang="zh-CN" altLang="en-US" sz="2000" b="1" smtClean="0">
                <a:solidFill>
                  <a:srgbClr val="FF3300"/>
                </a:solidFill>
              </a:rPr>
              <a:t>同时断开</a:t>
            </a:r>
            <a:r>
              <a:rPr lang="en-US" altLang="zh-CN" sz="2000" b="1" smtClean="0">
                <a:solidFill>
                  <a:srgbClr val="FF3300"/>
                </a:solidFill>
              </a:rPr>
              <a:t>K1</a:t>
            </a:r>
            <a:r>
              <a:rPr lang="zh-CN" altLang="en-US" sz="2000" b="1" smtClean="0"/>
              <a:t>，切断起动电阻，此后电动机就可以串级调速的方式继续加速到所需的转速运行。 </a:t>
            </a:r>
          </a:p>
        </p:txBody>
      </p:sp>
      <p:sp>
        <p:nvSpPr>
          <p:cNvPr id="86022" name="Rectangle 8"/>
          <p:cNvSpPr>
            <a:spLocks noChangeArrowheads="1"/>
          </p:cNvSpPr>
          <p:nvPr/>
        </p:nvSpPr>
        <p:spPr bwMode="auto">
          <a:xfrm>
            <a:off x="6372225" y="3429000"/>
            <a:ext cx="2755900" cy="3224213"/>
          </a:xfrm>
          <a:prstGeom prst="rect">
            <a:avLst/>
          </a:prstGeom>
          <a:noFill/>
          <a:ln w="9525">
            <a:noFill/>
            <a:miter lim="800000"/>
            <a:headEnd/>
            <a:tailEnd/>
          </a:ln>
        </p:spPr>
        <p:txBody>
          <a:bodyPr lIns="0" tIns="0" rIns="90000" bIns="0"/>
          <a:lstStyle/>
          <a:p>
            <a:pPr>
              <a:spcBef>
                <a:spcPct val="30000"/>
              </a:spcBef>
              <a:buClr>
                <a:srgbClr val="FF9933"/>
              </a:buClr>
              <a:buFont typeface="Wingdings" pitchFamily="2" charset="2"/>
              <a:buNone/>
            </a:pPr>
            <a:r>
              <a:rPr lang="zh-CN" altLang="en-US" sz="2000" b="1">
                <a:solidFill>
                  <a:srgbClr val="0000CC"/>
                </a:solidFill>
                <a:latin typeface="Times New Roman" pitchFamily="18" charset="0"/>
              </a:rPr>
              <a:t>停车操作顺序</a:t>
            </a:r>
          </a:p>
          <a:p>
            <a:pPr>
              <a:spcBef>
                <a:spcPct val="30000"/>
              </a:spcBef>
              <a:buClr>
                <a:srgbClr val="FF9933"/>
              </a:buClr>
              <a:buFont typeface="Wingdings" pitchFamily="2" charset="2"/>
              <a:buNone/>
            </a:pPr>
            <a:r>
              <a:rPr lang="zh-CN" altLang="en-US" sz="2000" b="1">
                <a:solidFill>
                  <a:srgbClr val="0000CC"/>
                </a:solidFill>
                <a:latin typeface="Times New Roman" pitchFamily="18" charset="0"/>
              </a:rPr>
              <a:t>（</a:t>
            </a:r>
            <a:r>
              <a:rPr lang="en-US" altLang="zh-CN" sz="2000" b="1">
                <a:solidFill>
                  <a:srgbClr val="0000CC"/>
                </a:solidFill>
                <a:latin typeface="Times New Roman" pitchFamily="18" charset="0"/>
              </a:rPr>
              <a:t>1</a:t>
            </a:r>
            <a:r>
              <a:rPr lang="zh-CN" altLang="en-US" sz="2000" b="1">
                <a:solidFill>
                  <a:srgbClr val="0000CC"/>
                </a:solidFill>
                <a:latin typeface="Times New Roman" pitchFamily="18" charset="0"/>
              </a:rPr>
              <a:t>）由于没有制动作用，应先断开</a:t>
            </a:r>
            <a:r>
              <a:rPr lang="en-US" altLang="zh-CN" sz="2000" b="1">
                <a:solidFill>
                  <a:srgbClr val="0000CC"/>
                </a:solidFill>
                <a:latin typeface="Times New Roman" pitchFamily="18" charset="0"/>
              </a:rPr>
              <a:t>K2</a:t>
            </a:r>
            <a:r>
              <a:rPr lang="zh-CN" altLang="en-US" sz="2000" b="1">
                <a:solidFill>
                  <a:srgbClr val="0000CC"/>
                </a:solidFill>
                <a:latin typeface="Times New Roman" pitchFamily="18" charset="0"/>
              </a:rPr>
              <a:t>，使电动机转子回路与串级调速装置脱离；</a:t>
            </a:r>
          </a:p>
          <a:p>
            <a:pPr>
              <a:spcBef>
                <a:spcPct val="30000"/>
              </a:spcBef>
              <a:buClr>
                <a:srgbClr val="FF9933"/>
              </a:buClr>
              <a:buFont typeface="Wingdings" pitchFamily="2" charset="2"/>
              <a:buNone/>
            </a:pPr>
            <a:r>
              <a:rPr lang="zh-CN" altLang="en-US" sz="2000" b="1">
                <a:solidFill>
                  <a:srgbClr val="0000CC"/>
                </a:solidFill>
                <a:latin typeface="Times New Roman" pitchFamily="18" charset="0"/>
              </a:rPr>
              <a:t>（</a:t>
            </a:r>
            <a:r>
              <a:rPr lang="en-US" altLang="zh-CN" sz="2000" b="1">
                <a:solidFill>
                  <a:srgbClr val="0000CC"/>
                </a:solidFill>
                <a:latin typeface="Times New Roman" pitchFamily="18" charset="0"/>
              </a:rPr>
              <a:t>2</a:t>
            </a:r>
            <a:r>
              <a:rPr lang="zh-CN" altLang="en-US" sz="2000" b="1">
                <a:solidFill>
                  <a:srgbClr val="0000CC"/>
                </a:solidFill>
                <a:latin typeface="Times New Roman" pitchFamily="18" charset="0"/>
              </a:rPr>
              <a:t>）再断开</a:t>
            </a:r>
            <a:r>
              <a:rPr lang="en-US" altLang="zh-CN" sz="2000" b="1">
                <a:solidFill>
                  <a:srgbClr val="0000CC"/>
                </a:solidFill>
                <a:latin typeface="Times New Roman" pitchFamily="18" charset="0"/>
              </a:rPr>
              <a:t>K0</a:t>
            </a:r>
            <a:r>
              <a:rPr lang="zh-CN" altLang="en-US" sz="2000" b="1">
                <a:solidFill>
                  <a:srgbClr val="0000CC"/>
                </a:solidFill>
                <a:latin typeface="Times New Roman" pitchFamily="18" charset="0"/>
              </a:rPr>
              <a:t>，以防止当</a:t>
            </a:r>
            <a:r>
              <a:rPr lang="en-US" altLang="zh-CN" sz="2000" b="1">
                <a:solidFill>
                  <a:srgbClr val="0000CC"/>
                </a:solidFill>
                <a:latin typeface="Times New Roman" pitchFamily="18" charset="0"/>
              </a:rPr>
              <a:t>K0</a:t>
            </a:r>
            <a:r>
              <a:rPr lang="zh-CN" altLang="en-US" sz="2000" b="1">
                <a:solidFill>
                  <a:srgbClr val="0000CC"/>
                </a:solidFill>
                <a:latin typeface="Times New Roman" pitchFamily="18" charset="0"/>
              </a:rPr>
              <a:t>断开时在转子侧感生断闸高电压而损坏整流器与逆变器。 </a:t>
            </a:r>
          </a:p>
        </p:txBody>
      </p:sp>
      <p:sp>
        <p:nvSpPr>
          <p:cNvPr id="86023" name="Text Box 30"/>
          <p:cNvSpPr txBox="1">
            <a:spLocks noChangeArrowheads="1"/>
          </p:cNvSpPr>
          <p:nvPr/>
        </p:nvSpPr>
        <p:spPr bwMode="auto">
          <a:xfrm>
            <a:off x="0" y="4514850"/>
            <a:ext cx="1670050"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9</a:t>
            </a:r>
            <a:r>
              <a:rPr lang="zh-CN" altLang="en-US" sz="1600" b="1">
                <a:latin typeface="Times New Roman" pitchFamily="18" charset="0"/>
              </a:rPr>
              <a:t>章 同步电动机变压变频调速系统</a:t>
            </a:r>
          </a:p>
        </p:txBody>
      </p:sp>
      <p:sp>
        <p:nvSpPr>
          <p:cNvPr id="86024" name="Text Box 13"/>
          <p:cNvSpPr txBox="1">
            <a:spLocks noChangeArrowheads="1"/>
          </p:cNvSpPr>
          <p:nvPr/>
        </p:nvSpPr>
        <p:spPr bwMode="auto">
          <a:xfrm>
            <a:off x="0" y="2676525"/>
            <a:ext cx="1703388"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3" action="ppaction://hlinksldjump"/>
              </a:rPr>
              <a:t>第</a:t>
            </a:r>
            <a:r>
              <a:rPr lang="en-US" altLang="zh-CN" sz="1600" b="1">
                <a:latin typeface="Times New Roman" pitchFamily="18" charset="0"/>
                <a:hlinkClick r:id="rId3" action="ppaction://hlinksldjump"/>
              </a:rPr>
              <a:t>7</a:t>
            </a:r>
            <a:r>
              <a:rPr lang="zh-CN" altLang="en-US" sz="1600" b="1">
                <a:latin typeface="Times New Roman" pitchFamily="18" charset="0"/>
                <a:hlinkClick r:id="rId3" action="ppaction://hlinksldjump"/>
              </a:rPr>
              <a:t>章  基于动态模型的异步电动机调速系统</a:t>
            </a:r>
            <a:endParaRPr lang="zh-CN" altLang="en-US" sz="1600" b="1">
              <a:latin typeface="Times New Roman" pitchFamily="18" charset="0"/>
            </a:endParaRPr>
          </a:p>
        </p:txBody>
      </p:sp>
      <p:sp>
        <p:nvSpPr>
          <p:cNvPr id="86025" name="Text Box 26"/>
          <p:cNvSpPr txBox="1">
            <a:spLocks noChangeArrowheads="1"/>
          </p:cNvSpPr>
          <p:nvPr/>
        </p:nvSpPr>
        <p:spPr bwMode="auto">
          <a:xfrm>
            <a:off x="0" y="1079500"/>
            <a:ext cx="1687513" cy="581025"/>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4" action="ppaction://hlinksldjump"/>
              </a:rPr>
              <a:t>第</a:t>
            </a:r>
            <a:r>
              <a:rPr lang="en-US" altLang="zh-CN" sz="1600" b="1">
                <a:latin typeface="Times New Roman" pitchFamily="18" charset="0"/>
                <a:hlinkClick r:id="rId4" action="ppaction://hlinksldjump"/>
              </a:rPr>
              <a:t>1</a:t>
            </a:r>
            <a:r>
              <a:rPr lang="zh-CN" altLang="en-US" sz="1600" b="1">
                <a:latin typeface="Times New Roman" pitchFamily="18" charset="0"/>
                <a:hlinkClick r:id="rId4" action="ppaction://hlinksldjump"/>
              </a:rPr>
              <a:t>章  交流调速系统绪论</a:t>
            </a:r>
            <a:endParaRPr lang="zh-CN" altLang="en-US" sz="1600" b="1">
              <a:latin typeface="Times New Roman" pitchFamily="18" charset="0"/>
            </a:endParaRPr>
          </a:p>
        </p:txBody>
      </p:sp>
      <p:sp>
        <p:nvSpPr>
          <p:cNvPr id="86026" name="Text Box 27"/>
          <p:cNvSpPr txBox="1">
            <a:spLocks noChangeArrowheads="1"/>
          </p:cNvSpPr>
          <p:nvPr/>
        </p:nvSpPr>
        <p:spPr bwMode="auto">
          <a:xfrm>
            <a:off x="0" y="1749425"/>
            <a:ext cx="1693863" cy="825500"/>
          </a:xfrm>
          <a:prstGeom prst="rect">
            <a:avLst/>
          </a:prstGeom>
          <a:solidFill>
            <a:schemeClr val="bg1"/>
          </a:solidFill>
          <a:ln w="9525">
            <a:noFill/>
            <a:miter lim="800000"/>
            <a:headEnd/>
            <a:tailEnd/>
          </a:ln>
        </p:spPr>
        <p:txBody>
          <a:bodyPr>
            <a:spAutoFit/>
          </a:bodyPr>
          <a:lstStyle/>
          <a:p>
            <a:pPr>
              <a:spcBef>
                <a:spcPct val="50000"/>
              </a:spcBef>
            </a:pPr>
            <a:r>
              <a:rPr lang="zh-CN" altLang="zh-CN" sz="1600" b="1">
                <a:latin typeface="Times New Roman" pitchFamily="18" charset="0"/>
              </a:rPr>
              <a:t>第</a:t>
            </a:r>
            <a:r>
              <a:rPr lang="en-US" altLang="zh-CN" sz="1600" b="1">
                <a:latin typeface="Times New Roman" pitchFamily="18" charset="0"/>
              </a:rPr>
              <a:t>6</a:t>
            </a:r>
            <a:r>
              <a:rPr lang="zh-CN" altLang="zh-CN" sz="1600" b="1">
                <a:latin typeface="Times New Roman" pitchFamily="18" charset="0"/>
              </a:rPr>
              <a:t>章 </a:t>
            </a:r>
            <a:r>
              <a:rPr lang="zh-CN" altLang="en-US" sz="1600" b="1">
                <a:latin typeface="Times New Roman" pitchFamily="18" charset="0"/>
              </a:rPr>
              <a:t> </a:t>
            </a:r>
            <a:r>
              <a:rPr lang="zh-CN" altLang="zh-CN" sz="1600" b="1">
                <a:latin typeface="Times New Roman" pitchFamily="18" charset="0"/>
              </a:rPr>
              <a:t>基于稳态模型的异步电动机调速系统</a:t>
            </a:r>
            <a:endParaRPr lang="en-US" altLang="zh-CN" sz="1600" b="1">
              <a:latin typeface="Times New Roman" pitchFamily="18" charset="0"/>
            </a:endParaRPr>
          </a:p>
        </p:txBody>
      </p:sp>
      <p:sp>
        <p:nvSpPr>
          <p:cNvPr id="11" name="Text Box 29"/>
          <p:cNvSpPr txBox="1">
            <a:spLocks noChangeArrowheads="1"/>
          </p:cNvSpPr>
          <p:nvPr/>
        </p:nvSpPr>
        <p:spPr bwMode="auto">
          <a:xfrm>
            <a:off x="0" y="3606800"/>
            <a:ext cx="1685925" cy="830263"/>
          </a:xfrm>
          <a:prstGeom prst="rect">
            <a:avLst/>
          </a:prstGeom>
          <a:solidFill>
            <a:schemeClr val="accent5">
              <a:lumMod val="60000"/>
              <a:lumOff val="40000"/>
            </a:schemeClr>
          </a:solidFill>
          <a:ln w="9525">
            <a:noFill/>
            <a:miter lim="800000"/>
          </a:ln>
        </p:spPr>
        <p:txBody>
          <a:bodyPr>
            <a:spAutoFit/>
          </a:bodyPr>
          <a:lstStyle/>
          <a:p>
            <a:pPr>
              <a:spcBef>
                <a:spcPct val="50000"/>
              </a:spcBef>
              <a:buFontTx/>
              <a:buNone/>
              <a:defRPr/>
            </a:pPr>
            <a:r>
              <a:rPr kumimoji="1" lang="zh-CN" altLang="en-US" sz="1600" b="1" dirty="0">
                <a:latin typeface="Times New Roman" panose="02020603050405020304" pitchFamily="18" charset="0"/>
              </a:rPr>
              <a:t>第</a:t>
            </a:r>
            <a:r>
              <a:rPr kumimoji="1" lang="en-US" altLang="zh-CN" sz="1600" b="1" dirty="0">
                <a:latin typeface="Times New Roman" panose="02020603050405020304" pitchFamily="18" charset="0"/>
              </a:rPr>
              <a:t>8</a:t>
            </a:r>
            <a:r>
              <a:rPr kumimoji="1" lang="zh-CN" altLang="en-US" sz="1600" b="1" dirty="0">
                <a:latin typeface="Times New Roman" panose="02020603050405020304" pitchFamily="18" charset="0"/>
              </a:rPr>
              <a:t>章 </a:t>
            </a:r>
            <a:r>
              <a:rPr lang="zh-CN" altLang="zh-CN" sz="1600" b="1" dirty="0"/>
              <a:t>绕线转子异步电机转子变频控制系统</a:t>
            </a:r>
            <a:endParaRPr kumimoji="1" lang="zh-CN" altLang="en-US" sz="1600" b="1" dirty="0">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p:cNvSpPr>
            <a:spLocks noGrp="1" noChangeArrowheads="1"/>
          </p:cNvSpPr>
          <p:nvPr>
            <p:ph type="title"/>
          </p:nvPr>
        </p:nvSpPr>
        <p:spPr>
          <a:xfrm>
            <a:off x="1993900" y="765175"/>
            <a:ext cx="4221163" cy="400050"/>
          </a:xfrm>
        </p:spPr>
        <p:txBody>
          <a:bodyPr/>
          <a:lstStyle/>
          <a:p>
            <a:pPr algn="l" eaLnBrk="1" hangingPunct="1">
              <a:defRPr/>
            </a:pPr>
            <a:r>
              <a:rPr lang="zh-CN" altLang="en-US" sz="2000" dirty="0" smtClean="0">
                <a:solidFill>
                  <a:srgbClr val="C00000"/>
                </a:solidFill>
                <a:latin typeface="Times New Roman" panose="02020603050405020304" pitchFamily="18" charset="0"/>
              </a:rPr>
              <a:t>直接起动</a:t>
            </a:r>
            <a:r>
              <a:rPr lang="zh-CN" altLang="en-US" sz="2000" dirty="0" smtClean="0">
                <a:solidFill>
                  <a:srgbClr val="C00000"/>
                </a:solidFill>
                <a:effectLst>
                  <a:outerShdw blurRad="38100" dist="38100" dir="2700000" algn="tl">
                    <a:srgbClr val="C0C0C0"/>
                  </a:outerShdw>
                </a:effectLst>
                <a:latin typeface="Times New Roman" panose="02020603050405020304" pitchFamily="18" charset="0"/>
              </a:rPr>
              <a:t>操作顺序</a:t>
            </a:r>
            <a:r>
              <a:rPr lang="zh-CN" altLang="en-US" sz="2000" dirty="0" smtClean="0">
                <a:solidFill>
                  <a:srgbClr val="C00000"/>
                </a:solidFill>
              </a:rPr>
              <a:t> </a:t>
            </a:r>
          </a:p>
        </p:txBody>
      </p:sp>
      <p:sp>
        <p:nvSpPr>
          <p:cNvPr id="87043" name="Rectangle 3"/>
          <p:cNvSpPr>
            <a:spLocks noGrp="1" noChangeArrowheads="1"/>
          </p:cNvSpPr>
          <p:nvPr>
            <p:ph idx="1"/>
          </p:nvPr>
        </p:nvSpPr>
        <p:spPr>
          <a:xfrm>
            <a:off x="1778000" y="1298575"/>
            <a:ext cx="7345363" cy="1747838"/>
          </a:xfrm>
        </p:spPr>
        <p:txBody>
          <a:bodyPr/>
          <a:lstStyle/>
          <a:p>
            <a:pPr marL="0" indent="0" eaLnBrk="1" hangingPunct="1">
              <a:lnSpc>
                <a:spcPct val="130000"/>
              </a:lnSpc>
              <a:buFontTx/>
              <a:buNone/>
            </a:pPr>
            <a:r>
              <a:rPr lang="zh-CN" altLang="en-US" sz="2000" b="1" smtClean="0">
                <a:latin typeface="Times New Roman" pitchFamily="18" charset="0"/>
              </a:rPr>
              <a:t>直接起动又称串级调速方式起动。在起动控制时让逆变器先于电动机接通交流电网，然后使电动机的定子与交流电网接通，此时转子呈开路状态，可防止因电动机起动时的合闸过电压通过转子回路损坏整流装置，最后再使转子回路与整流器接通。 </a:t>
            </a:r>
          </a:p>
        </p:txBody>
      </p:sp>
      <p:sp>
        <p:nvSpPr>
          <p:cNvPr id="87044" name="Rectangle 4"/>
          <p:cNvSpPr>
            <a:spLocks noChangeArrowheads="1"/>
          </p:cNvSpPr>
          <p:nvPr/>
        </p:nvSpPr>
        <p:spPr bwMode="auto">
          <a:xfrm>
            <a:off x="1922463" y="3213100"/>
            <a:ext cx="7239000" cy="390525"/>
          </a:xfrm>
          <a:prstGeom prst="rect">
            <a:avLst/>
          </a:prstGeom>
          <a:noFill/>
          <a:ln w="9525">
            <a:noFill/>
            <a:miter lim="800000"/>
            <a:headEnd/>
            <a:tailEnd/>
          </a:ln>
        </p:spPr>
        <p:txBody>
          <a:bodyPr lIns="0" tIns="0" bIns="0" anchor="ctr"/>
          <a:lstStyle/>
          <a:p>
            <a:pPr>
              <a:buFont typeface="Arial" pitchFamily="34" charset="0"/>
              <a:buChar char="•"/>
            </a:pPr>
            <a:r>
              <a:rPr lang="zh-CN" altLang="en-US" sz="2000" b="1">
                <a:latin typeface="Times New Roman" pitchFamily="18" charset="0"/>
              </a:rPr>
              <a:t> 直接起动操作顺序</a:t>
            </a:r>
          </a:p>
        </p:txBody>
      </p:sp>
      <p:sp>
        <p:nvSpPr>
          <p:cNvPr id="87045" name="Rectangle 5"/>
          <p:cNvSpPr>
            <a:spLocks noChangeArrowheads="1"/>
          </p:cNvSpPr>
          <p:nvPr/>
        </p:nvSpPr>
        <p:spPr bwMode="auto">
          <a:xfrm>
            <a:off x="1706563" y="3860800"/>
            <a:ext cx="7186612" cy="1800225"/>
          </a:xfrm>
          <a:prstGeom prst="rect">
            <a:avLst/>
          </a:prstGeom>
          <a:noFill/>
          <a:ln w="9525">
            <a:noFill/>
            <a:miter lim="800000"/>
            <a:headEnd/>
            <a:tailEnd/>
          </a:ln>
        </p:spPr>
        <p:txBody>
          <a:bodyPr lIns="0" tIns="0" rIns="90000" bIns="0"/>
          <a:lstStyle/>
          <a:p>
            <a:pPr>
              <a:spcBef>
                <a:spcPct val="50000"/>
              </a:spcBef>
              <a:buClr>
                <a:srgbClr val="FF9933"/>
              </a:buClr>
              <a:buFont typeface="Wingdings" pitchFamily="2" charset="2"/>
              <a:buNone/>
            </a:pPr>
            <a:r>
              <a:rPr lang="zh-CN" altLang="en-US" sz="2000" b="1">
                <a:latin typeface="Times New Roman" pitchFamily="18" charset="0"/>
              </a:rPr>
              <a:t>（</a:t>
            </a:r>
            <a:r>
              <a:rPr lang="en-US" altLang="zh-CN" sz="2000" b="1">
                <a:latin typeface="Times New Roman" pitchFamily="18" charset="0"/>
              </a:rPr>
              <a:t>1</a:t>
            </a:r>
            <a:r>
              <a:rPr lang="zh-CN" altLang="en-US" sz="2000" b="1">
                <a:latin typeface="Times New Roman" pitchFamily="18" charset="0"/>
              </a:rPr>
              <a:t>）接触器的工作顺序为</a:t>
            </a:r>
            <a:r>
              <a:rPr lang="zh-CN" altLang="en-US" sz="2000" b="1">
                <a:solidFill>
                  <a:srgbClr val="A50021"/>
                </a:solidFill>
                <a:latin typeface="Times New Roman" pitchFamily="18" charset="0"/>
              </a:rPr>
              <a:t> </a:t>
            </a:r>
            <a:r>
              <a:rPr lang="en-US" altLang="zh-CN" sz="2000" b="1">
                <a:solidFill>
                  <a:srgbClr val="A50021"/>
                </a:solidFill>
                <a:latin typeface="Times New Roman" pitchFamily="18" charset="0"/>
              </a:rPr>
              <a:t>S</a:t>
            </a:r>
            <a:r>
              <a:rPr lang="zh-CN" altLang="en-US" sz="2000" b="1">
                <a:latin typeface="Times New Roman" pitchFamily="18" charset="0"/>
              </a:rPr>
              <a:t>－</a:t>
            </a:r>
            <a:r>
              <a:rPr lang="en-US" altLang="zh-CN" sz="2000" b="1">
                <a:solidFill>
                  <a:srgbClr val="A50021"/>
                </a:solidFill>
                <a:latin typeface="Times New Roman" pitchFamily="18" charset="0"/>
              </a:rPr>
              <a:t>K0</a:t>
            </a:r>
            <a:r>
              <a:rPr lang="zh-CN" altLang="en-US" sz="2000" b="1">
                <a:latin typeface="Times New Roman" pitchFamily="18" charset="0"/>
              </a:rPr>
              <a:t>－</a:t>
            </a:r>
            <a:r>
              <a:rPr lang="en-US" altLang="zh-CN" sz="2000" b="1">
                <a:solidFill>
                  <a:srgbClr val="A50021"/>
                </a:solidFill>
                <a:latin typeface="Times New Roman" pitchFamily="18" charset="0"/>
              </a:rPr>
              <a:t>K2</a:t>
            </a:r>
            <a:r>
              <a:rPr lang="zh-CN" altLang="en-US" sz="2000" b="1">
                <a:latin typeface="Times New Roman" pitchFamily="18" charset="0"/>
              </a:rPr>
              <a:t>，此时不需要起动电阻。当转子回路接通时，由于转子整流电压小于逆变电压，直流回路无电流，电动机尚不能起动。</a:t>
            </a:r>
          </a:p>
          <a:p>
            <a:pPr>
              <a:spcBef>
                <a:spcPct val="50000"/>
              </a:spcBef>
              <a:buClr>
                <a:srgbClr val="FF9933"/>
              </a:buClr>
              <a:buFont typeface="Wingdings" pitchFamily="2" charset="2"/>
              <a:buNone/>
            </a:pPr>
            <a:r>
              <a:rPr lang="zh-CN" altLang="en-US" sz="2000" b="1">
                <a:latin typeface="Times New Roman" pitchFamily="18" charset="0"/>
              </a:rPr>
              <a:t>（</a:t>
            </a:r>
            <a:r>
              <a:rPr lang="en-US" altLang="zh-CN" sz="2000" b="1">
                <a:latin typeface="Times New Roman" pitchFamily="18" charset="0"/>
              </a:rPr>
              <a:t>2</a:t>
            </a:r>
            <a:r>
              <a:rPr lang="zh-CN" altLang="en-US" sz="2000" b="1">
                <a:latin typeface="Times New Roman" pitchFamily="18" charset="0"/>
              </a:rPr>
              <a:t>）待发出给定信号后，随着 </a:t>
            </a:r>
            <a:r>
              <a:rPr lang="zh-CN" altLang="en-US" sz="2000" b="1" i="1">
                <a:latin typeface="Times New Roman" pitchFamily="18" charset="0"/>
                <a:sym typeface="Symbol" pitchFamily="18" charset="2"/>
              </a:rPr>
              <a:t> </a:t>
            </a:r>
            <a:r>
              <a:rPr lang="zh-CN" altLang="en-US" sz="2000" b="1">
                <a:latin typeface="Times New Roman" pitchFamily="18" charset="0"/>
              </a:rPr>
              <a:t>的增大，逆变电压降低，产生直流电流，电动机才逐渐加速，直至达到给定转速。 </a:t>
            </a:r>
          </a:p>
        </p:txBody>
      </p:sp>
      <p:sp>
        <p:nvSpPr>
          <p:cNvPr id="87046" name="Text Box 30"/>
          <p:cNvSpPr txBox="1">
            <a:spLocks noChangeArrowheads="1"/>
          </p:cNvSpPr>
          <p:nvPr/>
        </p:nvSpPr>
        <p:spPr bwMode="auto">
          <a:xfrm>
            <a:off x="0" y="4514850"/>
            <a:ext cx="1670050"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9</a:t>
            </a:r>
            <a:r>
              <a:rPr lang="zh-CN" altLang="en-US" sz="1600" b="1">
                <a:latin typeface="Times New Roman" pitchFamily="18" charset="0"/>
              </a:rPr>
              <a:t>章 同步电动机变压变频调速系统</a:t>
            </a:r>
          </a:p>
        </p:txBody>
      </p:sp>
      <p:sp>
        <p:nvSpPr>
          <p:cNvPr id="87047" name="Text Box 13"/>
          <p:cNvSpPr txBox="1">
            <a:spLocks noChangeArrowheads="1"/>
          </p:cNvSpPr>
          <p:nvPr/>
        </p:nvSpPr>
        <p:spPr bwMode="auto">
          <a:xfrm>
            <a:off x="0" y="2676525"/>
            <a:ext cx="1703388"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2" action="ppaction://hlinksldjump"/>
              </a:rPr>
              <a:t>第</a:t>
            </a:r>
            <a:r>
              <a:rPr lang="en-US" altLang="zh-CN" sz="1600" b="1">
                <a:latin typeface="Times New Roman" pitchFamily="18" charset="0"/>
                <a:hlinkClick r:id="rId2" action="ppaction://hlinksldjump"/>
              </a:rPr>
              <a:t>7</a:t>
            </a:r>
            <a:r>
              <a:rPr lang="zh-CN" altLang="en-US" sz="1600" b="1">
                <a:latin typeface="Times New Roman" pitchFamily="18" charset="0"/>
                <a:hlinkClick r:id="rId2" action="ppaction://hlinksldjump"/>
              </a:rPr>
              <a:t>章  基于动态模型的异步电动机调速系统</a:t>
            </a:r>
            <a:endParaRPr lang="zh-CN" altLang="en-US" sz="1600" b="1">
              <a:latin typeface="Times New Roman" pitchFamily="18" charset="0"/>
            </a:endParaRPr>
          </a:p>
        </p:txBody>
      </p:sp>
      <p:sp>
        <p:nvSpPr>
          <p:cNvPr id="87048" name="Text Box 26"/>
          <p:cNvSpPr txBox="1">
            <a:spLocks noChangeArrowheads="1"/>
          </p:cNvSpPr>
          <p:nvPr/>
        </p:nvSpPr>
        <p:spPr bwMode="auto">
          <a:xfrm>
            <a:off x="0" y="1079500"/>
            <a:ext cx="1687513" cy="581025"/>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3" action="ppaction://hlinksldjump"/>
              </a:rPr>
              <a:t>第</a:t>
            </a:r>
            <a:r>
              <a:rPr lang="en-US" altLang="zh-CN" sz="1600" b="1">
                <a:latin typeface="Times New Roman" pitchFamily="18" charset="0"/>
                <a:hlinkClick r:id="rId3" action="ppaction://hlinksldjump"/>
              </a:rPr>
              <a:t>1</a:t>
            </a:r>
            <a:r>
              <a:rPr lang="zh-CN" altLang="en-US" sz="1600" b="1">
                <a:latin typeface="Times New Roman" pitchFamily="18" charset="0"/>
                <a:hlinkClick r:id="rId3" action="ppaction://hlinksldjump"/>
              </a:rPr>
              <a:t>章  交流调速系统绪论</a:t>
            </a:r>
            <a:endParaRPr lang="zh-CN" altLang="en-US" sz="1600" b="1">
              <a:latin typeface="Times New Roman" pitchFamily="18" charset="0"/>
            </a:endParaRPr>
          </a:p>
        </p:txBody>
      </p:sp>
      <p:sp>
        <p:nvSpPr>
          <p:cNvPr id="87049" name="Text Box 27"/>
          <p:cNvSpPr txBox="1">
            <a:spLocks noChangeArrowheads="1"/>
          </p:cNvSpPr>
          <p:nvPr/>
        </p:nvSpPr>
        <p:spPr bwMode="auto">
          <a:xfrm>
            <a:off x="0" y="1749425"/>
            <a:ext cx="1693863" cy="825500"/>
          </a:xfrm>
          <a:prstGeom prst="rect">
            <a:avLst/>
          </a:prstGeom>
          <a:solidFill>
            <a:schemeClr val="bg1"/>
          </a:solidFill>
          <a:ln w="9525">
            <a:noFill/>
            <a:miter lim="800000"/>
            <a:headEnd/>
            <a:tailEnd/>
          </a:ln>
        </p:spPr>
        <p:txBody>
          <a:bodyPr>
            <a:spAutoFit/>
          </a:bodyPr>
          <a:lstStyle/>
          <a:p>
            <a:pPr>
              <a:spcBef>
                <a:spcPct val="50000"/>
              </a:spcBef>
            </a:pPr>
            <a:r>
              <a:rPr lang="zh-CN" altLang="zh-CN" sz="1600" b="1">
                <a:latin typeface="Times New Roman" pitchFamily="18" charset="0"/>
              </a:rPr>
              <a:t>第</a:t>
            </a:r>
            <a:r>
              <a:rPr lang="en-US" altLang="zh-CN" sz="1600" b="1">
                <a:latin typeface="Times New Roman" pitchFamily="18" charset="0"/>
              </a:rPr>
              <a:t>6</a:t>
            </a:r>
            <a:r>
              <a:rPr lang="zh-CN" altLang="zh-CN" sz="1600" b="1">
                <a:latin typeface="Times New Roman" pitchFamily="18" charset="0"/>
              </a:rPr>
              <a:t>章 </a:t>
            </a:r>
            <a:r>
              <a:rPr lang="zh-CN" altLang="en-US" sz="1600" b="1">
                <a:latin typeface="Times New Roman" pitchFamily="18" charset="0"/>
              </a:rPr>
              <a:t> </a:t>
            </a:r>
            <a:r>
              <a:rPr lang="zh-CN" altLang="zh-CN" sz="1600" b="1">
                <a:latin typeface="Times New Roman" pitchFamily="18" charset="0"/>
              </a:rPr>
              <a:t>基于稳态模型的异步电动机调速系统</a:t>
            </a:r>
            <a:endParaRPr lang="en-US" altLang="zh-CN" sz="1600" b="1">
              <a:latin typeface="Times New Roman" pitchFamily="18" charset="0"/>
            </a:endParaRPr>
          </a:p>
        </p:txBody>
      </p:sp>
      <p:sp>
        <p:nvSpPr>
          <p:cNvPr id="10" name="Text Box 29"/>
          <p:cNvSpPr txBox="1">
            <a:spLocks noChangeArrowheads="1"/>
          </p:cNvSpPr>
          <p:nvPr/>
        </p:nvSpPr>
        <p:spPr bwMode="auto">
          <a:xfrm>
            <a:off x="0" y="3606800"/>
            <a:ext cx="1685925" cy="830263"/>
          </a:xfrm>
          <a:prstGeom prst="rect">
            <a:avLst/>
          </a:prstGeom>
          <a:solidFill>
            <a:schemeClr val="accent5">
              <a:lumMod val="60000"/>
              <a:lumOff val="40000"/>
            </a:schemeClr>
          </a:solidFill>
          <a:ln w="9525">
            <a:noFill/>
            <a:miter lim="800000"/>
          </a:ln>
        </p:spPr>
        <p:txBody>
          <a:bodyPr>
            <a:spAutoFit/>
          </a:bodyPr>
          <a:lstStyle/>
          <a:p>
            <a:pPr>
              <a:spcBef>
                <a:spcPct val="50000"/>
              </a:spcBef>
              <a:buFontTx/>
              <a:buNone/>
              <a:defRPr/>
            </a:pPr>
            <a:r>
              <a:rPr kumimoji="1" lang="zh-CN" altLang="en-US" sz="1600" b="1" dirty="0">
                <a:latin typeface="Times New Roman" panose="02020603050405020304" pitchFamily="18" charset="0"/>
              </a:rPr>
              <a:t>第</a:t>
            </a:r>
            <a:r>
              <a:rPr kumimoji="1" lang="en-US" altLang="zh-CN" sz="1600" b="1" dirty="0">
                <a:latin typeface="Times New Roman" panose="02020603050405020304" pitchFamily="18" charset="0"/>
              </a:rPr>
              <a:t>8</a:t>
            </a:r>
            <a:r>
              <a:rPr kumimoji="1" lang="zh-CN" altLang="en-US" sz="1600" b="1" dirty="0">
                <a:latin typeface="Times New Roman" panose="02020603050405020304" pitchFamily="18" charset="0"/>
              </a:rPr>
              <a:t>章 </a:t>
            </a:r>
            <a:r>
              <a:rPr lang="zh-CN" altLang="zh-CN" sz="1600" b="1" dirty="0"/>
              <a:t>绕线转子异步电机转子变频控制系统</a:t>
            </a:r>
            <a:endParaRPr kumimoji="1" lang="zh-CN" altLang="en-US" sz="1600" b="1" dirty="0">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1547813" y="115888"/>
            <a:ext cx="7056437" cy="511175"/>
          </a:xfrm>
        </p:spPr>
        <p:txBody>
          <a:bodyPr/>
          <a:lstStyle/>
          <a:p>
            <a:pPr eaLnBrk="1" hangingPunct="1">
              <a:defRPr/>
            </a:pPr>
            <a:r>
              <a:rPr lang="zh-CN" altLang="en-US" sz="3200" dirty="0" smtClean="0">
                <a:solidFill>
                  <a:srgbClr val="CC0000"/>
                </a:solidFill>
                <a:latin typeface="隶书" panose="02010509060101010101" pitchFamily="49" charset="-122"/>
                <a:ea typeface="隶书" panose="02010509060101010101" pitchFamily="49" charset="-122"/>
              </a:rPr>
              <a:t>第</a:t>
            </a:r>
            <a:r>
              <a:rPr lang="en-US" altLang="zh-CN" sz="3200" dirty="0" smtClean="0">
                <a:solidFill>
                  <a:srgbClr val="CC0000"/>
                </a:solidFill>
                <a:latin typeface="隶书" panose="02010509060101010101" pitchFamily="49" charset="-122"/>
                <a:ea typeface="隶书" panose="02010509060101010101" pitchFamily="49" charset="-122"/>
              </a:rPr>
              <a:t>9</a:t>
            </a:r>
            <a:r>
              <a:rPr lang="zh-CN" altLang="en-US" sz="3200" dirty="0" smtClean="0">
                <a:solidFill>
                  <a:srgbClr val="CC0000"/>
                </a:solidFill>
                <a:latin typeface="隶书" panose="02010509060101010101" pitchFamily="49" charset="-122"/>
                <a:ea typeface="隶书" panose="02010509060101010101" pitchFamily="49" charset="-122"/>
              </a:rPr>
              <a:t>章 同步电动机变压变频调速系统 </a:t>
            </a:r>
          </a:p>
        </p:txBody>
      </p:sp>
      <p:sp>
        <p:nvSpPr>
          <p:cNvPr id="77827" name="Rectangle 3"/>
          <p:cNvSpPr>
            <a:spLocks noGrp="1" noChangeArrowheads="1"/>
          </p:cNvSpPr>
          <p:nvPr>
            <p:ph idx="1"/>
          </p:nvPr>
        </p:nvSpPr>
        <p:spPr>
          <a:xfrm>
            <a:off x="1692275" y="765175"/>
            <a:ext cx="7451725" cy="5516563"/>
          </a:xfrm>
          <a:solidFill>
            <a:schemeClr val="bg1"/>
          </a:solidFill>
        </p:spPr>
        <p:txBody>
          <a:bodyPr/>
          <a:lstStyle/>
          <a:p>
            <a:pPr eaLnBrk="1" hangingPunct="1">
              <a:lnSpc>
                <a:spcPct val="105000"/>
              </a:lnSpc>
              <a:buFontTx/>
              <a:buNone/>
              <a:defRPr/>
            </a:pPr>
            <a:r>
              <a:rPr lang="zh-CN" altLang="en-US" sz="2400" b="1" dirty="0" smtClean="0">
                <a:solidFill>
                  <a:srgbClr val="0000FF"/>
                </a:solidFill>
              </a:rPr>
              <a:t>一、同步电机的特点与问题</a:t>
            </a:r>
          </a:p>
          <a:p>
            <a:pPr eaLnBrk="1" hangingPunct="1">
              <a:spcBef>
                <a:spcPts val="0"/>
              </a:spcBef>
              <a:buFontTx/>
              <a:buNone/>
              <a:defRPr/>
            </a:pPr>
            <a:r>
              <a:rPr lang="zh-CN" altLang="en-US" sz="2000" b="1" dirty="0" smtClean="0">
                <a:solidFill>
                  <a:srgbClr val="CC0000"/>
                </a:solidFill>
              </a:rPr>
              <a:t>优点：</a:t>
            </a:r>
          </a:p>
          <a:p>
            <a:pPr eaLnBrk="1" hangingPunct="1">
              <a:spcBef>
                <a:spcPts val="0"/>
              </a:spcBef>
              <a:buFontTx/>
              <a:buNone/>
              <a:defRPr/>
            </a:pPr>
            <a:r>
              <a:rPr lang="zh-CN" altLang="en-US" sz="2000" b="1" dirty="0" smtClean="0"/>
              <a:t>（</a:t>
            </a:r>
            <a:r>
              <a:rPr lang="en-US" altLang="zh-CN" sz="2000" b="1" dirty="0" smtClean="0"/>
              <a:t>1</a:t>
            </a:r>
            <a:r>
              <a:rPr lang="zh-CN" altLang="en-US" sz="2000" b="1" dirty="0" smtClean="0"/>
              <a:t>）转速与电压频率严格同步；</a:t>
            </a:r>
          </a:p>
          <a:p>
            <a:pPr eaLnBrk="1" hangingPunct="1">
              <a:spcBef>
                <a:spcPts val="0"/>
              </a:spcBef>
              <a:buFontTx/>
              <a:buNone/>
              <a:defRPr/>
            </a:pPr>
            <a:r>
              <a:rPr lang="zh-CN" altLang="en-US" sz="2000" b="1" dirty="0" smtClean="0"/>
              <a:t>（</a:t>
            </a:r>
            <a:r>
              <a:rPr lang="en-US" altLang="zh-CN" sz="2000" b="1" dirty="0" smtClean="0"/>
              <a:t>2</a:t>
            </a:r>
            <a:r>
              <a:rPr lang="zh-CN" altLang="en-US" sz="2000" b="1" dirty="0" smtClean="0"/>
              <a:t>）功率因数高到</a:t>
            </a:r>
            <a:r>
              <a:rPr lang="en-US" altLang="zh-CN" sz="2000" b="1" dirty="0" smtClean="0"/>
              <a:t>1.0</a:t>
            </a:r>
            <a:r>
              <a:rPr lang="zh-CN" altLang="en-US" sz="2000" b="1" dirty="0" smtClean="0"/>
              <a:t>，甚至超前；</a:t>
            </a:r>
          </a:p>
          <a:p>
            <a:pPr eaLnBrk="1" hangingPunct="1">
              <a:spcBef>
                <a:spcPts val="0"/>
              </a:spcBef>
              <a:buFontTx/>
              <a:buNone/>
              <a:defRPr/>
            </a:pPr>
            <a:r>
              <a:rPr lang="zh-CN" altLang="en-US" sz="2000" b="1" dirty="0" smtClean="0">
                <a:solidFill>
                  <a:srgbClr val="CC0000"/>
                </a:solidFill>
              </a:rPr>
              <a:t>存在的问题：</a:t>
            </a:r>
          </a:p>
          <a:p>
            <a:pPr eaLnBrk="1" hangingPunct="1">
              <a:spcBef>
                <a:spcPts val="0"/>
              </a:spcBef>
              <a:buFontTx/>
              <a:buNone/>
              <a:defRPr/>
            </a:pPr>
            <a:r>
              <a:rPr lang="zh-CN" altLang="en-US" sz="2000" b="1" dirty="0" smtClean="0"/>
              <a:t>（</a:t>
            </a:r>
            <a:r>
              <a:rPr lang="en-US" altLang="zh-CN" sz="2000" b="1" dirty="0" smtClean="0"/>
              <a:t>1</a:t>
            </a:r>
            <a:r>
              <a:rPr lang="zh-CN" altLang="en-US" sz="2000" b="1" dirty="0" smtClean="0"/>
              <a:t>）起动困难；</a:t>
            </a:r>
          </a:p>
          <a:p>
            <a:pPr eaLnBrk="1" hangingPunct="1">
              <a:spcBef>
                <a:spcPts val="0"/>
              </a:spcBef>
              <a:buFontTx/>
              <a:buNone/>
              <a:defRPr/>
            </a:pPr>
            <a:r>
              <a:rPr lang="zh-CN" altLang="en-US" sz="2000" b="1" dirty="0" smtClean="0"/>
              <a:t>（</a:t>
            </a:r>
            <a:r>
              <a:rPr lang="en-US" altLang="zh-CN" sz="2000" b="1" dirty="0" smtClean="0"/>
              <a:t>2</a:t>
            </a:r>
            <a:r>
              <a:rPr lang="zh-CN" altLang="en-US" sz="2000" b="1" dirty="0" smtClean="0"/>
              <a:t>）重载时有振荡，甚至存在失步危险；</a:t>
            </a:r>
          </a:p>
          <a:p>
            <a:pPr eaLnBrk="1" hangingPunct="1">
              <a:spcBef>
                <a:spcPts val="0"/>
              </a:spcBef>
              <a:buFontTx/>
              <a:buNone/>
              <a:defRPr/>
            </a:pPr>
            <a:r>
              <a:rPr lang="zh-CN" altLang="en-US" sz="2000" b="1" dirty="0" smtClean="0">
                <a:solidFill>
                  <a:srgbClr val="CC0000"/>
                </a:solidFill>
              </a:rPr>
              <a:t>解决思路：（</a:t>
            </a:r>
            <a:r>
              <a:rPr lang="zh-CN" altLang="en-US" sz="2000" b="1" dirty="0" smtClean="0"/>
              <a:t>问题的根源：供电电源频率固定不变）</a:t>
            </a:r>
          </a:p>
          <a:p>
            <a:pPr eaLnBrk="1" hangingPunct="1">
              <a:spcBef>
                <a:spcPts val="0"/>
              </a:spcBef>
              <a:buFontTx/>
              <a:buNone/>
              <a:defRPr/>
            </a:pPr>
            <a:r>
              <a:rPr lang="zh-CN" altLang="en-US" sz="2000" b="1" dirty="0" smtClean="0">
                <a:solidFill>
                  <a:srgbClr val="CC0000"/>
                </a:solidFill>
              </a:rPr>
              <a:t>解决办法：</a:t>
            </a:r>
            <a:r>
              <a:rPr lang="zh-CN" altLang="en-US" sz="2000" b="1" dirty="0" smtClean="0"/>
              <a:t>采用电压</a:t>
            </a:r>
            <a:r>
              <a:rPr lang="en-US" altLang="zh-CN" sz="2000" b="1" dirty="0" smtClean="0"/>
              <a:t>-</a:t>
            </a:r>
            <a:r>
              <a:rPr lang="zh-CN" altLang="en-US" sz="2000" b="1" dirty="0" smtClean="0"/>
              <a:t>频率协调控制，可解决由固定频率电源供电而产生的问题。</a:t>
            </a:r>
          </a:p>
          <a:p>
            <a:pPr eaLnBrk="1" hangingPunct="1">
              <a:spcBef>
                <a:spcPts val="0"/>
              </a:spcBef>
              <a:buFontTx/>
              <a:buNone/>
              <a:defRPr/>
            </a:pPr>
            <a:r>
              <a:rPr lang="zh-CN" altLang="en-US" sz="2000" b="1" dirty="0" smtClean="0">
                <a:solidFill>
                  <a:srgbClr val="CC0000"/>
                </a:solidFill>
              </a:rPr>
              <a:t>例如：</a:t>
            </a:r>
          </a:p>
          <a:p>
            <a:pPr eaLnBrk="1" hangingPunct="1">
              <a:spcBef>
                <a:spcPts val="0"/>
              </a:spcBef>
              <a:buFontTx/>
              <a:buNone/>
              <a:defRPr/>
            </a:pPr>
            <a:r>
              <a:rPr lang="zh-CN" altLang="en-US" sz="2000" b="1" dirty="0" smtClean="0">
                <a:solidFill>
                  <a:srgbClr val="CC0000"/>
                </a:solidFill>
              </a:rPr>
              <a:t>对于起动问题：</a:t>
            </a:r>
          </a:p>
          <a:p>
            <a:pPr marL="0" indent="0" eaLnBrk="1" hangingPunct="1">
              <a:spcBef>
                <a:spcPts val="0"/>
              </a:spcBef>
              <a:buFontTx/>
              <a:buNone/>
              <a:defRPr/>
            </a:pPr>
            <a:r>
              <a:rPr lang="zh-CN" altLang="en-US" sz="2000" b="1" dirty="0" smtClean="0"/>
              <a:t>通过变频电源频率的平滑调节，使电机转速逐渐上升，实现软起动。</a:t>
            </a:r>
          </a:p>
          <a:p>
            <a:pPr marL="0" indent="0" eaLnBrk="1" hangingPunct="1">
              <a:spcBef>
                <a:spcPts val="0"/>
              </a:spcBef>
              <a:buFontTx/>
              <a:buNone/>
              <a:defRPr/>
            </a:pPr>
            <a:r>
              <a:rPr lang="zh-CN" altLang="en-US" sz="2000" b="1" dirty="0" smtClean="0">
                <a:solidFill>
                  <a:srgbClr val="CC0000"/>
                </a:solidFill>
              </a:rPr>
              <a:t>对于振荡和失步问题：</a:t>
            </a:r>
          </a:p>
          <a:p>
            <a:pPr marL="0" indent="0" eaLnBrk="1" hangingPunct="1">
              <a:spcBef>
                <a:spcPts val="0"/>
              </a:spcBef>
              <a:buFontTx/>
              <a:buNone/>
              <a:defRPr/>
            </a:pPr>
            <a:r>
              <a:rPr lang="zh-CN" altLang="en-US" sz="2000" b="1" dirty="0" smtClean="0"/>
              <a:t>由于采用频率闭环控制，同步转速可以跟着频率改变，于是就不会振荡和失步了。 </a:t>
            </a:r>
          </a:p>
        </p:txBody>
      </p:sp>
      <p:sp>
        <p:nvSpPr>
          <p:cNvPr id="4" name="Text Box 30"/>
          <p:cNvSpPr txBox="1">
            <a:spLocks noChangeArrowheads="1"/>
          </p:cNvSpPr>
          <p:nvPr/>
        </p:nvSpPr>
        <p:spPr bwMode="auto">
          <a:xfrm>
            <a:off x="0" y="4514850"/>
            <a:ext cx="1670050" cy="825500"/>
          </a:xfrm>
          <a:prstGeom prst="rect">
            <a:avLst/>
          </a:prstGeom>
          <a:solidFill>
            <a:schemeClr val="accent5">
              <a:lumMod val="60000"/>
              <a:lumOff val="40000"/>
            </a:schemeClr>
          </a:solidFill>
          <a:ln w="9525">
            <a:noFill/>
            <a:miter lim="800000"/>
          </a:ln>
        </p:spPr>
        <p:txBody>
          <a:bodyPr>
            <a:spAutoFit/>
          </a:bodyPr>
          <a:lstStyle/>
          <a:p>
            <a:pPr>
              <a:spcBef>
                <a:spcPct val="50000"/>
              </a:spcBef>
              <a:buFontTx/>
              <a:buNone/>
              <a:defRPr/>
            </a:pPr>
            <a:r>
              <a:rPr kumimoji="1" lang="zh-CN" altLang="en-US" sz="1600" b="1" dirty="0">
                <a:latin typeface="Times New Roman" panose="02020603050405020304" pitchFamily="18" charset="0"/>
                <a:hlinkClick r:id="rId2" action="ppaction://hlinksldjump"/>
              </a:rPr>
              <a:t>第</a:t>
            </a:r>
            <a:r>
              <a:rPr kumimoji="1" lang="en-US" altLang="zh-CN" sz="1600" b="1" dirty="0">
                <a:latin typeface="Times New Roman" panose="02020603050405020304" pitchFamily="18" charset="0"/>
                <a:hlinkClick r:id="rId2" action="ppaction://hlinksldjump"/>
              </a:rPr>
              <a:t>9</a:t>
            </a:r>
            <a:r>
              <a:rPr kumimoji="1" lang="zh-CN" altLang="en-US" sz="1600" b="1" dirty="0">
                <a:latin typeface="Times New Roman" panose="02020603050405020304" pitchFamily="18" charset="0"/>
                <a:hlinkClick r:id="rId2" action="ppaction://hlinksldjump"/>
              </a:rPr>
              <a:t>章 同步电动机变压变频调速系统</a:t>
            </a:r>
            <a:endParaRPr kumimoji="1" lang="zh-CN" altLang="en-US" sz="1600" b="1" dirty="0">
              <a:latin typeface="Times New Roman" panose="02020603050405020304" pitchFamily="18" charset="0"/>
            </a:endParaRPr>
          </a:p>
        </p:txBody>
      </p:sp>
      <p:sp>
        <p:nvSpPr>
          <p:cNvPr id="88069" name="Text Box 13"/>
          <p:cNvSpPr txBox="1">
            <a:spLocks noChangeArrowheads="1"/>
          </p:cNvSpPr>
          <p:nvPr/>
        </p:nvSpPr>
        <p:spPr bwMode="auto">
          <a:xfrm>
            <a:off x="0" y="2676525"/>
            <a:ext cx="1703388"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3" action="ppaction://hlinksldjump"/>
              </a:rPr>
              <a:t>第</a:t>
            </a:r>
            <a:r>
              <a:rPr lang="en-US" altLang="zh-CN" sz="1600" b="1">
                <a:latin typeface="Times New Roman" pitchFamily="18" charset="0"/>
                <a:hlinkClick r:id="rId3" action="ppaction://hlinksldjump"/>
              </a:rPr>
              <a:t>7</a:t>
            </a:r>
            <a:r>
              <a:rPr lang="zh-CN" altLang="en-US" sz="1600" b="1">
                <a:latin typeface="Times New Roman" pitchFamily="18" charset="0"/>
                <a:hlinkClick r:id="rId3" action="ppaction://hlinksldjump"/>
              </a:rPr>
              <a:t>章  基于动态模型的异步电动机调速系统</a:t>
            </a:r>
            <a:endParaRPr lang="zh-CN" altLang="en-US" sz="1600" b="1">
              <a:latin typeface="Times New Roman" pitchFamily="18" charset="0"/>
            </a:endParaRPr>
          </a:p>
        </p:txBody>
      </p:sp>
      <p:sp>
        <p:nvSpPr>
          <p:cNvPr id="88070" name="Text Box 26"/>
          <p:cNvSpPr txBox="1">
            <a:spLocks noChangeArrowheads="1"/>
          </p:cNvSpPr>
          <p:nvPr/>
        </p:nvSpPr>
        <p:spPr bwMode="auto">
          <a:xfrm>
            <a:off x="0" y="1079500"/>
            <a:ext cx="1687513" cy="581025"/>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4" action="ppaction://hlinksldjump"/>
              </a:rPr>
              <a:t>第</a:t>
            </a:r>
            <a:r>
              <a:rPr lang="en-US" altLang="zh-CN" sz="1600" b="1">
                <a:latin typeface="Times New Roman" pitchFamily="18" charset="0"/>
                <a:hlinkClick r:id="rId4" action="ppaction://hlinksldjump"/>
              </a:rPr>
              <a:t>1</a:t>
            </a:r>
            <a:r>
              <a:rPr lang="zh-CN" altLang="en-US" sz="1600" b="1">
                <a:latin typeface="Times New Roman" pitchFamily="18" charset="0"/>
                <a:hlinkClick r:id="rId4" action="ppaction://hlinksldjump"/>
              </a:rPr>
              <a:t>章  交流调速系统绪论</a:t>
            </a:r>
            <a:endParaRPr lang="zh-CN" altLang="en-US" sz="1600" b="1">
              <a:latin typeface="Times New Roman" pitchFamily="18" charset="0"/>
            </a:endParaRPr>
          </a:p>
        </p:txBody>
      </p:sp>
      <p:sp>
        <p:nvSpPr>
          <p:cNvPr id="88071" name="Text Box 27"/>
          <p:cNvSpPr txBox="1">
            <a:spLocks noChangeArrowheads="1"/>
          </p:cNvSpPr>
          <p:nvPr/>
        </p:nvSpPr>
        <p:spPr bwMode="auto">
          <a:xfrm>
            <a:off x="0" y="1749425"/>
            <a:ext cx="1693863" cy="825500"/>
          </a:xfrm>
          <a:prstGeom prst="rect">
            <a:avLst/>
          </a:prstGeom>
          <a:solidFill>
            <a:schemeClr val="bg1"/>
          </a:solidFill>
          <a:ln w="9525">
            <a:noFill/>
            <a:miter lim="800000"/>
            <a:headEnd/>
            <a:tailEnd/>
          </a:ln>
        </p:spPr>
        <p:txBody>
          <a:bodyPr>
            <a:spAutoFit/>
          </a:bodyPr>
          <a:lstStyle/>
          <a:p>
            <a:pPr>
              <a:spcBef>
                <a:spcPct val="50000"/>
              </a:spcBef>
            </a:pPr>
            <a:r>
              <a:rPr lang="zh-CN" altLang="zh-CN" sz="1600" b="1">
                <a:latin typeface="Times New Roman" pitchFamily="18" charset="0"/>
              </a:rPr>
              <a:t>第</a:t>
            </a:r>
            <a:r>
              <a:rPr lang="en-US" altLang="zh-CN" sz="1600" b="1">
                <a:latin typeface="Times New Roman" pitchFamily="18" charset="0"/>
              </a:rPr>
              <a:t>6</a:t>
            </a:r>
            <a:r>
              <a:rPr lang="zh-CN" altLang="zh-CN" sz="1600" b="1">
                <a:latin typeface="Times New Roman" pitchFamily="18" charset="0"/>
              </a:rPr>
              <a:t>章 </a:t>
            </a:r>
            <a:r>
              <a:rPr lang="zh-CN" altLang="en-US" sz="1600" b="1">
                <a:latin typeface="Times New Roman" pitchFamily="18" charset="0"/>
              </a:rPr>
              <a:t> </a:t>
            </a:r>
            <a:r>
              <a:rPr lang="zh-CN" altLang="zh-CN" sz="1600" b="1">
                <a:latin typeface="Times New Roman" pitchFamily="18" charset="0"/>
              </a:rPr>
              <a:t>基于稳态模型的异步电动机调速系统</a:t>
            </a:r>
            <a:endParaRPr lang="en-US" altLang="zh-CN" sz="1600" b="1">
              <a:latin typeface="Times New Roman" pitchFamily="18" charset="0"/>
            </a:endParaRPr>
          </a:p>
        </p:txBody>
      </p:sp>
      <p:sp>
        <p:nvSpPr>
          <p:cNvPr id="88072" name="Text Box 29"/>
          <p:cNvSpPr txBox="1">
            <a:spLocks noChangeArrowheads="1"/>
          </p:cNvSpPr>
          <p:nvPr/>
        </p:nvSpPr>
        <p:spPr bwMode="auto">
          <a:xfrm>
            <a:off x="0" y="3606800"/>
            <a:ext cx="1685925" cy="830263"/>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8</a:t>
            </a:r>
            <a:r>
              <a:rPr lang="zh-CN" altLang="en-US" sz="1600" b="1">
                <a:latin typeface="Times New Roman" pitchFamily="18" charset="0"/>
              </a:rPr>
              <a:t>章 </a:t>
            </a:r>
            <a:r>
              <a:rPr lang="zh-CN" altLang="zh-CN" sz="1600" b="1"/>
              <a:t>绕线转子异步电机转子变频控制系统</a:t>
            </a:r>
            <a:endParaRPr lang="zh-CN" altLang="en-US" sz="1600" b="1">
              <a:latin typeface="Times New Roman" pitchFamily="18"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1733550" y="44450"/>
            <a:ext cx="6870700" cy="700088"/>
          </a:xfrm>
        </p:spPr>
        <p:txBody>
          <a:bodyPr/>
          <a:lstStyle/>
          <a:p>
            <a:pPr algn="l" eaLnBrk="1" hangingPunct="1">
              <a:defRPr/>
            </a:pPr>
            <a:r>
              <a:rPr lang="en-US" altLang="zh-CN" smtClean="0">
                <a:solidFill>
                  <a:srgbClr val="0000FF"/>
                </a:solidFill>
              </a:rPr>
              <a:t>*</a:t>
            </a:r>
            <a:r>
              <a:rPr lang="zh-CN" altLang="en-US" smtClean="0">
                <a:solidFill>
                  <a:srgbClr val="0000FF"/>
                </a:solidFill>
              </a:rPr>
              <a:t>二、同步电动机变压变频调速的特点： </a:t>
            </a:r>
          </a:p>
        </p:txBody>
      </p:sp>
      <p:sp>
        <p:nvSpPr>
          <p:cNvPr id="33796" name="Rectangle 3"/>
          <p:cNvSpPr>
            <a:spLocks noGrp="1" noChangeArrowheads="1"/>
          </p:cNvSpPr>
          <p:nvPr>
            <p:ph idx="1"/>
          </p:nvPr>
        </p:nvSpPr>
        <p:spPr>
          <a:xfrm>
            <a:off x="0" y="908050"/>
            <a:ext cx="9144000" cy="5949950"/>
          </a:xfrm>
          <a:solidFill>
            <a:schemeClr val="bg1"/>
          </a:solidFill>
        </p:spPr>
        <p:txBody>
          <a:bodyPr/>
          <a:lstStyle/>
          <a:p>
            <a:pPr eaLnBrk="1" hangingPunct="1">
              <a:lnSpc>
                <a:spcPct val="80000"/>
              </a:lnSpc>
            </a:pPr>
            <a:r>
              <a:rPr lang="zh-CN" altLang="en-US" sz="1900" b="1" smtClean="0"/>
              <a:t>（</a:t>
            </a:r>
            <a:r>
              <a:rPr lang="en-US" altLang="zh-CN" sz="1900" b="1" smtClean="0"/>
              <a:t>1</a:t>
            </a:r>
            <a:r>
              <a:rPr lang="zh-CN" altLang="en-US" sz="1900" b="1" smtClean="0"/>
              <a:t>）交流电机旋转磁场的同步转速</a:t>
            </a:r>
            <a:r>
              <a:rPr lang="zh-CN" altLang="el-GR" sz="1900" b="1" i="1" smtClean="0">
                <a:sym typeface="Symbol" pitchFamily="18" charset="2"/>
              </a:rPr>
              <a:t></a:t>
            </a:r>
            <a:r>
              <a:rPr lang="en-US" altLang="zh-CN" sz="1900" b="1" baseline="-25000" smtClean="0"/>
              <a:t>1</a:t>
            </a:r>
            <a:r>
              <a:rPr lang="zh-CN" altLang="en-US" sz="1900" b="1" smtClean="0"/>
              <a:t>与定子电源频率</a:t>
            </a:r>
            <a:r>
              <a:rPr lang="en-US" altLang="zh-CN" sz="1900" b="1" i="1" smtClean="0"/>
              <a:t>f</a:t>
            </a:r>
            <a:r>
              <a:rPr lang="en-US" altLang="zh-CN" sz="1900" b="1" baseline="-25000" smtClean="0"/>
              <a:t>1</a:t>
            </a:r>
            <a:r>
              <a:rPr lang="zh-CN" altLang="en-US" sz="1900" b="1" smtClean="0"/>
              <a:t>有确定的关系：</a:t>
            </a:r>
          </a:p>
          <a:p>
            <a:pPr eaLnBrk="1" hangingPunct="1">
              <a:lnSpc>
                <a:spcPct val="80000"/>
              </a:lnSpc>
            </a:pPr>
            <a:r>
              <a:rPr lang="zh-CN" altLang="en-US" sz="1900" b="1" smtClean="0"/>
              <a:t>										</a:t>
            </a:r>
          </a:p>
          <a:p>
            <a:pPr eaLnBrk="1" hangingPunct="1">
              <a:lnSpc>
                <a:spcPct val="80000"/>
              </a:lnSpc>
            </a:pPr>
            <a:r>
              <a:rPr lang="zh-CN" altLang="en-US" sz="1900" b="1" smtClean="0"/>
              <a:t>      异步电动机的稳态转速总是低于同步转速的，二者之差叫做转差</a:t>
            </a:r>
            <a:r>
              <a:rPr lang="zh-CN" altLang="el-GR" sz="1900" b="1" i="1" smtClean="0">
                <a:sym typeface="Symbol" pitchFamily="18" charset="2"/>
              </a:rPr>
              <a:t></a:t>
            </a:r>
            <a:r>
              <a:rPr lang="en-US" altLang="zh-CN" sz="1900" b="1" baseline="-25000" smtClean="0"/>
              <a:t>s</a:t>
            </a:r>
            <a:r>
              <a:rPr lang="zh-CN" altLang="en-US" sz="1900" b="1" smtClean="0"/>
              <a:t>；同步电动机的稳态转速等于同步转速，转差</a:t>
            </a:r>
            <a:r>
              <a:rPr lang="zh-CN" altLang="el-GR" sz="1900" b="1" i="1" smtClean="0">
                <a:sym typeface="Symbol" pitchFamily="18" charset="2"/>
              </a:rPr>
              <a:t></a:t>
            </a:r>
            <a:r>
              <a:rPr lang="en-US" altLang="zh-CN" sz="1900" b="1" baseline="-25000" smtClean="0"/>
              <a:t>s</a:t>
            </a:r>
            <a:r>
              <a:rPr lang="en-US" altLang="zh-CN" sz="1900" b="1" smtClean="0"/>
              <a:t>=0</a:t>
            </a:r>
            <a:r>
              <a:rPr lang="zh-CN" altLang="en-US" sz="1900" b="1" smtClean="0"/>
              <a:t>。</a:t>
            </a:r>
          </a:p>
          <a:p>
            <a:pPr eaLnBrk="1" hangingPunct="1">
              <a:lnSpc>
                <a:spcPct val="80000"/>
              </a:lnSpc>
            </a:pPr>
            <a:r>
              <a:rPr lang="zh-CN" altLang="en-US" sz="1900" b="1" smtClean="0"/>
              <a:t>（</a:t>
            </a:r>
            <a:r>
              <a:rPr lang="en-US" altLang="zh-CN" sz="1900" b="1" smtClean="0"/>
              <a:t>2</a:t>
            </a:r>
            <a:r>
              <a:rPr lang="zh-CN" altLang="en-US" sz="1900" b="1" smtClean="0"/>
              <a:t>）异步电动机的磁场仅靠定子供电产生，而同步电动机除定子磁动势外，转子侧还有独立的直流励磁，或者用永久磁钢励磁。</a:t>
            </a:r>
          </a:p>
          <a:p>
            <a:pPr eaLnBrk="1" hangingPunct="1">
              <a:lnSpc>
                <a:spcPct val="80000"/>
              </a:lnSpc>
            </a:pPr>
            <a:r>
              <a:rPr lang="zh-CN" altLang="en-US" sz="1900" b="1" smtClean="0"/>
              <a:t>（</a:t>
            </a:r>
            <a:r>
              <a:rPr lang="en-US" altLang="zh-CN" sz="1900" b="1" smtClean="0"/>
              <a:t>3</a:t>
            </a:r>
            <a:r>
              <a:rPr lang="zh-CN" altLang="en-US" sz="1900" b="1" smtClean="0"/>
              <a:t>）同步电动机和异步电动机的定子都有同样的交流绕组，一般都是三相的，而转子绕组则不同，同步电动机转子除直流励磁绕组（或永久磁钢）外，还可能有自身短路的阻尼绕组。</a:t>
            </a:r>
          </a:p>
          <a:p>
            <a:pPr eaLnBrk="1" hangingPunct="1">
              <a:lnSpc>
                <a:spcPct val="80000"/>
              </a:lnSpc>
            </a:pPr>
            <a:r>
              <a:rPr lang="zh-CN" altLang="en-US" sz="1900" b="1" smtClean="0"/>
              <a:t>（</a:t>
            </a:r>
            <a:r>
              <a:rPr lang="en-US" altLang="zh-CN" sz="1900" b="1" smtClean="0"/>
              <a:t>4</a:t>
            </a:r>
            <a:r>
              <a:rPr lang="zh-CN" altLang="en-US" sz="1900" b="1" smtClean="0"/>
              <a:t>）异步电动机的气隙是均匀的，而同步电动机则有隐极与凸极之分，隐极式电机气隙均匀，凸极式则不均匀，两轴的电感系数不等，造成数学模型上的复杂性。但凸极效应能产生平均转矩，单靠凸极效应运行的同步电动机称作磁阻式同步电动机。</a:t>
            </a:r>
          </a:p>
          <a:p>
            <a:pPr eaLnBrk="1" hangingPunct="1">
              <a:lnSpc>
                <a:spcPct val="80000"/>
              </a:lnSpc>
            </a:pPr>
            <a:r>
              <a:rPr lang="zh-CN" altLang="en-US" sz="1900" b="1" smtClean="0"/>
              <a:t>（</a:t>
            </a:r>
            <a:r>
              <a:rPr lang="en-US" altLang="zh-CN" sz="1900" b="1" smtClean="0"/>
              <a:t>5</a:t>
            </a:r>
            <a:r>
              <a:rPr lang="zh-CN" altLang="en-US" sz="1900" b="1" smtClean="0"/>
              <a:t>）异步电动机由于励磁的需要，必须从电源吸取滞后的无功电流，空载时功率因数很低。同步电动机则可通过调节转子的直流励磁电流，改变输入功率因数，可以滞后，也可以超前。当</a:t>
            </a:r>
            <a:r>
              <a:rPr lang="en-US" altLang="zh-CN" sz="1900" b="1" smtClean="0"/>
              <a:t>cos</a:t>
            </a:r>
            <a:r>
              <a:rPr lang="en-US" altLang="zh-CN" sz="1900" b="1" i="1" smtClean="0">
                <a:sym typeface="Symbol" pitchFamily="18" charset="2"/>
              </a:rPr>
              <a:t></a:t>
            </a:r>
            <a:r>
              <a:rPr lang="en-US" altLang="zh-CN" sz="1900" b="1" smtClean="0"/>
              <a:t>=1.0</a:t>
            </a:r>
            <a:r>
              <a:rPr lang="zh-CN" altLang="en-US" sz="1900" b="1" smtClean="0"/>
              <a:t>时，电枢铜损最小，还可以节约变压变频装置的容量。</a:t>
            </a:r>
          </a:p>
          <a:p>
            <a:pPr eaLnBrk="1" hangingPunct="1">
              <a:lnSpc>
                <a:spcPct val="80000"/>
              </a:lnSpc>
            </a:pPr>
            <a:r>
              <a:rPr lang="zh-CN" altLang="en-US" sz="1900" b="1" smtClean="0"/>
              <a:t>（</a:t>
            </a:r>
            <a:r>
              <a:rPr lang="en-US" altLang="zh-CN" sz="1900" b="1" smtClean="0"/>
              <a:t>6</a:t>
            </a:r>
            <a:r>
              <a:rPr lang="zh-CN" altLang="en-US" sz="1900" b="1" smtClean="0"/>
              <a:t>）由于同步电动机转子有独立励磁，在极低的电源频率下也能运行，因此，在同样条件下，同步电动机的调速范围比异步电动机更宽。</a:t>
            </a:r>
          </a:p>
          <a:p>
            <a:pPr eaLnBrk="1" hangingPunct="1">
              <a:lnSpc>
                <a:spcPct val="80000"/>
              </a:lnSpc>
            </a:pPr>
            <a:r>
              <a:rPr lang="zh-CN" altLang="en-US" sz="1900" b="1" smtClean="0"/>
              <a:t>（</a:t>
            </a:r>
            <a:r>
              <a:rPr lang="en-US" altLang="zh-CN" sz="1900" b="1" smtClean="0"/>
              <a:t>7</a:t>
            </a:r>
            <a:r>
              <a:rPr lang="zh-CN" altLang="en-US" sz="1900" b="1" smtClean="0"/>
              <a:t>）异步电动机要靠加大转差才能提高转矩，而同步电机只须加大功角就能增大转矩，同步电动机比异步电动机对转矩扰动具有更强的承受能力，能作出更快的动态响应。 </a:t>
            </a:r>
          </a:p>
        </p:txBody>
      </p:sp>
      <p:sp>
        <p:nvSpPr>
          <p:cNvPr id="33797"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3794" name="Object 4"/>
          <p:cNvGraphicFramePr>
            <a:graphicFrameLocks/>
          </p:cNvGraphicFramePr>
          <p:nvPr/>
        </p:nvGraphicFramePr>
        <p:xfrm>
          <a:off x="1187450" y="1125538"/>
          <a:ext cx="1042988" cy="736600"/>
        </p:xfrm>
        <a:graphic>
          <a:graphicData uri="http://schemas.openxmlformats.org/presentationml/2006/ole">
            <p:oleObj spid="_x0000_s33794" r:id="rId3" imgW="648263" imgH="457597" progId="Equation.3">
              <p:embed/>
            </p:oleObj>
          </a:graphicData>
        </a:graphic>
      </p:graphicFrame>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p:cNvSpPr>
            <a:spLocks noGrp="1" noChangeArrowheads="1"/>
          </p:cNvSpPr>
          <p:nvPr>
            <p:ph idx="1"/>
          </p:nvPr>
        </p:nvSpPr>
        <p:spPr>
          <a:xfrm>
            <a:off x="1692275" y="260350"/>
            <a:ext cx="7451725" cy="6597650"/>
          </a:xfrm>
        </p:spPr>
        <p:txBody>
          <a:bodyPr/>
          <a:lstStyle/>
          <a:p>
            <a:pPr marL="0" indent="0" eaLnBrk="1" hangingPunct="1">
              <a:lnSpc>
                <a:spcPct val="105000"/>
              </a:lnSpc>
              <a:buFontTx/>
              <a:buNone/>
            </a:pPr>
            <a:r>
              <a:rPr lang="zh-CN" altLang="en-US" sz="2000" b="1" smtClean="0">
                <a:solidFill>
                  <a:srgbClr val="0000FF"/>
                </a:solidFill>
              </a:rPr>
              <a:t>三、同步调速系统的类型：</a:t>
            </a:r>
            <a:r>
              <a:rPr lang="zh-CN" altLang="en-US" sz="2000" b="1" smtClean="0"/>
              <a:t> </a:t>
            </a:r>
          </a:p>
          <a:p>
            <a:pPr marL="0" indent="0" eaLnBrk="1" hangingPunct="1">
              <a:lnSpc>
                <a:spcPct val="105000"/>
              </a:lnSpc>
              <a:buFontTx/>
              <a:buNone/>
            </a:pPr>
            <a:r>
              <a:rPr lang="zh-CN" altLang="en-US" sz="1800" b="1" smtClean="0">
                <a:solidFill>
                  <a:srgbClr val="CC0000"/>
                </a:solidFill>
              </a:rPr>
              <a:t>他控变频调速系统：</a:t>
            </a:r>
            <a:r>
              <a:rPr lang="zh-CN" altLang="en-US" sz="1800" b="1" smtClean="0"/>
              <a:t>用独立的变压变频装置给同步电动机供电的系统；</a:t>
            </a:r>
          </a:p>
          <a:p>
            <a:pPr marL="0" indent="0" eaLnBrk="1" hangingPunct="1">
              <a:lnSpc>
                <a:spcPct val="105000"/>
              </a:lnSpc>
              <a:buFontTx/>
              <a:buNone/>
            </a:pPr>
            <a:r>
              <a:rPr lang="zh-CN" altLang="en-US" sz="1800" b="1" smtClean="0">
                <a:solidFill>
                  <a:srgbClr val="CC0000"/>
                </a:solidFill>
              </a:rPr>
              <a:t>自控变频调速系统：</a:t>
            </a:r>
            <a:r>
              <a:rPr lang="zh-CN" altLang="en-US" sz="1800" b="1" smtClean="0"/>
              <a:t>用电动机本身轴上所带转子位置检测器或电动机反电动势波形提供的转子位置信号来控制变压变频装置换相时刻的系统。</a:t>
            </a:r>
            <a:r>
              <a:rPr lang="zh-CN" altLang="en-US" sz="1800" smtClean="0"/>
              <a:t> </a:t>
            </a:r>
            <a:r>
              <a:rPr lang="zh-CN" altLang="en-US" sz="1800" b="1" smtClean="0"/>
              <a:t>特点：自控变频同步电动机调速系统的特点是在电动机轴端装有一台转子（位置检测）器</a:t>
            </a:r>
            <a:r>
              <a:rPr lang="en-US" altLang="zh-CN" sz="1800" b="1" smtClean="0"/>
              <a:t>BQ</a:t>
            </a:r>
            <a:r>
              <a:rPr lang="zh-CN" altLang="en-US" sz="1800" b="1" smtClean="0"/>
              <a:t>，由它发出的信号控制变压变频装置的逆变器</a:t>
            </a:r>
            <a:r>
              <a:rPr lang="en-US" altLang="zh-CN" sz="1800" b="1" smtClean="0"/>
              <a:t>UI</a:t>
            </a:r>
            <a:r>
              <a:rPr lang="zh-CN" altLang="en-US" sz="1800" b="1" smtClean="0"/>
              <a:t>换流，从而改变同步电动机的（供电）频率，保证转子转速与供电频率同步。</a:t>
            </a:r>
            <a:r>
              <a:rPr lang="zh-CN" altLang="en-US" sz="1800" smtClean="0"/>
              <a:t> </a:t>
            </a:r>
            <a:endParaRPr lang="zh-CN" altLang="en-US" sz="1800" b="1" smtClean="0"/>
          </a:p>
          <a:p>
            <a:pPr marL="0" indent="0" eaLnBrk="1" hangingPunct="1">
              <a:lnSpc>
                <a:spcPct val="105000"/>
              </a:lnSpc>
              <a:buFontTx/>
              <a:buNone/>
            </a:pPr>
            <a:r>
              <a:rPr lang="zh-CN" altLang="en-US" sz="2000" b="1" smtClean="0">
                <a:solidFill>
                  <a:srgbClr val="0000FF"/>
                </a:solidFill>
              </a:rPr>
              <a:t>四、他控变频调速系统</a:t>
            </a:r>
            <a:r>
              <a:rPr lang="en-US" altLang="zh-CN" sz="2000" b="1" smtClean="0">
                <a:solidFill>
                  <a:srgbClr val="0000FF"/>
                </a:solidFill>
              </a:rPr>
              <a:t>--</a:t>
            </a:r>
            <a:r>
              <a:rPr lang="zh-CN" altLang="en-US" sz="2000" b="1" smtClean="0">
                <a:solidFill>
                  <a:srgbClr val="0000FF"/>
                </a:solidFill>
              </a:rPr>
              <a:t>转速开环恒压频比控制的同步电动机群调速系统。</a:t>
            </a:r>
          </a:p>
          <a:p>
            <a:pPr marL="0" indent="0" eaLnBrk="1" hangingPunct="1">
              <a:lnSpc>
                <a:spcPct val="105000"/>
              </a:lnSpc>
              <a:buFontTx/>
              <a:buNone/>
            </a:pPr>
            <a:r>
              <a:rPr lang="zh-CN" altLang="en-US" sz="1800" b="1" smtClean="0"/>
              <a:t>转速开环恒压频比控制的同步电动机群调速系统，是一种最简单的他控变频调速系统，多用于化纺工业小容量多电动机拖动系统中。这种系统采用多台永磁或磁阻同步电动机并联接在公共的变频器上，由统一的频率给定信号同时调节</a:t>
            </a:r>
            <a:r>
              <a:rPr lang="zh-CN" altLang="en-US" sz="2000" b="1" smtClean="0"/>
              <a:t>各台电动机的转速。 </a:t>
            </a:r>
          </a:p>
        </p:txBody>
      </p:sp>
      <p:pic>
        <p:nvPicPr>
          <p:cNvPr id="89091" name="Picture 5" descr="0807"/>
          <p:cNvPicPr>
            <a:picLocks noChangeAspect="1" noChangeArrowheads="1"/>
          </p:cNvPicPr>
          <p:nvPr/>
        </p:nvPicPr>
        <p:blipFill>
          <a:blip r:embed="rId2" cstate="print"/>
          <a:srcRect/>
          <a:stretch>
            <a:fillRect/>
          </a:stretch>
        </p:blipFill>
        <p:spPr bwMode="auto">
          <a:xfrm>
            <a:off x="5908675" y="4338638"/>
            <a:ext cx="3235325" cy="2519362"/>
          </a:xfrm>
          <a:prstGeom prst="rect">
            <a:avLst/>
          </a:prstGeom>
          <a:noFill/>
          <a:ln w="9525">
            <a:noFill/>
            <a:miter lim="800000"/>
            <a:headEnd/>
            <a:tailEnd/>
          </a:ln>
        </p:spPr>
      </p:pic>
      <p:sp>
        <p:nvSpPr>
          <p:cNvPr id="4" name="Text Box 30"/>
          <p:cNvSpPr txBox="1">
            <a:spLocks noChangeArrowheads="1"/>
          </p:cNvSpPr>
          <p:nvPr/>
        </p:nvSpPr>
        <p:spPr bwMode="auto">
          <a:xfrm>
            <a:off x="0" y="4514850"/>
            <a:ext cx="1670050" cy="825500"/>
          </a:xfrm>
          <a:prstGeom prst="rect">
            <a:avLst/>
          </a:prstGeom>
          <a:solidFill>
            <a:schemeClr val="accent5">
              <a:lumMod val="60000"/>
              <a:lumOff val="40000"/>
            </a:schemeClr>
          </a:solidFill>
          <a:ln w="9525">
            <a:noFill/>
            <a:miter lim="800000"/>
          </a:ln>
        </p:spPr>
        <p:txBody>
          <a:bodyPr>
            <a:spAutoFit/>
          </a:bodyPr>
          <a:lstStyle/>
          <a:p>
            <a:pPr>
              <a:spcBef>
                <a:spcPct val="50000"/>
              </a:spcBef>
              <a:buFontTx/>
              <a:buNone/>
              <a:defRPr/>
            </a:pPr>
            <a:r>
              <a:rPr kumimoji="1" lang="zh-CN" altLang="en-US" sz="1600" b="1" dirty="0">
                <a:latin typeface="Times New Roman" panose="02020603050405020304" pitchFamily="18" charset="0"/>
                <a:hlinkClick r:id="rId3" action="ppaction://hlinksldjump"/>
              </a:rPr>
              <a:t>第</a:t>
            </a:r>
            <a:r>
              <a:rPr kumimoji="1" lang="en-US" altLang="zh-CN" sz="1600" b="1" dirty="0">
                <a:latin typeface="Times New Roman" panose="02020603050405020304" pitchFamily="18" charset="0"/>
                <a:hlinkClick r:id="rId3" action="ppaction://hlinksldjump"/>
              </a:rPr>
              <a:t>9</a:t>
            </a:r>
            <a:r>
              <a:rPr kumimoji="1" lang="zh-CN" altLang="en-US" sz="1600" b="1" dirty="0">
                <a:latin typeface="Times New Roman" panose="02020603050405020304" pitchFamily="18" charset="0"/>
                <a:hlinkClick r:id="rId3" action="ppaction://hlinksldjump"/>
              </a:rPr>
              <a:t>章 同步电动机变压变频调速系统</a:t>
            </a:r>
            <a:endParaRPr kumimoji="1" lang="zh-CN" altLang="en-US" sz="1600" b="1" dirty="0">
              <a:latin typeface="Times New Roman" panose="02020603050405020304" pitchFamily="18" charset="0"/>
            </a:endParaRPr>
          </a:p>
        </p:txBody>
      </p:sp>
      <p:sp>
        <p:nvSpPr>
          <p:cNvPr id="89093" name="Text Box 13"/>
          <p:cNvSpPr txBox="1">
            <a:spLocks noChangeArrowheads="1"/>
          </p:cNvSpPr>
          <p:nvPr/>
        </p:nvSpPr>
        <p:spPr bwMode="auto">
          <a:xfrm>
            <a:off x="0" y="2676525"/>
            <a:ext cx="1703388"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4" action="ppaction://hlinksldjump"/>
              </a:rPr>
              <a:t>第</a:t>
            </a:r>
            <a:r>
              <a:rPr lang="en-US" altLang="zh-CN" sz="1600" b="1">
                <a:latin typeface="Times New Roman" pitchFamily="18" charset="0"/>
                <a:hlinkClick r:id="rId4" action="ppaction://hlinksldjump"/>
              </a:rPr>
              <a:t>7</a:t>
            </a:r>
            <a:r>
              <a:rPr lang="zh-CN" altLang="en-US" sz="1600" b="1">
                <a:latin typeface="Times New Roman" pitchFamily="18" charset="0"/>
                <a:hlinkClick r:id="rId4" action="ppaction://hlinksldjump"/>
              </a:rPr>
              <a:t>章  基于动态模型的异步电动机调速系统</a:t>
            </a:r>
            <a:endParaRPr lang="zh-CN" altLang="en-US" sz="1600" b="1">
              <a:latin typeface="Times New Roman" pitchFamily="18" charset="0"/>
            </a:endParaRPr>
          </a:p>
        </p:txBody>
      </p:sp>
      <p:sp>
        <p:nvSpPr>
          <p:cNvPr id="89094" name="Text Box 26"/>
          <p:cNvSpPr txBox="1">
            <a:spLocks noChangeArrowheads="1"/>
          </p:cNvSpPr>
          <p:nvPr/>
        </p:nvSpPr>
        <p:spPr bwMode="auto">
          <a:xfrm>
            <a:off x="0" y="1079500"/>
            <a:ext cx="1687513" cy="581025"/>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5" action="ppaction://hlinksldjump"/>
              </a:rPr>
              <a:t>第</a:t>
            </a:r>
            <a:r>
              <a:rPr lang="en-US" altLang="zh-CN" sz="1600" b="1">
                <a:latin typeface="Times New Roman" pitchFamily="18" charset="0"/>
                <a:hlinkClick r:id="rId5" action="ppaction://hlinksldjump"/>
              </a:rPr>
              <a:t>1</a:t>
            </a:r>
            <a:r>
              <a:rPr lang="zh-CN" altLang="en-US" sz="1600" b="1">
                <a:latin typeface="Times New Roman" pitchFamily="18" charset="0"/>
                <a:hlinkClick r:id="rId5" action="ppaction://hlinksldjump"/>
              </a:rPr>
              <a:t>章  交流调速系统绪论</a:t>
            </a:r>
            <a:endParaRPr lang="zh-CN" altLang="en-US" sz="1600" b="1">
              <a:latin typeface="Times New Roman" pitchFamily="18" charset="0"/>
            </a:endParaRPr>
          </a:p>
        </p:txBody>
      </p:sp>
      <p:sp>
        <p:nvSpPr>
          <p:cNvPr id="89095" name="Text Box 27"/>
          <p:cNvSpPr txBox="1">
            <a:spLocks noChangeArrowheads="1"/>
          </p:cNvSpPr>
          <p:nvPr/>
        </p:nvSpPr>
        <p:spPr bwMode="auto">
          <a:xfrm>
            <a:off x="0" y="1749425"/>
            <a:ext cx="1693863" cy="825500"/>
          </a:xfrm>
          <a:prstGeom prst="rect">
            <a:avLst/>
          </a:prstGeom>
          <a:solidFill>
            <a:schemeClr val="bg1"/>
          </a:solidFill>
          <a:ln w="9525">
            <a:noFill/>
            <a:miter lim="800000"/>
            <a:headEnd/>
            <a:tailEnd/>
          </a:ln>
        </p:spPr>
        <p:txBody>
          <a:bodyPr>
            <a:spAutoFit/>
          </a:bodyPr>
          <a:lstStyle/>
          <a:p>
            <a:pPr>
              <a:spcBef>
                <a:spcPct val="50000"/>
              </a:spcBef>
            </a:pPr>
            <a:r>
              <a:rPr lang="zh-CN" altLang="zh-CN" sz="1600" b="1">
                <a:latin typeface="Times New Roman" pitchFamily="18" charset="0"/>
              </a:rPr>
              <a:t>第</a:t>
            </a:r>
            <a:r>
              <a:rPr lang="en-US" altLang="zh-CN" sz="1600" b="1">
                <a:latin typeface="Times New Roman" pitchFamily="18" charset="0"/>
              </a:rPr>
              <a:t>6</a:t>
            </a:r>
            <a:r>
              <a:rPr lang="zh-CN" altLang="zh-CN" sz="1600" b="1">
                <a:latin typeface="Times New Roman" pitchFamily="18" charset="0"/>
              </a:rPr>
              <a:t>章 </a:t>
            </a:r>
            <a:r>
              <a:rPr lang="zh-CN" altLang="en-US" sz="1600" b="1">
                <a:latin typeface="Times New Roman" pitchFamily="18" charset="0"/>
              </a:rPr>
              <a:t> </a:t>
            </a:r>
            <a:r>
              <a:rPr lang="zh-CN" altLang="zh-CN" sz="1600" b="1">
                <a:latin typeface="Times New Roman" pitchFamily="18" charset="0"/>
              </a:rPr>
              <a:t>基于稳态模型的异步电动机调速系统</a:t>
            </a:r>
            <a:endParaRPr lang="en-US" altLang="zh-CN" sz="1600" b="1">
              <a:latin typeface="Times New Roman" pitchFamily="18" charset="0"/>
            </a:endParaRPr>
          </a:p>
        </p:txBody>
      </p:sp>
      <p:sp>
        <p:nvSpPr>
          <p:cNvPr id="89096" name="Text Box 29"/>
          <p:cNvSpPr txBox="1">
            <a:spLocks noChangeArrowheads="1"/>
          </p:cNvSpPr>
          <p:nvPr/>
        </p:nvSpPr>
        <p:spPr bwMode="auto">
          <a:xfrm>
            <a:off x="0" y="3606800"/>
            <a:ext cx="1685925" cy="830263"/>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8</a:t>
            </a:r>
            <a:r>
              <a:rPr lang="zh-CN" altLang="en-US" sz="1600" b="1">
                <a:latin typeface="Times New Roman" pitchFamily="18" charset="0"/>
              </a:rPr>
              <a:t>章 </a:t>
            </a:r>
            <a:r>
              <a:rPr lang="zh-CN" altLang="zh-CN" sz="1600" b="1"/>
              <a:t>绕线转子异步电机转子变频控制系统</a:t>
            </a:r>
            <a:endParaRPr lang="zh-CN" altLang="en-US" sz="1600" b="1">
              <a:latin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3"/>
          <p:cNvSpPr>
            <a:spLocks noChangeArrowheads="1"/>
          </p:cNvSpPr>
          <p:nvPr/>
        </p:nvSpPr>
        <p:spPr bwMode="auto">
          <a:xfrm>
            <a:off x="3346450" y="2590800"/>
            <a:ext cx="184150" cy="420688"/>
          </a:xfrm>
          <a:prstGeom prst="rect">
            <a:avLst/>
          </a:prstGeom>
          <a:noFill/>
          <a:ln w="9525">
            <a:noFill/>
            <a:miter lim="800000"/>
            <a:headEnd/>
            <a:tailEnd/>
          </a:ln>
        </p:spPr>
        <p:txBody>
          <a:bodyPr wrap="none" anchor="ctr">
            <a:spAutoFit/>
          </a:bodyPr>
          <a:lstStyle/>
          <a:p>
            <a:pPr algn="ctr">
              <a:lnSpc>
                <a:spcPct val="90000"/>
              </a:lnSpc>
            </a:pPr>
            <a:endParaRPr lang="zh-CN" altLang="en-US" b="1">
              <a:solidFill>
                <a:schemeClr val="accent1"/>
              </a:solidFill>
              <a:latin typeface="Monotype Corsiva" pitchFamily="66" charset="0"/>
            </a:endParaRPr>
          </a:p>
        </p:txBody>
      </p:sp>
      <p:sp>
        <p:nvSpPr>
          <p:cNvPr id="40970" name="Rectangle 10"/>
          <p:cNvSpPr>
            <a:spLocks noChangeArrowheads="1"/>
          </p:cNvSpPr>
          <p:nvPr/>
        </p:nvSpPr>
        <p:spPr bwMode="auto">
          <a:xfrm>
            <a:off x="1692275" y="862013"/>
            <a:ext cx="7451725" cy="5694362"/>
          </a:xfrm>
          <a:prstGeom prst="rect">
            <a:avLst/>
          </a:prstGeom>
          <a:noFill/>
          <a:ln w="9525">
            <a:noFill/>
            <a:miter lim="800000"/>
          </a:ln>
        </p:spPr>
        <p:txBody>
          <a:bodyPr anchor="ctr">
            <a:spAutoFit/>
          </a:bodyPr>
          <a:lstStyle/>
          <a:p>
            <a:pPr eaLnBrk="0" hangingPunct="0">
              <a:spcBef>
                <a:spcPts val="1200"/>
              </a:spcBef>
              <a:buFontTx/>
              <a:buNone/>
              <a:defRPr/>
            </a:pPr>
            <a:r>
              <a:rPr lang="en-US" altLang="zh-CN" b="1" dirty="0">
                <a:solidFill>
                  <a:srgbClr val="0000FF"/>
                </a:solidFill>
                <a:effectLst>
                  <a:outerShdw blurRad="38100" dist="38100" dir="2700000" algn="tl">
                    <a:srgbClr val="C0C0C0"/>
                  </a:outerShdw>
                </a:effectLst>
                <a:latin typeface="+mn-ea"/>
                <a:ea typeface="+mn-ea"/>
              </a:rPr>
              <a:t>5.</a:t>
            </a:r>
            <a:r>
              <a:rPr lang="zh-CN" altLang="en-US" b="1" dirty="0">
                <a:solidFill>
                  <a:srgbClr val="0000FF"/>
                </a:solidFill>
                <a:effectLst>
                  <a:outerShdw blurRad="38100" dist="38100" dir="2700000" algn="tl">
                    <a:srgbClr val="C0C0C0"/>
                  </a:outerShdw>
                </a:effectLst>
                <a:latin typeface="+mn-ea"/>
                <a:ea typeface="+mn-ea"/>
              </a:rPr>
              <a:t>交流调速系统应用领域</a:t>
            </a:r>
          </a:p>
          <a:p>
            <a:pPr eaLnBrk="0" hangingPunct="0">
              <a:spcBef>
                <a:spcPts val="1200"/>
              </a:spcBef>
              <a:buFontTx/>
              <a:buNone/>
              <a:defRPr/>
            </a:pPr>
            <a:r>
              <a:rPr lang="zh-CN" sz="2000" b="1" dirty="0">
                <a:latin typeface="Times New Roman" panose="02020603050405020304" pitchFamily="18" charset="0"/>
                <a:cs typeface="Times New Roman" panose="02020603050405020304" pitchFamily="18" charset="0"/>
              </a:rPr>
              <a:t>直到</a:t>
            </a:r>
            <a:r>
              <a:rPr lang="en-US" altLang="zh-CN" sz="2000" b="1" dirty="0">
                <a:latin typeface="Times New Roman" panose="02020603050405020304" pitchFamily="18" charset="0"/>
                <a:cs typeface="Times New Roman" panose="02020603050405020304" pitchFamily="18" charset="0"/>
              </a:rPr>
              <a:t>20</a:t>
            </a:r>
            <a:r>
              <a:rPr lang="zh-CN" altLang="en-US" sz="2000" b="1" dirty="0">
                <a:latin typeface="Times New Roman" panose="02020603050405020304" pitchFamily="18" charset="0"/>
                <a:cs typeface="Times New Roman" panose="02020603050405020304" pitchFamily="18" charset="0"/>
              </a:rPr>
              <a:t>世纪</a:t>
            </a:r>
            <a:r>
              <a:rPr lang="en-US" altLang="zh-CN" sz="2000" b="1" dirty="0">
                <a:latin typeface="Times New Roman" panose="02020603050405020304" pitchFamily="18" charset="0"/>
                <a:cs typeface="Times New Roman" panose="02020603050405020304" pitchFamily="18" charset="0"/>
              </a:rPr>
              <a:t>60~70</a:t>
            </a:r>
            <a:r>
              <a:rPr lang="zh-CN" altLang="en-US" sz="2000" b="1" dirty="0">
                <a:latin typeface="Times New Roman" panose="02020603050405020304" pitchFamily="18" charset="0"/>
                <a:cs typeface="Times New Roman" panose="02020603050405020304" pitchFamily="18" charset="0"/>
              </a:rPr>
              <a:t>年代，随着</a:t>
            </a:r>
            <a:r>
              <a:rPr lang="zh-CN" altLang="en-US" sz="2000" b="1" dirty="0">
                <a:solidFill>
                  <a:srgbClr val="7030A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电力电子技术</a:t>
            </a:r>
            <a:r>
              <a:rPr lang="zh-CN" altLang="en-US" sz="2000" b="1" dirty="0">
                <a:latin typeface="Times New Roman" panose="02020603050405020304" pitchFamily="18" charset="0"/>
                <a:cs typeface="Times New Roman" panose="02020603050405020304" pitchFamily="18" charset="0"/>
              </a:rPr>
              <a:t>的发展，使得</a:t>
            </a:r>
            <a:r>
              <a:rPr lang="zh-CN" altLang="en-US" sz="2000" b="1" dirty="0">
                <a:solidFill>
                  <a:srgbClr val="7030A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采用电力电子变换器的交流拖动系统</a:t>
            </a:r>
            <a:r>
              <a:rPr lang="zh-CN" altLang="en-US" sz="2000" b="1" dirty="0">
                <a:latin typeface="Times New Roman" panose="02020603050405020304" pitchFamily="18" charset="0"/>
                <a:cs typeface="Times New Roman" panose="02020603050405020304" pitchFamily="18" charset="0"/>
              </a:rPr>
              <a:t>得以实现；特别是</a:t>
            </a:r>
            <a:r>
              <a:rPr lang="zh-CN" altLang="en-US" sz="2000" b="1" dirty="0">
                <a:solidFill>
                  <a:srgbClr val="7030A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大规模集成电路</a:t>
            </a:r>
            <a:r>
              <a:rPr lang="zh-CN" altLang="en-US" sz="2000" b="1" dirty="0">
                <a:latin typeface="Times New Roman" panose="02020603050405020304" pitchFamily="18" charset="0"/>
                <a:cs typeface="Times New Roman" panose="02020603050405020304" pitchFamily="18" charset="0"/>
              </a:rPr>
              <a:t>和</a:t>
            </a:r>
            <a:r>
              <a:rPr lang="zh-CN" altLang="en-US" sz="2000" b="1" dirty="0">
                <a:solidFill>
                  <a:srgbClr val="7030A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计算机控制</a:t>
            </a:r>
            <a:r>
              <a:rPr lang="zh-CN" altLang="en-US" sz="2000" b="1" dirty="0">
                <a:latin typeface="Times New Roman" panose="02020603050405020304" pitchFamily="18" charset="0"/>
                <a:cs typeface="Times New Roman" panose="02020603050405020304" pitchFamily="18" charset="0"/>
              </a:rPr>
              <a:t>的出现，</a:t>
            </a:r>
            <a:r>
              <a:rPr lang="zh-CN" altLang="en-US" sz="2000" b="1" dirty="0">
                <a:solidFill>
                  <a:srgbClr val="7030A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高性能交流调速系统</a:t>
            </a:r>
            <a:r>
              <a:rPr lang="zh-CN" altLang="en-US" sz="2000" b="1" dirty="0">
                <a:latin typeface="Times New Roman" panose="02020603050405020304" pitchFamily="18" charset="0"/>
                <a:cs typeface="Times New Roman" panose="02020603050405020304" pitchFamily="18" charset="0"/>
              </a:rPr>
              <a:t>便应运而生。</a:t>
            </a:r>
            <a:endParaRPr lang="en-US" altLang="zh-CN" sz="2000" b="1" dirty="0">
              <a:latin typeface="Times New Roman" panose="02020603050405020304" pitchFamily="18" charset="0"/>
              <a:cs typeface="Times New Roman" panose="02020603050405020304" pitchFamily="18" charset="0"/>
            </a:endParaRPr>
          </a:p>
          <a:p>
            <a:pPr eaLnBrk="0" hangingPunct="0">
              <a:spcBef>
                <a:spcPts val="1200"/>
              </a:spcBef>
              <a:buFontTx/>
              <a:buNone/>
              <a:defRPr/>
            </a:pPr>
            <a:r>
              <a:rPr lang="en-US" altLang="zh-CN" sz="2000" b="1" dirty="0">
                <a:solidFill>
                  <a:srgbClr val="A50021"/>
                </a:solidFill>
                <a:effectLst>
                  <a:outerShdw blurRad="38100" dist="38100" dir="2700000" algn="tl">
                    <a:srgbClr val="000000">
                      <a:alpha val="43137"/>
                    </a:srgbClr>
                  </a:outerShdw>
                </a:effectLst>
              </a:rPr>
              <a:t>①</a:t>
            </a:r>
            <a:r>
              <a:rPr lang="zh-CN" altLang="en-US" sz="2000" b="1" dirty="0">
                <a:solidFill>
                  <a:srgbClr val="A50021"/>
                </a:solidFill>
                <a:effectLst>
                  <a:outerShdw blurRad="38100" dist="38100" dir="2700000" algn="tl">
                    <a:srgbClr val="000000">
                      <a:alpha val="43137"/>
                    </a:srgbClr>
                  </a:outerShdw>
                </a:effectLst>
              </a:rPr>
              <a:t>一般性能调速和节能调速</a:t>
            </a:r>
            <a:r>
              <a:rPr lang="en-US" altLang="zh-CN" sz="2000" b="1" dirty="0">
                <a:solidFill>
                  <a:srgbClr val="A50021"/>
                </a:solidFill>
              </a:rPr>
              <a:t/>
            </a:r>
            <a:br>
              <a:rPr lang="en-US" altLang="zh-CN" sz="2000" b="1" dirty="0">
                <a:solidFill>
                  <a:srgbClr val="A50021"/>
                </a:solidFill>
              </a:rPr>
            </a:br>
            <a:r>
              <a:rPr lang="zh-CN" altLang="en-US" sz="2000" b="1" dirty="0"/>
              <a:t>风机、水泵对调速范围和动态性能的要求都不高，只要有一般的调速性能就足够了。</a:t>
            </a:r>
            <a:br>
              <a:rPr lang="zh-CN" altLang="en-US" sz="2000" b="1" dirty="0"/>
            </a:br>
            <a:r>
              <a:rPr lang="zh-CN" altLang="en-US" sz="2000" b="1" dirty="0"/>
              <a:t>需要调速，但对调速性能要求不高的生产机械，也属于一般性能调速。</a:t>
            </a:r>
            <a:r>
              <a:rPr lang="en-US" altLang="zh-CN" sz="2000" b="1" dirty="0"/>
              <a:t/>
            </a:r>
            <a:br>
              <a:rPr lang="en-US" altLang="zh-CN" sz="2000" b="1" dirty="0"/>
            </a:br>
            <a:r>
              <a:rPr lang="en-US" altLang="zh-CN" sz="2000" b="1" dirty="0">
                <a:solidFill>
                  <a:srgbClr val="A50021"/>
                </a:solidFill>
                <a:effectLst>
                  <a:outerShdw blurRad="38100" dist="38100" dir="2700000" algn="tl">
                    <a:srgbClr val="000000">
                      <a:alpha val="43137"/>
                    </a:srgbClr>
                  </a:outerShdw>
                </a:effectLst>
                <a:latin typeface="Arial" panose="020B0604020202020204" pitchFamily="34" charset="0"/>
              </a:rPr>
              <a:t>②</a:t>
            </a:r>
            <a:r>
              <a:rPr lang="zh-CN" altLang="en-US" sz="2000" b="1" dirty="0">
                <a:solidFill>
                  <a:srgbClr val="A50021"/>
                </a:solidFill>
                <a:effectLst>
                  <a:outerShdw blurRad="38100" dist="38100" dir="2700000" algn="tl">
                    <a:srgbClr val="000000">
                      <a:alpha val="43137"/>
                    </a:srgbClr>
                  </a:outerShdw>
                </a:effectLst>
                <a:latin typeface="Arial" panose="020B0604020202020204" pitchFamily="34" charset="0"/>
              </a:rPr>
              <a:t>高性能的交流调速系统和伺服系统</a:t>
            </a:r>
            <a:r>
              <a:rPr lang="en-US" altLang="zh-CN" sz="2000" b="1" dirty="0">
                <a:solidFill>
                  <a:srgbClr val="A50021"/>
                </a:solidFill>
                <a:latin typeface="Arial" panose="020B0604020202020204" pitchFamily="34" charset="0"/>
              </a:rPr>
              <a:t/>
            </a:r>
            <a:br>
              <a:rPr lang="en-US" altLang="zh-CN" sz="2000" b="1" dirty="0">
                <a:solidFill>
                  <a:srgbClr val="A50021"/>
                </a:solidFill>
                <a:latin typeface="Arial" panose="020B0604020202020204" pitchFamily="34" charset="0"/>
              </a:rPr>
            </a:br>
            <a:r>
              <a:rPr lang="zh-CN" altLang="en-US" sz="2000" b="1" dirty="0">
                <a:latin typeface="Arial" panose="020B0604020202020204" pitchFamily="34" charset="0"/>
              </a:rPr>
              <a:t>矢量控制技术、直接转矩控制</a:t>
            </a:r>
            <a:br>
              <a:rPr lang="zh-CN" altLang="en-US" sz="2000" b="1" dirty="0">
                <a:latin typeface="Arial" panose="020B0604020202020204" pitchFamily="34" charset="0"/>
              </a:rPr>
            </a:br>
            <a:r>
              <a:rPr lang="zh-CN" altLang="en-US" sz="2000" b="1" dirty="0">
                <a:latin typeface="Arial" panose="020B0604020202020204" pitchFamily="34" charset="0"/>
              </a:rPr>
              <a:t>可以和直流调速系统媲美的高性能交流调速系统和交流伺服系统。</a:t>
            </a:r>
            <a:r>
              <a:rPr lang="en-US" altLang="zh-CN" sz="2000" b="1" dirty="0">
                <a:latin typeface="Arial" panose="020B0604020202020204" pitchFamily="34" charset="0"/>
              </a:rPr>
              <a:t/>
            </a:r>
            <a:br>
              <a:rPr lang="en-US" altLang="zh-CN" sz="2000" b="1" dirty="0">
                <a:latin typeface="Arial" panose="020B0604020202020204" pitchFamily="34" charset="0"/>
              </a:rPr>
            </a:br>
            <a:r>
              <a:rPr lang="en-US" altLang="zh-CN" sz="2000" b="1" dirty="0">
                <a:solidFill>
                  <a:srgbClr val="A50021"/>
                </a:solidFill>
                <a:effectLst>
                  <a:outerShdw blurRad="38100" dist="38100" dir="2700000" algn="tl">
                    <a:srgbClr val="000000">
                      <a:alpha val="43137"/>
                    </a:srgbClr>
                  </a:outerShdw>
                </a:effectLst>
                <a:latin typeface="Arial" panose="020B0604020202020204" pitchFamily="34" charset="0"/>
              </a:rPr>
              <a:t>③</a:t>
            </a:r>
            <a:r>
              <a:rPr lang="zh-CN" altLang="en-US" sz="2000" b="1" dirty="0">
                <a:solidFill>
                  <a:srgbClr val="A50021"/>
                </a:solidFill>
                <a:effectLst>
                  <a:outerShdw blurRad="38100" dist="38100" dir="2700000" algn="tl">
                    <a:srgbClr val="000000">
                      <a:alpha val="43137"/>
                    </a:srgbClr>
                  </a:outerShdw>
                </a:effectLst>
                <a:latin typeface="Arial" panose="020B0604020202020204" pitchFamily="34" charset="0"/>
              </a:rPr>
              <a:t>特大容量、极高转速的交流调速</a:t>
            </a:r>
            <a:r>
              <a:rPr lang="en-US" altLang="zh-CN" sz="2000" b="1" dirty="0">
                <a:solidFill>
                  <a:srgbClr val="A50021"/>
                </a:solidFill>
                <a:latin typeface="Arial" panose="020B0604020202020204" pitchFamily="34" charset="0"/>
              </a:rPr>
              <a:t/>
            </a:r>
            <a:br>
              <a:rPr lang="en-US" altLang="zh-CN" sz="2000" b="1" dirty="0">
                <a:solidFill>
                  <a:srgbClr val="A50021"/>
                </a:solidFill>
                <a:latin typeface="Arial" panose="020B0604020202020204" pitchFamily="34" charset="0"/>
              </a:rPr>
            </a:br>
            <a:r>
              <a:rPr lang="zh-CN" altLang="en-US" sz="2000" b="1" dirty="0">
                <a:latin typeface="Arial" panose="020B0604020202020204" pitchFamily="34" charset="0"/>
              </a:rPr>
              <a:t>特大容量的电力拖动设备：厚板轧机、矿井卷扬机等，以及极高转速的拖动，如高速磨头、离心机等，都以采用交流调速为宜。</a:t>
            </a:r>
            <a:br>
              <a:rPr lang="zh-CN" altLang="en-US" sz="2000" b="1" dirty="0">
                <a:latin typeface="Arial" panose="020B0604020202020204" pitchFamily="34" charset="0"/>
              </a:rPr>
            </a:br>
            <a:endParaRPr lang="zh-CN" altLang="en-US" sz="2000" b="1" dirty="0"/>
          </a:p>
        </p:txBody>
      </p:sp>
      <p:sp>
        <p:nvSpPr>
          <p:cNvPr id="47108" name="Text Box 30"/>
          <p:cNvSpPr txBox="1">
            <a:spLocks noChangeArrowheads="1"/>
          </p:cNvSpPr>
          <p:nvPr/>
        </p:nvSpPr>
        <p:spPr bwMode="auto">
          <a:xfrm>
            <a:off x="0" y="4514850"/>
            <a:ext cx="1670050"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9</a:t>
            </a:r>
            <a:r>
              <a:rPr lang="zh-CN" altLang="en-US" sz="1600" b="1">
                <a:latin typeface="Times New Roman" pitchFamily="18" charset="0"/>
              </a:rPr>
              <a:t>章 同步电动机变压变频调速系统</a:t>
            </a:r>
          </a:p>
        </p:txBody>
      </p:sp>
      <p:sp>
        <p:nvSpPr>
          <p:cNvPr id="47109" name="Text Box 13"/>
          <p:cNvSpPr txBox="1">
            <a:spLocks noChangeArrowheads="1"/>
          </p:cNvSpPr>
          <p:nvPr/>
        </p:nvSpPr>
        <p:spPr bwMode="auto">
          <a:xfrm>
            <a:off x="0" y="2676525"/>
            <a:ext cx="1703388"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7</a:t>
            </a:r>
            <a:r>
              <a:rPr lang="zh-CN" altLang="en-US" sz="1600" b="1">
                <a:latin typeface="Times New Roman" pitchFamily="18" charset="0"/>
              </a:rPr>
              <a:t>章  基于动态模型的异步电动机调速系统</a:t>
            </a:r>
          </a:p>
        </p:txBody>
      </p:sp>
      <p:sp>
        <p:nvSpPr>
          <p:cNvPr id="6" name="Text Box 26"/>
          <p:cNvSpPr txBox="1">
            <a:spLocks noChangeArrowheads="1"/>
          </p:cNvSpPr>
          <p:nvPr/>
        </p:nvSpPr>
        <p:spPr bwMode="auto">
          <a:xfrm>
            <a:off x="0" y="1079500"/>
            <a:ext cx="1687513" cy="581025"/>
          </a:xfrm>
          <a:prstGeom prst="rect">
            <a:avLst/>
          </a:prstGeom>
          <a:solidFill>
            <a:schemeClr val="accent5">
              <a:lumMod val="40000"/>
              <a:lumOff val="60000"/>
            </a:schemeClr>
          </a:solidFill>
          <a:ln w="9525">
            <a:noFill/>
            <a:miter lim="800000"/>
          </a:ln>
        </p:spPr>
        <p:txBody>
          <a:bodyPr>
            <a:spAutoFit/>
          </a:bodyPr>
          <a:lstStyle/>
          <a:p>
            <a:pPr>
              <a:spcBef>
                <a:spcPct val="50000"/>
              </a:spcBef>
              <a:buFontTx/>
              <a:buNone/>
              <a:defRPr/>
            </a:pPr>
            <a:r>
              <a:rPr lang="zh-CN" altLang="en-US" sz="1600" b="1" dirty="0">
                <a:latin typeface="Times New Roman" panose="02020603050405020304" pitchFamily="18" charset="0"/>
                <a:hlinkClick r:id="rId2" action="ppaction://hlinksldjump"/>
              </a:rPr>
              <a:t>第</a:t>
            </a:r>
            <a:r>
              <a:rPr lang="en-US" altLang="zh-CN" sz="1600" b="1" dirty="0">
                <a:latin typeface="Times New Roman" panose="02020603050405020304" pitchFamily="18" charset="0"/>
                <a:hlinkClick r:id="rId2" action="ppaction://hlinksldjump"/>
              </a:rPr>
              <a:t>1</a:t>
            </a:r>
            <a:r>
              <a:rPr lang="zh-CN" altLang="en-US" sz="1600" b="1" dirty="0">
                <a:latin typeface="Times New Roman" panose="02020603050405020304" pitchFamily="18" charset="0"/>
                <a:hlinkClick r:id="rId2" action="ppaction://hlinksldjump"/>
              </a:rPr>
              <a:t>章  交流调速系统绪论</a:t>
            </a:r>
            <a:endParaRPr lang="zh-CN" altLang="en-US" sz="1600" b="1" dirty="0">
              <a:latin typeface="Times New Roman" panose="02020603050405020304" pitchFamily="18" charset="0"/>
            </a:endParaRPr>
          </a:p>
        </p:txBody>
      </p:sp>
      <p:sp>
        <p:nvSpPr>
          <p:cNvPr id="47111" name="Text Box 27"/>
          <p:cNvSpPr txBox="1">
            <a:spLocks noChangeArrowheads="1"/>
          </p:cNvSpPr>
          <p:nvPr/>
        </p:nvSpPr>
        <p:spPr bwMode="auto">
          <a:xfrm>
            <a:off x="0" y="1749425"/>
            <a:ext cx="1693863" cy="825500"/>
          </a:xfrm>
          <a:prstGeom prst="rect">
            <a:avLst/>
          </a:prstGeom>
          <a:solidFill>
            <a:schemeClr val="bg1"/>
          </a:solidFill>
          <a:ln w="9525">
            <a:noFill/>
            <a:miter lim="800000"/>
            <a:headEnd/>
            <a:tailEnd/>
          </a:ln>
        </p:spPr>
        <p:txBody>
          <a:bodyPr>
            <a:spAutoFit/>
          </a:bodyPr>
          <a:lstStyle/>
          <a:p>
            <a:pPr>
              <a:spcBef>
                <a:spcPct val="50000"/>
              </a:spcBef>
            </a:pPr>
            <a:r>
              <a:rPr lang="zh-CN" altLang="zh-CN" sz="1600" b="1">
                <a:latin typeface="Times New Roman" pitchFamily="18" charset="0"/>
              </a:rPr>
              <a:t>第</a:t>
            </a:r>
            <a:r>
              <a:rPr lang="en-US" altLang="zh-CN" sz="1600" b="1">
                <a:latin typeface="Times New Roman" pitchFamily="18" charset="0"/>
              </a:rPr>
              <a:t>6</a:t>
            </a:r>
            <a:r>
              <a:rPr lang="zh-CN" altLang="zh-CN" sz="1600" b="1">
                <a:latin typeface="Times New Roman" pitchFamily="18" charset="0"/>
              </a:rPr>
              <a:t>章 </a:t>
            </a:r>
            <a:r>
              <a:rPr lang="zh-CN" altLang="en-US" sz="1600" b="1">
                <a:latin typeface="Times New Roman" pitchFamily="18" charset="0"/>
              </a:rPr>
              <a:t> </a:t>
            </a:r>
            <a:r>
              <a:rPr lang="zh-CN" altLang="zh-CN" sz="1600" b="1">
                <a:latin typeface="Times New Roman" pitchFamily="18" charset="0"/>
              </a:rPr>
              <a:t>基于稳态模型的异步电动机调速系统</a:t>
            </a:r>
            <a:endParaRPr lang="en-US" altLang="zh-CN" sz="1600" b="1">
              <a:latin typeface="Times New Roman" pitchFamily="18" charset="0"/>
            </a:endParaRPr>
          </a:p>
        </p:txBody>
      </p:sp>
      <p:sp>
        <p:nvSpPr>
          <p:cNvPr id="47112" name="Text Box 29"/>
          <p:cNvSpPr txBox="1">
            <a:spLocks noChangeArrowheads="1"/>
          </p:cNvSpPr>
          <p:nvPr/>
        </p:nvSpPr>
        <p:spPr bwMode="auto">
          <a:xfrm>
            <a:off x="0" y="3606800"/>
            <a:ext cx="1685925" cy="830263"/>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8</a:t>
            </a:r>
            <a:r>
              <a:rPr lang="zh-CN" altLang="en-US" sz="1600" b="1">
                <a:latin typeface="Times New Roman" pitchFamily="18" charset="0"/>
              </a:rPr>
              <a:t>章 </a:t>
            </a:r>
            <a:r>
              <a:rPr lang="zh-CN" altLang="zh-CN" sz="1600" b="1"/>
              <a:t>绕线转子异步电机转子变频控制系统</a:t>
            </a:r>
            <a:endParaRPr lang="zh-CN" altLang="en-US" sz="1600" b="1">
              <a:latin typeface="Times New Roman" pitchFamily="18" charset="0"/>
            </a:endParaRP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3"/>
          <p:cNvSpPr>
            <a:spLocks noGrp="1" noChangeArrowheads="1"/>
          </p:cNvSpPr>
          <p:nvPr>
            <p:ph idx="1"/>
          </p:nvPr>
        </p:nvSpPr>
        <p:spPr>
          <a:xfrm>
            <a:off x="0" y="0"/>
            <a:ext cx="9144000" cy="6858000"/>
          </a:xfrm>
          <a:solidFill>
            <a:schemeClr val="bg1"/>
          </a:solidFill>
        </p:spPr>
        <p:txBody>
          <a:bodyPr/>
          <a:lstStyle/>
          <a:p>
            <a:pPr marL="0" indent="0" eaLnBrk="1" hangingPunct="1">
              <a:buFontTx/>
              <a:buNone/>
            </a:pPr>
            <a:r>
              <a:rPr lang="zh-CN" altLang="en-US" sz="2800" b="1" smtClean="0">
                <a:solidFill>
                  <a:srgbClr val="0000FF"/>
                </a:solidFill>
              </a:rPr>
              <a:t>五、他控变频调速系统</a:t>
            </a:r>
            <a:r>
              <a:rPr lang="en-US" altLang="zh-CN" sz="2800" b="1" smtClean="0">
                <a:solidFill>
                  <a:srgbClr val="0000FF"/>
                </a:solidFill>
              </a:rPr>
              <a:t>--</a:t>
            </a:r>
            <a:r>
              <a:rPr lang="zh-CN" altLang="en-US" sz="2800" b="1" smtClean="0">
                <a:solidFill>
                  <a:srgbClr val="0000FF"/>
                </a:solidFill>
              </a:rPr>
              <a:t>由交</a:t>
            </a:r>
            <a:r>
              <a:rPr lang="en-US" altLang="zh-CN" sz="2800" b="1" smtClean="0">
                <a:solidFill>
                  <a:srgbClr val="0000FF"/>
                </a:solidFill>
              </a:rPr>
              <a:t>-</a:t>
            </a:r>
            <a:r>
              <a:rPr lang="zh-CN" altLang="en-US" sz="2800" b="1" smtClean="0">
                <a:solidFill>
                  <a:srgbClr val="0000FF"/>
                </a:solidFill>
              </a:rPr>
              <a:t>直</a:t>
            </a:r>
            <a:r>
              <a:rPr lang="en-US" altLang="zh-CN" sz="2800" b="1" smtClean="0">
                <a:solidFill>
                  <a:srgbClr val="0000FF"/>
                </a:solidFill>
              </a:rPr>
              <a:t>-</a:t>
            </a:r>
            <a:r>
              <a:rPr lang="zh-CN" altLang="en-US" sz="2800" b="1" smtClean="0">
                <a:solidFill>
                  <a:srgbClr val="0000FF"/>
                </a:solidFill>
              </a:rPr>
              <a:t>交电流型负载换流变压变频器供电的同步电动机调速系统特点及存在的问题</a:t>
            </a:r>
          </a:p>
          <a:p>
            <a:pPr marL="0" indent="0" eaLnBrk="1" hangingPunct="1">
              <a:buFontTx/>
              <a:buNone/>
            </a:pPr>
            <a:r>
              <a:rPr lang="zh-CN" altLang="en-US" sz="2200" b="1" smtClean="0">
                <a:solidFill>
                  <a:srgbClr val="CC0000"/>
                </a:solidFill>
              </a:rPr>
              <a:t>特点：</a:t>
            </a:r>
            <a:r>
              <a:rPr lang="zh-CN" altLang="en-US" sz="2200" b="1" smtClean="0"/>
              <a:t>大型同步电动机转子上一般都具有励磁绕组，通过滑环由直流励磁电源供电，或者由交流励磁发电机经过随转子一起旋转的整流器供电。对于经常在高速运行的机械设备，定子常用交</a:t>
            </a:r>
            <a:r>
              <a:rPr lang="en-US" altLang="zh-CN" sz="2200" b="1" smtClean="0"/>
              <a:t>-</a:t>
            </a:r>
            <a:r>
              <a:rPr lang="zh-CN" altLang="en-US" sz="2200" b="1" smtClean="0"/>
              <a:t>直</a:t>
            </a:r>
            <a:r>
              <a:rPr lang="en-US" altLang="zh-CN" sz="2200" b="1" smtClean="0"/>
              <a:t>-</a:t>
            </a:r>
            <a:r>
              <a:rPr lang="zh-CN" altLang="en-US" sz="2200" b="1" smtClean="0"/>
              <a:t>交电流型变压变频器供电，其电机侧变换器（即逆变器）比给异步电动机供电时更简单，可以省去强迫换流电路，而利用同步电动机定子中的感应电动势实现换相。</a:t>
            </a:r>
          </a:p>
          <a:p>
            <a:pPr marL="0" indent="0" eaLnBrk="1" hangingPunct="1">
              <a:buFontTx/>
              <a:buNone/>
            </a:pPr>
            <a:r>
              <a:rPr lang="zh-CN" altLang="en-US" sz="2200" b="1" smtClean="0">
                <a:solidFill>
                  <a:srgbClr val="CC0000"/>
                </a:solidFill>
              </a:rPr>
              <a:t>换流问题：</a:t>
            </a:r>
          </a:p>
          <a:p>
            <a:pPr marL="0" indent="0" eaLnBrk="1" hangingPunct="1">
              <a:buFontTx/>
              <a:buNone/>
            </a:pPr>
            <a:r>
              <a:rPr lang="en-US" altLang="zh-CN" sz="2200" b="1" smtClean="0"/>
              <a:t>LCI</a:t>
            </a:r>
            <a:r>
              <a:rPr lang="zh-CN" altLang="en-US" sz="2200" b="1" smtClean="0"/>
              <a:t>同步调速系统在起动和低速时存在换流问题，低速时同步电动机感应电动势不够大不足以保证可靠换流；当电机静止时，感应电动势为零，根本就无法换流。</a:t>
            </a:r>
          </a:p>
          <a:p>
            <a:pPr marL="0" indent="0" eaLnBrk="1" hangingPunct="1">
              <a:buFontTx/>
              <a:buNone/>
            </a:pPr>
            <a:r>
              <a:rPr lang="zh-CN" altLang="en-US" sz="2200" b="1" smtClean="0">
                <a:solidFill>
                  <a:srgbClr val="CC0000"/>
                </a:solidFill>
              </a:rPr>
              <a:t>解决方案：</a:t>
            </a:r>
          </a:p>
          <a:p>
            <a:pPr marL="0" indent="0" eaLnBrk="1" hangingPunct="1">
              <a:buFontTx/>
              <a:buNone/>
            </a:pPr>
            <a:r>
              <a:rPr lang="zh-CN" altLang="en-US" sz="2200" b="1" smtClean="0"/>
              <a:t>这时，须采用</a:t>
            </a:r>
            <a:r>
              <a:rPr lang="zh-CN" altLang="en-US" sz="2200" b="1" smtClean="0">
                <a:latin typeface="Arial" pitchFamily="34" charset="0"/>
              </a:rPr>
              <a:t>“</a:t>
            </a:r>
            <a:r>
              <a:rPr lang="zh-CN" altLang="en-US" sz="2200" b="1" smtClean="0"/>
              <a:t>直流侧电流断续</a:t>
            </a:r>
            <a:r>
              <a:rPr lang="zh-CN" altLang="en-US" sz="2200" b="1" smtClean="0">
                <a:latin typeface="Arial" pitchFamily="34" charset="0"/>
              </a:rPr>
              <a:t>”</a:t>
            </a:r>
            <a:r>
              <a:rPr lang="zh-CN" altLang="en-US" sz="2200" b="1" smtClean="0"/>
              <a:t>的特殊方法，使中间直流环节电抗器的旁路晶闸管导通，让电抗器放电，同时切断直流电流，允许逆变器换相，换相后再关断旁路晶闸管，使电流恢复正常。用这种换流方式可使电动机转速升到额定值的</a:t>
            </a:r>
            <a:r>
              <a:rPr lang="en-US" altLang="zh-CN" sz="2200" b="1" smtClean="0"/>
              <a:t>3%~5%</a:t>
            </a:r>
            <a:r>
              <a:rPr lang="zh-CN" altLang="en-US" sz="2200" b="1" smtClean="0"/>
              <a:t>，然后再切换到负载电动势换流。 </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2" descr="8z2"/>
          <p:cNvPicPr>
            <a:picLocks noChangeAspect="1" noChangeArrowheads="1"/>
          </p:cNvPicPr>
          <p:nvPr/>
        </p:nvPicPr>
        <p:blipFill>
          <a:blip r:embed="rId2" cstate="print"/>
          <a:srcRect/>
          <a:stretch>
            <a:fillRect/>
          </a:stretch>
        </p:blipFill>
        <p:spPr bwMode="auto">
          <a:xfrm>
            <a:off x="1781175" y="841375"/>
            <a:ext cx="7272338" cy="5276850"/>
          </a:xfrm>
          <a:prstGeom prst="rect">
            <a:avLst/>
          </a:prstGeom>
          <a:noFill/>
          <a:ln w="9525">
            <a:noFill/>
            <a:miter lim="800000"/>
            <a:headEnd/>
            <a:tailEnd/>
          </a:ln>
        </p:spPr>
      </p:pic>
      <p:sp>
        <p:nvSpPr>
          <p:cNvPr id="94212" name="Rectangle 4"/>
          <p:cNvSpPr>
            <a:spLocks noChangeArrowheads="1"/>
          </p:cNvSpPr>
          <p:nvPr/>
        </p:nvSpPr>
        <p:spPr bwMode="auto">
          <a:xfrm>
            <a:off x="1692275" y="6237288"/>
            <a:ext cx="7397750" cy="427037"/>
          </a:xfrm>
          <a:prstGeom prst="rect">
            <a:avLst/>
          </a:prstGeom>
          <a:noFill/>
          <a:ln w="9525">
            <a:noFill/>
            <a:miter lim="800000"/>
          </a:ln>
          <a:effectLst/>
        </p:spPr>
        <p:txBody>
          <a:bodyPr/>
          <a:lstStyle/>
          <a:p>
            <a:pPr marL="3175" indent="-3175" algn="ctr">
              <a:spcBef>
                <a:spcPct val="20000"/>
              </a:spcBef>
              <a:buClr>
                <a:schemeClr val="folHlink"/>
              </a:buClr>
              <a:buSzPct val="75000"/>
              <a:buFont typeface="Wingdings" panose="05000000000000000000" pitchFamily="2" charset="2"/>
              <a:buNone/>
              <a:defRPr/>
            </a:pPr>
            <a:r>
              <a:rPr kumimoji="1" lang="zh-CN" altLang="en-US" sz="1800" b="1" dirty="0">
                <a:latin typeface="Times New Roman" panose="02020603050405020304" pitchFamily="18" charset="0"/>
              </a:rPr>
              <a:t>由交</a:t>
            </a:r>
            <a:r>
              <a:rPr kumimoji="1" lang="en-US" altLang="zh-CN" sz="1800" b="1" dirty="0">
                <a:latin typeface="Times New Roman" panose="02020603050405020304" pitchFamily="18" charset="0"/>
              </a:rPr>
              <a:t>-</a:t>
            </a:r>
            <a:r>
              <a:rPr kumimoji="1" lang="zh-CN" altLang="en-US" sz="1800" b="1" dirty="0">
                <a:latin typeface="Times New Roman" panose="02020603050405020304" pitchFamily="18" charset="0"/>
              </a:rPr>
              <a:t>直</a:t>
            </a:r>
            <a:r>
              <a:rPr kumimoji="1" lang="en-US" altLang="zh-CN" sz="1800" b="1" dirty="0">
                <a:latin typeface="Times New Roman" panose="02020603050405020304" pitchFamily="18" charset="0"/>
              </a:rPr>
              <a:t>-</a:t>
            </a:r>
            <a:r>
              <a:rPr kumimoji="1" lang="zh-CN" altLang="en-US" sz="1800" b="1" dirty="0">
                <a:latin typeface="Times New Roman" panose="02020603050405020304" pitchFamily="18" charset="0"/>
              </a:rPr>
              <a:t>交电流型</a:t>
            </a:r>
            <a:r>
              <a:rPr kumimoji="1" lang="zh-CN" altLang="en-US" sz="1800" b="1" dirty="0">
                <a:solidFill>
                  <a:srgbClr val="FF0000"/>
                </a:solidFill>
                <a:effectLst>
                  <a:outerShdw blurRad="38100" dist="38100" dir="2700000" algn="tl">
                    <a:srgbClr val="C0C0C0"/>
                  </a:outerShdw>
                </a:effectLst>
                <a:latin typeface="Times New Roman" panose="02020603050405020304" pitchFamily="18" charset="0"/>
              </a:rPr>
              <a:t>负载换流</a:t>
            </a:r>
            <a:r>
              <a:rPr kumimoji="1" lang="zh-CN" altLang="en-US" sz="1800" b="1" dirty="0">
                <a:latin typeface="Times New Roman" panose="02020603050405020304" pitchFamily="18" charset="0"/>
              </a:rPr>
              <a:t>变压变频器供电的同步电动机调速系统</a:t>
            </a:r>
          </a:p>
        </p:txBody>
      </p:sp>
      <p:sp>
        <p:nvSpPr>
          <p:cNvPr id="4" name="Text Box 30"/>
          <p:cNvSpPr txBox="1">
            <a:spLocks noChangeArrowheads="1"/>
          </p:cNvSpPr>
          <p:nvPr/>
        </p:nvSpPr>
        <p:spPr bwMode="auto">
          <a:xfrm>
            <a:off x="0" y="4514850"/>
            <a:ext cx="1670050" cy="825500"/>
          </a:xfrm>
          <a:prstGeom prst="rect">
            <a:avLst/>
          </a:prstGeom>
          <a:solidFill>
            <a:schemeClr val="accent5">
              <a:lumMod val="60000"/>
              <a:lumOff val="40000"/>
            </a:schemeClr>
          </a:solidFill>
          <a:ln w="9525">
            <a:noFill/>
            <a:miter lim="800000"/>
          </a:ln>
        </p:spPr>
        <p:txBody>
          <a:bodyPr>
            <a:spAutoFit/>
          </a:bodyPr>
          <a:lstStyle/>
          <a:p>
            <a:pPr>
              <a:spcBef>
                <a:spcPct val="50000"/>
              </a:spcBef>
              <a:buFontTx/>
              <a:buNone/>
              <a:defRPr/>
            </a:pPr>
            <a:r>
              <a:rPr kumimoji="1" lang="zh-CN" altLang="en-US" sz="1600" b="1" dirty="0">
                <a:latin typeface="Times New Roman" panose="02020603050405020304" pitchFamily="18" charset="0"/>
                <a:hlinkClick r:id="rId3" action="ppaction://hlinksldjump"/>
              </a:rPr>
              <a:t>第</a:t>
            </a:r>
            <a:r>
              <a:rPr kumimoji="1" lang="en-US" altLang="zh-CN" sz="1600" b="1" dirty="0">
                <a:latin typeface="Times New Roman" panose="02020603050405020304" pitchFamily="18" charset="0"/>
                <a:hlinkClick r:id="rId3" action="ppaction://hlinksldjump"/>
              </a:rPr>
              <a:t>9</a:t>
            </a:r>
            <a:r>
              <a:rPr kumimoji="1" lang="zh-CN" altLang="en-US" sz="1600" b="1" dirty="0">
                <a:latin typeface="Times New Roman" panose="02020603050405020304" pitchFamily="18" charset="0"/>
                <a:hlinkClick r:id="rId3" action="ppaction://hlinksldjump"/>
              </a:rPr>
              <a:t>章 同步电动机变压变频调速系统</a:t>
            </a:r>
            <a:endParaRPr kumimoji="1" lang="zh-CN" altLang="en-US" sz="1600" b="1" dirty="0">
              <a:latin typeface="Times New Roman" panose="02020603050405020304" pitchFamily="18" charset="0"/>
            </a:endParaRPr>
          </a:p>
        </p:txBody>
      </p:sp>
      <p:sp>
        <p:nvSpPr>
          <p:cNvPr id="91141" name="Text Box 13"/>
          <p:cNvSpPr txBox="1">
            <a:spLocks noChangeArrowheads="1"/>
          </p:cNvSpPr>
          <p:nvPr/>
        </p:nvSpPr>
        <p:spPr bwMode="auto">
          <a:xfrm>
            <a:off x="0" y="2676525"/>
            <a:ext cx="1703388"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4" action="ppaction://hlinksldjump"/>
              </a:rPr>
              <a:t>第</a:t>
            </a:r>
            <a:r>
              <a:rPr lang="en-US" altLang="zh-CN" sz="1600" b="1">
                <a:latin typeface="Times New Roman" pitchFamily="18" charset="0"/>
                <a:hlinkClick r:id="rId4" action="ppaction://hlinksldjump"/>
              </a:rPr>
              <a:t>7</a:t>
            </a:r>
            <a:r>
              <a:rPr lang="zh-CN" altLang="en-US" sz="1600" b="1">
                <a:latin typeface="Times New Roman" pitchFamily="18" charset="0"/>
                <a:hlinkClick r:id="rId4" action="ppaction://hlinksldjump"/>
              </a:rPr>
              <a:t>章  基于动态模型的异步电动机调速系统</a:t>
            </a:r>
            <a:endParaRPr lang="zh-CN" altLang="en-US" sz="1600" b="1">
              <a:latin typeface="Times New Roman" pitchFamily="18" charset="0"/>
            </a:endParaRPr>
          </a:p>
        </p:txBody>
      </p:sp>
      <p:sp>
        <p:nvSpPr>
          <p:cNvPr id="91142" name="Text Box 26"/>
          <p:cNvSpPr txBox="1">
            <a:spLocks noChangeArrowheads="1"/>
          </p:cNvSpPr>
          <p:nvPr/>
        </p:nvSpPr>
        <p:spPr bwMode="auto">
          <a:xfrm>
            <a:off x="0" y="1079500"/>
            <a:ext cx="1687513" cy="581025"/>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5" action="ppaction://hlinksldjump"/>
              </a:rPr>
              <a:t>第</a:t>
            </a:r>
            <a:r>
              <a:rPr lang="en-US" altLang="zh-CN" sz="1600" b="1">
                <a:latin typeface="Times New Roman" pitchFamily="18" charset="0"/>
                <a:hlinkClick r:id="rId5" action="ppaction://hlinksldjump"/>
              </a:rPr>
              <a:t>1</a:t>
            </a:r>
            <a:r>
              <a:rPr lang="zh-CN" altLang="en-US" sz="1600" b="1">
                <a:latin typeface="Times New Roman" pitchFamily="18" charset="0"/>
                <a:hlinkClick r:id="rId5" action="ppaction://hlinksldjump"/>
              </a:rPr>
              <a:t>章  交流调速系统绪论</a:t>
            </a:r>
            <a:endParaRPr lang="zh-CN" altLang="en-US" sz="1600" b="1">
              <a:latin typeface="Times New Roman" pitchFamily="18" charset="0"/>
            </a:endParaRPr>
          </a:p>
        </p:txBody>
      </p:sp>
      <p:sp>
        <p:nvSpPr>
          <p:cNvPr id="91143" name="Text Box 27"/>
          <p:cNvSpPr txBox="1">
            <a:spLocks noChangeArrowheads="1"/>
          </p:cNvSpPr>
          <p:nvPr/>
        </p:nvSpPr>
        <p:spPr bwMode="auto">
          <a:xfrm>
            <a:off x="0" y="1749425"/>
            <a:ext cx="1693863" cy="825500"/>
          </a:xfrm>
          <a:prstGeom prst="rect">
            <a:avLst/>
          </a:prstGeom>
          <a:solidFill>
            <a:schemeClr val="bg1"/>
          </a:solidFill>
          <a:ln w="9525">
            <a:noFill/>
            <a:miter lim="800000"/>
            <a:headEnd/>
            <a:tailEnd/>
          </a:ln>
        </p:spPr>
        <p:txBody>
          <a:bodyPr>
            <a:spAutoFit/>
          </a:bodyPr>
          <a:lstStyle/>
          <a:p>
            <a:pPr>
              <a:spcBef>
                <a:spcPct val="50000"/>
              </a:spcBef>
            </a:pPr>
            <a:r>
              <a:rPr lang="zh-CN" altLang="zh-CN" sz="1600" b="1">
                <a:latin typeface="Times New Roman" pitchFamily="18" charset="0"/>
              </a:rPr>
              <a:t>第</a:t>
            </a:r>
            <a:r>
              <a:rPr lang="en-US" altLang="zh-CN" sz="1600" b="1">
                <a:latin typeface="Times New Roman" pitchFamily="18" charset="0"/>
              </a:rPr>
              <a:t>6</a:t>
            </a:r>
            <a:r>
              <a:rPr lang="zh-CN" altLang="zh-CN" sz="1600" b="1">
                <a:latin typeface="Times New Roman" pitchFamily="18" charset="0"/>
              </a:rPr>
              <a:t>章 </a:t>
            </a:r>
            <a:r>
              <a:rPr lang="zh-CN" altLang="en-US" sz="1600" b="1">
                <a:latin typeface="Times New Roman" pitchFamily="18" charset="0"/>
              </a:rPr>
              <a:t> </a:t>
            </a:r>
            <a:r>
              <a:rPr lang="zh-CN" altLang="zh-CN" sz="1600" b="1">
                <a:latin typeface="Times New Roman" pitchFamily="18" charset="0"/>
              </a:rPr>
              <a:t>基于稳态模型的异步电动机调速系统</a:t>
            </a:r>
            <a:endParaRPr lang="en-US" altLang="zh-CN" sz="1600" b="1">
              <a:latin typeface="Times New Roman" pitchFamily="18" charset="0"/>
            </a:endParaRPr>
          </a:p>
        </p:txBody>
      </p:sp>
      <p:sp>
        <p:nvSpPr>
          <p:cNvPr id="91144" name="Text Box 29"/>
          <p:cNvSpPr txBox="1">
            <a:spLocks noChangeArrowheads="1"/>
          </p:cNvSpPr>
          <p:nvPr/>
        </p:nvSpPr>
        <p:spPr bwMode="auto">
          <a:xfrm>
            <a:off x="0" y="3606800"/>
            <a:ext cx="1685925" cy="830263"/>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8</a:t>
            </a:r>
            <a:r>
              <a:rPr lang="zh-CN" altLang="en-US" sz="1600" b="1">
                <a:latin typeface="Times New Roman" pitchFamily="18" charset="0"/>
              </a:rPr>
              <a:t>章 </a:t>
            </a:r>
            <a:r>
              <a:rPr lang="zh-CN" altLang="zh-CN" sz="1600" b="1"/>
              <a:t>绕线转子异步电机转子变频控制系统</a:t>
            </a:r>
            <a:endParaRPr lang="zh-CN" altLang="en-US" sz="1600" b="1">
              <a:latin typeface="Times New Roman" pitchFamily="18" charset="0"/>
            </a:endParaRP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692275" y="115888"/>
            <a:ext cx="7056438" cy="555625"/>
          </a:xfrm>
          <a:solidFill>
            <a:schemeClr val="bg1"/>
          </a:solidFill>
        </p:spPr>
        <p:txBody>
          <a:bodyPr/>
          <a:lstStyle/>
          <a:p>
            <a:pPr algn="l">
              <a:defRPr/>
            </a:pPr>
            <a:r>
              <a:rPr lang="zh-CN" altLang="en-US" sz="2000" dirty="0" smtClean="0">
                <a:solidFill>
                  <a:srgbClr val="0000FF"/>
                </a:solidFill>
              </a:rPr>
              <a:t>六、由交</a:t>
            </a:r>
            <a:r>
              <a:rPr lang="en-US" altLang="zh-CN" sz="2000" dirty="0" smtClean="0">
                <a:solidFill>
                  <a:srgbClr val="0000FF"/>
                </a:solidFill>
              </a:rPr>
              <a:t>-</a:t>
            </a:r>
            <a:r>
              <a:rPr lang="zh-CN" altLang="en-US" sz="2000" dirty="0" smtClean="0">
                <a:solidFill>
                  <a:srgbClr val="0000FF"/>
                </a:solidFill>
              </a:rPr>
              <a:t>交变压变频器供电的大型低速同步电动机调速系统 </a:t>
            </a:r>
          </a:p>
        </p:txBody>
      </p:sp>
      <p:sp>
        <p:nvSpPr>
          <p:cNvPr id="93187" name="Rectangle 3"/>
          <p:cNvSpPr>
            <a:spLocks noGrp="1" noChangeArrowheads="1"/>
          </p:cNvSpPr>
          <p:nvPr>
            <p:ph idx="1"/>
          </p:nvPr>
        </p:nvSpPr>
        <p:spPr>
          <a:xfrm>
            <a:off x="1692275" y="836613"/>
            <a:ext cx="7380288" cy="2247900"/>
          </a:xfrm>
        </p:spPr>
        <p:txBody>
          <a:bodyPr/>
          <a:lstStyle/>
          <a:p>
            <a:pPr marL="0" indent="0">
              <a:buFontTx/>
              <a:buNone/>
              <a:defRPr/>
            </a:pPr>
            <a:r>
              <a:rPr lang="zh-CN" altLang="en-US" sz="2000" b="1" dirty="0" smtClean="0">
                <a:effectLst>
                  <a:outerShdw blurRad="38100" dist="38100" dir="2700000" algn="tl">
                    <a:srgbClr val="C0C0C0"/>
                  </a:outerShdw>
                </a:effectLst>
              </a:rPr>
              <a:t>大型同步电动机变压变频调速系统用于低速的电力拖动，例如无齿轮传动的可逆轧机、矿井提升机、水泥转窑等。该系统由交</a:t>
            </a:r>
            <a:r>
              <a:rPr lang="en-US" altLang="zh-CN" sz="2000" b="1" dirty="0" smtClean="0">
                <a:effectLst>
                  <a:outerShdw blurRad="38100" dist="38100" dir="2700000" algn="tl">
                    <a:srgbClr val="C0C0C0"/>
                  </a:outerShdw>
                </a:effectLst>
              </a:rPr>
              <a:t>-</a:t>
            </a:r>
            <a:r>
              <a:rPr lang="zh-CN" altLang="en-US" sz="2000" b="1" dirty="0" smtClean="0">
                <a:effectLst>
                  <a:outerShdw blurRad="38100" dist="38100" dir="2700000" algn="tl">
                    <a:srgbClr val="C0C0C0"/>
                  </a:outerShdw>
                </a:effectLst>
              </a:rPr>
              <a:t>交变压变频器（又称周波变换器）供电，其输出频率为</a:t>
            </a:r>
            <a:r>
              <a:rPr lang="en-US" altLang="zh-CN" sz="2000" b="1" dirty="0" smtClean="0">
                <a:effectLst>
                  <a:outerShdw blurRad="38100" dist="38100" dir="2700000" algn="tl">
                    <a:srgbClr val="C0C0C0"/>
                  </a:outerShdw>
                </a:effectLst>
              </a:rPr>
              <a:t>20~25Hz</a:t>
            </a:r>
            <a:r>
              <a:rPr lang="zh-CN" altLang="en-US" sz="2000" b="1" dirty="0" smtClean="0">
                <a:effectLst>
                  <a:outerShdw blurRad="38100" dist="38100" dir="2700000" algn="tl">
                    <a:srgbClr val="C0C0C0"/>
                  </a:outerShdw>
                </a:effectLst>
              </a:rPr>
              <a:t>（当电网频率为</a:t>
            </a:r>
            <a:r>
              <a:rPr lang="en-US" altLang="zh-CN" sz="2000" b="1" dirty="0" smtClean="0">
                <a:effectLst>
                  <a:outerShdw blurRad="38100" dist="38100" dir="2700000" algn="tl">
                    <a:srgbClr val="C0C0C0"/>
                  </a:outerShdw>
                </a:effectLst>
              </a:rPr>
              <a:t>50Hz</a:t>
            </a:r>
            <a:r>
              <a:rPr lang="zh-CN" altLang="en-US" sz="2000" b="1" dirty="0" smtClean="0">
                <a:effectLst>
                  <a:outerShdw blurRad="38100" dist="38100" dir="2700000" algn="tl">
                    <a:srgbClr val="C0C0C0"/>
                  </a:outerShdw>
                </a:effectLst>
              </a:rPr>
              <a:t>时），对于一台</a:t>
            </a:r>
            <a:r>
              <a:rPr lang="en-US" altLang="zh-CN" sz="2000" b="1" dirty="0" smtClean="0">
                <a:effectLst>
                  <a:outerShdw blurRad="38100" dist="38100" dir="2700000" algn="tl">
                    <a:srgbClr val="C0C0C0"/>
                  </a:outerShdw>
                </a:effectLst>
              </a:rPr>
              <a:t>20</a:t>
            </a:r>
            <a:r>
              <a:rPr lang="zh-CN" altLang="en-US" sz="2000" b="1" dirty="0" smtClean="0">
                <a:effectLst>
                  <a:outerShdw blurRad="38100" dist="38100" dir="2700000" algn="tl">
                    <a:srgbClr val="C0C0C0"/>
                  </a:outerShdw>
                </a:effectLst>
              </a:rPr>
              <a:t>极同步电动机，同步转速为</a:t>
            </a:r>
            <a:r>
              <a:rPr lang="en-US" altLang="zh-CN" sz="2000" b="1" dirty="0" smtClean="0">
                <a:effectLst>
                  <a:outerShdw blurRad="38100" dist="38100" dir="2700000" algn="tl">
                    <a:srgbClr val="C0C0C0"/>
                  </a:outerShdw>
                </a:effectLst>
              </a:rPr>
              <a:t>120~150r/min</a:t>
            </a:r>
            <a:r>
              <a:rPr lang="zh-CN" altLang="en-US" sz="2000" b="1" dirty="0" smtClean="0">
                <a:effectLst>
                  <a:outerShdw blurRad="38100" dist="38100" dir="2700000" algn="tl">
                    <a:srgbClr val="C0C0C0"/>
                  </a:outerShdw>
                </a:effectLst>
              </a:rPr>
              <a:t>，直接用来拖动轧钢机等设备是很合适的，可以省去庞大齿轮传动装置。 </a:t>
            </a:r>
          </a:p>
        </p:txBody>
      </p:sp>
      <p:pic>
        <p:nvPicPr>
          <p:cNvPr id="92164" name="Picture 6" descr="8z3"/>
          <p:cNvPicPr>
            <a:picLocks noChangeAspect="1" noChangeArrowheads="1"/>
          </p:cNvPicPr>
          <p:nvPr/>
        </p:nvPicPr>
        <p:blipFill>
          <a:blip r:embed="rId2" cstate="print"/>
          <a:srcRect/>
          <a:stretch>
            <a:fillRect/>
          </a:stretch>
        </p:blipFill>
        <p:spPr bwMode="auto">
          <a:xfrm>
            <a:off x="2124075" y="2781300"/>
            <a:ext cx="6156325" cy="3789363"/>
          </a:xfrm>
          <a:prstGeom prst="rect">
            <a:avLst/>
          </a:prstGeom>
          <a:noFill/>
          <a:ln w="9525">
            <a:noFill/>
            <a:miter lim="800000"/>
            <a:headEnd/>
            <a:tailEnd/>
          </a:ln>
        </p:spPr>
      </p:pic>
      <p:sp>
        <p:nvSpPr>
          <p:cNvPr id="5" name="Text Box 30"/>
          <p:cNvSpPr txBox="1">
            <a:spLocks noChangeArrowheads="1"/>
          </p:cNvSpPr>
          <p:nvPr/>
        </p:nvSpPr>
        <p:spPr bwMode="auto">
          <a:xfrm>
            <a:off x="0" y="4514850"/>
            <a:ext cx="1670050" cy="825500"/>
          </a:xfrm>
          <a:prstGeom prst="rect">
            <a:avLst/>
          </a:prstGeom>
          <a:solidFill>
            <a:schemeClr val="accent5">
              <a:lumMod val="60000"/>
              <a:lumOff val="40000"/>
            </a:schemeClr>
          </a:solidFill>
          <a:ln w="9525">
            <a:noFill/>
            <a:miter lim="800000"/>
          </a:ln>
        </p:spPr>
        <p:txBody>
          <a:bodyPr>
            <a:spAutoFit/>
          </a:bodyPr>
          <a:lstStyle/>
          <a:p>
            <a:pPr>
              <a:spcBef>
                <a:spcPct val="50000"/>
              </a:spcBef>
              <a:buFontTx/>
              <a:buNone/>
              <a:defRPr/>
            </a:pPr>
            <a:r>
              <a:rPr kumimoji="1" lang="zh-CN" altLang="en-US" sz="1600" b="1" dirty="0">
                <a:latin typeface="Times New Roman" panose="02020603050405020304" pitchFamily="18" charset="0"/>
                <a:hlinkClick r:id="rId3" action="ppaction://hlinksldjump"/>
              </a:rPr>
              <a:t>第</a:t>
            </a:r>
            <a:r>
              <a:rPr kumimoji="1" lang="en-US" altLang="zh-CN" sz="1600" b="1" dirty="0">
                <a:latin typeface="Times New Roman" panose="02020603050405020304" pitchFamily="18" charset="0"/>
                <a:hlinkClick r:id="rId3" action="ppaction://hlinksldjump"/>
              </a:rPr>
              <a:t>9</a:t>
            </a:r>
            <a:r>
              <a:rPr kumimoji="1" lang="zh-CN" altLang="en-US" sz="1600" b="1" dirty="0">
                <a:latin typeface="Times New Roman" panose="02020603050405020304" pitchFamily="18" charset="0"/>
                <a:hlinkClick r:id="rId3" action="ppaction://hlinksldjump"/>
              </a:rPr>
              <a:t>章 同步电动机变压变频调速系统</a:t>
            </a:r>
            <a:endParaRPr kumimoji="1" lang="zh-CN" altLang="en-US" sz="1600" b="1" dirty="0">
              <a:latin typeface="Times New Roman" panose="02020603050405020304" pitchFamily="18" charset="0"/>
            </a:endParaRPr>
          </a:p>
        </p:txBody>
      </p:sp>
      <p:sp>
        <p:nvSpPr>
          <p:cNvPr id="92166" name="Text Box 13"/>
          <p:cNvSpPr txBox="1">
            <a:spLocks noChangeArrowheads="1"/>
          </p:cNvSpPr>
          <p:nvPr/>
        </p:nvSpPr>
        <p:spPr bwMode="auto">
          <a:xfrm>
            <a:off x="0" y="2676525"/>
            <a:ext cx="1703388"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4" action="ppaction://hlinksldjump"/>
              </a:rPr>
              <a:t>第</a:t>
            </a:r>
            <a:r>
              <a:rPr lang="en-US" altLang="zh-CN" sz="1600" b="1">
                <a:latin typeface="Times New Roman" pitchFamily="18" charset="0"/>
                <a:hlinkClick r:id="rId4" action="ppaction://hlinksldjump"/>
              </a:rPr>
              <a:t>7</a:t>
            </a:r>
            <a:r>
              <a:rPr lang="zh-CN" altLang="en-US" sz="1600" b="1">
                <a:latin typeface="Times New Roman" pitchFamily="18" charset="0"/>
                <a:hlinkClick r:id="rId4" action="ppaction://hlinksldjump"/>
              </a:rPr>
              <a:t>章  基于动态模型的异步电动机调速系统</a:t>
            </a:r>
            <a:endParaRPr lang="zh-CN" altLang="en-US" sz="1600" b="1">
              <a:latin typeface="Times New Roman" pitchFamily="18" charset="0"/>
            </a:endParaRPr>
          </a:p>
        </p:txBody>
      </p:sp>
      <p:sp>
        <p:nvSpPr>
          <p:cNvPr id="92167" name="Text Box 26"/>
          <p:cNvSpPr txBox="1">
            <a:spLocks noChangeArrowheads="1"/>
          </p:cNvSpPr>
          <p:nvPr/>
        </p:nvSpPr>
        <p:spPr bwMode="auto">
          <a:xfrm>
            <a:off x="0" y="1079500"/>
            <a:ext cx="1687513" cy="581025"/>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5" action="ppaction://hlinksldjump"/>
              </a:rPr>
              <a:t>第</a:t>
            </a:r>
            <a:r>
              <a:rPr lang="en-US" altLang="zh-CN" sz="1600" b="1">
                <a:latin typeface="Times New Roman" pitchFamily="18" charset="0"/>
                <a:hlinkClick r:id="rId5" action="ppaction://hlinksldjump"/>
              </a:rPr>
              <a:t>1</a:t>
            </a:r>
            <a:r>
              <a:rPr lang="zh-CN" altLang="en-US" sz="1600" b="1">
                <a:latin typeface="Times New Roman" pitchFamily="18" charset="0"/>
                <a:hlinkClick r:id="rId5" action="ppaction://hlinksldjump"/>
              </a:rPr>
              <a:t>章  交流调速系统绪论</a:t>
            </a:r>
            <a:endParaRPr lang="zh-CN" altLang="en-US" sz="1600" b="1">
              <a:latin typeface="Times New Roman" pitchFamily="18" charset="0"/>
            </a:endParaRPr>
          </a:p>
        </p:txBody>
      </p:sp>
      <p:sp>
        <p:nvSpPr>
          <p:cNvPr id="92168" name="Text Box 27"/>
          <p:cNvSpPr txBox="1">
            <a:spLocks noChangeArrowheads="1"/>
          </p:cNvSpPr>
          <p:nvPr/>
        </p:nvSpPr>
        <p:spPr bwMode="auto">
          <a:xfrm>
            <a:off x="0" y="1749425"/>
            <a:ext cx="1693863" cy="825500"/>
          </a:xfrm>
          <a:prstGeom prst="rect">
            <a:avLst/>
          </a:prstGeom>
          <a:solidFill>
            <a:schemeClr val="bg1"/>
          </a:solidFill>
          <a:ln w="9525">
            <a:noFill/>
            <a:miter lim="800000"/>
            <a:headEnd/>
            <a:tailEnd/>
          </a:ln>
        </p:spPr>
        <p:txBody>
          <a:bodyPr>
            <a:spAutoFit/>
          </a:bodyPr>
          <a:lstStyle/>
          <a:p>
            <a:pPr>
              <a:spcBef>
                <a:spcPct val="50000"/>
              </a:spcBef>
            </a:pPr>
            <a:r>
              <a:rPr lang="zh-CN" altLang="zh-CN" sz="1600" b="1">
                <a:latin typeface="Times New Roman" pitchFamily="18" charset="0"/>
              </a:rPr>
              <a:t>第</a:t>
            </a:r>
            <a:r>
              <a:rPr lang="en-US" altLang="zh-CN" sz="1600" b="1">
                <a:latin typeface="Times New Roman" pitchFamily="18" charset="0"/>
              </a:rPr>
              <a:t>6</a:t>
            </a:r>
            <a:r>
              <a:rPr lang="zh-CN" altLang="zh-CN" sz="1600" b="1">
                <a:latin typeface="Times New Roman" pitchFamily="18" charset="0"/>
              </a:rPr>
              <a:t>章 </a:t>
            </a:r>
            <a:r>
              <a:rPr lang="zh-CN" altLang="en-US" sz="1600" b="1">
                <a:latin typeface="Times New Roman" pitchFamily="18" charset="0"/>
              </a:rPr>
              <a:t> </a:t>
            </a:r>
            <a:r>
              <a:rPr lang="zh-CN" altLang="zh-CN" sz="1600" b="1">
                <a:latin typeface="Times New Roman" pitchFamily="18" charset="0"/>
              </a:rPr>
              <a:t>基于稳态模型的异步电动机调速系统</a:t>
            </a:r>
            <a:endParaRPr lang="en-US" altLang="zh-CN" sz="1600" b="1">
              <a:latin typeface="Times New Roman" pitchFamily="18" charset="0"/>
            </a:endParaRPr>
          </a:p>
        </p:txBody>
      </p:sp>
      <p:sp>
        <p:nvSpPr>
          <p:cNvPr id="92169" name="Text Box 29"/>
          <p:cNvSpPr txBox="1">
            <a:spLocks noChangeArrowheads="1"/>
          </p:cNvSpPr>
          <p:nvPr/>
        </p:nvSpPr>
        <p:spPr bwMode="auto">
          <a:xfrm>
            <a:off x="0" y="3606800"/>
            <a:ext cx="1685925" cy="830263"/>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8</a:t>
            </a:r>
            <a:r>
              <a:rPr lang="zh-CN" altLang="en-US" sz="1600" b="1">
                <a:latin typeface="Times New Roman" pitchFamily="18" charset="0"/>
              </a:rPr>
              <a:t>章 </a:t>
            </a:r>
            <a:r>
              <a:rPr lang="zh-CN" altLang="zh-CN" sz="1600" b="1"/>
              <a:t>绕线转子异步电机转子变频控制系统</a:t>
            </a:r>
            <a:endParaRPr lang="zh-CN" altLang="en-US" sz="1600" b="1">
              <a:latin typeface="Times New Roman" pitchFamily="18" charset="0"/>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3"/>
          <p:cNvSpPr>
            <a:spLocks noChangeArrowheads="1"/>
          </p:cNvSpPr>
          <p:nvPr/>
        </p:nvSpPr>
        <p:spPr bwMode="auto">
          <a:xfrm>
            <a:off x="1692275" y="765175"/>
            <a:ext cx="7451725" cy="1295400"/>
          </a:xfrm>
          <a:prstGeom prst="rect">
            <a:avLst/>
          </a:prstGeom>
          <a:noFill/>
          <a:ln w="9525">
            <a:noFill/>
            <a:miter lim="800000"/>
            <a:headEnd/>
            <a:tailEnd/>
          </a:ln>
        </p:spPr>
        <p:txBody>
          <a:bodyPr/>
          <a:lstStyle/>
          <a:p>
            <a:pPr>
              <a:lnSpc>
                <a:spcPct val="90000"/>
              </a:lnSpc>
              <a:spcBef>
                <a:spcPct val="20000"/>
              </a:spcBef>
            </a:pPr>
            <a:r>
              <a:rPr lang="zh-CN" altLang="en-US" sz="2800" b="1">
                <a:solidFill>
                  <a:srgbClr val="0000FF"/>
                </a:solidFill>
              </a:rPr>
              <a:t>七、他控变频调速系统</a:t>
            </a:r>
            <a:r>
              <a:rPr lang="en-US" altLang="zh-CN" sz="2800" b="1">
                <a:solidFill>
                  <a:srgbClr val="0000FF"/>
                </a:solidFill>
              </a:rPr>
              <a:t>--</a:t>
            </a:r>
            <a:r>
              <a:rPr lang="zh-CN" altLang="en-US" sz="2800" b="1">
                <a:solidFill>
                  <a:srgbClr val="0000FF"/>
                </a:solidFill>
              </a:rPr>
              <a:t>按气隙磁场定向的同步电动机矢量控制系统，二极同步电机物理模型</a:t>
            </a:r>
            <a:r>
              <a:rPr lang="zh-CN" altLang="en-US" sz="2800">
                <a:solidFill>
                  <a:srgbClr val="0000FF"/>
                </a:solidFill>
              </a:rPr>
              <a:t> </a:t>
            </a:r>
          </a:p>
        </p:txBody>
      </p:sp>
      <p:pic>
        <p:nvPicPr>
          <p:cNvPr id="93187" name="Picture 4"/>
          <p:cNvPicPr>
            <a:picLocks noChangeAspect="1" noChangeArrowheads="1"/>
          </p:cNvPicPr>
          <p:nvPr/>
        </p:nvPicPr>
        <p:blipFill>
          <a:blip r:embed="rId2" cstate="print"/>
          <a:srcRect/>
          <a:stretch>
            <a:fillRect/>
          </a:stretch>
        </p:blipFill>
        <p:spPr bwMode="auto">
          <a:xfrm>
            <a:off x="3851275" y="2133600"/>
            <a:ext cx="3816350" cy="3887788"/>
          </a:xfrm>
          <a:prstGeom prst="rect">
            <a:avLst/>
          </a:prstGeom>
          <a:noFill/>
          <a:ln w="9525">
            <a:noFill/>
            <a:miter lim="800000"/>
            <a:headEnd/>
            <a:tailEnd/>
          </a:ln>
        </p:spPr>
      </p:pic>
      <p:sp>
        <p:nvSpPr>
          <p:cNvPr id="4" name="Text Box 30"/>
          <p:cNvSpPr txBox="1">
            <a:spLocks noChangeArrowheads="1"/>
          </p:cNvSpPr>
          <p:nvPr/>
        </p:nvSpPr>
        <p:spPr bwMode="auto">
          <a:xfrm>
            <a:off x="0" y="4514850"/>
            <a:ext cx="1670050" cy="825500"/>
          </a:xfrm>
          <a:prstGeom prst="rect">
            <a:avLst/>
          </a:prstGeom>
          <a:solidFill>
            <a:schemeClr val="accent5">
              <a:lumMod val="60000"/>
              <a:lumOff val="40000"/>
            </a:schemeClr>
          </a:solidFill>
          <a:ln w="9525">
            <a:noFill/>
            <a:miter lim="800000"/>
          </a:ln>
        </p:spPr>
        <p:txBody>
          <a:bodyPr>
            <a:spAutoFit/>
          </a:bodyPr>
          <a:lstStyle/>
          <a:p>
            <a:pPr>
              <a:spcBef>
                <a:spcPct val="50000"/>
              </a:spcBef>
              <a:buFontTx/>
              <a:buNone/>
              <a:defRPr/>
            </a:pPr>
            <a:r>
              <a:rPr kumimoji="1" lang="zh-CN" altLang="en-US" sz="1600" b="1" dirty="0">
                <a:latin typeface="Times New Roman" panose="02020603050405020304" pitchFamily="18" charset="0"/>
                <a:hlinkClick r:id="rId3" action="ppaction://hlinksldjump"/>
              </a:rPr>
              <a:t>第</a:t>
            </a:r>
            <a:r>
              <a:rPr kumimoji="1" lang="en-US" altLang="zh-CN" sz="1600" b="1" dirty="0">
                <a:latin typeface="Times New Roman" panose="02020603050405020304" pitchFamily="18" charset="0"/>
                <a:hlinkClick r:id="rId3" action="ppaction://hlinksldjump"/>
              </a:rPr>
              <a:t>9</a:t>
            </a:r>
            <a:r>
              <a:rPr kumimoji="1" lang="zh-CN" altLang="en-US" sz="1600" b="1" dirty="0">
                <a:latin typeface="Times New Roman" panose="02020603050405020304" pitchFamily="18" charset="0"/>
                <a:hlinkClick r:id="rId3" action="ppaction://hlinksldjump"/>
              </a:rPr>
              <a:t>章 同步电动机变压变频调速系统</a:t>
            </a:r>
            <a:endParaRPr kumimoji="1" lang="zh-CN" altLang="en-US" sz="1600" b="1" dirty="0">
              <a:latin typeface="Times New Roman" panose="02020603050405020304" pitchFamily="18" charset="0"/>
            </a:endParaRPr>
          </a:p>
        </p:txBody>
      </p:sp>
      <p:sp>
        <p:nvSpPr>
          <p:cNvPr id="93189" name="Text Box 13"/>
          <p:cNvSpPr txBox="1">
            <a:spLocks noChangeArrowheads="1"/>
          </p:cNvSpPr>
          <p:nvPr/>
        </p:nvSpPr>
        <p:spPr bwMode="auto">
          <a:xfrm>
            <a:off x="0" y="2676525"/>
            <a:ext cx="1703388"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4" action="ppaction://hlinksldjump"/>
              </a:rPr>
              <a:t>第</a:t>
            </a:r>
            <a:r>
              <a:rPr lang="en-US" altLang="zh-CN" sz="1600" b="1">
                <a:latin typeface="Times New Roman" pitchFamily="18" charset="0"/>
                <a:hlinkClick r:id="rId4" action="ppaction://hlinksldjump"/>
              </a:rPr>
              <a:t>7</a:t>
            </a:r>
            <a:r>
              <a:rPr lang="zh-CN" altLang="en-US" sz="1600" b="1">
                <a:latin typeface="Times New Roman" pitchFamily="18" charset="0"/>
                <a:hlinkClick r:id="rId4" action="ppaction://hlinksldjump"/>
              </a:rPr>
              <a:t>章  基于动态模型的异步电动机调速系统</a:t>
            </a:r>
            <a:endParaRPr lang="zh-CN" altLang="en-US" sz="1600" b="1">
              <a:latin typeface="Times New Roman" pitchFamily="18" charset="0"/>
            </a:endParaRPr>
          </a:p>
        </p:txBody>
      </p:sp>
      <p:sp>
        <p:nvSpPr>
          <p:cNvPr id="93190" name="Text Box 26"/>
          <p:cNvSpPr txBox="1">
            <a:spLocks noChangeArrowheads="1"/>
          </p:cNvSpPr>
          <p:nvPr/>
        </p:nvSpPr>
        <p:spPr bwMode="auto">
          <a:xfrm>
            <a:off x="0" y="1079500"/>
            <a:ext cx="1687513" cy="581025"/>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5" action="ppaction://hlinksldjump"/>
              </a:rPr>
              <a:t>第</a:t>
            </a:r>
            <a:r>
              <a:rPr lang="en-US" altLang="zh-CN" sz="1600" b="1">
                <a:latin typeface="Times New Roman" pitchFamily="18" charset="0"/>
                <a:hlinkClick r:id="rId5" action="ppaction://hlinksldjump"/>
              </a:rPr>
              <a:t>1</a:t>
            </a:r>
            <a:r>
              <a:rPr lang="zh-CN" altLang="en-US" sz="1600" b="1">
                <a:latin typeface="Times New Roman" pitchFamily="18" charset="0"/>
                <a:hlinkClick r:id="rId5" action="ppaction://hlinksldjump"/>
              </a:rPr>
              <a:t>章  交流调速系统绪论</a:t>
            </a:r>
            <a:endParaRPr lang="zh-CN" altLang="en-US" sz="1600" b="1">
              <a:latin typeface="Times New Roman" pitchFamily="18" charset="0"/>
            </a:endParaRPr>
          </a:p>
        </p:txBody>
      </p:sp>
      <p:sp>
        <p:nvSpPr>
          <p:cNvPr id="93191" name="Text Box 27"/>
          <p:cNvSpPr txBox="1">
            <a:spLocks noChangeArrowheads="1"/>
          </p:cNvSpPr>
          <p:nvPr/>
        </p:nvSpPr>
        <p:spPr bwMode="auto">
          <a:xfrm>
            <a:off x="0" y="1749425"/>
            <a:ext cx="1693863" cy="825500"/>
          </a:xfrm>
          <a:prstGeom prst="rect">
            <a:avLst/>
          </a:prstGeom>
          <a:solidFill>
            <a:schemeClr val="bg1"/>
          </a:solidFill>
          <a:ln w="9525">
            <a:noFill/>
            <a:miter lim="800000"/>
            <a:headEnd/>
            <a:tailEnd/>
          </a:ln>
        </p:spPr>
        <p:txBody>
          <a:bodyPr>
            <a:spAutoFit/>
          </a:bodyPr>
          <a:lstStyle/>
          <a:p>
            <a:pPr>
              <a:spcBef>
                <a:spcPct val="50000"/>
              </a:spcBef>
            </a:pPr>
            <a:r>
              <a:rPr lang="zh-CN" altLang="zh-CN" sz="1600" b="1">
                <a:latin typeface="Times New Roman" pitchFamily="18" charset="0"/>
              </a:rPr>
              <a:t>第</a:t>
            </a:r>
            <a:r>
              <a:rPr lang="en-US" altLang="zh-CN" sz="1600" b="1">
                <a:latin typeface="Times New Roman" pitchFamily="18" charset="0"/>
              </a:rPr>
              <a:t>6</a:t>
            </a:r>
            <a:r>
              <a:rPr lang="zh-CN" altLang="zh-CN" sz="1600" b="1">
                <a:latin typeface="Times New Roman" pitchFamily="18" charset="0"/>
              </a:rPr>
              <a:t>章 </a:t>
            </a:r>
            <a:r>
              <a:rPr lang="zh-CN" altLang="en-US" sz="1600" b="1">
                <a:latin typeface="Times New Roman" pitchFamily="18" charset="0"/>
              </a:rPr>
              <a:t> </a:t>
            </a:r>
            <a:r>
              <a:rPr lang="zh-CN" altLang="zh-CN" sz="1600" b="1">
                <a:latin typeface="Times New Roman" pitchFamily="18" charset="0"/>
              </a:rPr>
              <a:t>基于稳态模型的异步电动机调速系统</a:t>
            </a:r>
            <a:endParaRPr lang="en-US" altLang="zh-CN" sz="1600" b="1">
              <a:latin typeface="Times New Roman" pitchFamily="18" charset="0"/>
            </a:endParaRPr>
          </a:p>
        </p:txBody>
      </p:sp>
      <p:sp>
        <p:nvSpPr>
          <p:cNvPr id="93192" name="Text Box 29"/>
          <p:cNvSpPr txBox="1">
            <a:spLocks noChangeArrowheads="1"/>
          </p:cNvSpPr>
          <p:nvPr/>
        </p:nvSpPr>
        <p:spPr bwMode="auto">
          <a:xfrm>
            <a:off x="0" y="3606800"/>
            <a:ext cx="1685925" cy="830263"/>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8</a:t>
            </a:r>
            <a:r>
              <a:rPr lang="zh-CN" altLang="en-US" sz="1600" b="1">
                <a:latin typeface="Times New Roman" pitchFamily="18" charset="0"/>
              </a:rPr>
              <a:t>章 </a:t>
            </a:r>
            <a:r>
              <a:rPr lang="zh-CN" altLang="zh-CN" sz="1600" b="1"/>
              <a:t>绕线转子异步电机转子变频控制系统</a:t>
            </a:r>
            <a:endParaRPr lang="zh-CN" altLang="en-US" sz="1600" b="1">
              <a:latin typeface="Times New Roman" pitchFamily="18"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3"/>
          <p:cNvSpPr>
            <a:spLocks noGrp="1" noChangeArrowheads="1"/>
          </p:cNvSpPr>
          <p:nvPr>
            <p:ph idx="1"/>
          </p:nvPr>
        </p:nvSpPr>
        <p:spPr>
          <a:xfrm>
            <a:off x="0" y="144463"/>
            <a:ext cx="9144000" cy="6669087"/>
          </a:xfrm>
          <a:solidFill>
            <a:schemeClr val="bg1"/>
          </a:solidFill>
        </p:spPr>
        <p:txBody>
          <a:bodyPr/>
          <a:lstStyle/>
          <a:p>
            <a:pPr marL="0" indent="0" eaLnBrk="1" hangingPunct="1">
              <a:lnSpc>
                <a:spcPct val="80000"/>
              </a:lnSpc>
              <a:buClr>
                <a:schemeClr val="tx2"/>
              </a:buClr>
              <a:buFont typeface="Wingdings" pitchFamily="2" charset="2"/>
              <a:buNone/>
            </a:pPr>
            <a:r>
              <a:rPr lang="zh-CN" altLang="en-US" sz="2400" b="1" smtClean="0">
                <a:solidFill>
                  <a:srgbClr val="0000FF"/>
                </a:solidFill>
              </a:rPr>
              <a:t>八</a:t>
            </a:r>
            <a:r>
              <a:rPr lang="en-US" altLang="zh-CN" sz="2400" b="1" smtClean="0">
                <a:solidFill>
                  <a:srgbClr val="0000FF"/>
                </a:solidFill>
              </a:rPr>
              <a:t>.</a:t>
            </a:r>
            <a:r>
              <a:rPr lang="zh-CN" altLang="en-US" sz="2400" b="1" smtClean="0">
                <a:solidFill>
                  <a:srgbClr val="0000FF"/>
                </a:solidFill>
                <a:latin typeface="Times New Roman" pitchFamily="18" charset="0"/>
              </a:rPr>
              <a:t>自控变频同步电动机的分类：</a:t>
            </a:r>
            <a:endParaRPr lang="zh-CN" altLang="en-US" sz="2400" b="1" smtClean="0">
              <a:latin typeface="Times New Roman" pitchFamily="18" charset="0"/>
            </a:endParaRPr>
          </a:p>
          <a:p>
            <a:pPr marL="0" indent="0" eaLnBrk="1" hangingPunct="1">
              <a:lnSpc>
                <a:spcPct val="80000"/>
              </a:lnSpc>
              <a:buClr>
                <a:schemeClr val="tx2"/>
              </a:buClr>
              <a:buFont typeface="Wingdings" pitchFamily="2" charset="2"/>
              <a:buNone/>
            </a:pPr>
            <a:r>
              <a:rPr lang="zh-CN" altLang="en-US" sz="2200" b="1" smtClean="0">
                <a:latin typeface="Times New Roman" pitchFamily="18" charset="0"/>
              </a:rPr>
              <a:t>无换向器电动机 </a:t>
            </a:r>
          </a:p>
          <a:p>
            <a:pPr marL="0" indent="0" eaLnBrk="1" hangingPunct="1">
              <a:lnSpc>
                <a:spcPct val="80000"/>
              </a:lnSpc>
              <a:buClr>
                <a:schemeClr val="tx2"/>
              </a:buClr>
              <a:buFont typeface="Wingdings" pitchFamily="2" charset="2"/>
              <a:buNone/>
            </a:pPr>
            <a:r>
              <a:rPr lang="zh-CN" altLang="en-US" sz="2200" b="1" smtClean="0">
                <a:latin typeface="Times New Roman" pitchFamily="18" charset="0"/>
              </a:rPr>
              <a:t>三相永磁同步电动机</a:t>
            </a:r>
            <a:r>
              <a:rPr lang="en-US" altLang="zh-CN" sz="2200" b="1" smtClean="0">
                <a:latin typeface="Times New Roman" pitchFamily="18" charset="0"/>
              </a:rPr>
              <a:t>PMSM</a:t>
            </a:r>
            <a:r>
              <a:rPr lang="zh-CN" altLang="en-US" sz="2200" b="1" smtClean="0">
                <a:latin typeface="Times New Roman" pitchFamily="18" charset="0"/>
              </a:rPr>
              <a:t>（输入正弦波电流时）</a:t>
            </a:r>
          </a:p>
          <a:p>
            <a:pPr marL="0" indent="0" eaLnBrk="1" hangingPunct="1">
              <a:lnSpc>
                <a:spcPct val="80000"/>
              </a:lnSpc>
              <a:buClr>
                <a:schemeClr val="tx2"/>
              </a:buClr>
              <a:buFont typeface="Wingdings" pitchFamily="2" charset="2"/>
              <a:buNone/>
            </a:pPr>
            <a:r>
              <a:rPr lang="zh-CN" altLang="en-US" sz="2200" b="1" smtClean="0">
                <a:latin typeface="Times New Roman" pitchFamily="18" charset="0"/>
              </a:rPr>
              <a:t>无刷直流电动机</a:t>
            </a:r>
            <a:r>
              <a:rPr lang="en-US" altLang="zh-CN" sz="2200" b="1" smtClean="0">
                <a:latin typeface="Times New Roman" pitchFamily="18" charset="0"/>
              </a:rPr>
              <a:t>BDCM</a:t>
            </a:r>
            <a:r>
              <a:rPr lang="zh-CN" altLang="en-US" sz="2200" b="1" smtClean="0">
                <a:latin typeface="Times New Roman" pitchFamily="18" charset="0"/>
              </a:rPr>
              <a:t>（采用方波电流时）</a:t>
            </a:r>
          </a:p>
          <a:p>
            <a:pPr marL="0" indent="0" eaLnBrk="1" hangingPunct="1">
              <a:lnSpc>
                <a:spcPct val="80000"/>
              </a:lnSpc>
              <a:buClr>
                <a:schemeClr val="tx2"/>
              </a:buClr>
              <a:buFont typeface="Wingdings" pitchFamily="2" charset="2"/>
              <a:buNone/>
            </a:pPr>
            <a:r>
              <a:rPr lang="zh-CN" altLang="en-US" sz="2400" b="1" smtClean="0">
                <a:solidFill>
                  <a:srgbClr val="0000FF"/>
                </a:solidFill>
                <a:latin typeface="Times New Roman" pitchFamily="18" charset="0"/>
              </a:rPr>
              <a:t>九</a:t>
            </a:r>
            <a:r>
              <a:rPr lang="en-US" altLang="zh-CN" sz="2400" b="1" smtClean="0">
                <a:solidFill>
                  <a:srgbClr val="0000FF"/>
                </a:solidFill>
                <a:latin typeface="Times New Roman" pitchFamily="18" charset="0"/>
              </a:rPr>
              <a:t>.</a:t>
            </a:r>
            <a:r>
              <a:rPr lang="zh-CN" altLang="en-US" sz="2400" b="1" smtClean="0">
                <a:solidFill>
                  <a:srgbClr val="0000FF"/>
                </a:solidFill>
                <a:latin typeface="Times New Roman" pitchFamily="18" charset="0"/>
              </a:rPr>
              <a:t>永磁电动机控制系统的优点：</a:t>
            </a:r>
          </a:p>
          <a:p>
            <a:pPr marL="0" indent="0" eaLnBrk="1" hangingPunct="1">
              <a:lnSpc>
                <a:spcPct val="80000"/>
              </a:lnSpc>
              <a:buClr>
                <a:schemeClr val="tx2"/>
              </a:buClr>
              <a:buFont typeface="Wingdings" pitchFamily="2" charset="2"/>
              <a:buNone/>
            </a:pPr>
            <a:r>
              <a:rPr lang="zh-CN" altLang="en-US" sz="2200" b="1" smtClean="0">
                <a:latin typeface="Times New Roman" pitchFamily="18" charset="0"/>
              </a:rPr>
              <a:t>由于采用了永磁材料磁极，特别是采用了稀土金属永磁，因此容量相同时电机的</a:t>
            </a:r>
            <a:r>
              <a:rPr lang="zh-CN" altLang="en-US" sz="2200" b="1" smtClean="0">
                <a:solidFill>
                  <a:srgbClr val="0000CC"/>
                </a:solidFill>
                <a:latin typeface="Times New Roman" pitchFamily="18" charset="0"/>
              </a:rPr>
              <a:t>体积小、重量轻</a:t>
            </a:r>
            <a:r>
              <a:rPr lang="zh-CN" altLang="en-US" sz="2200" b="1" smtClean="0">
                <a:latin typeface="Times New Roman" pitchFamily="18" charset="0"/>
              </a:rPr>
              <a:t>； </a:t>
            </a:r>
          </a:p>
          <a:p>
            <a:pPr marL="0" indent="0" eaLnBrk="1" hangingPunct="1">
              <a:lnSpc>
                <a:spcPct val="80000"/>
              </a:lnSpc>
              <a:buClr>
                <a:schemeClr val="tx2"/>
              </a:buClr>
              <a:buFont typeface="Wingdings" pitchFamily="2" charset="2"/>
              <a:buNone/>
            </a:pPr>
            <a:r>
              <a:rPr lang="zh-CN" altLang="en-US" sz="2200" b="1" smtClean="0">
                <a:latin typeface="Times New Roman" pitchFamily="18" charset="0"/>
              </a:rPr>
              <a:t>转子没有铜损铁损，没有滑环和电刷的摩擦损耗，</a:t>
            </a:r>
            <a:r>
              <a:rPr lang="zh-CN" altLang="en-US" sz="2200" b="1" smtClean="0">
                <a:solidFill>
                  <a:srgbClr val="0000CC"/>
                </a:solidFill>
                <a:latin typeface="Times New Roman" pitchFamily="18" charset="0"/>
              </a:rPr>
              <a:t>运行效率高</a:t>
            </a:r>
            <a:r>
              <a:rPr lang="zh-CN" altLang="en-US" sz="2200" b="1" smtClean="0">
                <a:latin typeface="Times New Roman" pitchFamily="18" charset="0"/>
              </a:rPr>
              <a:t>； </a:t>
            </a:r>
          </a:p>
          <a:p>
            <a:pPr marL="0" indent="0" eaLnBrk="1" hangingPunct="1">
              <a:lnSpc>
                <a:spcPct val="80000"/>
              </a:lnSpc>
              <a:buClr>
                <a:schemeClr val="tx2"/>
              </a:buClr>
              <a:buFont typeface="Wingdings" pitchFamily="2" charset="2"/>
              <a:buNone/>
            </a:pPr>
            <a:r>
              <a:rPr lang="zh-CN" altLang="en-US" sz="2200" b="1" smtClean="0">
                <a:latin typeface="Times New Roman" pitchFamily="18" charset="0"/>
              </a:rPr>
              <a:t>转动惯量小允许脉冲转矩大，可获得较高的加速度，</a:t>
            </a:r>
            <a:r>
              <a:rPr lang="zh-CN" altLang="en-US" sz="2200" b="1" smtClean="0">
                <a:solidFill>
                  <a:srgbClr val="0000CC"/>
                </a:solidFill>
                <a:latin typeface="Times New Roman" pitchFamily="18" charset="0"/>
              </a:rPr>
              <a:t>动态性能好</a:t>
            </a:r>
            <a:r>
              <a:rPr lang="zh-CN" altLang="en-US" sz="2200" b="1" smtClean="0">
                <a:latin typeface="Times New Roman" pitchFamily="18" charset="0"/>
              </a:rPr>
              <a:t>； </a:t>
            </a:r>
          </a:p>
          <a:p>
            <a:pPr marL="0" indent="0" eaLnBrk="1" hangingPunct="1">
              <a:lnSpc>
                <a:spcPct val="80000"/>
              </a:lnSpc>
              <a:buClr>
                <a:schemeClr val="tx2"/>
              </a:buClr>
              <a:buFont typeface="Wingdings" pitchFamily="2" charset="2"/>
              <a:buNone/>
            </a:pPr>
            <a:r>
              <a:rPr lang="zh-CN" altLang="en-US" sz="2200" b="1" smtClean="0">
                <a:solidFill>
                  <a:srgbClr val="0000CC"/>
                </a:solidFill>
                <a:latin typeface="Times New Roman" pitchFamily="18" charset="0"/>
              </a:rPr>
              <a:t>结构紧凑，运行可靠</a:t>
            </a:r>
            <a:r>
              <a:rPr lang="zh-CN" altLang="en-US" sz="2200" b="1" smtClean="0">
                <a:latin typeface="Times New Roman" pitchFamily="18" charset="0"/>
              </a:rPr>
              <a:t>。</a:t>
            </a:r>
          </a:p>
          <a:p>
            <a:pPr marL="0" indent="0" eaLnBrk="1" hangingPunct="1">
              <a:lnSpc>
                <a:spcPct val="80000"/>
              </a:lnSpc>
              <a:buClr>
                <a:schemeClr val="tx2"/>
              </a:buClr>
              <a:buFont typeface="Wingdings" pitchFamily="2" charset="2"/>
              <a:buNone/>
            </a:pPr>
            <a:r>
              <a:rPr lang="zh-CN" altLang="en-US" sz="2400" b="1" smtClean="0">
                <a:solidFill>
                  <a:srgbClr val="0000FF"/>
                </a:solidFill>
                <a:latin typeface="Times New Roman" pitchFamily="18" charset="0"/>
              </a:rPr>
              <a:t>十</a:t>
            </a:r>
            <a:r>
              <a:rPr lang="en-US" altLang="zh-CN" sz="2400" b="1" smtClean="0">
                <a:solidFill>
                  <a:srgbClr val="0000FF"/>
                </a:solidFill>
                <a:latin typeface="Times New Roman" pitchFamily="18" charset="0"/>
              </a:rPr>
              <a:t>.</a:t>
            </a:r>
            <a:r>
              <a:rPr lang="zh-CN" altLang="en-US" sz="2400" b="1" smtClean="0">
                <a:solidFill>
                  <a:srgbClr val="0000FF"/>
                </a:solidFill>
                <a:latin typeface="Times New Roman" pitchFamily="18" charset="0"/>
              </a:rPr>
              <a:t>梯形波永磁同步电动机（无刷直流电动机）的自控变频调速系统</a:t>
            </a:r>
            <a:r>
              <a:rPr lang="en-US" altLang="zh-CN" sz="2400" b="1" smtClean="0">
                <a:solidFill>
                  <a:srgbClr val="0000FF"/>
                </a:solidFill>
                <a:latin typeface="Times New Roman" pitchFamily="18" charset="0"/>
              </a:rPr>
              <a:t>BDCM</a:t>
            </a:r>
            <a:r>
              <a:rPr lang="zh-CN" altLang="en-US" sz="2400" b="1" smtClean="0">
                <a:solidFill>
                  <a:srgbClr val="0000FF"/>
                </a:solidFill>
                <a:latin typeface="Times New Roman" pitchFamily="18" charset="0"/>
              </a:rPr>
              <a:t>电动势与电流的波形与关系</a:t>
            </a:r>
          </a:p>
          <a:p>
            <a:pPr marL="0" indent="0" eaLnBrk="1" hangingPunct="1">
              <a:lnSpc>
                <a:spcPct val="110000"/>
              </a:lnSpc>
              <a:buFontTx/>
              <a:buNone/>
            </a:pPr>
            <a:r>
              <a:rPr lang="zh-CN" altLang="en-US" sz="2200" b="1" smtClean="0">
                <a:latin typeface="Times New Roman" pitchFamily="18" charset="0"/>
              </a:rPr>
              <a:t>由于各相电流都是方波，</a:t>
            </a:r>
            <a:r>
              <a:rPr lang="zh-CN" altLang="en-US" sz="2200" b="1" smtClean="0">
                <a:solidFill>
                  <a:srgbClr val="CC0000"/>
                </a:solidFill>
                <a:latin typeface="Times New Roman" pitchFamily="18" charset="0"/>
              </a:rPr>
              <a:t>逆变器的电压只须按</a:t>
            </a:r>
            <a:r>
              <a:rPr lang="zh-CN" altLang="en-US" sz="2200" b="1" smtClean="0">
                <a:solidFill>
                  <a:srgbClr val="0000CC"/>
                </a:solidFill>
                <a:latin typeface="Times New Roman" pitchFamily="18" charset="0"/>
              </a:rPr>
              <a:t>直流</a:t>
            </a:r>
            <a:r>
              <a:rPr lang="en-US" altLang="zh-CN" sz="2200" b="1" smtClean="0">
                <a:solidFill>
                  <a:srgbClr val="0000CC"/>
                </a:solidFill>
                <a:latin typeface="Times New Roman" pitchFamily="18" charset="0"/>
              </a:rPr>
              <a:t>PWM</a:t>
            </a:r>
            <a:r>
              <a:rPr lang="zh-CN" altLang="en-US" sz="2200" b="1" smtClean="0">
                <a:solidFill>
                  <a:srgbClr val="CC0000"/>
                </a:solidFill>
                <a:latin typeface="Times New Roman" pitchFamily="18" charset="0"/>
              </a:rPr>
              <a:t>的方法进行控制</a:t>
            </a:r>
            <a:r>
              <a:rPr lang="zh-CN" altLang="en-US" sz="2200" b="1" smtClean="0">
                <a:latin typeface="Times New Roman" pitchFamily="18" charset="0"/>
              </a:rPr>
              <a:t>，比各种交流</a:t>
            </a:r>
            <a:r>
              <a:rPr lang="en-US" altLang="zh-CN" sz="2200" b="1" smtClean="0">
                <a:latin typeface="Times New Roman" pitchFamily="18" charset="0"/>
              </a:rPr>
              <a:t>PWM</a:t>
            </a:r>
            <a:r>
              <a:rPr lang="zh-CN" altLang="en-US" sz="2200" b="1" smtClean="0">
                <a:latin typeface="Times New Roman" pitchFamily="18" charset="0"/>
              </a:rPr>
              <a:t>控制都要</a:t>
            </a:r>
            <a:r>
              <a:rPr lang="zh-CN" altLang="en-US" sz="2200" b="1" smtClean="0">
                <a:solidFill>
                  <a:srgbClr val="0000CC"/>
                </a:solidFill>
                <a:latin typeface="Times New Roman" pitchFamily="18" charset="0"/>
              </a:rPr>
              <a:t>简单得多</a:t>
            </a:r>
            <a:r>
              <a:rPr lang="zh-CN" altLang="en-US" sz="2200" b="1" smtClean="0">
                <a:latin typeface="Times New Roman" pitchFamily="18" charset="0"/>
              </a:rPr>
              <a:t>，这是设计梯形波永磁同步电动机的初衷。</a:t>
            </a:r>
          </a:p>
          <a:p>
            <a:pPr marL="0" indent="0" eaLnBrk="1" hangingPunct="1">
              <a:lnSpc>
                <a:spcPct val="110000"/>
              </a:lnSpc>
              <a:buFontTx/>
              <a:buNone/>
            </a:pPr>
            <a:r>
              <a:rPr lang="zh-CN" altLang="en-US" sz="2200" b="1" smtClean="0">
                <a:latin typeface="Times New Roman" pitchFamily="18" charset="0"/>
              </a:rPr>
              <a:t>然而由于</a:t>
            </a:r>
            <a:r>
              <a:rPr lang="zh-CN" altLang="en-US" sz="2200" b="1" smtClean="0">
                <a:solidFill>
                  <a:srgbClr val="CC0000"/>
                </a:solidFill>
                <a:latin typeface="Times New Roman" pitchFamily="18" charset="0"/>
              </a:rPr>
              <a:t>绕组电感</a:t>
            </a:r>
            <a:r>
              <a:rPr lang="zh-CN" altLang="en-US" sz="2200" b="1" smtClean="0">
                <a:latin typeface="Times New Roman" pitchFamily="18" charset="0"/>
              </a:rPr>
              <a:t>的作用，</a:t>
            </a:r>
            <a:r>
              <a:rPr lang="zh-CN" altLang="en-US" sz="2200" b="1" smtClean="0">
                <a:solidFill>
                  <a:srgbClr val="CC0000"/>
                </a:solidFill>
                <a:latin typeface="Times New Roman" pitchFamily="18" charset="0"/>
              </a:rPr>
              <a:t>换相时电流波形不可能突跳</a:t>
            </a:r>
            <a:r>
              <a:rPr lang="zh-CN" altLang="en-US" sz="2200" b="1" smtClean="0">
                <a:latin typeface="Times New Roman" pitchFamily="18" charset="0"/>
              </a:rPr>
              <a:t>，其波形实际上只能是</a:t>
            </a:r>
            <a:r>
              <a:rPr lang="zh-CN" altLang="en-US" sz="2200" b="1" smtClean="0">
                <a:solidFill>
                  <a:srgbClr val="CC0000"/>
                </a:solidFill>
                <a:latin typeface="Times New Roman" pitchFamily="18" charset="0"/>
              </a:rPr>
              <a:t>近似梯形</a:t>
            </a:r>
            <a:r>
              <a:rPr lang="zh-CN" altLang="en-US" sz="2200" b="1" smtClean="0">
                <a:latin typeface="Times New Roman" pitchFamily="18" charset="0"/>
              </a:rPr>
              <a:t>的，因而</a:t>
            </a:r>
            <a:r>
              <a:rPr lang="zh-CN" altLang="en-US" sz="2200" b="1" smtClean="0">
                <a:solidFill>
                  <a:srgbClr val="0000CC"/>
                </a:solidFill>
                <a:latin typeface="Times New Roman" pitchFamily="18" charset="0"/>
              </a:rPr>
              <a:t>通过气隙传送</a:t>
            </a:r>
            <a:r>
              <a:rPr lang="zh-CN" altLang="en-US" sz="2200" b="1" smtClean="0">
                <a:latin typeface="Times New Roman" pitchFamily="18" charset="0"/>
              </a:rPr>
              <a:t>到</a:t>
            </a:r>
            <a:r>
              <a:rPr lang="zh-CN" altLang="en-US" sz="2200" b="1" smtClean="0">
                <a:solidFill>
                  <a:srgbClr val="CC0000"/>
                </a:solidFill>
                <a:latin typeface="Times New Roman" pitchFamily="18" charset="0"/>
              </a:rPr>
              <a:t>转子的电磁功率也是梯形波</a:t>
            </a:r>
            <a:r>
              <a:rPr lang="zh-CN" altLang="en-US" sz="2200" b="1" smtClean="0">
                <a:latin typeface="Times New Roman" pitchFamily="18" charset="0"/>
              </a:rPr>
              <a:t>。</a:t>
            </a:r>
          </a:p>
          <a:p>
            <a:pPr marL="0" indent="0" eaLnBrk="1" hangingPunct="1">
              <a:lnSpc>
                <a:spcPct val="110000"/>
              </a:lnSpc>
              <a:buFontTx/>
              <a:buNone/>
            </a:pPr>
            <a:r>
              <a:rPr lang="zh-CN" altLang="en-US" sz="2200" b="1" smtClean="0">
                <a:latin typeface="Times New Roman" pitchFamily="18" charset="0"/>
              </a:rPr>
              <a:t>由逆变器提供与电动势</a:t>
            </a:r>
            <a:r>
              <a:rPr lang="zh-CN" altLang="en-US" sz="2200" b="1" smtClean="0">
                <a:solidFill>
                  <a:srgbClr val="0000CC"/>
                </a:solidFill>
                <a:latin typeface="Times New Roman" pitchFamily="18" charset="0"/>
              </a:rPr>
              <a:t>严格同相</a:t>
            </a:r>
            <a:r>
              <a:rPr lang="zh-CN" altLang="en-US" sz="2200" b="1" smtClean="0">
                <a:latin typeface="Times New Roman" pitchFamily="18" charset="0"/>
              </a:rPr>
              <a:t>的方波电流</a:t>
            </a:r>
            <a:endParaRPr lang="zh-CN" altLang="en-US" sz="2200" b="1" smtClean="0">
              <a:solidFill>
                <a:srgbClr val="CC0000"/>
              </a:solidFill>
              <a:latin typeface="Times New Roman" pitchFamily="18" charset="0"/>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3"/>
          <p:cNvSpPr>
            <a:spLocks noGrp="1" noChangeArrowheads="1"/>
          </p:cNvSpPr>
          <p:nvPr>
            <p:ph idx="1"/>
          </p:nvPr>
        </p:nvSpPr>
        <p:spPr>
          <a:xfrm>
            <a:off x="0" y="0"/>
            <a:ext cx="9144000" cy="6858000"/>
          </a:xfrm>
          <a:solidFill>
            <a:schemeClr val="bg1"/>
          </a:solidFill>
        </p:spPr>
        <p:txBody>
          <a:bodyPr/>
          <a:lstStyle/>
          <a:p>
            <a:pPr marL="0" indent="0" eaLnBrk="1" hangingPunct="1">
              <a:lnSpc>
                <a:spcPct val="120000"/>
              </a:lnSpc>
              <a:buFontTx/>
              <a:buNone/>
            </a:pPr>
            <a:r>
              <a:rPr lang="zh-CN" altLang="en-US" sz="2800" b="1" smtClean="0">
                <a:solidFill>
                  <a:srgbClr val="0000FF"/>
                </a:solidFill>
                <a:latin typeface="宋体" pitchFamily="2" charset="-122"/>
              </a:rPr>
              <a:t>十一</a:t>
            </a:r>
            <a:r>
              <a:rPr lang="en-US" altLang="zh-CN" sz="2800" b="1" smtClean="0">
                <a:solidFill>
                  <a:srgbClr val="0000FF"/>
                </a:solidFill>
                <a:latin typeface="宋体" pitchFamily="2" charset="-122"/>
              </a:rPr>
              <a:t>.</a:t>
            </a:r>
            <a:r>
              <a:rPr lang="zh-CN" altLang="en-US" sz="2800" b="1" smtClean="0">
                <a:solidFill>
                  <a:srgbClr val="0000FF"/>
                </a:solidFill>
                <a:latin typeface="宋体" pitchFamily="2" charset="-122"/>
              </a:rPr>
              <a:t>自控变频调速系统</a:t>
            </a:r>
            <a:r>
              <a:rPr lang="en-US" altLang="zh-CN" sz="2800" b="1" smtClean="0">
                <a:solidFill>
                  <a:srgbClr val="0000FF"/>
                </a:solidFill>
                <a:latin typeface="宋体" pitchFamily="2" charset="-122"/>
              </a:rPr>
              <a:t>BDCM</a:t>
            </a:r>
            <a:r>
              <a:rPr lang="zh-CN" altLang="en-US" sz="2800" b="1" smtClean="0">
                <a:solidFill>
                  <a:srgbClr val="0000FF"/>
                </a:solidFill>
                <a:latin typeface="宋体" pitchFamily="2" charset="-122"/>
              </a:rPr>
              <a:t>调速系统缺点：转矩脉动</a:t>
            </a:r>
          </a:p>
          <a:p>
            <a:pPr marL="0" indent="0" eaLnBrk="1" hangingPunct="1">
              <a:lnSpc>
                <a:spcPct val="120000"/>
              </a:lnSpc>
              <a:buFontTx/>
              <a:buNone/>
            </a:pPr>
            <a:r>
              <a:rPr lang="zh-CN" altLang="en-US" sz="2000" b="1" smtClean="0">
                <a:latin typeface="宋体" pitchFamily="2" charset="-122"/>
              </a:rPr>
              <a:t>实际的转矩波形每隔</a:t>
            </a:r>
            <a:r>
              <a:rPr lang="en-US" altLang="zh-CN" sz="2000" b="1" smtClean="0">
                <a:latin typeface="宋体" pitchFamily="2" charset="-122"/>
              </a:rPr>
              <a:t>60°</a:t>
            </a:r>
            <a:r>
              <a:rPr lang="zh-CN" altLang="en-US" sz="2000" b="1" smtClean="0">
                <a:latin typeface="宋体" pitchFamily="2" charset="-122"/>
              </a:rPr>
              <a:t>都出现一个缺口，而用 </a:t>
            </a:r>
            <a:r>
              <a:rPr lang="en-US" altLang="zh-CN" sz="2000" b="1" smtClean="0">
                <a:latin typeface="宋体" pitchFamily="2" charset="-122"/>
              </a:rPr>
              <a:t>PWM </a:t>
            </a:r>
            <a:r>
              <a:rPr lang="zh-CN" altLang="en-US" sz="2000" b="1" smtClean="0">
                <a:latin typeface="宋体" pitchFamily="2" charset="-122"/>
              </a:rPr>
              <a:t>调压调速又使平顶部分出现纹波，这样的转矩脉动使梯形波永磁同步电动机的调速性能低于正弦波的永磁同步电动机。</a:t>
            </a:r>
          </a:p>
          <a:p>
            <a:pPr marL="0" indent="0" eaLnBrk="1" hangingPunct="1">
              <a:lnSpc>
                <a:spcPct val="120000"/>
              </a:lnSpc>
              <a:buFontTx/>
              <a:buNone/>
            </a:pPr>
            <a:r>
              <a:rPr lang="zh-CN" altLang="en-US" sz="2800" b="1" smtClean="0">
                <a:solidFill>
                  <a:srgbClr val="0000FF"/>
                </a:solidFill>
                <a:latin typeface="宋体" pitchFamily="2" charset="-122"/>
              </a:rPr>
              <a:t>十二</a:t>
            </a:r>
            <a:r>
              <a:rPr lang="en-US" altLang="zh-CN" sz="2800" b="1" smtClean="0">
                <a:solidFill>
                  <a:srgbClr val="0000FF"/>
                </a:solidFill>
                <a:latin typeface="宋体" pitchFamily="2" charset="-122"/>
              </a:rPr>
              <a:t>.</a:t>
            </a:r>
            <a:r>
              <a:rPr lang="zh-CN" altLang="en-US" sz="2800" b="1" smtClean="0">
                <a:solidFill>
                  <a:srgbClr val="0000FF"/>
                </a:solidFill>
                <a:latin typeface="宋体" pitchFamily="2" charset="-122"/>
              </a:rPr>
              <a:t>正弦波永磁同步电动机的自控变频调速系统</a:t>
            </a:r>
            <a:r>
              <a:rPr lang="en-US" altLang="zh-CN" sz="2800" b="1" smtClean="0">
                <a:solidFill>
                  <a:srgbClr val="0000FF"/>
                </a:solidFill>
                <a:latin typeface="宋体" pitchFamily="2" charset="-122"/>
              </a:rPr>
              <a:t>PMSM</a:t>
            </a:r>
          </a:p>
          <a:p>
            <a:pPr marL="0" indent="0" eaLnBrk="1" hangingPunct="1">
              <a:lnSpc>
                <a:spcPct val="120000"/>
              </a:lnSpc>
              <a:buFont typeface="Wingdings" pitchFamily="2" charset="2"/>
              <a:buChar char="ü"/>
            </a:pPr>
            <a:r>
              <a:rPr lang="zh-CN" altLang="en-US" sz="2000" b="1" smtClean="0"/>
              <a:t>正弦波永磁同步电动机具有定子三相分布绕组和永磁转子，在磁路结构和绕组分布上保证定子绕组中的感应电动势具有正弦波，外施的定子电压和电流也应为正弦波，一般靠交流</a:t>
            </a:r>
            <a:r>
              <a:rPr lang="en-US" altLang="zh-CN" sz="2000" b="1" smtClean="0"/>
              <a:t>PWM</a:t>
            </a:r>
            <a:r>
              <a:rPr lang="zh-CN" altLang="en-US" sz="2000" b="1" smtClean="0"/>
              <a:t>变压变频器供电。</a:t>
            </a:r>
            <a:r>
              <a:rPr lang="zh-CN" altLang="en-US" sz="2000" smtClean="0"/>
              <a:t> </a:t>
            </a:r>
            <a:endParaRPr lang="zh-CN" altLang="en-US" sz="2000" b="1" smtClean="0">
              <a:latin typeface="宋体" pitchFamily="2" charset="-122"/>
            </a:endParaRPr>
          </a:p>
          <a:p>
            <a:pPr marL="0" indent="0" eaLnBrk="1" hangingPunct="1">
              <a:lnSpc>
                <a:spcPct val="120000"/>
              </a:lnSpc>
              <a:buFont typeface="Wingdings" pitchFamily="2" charset="2"/>
              <a:buChar char="ü"/>
            </a:pPr>
            <a:r>
              <a:rPr lang="zh-CN" altLang="en-US" sz="2000" b="1" smtClean="0">
                <a:latin typeface="宋体" pitchFamily="2" charset="-122"/>
              </a:rPr>
              <a:t>转子磁链定向控制模型：正弦波永磁同步电动机一般没有阻尼绕组，转子磁通由永久磁钢决定，是恒定不变的，可采用转子磁链定向控制，即将两相旋转坐标系的</a:t>
            </a:r>
            <a:r>
              <a:rPr lang="en-US" altLang="zh-CN" sz="2000" b="1" smtClean="0">
                <a:latin typeface="宋体" pitchFamily="2" charset="-122"/>
              </a:rPr>
              <a:t>d</a:t>
            </a:r>
            <a:r>
              <a:rPr lang="zh-CN" altLang="en-US" sz="2000" b="1" smtClean="0">
                <a:latin typeface="宋体" pitchFamily="2" charset="-122"/>
              </a:rPr>
              <a:t>轴定在转子磁链 </a:t>
            </a:r>
            <a:r>
              <a:rPr lang="zh-CN" altLang="en-US" sz="2000" b="1" i="1" smtClean="0">
                <a:latin typeface="宋体" pitchFamily="2" charset="-122"/>
                <a:sym typeface="Symbol" pitchFamily="18" charset="2"/>
              </a:rPr>
              <a:t></a:t>
            </a:r>
            <a:r>
              <a:rPr lang="en-US" altLang="zh-CN" sz="2000" b="1" baseline="-25000" smtClean="0">
                <a:latin typeface="宋体" pitchFamily="2" charset="-122"/>
                <a:sym typeface="Symbol" pitchFamily="18" charset="2"/>
              </a:rPr>
              <a:t>r </a:t>
            </a:r>
            <a:r>
              <a:rPr lang="zh-CN" altLang="en-US" sz="2000" b="1" smtClean="0">
                <a:latin typeface="宋体" pitchFamily="2" charset="-122"/>
              </a:rPr>
              <a:t>方向上，</a:t>
            </a:r>
            <a:r>
              <a:rPr lang="zh-CN" altLang="en-US" sz="2000" b="1" smtClean="0">
                <a:solidFill>
                  <a:srgbClr val="FF3300"/>
                </a:solidFill>
                <a:latin typeface="宋体" pitchFamily="2" charset="-122"/>
              </a:rPr>
              <a:t>无须再采用任何计算磁链的模型。</a:t>
            </a:r>
          </a:p>
          <a:p>
            <a:pPr marL="0" indent="0" eaLnBrk="1" hangingPunct="1">
              <a:lnSpc>
                <a:spcPct val="120000"/>
              </a:lnSpc>
              <a:buFont typeface="Wingdings" pitchFamily="2" charset="2"/>
              <a:buChar char="ü"/>
            </a:pPr>
            <a:r>
              <a:rPr lang="zh-CN" altLang="en-US" sz="2000" b="1" smtClean="0">
                <a:latin typeface="宋体" pitchFamily="2" charset="-122"/>
              </a:rPr>
              <a:t>由于 </a:t>
            </a:r>
            <a:r>
              <a:rPr lang="zh-CN" altLang="en-US" sz="2000" b="1" i="1" smtClean="0">
                <a:latin typeface="宋体" pitchFamily="2" charset="-122"/>
                <a:sym typeface="Symbol" pitchFamily="18" charset="2"/>
              </a:rPr>
              <a:t></a:t>
            </a:r>
            <a:r>
              <a:rPr lang="en-US" altLang="zh-CN" sz="2000" b="1" baseline="-25000" smtClean="0">
                <a:latin typeface="宋体" pitchFamily="2" charset="-122"/>
                <a:sym typeface="Symbol" pitchFamily="18" charset="2"/>
              </a:rPr>
              <a:t>r </a:t>
            </a:r>
            <a:r>
              <a:rPr lang="zh-CN" altLang="en-US" sz="2000" b="1" smtClean="0">
                <a:latin typeface="宋体" pitchFamily="2" charset="-122"/>
              </a:rPr>
              <a:t>恒定，电磁转矩与定子电流的幅值成正比，控制定子电流幅值就能很好地控制转矩，和直流电动机完全一样。</a:t>
            </a:r>
          </a:p>
          <a:p>
            <a:pPr marL="0" indent="0" eaLnBrk="1" hangingPunct="1">
              <a:lnSpc>
                <a:spcPct val="120000"/>
              </a:lnSpc>
              <a:buFont typeface="Wingdings" pitchFamily="2" charset="2"/>
              <a:buChar char="ü"/>
            </a:pPr>
            <a:r>
              <a:rPr lang="zh-CN" altLang="en-US" sz="2000" b="1" smtClean="0">
                <a:latin typeface="宋体" pitchFamily="2" charset="-122"/>
              </a:rPr>
              <a:t>这时控制方法也很简单，只要能准确地检测出转子 </a:t>
            </a:r>
            <a:r>
              <a:rPr lang="en-US" altLang="zh-CN" sz="2000" b="1" smtClean="0">
                <a:latin typeface="宋体" pitchFamily="2" charset="-122"/>
              </a:rPr>
              <a:t>d </a:t>
            </a:r>
            <a:r>
              <a:rPr lang="zh-CN" altLang="en-US" sz="2000" b="1" smtClean="0">
                <a:latin typeface="宋体" pitchFamily="2" charset="-122"/>
              </a:rPr>
              <a:t>轴的空间位置，控制逆变器使三相定子的合成电流（或磁动势）矢量位于</a:t>
            </a:r>
            <a:r>
              <a:rPr lang="en-US" altLang="zh-CN" sz="2000" b="1" smtClean="0">
                <a:latin typeface="宋体" pitchFamily="2" charset="-122"/>
              </a:rPr>
              <a:t>q </a:t>
            </a:r>
            <a:r>
              <a:rPr lang="zh-CN" altLang="en-US" sz="2000" b="1" smtClean="0">
                <a:latin typeface="宋体" pitchFamily="2" charset="-122"/>
              </a:rPr>
              <a:t>轴上（领先于</a:t>
            </a:r>
            <a:r>
              <a:rPr lang="en-US" altLang="zh-CN" sz="2000" b="1" smtClean="0">
                <a:latin typeface="宋体" pitchFamily="2" charset="-122"/>
              </a:rPr>
              <a:t>d </a:t>
            </a:r>
            <a:r>
              <a:rPr lang="zh-CN" altLang="en-US" sz="2000" b="1" smtClean="0">
                <a:latin typeface="宋体" pitchFamily="2" charset="-122"/>
              </a:rPr>
              <a:t>轴</a:t>
            </a:r>
            <a:r>
              <a:rPr lang="en-US" altLang="zh-CN" sz="2000" b="1" smtClean="0">
                <a:latin typeface="宋体" pitchFamily="2" charset="-122"/>
              </a:rPr>
              <a:t>90°</a:t>
            </a:r>
            <a:r>
              <a:rPr lang="zh-CN" altLang="en-US" sz="2000" b="1" smtClean="0">
                <a:latin typeface="宋体" pitchFamily="2" charset="-122"/>
              </a:rPr>
              <a:t>）就可以了，比异步电动机矢量控制系统要简单得多。</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0" y="71438"/>
            <a:ext cx="9144000" cy="3429000"/>
          </a:xfrm>
          <a:solidFill>
            <a:schemeClr val="bg1"/>
          </a:solidFill>
        </p:spPr>
        <p:txBody>
          <a:bodyPr/>
          <a:lstStyle/>
          <a:p>
            <a:pPr algn="l" eaLnBrk="1" hangingPunct="1">
              <a:defRPr/>
            </a:pPr>
            <a:r>
              <a:rPr lang="zh-CN" altLang="en-US" sz="2400" smtClean="0">
                <a:solidFill>
                  <a:srgbClr val="0000FF"/>
                </a:solidFill>
                <a:latin typeface="隶书" panose="02010509060101010101" pitchFamily="49" charset="-122"/>
                <a:ea typeface="隶书" panose="02010509060101010101" pitchFamily="49" charset="-122"/>
              </a:rPr>
              <a:t>十三</a:t>
            </a:r>
            <a:r>
              <a:rPr lang="en-US" altLang="zh-CN" sz="2400" smtClean="0">
                <a:solidFill>
                  <a:srgbClr val="0000FF"/>
                </a:solidFill>
                <a:latin typeface="隶书" panose="02010509060101010101" pitchFamily="49" charset="-122"/>
                <a:ea typeface="隶书" panose="02010509060101010101" pitchFamily="49" charset="-122"/>
              </a:rPr>
              <a:t>.</a:t>
            </a:r>
            <a:r>
              <a:rPr lang="zh-CN" altLang="en-US" sz="2400" smtClean="0">
                <a:solidFill>
                  <a:srgbClr val="0000FF"/>
                </a:solidFill>
                <a:latin typeface="Times New Roman" panose="02020603050405020304" pitchFamily="18" charset="0"/>
              </a:rPr>
              <a:t>正弦波永磁同步电动机的自控变频调速系统</a:t>
            </a:r>
            <a:r>
              <a:rPr lang="en-US" altLang="zh-CN" sz="2400" smtClean="0">
                <a:solidFill>
                  <a:srgbClr val="0000FF"/>
                </a:solidFill>
                <a:latin typeface="Times New Roman" panose="02020603050405020304" pitchFamily="18" charset="0"/>
              </a:rPr>
              <a:t>PMSM</a:t>
            </a:r>
            <a:r>
              <a:rPr lang="zh-CN" altLang="en-US" sz="2400" smtClean="0">
                <a:solidFill>
                  <a:srgbClr val="0000FF"/>
                </a:solidFill>
                <a:latin typeface="Times New Roman" panose="02020603050405020304" pitchFamily="18" charset="0"/>
              </a:rPr>
              <a:t>按转子磁链定向的正弦波永磁同步电动机矢量图</a:t>
            </a:r>
            <a:r>
              <a:rPr lang="en-US" altLang="zh-CN" sz="2400" smtClean="0">
                <a:solidFill>
                  <a:srgbClr val="0000FF"/>
                </a:solidFill>
                <a:latin typeface="Times New Roman" panose="02020603050405020304" pitchFamily="18" charset="0"/>
              </a:rPr>
              <a:t>a</a:t>
            </a:r>
            <a:r>
              <a:rPr lang="zh-CN" altLang="en-US" sz="2400" smtClean="0">
                <a:solidFill>
                  <a:srgbClr val="0000FF"/>
                </a:solidFill>
                <a:latin typeface="Times New Roman" panose="02020603050405020304" pitchFamily="18" charset="0"/>
              </a:rPr>
              <a:t>）恒转矩调速     </a:t>
            </a:r>
            <a:r>
              <a:rPr lang="en-US" altLang="zh-CN" sz="2400" smtClean="0">
                <a:solidFill>
                  <a:srgbClr val="0000FF"/>
                </a:solidFill>
                <a:latin typeface="Times New Roman" panose="02020603050405020304" pitchFamily="18" charset="0"/>
              </a:rPr>
              <a:t>b</a:t>
            </a:r>
            <a:r>
              <a:rPr lang="zh-CN" altLang="en-US" sz="2400" smtClean="0">
                <a:solidFill>
                  <a:srgbClr val="0000FF"/>
                </a:solidFill>
                <a:latin typeface="Times New Roman" panose="02020603050405020304" pitchFamily="18" charset="0"/>
              </a:rPr>
              <a:t>）弱磁恒功率调速</a:t>
            </a:r>
            <a:br>
              <a:rPr lang="zh-CN" altLang="en-US" sz="2400" smtClean="0">
                <a:solidFill>
                  <a:srgbClr val="0000FF"/>
                </a:solidFill>
                <a:latin typeface="Times New Roman" panose="02020603050405020304" pitchFamily="18" charset="0"/>
              </a:rPr>
            </a:br>
            <a:r>
              <a:rPr lang="zh-CN" altLang="en-US" sz="2200" smtClean="0">
                <a:latin typeface="Times New Roman" panose="02020603050405020304" pitchFamily="18" charset="0"/>
              </a:rPr>
              <a:t>在基频以下的恒转矩工作区中，控制定子电流矢量使之落在 </a:t>
            </a:r>
            <a:r>
              <a:rPr lang="en-US" altLang="zh-CN" sz="2200" smtClean="0">
                <a:latin typeface="Times New Roman" panose="02020603050405020304" pitchFamily="18" charset="0"/>
              </a:rPr>
              <a:t>q </a:t>
            </a:r>
            <a:r>
              <a:rPr lang="zh-CN" altLang="en-US" sz="2200" smtClean="0">
                <a:latin typeface="Times New Roman" panose="02020603050405020304" pitchFamily="18" charset="0"/>
              </a:rPr>
              <a:t>轴上，即令 </a:t>
            </a:r>
            <a:r>
              <a:rPr lang="en-US" altLang="zh-CN" sz="2200" i="1" smtClean="0">
                <a:solidFill>
                  <a:srgbClr val="CC0000"/>
                </a:solidFill>
                <a:latin typeface="Times New Roman" panose="02020603050405020304" pitchFamily="18" charset="0"/>
              </a:rPr>
              <a:t>i</a:t>
            </a:r>
            <a:r>
              <a:rPr lang="en-US" altLang="zh-CN" sz="2200" baseline="-25000" smtClean="0">
                <a:solidFill>
                  <a:srgbClr val="CC0000"/>
                </a:solidFill>
                <a:latin typeface="Times New Roman" panose="02020603050405020304" pitchFamily="18" charset="0"/>
              </a:rPr>
              <a:t>d</a:t>
            </a:r>
            <a:r>
              <a:rPr lang="en-US" altLang="zh-CN" sz="2200" smtClean="0">
                <a:solidFill>
                  <a:srgbClr val="CC0000"/>
                </a:solidFill>
                <a:latin typeface="Times New Roman" panose="02020603050405020304" pitchFamily="18" charset="0"/>
              </a:rPr>
              <a:t> = 0</a:t>
            </a:r>
            <a:r>
              <a:rPr lang="zh-CN" altLang="en-US" sz="2200" smtClean="0">
                <a:solidFill>
                  <a:srgbClr val="CC0000"/>
                </a:solidFill>
                <a:latin typeface="Times New Roman" panose="02020603050405020304" pitchFamily="18" charset="0"/>
              </a:rPr>
              <a:t>，</a:t>
            </a:r>
            <a:r>
              <a:rPr lang="en-US" altLang="zh-CN" sz="2200" i="1" smtClean="0">
                <a:solidFill>
                  <a:srgbClr val="CC0000"/>
                </a:solidFill>
                <a:latin typeface="Times New Roman" panose="02020603050405020304" pitchFamily="18" charset="0"/>
              </a:rPr>
              <a:t>i</a:t>
            </a:r>
            <a:r>
              <a:rPr lang="en-US" altLang="zh-CN" sz="2200" baseline="-25000" smtClean="0">
                <a:solidFill>
                  <a:srgbClr val="CC0000"/>
                </a:solidFill>
                <a:latin typeface="Times New Roman" panose="02020603050405020304" pitchFamily="18" charset="0"/>
              </a:rPr>
              <a:t>q</a:t>
            </a:r>
            <a:r>
              <a:rPr lang="en-US" altLang="zh-CN" sz="2200" i="1" smtClean="0">
                <a:solidFill>
                  <a:srgbClr val="CC0000"/>
                </a:solidFill>
                <a:latin typeface="Times New Roman" panose="02020603050405020304" pitchFamily="18" charset="0"/>
              </a:rPr>
              <a:t> = i</a:t>
            </a:r>
            <a:r>
              <a:rPr lang="en-US" altLang="zh-CN" sz="2200" baseline="-25000" smtClean="0">
                <a:solidFill>
                  <a:srgbClr val="CC0000"/>
                </a:solidFill>
                <a:latin typeface="Times New Roman" panose="02020603050405020304" pitchFamily="18" charset="0"/>
              </a:rPr>
              <a:t>s</a:t>
            </a:r>
            <a:r>
              <a:rPr lang="zh-CN" altLang="en-US" sz="2200" smtClean="0">
                <a:latin typeface="Times New Roman" panose="02020603050405020304" pitchFamily="18" charset="0"/>
              </a:rPr>
              <a:t>，</a:t>
            </a:r>
            <a:br>
              <a:rPr lang="zh-CN" altLang="en-US" sz="2200" smtClean="0">
                <a:latin typeface="Times New Roman" panose="02020603050405020304" pitchFamily="18" charset="0"/>
              </a:rPr>
            </a:br>
            <a:r>
              <a:rPr lang="zh-CN" altLang="en-US" sz="2200" smtClean="0">
                <a:latin typeface="Times New Roman" panose="02020603050405020304" pitchFamily="18" charset="0"/>
              </a:rPr>
              <a:t>基速以上的弱磁调速，最简单的办法是使定子电流的直轴分量  </a:t>
            </a:r>
            <a:r>
              <a:rPr lang="en-US" altLang="zh-CN" sz="2200" i="1" smtClean="0">
                <a:latin typeface="Times New Roman" panose="02020603050405020304" pitchFamily="18" charset="0"/>
              </a:rPr>
              <a:t>i</a:t>
            </a:r>
            <a:r>
              <a:rPr lang="en-US" altLang="zh-CN" sz="2200" baseline="-25000" smtClean="0">
                <a:latin typeface="Times New Roman" panose="02020603050405020304" pitchFamily="18" charset="0"/>
              </a:rPr>
              <a:t>d</a:t>
            </a:r>
            <a:r>
              <a:rPr lang="en-US" altLang="zh-CN" sz="2200" smtClean="0">
                <a:latin typeface="Times New Roman" panose="02020603050405020304" pitchFamily="18" charset="0"/>
              </a:rPr>
              <a:t> </a:t>
            </a:r>
            <a:r>
              <a:rPr lang="en-US" altLang="zh-CN" sz="2200" smtClean="0">
                <a:latin typeface="Times New Roman" panose="02020603050405020304" pitchFamily="18" charset="0"/>
                <a:cs typeface="Times New Roman" panose="02020603050405020304" pitchFamily="18" charset="0"/>
              </a:rPr>
              <a:t>&lt;</a:t>
            </a:r>
            <a:r>
              <a:rPr lang="en-US" altLang="zh-CN" sz="2200" smtClean="0">
                <a:latin typeface="Times New Roman" panose="02020603050405020304" pitchFamily="18" charset="0"/>
              </a:rPr>
              <a:t> 0 </a:t>
            </a:r>
            <a:r>
              <a:rPr lang="zh-CN" altLang="en-US" sz="2200" smtClean="0">
                <a:latin typeface="Times New Roman" panose="02020603050405020304" pitchFamily="18" charset="0"/>
              </a:rPr>
              <a:t>，其励磁方向与</a:t>
            </a:r>
            <a:r>
              <a:rPr lang="zh-CN" altLang="en-US" sz="2200" i="1" smtClean="0">
                <a:latin typeface="Times New Roman" panose="02020603050405020304" pitchFamily="18" charset="0"/>
                <a:sym typeface="Symbol" panose="05050102010706020507" pitchFamily="18" charset="2"/>
              </a:rPr>
              <a:t></a:t>
            </a:r>
            <a:r>
              <a:rPr lang="en-US" altLang="zh-CN" sz="2200" baseline="-25000" smtClean="0">
                <a:latin typeface="Times New Roman" panose="02020603050405020304" pitchFamily="18" charset="0"/>
                <a:sym typeface="Symbol" panose="05050102010706020507" pitchFamily="18" charset="2"/>
              </a:rPr>
              <a:t>r</a:t>
            </a:r>
            <a:r>
              <a:rPr lang="zh-CN" altLang="en-US" sz="2200" smtClean="0">
                <a:latin typeface="Times New Roman" panose="02020603050405020304" pitchFamily="18" charset="0"/>
              </a:rPr>
              <a:t>相反，起去磁作用，但是，由于稀土永磁材料的磁阻很大，利用电枢反应弱磁的方法需要较大的定子电流直轴去磁分量，因此常规的正弦波永磁同步电动机在弱磁恒功率区运行的效果很差，只有在短期运行时才可以接受。</a:t>
            </a:r>
            <a:r>
              <a:rPr lang="zh-CN" altLang="en-US" sz="2200" smtClean="0"/>
              <a:t> </a:t>
            </a:r>
            <a:endParaRPr lang="zh-CN" altLang="en-US" sz="2200" smtClean="0">
              <a:solidFill>
                <a:srgbClr val="CC0000"/>
              </a:solidFill>
              <a:latin typeface="隶书" panose="02010509060101010101" pitchFamily="49" charset="-122"/>
              <a:ea typeface="隶书" panose="02010509060101010101" pitchFamily="49" charset="-122"/>
            </a:endParaRPr>
          </a:p>
        </p:txBody>
      </p:sp>
      <p:pic>
        <p:nvPicPr>
          <p:cNvPr id="587780" name="Picture 4" descr="8z12"/>
          <p:cNvPicPr>
            <a:picLocks noChangeAspect="1" noChangeArrowheads="1"/>
          </p:cNvPicPr>
          <p:nvPr/>
        </p:nvPicPr>
        <p:blipFill>
          <a:blip r:embed="rId2" cstate="print"/>
          <a:srcRect/>
          <a:stretch>
            <a:fillRect/>
          </a:stretch>
        </p:blipFill>
        <p:spPr bwMode="auto">
          <a:xfrm>
            <a:off x="1646238" y="3411538"/>
            <a:ext cx="6526212" cy="33305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87780"/>
                                        </p:tgtEl>
                                        <p:attrNameLst>
                                          <p:attrName>style.visibility</p:attrName>
                                        </p:attrNameLst>
                                      </p:cBhvr>
                                      <p:to>
                                        <p:strVal val="visible"/>
                                      </p:to>
                                    </p:set>
                                    <p:animEffect transition="in" filter="blinds(horizontal)">
                                      <p:cBhvr>
                                        <p:cTn id="7" dur="500"/>
                                        <p:tgtEl>
                                          <p:spTgt spid="587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3"/>
          <p:cNvSpPr>
            <a:spLocks noGrp="1" noChangeArrowheads="1"/>
          </p:cNvSpPr>
          <p:nvPr>
            <p:ph idx="1"/>
          </p:nvPr>
        </p:nvSpPr>
        <p:spPr>
          <a:xfrm>
            <a:off x="1692275" y="765175"/>
            <a:ext cx="7451725" cy="5832475"/>
          </a:xfrm>
        </p:spPr>
        <p:txBody>
          <a:bodyPr/>
          <a:lstStyle/>
          <a:p>
            <a:pPr eaLnBrk="1" hangingPunct="1">
              <a:lnSpc>
                <a:spcPct val="90000"/>
              </a:lnSpc>
              <a:buFontTx/>
              <a:buNone/>
            </a:pPr>
            <a:r>
              <a:rPr lang="en-US" altLang="zh-CN" sz="2800" b="1" smtClean="0">
                <a:solidFill>
                  <a:srgbClr val="0000FF"/>
                </a:solidFill>
                <a:latin typeface="Times New Roman" pitchFamily="18" charset="0"/>
              </a:rPr>
              <a:t>*</a:t>
            </a:r>
            <a:r>
              <a:rPr lang="zh-CN" altLang="en-US" sz="2800" b="1" smtClean="0">
                <a:solidFill>
                  <a:srgbClr val="0000FF"/>
                </a:solidFill>
                <a:latin typeface="Times New Roman" pitchFamily="18" charset="0"/>
              </a:rPr>
              <a:t>十四</a:t>
            </a:r>
            <a:r>
              <a:rPr lang="en-US" altLang="zh-CN" sz="2800" b="1" smtClean="0">
                <a:solidFill>
                  <a:srgbClr val="0000FF"/>
                </a:solidFill>
                <a:latin typeface="Times New Roman" pitchFamily="18" charset="0"/>
              </a:rPr>
              <a:t>.</a:t>
            </a:r>
            <a:r>
              <a:rPr lang="zh-CN" altLang="en-US" sz="2800" b="1" smtClean="0">
                <a:solidFill>
                  <a:srgbClr val="0000FF"/>
                </a:solidFill>
                <a:latin typeface="Times New Roman" pitchFamily="18" charset="0"/>
              </a:rPr>
              <a:t>正弦波永磁同步电动机的自控变频调速系统</a:t>
            </a:r>
            <a:endParaRPr lang="zh-CN" altLang="en-US" sz="2800" b="1" smtClean="0">
              <a:solidFill>
                <a:srgbClr val="CC0000"/>
              </a:solidFill>
            </a:endParaRPr>
          </a:p>
          <a:p>
            <a:pPr eaLnBrk="1" hangingPunct="1">
              <a:lnSpc>
                <a:spcPct val="90000"/>
              </a:lnSpc>
              <a:buFontTx/>
              <a:buNone/>
            </a:pPr>
            <a:r>
              <a:rPr lang="zh-CN" altLang="en-US" sz="2400" b="1" smtClean="0">
                <a:solidFill>
                  <a:srgbClr val="CC0000"/>
                </a:solidFill>
              </a:rPr>
              <a:t>优点：</a:t>
            </a:r>
          </a:p>
          <a:p>
            <a:pPr eaLnBrk="1" hangingPunct="1">
              <a:lnSpc>
                <a:spcPct val="90000"/>
              </a:lnSpc>
              <a:buFontTx/>
              <a:buNone/>
            </a:pPr>
            <a:r>
              <a:rPr lang="zh-CN" altLang="en-US" sz="2400" b="1" smtClean="0"/>
              <a:t>   定子电流与转子永磁磁通互相独立，</a:t>
            </a:r>
            <a:r>
              <a:rPr lang="zh-CN" altLang="en-US" sz="2400" b="1" smtClean="0">
                <a:solidFill>
                  <a:srgbClr val="0000CC"/>
                </a:solidFill>
              </a:rPr>
              <a:t>控制系统简单，转矩恒定性好，脉动小，</a:t>
            </a:r>
            <a:r>
              <a:rPr lang="zh-CN" altLang="en-US" sz="2400" b="1" smtClean="0"/>
              <a:t>可以获得很</a:t>
            </a:r>
            <a:r>
              <a:rPr lang="zh-CN" altLang="en-US" sz="2400" b="1" smtClean="0">
                <a:solidFill>
                  <a:srgbClr val="0000CC"/>
                </a:solidFill>
              </a:rPr>
              <a:t>宽的调速范围</a:t>
            </a:r>
            <a:r>
              <a:rPr lang="zh-CN" altLang="en-US" sz="2400" b="1" smtClean="0"/>
              <a:t>，适用于要求高性能的数控机床、机器人等场合。</a:t>
            </a:r>
          </a:p>
          <a:p>
            <a:pPr eaLnBrk="1" hangingPunct="1">
              <a:lnSpc>
                <a:spcPct val="90000"/>
              </a:lnSpc>
              <a:buFontTx/>
              <a:buNone/>
            </a:pPr>
            <a:r>
              <a:rPr lang="zh-CN" altLang="en-US" sz="2400" b="1" smtClean="0">
                <a:solidFill>
                  <a:srgbClr val="CC0000"/>
                </a:solidFill>
                <a:latin typeface="Times New Roman" pitchFamily="18" charset="0"/>
              </a:rPr>
              <a:t>缺点</a:t>
            </a:r>
            <a:endParaRPr lang="zh-CN" altLang="en-US" sz="2400" b="1" smtClean="0">
              <a:latin typeface="Times New Roman" pitchFamily="18" charset="0"/>
            </a:endParaRPr>
          </a:p>
          <a:p>
            <a:pPr eaLnBrk="1" hangingPunct="1">
              <a:lnSpc>
                <a:spcPct val="90000"/>
              </a:lnSpc>
              <a:buFontTx/>
              <a:buNone/>
            </a:pPr>
            <a:r>
              <a:rPr lang="zh-CN" altLang="en-US" sz="2400" b="1" smtClean="0">
                <a:latin typeface="Times New Roman" pitchFamily="18" charset="0"/>
              </a:rPr>
              <a:t>  （</a:t>
            </a:r>
            <a:r>
              <a:rPr lang="en-US" altLang="zh-CN" sz="2400" b="1" smtClean="0">
                <a:latin typeface="Times New Roman" pitchFamily="18" charset="0"/>
              </a:rPr>
              <a:t>1</a:t>
            </a:r>
            <a:r>
              <a:rPr lang="zh-CN" altLang="en-US" sz="2400" b="1" smtClean="0">
                <a:latin typeface="Times New Roman" pitchFamily="18" charset="0"/>
              </a:rPr>
              <a:t>）当</a:t>
            </a:r>
            <a:r>
              <a:rPr lang="zh-CN" altLang="en-US" sz="2400" b="1" smtClean="0">
                <a:solidFill>
                  <a:srgbClr val="0000CC"/>
                </a:solidFill>
                <a:latin typeface="Times New Roman" pitchFamily="18" charset="0"/>
              </a:rPr>
              <a:t>负载增加时</a:t>
            </a:r>
            <a:r>
              <a:rPr lang="zh-CN" altLang="en-US" sz="2400" b="1" smtClean="0">
                <a:latin typeface="Times New Roman" pitchFamily="18" charset="0"/>
              </a:rPr>
              <a:t>，定子电流增大，使气隙磁链和定子反电动势都加大，迫使定子电压升高。为了保证足够的电源电压，</a:t>
            </a:r>
            <a:r>
              <a:rPr lang="zh-CN" altLang="en-US" sz="2400" b="1" smtClean="0">
                <a:solidFill>
                  <a:srgbClr val="0000CC"/>
                </a:solidFill>
                <a:latin typeface="Times New Roman" pitchFamily="18" charset="0"/>
              </a:rPr>
              <a:t>电控装置须有足够的容量，而有效利用率却不大</a:t>
            </a:r>
            <a:r>
              <a:rPr lang="zh-CN" altLang="en-US" sz="2400" b="1" smtClean="0">
                <a:latin typeface="Times New Roman" pitchFamily="18" charset="0"/>
              </a:rPr>
              <a:t>。</a:t>
            </a:r>
          </a:p>
          <a:p>
            <a:pPr eaLnBrk="1" hangingPunct="1">
              <a:lnSpc>
                <a:spcPct val="90000"/>
              </a:lnSpc>
              <a:buFontTx/>
              <a:buNone/>
            </a:pPr>
            <a:r>
              <a:rPr lang="zh-CN" altLang="en-US" sz="2400" b="1" smtClean="0">
                <a:latin typeface="Times New Roman" pitchFamily="18" charset="0"/>
              </a:rPr>
              <a:t>  （</a:t>
            </a:r>
            <a:r>
              <a:rPr lang="en-US" altLang="zh-CN" sz="2400" b="1" smtClean="0">
                <a:latin typeface="Times New Roman" pitchFamily="18" charset="0"/>
              </a:rPr>
              <a:t>2</a:t>
            </a:r>
            <a:r>
              <a:rPr lang="zh-CN" altLang="en-US" sz="2400" b="1" smtClean="0">
                <a:latin typeface="Times New Roman" pitchFamily="18" charset="0"/>
              </a:rPr>
              <a:t>）</a:t>
            </a:r>
            <a:r>
              <a:rPr lang="zh-CN" altLang="en-US" sz="2400" b="1" smtClean="0">
                <a:solidFill>
                  <a:srgbClr val="0000CC"/>
                </a:solidFill>
                <a:latin typeface="Times New Roman" pitchFamily="18" charset="0"/>
              </a:rPr>
              <a:t>负载增加时</a:t>
            </a:r>
            <a:r>
              <a:rPr lang="zh-CN" altLang="en-US" sz="2400" b="1" smtClean="0">
                <a:latin typeface="Times New Roman" pitchFamily="18" charset="0"/>
              </a:rPr>
              <a:t>，定子电压矢量和电流矢量的夹角也会增大，造成</a:t>
            </a:r>
            <a:r>
              <a:rPr lang="zh-CN" altLang="en-US" sz="2400" b="1" smtClean="0">
                <a:solidFill>
                  <a:srgbClr val="0000CC"/>
                </a:solidFill>
                <a:latin typeface="Times New Roman" pitchFamily="18" charset="0"/>
              </a:rPr>
              <a:t>功率因数降低</a:t>
            </a:r>
            <a:r>
              <a:rPr lang="zh-CN" altLang="en-US" sz="2400" b="1" smtClean="0">
                <a:latin typeface="Times New Roman" pitchFamily="18" charset="0"/>
              </a:rPr>
              <a:t>。</a:t>
            </a:r>
          </a:p>
          <a:p>
            <a:pPr eaLnBrk="1" hangingPunct="1">
              <a:lnSpc>
                <a:spcPct val="90000"/>
              </a:lnSpc>
              <a:buFontTx/>
              <a:buNone/>
            </a:pPr>
            <a:r>
              <a:rPr lang="zh-CN" altLang="en-US" sz="2400" b="1" smtClean="0">
                <a:latin typeface="Times New Roman" pitchFamily="18" charset="0"/>
              </a:rPr>
              <a:t>  （</a:t>
            </a:r>
            <a:r>
              <a:rPr lang="en-US" altLang="zh-CN" sz="2400" b="1" smtClean="0">
                <a:latin typeface="Times New Roman" pitchFamily="18" charset="0"/>
              </a:rPr>
              <a:t>3</a:t>
            </a:r>
            <a:r>
              <a:rPr lang="zh-CN" altLang="en-US" sz="2400" b="1" smtClean="0">
                <a:latin typeface="Times New Roman" pitchFamily="18" charset="0"/>
              </a:rPr>
              <a:t>）在常规情况下，</a:t>
            </a:r>
            <a:r>
              <a:rPr lang="zh-CN" altLang="en-US" sz="2400" b="1" smtClean="0">
                <a:solidFill>
                  <a:srgbClr val="0000CC"/>
                </a:solidFill>
                <a:latin typeface="Times New Roman" pitchFamily="18" charset="0"/>
              </a:rPr>
              <a:t>弱磁恒功率的长期运行范围不大</a:t>
            </a:r>
            <a:r>
              <a:rPr lang="zh-CN" altLang="en-US" sz="2400" b="1" smtClean="0">
                <a:latin typeface="Times New Roman" pitchFamily="18" charset="0"/>
              </a:rPr>
              <a:t>。</a:t>
            </a:r>
          </a:p>
        </p:txBody>
      </p:sp>
      <p:sp>
        <p:nvSpPr>
          <p:cNvPr id="3" name="Text Box 30"/>
          <p:cNvSpPr txBox="1">
            <a:spLocks noChangeArrowheads="1"/>
          </p:cNvSpPr>
          <p:nvPr/>
        </p:nvSpPr>
        <p:spPr bwMode="auto">
          <a:xfrm>
            <a:off x="0" y="4514850"/>
            <a:ext cx="1670050" cy="825500"/>
          </a:xfrm>
          <a:prstGeom prst="rect">
            <a:avLst/>
          </a:prstGeom>
          <a:solidFill>
            <a:schemeClr val="accent5">
              <a:lumMod val="60000"/>
              <a:lumOff val="40000"/>
            </a:schemeClr>
          </a:solidFill>
          <a:ln w="9525">
            <a:noFill/>
            <a:miter lim="800000"/>
          </a:ln>
        </p:spPr>
        <p:txBody>
          <a:bodyPr>
            <a:spAutoFit/>
          </a:bodyPr>
          <a:lstStyle/>
          <a:p>
            <a:pPr>
              <a:spcBef>
                <a:spcPct val="50000"/>
              </a:spcBef>
              <a:buFontTx/>
              <a:buNone/>
              <a:defRPr/>
            </a:pPr>
            <a:r>
              <a:rPr kumimoji="1" lang="zh-CN" altLang="en-US" sz="1600" b="1" dirty="0">
                <a:latin typeface="Times New Roman" panose="02020603050405020304" pitchFamily="18" charset="0"/>
                <a:hlinkClick r:id="rId2" action="ppaction://hlinksldjump"/>
              </a:rPr>
              <a:t>第</a:t>
            </a:r>
            <a:r>
              <a:rPr kumimoji="1" lang="en-US" altLang="zh-CN" sz="1600" b="1" dirty="0">
                <a:latin typeface="Times New Roman" panose="02020603050405020304" pitchFamily="18" charset="0"/>
                <a:hlinkClick r:id="rId2" action="ppaction://hlinksldjump"/>
              </a:rPr>
              <a:t>9</a:t>
            </a:r>
            <a:r>
              <a:rPr kumimoji="1" lang="zh-CN" altLang="en-US" sz="1600" b="1" dirty="0">
                <a:latin typeface="Times New Roman" panose="02020603050405020304" pitchFamily="18" charset="0"/>
                <a:hlinkClick r:id="rId2" action="ppaction://hlinksldjump"/>
              </a:rPr>
              <a:t>章 同步电动机变压变频调速系统</a:t>
            </a:r>
            <a:endParaRPr kumimoji="1" lang="zh-CN" altLang="en-US" sz="1600" b="1" dirty="0">
              <a:latin typeface="Times New Roman" panose="02020603050405020304" pitchFamily="18" charset="0"/>
            </a:endParaRPr>
          </a:p>
        </p:txBody>
      </p:sp>
      <p:sp>
        <p:nvSpPr>
          <p:cNvPr id="97284" name="Text Box 13"/>
          <p:cNvSpPr txBox="1">
            <a:spLocks noChangeArrowheads="1"/>
          </p:cNvSpPr>
          <p:nvPr/>
        </p:nvSpPr>
        <p:spPr bwMode="auto">
          <a:xfrm>
            <a:off x="0" y="2676525"/>
            <a:ext cx="1703388"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3" action="ppaction://hlinksldjump"/>
              </a:rPr>
              <a:t>第</a:t>
            </a:r>
            <a:r>
              <a:rPr lang="en-US" altLang="zh-CN" sz="1600" b="1">
                <a:latin typeface="Times New Roman" pitchFamily="18" charset="0"/>
                <a:hlinkClick r:id="rId3" action="ppaction://hlinksldjump"/>
              </a:rPr>
              <a:t>7</a:t>
            </a:r>
            <a:r>
              <a:rPr lang="zh-CN" altLang="en-US" sz="1600" b="1">
                <a:latin typeface="Times New Roman" pitchFamily="18" charset="0"/>
                <a:hlinkClick r:id="rId3" action="ppaction://hlinksldjump"/>
              </a:rPr>
              <a:t>章  基于动态模型的异步电动机调速系统</a:t>
            </a:r>
            <a:endParaRPr lang="zh-CN" altLang="en-US" sz="1600" b="1">
              <a:latin typeface="Times New Roman" pitchFamily="18" charset="0"/>
            </a:endParaRPr>
          </a:p>
        </p:txBody>
      </p:sp>
      <p:sp>
        <p:nvSpPr>
          <p:cNvPr id="97285" name="Text Box 26"/>
          <p:cNvSpPr txBox="1">
            <a:spLocks noChangeArrowheads="1"/>
          </p:cNvSpPr>
          <p:nvPr/>
        </p:nvSpPr>
        <p:spPr bwMode="auto">
          <a:xfrm>
            <a:off x="0" y="1079500"/>
            <a:ext cx="1687513" cy="581025"/>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4" action="ppaction://hlinksldjump"/>
              </a:rPr>
              <a:t>第</a:t>
            </a:r>
            <a:r>
              <a:rPr lang="en-US" altLang="zh-CN" sz="1600" b="1">
                <a:latin typeface="Times New Roman" pitchFamily="18" charset="0"/>
                <a:hlinkClick r:id="rId4" action="ppaction://hlinksldjump"/>
              </a:rPr>
              <a:t>1</a:t>
            </a:r>
            <a:r>
              <a:rPr lang="zh-CN" altLang="en-US" sz="1600" b="1">
                <a:latin typeface="Times New Roman" pitchFamily="18" charset="0"/>
                <a:hlinkClick r:id="rId4" action="ppaction://hlinksldjump"/>
              </a:rPr>
              <a:t>章  交流调速系统绪论</a:t>
            </a:r>
            <a:endParaRPr lang="zh-CN" altLang="en-US" sz="1600" b="1">
              <a:latin typeface="Times New Roman" pitchFamily="18" charset="0"/>
            </a:endParaRPr>
          </a:p>
        </p:txBody>
      </p:sp>
      <p:sp>
        <p:nvSpPr>
          <p:cNvPr id="97286" name="Text Box 27"/>
          <p:cNvSpPr txBox="1">
            <a:spLocks noChangeArrowheads="1"/>
          </p:cNvSpPr>
          <p:nvPr/>
        </p:nvSpPr>
        <p:spPr bwMode="auto">
          <a:xfrm>
            <a:off x="0" y="1749425"/>
            <a:ext cx="1693863" cy="825500"/>
          </a:xfrm>
          <a:prstGeom prst="rect">
            <a:avLst/>
          </a:prstGeom>
          <a:solidFill>
            <a:schemeClr val="bg1"/>
          </a:solidFill>
          <a:ln w="9525">
            <a:noFill/>
            <a:miter lim="800000"/>
            <a:headEnd/>
            <a:tailEnd/>
          </a:ln>
        </p:spPr>
        <p:txBody>
          <a:bodyPr>
            <a:spAutoFit/>
          </a:bodyPr>
          <a:lstStyle/>
          <a:p>
            <a:pPr>
              <a:spcBef>
                <a:spcPct val="50000"/>
              </a:spcBef>
            </a:pPr>
            <a:r>
              <a:rPr lang="zh-CN" altLang="zh-CN" sz="1600" b="1">
                <a:latin typeface="Times New Roman" pitchFamily="18" charset="0"/>
              </a:rPr>
              <a:t>第</a:t>
            </a:r>
            <a:r>
              <a:rPr lang="en-US" altLang="zh-CN" sz="1600" b="1">
                <a:latin typeface="Times New Roman" pitchFamily="18" charset="0"/>
              </a:rPr>
              <a:t>6</a:t>
            </a:r>
            <a:r>
              <a:rPr lang="zh-CN" altLang="zh-CN" sz="1600" b="1">
                <a:latin typeface="Times New Roman" pitchFamily="18" charset="0"/>
              </a:rPr>
              <a:t>章 </a:t>
            </a:r>
            <a:r>
              <a:rPr lang="zh-CN" altLang="en-US" sz="1600" b="1">
                <a:latin typeface="Times New Roman" pitchFamily="18" charset="0"/>
              </a:rPr>
              <a:t> </a:t>
            </a:r>
            <a:r>
              <a:rPr lang="zh-CN" altLang="zh-CN" sz="1600" b="1">
                <a:latin typeface="Times New Roman" pitchFamily="18" charset="0"/>
              </a:rPr>
              <a:t>基于稳态模型的异步电动机调速系统</a:t>
            </a:r>
            <a:endParaRPr lang="en-US" altLang="zh-CN" sz="1600" b="1">
              <a:latin typeface="Times New Roman" pitchFamily="18" charset="0"/>
            </a:endParaRPr>
          </a:p>
        </p:txBody>
      </p:sp>
      <p:sp>
        <p:nvSpPr>
          <p:cNvPr id="97287" name="Text Box 29"/>
          <p:cNvSpPr txBox="1">
            <a:spLocks noChangeArrowheads="1"/>
          </p:cNvSpPr>
          <p:nvPr/>
        </p:nvSpPr>
        <p:spPr bwMode="auto">
          <a:xfrm>
            <a:off x="0" y="3606800"/>
            <a:ext cx="1685925" cy="830263"/>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8</a:t>
            </a:r>
            <a:r>
              <a:rPr lang="zh-CN" altLang="en-US" sz="1600" b="1">
                <a:latin typeface="Times New Roman" pitchFamily="18" charset="0"/>
              </a:rPr>
              <a:t>章 </a:t>
            </a:r>
            <a:r>
              <a:rPr lang="zh-CN" altLang="zh-CN" sz="1600" b="1"/>
              <a:t>绕线转子异步电机转子变频控制系统</a:t>
            </a:r>
            <a:endParaRPr lang="zh-CN" altLang="en-US" sz="1600" b="1">
              <a:latin typeface="Times New Roman" pitchFamily="18" charset="0"/>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1763713" y="549275"/>
            <a:ext cx="6335712" cy="627063"/>
          </a:xfrm>
        </p:spPr>
        <p:txBody>
          <a:bodyPr/>
          <a:lstStyle/>
          <a:p>
            <a:pPr algn="l">
              <a:defRPr/>
            </a:pPr>
            <a:r>
              <a:rPr lang="zh-CN" altLang="en-US" sz="3200" dirty="0" smtClean="0">
                <a:solidFill>
                  <a:srgbClr val="CC0000"/>
                </a:solidFill>
                <a:effectLst>
                  <a:outerShdw blurRad="38100" dist="38100" dir="2700000" algn="tl">
                    <a:srgbClr val="C0C0C0"/>
                  </a:outerShdw>
                </a:effectLst>
                <a:latin typeface="隶书" panose="02010509060101010101" pitchFamily="49" charset="-122"/>
                <a:ea typeface="隶书" panose="02010509060101010101" pitchFamily="49" charset="-122"/>
              </a:rPr>
              <a:t>永磁无刷直流电动机的系统原理图 </a:t>
            </a:r>
          </a:p>
        </p:txBody>
      </p:sp>
      <p:pic>
        <p:nvPicPr>
          <p:cNvPr id="98307" name="Picture 3" descr="image1114"/>
          <p:cNvPicPr>
            <a:picLocks noChangeAspect="1" noChangeArrowheads="1"/>
          </p:cNvPicPr>
          <p:nvPr/>
        </p:nvPicPr>
        <p:blipFill>
          <a:blip r:embed="rId2" cstate="print"/>
          <a:srcRect/>
          <a:stretch>
            <a:fillRect/>
          </a:stretch>
        </p:blipFill>
        <p:spPr bwMode="auto">
          <a:xfrm>
            <a:off x="0" y="1052513"/>
            <a:ext cx="9144000" cy="52562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idx="4294967295"/>
          </p:nvPr>
        </p:nvSpPr>
        <p:spPr>
          <a:xfrm>
            <a:off x="1584325" y="728663"/>
            <a:ext cx="7524750" cy="612775"/>
          </a:xfrm>
        </p:spPr>
        <p:txBody>
          <a:bodyPr/>
          <a:lstStyle/>
          <a:p>
            <a:pPr algn="l" eaLnBrk="1" hangingPunct="1">
              <a:defRPr/>
            </a:pPr>
            <a:r>
              <a:rPr lang="zh-CN" altLang="en-US" dirty="0" smtClean="0">
                <a:solidFill>
                  <a:srgbClr val="CC0000"/>
                </a:solidFill>
                <a:latin typeface="隶书" panose="02010509060101010101" pitchFamily="49" charset="-122"/>
                <a:ea typeface="隶书" panose="02010509060101010101" pitchFamily="49" charset="-122"/>
              </a:rPr>
              <a:t>同步电动机</a:t>
            </a:r>
            <a:r>
              <a:rPr lang="zh-CN" altLang="en-US" sz="2000" dirty="0" smtClean="0">
                <a:solidFill>
                  <a:srgbClr val="CC0000"/>
                </a:solidFill>
                <a:latin typeface="隶书" panose="02010509060101010101" pitchFamily="49" charset="-122"/>
                <a:ea typeface="隶书" panose="02010509060101010101" pitchFamily="49" charset="-122"/>
              </a:rPr>
              <a:t>基于</a:t>
            </a:r>
            <a:r>
              <a:rPr lang="zh-CN" altLang="en-US" dirty="0" smtClean="0">
                <a:solidFill>
                  <a:srgbClr val="CC0000"/>
                </a:solidFill>
                <a:latin typeface="隶书" panose="02010509060101010101" pitchFamily="49" charset="-122"/>
                <a:ea typeface="隶书" panose="02010509060101010101" pitchFamily="49" charset="-122"/>
              </a:rPr>
              <a:t>电流模型的矢量控制系统原理图 </a:t>
            </a:r>
          </a:p>
        </p:txBody>
      </p:sp>
      <p:pic>
        <p:nvPicPr>
          <p:cNvPr id="99331" name="Picture 3" descr="8z6"/>
          <p:cNvPicPr>
            <a:picLocks noChangeAspect="1" noChangeArrowheads="1"/>
          </p:cNvPicPr>
          <p:nvPr/>
        </p:nvPicPr>
        <p:blipFill>
          <a:blip r:embed="rId2" cstate="print"/>
          <a:srcRect/>
          <a:stretch>
            <a:fillRect/>
          </a:stretch>
        </p:blipFill>
        <p:spPr bwMode="auto">
          <a:xfrm>
            <a:off x="0" y="1485900"/>
            <a:ext cx="9144000" cy="4464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1692275" y="44450"/>
            <a:ext cx="7200900" cy="628650"/>
          </a:xfrm>
        </p:spPr>
        <p:txBody>
          <a:bodyPr/>
          <a:lstStyle/>
          <a:p>
            <a:pPr algn="l" eaLnBrk="1" hangingPunct="1">
              <a:defRPr/>
            </a:pPr>
            <a:r>
              <a:rPr lang="zh-CN" altLang="en-US" dirty="0" smtClean="0">
                <a:effectLst>
                  <a:outerShdw blurRad="38100" dist="38100" dir="2700000" algn="tl">
                    <a:srgbClr val="C0C0C0"/>
                  </a:outerShdw>
                </a:effectLst>
                <a:latin typeface="隶书" panose="02010509060101010101" pitchFamily="49" charset="-122"/>
                <a:ea typeface="隶书" panose="02010509060101010101" pitchFamily="49" charset="-122"/>
              </a:rPr>
              <a:t>第</a:t>
            </a:r>
            <a:r>
              <a:rPr lang="en-US" altLang="zh-CN" dirty="0" smtClean="0">
                <a:effectLst>
                  <a:outerShdw blurRad="38100" dist="38100" dir="2700000" algn="tl">
                    <a:srgbClr val="C0C0C0"/>
                  </a:outerShdw>
                </a:effectLst>
                <a:latin typeface="隶书" panose="02010509060101010101" pitchFamily="49" charset="-122"/>
                <a:ea typeface="隶书" panose="02010509060101010101" pitchFamily="49" charset="-122"/>
              </a:rPr>
              <a:t>6</a:t>
            </a:r>
            <a:r>
              <a:rPr lang="zh-CN" altLang="en-US" dirty="0" smtClean="0">
                <a:effectLst>
                  <a:outerShdw blurRad="38100" dist="38100" dir="2700000" algn="tl">
                    <a:srgbClr val="C0C0C0"/>
                  </a:outerShdw>
                </a:effectLst>
                <a:latin typeface="隶书" panose="02010509060101010101" pitchFamily="49" charset="-122"/>
                <a:ea typeface="隶书" panose="02010509060101010101" pitchFamily="49" charset="-122"/>
              </a:rPr>
              <a:t>章 基于稳态模型的异步电动机调速系统</a:t>
            </a:r>
          </a:p>
        </p:txBody>
      </p:sp>
      <p:sp>
        <p:nvSpPr>
          <p:cNvPr id="41987" name="文本占位符 5"/>
          <p:cNvSpPr>
            <a:spLocks noGrp="1"/>
          </p:cNvSpPr>
          <p:nvPr>
            <p:ph type="body" sz="half" idx="1"/>
          </p:nvPr>
        </p:nvSpPr>
        <p:spPr>
          <a:xfrm>
            <a:off x="1695450" y="765175"/>
            <a:ext cx="7448550" cy="6021388"/>
          </a:xfrm>
          <a:solidFill>
            <a:schemeClr val="bg1"/>
          </a:solidFill>
        </p:spPr>
        <p:txBody>
          <a:bodyPr/>
          <a:lstStyle/>
          <a:p>
            <a:pPr marL="0" indent="0">
              <a:buFontTx/>
              <a:buNone/>
              <a:defRPr/>
            </a:pPr>
            <a:r>
              <a:rPr lang="zh-CN" altLang="zh-CN" sz="2000" b="1" dirty="0" smtClean="0"/>
              <a:t>在基于稳态模型的感应电动机调速系统中，采用</a:t>
            </a:r>
            <a:r>
              <a:rPr lang="zh-CN" altLang="zh-CN" sz="2000" b="1" dirty="0" smtClean="0">
                <a:solidFill>
                  <a:srgbClr val="9900CC"/>
                </a:solidFill>
                <a:effectLst>
                  <a:outerShdw blurRad="38100" dist="38100" dir="2700000" algn="tl">
                    <a:srgbClr val="000000">
                      <a:alpha val="43137"/>
                    </a:srgbClr>
                  </a:outerShdw>
                </a:effectLst>
              </a:rPr>
              <a:t>稳态等值电路</a:t>
            </a:r>
            <a:r>
              <a:rPr lang="zh-CN" altLang="zh-CN" sz="2000" b="1" dirty="0" smtClean="0"/>
              <a:t>来分析感应电动机在不同电压和频率供电条件下的转矩与磁通的稳态关系和机械特性，并在此基础上设计感应电动机调速系统。</a:t>
            </a:r>
            <a:endParaRPr lang="en-US" altLang="zh-CN" sz="2000" b="1" dirty="0" smtClean="0"/>
          </a:p>
          <a:p>
            <a:pPr marL="0" indent="0">
              <a:buFontTx/>
              <a:buNone/>
              <a:defRPr/>
            </a:pPr>
            <a:endParaRPr lang="zh-CN" altLang="zh-CN" sz="2000" b="1" dirty="0" smtClean="0"/>
          </a:p>
          <a:p>
            <a:pPr marL="0" indent="0">
              <a:buFontTx/>
              <a:buNone/>
              <a:defRPr/>
            </a:pPr>
            <a:r>
              <a:rPr lang="zh-CN" altLang="zh-CN" sz="2000" b="1" dirty="0" smtClean="0"/>
              <a:t>常用的基于稳态模型的感应电动机调速方法有</a:t>
            </a:r>
            <a:r>
              <a:rPr lang="zh-CN" altLang="zh-CN" sz="2000" b="1" dirty="0" smtClean="0">
                <a:solidFill>
                  <a:srgbClr val="9900CC"/>
                </a:solidFill>
                <a:effectLst>
                  <a:outerShdw blurRad="38100" dist="38100" dir="2700000" algn="tl">
                    <a:srgbClr val="000000">
                      <a:alpha val="43137"/>
                    </a:srgbClr>
                  </a:outerShdw>
                </a:effectLst>
              </a:rPr>
              <a:t>调压调速</a:t>
            </a:r>
            <a:r>
              <a:rPr lang="zh-CN" altLang="zh-CN" sz="2000" b="1" dirty="0" smtClean="0"/>
              <a:t>和</a:t>
            </a:r>
            <a:r>
              <a:rPr lang="zh-CN" altLang="zh-CN" sz="2000" b="1" dirty="0" smtClean="0">
                <a:solidFill>
                  <a:srgbClr val="9900CC"/>
                </a:solidFill>
                <a:effectLst>
                  <a:outerShdw blurRad="38100" dist="38100" dir="2700000" algn="tl">
                    <a:srgbClr val="000000">
                      <a:alpha val="43137"/>
                    </a:srgbClr>
                  </a:outerShdw>
                </a:effectLst>
              </a:rPr>
              <a:t>变压变频调速</a:t>
            </a:r>
            <a:r>
              <a:rPr lang="zh-CN" altLang="zh-CN" sz="2000" b="1" dirty="0" smtClean="0"/>
              <a:t>两类。</a:t>
            </a:r>
            <a:endParaRPr lang="en-US" altLang="zh-CN" sz="2000" b="1" dirty="0" smtClean="0"/>
          </a:p>
          <a:p>
            <a:pPr marL="0" indent="0">
              <a:buFontTx/>
              <a:buNone/>
              <a:defRPr/>
            </a:pPr>
            <a:endParaRPr lang="en-US" altLang="zh-CN" sz="2000" b="1" dirty="0" smtClean="0"/>
          </a:p>
          <a:p>
            <a:pPr marL="0" indent="0">
              <a:buFontTx/>
              <a:buNone/>
              <a:defRPr/>
            </a:pPr>
            <a:r>
              <a:rPr lang="zh-CN" altLang="zh-CN" sz="2000" b="1" dirty="0" smtClean="0"/>
              <a:t>感应电动机稳态数学模型包括：</a:t>
            </a:r>
            <a:r>
              <a:rPr lang="zh-CN" altLang="zh-CN" sz="2000" b="1" dirty="0" smtClean="0">
                <a:solidFill>
                  <a:srgbClr val="9900CC"/>
                </a:solidFill>
                <a:effectLst>
                  <a:outerShdw blurRad="38100" dist="38100" dir="2700000" algn="tl">
                    <a:srgbClr val="000000">
                      <a:alpha val="43137"/>
                    </a:srgbClr>
                  </a:outerShdw>
                </a:effectLst>
              </a:rPr>
              <a:t>感应电动机稳态等值电路和机械特性，两者既有联系，又有区别</a:t>
            </a:r>
            <a:r>
              <a:rPr lang="zh-CN" altLang="zh-CN" sz="2000" b="1" dirty="0" smtClean="0"/>
              <a:t>。稳态等值电路描述了在一定的</a:t>
            </a:r>
            <a:r>
              <a:rPr lang="zh-CN" altLang="zh-CN" sz="2000" b="1" dirty="0" smtClean="0">
                <a:solidFill>
                  <a:srgbClr val="9900CC"/>
                </a:solidFill>
                <a:effectLst>
                  <a:outerShdw blurRad="38100" dist="38100" dir="2700000" algn="tl">
                    <a:srgbClr val="000000">
                      <a:alpha val="43137"/>
                    </a:srgbClr>
                  </a:outerShdw>
                </a:effectLst>
              </a:rPr>
              <a:t>转差率</a:t>
            </a:r>
            <a:r>
              <a:rPr lang="zh-CN" altLang="zh-CN" sz="2000" b="1" dirty="0" smtClean="0"/>
              <a:t>下电动机的稳态电气特性。机械特性则表征了转矩与转差率（或转速）的稳态关系。</a:t>
            </a:r>
            <a:endParaRPr lang="en-US" altLang="zh-CN" sz="2000" b="1" dirty="0" smtClean="0"/>
          </a:p>
          <a:p>
            <a:pPr marL="0" indent="0">
              <a:buFontTx/>
              <a:buNone/>
              <a:defRPr/>
            </a:pPr>
            <a:endParaRPr lang="en-US" altLang="zh-CN" sz="2000" b="1" dirty="0" smtClean="0"/>
          </a:p>
          <a:p>
            <a:pPr marL="0" indent="0" algn="just">
              <a:buClr>
                <a:srgbClr val="FF9933"/>
              </a:buClr>
              <a:buFont typeface="Wingdings" panose="05000000000000000000" pitchFamily="2" charset="2"/>
              <a:buNone/>
              <a:defRPr/>
            </a:pPr>
            <a:r>
              <a:rPr lang="zh-CN" altLang="en-US" sz="2000" b="1" dirty="0" smtClean="0">
                <a:effectLst>
                  <a:outerShdw blurRad="38100" dist="38100" dir="2700000" algn="tl">
                    <a:srgbClr val="C0C0C0"/>
                  </a:outerShdw>
                </a:effectLst>
                <a:latin typeface="Arial" panose="020B0604020202020204" pitchFamily="34" charset="0"/>
              </a:rPr>
              <a:t>基于交流电动机的</a:t>
            </a:r>
            <a:r>
              <a:rPr lang="zh-CN" altLang="en-US" sz="2000" b="1" dirty="0" smtClean="0">
                <a:solidFill>
                  <a:srgbClr val="C00000"/>
                </a:solidFill>
                <a:effectLst>
                  <a:outerShdw blurRad="38100" dist="38100" dir="2700000" algn="tl">
                    <a:srgbClr val="C0C0C0"/>
                  </a:outerShdw>
                </a:effectLst>
                <a:latin typeface="Arial" panose="020B0604020202020204" pitchFamily="34" charset="0"/>
              </a:rPr>
              <a:t>稳态模型</a:t>
            </a:r>
            <a:r>
              <a:rPr lang="zh-CN" altLang="en-US" sz="2000" b="1" dirty="0" smtClean="0">
                <a:effectLst>
                  <a:outerShdw blurRad="38100" dist="38100" dir="2700000" algn="tl">
                    <a:srgbClr val="C0C0C0"/>
                  </a:outerShdw>
                </a:effectLst>
                <a:latin typeface="Arial" panose="020B0604020202020204" pitchFamily="34" charset="0"/>
              </a:rPr>
              <a:t>，其</a:t>
            </a:r>
            <a:r>
              <a:rPr lang="zh-CN" altLang="en-US" sz="2000" b="1" dirty="0" smtClean="0">
                <a:solidFill>
                  <a:srgbClr val="9900CC"/>
                </a:solidFill>
                <a:effectLst>
                  <a:outerShdw blurRad="38100" dist="38100" dir="2700000" algn="tl">
                    <a:srgbClr val="C0C0C0"/>
                  </a:outerShdw>
                </a:effectLst>
                <a:latin typeface="Arial" panose="020B0604020202020204" pitchFamily="34" charset="0"/>
              </a:rPr>
              <a:t>动态性能不高</a:t>
            </a:r>
            <a:r>
              <a:rPr lang="zh-CN" altLang="en-US" sz="2000" b="1" dirty="0" smtClean="0">
                <a:effectLst>
                  <a:outerShdw blurRad="38100" dist="38100" dir="2700000" algn="tl">
                    <a:srgbClr val="C0C0C0"/>
                  </a:outerShdw>
                </a:effectLst>
                <a:latin typeface="Arial" panose="020B0604020202020204" pitchFamily="34" charset="0"/>
              </a:rPr>
              <a:t>，是在交流调速发展初期出现的。</a:t>
            </a:r>
          </a:p>
          <a:p>
            <a:pPr marL="0" indent="0" algn="just">
              <a:buClr>
                <a:srgbClr val="FF9933"/>
              </a:buClr>
              <a:buFont typeface="Wingdings" panose="05000000000000000000" pitchFamily="2" charset="2"/>
              <a:buNone/>
              <a:defRPr/>
            </a:pPr>
            <a:r>
              <a:rPr lang="zh-CN" altLang="en-US" sz="2000" b="1" dirty="0" smtClean="0">
                <a:effectLst>
                  <a:outerShdw blurRad="38100" dist="38100" dir="2700000" algn="tl">
                    <a:srgbClr val="C0C0C0"/>
                  </a:outerShdw>
                </a:effectLst>
                <a:latin typeface="Arial" panose="020B0604020202020204" pitchFamily="34" charset="0"/>
              </a:rPr>
              <a:t>基于交流电动机的</a:t>
            </a:r>
            <a:r>
              <a:rPr lang="zh-CN" altLang="en-US" sz="2000" b="1" dirty="0" smtClean="0">
                <a:solidFill>
                  <a:srgbClr val="C00000"/>
                </a:solidFill>
                <a:effectLst>
                  <a:outerShdw blurRad="38100" dist="38100" dir="2700000" algn="tl">
                    <a:srgbClr val="C0C0C0"/>
                  </a:outerShdw>
                </a:effectLst>
                <a:latin typeface="Arial" panose="020B0604020202020204" pitchFamily="34" charset="0"/>
              </a:rPr>
              <a:t>动态模型</a:t>
            </a:r>
            <a:r>
              <a:rPr lang="zh-CN" altLang="en-US" sz="2000" b="1" dirty="0" smtClean="0">
                <a:effectLst>
                  <a:outerShdw blurRad="38100" dist="38100" dir="2700000" algn="tl">
                    <a:srgbClr val="C0C0C0"/>
                  </a:outerShdw>
                </a:effectLst>
                <a:latin typeface="Arial" panose="020B0604020202020204" pitchFamily="34" charset="0"/>
              </a:rPr>
              <a:t>，能实现</a:t>
            </a:r>
            <a:r>
              <a:rPr lang="zh-CN" altLang="en-US" sz="2000" b="1" dirty="0" smtClean="0">
                <a:solidFill>
                  <a:srgbClr val="9900CC"/>
                </a:solidFill>
                <a:effectLst>
                  <a:outerShdw blurRad="38100" dist="38100" dir="2700000" algn="tl">
                    <a:srgbClr val="C0C0C0"/>
                  </a:outerShdw>
                </a:effectLst>
                <a:latin typeface="Arial" panose="020B0604020202020204" pitchFamily="34" charset="0"/>
              </a:rPr>
              <a:t>高动态性能</a:t>
            </a:r>
            <a:r>
              <a:rPr lang="zh-CN" altLang="en-US" sz="2000" b="1" dirty="0" smtClean="0">
                <a:effectLst>
                  <a:outerShdw blurRad="38100" dist="38100" dir="2700000" algn="tl">
                    <a:srgbClr val="C0C0C0"/>
                  </a:outerShdw>
                </a:effectLst>
                <a:latin typeface="Arial" panose="020B0604020202020204" pitchFamily="34" charset="0"/>
              </a:rPr>
              <a:t>，是随着客观需要和研究成果陆续开发出来的。</a:t>
            </a:r>
            <a:endParaRPr lang="en-US" altLang="zh-CN" sz="2000" b="1" dirty="0" smtClean="0"/>
          </a:p>
        </p:txBody>
      </p:sp>
      <p:sp>
        <p:nvSpPr>
          <p:cNvPr id="48132" name="Text Box 30"/>
          <p:cNvSpPr txBox="1">
            <a:spLocks noChangeArrowheads="1"/>
          </p:cNvSpPr>
          <p:nvPr/>
        </p:nvSpPr>
        <p:spPr bwMode="auto">
          <a:xfrm>
            <a:off x="0" y="4514850"/>
            <a:ext cx="1670050"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9</a:t>
            </a:r>
            <a:r>
              <a:rPr lang="zh-CN" altLang="en-US" sz="1600" b="1">
                <a:latin typeface="Times New Roman" pitchFamily="18" charset="0"/>
              </a:rPr>
              <a:t>章 同步电动机变压变频调速系统</a:t>
            </a:r>
          </a:p>
        </p:txBody>
      </p:sp>
      <p:sp>
        <p:nvSpPr>
          <p:cNvPr id="48133" name="Text Box 13"/>
          <p:cNvSpPr txBox="1">
            <a:spLocks noChangeArrowheads="1"/>
          </p:cNvSpPr>
          <p:nvPr/>
        </p:nvSpPr>
        <p:spPr bwMode="auto">
          <a:xfrm>
            <a:off x="0" y="2676525"/>
            <a:ext cx="1703388"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7</a:t>
            </a:r>
            <a:r>
              <a:rPr lang="zh-CN" altLang="en-US" sz="1600" b="1">
                <a:latin typeface="Times New Roman" pitchFamily="18" charset="0"/>
              </a:rPr>
              <a:t>章  基于动态模型的异步电动机调速系统</a:t>
            </a:r>
          </a:p>
        </p:txBody>
      </p:sp>
      <p:sp>
        <p:nvSpPr>
          <p:cNvPr id="48134" name="Text Box 26"/>
          <p:cNvSpPr txBox="1">
            <a:spLocks noChangeArrowheads="1"/>
          </p:cNvSpPr>
          <p:nvPr/>
        </p:nvSpPr>
        <p:spPr bwMode="auto">
          <a:xfrm>
            <a:off x="0" y="1079500"/>
            <a:ext cx="1687513" cy="581025"/>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2" action="ppaction://hlinksldjump"/>
              </a:rPr>
              <a:t>第</a:t>
            </a:r>
            <a:r>
              <a:rPr lang="en-US" altLang="zh-CN" sz="1600" b="1">
                <a:latin typeface="Times New Roman" pitchFamily="18" charset="0"/>
                <a:hlinkClick r:id="rId2" action="ppaction://hlinksldjump"/>
              </a:rPr>
              <a:t>1</a:t>
            </a:r>
            <a:r>
              <a:rPr lang="zh-CN" altLang="en-US" sz="1600" b="1">
                <a:latin typeface="Times New Roman" pitchFamily="18" charset="0"/>
                <a:hlinkClick r:id="rId2" action="ppaction://hlinksldjump"/>
              </a:rPr>
              <a:t>章  交流调速系统绪论</a:t>
            </a:r>
            <a:endParaRPr lang="zh-CN" altLang="en-US" sz="1600" b="1">
              <a:latin typeface="Times New Roman" pitchFamily="18" charset="0"/>
            </a:endParaRPr>
          </a:p>
        </p:txBody>
      </p:sp>
      <p:sp>
        <p:nvSpPr>
          <p:cNvPr id="7" name="Text Box 27"/>
          <p:cNvSpPr txBox="1">
            <a:spLocks noChangeArrowheads="1"/>
          </p:cNvSpPr>
          <p:nvPr/>
        </p:nvSpPr>
        <p:spPr bwMode="auto">
          <a:xfrm>
            <a:off x="0" y="1749425"/>
            <a:ext cx="1693863" cy="825500"/>
          </a:xfrm>
          <a:prstGeom prst="rect">
            <a:avLst/>
          </a:prstGeom>
          <a:solidFill>
            <a:schemeClr val="accent5">
              <a:lumMod val="40000"/>
              <a:lumOff val="60000"/>
            </a:schemeClr>
          </a:solidFill>
          <a:ln w="9525">
            <a:noFill/>
            <a:miter lim="800000"/>
          </a:ln>
        </p:spPr>
        <p:txBody>
          <a:bodyPr>
            <a:spAutoFit/>
          </a:bodyPr>
          <a:lstStyle/>
          <a:p>
            <a:pPr>
              <a:spcBef>
                <a:spcPct val="50000"/>
              </a:spcBef>
              <a:buFontTx/>
              <a:buNone/>
              <a:defRPr/>
            </a:pPr>
            <a:r>
              <a:rPr kumimoji="1" lang="zh-CN" altLang="zh-CN" sz="1600" b="1" dirty="0">
                <a:latin typeface="Times New Roman" panose="02020603050405020304" pitchFamily="18" charset="0"/>
              </a:rPr>
              <a:t>第</a:t>
            </a:r>
            <a:r>
              <a:rPr kumimoji="1" lang="en-US" altLang="zh-CN" sz="1600" b="1" dirty="0">
                <a:latin typeface="Times New Roman" panose="02020603050405020304" pitchFamily="18" charset="0"/>
              </a:rPr>
              <a:t>6</a:t>
            </a:r>
            <a:r>
              <a:rPr kumimoji="1" lang="zh-CN" altLang="zh-CN" sz="1600" b="1" dirty="0">
                <a:latin typeface="Times New Roman" panose="02020603050405020304" pitchFamily="18" charset="0"/>
              </a:rPr>
              <a:t>章 </a:t>
            </a:r>
            <a:r>
              <a:rPr kumimoji="1" lang="zh-CN" altLang="en-US" sz="1600" b="1" dirty="0">
                <a:latin typeface="Times New Roman" panose="02020603050405020304" pitchFamily="18" charset="0"/>
              </a:rPr>
              <a:t> </a:t>
            </a:r>
            <a:r>
              <a:rPr kumimoji="1" lang="zh-CN" altLang="zh-CN" sz="1600" b="1" dirty="0">
                <a:latin typeface="Times New Roman" panose="02020603050405020304" pitchFamily="18" charset="0"/>
              </a:rPr>
              <a:t>基于稳态模型的异步电动机调速系统</a:t>
            </a:r>
            <a:endParaRPr kumimoji="1" lang="en-US" altLang="zh-CN" sz="1600" b="1" dirty="0">
              <a:latin typeface="Times New Roman" panose="02020603050405020304" pitchFamily="18" charset="0"/>
            </a:endParaRPr>
          </a:p>
        </p:txBody>
      </p:sp>
      <p:sp>
        <p:nvSpPr>
          <p:cNvPr id="48136" name="Text Box 29"/>
          <p:cNvSpPr txBox="1">
            <a:spLocks noChangeArrowheads="1"/>
          </p:cNvSpPr>
          <p:nvPr/>
        </p:nvSpPr>
        <p:spPr bwMode="auto">
          <a:xfrm>
            <a:off x="0" y="3606800"/>
            <a:ext cx="1685925" cy="830263"/>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8</a:t>
            </a:r>
            <a:r>
              <a:rPr lang="zh-CN" altLang="en-US" sz="1600" b="1">
                <a:latin typeface="Times New Roman" pitchFamily="18" charset="0"/>
              </a:rPr>
              <a:t>章 </a:t>
            </a:r>
            <a:r>
              <a:rPr lang="zh-CN" altLang="zh-CN" sz="1600" b="1"/>
              <a:t>绕线转子异步电机转子变频控制系统</a:t>
            </a:r>
            <a:endParaRPr lang="zh-CN" altLang="en-US" sz="1600" b="1">
              <a:latin typeface="Times New Roman" pitchFamily="18"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0" y="115888"/>
            <a:ext cx="9144000" cy="1060450"/>
          </a:xfrm>
          <a:solidFill>
            <a:schemeClr val="bg1"/>
          </a:solidFill>
        </p:spPr>
        <p:txBody>
          <a:bodyPr/>
          <a:lstStyle/>
          <a:p>
            <a:pPr>
              <a:defRPr/>
            </a:pPr>
            <a:r>
              <a:rPr lang="zh-CN" altLang="en-US" sz="3200" smtClean="0">
                <a:solidFill>
                  <a:srgbClr val="CC0000"/>
                </a:solidFill>
                <a:effectLst>
                  <a:outerShdw blurRad="38100" dist="38100" dir="2700000" algn="tl">
                    <a:srgbClr val="C0C0C0"/>
                  </a:outerShdw>
                </a:effectLst>
                <a:ea typeface="隶书" panose="02010509060101010101" pitchFamily="49" charset="-122"/>
              </a:rPr>
              <a:t>可控励磁同步电动机按气隙磁链定向基于电流模型矢量控制系统</a:t>
            </a:r>
          </a:p>
        </p:txBody>
      </p:sp>
      <p:pic>
        <p:nvPicPr>
          <p:cNvPr id="100355" name="Picture 3" descr="0823"/>
          <p:cNvPicPr>
            <a:picLocks noChangeAspect="1" noChangeArrowheads="1"/>
          </p:cNvPicPr>
          <p:nvPr/>
        </p:nvPicPr>
        <p:blipFill>
          <a:blip r:embed="rId2" cstate="print"/>
          <a:srcRect/>
          <a:stretch>
            <a:fillRect/>
          </a:stretch>
        </p:blipFill>
        <p:spPr bwMode="auto">
          <a:xfrm>
            <a:off x="0" y="1844675"/>
            <a:ext cx="9144000" cy="4032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0" y="152400"/>
            <a:ext cx="9144000" cy="1600200"/>
          </a:xfrm>
          <a:solidFill>
            <a:schemeClr val="bg1"/>
          </a:solidFill>
        </p:spPr>
        <p:txBody>
          <a:bodyPr/>
          <a:lstStyle/>
          <a:p>
            <a:pPr>
              <a:defRPr/>
            </a:pPr>
            <a:r>
              <a:rPr lang="zh-CN" altLang="en-US" sz="3600" smtClean="0">
                <a:solidFill>
                  <a:srgbClr val="CC0000"/>
                </a:solidFill>
                <a:effectLst>
                  <a:outerShdw blurRad="38100" dist="38100" dir="2700000" algn="tl">
                    <a:srgbClr val="C0C0C0"/>
                  </a:outerShdw>
                </a:effectLst>
                <a:ea typeface="隶书" panose="02010509060101010101" pitchFamily="49" charset="-122"/>
              </a:rPr>
              <a:t>按转子磁链定向的永磁同步电动机矢量控制系统</a:t>
            </a:r>
          </a:p>
        </p:txBody>
      </p:sp>
      <p:pic>
        <p:nvPicPr>
          <p:cNvPr id="101379" name="Picture 3" descr="0827"/>
          <p:cNvPicPr>
            <a:picLocks noChangeAspect="1" noChangeArrowheads="1"/>
          </p:cNvPicPr>
          <p:nvPr/>
        </p:nvPicPr>
        <p:blipFill>
          <a:blip r:embed="rId2" cstate="print"/>
          <a:srcRect/>
          <a:stretch>
            <a:fillRect/>
          </a:stretch>
        </p:blipFill>
        <p:spPr bwMode="auto">
          <a:xfrm>
            <a:off x="0" y="2205038"/>
            <a:ext cx="9144000" cy="28082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0" y="620713"/>
            <a:ext cx="9144000" cy="771525"/>
          </a:xfrm>
          <a:solidFill>
            <a:schemeClr val="bg1"/>
          </a:solidFill>
        </p:spPr>
        <p:txBody>
          <a:bodyPr/>
          <a:lstStyle/>
          <a:p>
            <a:pPr>
              <a:defRPr/>
            </a:pPr>
            <a:r>
              <a:rPr lang="zh-CN" altLang="en-US" sz="3200" smtClean="0">
                <a:solidFill>
                  <a:srgbClr val="CC0000"/>
                </a:solidFill>
                <a:effectLst>
                  <a:outerShdw blurRad="38100" dist="38100" dir="2700000" algn="tl">
                    <a:srgbClr val="C0C0C0"/>
                  </a:outerShdw>
                </a:effectLst>
                <a:latin typeface="隶书" panose="02010509060101010101" pitchFamily="49" charset="-122"/>
                <a:ea typeface="隶书" panose="02010509060101010101" pitchFamily="49" charset="-122"/>
              </a:rPr>
              <a:t>励磁式同步电动机矢量控制变频调速系统原理图 </a:t>
            </a:r>
          </a:p>
        </p:txBody>
      </p:sp>
      <p:pic>
        <p:nvPicPr>
          <p:cNvPr id="102403" name="Picture 3" descr="image1294"/>
          <p:cNvPicPr>
            <a:picLocks noChangeAspect="1" noChangeArrowheads="1"/>
          </p:cNvPicPr>
          <p:nvPr/>
        </p:nvPicPr>
        <p:blipFill>
          <a:blip r:embed="rId2" cstate="print"/>
          <a:srcRect/>
          <a:stretch>
            <a:fillRect/>
          </a:stretch>
        </p:blipFill>
        <p:spPr bwMode="auto">
          <a:xfrm>
            <a:off x="0" y="1628775"/>
            <a:ext cx="9144000" cy="3816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0" y="404813"/>
            <a:ext cx="9144000" cy="627062"/>
          </a:xfrm>
          <a:solidFill>
            <a:schemeClr val="bg1"/>
          </a:solidFill>
        </p:spPr>
        <p:txBody>
          <a:bodyPr/>
          <a:lstStyle/>
          <a:p>
            <a:pPr>
              <a:defRPr/>
            </a:pPr>
            <a:r>
              <a:rPr lang="zh-CN" altLang="en-US" smtClean="0">
                <a:solidFill>
                  <a:srgbClr val="CC0000"/>
                </a:solidFill>
                <a:effectLst>
                  <a:outerShdw blurRad="38100" dist="38100" dir="2700000" algn="tl">
                    <a:srgbClr val="C0C0C0"/>
                  </a:outerShdw>
                </a:effectLst>
                <a:latin typeface="隶书" panose="02010509060101010101" pitchFamily="49" charset="-122"/>
                <a:ea typeface="隶书" panose="02010509060101010101" pitchFamily="49" charset="-122"/>
              </a:rPr>
              <a:t>励磁同步电动机磁通闭环的矢量控制系统原理图（部分） </a:t>
            </a:r>
          </a:p>
        </p:txBody>
      </p:sp>
      <p:pic>
        <p:nvPicPr>
          <p:cNvPr id="103427" name="Picture 3" descr="image1313"/>
          <p:cNvPicPr>
            <a:picLocks noChangeAspect="1" noChangeArrowheads="1"/>
          </p:cNvPicPr>
          <p:nvPr/>
        </p:nvPicPr>
        <p:blipFill>
          <a:blip r:embed="rId2" cstate="print"/>
          <a:srcRect/>
          <a:stretch>
            <a:fillRect/>
          </a:stretch>
        </p:blipFill>
        <p:spPr bwMode="auto">
          <a:xfrm>
            <a:off x="0" y="1196975"/>
            <a:ext cx="9144000" cy="5256213"/>
          </a:xfrm>
          <a:prstGeom prst="rect">
            <a:avLst/>
          </a:prstGeom>
          <a:solidFill>
            <a:schemeClr val="bg1"/>
          </a:solidFill>
          <a:ln w="9525">
            <a:noFill/>
            <a:miter lim="800000"/>
            <a:headEnd/>
            <a:tailEnd/>
          </a:ln>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0"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0" y="246063"/>
            <a:ext cx="9144000" cy="622300"/>
          </a:xfrm>
        </p:spPr>
        <p:txBody>
          <a:bodyPr/>
          <a:lstStyle/>
          <a:p>
            <a:pPr algn="l">
              <a:defRPr/>
            </a:pPr>
            <a:r>
              <a:rPr lang="zh-CN" altLang="en-US" sz="3600" dirty="0" smtClean="0">
                <a:solidFill>
                  <a:srgbClr val="CC0000"/>
                </a:solidFill>
                <a:effectLst>
                  <a:outerShdw blurRad="38100" dist="38100" dir="2700000" algn="tl">
                    <a:srgbClr val="C0C0C0"/>
                  </a:outerShdw>
                </a:effectLst>
                <a:ea typeface="隶书" panose="02010509060101010101" pitchFamily="49" charset="-122"/>
              </a:rPr>
              <a:t>可控励磁同步电动机直接转矩控制系统</a:t>
            </a:r>
          </a:p>
        </p:txBody>
      </p:sp>
      <p:sp>
        <p:nvSpPr>
          <p:cNvPr id="105475" name="Rectangle 3"/>
          <p:cNvSpPr>
            <a:spLocks noChangeArrowheads="1"/>
          </p:cNvSpPr>
          <p:nvPr/>
        </p:nvSpPr>
        <p:spPr bwMode="auto">
          <a:xfrm>
            <a:off x="1331913" y="6092825"/>
            <a:ext cx="7667625" cy="504825"/>
          </a:xfrm>
          <a:prstGeom prst="rect">
            <a:avLst/>
          </a:prstGeom>
          <a:noFill/>
          <a:ln w="9525">
            <a:noFill/>
            <a:miter lim="800000"/>
            <a:headEnd/>
            <a:tailEnd/>
          </a:ln>
        </p:spPr>
        <p:txBody>
          <a:bodyPr/>
          <a:lstStyle/>
          <a:p>
            <a:pPr algn="ctr" eaLnBrk="0" hangingPunct="0">
              <a:spcBef>
                <a:spcPct val="20000"/>
              </a:spcBef>
              <a:buFont typeface="Wingdings" pitchFamily="2" charset="2"/>
              <a:buNone/>
            </a:pPr>
            <a:r>
              <a:rPr lang="zh-CN" altLang="en-US" b="1"/>
              <a:t>图</a:t>
            </a:r>
            <a:r>
              <a:rPr lang="en-US" altLang="zh-CN" b="1"/>
              <a:t>9-29 </a:t>
            </a:r>
            <a:r>
              <a:rPr lang="zh-CN" altLang="en-US" b="1"/>
              <a:t>可控励磁隐极式同步电动机直接转矩控制系统</a:t>
            </a:r>
            <a:endParaRPr lang="zh-CN" altLang="en-US" sz="3200" b="1"/>
          </a:p>
        </p:txBody>
      </p:sp>
      <p:sp>
        <p:nvSpPr>
          <p:cNvPr id="105476"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05477"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05478"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05479"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pic>
        <p:nvPicPr>
          <p:cNvPr id="105480" name="Picture 8" descr="0829"/>
          <p:cNvPicPr>
            <a:picLocks noChangeAspect="1" noChangeArrowheads="1"/>
          </p:cNvPicPr>
          <p:nvPr/>
        </p:nvPicPr>
        <p:blipFill>
          <a:blip r:embed="rId2" cstate="print"/>
          <a:srcRect/>
          <a:stretch>
            <a:fillRect/>
          </a:stretch>
        </p:blipFill>
        <p:spPr bwMode="auto">
          <a:xfrm>
            <a:off x="0" y="1052513"/>
            <a:ext cx="9144000" cy="460851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0" y="182563"/>
            <a:ext cx="9144000" cy="765175"/>
          </a:xfrm>
        </p:spPr>
        <p:txBody>
          <a:bodyPr/>
          <a:lstStyle/>
          <a:p>
            <a:pPr>
              <a:defRPr/>
            </a:pPr>
            <a:r>
              <a:rPr lang="zh-CN" altLang="en-US" sz="3600" dirty="0" smtClean="0">
                <a:solidFill>
                  <a:srgbClr val="CC0000"/>
                </a:solidFill>
                <a:effectLst>
                  <a:outerShdw blurRad="38100" dist="38100" dir="2700000" algn="tl">
                    <a:srgbClr val="C0C0C0"/>
                  </a:outerShdw>
                </a:effectLst>
                <a:ea typeface="隶书" panose="02010509060101010101" pitchFamily="49" charset="-122"/>
              </a:rPr>
              <a:t>永磁同步电动机直接转矩控制系统</a:t>
            </a:r>
          </a:p>
        </p:txBody>
      </p:sp>
      <p:sp>
        <p:nvSpPr>
          <p:cNvPr id="106499" name="Rectangle 3"/>
          <p:cNvSpPr>
            <a:spLocks noChangeArrowheads="1"/>
          </p:cNvSpPr>
          <p:nvPr/>
        </p:nvSpPr>
        <p:spPr bwMode="auto">
          <a:xfrm>
            <a:off x="2627313" y="5876925"/>
            <a:ext cx="5211762" cy="419100"/>
          </a:xfrm>
          <a:prstGeom prst="rect">
            <a:avLst/>
          </a:prstGeom>
          <a:noFill/>
          <a:ln w="9525">
            <a:noFill/>
            <a:miter lim="800000"/>
            <a:headEnd/>
            <a:tailEnd/>
          </a:ln>
        </p:spPr>
        <p:txBody>
          <a:bodyPr/>
          <a:lstStyle/>
          <a:p>
            <a:pPr algn="ctr" eaLnBrk="0" hangingPunct="0">
              <a:spcBef>
                <a:spcPct val="20000"/>
              </a:spcBef>
              <a:buFont typeface="Wingdings" pitchFamily="2" charset="2"/>
              <a:buNone/>
            </a:pPr>
            <a:r>
              <a:rPr lang="zh-CN" altLang="en-US" b="1"/>
              <a:t>图</a:t>
            </a:r>
            <a:r>
              <a:rPr lang="en-US" altLang="zh-CN" b="1"/>
              <a:t>9-30  </a:t>
            </a:r>
            <a:r>
              <a:rPr lang="zh-CN" altLang="en-US" b="1"/>
              <a:t>永磁同步电动机空间矢量图</a:t>
            </a:r>
            <a:endParaRPr lang="zh-CN" altLang="en-US" sz="3200" b="1"/>
          </a:p>
        </p:txBody>
      </p:sp>
      <p:sp>
        <p:nvSpPr>
          <p:cNvPr id="106500"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06501"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06502"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06503" name="Rectangle 7"/>
          <p:cNvSpPr>
            <a:spLocks noChangeArrowheads="1"/>
          </p:cNvSpPr>
          <p:nvPr/>
        </p:nvSpPr>
        <p:spPr bwMode="auto">
          <a:xfrm>
            <a:off x="0" y="2800350"/>
            <a:ext cx="9144000" cy="0"/>
          </a:xfrm>
          <a:prstGeom prst="rect">
            <a:avLst/>
          </a:prstGeom>
          <a:noFill/>
          <a:ln w="9525">
            <a:noFill/>
            <a:miter lim="800000"/>
            <a:headEnd/>
            <a:tailEnd/>
          </a:ln>
        </p:spPr>
        <p:txBody>
          <a:bodyPr wrap="none" anchor="ctr">
            <a:spAutoFit/>
          </a:bodyPr>
          <a:lstStyle/>
          <a:p>
            <a:endParaRPr lang="zh-CN" altLang="en-US"/>
          </a:p>
        </p:txBody>
      </p:sp>
      <p:sp>
        <p:nvSpPr>
          <p:cNvPr id="106504" name="Rectangle 9"/>
          <p:cNvSpPr>
            <a:spLocks noChangeArrowheads="1"/>
          </p:cNvSpPr>
          <p:nvPr/>
        </p:nvSpPr>
        <p:spPr bwMode="auto">
          <a:xfrm>
            <a:off x="0" y="3200400"/>
            <a:ext cx="9144000" cy="0"/>
          </a:xfrm>
          <a:prstGeom prst="rect">
            <a:avLst/>
          </a:prstGeom>
          <a:noFill/>
          <a:ln w="9525">
            <a:noFill/>
            <a:miter lim="800000"/>
            <a:headEnd/>
            <a:tailEnd/>
          </a:ln>
        </p:spPr>
        <p:txBody>
          <a:bodyPr wrap="none" anchor="ctr">
            <a:spAutoFit/>
          </a:bodyPr>
          <a:lstStyle/>
          <a:p>
            <a:endParaRPr lang="zh-CN" altLang="en-US"/>
          </a:p>
        </p:txBody>
      </p:sp>
      <p:sp>
        <p:nvSpPr>
          <p:cNvPr id="106505" name="Rectangle 10"/>
          <p:cNvSpPr>
            <a:spLocks noChangeArrowheads="1"/>
          </p:cNvSpPr>
          <p:nvPr/>
        </p:nvSpPr>
        <p:spPr bwMode="auto">
          <a:xfrm>
            <a:off x="0" y="2600325"/>
            <a:ext cx="9144000" cy="0"/>
          </a:xfrm>
          <a:prstGeom prst="rect">
            <a:avLst/>
          </a:prstGeom>
          <a:noFill/>
          <a:ln w="9525">
            <a:noFill/>
            <a:miter lim="800000"/>
            <a:headEnd/>
            <a:tailEnd/>
          </a:ln>
        </p:spPr>
        <p:txBody>
          <a:bodyPr wrap="none" anchor="ctr">
            <a:spAutoFit/>
          </a:bodyPr>
          <a:lstStyle/>
          <a:p>
            <a:endParaRPr lang="zh-CN" altLang="en-US"/>
          </a:p>
        </p:txBody>
      </p:sp>
      <p:sp>
        <p:nvSpPr>
          <p:cNvPr id="106506" name="Rectangle 11"/>
          <p:cNvSpPr>
            <a:spLocks noChangeArrowheads="1"/>
          </p:cNvSpPr>
          <p:nvPr/>
        </p:nvSpPr>
        <p:spPr bwMode="auto">
          <a:xfrm>
            <a:off x="0" y="3276600"/>
            <a:ext cx="9144000" cy="0"/>
          </a:xfrm>
          <a:prstGeom prst="rect">
            <a:avLst/>
          </a:prstGeom>
          <a:noFill/>
          <a:ln w="9525">
            <a:noFill/>
            <a:miter lim="800000"/>
            <a:headEnd/>
            <a:tailEnd/>
          </a:ln>
        </p:spPr>
        <p:txBody>
          <a:bodyPr wrap="none" anchor="ctr">
            <a:spAutoFit/>
          </a:bodyPr>
          <a:lstStyle/>
          <a:p>
            <a:endParaRPr lang="zh-CN" altLang="en-US"/>
          </a:p>
        </p:txBody>
      </p:sp>
      <p:sp>
        <p:nvSpPr>
          <p:cNvPr id="106507" name="Rectangle 12"/>
          <p:cNvSpPr>
            <a:spLocks noChangeArrowheads="1"/>
          </p:cNvSpPr>
          <p:nvPr/>
        </p:nvSpPr>
        <p:spPr bwMode="auto">
          <a:xfrm>
            <a:off x="0" y="2800350"/>
            <a:ext cx="9144000" cy="0"/>
          </a:xfrm>
          <a:prstGeom prst="rect">
            <a:avLst/>
          </a:prstGeom>
          <a:noFill/>
          <a:ln w="9525">
            <a:noFill/>
            <a:miter lim="800000"/>
            <a:headEnd/>
            <a:tailEnd/>
          </a:ln>
        </p:spPr>
        <p:txBody>
          <a:bodyPr wrap="none" anchor="ctr">
            <a:spAutoFit/>
          </a:bodyPr>
          <a:lstStyle/>
          <a:p>
            <a:endParaRPr lang="zh-CN" altLang="en-US"/>
          </a:p>
        </p:txBody>
      </p:sp>
      <p:sp>
        <p:nvSpPr>
          <p:cNvPr id="106508" name="Rectangle 13"/>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p>
        </p:txBody>
      </p:sp>
      <p:pic>
        <p:nvPicPr>
          <p:cNvPr id="106509" name="Picture 14" descr="0830"/>
          <p:cNvPicPr>
            <a:picLocks noChangeAspect="1" noChangeArrowheads="1"/>
          </p:cNvPicPr>
          <p:nvPr/>
        </p:nvPicPr>
        <p:blipFill>
          <a:blip r:embed="rId2" cstate="print"/>
          <a:srcRect/>
          <a:stretch>
            <a:fillRect/>
          </a:stretch>
        </p:blipFill>
        <p:spPr bwMode="auto">
          <a:xfrm>
            <a:off x="1763713" y="1773238"/>
            <a:ext cx="5400675" cy="3259137"/>
          </a:xfrm>
          <a:prstGeom prst="rect">
            <a:avLst/>
          </a:prstGeom>
          <a:noFill/>
          <a:ln w="9525">
            <a:noFill/>
            <a:miter lim="800000"/>
            <a:headEnd/>
            <a:tailEnd/>
          </a:ln>
        </p:spPr>
      </p:pic>
      <p:sp>
        <p:nvSpPr>
          <p:cNvPr id="14" name="Text Box 30"/>
          <p:cNvSpPr txBox="1">
            <a:spLocks noChangeArrowheads="1"/>
          </p:cNvSpPr>
          <p:nvPr/>
        </p:nvSpPr>
        <p:spPr bwMode="auto">
          <a:xfrm>
            <a:off x="0" y="4514850"/>
            <a:ext cx="1670050" cy="825500"/>
          </a:xfrm>
          <a:prstGeom prst="rect">
            <a:avLst/>
          </a:prstGeom>
          <a:solidFill>
            <a:schemeClr val="accent5">
              <a:lumMod val="60000"/>
              <a:lumOff val="40000"/>
            </a:schemeClr>
          </a:solidFill>
          <a:ln w="9525">
            <a:noFill/>
            <a:miter lim="800000"/>
          </a:ln>
        </p:spPr>
        <p:txBody>
          <a:bodyPr>
            <a:spAutoFit/>
          </a:bodyPr>
          <a:lstStyle/>
          <a:p>
            <a:pPr>
              <a:spcBef>
                <a:spcPct val="50000"/>
              </a:spcBef>
              <a:buFontTx/>
              <a:buNone/>
              <a:defRPr/>
            </a:pPr>
            <a:r>
              <a:rPr kumimoji="1" lang="zh-CN" altLang="en-US" sz="1600" b="1" dirty="0">
                <a:latin typeface="Times New Roman" panose="02020603050405020304" pitchFamily="18" charset="0"/>
                <a:hlinkClick r:id="rId3" action="ppaction://hlinksldjump"/>
              </a:rPr>
              <a:t>第</a:t>
            </a:r>
            <a:r>
              <a:rPr kumimoji="1" lang="en-US" altLang="zh-CN" sz="1600" b="1" dirty="0">
                <a:latin typeface="Times New Roman" panose="02020603050405020304" pitchFamily="18" charset="0"/>
                <a:hlinkClick r:id="rId3" action="ppaction://hlinksldjump"/>
              </a:rPr>
              <a:t>9</a:t>
            </a:r>
            <a:r>
              <a:rPr kumimoji="1" lang="zh-CN" altLang="en-US" sz="1600" b="1" dirty="0">
                <a:latin typeface="Times New Roman" panose="02020603050405020304" pitchFamily="18" charset="0"/>
                <a:hlinkClick r:id="rId3" action="ppaction://hlinksldjump"/>
              </a:rPr>
              <a:t>章 同步电动机变压变频调速系统</a:t>
            </a:r>
            <a:endParaRPr kumimoji="1" lang="zh-CN" altLang="en-US" sz="1600" b="1" dirty="0">
              <a:latin typeface="Times New Roman" panose="02020603050405020304" pitchFamily="18" charset="0"/>
            </a:endParaRPr>
          </a:p>
        </p:txBody>
      </p:sp>
      <p:sp>
        <p:nvSpPr>
          <p:cNvPr id="106511" name="Text Box 13"/>
          <p:cNvSpPr txBox="1">
            <a:spLocks noChangeArrowheads="1"/>
          </p:cNvSpPr>
          <p:nvPr/>
        </p:nvSpPr>
        <p:spPr bwMode="auto">
          <a:xfrm>
            <a:off x="0" y="2676525"/>
            <a:ext cx="1703388" cy="825500"/>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4" action="ppaction://hlinksldjump"/>
              </a:rPr>
              <a:t>第</a:t>
            </a:r>
            <a:r>
              <a:rPr lang="en-US" altLang="zh-CN" sz="1600" b="1">
                <a:latin typeface="Times New Roman" pitchFamily="18" charset="0"/>
                <a:hlinkClick r:id="rId4" action="ppaction://hlinksldjump"/>
              </a:rPr>
              <a:t>7</a:t>
            </a:r>
            <a:r>
              <a:rPr lang="zh-CN" altLang="en-US" sz="1600" b="1">
                <a:latin typeface="Times New Roman" pitchFamily="18" charset="0"/>
                <a:hlinkClick r:id="rId4" action="ppaction://hlinksldjump"/>
              </a:rPr>
              <a:t>章  基于动态模型的异步电动机调速系统</a:t>
            </a:r>
            <a:endParaRPr lang="zh-CN" altLang="en-US" sz="1600" b="1">
              <a:latin typeface="Times New Roman" pitchFamily="18" charset="0"/>
            </a:endParaRPr>
          </a:p>
        </p:txBody>
      </p:sp>
      <p:sp>
        <p:nvSpPr>
          <p:cNvPr id="106512" name="Text Box 26"/>
          <p:cNvSpPr txBox="1">
            <a:spLocks noChangeArrowheads="1"/>
          </p:cNvSpPr>
          <p:nvPr/>
        </p:nvSpPr>
        <p:spPr bwMode="auto">
          <a:xfrm>
            <a:off x="0" y="1079500"/>
            <a:ext cx="1687513" cy="581025"/>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hlinkClick r:id="rId5" action="ppaction://hlinksldjump"/>
              </a:rPr>
              <a:t>第</a:t>
            </a:r>
            <a:r>
              <a:rPr lang="en-US" altLang="zh-CN" sz="1600" b="1">
                <a:latin typeface="Times New Roman" pitchFamily="18" charset="0"/>
                <a:hlinkClick r:id="rId5" action="ppaction://hlinksldjump"/>
              </a:rPr>
              <a:t>1</a:t>
            </a:r>
            <a:r>
              <a:rPr lang="zh-CN" altLang="en-US" sz="1600" b="1">
                <a:latin typeface="Times New Roman" pitchFamily="18" charset="0"/>
                <a:hlinkClick r:id="rId5" action="ppaction://hlinksldjump"/>
              </a:rPr>
              <a:t>章  交流调速系统绪论</a:t>
            </a:r>
            <a:endParaRPr lang="zh-CN" altLang="en-US" sz="1600" b="1">
              <a:latin typeface="Times New Roman" pitchFamily="18" charset="0"/>
            </a:endParaRPr>
          </a:p>
        </p:txBody>
      </p:sp>
      <p:sp>
        <p:nvSpPr>
          <p:cNvPr id="106513" name="Text Box 27"/>
          <p:cNvSpPr txBox="1">
            <a:spLocks noChangeArrowheads="1"/>
          </p:cNvSpPr>
          <p:nvPr/>
        </p:nvSpPr>
        <p:spPr bwMode="auto">
          <a:xfrm>
            <a:off x="0" y="1749425"/>
            <a:ext cx="1693863" cy="825500"/>
          </a:xfrm>
          <a:prstGeom prst="rect">
            <a:avLst/>
          </a:prstGeom>
          <a:solidFill>
            <a:schemeClr val="bg1"/>
          </a:solidFill>
          <a:ln w="9525">
            <a:noFill/>
            <a:miter lim="800000"/>
            <a:headEnd/>
            <a:tailEnd/>
          </a:ln>
        </p:spPr>
        <p:txBody>
          <a:bodyPr>
            <a:spAutoFit/>
          </a:bodyPr>
          <a:lstStyle/>
          <a:p>
            <a:pPr>
              <a:spcBef>
                <a:spcPct val="50000"/>
              </a:spcBef>
            </a:pPr>
            <a:r>
              <a:rPr lang="zh-CN" altLang="zh-CN" sz="1600" b="1">
                <a:latin typeface="Times New Roman" pitchFamily="18" charset="0"/>
              </a:rPr>
              <a:t>第</a:t>
            </a:r>
            <a:r>
              <a:rPr lang="en-US" altLang="zh-CN" sz="1600" b="1">
                <a:latin typeface="Times New Roman" pitchFamily="18" charset="0"/>
              </a:rPr>
              <a:t>6</a:t>
            </a:r>
            <a:r>
              <a:rPr lang="zh-CN" altLang="zh-CN" sz="1600" b="1">
                <a:latin typeface="Times New Roman" pitchFamily="18" charset="0"/>
              </a:rPr>
              <a:t>章 </a:t>
            </a:r>
            <a:r>
              <a:rPr lang="zh-CN" altLang="en-US" sz="1600" b="1">
                <a:latin typeface="Times New Roman" pitchFamily="18" charset="0"/>
              </a:rPr>
              <a:t> </a:t>
            </a:r>
            <a:r>
              <a:rPr lang="zh-CN" altLang="zh-CN" sz="1600" b="1">
                <a:latin typeface="Times New Roman" pitchFamily="18" charset="0"/>
              </a:rPr>
              <a:t>基于稳态模型的异步电动机调速系统</a:t>
            </a:r>
            <a:endParaRPr lang="en-US" altLang="zh-CN" sz="1600" b="1">
              <a:latin typeface="Times New Roman" pitchFamily="18" charset="0"/>
            </a:endParaRPr>
          </a:p>
        </p:txBody>
      </p:sp>
      <p:sp>
        <p:nvSpPr>
          <p:cNvPr id="106514" name="Text Box 29"/>
          <p:cNvSpPr txBox="1">
            <a:spLocks noChangeArrowheads="1"/>
          </p:cNvSpPr>
          <p:nvPr/>
        </p:nvSpPr>
        <p:spPr bwMode="auto">
          <a:xfrm>
            <a:off x="0" y="3606800"/>
            <a:ext cx="1685925" cy="830263"/>
          </a:xfrm>
          <a:prstGeom prst="rect">
            <a:avLst/>
          </a:prstGeom>
          <a:solidFill>
            <a:schemeClr val="bg1"/>
          </a:solidFill>
          <a:ln w="9525">
            <a:noFill/>
            <a:miter lim="800000"/>
            <a:headEnd/>
            <a:tailEnd/>
          </a:ln>
        </p:spPr>
        <p:txBody>
          <a:bodyPr>
            <a:spAutoFit/>
          </a:bodyPr>
          <a:lstStyle/>
          <a:p>
            <a:pPr>
              <a:spcBef>
                <a:spcPct val="50000"/>
              </a:spcBef>
            </a:pPr>
            <a:r>
              <a:rPr lang="zh-CN" altLang="en-US" sz="1600" b="1">
                <a:latin typeface="Times New Roman" pitchFamily="18" charset="0"/>
              </a:rPr>
              <a:t>第</a:t>
            </a:r>
            <a:r>
              <a:rPr lang="en-US" altLang="zh-CN" sz="1600" b="1">
                <a:latin typeface="Times New Roman" pitchFamily="18" charset="0"/>
              </a:rPr>
              <a:t>8</a:t>
            </a:r>
            <a:r>
              <a:rPr lang="zh-CN" altLang="en-US" sz="1600" b="1">
                <a:latin typeface="Times New Roman" pitchFamily="18" charset="0"/>
              </a:rPr>
              <a:t>章 </a:t>
            </a:r>
            <a:r>
              <a:rPr lang="zh-CN" altLang="zh-CN" sz="1600" b="1"/>
              <a:t>绕线转子异步电机转子变频控制系统</a:t>
            </a:r>
            <a:endParaRPr lang="zh-CN" altLang="en-US" sz="1600" b="1">
              <a:latin typeface="Times New Roman" pitchFamily="18" charset="0"/>
            </a:endParaRPr>
          </a:p>
        </p:txBody>
      </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0" y="260350"/>
            <a:ext cx="9144000" cy="622300"/>
          </a:xfrm>
        </p:spPr>
        <p:txBody>
          <a:bodyPr/>
          <a:lstStyle/>
          <a:p>
            <a:pPr>
              <a:defRPr/>
            </a:pPr>
            <a:r>
              <a:rPr lang="zh-CN" altLang="en-US" sz="3600" smtClean="0">
                <a:solidFill>
                  <a:srgbClr val="CC0000"/>
                </a:solidFill>
                <a:effectLst>
                  <a:outerShdw blurRad="38100" dist="38100" dir="2700000" algn="tl">
                    <a:srgbClr val="C0C0C0"/>
                  </a:outerShdw>
                </a:effectLst>
                <a:ea typeface="隶书" panose="02010509060101010101" pitchFamily="49" charset="-122"/>
              </a:rPr>
              <a:t>永磁同步电动机直接转矩控制系统</a:t>
            </a:r>
          </a:p>
        </p:txBody>
      </p:sp>
      <p:sp>
        <p:nvSpPr>
          <p:cNvPr id="107523" name="Rectangle 3"/>
          <p:cNvSpPr>
            <a:spLocks noChangeArrowheads="1"/>
          </p:cNvSpPr>
          <p:nvPr/>
        </p:nvSpPr>
        <p:spPr bwMode="auto">
          <a:xfrm>
            <a:off x="1692275" y="6138863"/>
            <a:ext cx="6500813" cy="341312"/>
          </a:xfrm>
          <a:prstGeom prst="rect">
            <a:avLst/>
          </a:prstGeom>
          <a:noFill/>
          <a:ln w="9525">
            <a:noFill/>
            <a:miter lim="800000"/>
            <a:headEnd/>
            <a:tailEnd/>
          </a:ln>
        </p:spPr>
        <p:txBody>
          <a:bodyPr/>
          <a:lstStyle/>
          <a:p>
            <a:pPr algn="ctr" eaLnBrk="0" hangingPunct="0">
              <a:spcBef>
                <a:spcPct val="20000"/>
              </a:spcBef>
              <a:buFont typeface="Wingdings" pitchFamily="2" charset="2"/>
              <a:buNone/>
            </a:pPr>
            <a:r>
              <a:rPr lang="zh-CN" altLang="en-US" b="1"/>
              <a:t>图</a:t>
            </a:r>
            <a:r>
              <a:rPr lang="en-US" altLang="zh-CN" b="1"/>
              <a:t>9-31  </a:t>
            </a:r>
            <a:r>
              <a:rPr lang="zh-CN" altLang="en-US" b="1"/>
              <a:t>永磁同步电动机直接转矩控制系统</a:t>
            </a:r>
          </a:p>
        </p:txBody>
      </p:sp>
      <p:sp>
        <p:nvSpPr>
          <p:cNvPr id="10752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07525"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07526"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07527" name="Rectangle 7"/>
          <p:cNvSpPr>
            <a:spLocks noChangeArrowheads="1"/>
          </p:cNvSpPr>
          <p:nvPr/>
        </p:nvSpPr>
        <p:spPr bwMode="auto">
          <a:xfrm>
            <a:off x="0" y="2800350"/>
            <a:ext cx="9144000" cy="0"/>
          </a:xfrm>
          <a:prstGeom prst="rect">
            <a:avLst/>
          </a:prstGeom>
          <a:noFill/>
          <a:ln w="9525">
            <a:noFill/>
            <a:miter lim="800000"/>
            <a:headEnd/>
            <a:tailEnd/>
          </a:ln>
        </p:spPr>
        <p:txBody>
          <a:bodyPr wrap="none" anchor="ctr">
            <a:spAutoFit/>
          </a:bodyPr>
          <a:lstStyle/>
          <a:p>
            <a:endParaRPr lang="zh-CN" altLang="en-US"/>
          </a:p>
        </p:txBody>
      </p:sp>
      <p:sp>
        <p:nvSpPr>
          <p:cNvPr id="107528"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07529" name="Rectangle 9"/>
          <p:cNvSpPr>
            <a:spLocks noChangeArrowheads="1"/>
          </p:cNvSpPr>
          <p:nvPr/>
        </p:nvSpPr>
        <p:spPr bwMode="auto">
          <a:xfrm>
            <a:off x="0" y="3200400"/>
            <a:ext cx="9144000" cy="0"/>
          </a:xfrm>
          <a:prstGeom prst="rect">
            <a:avLst/>
          </a:prstGeom>
          <a:noFill/>
          <a:ln w="9525">
            <a:noFill/>
            <a:miter lim="800000"/>
            <a:headEnd/>
            <a:tailEnd/>
          </a:ln>
        </p:spPr>
        <p:txBody>
          <a:bodyPr wrap="none" anchor="ctr">
            <a:spAutoFit/>
          </a:bodyPr>
          <a:lstStyle/>
          <a:p>
            <a:endParaRPr lang="zh-CN" altLang="en-US"/>
          </a:p>
        </p:txBody>
      </p:sp>
      <p:sp>
        <p:nvSpPr>
          <p:cNvPr id="107530" name="Rectangle 10"/>
          <p:cNvSpPr>
            <a:spLocks noChangeArrowheads="1"/>
          </p:cNvSpPr>
          <p:nvPr/>
        </p:nvSpPr>
        <p:spPr bwMode="auto">
          <a:xfrm>
            <a:off x="0" y="2600325"/>
            <a:ext cx="9144000" cy="0"/>
          </a:xfrm>
          <a:prstGeom prst="rect">
            <a:avLst/>
          </a:prstGeom>
          <a:noFill/>
          <a:ln w="9525">
            <a:noFill/>
            <a:miter lim="800000"/>
            <a:headEnd/>
            <a:tailEnd/>
          </a:ln>
        </p:spPr>
        <p:txBody>
          <a:bodyPr wrap="none" anchor="ctr">
            <a:spAutoFit/>
          </a:bodyPr>
          <a:lstStyle/>
          <a:p>
            <a:endParaRPr lang="zh-CN" altLang="en-US"/>
          </a:p>
        </p:txBody>
      </p:sp>
      <p:sp>
        <p:nvSpPr>
          <p:cNvPr id="107531" name="Rectangle 11"/>
          <p:cNvSpPr>
            <a:spLocks noChangeArrowheads="1"/>
          </p:cNvSpPr>
          <p:nvPr/>
        </p:nvSpPr>
        <p:spPr bwMode="auto">
          <a:xfrm>
            <a:off x="0" y="3276600"/>
            <a:ext cx="9144000" cy="0"/>
          </a:xfrm>
          <a:prstGeom prst="rect">
            <a:avLst/>
          </a:prstGeom>
          <a:noFill/>
          <a:ln w="9525">
            <a:noFill/>
            <a:miter lim="800000"/>
            <a:headEnd/>
            <a:tailEnd/>
          </a:ln>
        </p:spPr>
        <p:txBody>
          <a:bodyPr wrap="none" anchor="ctr">
            <a:spAutoFit/>
          </a:bodyPr>
          <a:lstStyle/>
          <a:p>
            <a:endParaRPr lang="zh-CN" altLang="en-US"/>
          </a:p>
        </p:txBody>
      </p:sp>
      <p:sp>
        <p:nvSpPr>
          <p:cNvPr id="107532" name="Rectangle 12"/>
          <p:cNvSpPr>
            <a:spLocks noChangeArrowheads="1"/>
          </p:cNvSpPr>
          <p:nvPr/>
        </p:nvSpPr>
        <p:spPr bwMode="auto">
          <a:xfrm>
            <a:off x="0" y="2800350"/>
            <a:ext cx="9144000" cy="0"/>
          </a:xfrm>
          <a:prstGeom prst="rect">
            <a:avLst/>
          </a:prstGeom>
          <a:noFill/>
          <a:ln w="9525">
            <a:noFill/>
            <a:miter lim="800000"/>
            <a:headEnd/>
            <a:tailEnd/>
          </a:ln>
        </p:spPr>
        <p:txBody>
          <a:bodyPr wrap="none" anchor="ctr">
            <a:spAutoFit/>
          </a:bodyPr>
          <a:lstStyle/>
          <a:p>
            <a:endParaRPr lang="zh-CN" altLang="en-US"/>
          </a:p>
        </p:txBody>
      </p:sp>
      <p:sp>
        <p:nvSpPr>
          <p:cNvPr id="107533" name="Rectangle 13"/>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p>
        </p:txBody>
      </p:sp>
      <p:pic>
        <p:nvPicPr>
          <p:cNvPr id="107534" name="Picture 14" descr="0831"/>
          <p:cNvPicPr>
            <a:picLocks noChangeAspect="1" noChangeArrowheads="1"/>
          </p:cNvPicPr>
          <p:nvPr/>
        </p:nvPicPr>
        <p:blipFill>
          <a:blip r:embed="rId2" cstate="print"/>
          <a:srcRect/>
          <a:stretch>
            <a:fillRect/>
          </a:stretch>
        </p:blipFill>
        <p:spPr bwMode="auto">
          <a:xfrm>
            <a:off x="0" y="981075"/>
            <a:ext cx="9144000" cy="49688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6" name="Picture 2" descr="124"/>
          <p:cNvPicPr>
            <a:picLocks noChangeAspect="1" noChangeArrowheads="1"/>
          </p:cNvPicPr>
          <p:nvPr/>
        </p:nvPicPr>
        <p:blipFill>
          <a:blip r:embed="rId2" cstate="print"/>
          <a:srcRect/>
          <a:stretch>
            <a:fillRect/>
          </a:stretch>
        </p:blipFill>
        <p:spPr bwMode="auto">
          <a:xfrm>
            <a:off x="7419975" y="4368800"/>
            <a:ext cx="1724025" cy="1724025"/>
          </a:xfrm>
          <a:prstGeom prst="rect">
            <a:avLst/>
          </a:prstGeom>
          <a:noFill/>
          <a:ln w="9525">
            <a:noFill/>
            <a:miter lim="800000"/>
            <a:headEnd/>
            <a:tailEnd/>
          </a:ln>
        </p:spPr>
      </p:pic>
      <p:sp>
        <p:nvSpPr>
          <p:cNvPr id="111619" name="Rectangle 3"/>
          <p:cNvSpPr>
            <a:spLocks noChangeArrowheads="1"/>
          </p:cNvSpPr>
          <p:nvPr/>
        </p:nvSpPr>
        <p:spPr bwMode="auto">
          <a:xfrm>
            <a:off x="2797175" y="1412875"/>
            <a:ext cx="5256213" cy="1860550"/>
          </a:xfrm>
          <a:prstGeom prst="rect">
            <a:avLst/>
          </a:prstGeom>
          <a:noFill/>
          <a:ln w="9525">
            <a:noFill/>
            <a:miter lim="800000"/>
          </a:ln>
          <a:effectLst/>
        </p:spPr>
        <p:txBody>
          <a:bodyPr>
            <a:spAutoFit/>
          </a:bodyPr>
          <a:lstStyle/>
          <a:p>
            <a:pPr>
              <a:buFontTx/>
              <a:buNone/>
              <a:defRPr/>
            </a:pPr>
            <a:r>
              <a:rPr kumimoji="1" lang="zh-CN" altLang="en-US" sz="3200" b="1">
                <a:solidFill>
                  <a:srgbClr val="A50021"/>
                </a:solidFill>
                <a:latin typeface="仿宋_GB2312" pitchFamily="49" charset="-122"/>
                <a:ea typeface="仿宋_GB2312" pitchFamily="49" charset="-122"/>
              </a:rPr>
              <a:t>小结：</a:t>
            </a:r>
          </a:p>
          <a:p>
            <a:pPr>
              <a:buFontTx/>
              <a:buNone/>
              <a:defRPr/>
            </a:pPr>
            <a:r>
              <a:rPr kumimoji="1" lang="zh-CN" altLang="en-US" sz="2800" b="1">
                <a:latin typeface="宋体" panose="02010600030101010101" pitchFamily="2" charset="-122"/>
              </a:rPr>
              <a:t>通过本单元的学习，</a:t>
            </a:r>
            <a:r>
              <a:rPr kumimoji="1" lang="zh-CN" altLang="en-US" sz="2800" b="1">
                <a:latin typeface="Monotype Corsiva" panose="03010101010201010101" pitchFamily="66" charset="0"/>
              </a:rPr>
              <a:t>重点</a:t>
            </a:r>
            <a:r>
              <a:rPr lang="zh-CN" altLang="en-US" sz="2800" b="1">
                <a:effectLst>
                  <a:outerShdw blurRad="38100" dist="38100" dir="2700000" algn="tl">
                    <a:srgbClr val="C0C0C0"/>
                  </a:outerShdw>
                </a:effectLst>
                <a:latin typeface="Monotype Corsiva" panose="03010101010201010101" pitchFamily="66" charset="0"/>
              </a:rPr>
              <a:t>掌握各章节的知识点</a:t>
            </a:r>
            <a:r>
              <a:rPr lang="zh-CN" altLang="en-US" sz="2800" b="1">
                <a:latin typeface="Monotype Corsiva" panose="03010101010201010101" pitchFamily="66" charset="0"/>
              </a:rPr>
              <a:t>。做到知识点的融会贯通。</a:t>
            </a:r>
            <a:r>
              <a:rPr lang="zh-CN" altLang="en-US" sz="2800" b="1">
                <a:solidFill>
                  <a:schemeClr val="accent1"/>
                </a:solidFill>
                <a:latin typeface="Monotype Corsiva" panose="03010101010201010101" pitchFamily="66" charset="0"/>
              </a:rPr>
              <a:t> </a:t>
            </a:r>
          </a:p>
        </p:txBody>
      </p:sp>
      <p:sp>
        <p:nvSpPr>
          <p:cNvPr id="111620" name="Rectangle 4"/>
          <p:cNvSpPr>
            <a:spLocks noChangeArrowheads="1"/>
          </p:cNvSpPr>
          <p:nvPr/>
        </p:nvSpPr>
        <p:spPr bwMode="auto">
          <a:xfrm>
            <a:off x="2798763" y="3340100"/>
            <a:ext cx="5302250" cy="1373188"/>
          </a:xfrm>
          <a:prstGeom prst="rect">
            <a:avLst/>
          </a:prstGeom>
          <a:noFill/>
          <a:ln w="9525">
            <a:noFill/>
            <a:miter lim="800000"/>
            <a:headEnd/>
            <a:tailEnd/>
          </a:ln>
        </p:spPr>
        <p:txBody>
          <a:bodyPr>
            <a:spAutoFit/>
          </a:bodyPr>
          <a:lstStyle/>
          <a:p>
            <a:r>
              <a:rPr lang="zh-CN" altLang="en-US" sz="2800" b="1">
                <a:solidFill>
                  <a:srgbClr val="A50021"/>
                </a:solidFill>
                <a:latin typeface="仿宋_GB2312" pitchFamily="49" charset="-122"/>
                <a:ea typeface="仿宋_GB2312" pitchFamily="49" charset="-122"/>
              </a:rPr>
              <a:t>作业</a:t>
            </a:r>
            <a:r>
              <a:rPr lang="en-US" altLang="zh-CN" sz="2800" b="1">
                <a:solidFill>
                  <a:srgbClr val="A50021"/>
                </a:solidFill>
                <a:latin typeface="仿宋_GB2312" pitchFamily="49" charset="-122"/>
                <a:ea typeface="仿宋_GB2312" pitchFamily="49" charset="-122"/>
              </a:rPr>
              <a:t>:</a:t>
            </a:r>
          </a:p>
          <a:p>
            <a:r>
              <a:rPr lang="zh-CN" altLang="en-US" sz="2800" b="1">
                <a:latin typeface="Monotype Corsiva" pitchFamily="66" charset="0"/>
              </a:rPr>
              <a:t>全面复习。</a:t>
            </a:r>
          </a:p>
          <a:p>
            <a:endParaRPr lang="zh-CN" altLang="en-US" sz="2800" b="1">
              <a:latin typeface="Monotype Corsiva" pitchFamily="66" charset="0"/>
            </a:endParaRPr>
          </a:p>
        </p:txBody>
      </p:sp>
      <p:pic>
        <p:nvPicPr>
          <p:cNvPr id="111621" name="Picture 5" descr="82"/>
          <p:cNvPicPr>
            <a:picLocks noChangeAspect="1" noChangeArrowheads="1"/>
          </p:cNvPicPr>
          <p:nvPr/>
        </p:nvPicPr>
        <p:blipFill>
          <a:blip r:embed="rId3" cstate="print"/>
          <a:srcRect/>
          <a:stretch>
            <a:fillRect/>
          </a:stretch>
        </p:blipFill>
        <p:spPr bwMode="auto">
          <a:xfrm>
            <a:off x="1862138" y="1341438"/>
            <a:ext cx="896937" cy="896937"/>
          </a:xfrm>
          <a:prstGeom prst="rect">
            <a:avLst/>
          </a:prstGeom>
          <a:noFill/>
          <a:ln w="9525">
            <a:noFill/>
            <a:miter lim="800000"/>
            <a:headEnd/>
            <a:tailEnd/>
          </a:ln>
        </p:spPr>
      </p:pic>
      <p:pic>
        <p:nvPicPr>
          <p:cNvPr id="111622" name="Picture 6" descr="82"/>
          <p:cNvPicPr>
            <a:picLocks noChangeAspect="1" noChangeArrowheads="1"/>
          </p:cNvPicPr>
          <p:nvPr/>
        </p:nvPicPr>
        <p:blipFill>
          <a:blip r:embed="rId3" cstate="print"/>
          <a:srcRect/>
          <a:stretch>
            <a:fillRect/>
          </a:stretch>
        </p:blipFill>
        <p:spPr bwMode="auto">
          <a:xfrm>
            <a:off x="1828800" y="3268663"/>
            <a:ext cx="896938" cy="896937"/>
          </a:xfrm>
          <a:prstGeom prst="rect">
            <a:avLst/>
          </a:prstGeom>
          <a:noFill/>
          <a:ln w="9525">
            <a:noFill/>
            <a:miter lim="800000"/>
            <a:headEnd/>
            <a:tailEnd/>
          </a:ln>
        </p:spPr>
      </p:pic>
      <p:sp>
        <p:nvSpPr>
          <p:cNvPr id="111623" name="Rectangle 7"/>
          <p:cNvSpPr>
            <a:spLocks noGrp="1" noChangeArrowheads="1"/>
          </p:cNvSpPr>
          <p:nvPr>
            <p:ph type="title"/>
          </p:nvPr>
        </p:nvSpPr>
        <p:spPr>
          <a:xfrm>
            <a:off x="1030288" y="188913"/>
            <a:ext cx="6781800" cy="684212"/>
          </a:xfrm>
        </p:spPr>
        <p:txBody>
          <a:bodyPr lIns="92075" tIns="46038" rIns="92075" bIns="46038"/>
          <a:lstStyle/>
          <a:p>
            <a:pPr>
              <a:defRPr/>
            </a:pPr>
            <a:r>
              <a:rPr kumimoji="1" lang="zh-CN" altLang="en-US" sz="6000" dirty="0" smtClean="0">
                <a:solidFill>
                  <a:srgbClr val="A50021"/>
                </a:solidFill>
                <a:ea typeface="隶书" panose="02010509060101010101" pitchFamily="49" charset="-122"/>
              </a:rPr>
              <a:t>本单元学习要求</a:t>
            </a:r>
          </a:p>
        </p:txBody>
      </p:sp>
    </p:spTree>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1623"/>
                                        </p:tgtEl>
                                        <p:attrNameLst>
                                          <p:attrName>style.visibility</p:attrName>
                                        </p:attrNameLst>
                                      </p:cBhvr>
                                      <p:to>
                                        <p:strVal val="visible"/>
                                      </p:to>
                                    </p:set>
                                    <p:animEffect transition="in" filter="box(in)">
                                      <p:cBhvr>
                                        <p:cTn id="7" dur="500"/>
                                        <p:tgtEl>
                                          <p:spTgt spid="111623"/>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11621"/>
                                        </p:tgtEl>
                                        <p:attrNameLst>
                                          <p:attrName>style.visibility</p:attrName>
                                        </p:attrNameLst>
                                      </p:cBhvr>
                                      <p:to>
                                        <p:strVal val="visible"/>
                                      </p:to>
                                    </p:set>
                                    <p:animEffect transition="in" filter="diamond(in)">
                                      <p:cBhvr>
                                        <p:cTn id="12" dur="2000"/>
                                        <p:tgtEl>
                                          <p:spTgt spid="111621"/>
                                        </p:tgtEl>
                                      </p:cBhvr>
                                    </p:animEffect>
                                  </p:childTnLst>
                                </p:cTn>
                              </p:par>
                              <p:par>
                                <p:cTn id="13" presetID="8" presetClass="entr" presetSubtype="16" fill="hold" grpId="0" nodeType="withEffect">
                                  <p:stCondLst>
                                    <p:cond delay="0"/>
                                  </p:stCondLst>
                                  <p:childTnLst>
                                    <p:set>
                                      <p:cBhvr>
                                        <p:cTn id="14" dur="1" fill="hold">
                                          <p:stCondLst>
                                            <p:cond delay="0"/>
                                          </p:stCondLst>
                                        </p:cTn>
                                        <p:tgtEl>
                                          <p:spTgt spid="111619">
                                            <p:txEl>
                                              <p:pRg st="0" end="0"/>
                                            </p:txEl>
                                          </p:spTgt>
                                        </p:tgtEl>
                                        <p:attrNameLst>
                                          <p:attrName>style.visibility</p:attrName>
                                        </p:attrNameLst>
                                      </p:cBhvr>
                                      <p:to>
                                        <p:strVal val="visible"/>
                                      </p:to>
                                    </p:set>
                                    <p:animEffect transition="in" filter="diamond(in)">
                                      <p:cBhvr>
                                        <p:cTn id="15" dur="2000"/>
                                        <p:tgtEl>
                                          <p:spTgt spid="111619">
                                            <p:txEl>
                                              <p:pRg st="0" end="0"/>
                                            </p:txEl>
                                          </p:spTgt>
                                        </p:tgtEl>
                                      </p:cBhvr>
                                    </p:animEffect>
                                  </p:childTnLst>
                                </p:cTn>
                              </p:par>
                              <p:par>
                                <p:cTn id="16" presetID="8" presetClass="entr" presetSubtype="16" fill="hold" grpId="0" nodeType="withEffect">
                                  <p:stCondLst>
                                    <p:cond delay="0"/>
                                  </p:stCondLst>
                                  <p:childTnLst>
                                    <p:set>
                                      <p:cBhvr>
                                        <p:cTn id="17" dur="1" fill="hold">
                                          <p:stCondLst>
                                            <p:cond delay="0"/>
                                          </p:stCondLst>
                                        </p:cTn>
                                        <p:tgtEl>
                                          <p:spTgt spid="111619">
                                            <p:txEl>
                                              <p:pRg st="1" end="1"/>
                                            </p:txEl>
                                          </p:spTgt>
                                        </p:tgtEl>
                                        <p:attrNameLst>
                                          <p:attrName>style.visibility</p:attrName>
                                        </p:attrNameLst>
                                      </p:cBhvr>
                                      <p:to>
                                        <p:strVal val="visible"/>
                                      </p:to>
                                    </p:set>
                                    <p:animEffect transition="in" filter="diamond(in)">
                                      <p:cBhvr>
                                        <p:cTn id="18" dur="2000"/>
                                        <p:tgtEl>
                                          <p:spTgt spid="111619">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nodeType="clickEffect">
                                  <p:stCondLst>
                                    <p:cond delay="0"/>
                                  </p:stCondLst>
                                  <p:childTnLst>
                                    <p:set>
                                      <p:cBhvr>
                                        <p:cTn id="22" dur="1" fill="hold">
                                          <p:stCondLst>
                                            <p:cond delay="0"/>
                                          </p:stCondLst>
                                        </p:cTn>
                                        <p:tgtEl>
                                          <p:spTgt spid="111622"/>
                                        </p:tgtEl>
                                        <p:attrNameLst>
                                          <p:attrName>style.visibility</p:attrName>
                                        </p:attrNameLst>
                                      </p:cBhvr>
                                      <p:to>
                                        <p:strVal val="visible"/>
                                      </p:to>
                                    </p:set>
                                    <p:anim calcmode="lin" valueType="num">
                                      <p:cBhvr>
                                        <p:cTn id="23" dur="500" fill="hold"/>
                                        <p:tgtEl>
                                          <p:spTgt spid="111622"/>
                                        </p:tgtEl>
                                        <p:attrNameLst>
                                          <p:attrName>ppt_w</p:attrName>
                                        </p:attrNameLst>
                                      </p:cBhvr>
                                      <p:tavLst>
                                        <p:tav tm="0">
                                          <p:val>
                                            <p:fltVal val="0"/>
                                          </p:val>
                                        </p:tav>
                                        <p:tav tm="100000">
                                          <p:val>
                                            <p:strVal val="#ppt_w"/>
                                          </p:val>
                                        </p:tav>
                                      </p:tavLst>
                                    </p:anim>
                                    <p:anim calcmode="lin" valueType="num">
                                      <p:cBhvr>
                                        <p:cTn id="24" dur="500" fill="hold"/>
                                        <p:tgtEl>
                                          <p:spTgt spid="111622"/>
                                        </p:tgtEl>
                                        <p:attrNameLst>
                                          <p:attrName>ppt_h</p:attrName>
                                        </p:attrNameLst>
                                      </p:cBhvr>
                                      <p:tavLst>
                                        <p:tav tm="0">
                                          <p:val>
                                            <p:strVal val="#ppt_h"/>
                                          </p:val>
                                        </p:tav>
                                        <p:tav tm="100000">
                                          <p:val>
                                            <p:strVal val="#ppt_h"/>
                                          </p:val>
                                        </p:tav>
                                      </p:tavLst>
                                    </p:anim>
                                  </p:childTnLst>
                                </p:cTn>
                              </p:par>
                              <p:par>
                                <p:cTn id="25" presetID="17" presetClass="entr" presetSubtype="10" fill="hold" grpId="0" nodeType="withEffect">
                                  <p:stCondLst>
                                    <p:cond delay="0"/>
                                  </p:stCondLst>
                                  <p:childTnLst>
                                    <p:set>
                                      <p:cBhvr>
                                        <p:cTn id="26" dur="1" fill="hold">
                                          <p:stCondLst>
                                            <p:cond delay="0"/>
                                          </p:stCondLst>
                                        </p:cTn>
                                        <p:tgtEl>
                                          <p:spTgt spid="111620"/>
                                        </p:tgtEl>
                                        <p:attrNameLst>
                                          <p:attrName>style.visibility</p:attrName>
                                        </p:attrNameLst>
                                      </p:cBhvr>
                                      <p:to>
                                        <p:strVal val="visible"/>
                                      </p:to>
                                    </p:set>
                                    <p:anim calcmode="lin" valueType="num">
                                      <p:cBhvr>
                                        <p:cTn id="27" dur="500" fill="hold"/>
                                        <p:tgtEl>
                                          <p:spTgt spid="111620"/>
                                        </p:tgtEl>
                                        <p:attrNameLst>
                                          <p:attrName>ppt_w</p:attrName>
                                        </p:attrNameLst>
                                      </p:cBhvr>
                                      <p:tavLst>
                                        <p:tav tm="0">
                                          <p:val>
                                            <p:fltVal val="0"/>
                                          </p:val>
                                        </p:tav>
                                        <p:tav tm="100000">
                                          <p:val>
                                            <p:strVal val="#ppt_w"/>
                                          </p:val>
                                        </p:tav>
                                      </p:tavLst>
                                    </p:anim>
                                    <p:anim calcmode="lin" valueType="num">
                                      <p:cBhvr>
                                        <p:cTn id="28" dur="500" fill="hold"/>
                                        <p:tgtEl>
                                          <p:spTgt spid="11162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allAtOnce"/>
      <p:bldP spid="111620" grpId="0"/>
      <p:bldP spid="111623"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Crayons">
  <a:themeElements>
    <a:clrScheme name="自定义 1">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5B3875"/>
      </a:hlink>
      <a:folHlink>
        <a:srgbClr val="6B5680"/>
      </a:folHlink>
    </a:clrScheme>
    <a:fontScheme name="Crayons">
      <a:majorFont>
        <a:latin typeface="Comic Sans MS"/>
        <a:ea typeface="宋体"/>
        <a:cs typeface=""/>
      </a:majorFont>
      <a:minorFont>
        <a:latin typeface="Comic Sans MS"/>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4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4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defRPr>
        </a:defPPr>
      </a:lstStyle>
    </a:lnDef>
  </a:objectDefaults>
  <a:extraClrSchemeLst>
    <a:extraClrScheme>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clrMap bg1="lt1" tx1="dk1" bg2="lt2" tx2="dk2" accent1="accent1" accent2="accent2" accent3="accent3" accent4="accent4" accent5="accent5" accent6="accent6" hlink="hlink" folHlink="folHlink"/>
    </a:extraClrScheme>
    <a:extraClrScheme>
      <a:clrScheme name="Crayons 2">
        <a:dk1>
          <a:srgbClr val="000000"/>
        </a:dk1>
        <a:lt1>
          <a:srgbClr val="FFFFFF"/>
        </a:lt1>
        <a:dk2>
          <a:srgbClr val="000000"/>
        </a:dk2>
        <a:lt2>
          <a:srgbClr val="99CCFF"/>
        </a:lt2>
        <a:accent1>
          <a:srgbClr val="CCCCFF"/>
        </a:accent1>
        <a:accent2>
          <a:srgbClr val="000066"/>
        </a:accent2>
        <a:accent3>
          <a:srgbClr val="FFFFFF"/>
        </a:accent3>
        <a:accent4>
          <a:srgbClr val="000000"/>
        </a:accent4>
        <a:accent5>
          <a:srgbClr val="E2E2FF"/>
        </a:accent5>
        <a:accent6>
          <a:srgbClr val="00005C"/>
        </a:accent6>
        <a:hlink>
          <a:srgbClr val="00B200"/>
        </a:hlink>
        <a:folHlink>
          <a:srgbClr val="CCFF33"/>
        </a:folHlink>
      </a:clrScheme>
      <a:clrMap bg1="lt1" tx1="dk1" bg2="lt2" tx2="dk2" accent1="accent1" accent2="accent2" accent3="accent3" accent4="accent4" accent5="accent5" accent6="accent6" hlink="hlink" folHlink="folHlink"/>
    </a:extraClrScheme>
    <a:extraClrScheme>
      <a:clrScheme name="Crayons 3">
        <a:dk1>
          <a:srgbClr val="000000"/>
        </a:dk1>
        <a:lt1>
          <a:srgbClr val="FFFFFF"/>
        </a:lt1>
        <a:dk2>
          <a:srgbClr val="000000"/>
        </a:dk2>
        <a:lt2>
          <a:srgbClr val="3399FF"/>
        </a:lt2>
        <a:accent1>
          <a:srgbClr val="CCECFF"/>
        </a:accent1>
        <a:accent2>
          <a:srgbClr val="008080"/>
        </a:accent2>
        <a:accent3>
          <a:srgbClr val="FFFFFF"/>
        </a:accent3>
        <a:accent4>
          <a:srgbClr val="000000"/>
        </a:accent4>
        <a:accent5>
          <a:srgbClr val="E2F4FF"/>
        </a:accent5>
        <a:accent6>
          <a:srgbClr val="007373"/>
        </a:accent6>
        <a:hlink>
          <a:srgbClr val="009999"/>
        </a:hlink>
        <a:folHlink>
          <a:srgbClr val="3366CC"/>
        </a:folHlink>
      </a:clrScheme>
      <a:clrMap bg1="lt1" tx1="dk1" bg2="lt2" tx2="dk2" accent1="accent1" accent2="accent2" accent3="accent3" accent4="accent4" accent5="accent5" accent6="accent6" hlink="hlink" folHlink="folHlink"/>
    </a:extraClrScheme>
    <a:extraClrScheme>
      <a:clrScheme name="Crayons 4">
        <a:dk1>
          <a:srgbClr val="808000"/>
        </a:dk1>
        <a:lt1>
          <a:srgbClr val="FFFFFF"/>
        </a:lt1>
        <a:dk2>
          <a:srgbClr val="336600"/>
        </a:dk2>
        <a:lt2>
          <a:srgbClr val="FFFFFF"/>
        </a:lt2>
        <a:accent1>
          <a:srgbClr val="99CC00"/>
        </a:accent1>
        <a:accent2>
          <a:srgbClr val="003300"/>
        </a:accent2>
        <a:accent3>
          <a:srgbClr val="ADB8AA"/>
        </a:accent3>
        <a:accent4>
          <a:srgbClr val="DADADA"/>
        </a:accent4>
        <a:accent5>
          <a:srgbClr val="CAE2AA"/>
        </a:accent5>
        <a:accent6>
          <a:srgbClr val="002D00"/>
        </a:accent6>
        <a:hlink>
          <a:srgbClr val="CCCC00"/>
        </a:hlink>
        <a:folHlink>
          <a:srgbClr val="CCFF33"/>
        </a:folHlink>
      </a:clrScheme>
      <a:clrMap bg1="dk2" tx1="lt1" bg2="dk1" tx2="lt2" accent1="accent1" accent2="accent2" accent3="accent3" accent4="accent4" accent5="accent5" accent6="accent6" hlink="hlink" folHlink="folHlink"/>
    </a:extraClrScheme>
    <a:extraClrScheme>
      <a:clrScheme name="Crayons 5">
        <a:dk1>
          <a:srgbClr val="808080"/>
        </a:dk1>
        <a:lt1>
          <a:srgbClr val="FFFFFF"/>
        </a:lt1>
        <a:dk2>
          <a:srgbClr val="003366"/>
        </a:dk2>
        <a:lt2>
          <a:srgbClr val="CCECFF"/>
        </a:lt2>
        <a:accent1>
          <a:srgbClr val="33CCCC"/>
        </a:accent1>
        <a:accent2>
          <a:srgbClr val="006699"/>
        </a:accent2>
        <a:accent3>
          <a:srgbClr val="AAADB8"/>
        </a:accent3>
        <a:accent4>
          <a:srgbClr val="DADADA"/>
        </a:accent4>
        <a:accent5>
          <a:srgbClr val="ADE2E2"/>
        </a:accent5>
        <a:accent6>
          <a:srgbClr val="005C8A"/>
        </a:accent6>
        <a:hlink>
          <a:srgbClr val="00FFFF"/>
        </a:hlink>
        <a:folHlink>
          <a:srgbClr val="0000FF"/>
        </a:folHlink>
      </a:clrScheme>
      <a:clrMap bg1="dk2" tx1="lt1" bg2="dk1" tx2="lt2" accent1="accent1" accent2="accent2" accent3="accent3" accent4="accent4" accent5="accent5" accent6="accent6" hlink="hlink" folHlink="folHlink"/>
    </a:extraClrScheme>
    <a:extraClrScheme>
      <a:clrScheme name="Crayons 6">
        <a:dk1>
          <a:srgbClr val="6666FF"/>
        </a:dk1>
        <a:lt1>
          <a:srgbClr val="FFFFFF"/>
        </a:lt1>
        <a:dk2>
          <a:srgbClr val="000066"/>
        </a:dk2>
        <a:lt2>
          <a:srgbClr val="FFFFFF"/>
        </a:lt2>
        <a:accent1>
          <a:srgbClr val="33CCFF"/>
        </a:accent1>
        <a:accent2>
          <a:srgbClr val="0000FF"/>
        </a:accent2>
        <a:accent3>
          <a:srgbClr val="AAAAB8"/>
        </a:accent3>
        <a:accent4>
          <a:srgbClr val="DADADA"/>
        </a:accent4>
        <a:accent5>
          <a:srgbClr val="ADE2FF"/>
        </a:accent5>
        <a:accent6>
          <a:srgbClr val="0000E7"/>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Crayons 7">
        <a:dk1>
          <a:srgbClr val="000000"/>
        </a:dk1>
        <a:lt1>
          <a:srgbClr val="FFFFFF"/>
        </a:lt1>
        <a:dk2>
          <a:srgbClr val="800080"/>
        </a:dk2>
        <a:lt2>
          <a:srgbClr val="FFFFFF"/>
        </a:lt2>
        <a:accent1>
          <a:srgbClr val="CC66FF"/>
        </a:accent1>
        <a:accent2>
          <a:srgbClr val="990099"/>
        </a:accent2>
        <a:accent3>
          <a:srgbClr val="C0AAC0"/>
        </a:accent3>
        <a:accent4>
          <a:srgbClr val="DADADA"/>
        </a:accent4>
        <a:accent5>
          <a:srgbClr val="E2B8FF"/>
        </a:accent5>
        <a:accent6>
          <a:srgbClr val="8A008A"/>
        </a:accent6>
        <a:hlink>
          <a:srgbClr val="FF9900"/>
        </a:hlink>
        <a:folHlink>
          <a:srgbClr val="FF3300"/>
        </a:folHlink>
      </a:clrScheme>
      <a:clrMap bg1="dk2" tx1="lt1" bg2="dk1" tx2="lt2" accent1="accent1" accent2="accent2" accent3="accent3" accent4="accent4" accent5="accent5" accent6="accent6" hlink="hlink" folHlink="folHlink"/>
    </a:extraClrScheme>
    <a:extraClrScheme>
      <a:clrScheme name="Crayons 8">
        <a:dk1>
          <a:srgbClr val="FF3300"/>
        </a:dk1>
        <a:lt1>
          <a:srgbClr val="FFFFFF"/>
        </a:lt1>
        <a:dk2>
          <a:srgbClr val="800000"/>
        </a:dk2>
        <a:lt2>
          <a:srgbClr val="FFFFCC"/>
        </a:lt2>
        <a:accent1>
          <a:srgbClr val="FF7C80"/>
        </a:accent1>
        <a:accent2>
          <a:srgbClr val="990000"/>
        </a:accent2>
        <a:accent3>
          <a:srgbClr val="C0AAAA"/>
        </a:accent3>
        <a:accent4>
          <a:srgbClr val="DADADA"/>
        </a:accent4>
        <a:accent5>
          <a:srgbClr val="FFBFC0"/>
        </a:accent5>
        <a:accent6>
          <a:srgbClr val="8A0000"/>
        </a:accent6>
        <a:hlink>
          <a:srgbClr val="FF66CC"/>
        </a:hlink>
        <a:folHlink>
          <a:srgbClr val="FFCC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Crayons</Template>
  <TotalTime>17</TotalTime>
  <Words>13038</Words>
  <Application>Microsoft Office PowerPoint</Application>
  <PresentationFormat>全屏显示(4:3)</PresentationFormat>
  <Paragraphs>1005</Paragraphs>
  <Slides>98</Slides>
  <Notes>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6</vt:i4>
      </vt:variant>
      <vt:variant>
        <vt:lpstr>幻灯片标题</vt:lpstr>
      </vt:variant>
      <vt:variant>
        <vt:i4>98</vt:i4>
      </vt:variant>
    </vt:vector>
  </HeadingPairs>
  <TitlesOfParts>
    <vt:vector size="119" baseType="lpstr">
      <vt:lpstr>Comic Sans MS</vt:lpstr>
      <vt:lpstr>宋体</vt:lpstr>
      <vt:lpstr>Arial</vt:lpstr>
      <vt:lpstr>Calibri</vt:lpstr>
      <vt:lpstr>隶书</vt:lpstr>
      <vt:lpstr>黑体</vt:lpstr>
      <vt:lpstr>Times New Roman</vt:lpstr>
      <vt:lpstr>Monotype Corsiva</vt:lpstr>
      <vt:lpstr>Wingdings</vt:lpstr>
      <vt:lpstr>Symbol</vt:lpstr>
      <vt:lpstr>楷体_GB2312</vt:lpstr>
      <vt:lpstr>Tahoma</vt:lpstr>
      <vt:lpstr>Verdana</vt:lpstr>
      <vt:lpstr>仿宋_GB2312</vt:lpstr>
      <vt:lpstr>Crayons</vt:lpstr>
      <vt:lpstr>Equation.3</vt:lpstr>
      <vt:lpstr>Equation.DSMT4</vt:lpstr>
      <vt:lpstr>Visio.Drawing.6</vt:lpstr>
      <vt:lpstr>Visio.Drawing.3</vt:lpstr>
      <vt:lpstr>Visio.Drawing.5</vt:lpstr>
      <vt:lpstr>Visio.Drawing.11</vt:lpstr>
      <vt:lpstr>交流拖动自动控制系统 ——运动控制系统 课程总结</vt:lpstr>
      <vt:lpstr>交流拖动自动控制系统 </vt:lpstr>
      <vt:lpstr>交流拖动自动控制系统 </vt:lpstr>
      <vt:lpstr>第1章 交流调速系统绪论</vt:lpstr>
      <vt:lpstr>幻灯片 5</vt:lpstr>
      <vt:lpstr>幻灯片 6</vt:lpstr>
      <vt:lpstr>4. 生产机械的负载转矩特性</vt:lpstr>
      <vt:lpstr>幻灯片 8</vt:lpstr>
      <vt:lpstr>第6章 基于稳态模型的异步电动机调速系统</vt:lpstr>
      <vt:lpstr>幻灯片 10</vt:lpstr>
      <vt:lpstr>异步电动机固有(自然）的机械特性</vt:lpstr>
      <vt:lpstr>幻灯片 12</vt:lpstr>
      <vt:lpstr>幻灯片 13</vt:lpstr>
      <vt:lpstr>幻灯片 14</vt:lpstr>
      <vt:lpstr>幻灯片 15</vt:lpstr>
      <vt:lpstr>幻灯片 16</vt:lpstr>
      <vt:lpstr>Te公式说明及实现调压调速的方法</vt:lpstr>
      <vt:lpstr>交流调压调速系统中一般使用高转差率电动机或交流力矩电动机，采用闭环控制，控制算法采用PI控制： </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（2）恒Eg/ω1=C控制</vt:lpstr>
      <vt:lpstr>幻灯片 30</vt:lpstr>
      <vt:lpstr>幻灯片 31</vt:lpstr>
      <vt:lpstr>基频以上恒压变频时的机械特性分析 在基频以上变频调速时，由于定子电压Us=UsN不变 </vt:lpstr>
      <vt:lpstr>幻灯片 33</vt:lpstr>
      <vt:lpstr>幻灯片 34</vt:lpstr>
      <vt:lpstr>幻灯片 35</vt:lpstr>
      <vt:lpstr>2）规则采样法－－算法简化 </vt:lpstr>
      <vt:lpstr>幻灯片 37</vt:lpstr>
      <vt:lpstr>幻灯片 38</vt:lpstr>
      <vt:lpstr>幻灯片 39</vt:lpstr>
      <vt:lpstr>表 SPWM逆变器开关状态表</vt:lpstr>
      <vt:lpstr>基本空间电压矢量表</vt:lpstr>
      <vt:lpstr>幻灯片 42</vt:lpstr>
      <vt:lpstr>幻灯片 43</vt:lpstr>
      <vt:lpstr>幻灯片 44</vt:lpstr>
      <vt:lpstr>幻灯片 45</vt:lpstr>
      <vt:lpstr>幻灯片 46</vt:lpstr>
      <vt:lpstr>一、坐标变换（为了获得恒Er/f1，要进行矢量控制，就要进行坐标变换）</vt:lpstr>
      <vt:lpstr>幻灯片 48</vt:lpstr>
      <vt:lpstr>二、三相异步电动机在两相坐标系上的状态方程 </vt:lpstr>
      <vt:lpstr>幻灯片 50</vt:lpstr>
      <vt:lpstr>幻灯片 51</vt:lpstr>
      <vt:lpstr>1 转矩闭环控制</vt:lpstr>
      <vt:lpstr>2 带除法环节的矢量控制系统 </vt:lpstr>
      <vt:lpstr>幻灯片 54</vt:lpstr>
      <vt:lpstr>幻灯片 55</vt:lpstr>
      <vt:lpstr>二）计算转子磁链的电压模型 </vt:lpstr>
      <vt:lpstr>六、磁链开环转差型矢量控制系统—直接和间接矢量控制系统特点</vt:lpstr>
      <vt:lpstr>磁链开环转差型矢量控制系统——间接定向</vt:lpstr>
      <vt:lpstr>幻灯片 59</vt:lpstr>
      <vt:lpstr>幻灯片 60</vt:lpstr>
      <vt:lpstr>基于定子磁链控制的直接转矩控制系统</vt:lpstr>
      <vt:lpstr>八、定子磁链反馈计算模型 </vt:lpstr>
      <vt:lpstr>幻灯片 63</vt:lpstr>
      <vt:lpstr>九、DTC系统与VC系统比较 </vt:lpstr>
      <vt:lpstr>第8章 绕线转子异步电机转子变频调速系统 </vt:lpstr>
      <vt:lpstr>幻灯片 66</vt:lpstr>
      <vt:lpstr>幻灯片 67</vt:lpstr>
      <vt:lpstr>六、转子附加电动势的作用 （调速过程）</vt:lpstr>
      <vt:lpstr>七、串级调速转子整流电路的工作状态 </vt:lpstr>
      <vt:lpstr>1.第一工作区 p= 0 ,  =00~600</vt:lpstr>
      <vt:lpstr>2.第二工作区 ：0＜p＜300 ,  =600</vt:lpstr>
      <vt:lpstr>3.转子整流电路是否发生强迫延迟导通现象的临界工作点即一区与二区的交接处：p=00 ， =600 </vt:lpstr>
      <vt:lpstr>九、串级调速的几种最大转矩的关系和计算</vt:lpstr>
      <vt:lpstr>幻灯片 74</vt:lpstr>
      <vt:lpstr>幻灯片 75</vt:lpstr>
      <vt:lpstr>直接起动操作顺序 </vt:lpstr>
      <vt:lpstr>第9章 同步电动机变压变频调速系统 </vt:lpstr>
      <vt:lpstr>*二、同步电动机变压变频调速的特点： </vt:lpstr>
      <vt:lpstr>幻灯片 79</vt:lpstr>
      <vt:lpstr>幻灯片 80</vt:lpstr>
      <vt:lpstr>幻灯片 81</vt:lpstr>
      <vt:lpstr>六、由交-交变压变频器供电的大型低速同步电动机调速系统 </vt:lpstr>
      <vt:lpstr>幻灯片 83</vt:lpstr>
      <vt:lpstr>幻灯片 84</vt:lpstr>
      <vt:lpstr>幻灯片 85</vt:lpstr>
      <vt:lpstr>十三.正弦波永磁同步电动机的自控变频调速系统PMSM按转子磁链定向的正弦波永磁同步电动机矢量图a）恒转矩调速     b）弱磁恒功率调速 在基频以下的恒转矩工作区中，控制定子电流矢量使之落在 q 轴上，即令 id = 0，iq = is， 基速以上的弱磁调速，最简单的办法是使定子电流的直轴分量  id &lt; 0 ，其励磁方向与r相反，起去磁作用，但是，由于稀土永磁材料的磁阻很大，利用电枢反应弱磁的方法需要较大的定子电流直轴去磁分量，因此常规的正弦波永磁同步电动机在弱磁恒功率区运行的效果很差，只有在短期运行时才可以接受。 </vt:lpstr>
      <vt:lpstr>幻灯片 87</vt:lpstr>
      <vt:lpstr>永磁无刷直流电动机的系统原理图 </vt:lpstr>
      <vt:lpstr>同步电动机基于电流模型的矢量控制系统原理图 </vt:lpstr>
      <vt:lpstr>可控励磁同步电动机按气隙磁链定向基于电流模型矢量控制系统</vt:lpstr>
      <vt:lpstr>按转子磁链定向的永磁同步电动机矢量控制系统</vt:lpstr>
      <vt:lpstr>励磁式同步电动机矢量控制变频调速系统原理图 </vt:lpstr>
      <vt:lpstr>励磁同步电动机磁通闭环的矢量控制系统原理图（部分） </vt:lpstr>
      <vt:lpstr>幻灯片 94</vt:lpstr>
      <vt:lpstr>可控励磁同步电动机直接转矩控制系统</vt:lpstr>
      <vt:lpstr>永磁同步电动机直接转矩控制系统</vt:lpstr>
      <vt:lpstr>永磁同步电动机直接转矩控制系统</vt:lpstr>
      <vt:lpstr>本单元学习要求</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第二篇   交流拖动控制系统</dc:title>
  <dc:creator>lizhe</dc:creator>
  <cp:lastModifiedBy>asus</cp:lastModifiedBy>
  <cp:revision>179</cp:revision>
  <dcterms:created xsi:type="dcterms:W3CDTF">2002-07-29T08:34:34Z</dcterms:created>
  <dcterms:modified xsi:type="dcterms:W3CDTF">2020-03-15T06:24:16Z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2052-10.1.0.7698</vt:lpwstr>
  </property>
</Properties>
</file>