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86" r:id="rId2"/>
    <p:sldId id="461" r:id="rId3"/>
    <p:sldId id="443" r:id="rId4"/>
    <p:sldId id="303" r:id="rId5"/>
    <p:sldId id="451" r:id="rId6"/>
    <p:sldId id="450" r:id="rId7"/>
    <p:sldId id="425" r:id="rId8"/>
    <p:sldId id="403" r:id="rId9"/>
    <p:sldId id="404" r:id="rId10"/>
    <p:sldId id="453" r:id="rId11"/>
    <p:sldId id="458" r:id="rId12"/>
    <p:sldId id="459" r:id="rId13"/>
    <p:sldId id="414" r:id="rId14"/>
    <p:sldId id="417" r:id="rId15"/>
    <p:sldId id="419" r:id="rId16"/>
    <p:sldId id="421" r:id="rId17"/>
    <p:sldId id="447" r:id="rId18"/>
    <p:sldId id="426" r:id="rId19"/>
    <p:sldId id="435" r:id="rId20"/>
    <p:sldId id="434" r:id="rId21"/>
    <p:sldId id="439" r:id="rId22"/>
    <p:sldId id="446" r:id="rId23"/>
    <p:sldId id="438" r:id="rId24"/>
    <p:sldId id="429" r:id="rId25"/>
    <p:sldId id="448" r:id="rId26"/>
    <p:sldId id="433" r:id="rId27"/>
    <p:sldId id="437" r:id="rId28"/>
  </p:sldIdLst>
  <p:sldSz cx="9144000" cy="6858000" type="screen4x3"/>
  <p:notesSz cx="9144000" cy="6858000"/>
  <p:defaultTextStyle>
    <a:defPPr>
      <a:defRPr lang="de-DE"/>
    </a:defPPr>
    <a:lvl1pPr algn="l" rtl="0" fontAlgn="base">
      <a:lnSpc>
        <a:spcPct val="90000"/>
      </a:lnSpc>
      <a:spcBef>
        <a:spcPct val="0"/>
      </a:spcBef>
      <a:spcAft>
        <a:spcPct val="0"/>
      </a:spcAft>
      <a:buFont typeface="Arial" pitchFamily="34" charset="0"/>
      <a:defRPr sz="2400" b="1" kern="1200">
        <a:solidFill>
          <a:schemeClr val="accent1"/>
        </a:solidFill>
        <a:latin typeface="Monotype Corsiva" pitchFamily="66" charset="0"/>
        <a:ea typeface="宋体" pitchFamily="2" charset="-122"/>
        <a:cs typeface="+mn-cs"/>
      </a:defRPr>
    </a:lvl1pPr>
    <a:lvl2pPr marL="457200" algn="l" rtl="0" fontAlgn="base">
      <a:lnSpc>
        <a:spcPct val="90000"/>
      </a:lnSpc>
      <a:spcBef>
        <a:spcPct val="0"/>
      </a:spcBef>
      <a:spcAft>
        <a:spcPct val="0"/>
      </a:spcAft>
      <a:buFont typeface="Arial" pitchFamily="34" charset="0"/>
      <a:defRPr sz="2400" b="1" kern="1200">
        <a:solidFill>
          <a:schemeClr val="accent1"/>
        </a:solidFill>
        <a:latin typeface="Monotype Corsiva" pitchFamily="66" charset="0"/>
        <a:ea typeface="宋体" pitchFamily="2" charset="-122"/>
        <a:cs typeface="+mn-cs"/>
      </a:defRPr>
    </a:lvl2pPr>
    <a:lvl3pPr marL="914400" algn="l" rtl="0" fontAlgn="base">
      <a:lnSpc>
        <a:spcPct val="90000"/>
      </a:lnSpc>
      <a:spcBef>
        <a:spcPct val="0"/>
      </a:spcBef>
      <a:spcAft>
        <a:spcPct val="0"/>
      </a:spcAft>
      <a:buFont typeface="Arial" pitchFamily="34" charset="0"/>
      <a:defRPr sz="2400" b="1" kern="1200">
        <a:solidFill>
          <a:schemeClr val="accent1"/>
        </a:solidFill>
        <a:latin typeface="Monotype Corsiva" pitchFamily="66" charset="0"/>
        <a:ea typeface="宋体" pitchFamily="2" charset="-122"/>
        <a:cs typeface="+mn-cs"/>
      </a:defRPr>
    </a:lvl3pPr>
    <a:lvl4pPr marL="1371600" algn="l" rtl="0" fontAlgn="base">
      <a:lnSpc>
        <a:spcPct val="90000"/>
      </a:lnSpc>
      <a:spcBef>
        <a:spcPct val="0"/>
      </a:spcBef>
      <a:spcAft>
        <a:spcPct val="0"/>
      </a:spcAft>
      <a:buFont typeface="Arial" pitchFamily="34" charset="0"/>
      <a:defRPr sz="2400" b="1" kern="1200">
        <a:solidFill>
          <a:schemeClr val="accent1"/>
        </a:solidFill>
        <a:latin typeface="Monotype Corsiva" pitchFamily="66" charset="0"/>
        <a:ea typeface="宋体" pitchFamily="2" charset="-122"/>
        <a:cs typeface="+mn-cs"/>
      </a:defRPr>
    </a:lvl4pPr>
    <a:lvl5pPr marL="1828800" algn="l" rtl="0" fontAlgn="base">
      <a:lnSpc>
        <a:spcPct val="90000"/>
      </a:lnSpc>
      <a:spcBef>
        <a:spcPct val="0"/>
      </a:spcBef>
      <a:spcAft>
        <a:spcPct val="0"/>
      </a:spcAft>
      <a:buFont typeface="Arial" pitchFamily="34" charset="0"/>
      <a:defRPr sz="2400" b="1" kern="1200">
        <a:solidFill>
          <a:schemeClr val="accent1"/>
        </a:solidFill>
        <a:latin typeface="Monotype Corsiva" pitchFamily="66" charset="0"/>
        <a:ea typeface="宋体" pitchFamily="2" charset="-122"/>
        <a:cs typeface="+mn-cs"/>
      </a:defRPr>
    </a:lvl5pPr>
    <a:lvl6pPr marL="2286000" algn="l" defTabSz="914400" rtl="0" eaLnBrk="1" latinLnBrk="0" hangingPunct="1">
      <a:defRPr sz="2400" b="1" kern="1200">
        <a:solidFill>
          <a:schemeClr val="accent1"/>
        </a:solidFill>
        <a:latin typeface="Monotype Corsiva" pitchFamily="66" charset="0"/>
        <a:ea typeface="宋体" pitchFamily="2" charset="-122"/>
        <a:cs typeface="+mn-cs"/>
      </a:defRPr>
    </a:lvl6pPr>
    <a:lvl7pPr marL="2743200" algn="l" defTabSz="914400" rtl="0" eaLnBrk="1" latinLnBrk="0" hangingPunct="1">
      <a:defRPr sz="2400" b="1" kern="1200">
        <a:solidFill>
          <a:schemeClr val="accent1"/>
        </a:solidFill>
        <a:latin typeface="Monotype Corsiva" pitchFamily="66" charset="0"/>
        <a:ea typeface="宋体" pitchFamily="2" charset="-122"/>
        <a:cs typeface="+mn-cs"/>
      </a:defRPr>
    </a:lvl7pPr>
    <a:lvl8pPr marL="3200400" algn="l" defTabSz="914400" rtl="0" eaLnBrk="1" latinLnBrk="0" hangingPunct="1">
      <a:defRPr sz="2400" b="1" kern="1200">
        <a:solidFill>
          <a:schemeClr val="accent1"/>
        </a:solidFill>
        <a:latin typeface="Monotype Corsiva" pitchFamily="66" charset="0"/>
        <a:ea typeface="宋体" pitchFamily="2" charset="-122"/>
        <a:cs typeface="+mn-cs"/>
      </a:defRPr>
    </a:lvl8pPr>
    <a:lvl9pPr marL="3657600" algn="l" defTabSz="914400" rtl="0" eaLnBrk="1" latinLnBrk="0" hangingPunct="1">
      <a:defRPr sz="2400" b="1" kern="1200">
        <a:solidFill>
          <a:schemeClr val="accent1"/>
        </a:solidFill>
        <a:latin typeface="Monotype Corsiva" pitchFamily="66"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7CA3"/>
    <a:srgbClr val="000009"/>
    <a:srgbClr val="A50021"/>
    <a:srgbClr val="0000FF"/>
    <a:srgbClr val="FFFFFF"/>
    <a:srgbClr val="FF9900"/>
    <a:srgbClr val="66FF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snapToGrid="0">
      <p:cViewPr>
        <p:scale>
          <a:sx n="80" d="100"/>
          <a:sy n="80" d="100"/>
        </p:scale>
        <p:origin x="-2430" y="-612"/>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0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jpe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1989" name="Rectangle 5"/>
          <p:cNvSpPr>
            <a:spLocks noGrp="1" noChangeArrowheads="1"/>
          </p:cNvSpPr>
          <p:nvPr>
            <p:ph type="sldNum" sz="quarter" idx="3"/>
          </p:nvPr>
        </p:nvSpPr>
        <p:spPr bwMode="auto">
          <a:xfrm>
            <a:off x="5181600" y="6515100"/>
            <a:ext cx="3962400" cy="3429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latin typeface="Arial" pitchFamily="34" charset="0"/>
              </a:defRPr>
            </a:lvl1pPr>
          </a:lstStyle>
          <a:p>
            <a:fld id="{D244B61C-1FC5-42CF-8E86-62B96761B8F9}" type="slidenum">
              <a:rPr lang="zh-CN" altLang="de-DE"/>
              <a:pPr/>
              <a:t>‹#›</a:t>
            </a:fld>
            <a:endParaRPr lang="zh-CN" alt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4"/>
          <p:cNvSpPr>
            <a:spLocks noGrp="1" noRot="1" noChangeAspect="1" noChangeArrowheads="1" noTextEdit="1"/>
          </p:cNvSpPr>
          <p:nvPr>
            <p:ph type="sldImg" idx="4294967295"/>
          </p:nvPr>
        </p:nvSpPr>
        <p:spPr bwMode="auto">
          <a:xfrm>
            <a:off x="6477000" y="457200"/>
            <a:ext cx="1885950" cy="1414463"/>
          </a:xfrm>
          <a:prstGeom prst="rect">
            <a:avLst/>
          </a:prstGeom>
          <a:noFill/>
          <a:ln w="9525">
            <a:solidFill>
              <a:srgbClr val="000000"/>
            </a:solidFill>
            <a:miter lim="800000"/>
            <a:headEnd/>
            <a:tailEnd/>
          </a:ln>
        </p:spPr>
      </p:sp>
      <p:sp>
        <p:nvSpPr>
          <p:cNvPr id="45061" name="Rectangle 5"/>
          <p:cNvSpPr>
            <a:spLocks noGrp="1" noChangeArrowheads="1"/>
          </p:cNvSpPr>
          <p:nvPr>
            <p:ph type="body" sz="quarter" idx="3"/>
          </p:nvPr>
        </p:nvSpPr>
        <p:spPr bwMode="auto">
          <a:xfrm>
            <a:off x="381000" y="1885950"/>
            <a:ext cx="8458200" cy="4457700"/>
          </a:xfrm>
          <a:prstGeom prst="rect">
            <a:avLst/>
          </a:prstGeom>
          <a:noFill/>
          <a:ln w="9525">
            <a:noFill/>
            <a:miter lim="800000"/>
          </a:ln>
          <a:effectLst/>
        </p:spPr>
        <p:txBody>
          <a:bodyPr vert="horz" wrap="square" lIns="91440" tIns="45720" rIns="91440" bIns="45720" numCol="1" anchor="t" anchorCtr="0" compatLnSpc="1"/>
          <a:lstStyle/>
          <a:p>
            <a:pPr lvl="0"/>
            <a:r>
              <a:rPr lang="de-DE" altLang="zh-CN" noProof="0" smtClean="0"/>
              <a:t>Klicken Sie, um die Formate des Vorlagentextes zu bearbeiten</a:t>
            </a:r>
          </a:p>
          <a:p>
            <a:pPr lvl="1"/>
            <a:r>
              <a:rPr lang="de-DE" altLang="zh-CN" noProof="0" smtClean="0"/>
              <a:t>Zweite Ebene</a:t>
            </a:r>
          </a:p>
          <a:p>
            <a:pPr lvl="2"/>
            <a:r>
              <a:rPr lang="de-DE" altLang="zh-CN" noProof="0" smtClean="0"/>
              <a:t>Dritte Ebene</a:t>
            </a:r>
          </a:p>
          <a:p>
            <a:pPr lvl="3"/>
            <a:r>
              <a:rPr lang="de-DE" altLang="zh-CN" noProof="0" smtClean="0"/>
              <a:t>Vierte Ebene</a:t>
            </a:r>
          </a:p>
          <a:p>
            <a:pPr lvl="4"/>
            <a:r>
              <a:rPr lang="de-DE" altLang="zh-CN" noProof="0" smtClean="0"/>
              <a:t>Fünfte Ebene</a:t>
            </a:r>
          </a:p>
        </p:txBody>
      </p:sp>
    </p:spTree>
  </p:cSld>
  <p:clrMap bg1="lt1" tx1="dk1" bg2="lt2" tx2="dk2" accent1="accent1" accent2="accent2" accent3="accent3" accent4="accent4" accent5="accent5" accent6="accent6" hlink="hlink" folHlink="folHlink"/>
  <p:notesStyle>
    <a:lvl1pPr indent="193675" algn="l" rtl="0" eaLnBrk="0" fontAlgn="base" hangingPunct="0">
      <a:spcBef>
        <a:spcPct val="30000"/>
      </a:spcBef>
      <a:spcAft>
        <a:spcPct val="0"/>
      </a:spcAft>
      <a:buClr>
        <a:srgbClr val="FF9900"/>
      </a:buClr>
      <a:buSzPct val="80000"/>
      <a:buFont typeface="Wingdings" pitchFamily="2" charset="2"/>
      <a:buChar char="n"/>
      <a:defRPr sz="1200" kern="1200">
        <a:solidFill>
          <a:schemeClr val="tx1"/>
        </a:solidFill>
        <a:latin typeface="Arial" panose="020B0604020202020204" pitchFamily="34" charset="0"/>
        <a:ea typeface="+mn-ea"/>
        <a:cs typeface="+mn-cs"/>
      </a:defRPr>
    </a:lvl1pPr>
    <a:lvl2pPr marL="195263" indent="188913" algn="l" rtl="0" eaLnBrk="0" fontAlgn="base" hangingPunct="0">
      <a:spcBef>
        <a:spcPct val="30000"/>
      </a:spcBef>
      <a:spcAft>
        <a:spcPct val="0"/>
      </a:spcAft>
      <a:buClr>
        <a:srgbClr val="FF9900"/>
      </a:buClr>
      <a:buSzPct val="80000"/>
      <a:buFont typeface="Wingdings" pitchFamily="2" charset="2"/>
      <a:buChar char="n"/>
      <a:defRPr sz="1200" kern="1200">
        <a:solidFill>
          <a:schemeClr val="tx1"/>
        </a:solidFill>
        <a:latin typeface="Arial" panose="020B0604020202020204" pitchFamily="34" charset="0"/>
        <a:ea typeface="+mn-ea"/>
        <a:cs typeface="+mn-cs"/>
      </a:defRPr>
    </a:lvl2pPr>
    <a:lvl3pPr marL="385763" indent="188913" algn="l" rtl="0" eaLnBrk="0" fontAlgn="base" hangingPunct="0">
      <a:spcBef>
        <a:spcPct val="30000"/>
      </a:spcBef>
      <a:spcAft>
        <a:spcPct val="0"/>
      </a:spcAft>
      <a:buClr>
        <a:srgbClr val="FF9900"/>
      </a:buClr>
      <a:buSzPct val="80000"/>
      <a:buFont typeface="Wingdings" pitchFamily="2" charset="2"/>
      <a:buChar char="n"/>
      <a:defRPr sz="1200" kern="1200">
        <a:solidFill>
          <a:schemeClr val="tx1"/>
        </a:solidFill>
        <a:latin typeface="Arial" panose="020B0604020202020204" pitchFamily="34" charset="0"/>
        <a:ea typeface="+mn-ea"/>
        <a:cs typeface="+mn-cs"/>
      </a:defRPr>
    </a:lvl3pPr>
    <a:lvl4pPr marL="576263" indent="185738" algn="l" rtl="0" eaLnBrk="0" fontAlgn="base" hangingPunct="0">
      <a:spcBef>
        <a:spcPct val="30000"/>
      </a:spcBef>
      <a:spcAft>
        <a:spcPct val="0"/>
      </a:spcAft>
      <a:buClr>
        <a:srgbClr val="FF9900"/>
      </a:buClr>
      <a:buSzPct val="80000"/>
      <a:buFont typeface="Wingdings" pitchFamily="2" charset="2"/>
      <a:buChar char="n"/>
      <a:defRPr sz="1200" kern="1200">
        <a:solidFill>
          <a:schemeClr val="tx1"/>
        </a:solidFill>
        <a:latin typeface="Arial" panose="020B0604020202020204" pitchFamily="34" charset="0"/>
        <a:ea typeface="+mn-ea"/>
        <a:cs typeface="+mn-cs"/>
      </a:defRPr>
    </a:lvl4pPr>
    <a:lvl5pPr marL="763588" indent="192088" algn="l" rtl="0" eaLnBrk="0" fontAlgn="base" hangingPunct="0">
      <a:spcBef>
        <a:spcPct val="30000"/>
      </a:spcBef>
      <a:spcAft>
        <a:spcPct val="0"/>
      </a:spcAft>
      <a:buClr>
        <a:srgbClr val="FF9900"/>
      </a:buClr>
      <a:buSzPct val="80000"/>
      <a:buFont typeface="Wingdings" pitchFamily="2" charset="2"/>
      <a:buChar char="n"/>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Rot="1" noChangeAspect="1" noChangeArrowheads="1" noTextEdit="1"/>
          </p:cNvSpPr>
          <p:nvPr>
            <p:ph type="sldImg" idx="4294967295"/>
          </p:nvPr>
        </p:nvSpPr>
        <p:spPr>
          <a:ln/>
        </p:spPr>
      </p:sp>
      <p:sp>
        <p:nvSpPr>
          <p:cNvPr id="6146" name="Rectangle 3"/>
          <p:cNvSpPr>
            <a:spLocks noGrp="1" noChangeArrowheads="1"/>
          </p:cNvSpPr>
          <p:nvPr>
            <p:ph type="body" idx="4294967295"/>
          </p:nvPr>
        </p:nvSpPr>
        <p:spPr/>
        <p:txBody>
          <a:bodyPr>
            <a:prstTxWarp prst="textNoShape">
              <a:avLst/>
            </a:prstTxWarp>
          </a:bodyPr>
          <a:lstStyle/>
          <a:p>
            <a:pPr eaLnBrk="1" hangingPunct="1"/>
            <a:endParaRPr lang="en-US" altLang="zh-CN" smtClean="0"/>
          </a:p>
        </p:txBody>
      </p:sp>
      <p:sp>
        <p:nvSpPr>
          <p:cNvPr id="6147" name="Rectangle 4"/>
          <p:cNvSpPr>
            <a:spLocks noChangeArrowheads="1"/>
          </p:cNvSpPr>
          <p:nvPr/>
        </p:nvSpPr>
        <p:spPr bwMode="auto">
          <a:xfrm>
            <a:off x="430213" y="596900"/>
            <a:ext cx="4141787" cy="850900"/>
          </a:xfrm>
          <a:prstGeom prst="rect">
            <a:avLst/>
          </a:prstGeom>
          <a:noFill/>
          <a:ln w="9525">
            <a:noFill/>
            <a:miter lim="800000"/>
            <a:headEnd/>
            <a:tailEnd/>
          </a:ln>
        </p:spPr>
        <p:txBody>
          <a:bodyPr lIns="87591" tIns="43800" rIns="87591" bIns="43800">
            <a:spAutoFit/>
          </a:bodyPr>
          <a:lstStyle/>
          <a:p>
            <a:pPr defTabSz="730250">
              <a:lnSpc>
                <a:spcPct val="100000"/>
              </a:lnSpc>
              <a:tabLst>
                <a:tab pos="758825" algn="l"/>
              </a:tabLst>
            </a:pPr>
            <a:r>
              <a:rPr lang="de-DE" altLang="zh-CN" sz="1000">
                <a:solidFill>
                  <a:schemeClr val="tx1"/>
                </a:solidFill>
                <a:latin typeface="Arial" pitchFamily="34" charset="0"/>
              </a:rPr>
              <a:t>Kurzbeschreibung</a:t>
            </a:r>
          </a:p>
          <a:p>
            <a:pPr defTabSz="730250">
              <a:lnSpc>
                <a:spcPct val="100000"/>
              </a:lnSpc>
              <a:tabLst>
                <a:tab pos="758825" algn="l"/>
              </a:tabLst>
            </a:pPr>
            <a:r>
              <a:rPr lang="de-DE" altLang="zh-CN" sz="1000">
                <a:solidFill>
                  <a:schemeClr val="tx1"/>
                </a:solidFill>
                <a:latin typeface="Arial" pitchFamily="34" charset="0"/>
              </a:rPr>
              <a:t>Titel:</a:t>
            </a:r>
            <a:br>
              <a:rPr lang="de-DE" altLang="zh-CN" sz="1000">
                <a:solidFill>
                  <a:schemeClr val="tx1"/>
                </a:solidFill>
                <a:latin typeface="Arial" pitchFamily="34" charset="0"/>
              </a:rPr>
            </a:br>
            <a:endParaRPr lang="de-DE" altLang="zh-CN" sz="1000">
              <a:solidFill>
                <a:schemeClr val="tx1"/>
              </a:solidFill>
              <a:latin typeface="Arial" pitchFamily="34" charset="0"/>
            </a:endParaRPr>
          </a:p>
          <a:p>
            <a:pPr defTabSz="730250">
              <a:lnSpc>
                <a:spcPct val="100000"/>
              </a:lnSpc>
              <a:tabLst>
                <a:tab pos="758825" algn="l"/>
              </a:tabLst>
            </a:pPr>
            <a:r>
              <a:rPr lang="de-DE" altLang="zh-CN" sz="1000">
                <a:solidFill>
                  <a:schemeClr val="tx1"/>
                </a:solidFill>
                <a:latin typeface="Arial" pitchFamily="34" charset="0"/>
              </a:rPr>
              <a:t>Bearbeiter:  	</a:t>
            </a:r>
          </a:p>
          <a:p>
            <a:pPr defTabSz="730250">
              <a:lnSpc>
                <a:spcPct val="100000"/>
              </a:lnSpc>
              <a:tabLst>
                <a:tab pos="758825" algn="l"/>
              </a:tabLst>
            </a:pPr>
            <a:r>
              <a:rPr lang="de-DE" altLang="zh-CN" sz="1000">
                <a:solidFill>
                  <a:schemeClr val="tx1"/>
                </a:solidFill>
                <a:latin typeface="Arial" pitchFamily="34" charset="0"/>
              </a:rPr>
              <a:t>Datum: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txBox="1">
            <a:spLocks noGrp="1" noChangeArrowheads="1"/>
          </p:cNvSpPr>
          <p:nvPr/>
        </p:nvSpPr>
        <p:spPr bwMode="auto">
          <a:xfrm>
            <a:off x="5180013" y="6513513"/>
            <a:ext cx="3962400" cy="342900"/>
          </a:xfrm>
          <a:prstGeom prst="rect">
            <a:avLst/>
          </a:prstGeom>
          <a:noFill/>
          <a:ln w="9525">
            <a:noFill/>
            <a:miter lim="800000"/>
            <a:headEnd/>
            <a:tailEnd/>
          </a:ln>
        </p:spPr>
        <p:txBody>
          <a:bodyPr anchor="b"/>
          <a:lstStyle/>
          <a:p>
            <a:pPr algn="r">
              <a:lnSpc>
                <a:spcPct val="100000"/>
              </a:lnSpc>
            </a:pPr>
            <a:fld id="{AEA4E22E-A26F-47A9-AA26-99E54B57900F}" type="slidenum">
              <a:rPr lang="en-US" altLang="zh-CN" sz="1200" b="0">
                <a:solidFill>
                  <a:schemeClr val="tx1"/>
                </a:solidFill>
                <a:latin typeface="Arial" pitchFamily="34" charset="0"/>
              </a:rPr>
              <a:pPr algn="r">
                <a:lnSpc>
                  <a:spcPct val="100000"/>
                </a:lnSpc>
              </a:pPr>
              <a:t>17</a:t>
            </a:fld>
            <a:endParaRPr lang="en-US" altLang="zh-CN" sz="1200" b="0">
              <a:solidFill>
                <a:schemeClr val="tx1"/>
              </a:solidFill>
              <a:latin typeface="Arial" pitchFamily="34" charset="0"/>
            </a:endParaRPr>
          </a:p>
        </p:txBody>
      </p:sp>
      <p:sp>
        <p:nvSpPr>
          <p:cNvPr id="23554" name="Rectangle 2"/>
          <p:cNvSpPr>
            <a:spLocks noGrp="1" noRot="1" noChangeAspect="1" noChangeArrowheads="1" noTextEdit="1"/>
          </p:cNvSpPr>
          <p:nvPr>
            <p:ph type="sldImg" idx="4294967295"/>
          </p:nvPr>
        </p:nvSpPr>
        <p:spPr>
          <a:xfrm>
            <a:off x="2857500" y="514350"/>
            <a:ext cx="3429000" cy="2571750"/>
          </a:xfrm>
          <a:ln/>
        </p:spPr>
      </p:sp>
      <p:sp>
        <p:nvSpPr>
          <p:cNvPr id="23555" name="Rectangle 3"/>
          <p:cNvSpPr>
            <a:spLocks noGrp="1" noChangeArrowheads="1"/>
          </p:cNvSpPr>
          <p:nvPr>
            <p:ph type="body" idx="4294967295"/>
          </p:nvPr>
        </p:nvSpPr>
        <p:spPr>
          <a:xfrm>
            <a:off x="914400" y="3257550"/>
            <a:ext cx="7315200" cy="3086100"/>
          </a:xfrm>
        </p:spPr>
        <p:txBody>
          <a:bodyPr>
            <a:prstTxWarp prst="textNoShape">
              <a:avLst/>
            </a:prstTxWarp>
          </a:bodyPr>
          <a:lstStyle/>
          <a:p>
            <a:pPr indent="0" eaLnBrk="1" hangingPunct="1">
              <a:lnSpc>
                <a:spcPct val="80000"/>
              </a:lnSpc>
            </a:pPr>
            <a:r>
              <a:rPr lang="zh-CN" altLang="en-US" sz="1000" smtClean="0">
                <a:latin typeface="楷体_GB2312" charset="-122"/>
                <a:ea typeface="楷体_GB2312" charset="-122"/>
              </a:rPr>
              <a:t>直流电力拖动和交流电力拖动在</a:t>
            </a:r>
            <a:r>
              <a:rPr lang="en-US" altLang="zh-CN" sz="1000" smtClean="0">
                <a:latin typeface="楷体_GB2312" charset="-122"/>
                <a:ea typeface="楷体_GB2312" charset="-122"/>
              </a:rPr>
              <a:t>19</a:t>
            </a:r>
            <a:r>
              <a:rPr lang="zh-CN" altLang="en-US" sz="1000" smtClean="0">
                <a:latin typeface="楷体_GB2312" charset="-122"/>
                <a:ea typeface="楷体_GB2312" charset="-122"/>
              </a:rPr>
              <a:t>世纪先后诞生。在</a:t>
            </a:r>
            <a:r>
              <a:rPr lang="en-US" altLang="zh-CN" sz="1000" smtClean="0">
                <a:latin typeface="楷体_GB2312" charset="-122"/>
                <a:ea typeface="楷体_GB2312" charset="-122"/>
              </a:rPr>
              <a:t>20</a:t>
            </a:r>
            <a:r>
              <a:rPr lang="zh-CN" altLang="en-US" sz="1000" smtClean="0">
                <a:latin typeface="楷体_GB2312" charset="-122"/>
                <a:ea typeface="楷体_GB2312" charset="-122"/>
              </a:rPr>
              <a:t>世纪上半叶，鉴于直流调速优越的性能，高性能可调速拖动都采用直流电机，而约占电力拖动总容量</a:t>
            </a:r>
            <a:r>
              <a:rPr lang="en-US" altLang="zh-CN" sz="1000" smtClean="0">
                <a:latin typeface="楷体_GB2312" charset="-122"/>
                <a:ea typeface="楷体_GB2312" charset="-122"/>
              </a:rPr>
              <a:t>80%</a:t>
            </a:r>
            <a:r>
              <a:rPr lang="zh-CN" altLang="en-US" sz="1000" smtClean="0">
                <a:latin typeface="楷体_GB2312" charset="-122"/>
                <a:ea typeface="楷体_GB2312" charset="-122"/>
              </a:rPr>
              <a:t>以上的不变速拖动系统则采用交流电机。此时，交流调速系统的多种方案虽然问世，并已获得实际应用，但其性能却无法与直流调速相匹敌。</a:t>
            </a:r>
          </a:p>
          <a:p>
            <a:pPr indent="0" eaLnBrk="1" hangingPunct="1">
              <a:lnSpc>
                <a:spcPct val="80000"/>
              </a:lnSpc>
            </a:pPr>
            <a:r>
              <a:rPr lang="zh-CN" altLang="en-US" sz="1000" smtClean="0">
                <a:latin typeface="Times New Roman" pitchFamily="18" charset="0"/>
                <a:ea typeface="楷体_GB2312" charset="-122"/>
              </a:rPr>
              <a:t>在过去大量的所谓</a:t>
            </a:r>
            <a:r>
              <a:rPr lang="zh-CN" altLang="en-US" sz="1000" smtClean="0">
                <a:ea typeface="楷体_GB2312" charset="-122"/>
              </a:rPr>
              <a:t>“</a:t>
            </a:r>
            <a:r>
              <a:rPr lang="zh-CN" altLang="en-US" sz="1000" smtClean="0">
                <a:latin typeface="Times New Roman" pitchFamily="18" charset="0"/>
                <a:ea typeface="楷体_GB2312" charset="-122"/>
              </a:rPr>
              <a:t>不变速交流拖动</a:t>
            </a:r>
            <a:r>
              <a:rPr lang="zh-CN" altLang="en-US" sz="1000" smtClean="0">
                <a:ea typeface="楷体_GB2312" charset="-122"/>
              </a:rPr>
              <a:t>”</a:t>
            </a:r>
            <a:r>
              <a:rPr lang="zh-CN" altLang="en-US" sz="1000" smtClean="0">
                <a:latin typeface="Times New Roman" pitchFamily="18" charset="0"/>
                <a:ea typeface="楷体_GB2312" charset="-122"/>
              </a:rPr>
              <a:t>中，风机、水泵等负载的容量几乎占工业电力拖动总容量的一半以上，其中有不少场合并不是不需要调速，只是因为过去的交流拖动本身不能调速，不得不依赖挡板和阀门来调节风量和流量，因而把许多电能白白地浪费了。</a:t>
            </a:r>
            <a:r>
              <a:rPr lang="zh-CN" altLang="en-US" sz="1000" smtClean="0">
                <a:latin typeface="楷体_GB2312" charset="-122"/>
                <a:ea typeface="楷体_GB2312" charset="-122"/>
              </a:rPr>
              <a:t>如果换成交流调速系统，把消耗在挡板和阀门上的能量节省下来，每台风机、水泵平均都可以节约 </a:t>
            </a:r>
            <a:r>
              <a:rPr lang="en-US" altLang="zh-CN" sz="1000" smtClean="0">
                <a:latin typeface="楷体_GB2312" charset="-122"/>
                <a:ea typeface="楷体_GB2312" charset="-122"/>
              </a:rPr>
              <a:t>20 % </a:t>
            </a:r>
            <a:r>
              <a:rPr lang="en-US" altLang="zh-CN" sz="1000" smtClean="0">
                <a:latin typeface="Times New Roman" pitchFamily="18" charset="0"/>
                <a:ea typeface="楷体_GB2312" charset="-122"/>
              </a:rPr>
              <a:t>~ </a:t>
            </a:r>
            <a:r>
              <a:rPr lang="en-US" altLang="zh-CN" sz="1000" smtClean="0">
                <a:latin typeface="楷体_GB2312" charset="-122"/>
                <a:ea typeface="楷体_GB2312" charset="-122"/>
              </a:rPr>
              <a:t>30% </a:t>
            </a:r>
            <a:r>
              <a:rPr lang="zh-CN" altLang="en-US" sz="1000" smtClean="0">
                <a:latin typeface="楷体_GB2312" charset="-122"/>
                <a:ea typeface="楷体_GB2312" charset="-122"/>
              </a:rPr>
              <a:t>以上的电能，效果是很可观的。 但风机、水泵的调速范围和对动态快速性的要求都不高，只需要一般的调速性能。因此交流调速可用于风机水泵类负载的一般性能的节能调速。图片</a:t>
            </a:r>
            <a:r>
              <a:rPr lang="en-US" altLang="zh-CN" sz="1000" smtClean="0">
                <a:latin typeface="楷体_GB2312" charset="-122"/>
                <a:ea typeface="楷体_GB2312" charset="-122"/>
              </a:rPr>
              <a:t>1</a:t>
            </a:r>
            <a:r>
              <a:rPr lang="zh-CN" altLang="en-US" sz="1000" smtClean="0">
                <a:latin typeface="楷体_GB2312" charset="-122"/>
                <a:ea typeface="楷体_GB2312" charset="-122"/>
              </a:rPr>
              <a:t>是一个矿井通风机，图片二是一个基于变频调速的水泵系统。</a:t>
            </a:r>
          </a:p>
          <a:p>
            <a:pPr indent="0" eaLnBrk="1" hangingPunct="1">
              <a:lnSpc>
                <a:spcPct val="80000"/>
              </a:lnSpc>
            </a:pPr>
            <a:r>
              <a:rPr lang="zh-CN" altLang="en-US" sz="1000" smtClean="0">
                <a:latin typeface="Times New Roman" pitchFamily="18" charset="0"/>
                <a:ea typeface="楷体_GB2312" charset="-122"/>
              </a:rPr>
              <a:t>许多在工艺上需要调速的生产机械过去多用直流拖动，因为直流电机调速时，</a:t>
            </a:r>
            <a:r>
              <a:rPr lang="en-US" altLang="zh-CN" sz="1000" smtClean="0">
                <a:latin typeface="Times New Roman" pitchFamily="18" charset="0"/>
                <a:ea typeface="楷体_GB2312" charset="-122"/>
              </a:rPr>
              <a:t>TM=CmId..</a:t>
            </a:r>
            <a:r>
              <a:rPr lang="zh-CN" altLang="en-US" sz="1000" smtClean="0">
                <a:latin typeface="Times New Roman" pitchFamily="18" charset="0"/>
                <a:ea typeface="楷体_GB2312" charset="-122"/>
              </a:rPr>
              <a:t>其转矩可以通过电枢电流灵活的实时调节，调速性能优异。但交流电机比直流电机结构简单、成本低廉、工作可靠、维护方便，如果改成交流拖动，显然能够带来不少的效益。但是，由于交流电机原理上的原因，其电磁转矩控制困难。 </a:t>
            </a:r>
            <a:r>
              <a:rPr lang="en-US" altLang="zh-CN" sz="1000" smtClean="0">
                <a:latin typeface="楷体_GB2312" charset="-122"/>
                <a:ea typeface="楷体_GB2312" charset="-122"/>
              </a:rPr>
              <a:t>20</a:t>
            </a:r>
            <a:r>
              <a:rPr lang="zh-CN" altLang="en-US" sz="1000" smtClean="0">
                <a:latin typeface="楷体_GB2312" charset="-122"/>
                <a:ea typeface="楷体_GB2312" charset="-122"/>
              </a:rPr>
              <a:t>世纪</a:t>
            </a:r>
            <a:r>
              <a:rPr lang="en-US" altLang="zh-CN" sz="1000" smtClean="0">
                <a:latin typeface="楷体_GB2312" charset="-122"/>
                <a:ea typeface="楷体_GB2312" charset="-122"/>
              </a:rPr>
              <a:t>70</a:t>
            </a:r>
            <a:r>
              <a:rPr lang="zh-CN" altLang="en-US" sz="1000" smtClean="0">
                <a:latin typeface="楷体_GB2312" charset="-122"/>
                <a:ea typeface="楷体_GB2312" charset="-122"/>
              </a:rPr>
              <a:t>年代初发明了矢量控制技术，通过坐标变换，把交流电机的定子电流分解成转矩分量和励磁分量，用来分别控制电机的转矩和磁通，可以获得和直流电机相仿的高动态性能，从而使交流电机的调速技术取得了突破性的进展。</a:t>
            </a:r>
            <a:r>
              <a:rPr lang="zh-CN" altLang="en-US" smtClean="0">
                <a:latin typeface="Times New Roman" pitchFamily="18" charset="0"/>
                <a:ea typeface="楷体_GB2312" charset="-122"/>
              </a:rPr>
              <a:t>其后，又陆续提出了直接转矩控制、解耦控制等方法，形成了一系列可以和直流调速系统媲美的高性能交流调速系统和交流伺服系统。因此交流调速的另一重要应用是高性能的交流调速和交流伺服系统。左边的图片是采用矢量控制的彩印系统，这个图片是高性能的交流伺服系统。</a:t>
            </a:r>
          </a:p>
          <a:p>
            <a:pPr indent="0" eaLnBrk="1" hangingPunct="1">
              <a:lnSpc>
                <a:spcPct val="80000"/>
              </a:lnSpc>
            </a:pPr>
            <a:r>
              <a:rPr lang="zh-CN" altLang="en-US" sz="1000" smtClean="0">
                <a:latin typeface="Times New Roman" pitchFamily="18" charset="0"/>
                <a:ea typeface="楷体_GB2312" charset="-122"/>
              </a:rPr>
              <a:t>直流电机都有换向器，其换向能力限制了它的容量转速积不超过</a:t>
            </a:r>
            <a:r>
              <a:rPr lang="en-US" altLang="zh-CN" sz="1000" smtClean="0">
                <a:latin typeface="Times New Roman" pitchFamily="18" charset="0"/>
              </a:rPr>
              <a:t>10</a:t>
            </a:r>
            <a:r>
              <a:rPr lang="en-US" altLang="zh-CN" sz="1000" baseline="30000" smtClean="0">
                <a:latin typeface="Times New Roman" pitchFamily="18" charset="0"/>
              </a:rPr>
              <a:t>6 </a:t>
            </a:r>
            <a:r>
              <a:rPr lang="en-US" altLang="zh-CN" sz="1000" smtClean="0">
                <a:latin typeface="Times New Roman" pitchFamily="18" charset="0"/>
              </a:rPr>
              <a:t>kW </a:t>
            </a:r>
            <a:r>
              <a:rPr lang="en-US" altLang="zh-CN" sz="1000" b="1" smtClean="0"/>
              <a:t>·</a:t>
            </a:r>
            <a:r>
              <a:rPr lang="en-US" altLang="zh-CN" sz="1000" b="1" smtClean="0">
                <a:latin typeface="Times New Roman" pitchFamily="18" charset="0"/>
              </a:rPr>
              <a:t> </a:t>
            </a:r>
            <a:r>
              <a:rPr lang="en-US" altLang="zh-CN" sz="1000" smtClean="0">
                <a:latin typeface="Times New Roman" pitchFamily="18" charset="0"/>
              </a:rPr>
              <a:t>r</a:t>
            </a:r>
            <a:r>
              <a:rPr lang="en-US" altLang="zh-CN" sz="1000" i="1" smtClean="0">
                <a:latin typeface="Times New Roman" pitchFamily="18" charset="0"/>
              </a:rPr>
              <a:t> </a:t>
            </a:r>
            <a:r>
              <a:rPr lang="en-US" altLang="zh-CN" sz="1000" smtClean="0">
                <a:latin typeface="Times New Roman" pitchFamily="18" charset="0"/>
              </a:rPr>
              <a:t>/min</a:t>
            </a:r>
            <a:r>
              <a:rPr lang="zh-CN" altLang="en-US" sz="1000" smtClean="0">
                <a:latin typeface="Times New Roman" pitchFamily="18" charset="0"/>
              </a:rPr>
              <a:t>，</a:t>
            </a:r>
            <a:r>
              <a:rPr lang="zh-CN" altLang="en-US" sz="1000" smtClean="0">
                <a:latin typeface="Times New Roman" pitchFamily="18" charset="0"/>
                <a:ea typeface="楷体_GB2312" charset="-122"/>
              </a:rPr>
              <a:t>超过这一数值时，其设计与制造就非常困难了。 交流电机没有换向器，不受这种限制，因此，特大容量的电力拖动设备，如厚板轧机、矿井卷扬机等，以及极高转速的拖动，如高速磨头、离心机等，都以采用交流调速为宜。所以交流调速的另一重要领域是特大容量极高转速的交流调速。</a:t>
            </a:r>
          </a:p>
          <a:p>
            <a:pPr indent="0" eaLnBrk="1" hangingPunct="1">
              <a:lnSpc>
                <a:spcPct val="80000"/>
              </a:lnSpc>
              <a:spcBef>
                <a:spcPct val="0"/>
              </a:spcBef>
            </a:pPr>
            <a:r>
              <a:rPr lang="zh-CN" altLang="en-US" sz="1000" smtClean="0"/>
              <a:t>二十世纪后期，随着全控型器件的出现、微机控制技术的以及现代控制理论的发展促使交流调速兴起，使直流调速在电力拖动调速的</a:t>
            </a:r>
            <a:r>
              <a:rPr lang="en-US" altLang="zh-CN" sz="1000" smtClean="0"/>
              <a:t>20%, </a:t>
            </a:r>
            <a:r>
              <a:rPr lang="zh-CN" altLang="en-US" sz="1000" smtClean="0"/>
              <a:t>交流调速占</a:t>
            </a:r>
            <a:r>
              <a:rPr lang="en-US" altLang="zh-CN" sz="1000" smtClean="0"/>
              <a:t>80%</a:t>
            </a:r>
            <a:r>
              <a:rPr lang="zh-CN" altLang="en-US" sz="1000" smtClean="0"/>
              <a:t>。</a:t>
            </a:r>
          </a:p>
          <a:p>
            <a:pPr indent="0" eaLnBrk="1" hangingPunct="1">
              <a:lnSpc>
                <a:spcPct val="80000"/>
              </a:lnSpc>
              <a:spcBef>
                <a:spcPct val="0"/>
              </a:spcBef>
            </a:pPr>
            <a:r>
              <a:rPr lang="zh-CN" altLang="en-US" sz="1000" smtClean="0"/>
              <a:t>目前，交流调速在电力调速中占据主导地位。</a:t>
            </a:r>
          </a:p>
          <a:p>
            <a:pPr indent="0" eaLnBrk="1" hangingPunct="1">
              <a:lnSpc>
                <a:spcPct val="80000"/>
              </a:lnSpc>
            </a:pPr>
            <a:endParaRPr lang="zh-CN" altLang="en-US" sz="1000" smtClean="0">
              <a:latin typeface="Times New Roman" pitchFamily="18" charset="0"/>
              <a:ea typeface="楷体_GB2312" charset="-122"/>
            </a:endParaRPr>
          </a:p>
          <a:p>
            <a:pPr indent="0" eaLnBrk="1" hangingPunct="1">
              <a:lnSpc>
                <a:spcPct val="80000"/>
              </a:lnSpc>
            </a:pPr>
            <a:endParaRPr lang="en-US" altLang="zh-CN" smtClean="0">
              <a:latin typeface="Times New Roman" pitchFamily="18" charset="0"/>
              <a:ea typeface="楷体_GB231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txBox="1">
            <a:spLocks noGrp="1" noChangeArrowheads="1"/>
          </p:cNvSpPr>
          <p:nvPr/>
        </p:nvSpPr>
        <p:spPr bwMode="auto">
          <a:xfrm>
            <a:off x="5180013" y="6513513"/>
            <a:ext cx="3962400" cy="342900"/>
          </a:xfrm>
          <a:prstGeom prst="rect">
            <a:avLst/>
          </a:prstGeom>
          <a:noFill/>
          <a:ln w="9525">
            <a:noFill/>
            <a:miter lim="800000"/>
            <a:headEnd/>
            <a:tailEnd/>
          </a:ln>
        </p:spPr>
        <p:txBody>
          <a:bodyPr anchor="b"/>
          <a:lstStyle/>
          <a:p>
            <a:pPr algn="r">
              <a:lnSpc>
                <a:spcPct val="100000"/>
              </a:lnSpc>
            </a:pPr>
            <a:fld id="{8DEAA96E-A07C-4BF4-85DF-57E80036E599}" type="slidenum">
              <a:rPr lang="en-US" altLang="zh-CN" sz="1200" b="0">
                <a:solidFill>
                  <a:schemeClr val="tx1"/>
                </a:solidFill>
                <a:latin typeface="Arial" pitchFamily="34" charset="0"/>
              </a:rPr>
              <a:pPr algn="r">
                <a:lnSpc>
                  <a:spcPct val="100000"/>
                </a:lnSpc>
              </a:pPr>
              <a:t>25</a:t>
            </a:fld>
            <a:endParaRPr lang="en-US" altLang="zh-CN" sz="1200" b="0">
              <a:solidFill>
                <a:schemeClr val="tx1"/>
              </a:solidFill>
              <a:latin typeface="Arial" pitchFamily="34" charset="0"/>
            </a:endParaRPr>
          </a:p>
        </p:txBody>
      </p:sp>
      <p:sp>
        <p:nvSpPr>
          <p:cNvPr id="32770" name="Rectangle 2"/>
          <p:cNvSpPr>
            <a:spLocks noGrp="1" noRot="1" noChangeAspect="1" noChangeArrowheads="1" noTextEdit="1"/>
          </p:cNvSpPr>
          <p:nvPr>
            <p:ph type="sldImg" idx="4294967295"/>
          </p:nvPr>
        </p:nvSpPr>
        <p:spPr>
          <a:xfrm>
            <a:off x="2857500" y="514350"/>
            <a:ext cx="3429000" cy="2571750"/>
          </a:xfrm>
          <a:ln/>
        </p:spPr>
      </p:sp>
      <p:sp>
        <p:nvSpPr>
          <p:cNvPr id="32771" name="Rectangle 3"/>
          <p:cNvSpPr>
            <a:spLocks noGrp="1" noChangeArrowheads="1"/>
          </p:cNvSpPr>
          <p:nvPr>
            <p:ph type="body" idx="4294967295"/>
          </p:nvPr>
        </p:nvSpPr>
        <p:spPr>
          <a:xfrm>
            <a:off x="914400" y="3257550"/>
            <a:ext cx="7315200" cy="3086100"/>
          </a:xfrm>
        </p:spPr>
        <p:txBody>
          <a:bodyPr>
            <a:prstTxWarp prst="textNoShape">
              <a:avLst/>
            </a:prstTxWarp>
          </a:bodyPr>
          <a:lstStyle/>
          <a:p>
            <a:pPr indent="0" eaLnBrk="1" hangingPunct="1"/>
            <a:r>
              <a:rPr lang="zh-CN" altLang="en-US" smtClean="0">
                <a:latin typeface="Times New Roman" pitchFamily="18" charset="0"/>
                <a:ea typeface="楷体_GB2312" charset="-122"/>
              </a:rPr>
              <a:t>按照交流异步电机的原理，从定子传入转子的电磁功率</a:t>
            </a:r>
            <a:r>
              <a:rPr lang="en-US" altLang="zh-CN" smtClean="0">
                <a:latin typeface="Times New Roman" pitchFamily="18" charset="0"/>
                <a:ea typeface="楷体_GB2312" charset="-122"/>
              </a:rPr>
              <a:t>Pm</a:t>
            </a:r>
            <a:r>
              <a:rPr lang="zh-CN" altLang="en-US" smtClean="0">
                <a:latin typeface="Times New Roman" pitchFamily="18" charset="0"/>
                <a:ea typeface="楷体_GB2312" charset="-122"/>
              </a:rPr>
              <a:t>可分成两部分：一部分是拖动负载的有效功率，称作机械功率</a:t>
            </a:r>
            <a:r>
              <a:rPr lang="en-US" altLang="zh-CN" i="1" smtClean="0">
                <a:solidFill>
                  <a:srgbClr val="FF00FF"/>
                </a:solidFill>
              </a:rPr>
              <a:t>P</a:t>
            </a:r>
            <a:r>
              <a:rPr lang="en-US" altLang="zh-CN" baseline="-25000" smtClean="0">
                <a:solidFill>
                  <a:srgbClr val="FF00FF"/>
                </a:solidFill>
              </a:rPr>
              <a:t>2</a:t>
            </a:r>
            <a:r>
              <a:rPr lang="en-US" altLang="zh-CN" smtClean="0">
                <a:solidFill>
                  <a:srgbClr val="FF00FF"/>
                </a:solidFill>
              </a:rPr>
              <a:t>=</a:t>
            </a:r>
            <a:r>
              <a:rPr lang="zh-CN" altLang="en-US" smtClean="0">
                <a:solidFill>
                  <a:srgbClr val="FF00FF"/>
                </a:solidFill>
              </a:rPr>
              <a:t>（</a:t>
            </a:r>
            <a:r>
              <a:rPr lang="en-US" altLang="zh-CN" smtClean="0">
                <a:solidFill>
                  <a:srgbClr val="FF00FF"/>
                </a:solidFill>
              </a:rPr>
              <a:t>1-s</a:t>
            </a:r>
            <a:r>
              <a:rPr lang="zh-CN" altLang="en-US" smtClean="0">
                <a:solidFill>
                  <a:srgbClr val="FF00FF"/>
                </a:solidFill>
              </a:rPr>
              <a:t>）</a:t>
            </a:r>
            <a:r>
              <a:rPr lang="en-US" altLang="zh-CN" smtClean="0">
                <a:solidFill>
                  <a:srgbClr val="FF00FF"/>
                </a:solidFill>
              </a:rPr>
              <a:t>Pm</a:t>
            </a:r>
            <a:r>
              <a:rPr lang="en-US" altLang="zh-CN" smtClean="0"/>
              <a:t> </a:t>
            </a:r>
            <a:r>
              <a:rPr lang="zh-CN" altLang="en-US" smtClean="0">
                <a:latin typeface="Times New Roman" pitchFamily="18" charset="0"/>
                <a:ea typeface="楷体_GB2312" charset="-122"/>
              </a:rPr>
              <a:t>；另一部分是传输给转子电路的转差功率</a:t>
            </a:r>
            <a:r>
              <a:rPr lang="en-US" altLang="zh-CN" i="1" smtClean="0">
                <a:solidFill>
                  <a:srgbClr val="FF3300"/>
                </a:solidFill>
              </a:rPr>
              <a:t>P</a:t>
            </a:r>
            <a:r>
              <a:rPr lang="en-US" altLang="zh-CN" smtClean="0">
                <a:solidFill>
                  <a:srgbClr val="FF3300"/>
                </a:solidFill>
              </a:rPr>
              <a:t>s=sPm</a:t>
            </a:r>
            <a:r>
              <a:rPr lang="zh-CN" altLang="en-US" smtClean="0">
                <a:latin typeface="Times New Roman" pitchFamily="18" charset="0"/>
                <a:ea typeface="楷体_GB2312" charset="-122"/>
              </a:rPr>
              <a:t>，与转差率</a:t>
            </a:r>
            <a:r>
              <a:rPr lang="zh-CN" altLang="en-US" smtClean="0">
                <a:latin typeface="Times New Roman" pitchFamily="18" charset="0"/>
              </a:rPr>
              <a:t> </a:t>
            </a:r>
            <a:r>
              <a:rPr lang="en-US" altLang="zh-CN" i="1" smtClean="0">
                <a:latin typeface="Times New Roman" pitchFamily="18" charset="0"/>
              </a:rPr>
              <a:t>s </a:t>
            </a:r>
            <a:r>
              <a:rPr lang="zh-CN" altLang="en-US" smtClean="0">
                <a:latin typeface="Times New Roman" pitchFamily="18" charset="0"/>
                <a:ea typeface="楷体_GB2312" charset="-122"/>
              </a:rPr>
              <a:t>成正比</a:t>
            </a:r>
            <a:r>
              <a:rPr lang="zh-CN" altLang="en-US" smtClean="0">
                <a:latin typeface="Times New Roman" pitchFamily="18" charset="0"/>
              </a:rPr>
              <a:t>。</a:t>
            </a:r>
          </a:p>
          <a:p>
            <a:pPr indent="0" eaLnBrk="1" hangingPunct="1"/>
            <a:r>
              <a:rPr lang="zh-CN" altLang="en-US" smtClean="0">
                <a:latin typeface="楷体_GB2312" charset="-122"/>
                <a:ea typeface="楷体_GB2312" charset="-122"/>
              </a:rPr>
              <a:t>从能量转换的角度上看，转差功率是否增大，是消耗掉还是得到回收，是评价调速系统效率高低的标志。从这点出发，可以把</a:t>
            </a:r>
            <a:r>
              <a:rPr lang="zh-CN" altLang="en-US" smtClean="0">
                <a:solidFill>
                  <a:schemeClr val="hlink"/>
                </a:solidFill>
                <a:latin typeface="楷体_GB2312" charset="-122"/>
                <a:ea typeface="楷体_GB2312" charset="-122"/>
              </a:rPr>
              <a:t>异步电机的调速系统</a:t>
            </a:r>
            <a:r>
              <a:rPr lang="zh-CN" altLang="en-US" smtClean="0">
                <a:latin typeface="楷体_GB2312" charset="-122"/>
                <a:ea typeface="楷体_GB2312" charset="-122"/>
              </a:rPr>
              <a:t>分成三类：</a:t>
            </a:r>
            <a:r>
              <a:rPr lang="zh-CN" altLang="en-US" sz="2400" b="1" smtClean="0">
                <a:solidFill>
                  <a:schemeClr val="bg1"/>
                </a:solidFill>
                <a:latin typeface="宋体" pitchFamily="2" charset="-122"/>
              </a:rPr>
              <a:t>转差功率</a:t>
            </a:r>
            <a:r>
              <a:rPr lang="zh-CN" altLang="en-US" sz="2400" b="1" smtClean="0">
                <a:solidFill>
                  <a:srgbClr val="FF00FF"/>
                </a:solidFill>
                <a:latin typeface="宋体" pitchFamily="2" charset="-122"/>
              </a:rPr>
              <a:t>消耗</a:t>
            </a:r>
            <a:r>
              <a:rPr lang="zh-CN" altLang="en-US" sz="2400" b="1" smtClean="0">
                <a:solidFill>
                  <a:schemeClr val="bg1"/>
                </a:solidFill>
                <a:latin typeface="宋体" pitchFamily="2" charset="-122"/>
              </a:rPr>
              <a:t>型、</a:t>
            </a:r>
            <a:r>
              <a:rPr lang="zh-CN" altLang="en-US" b="1" smtClean="0">
                <a:solidFill>
                  <a:schemeClr val="bg1"/>
                </a:solidFill>
              </a:rPr>
              <a:t>转差功率</a:t>
            </a:r>
            <a:r>
              <a:rPr lang="zh-CN" altLang="en-US" b="1" smtClean="0">
                <a:solidFill>
                  <a:srgbClr val="FF00FF"/>
                </a:solidFill>
              </a:rPr>
              <a:t>回馈</a:t>
            </a:r>
            <a:r>
              <a:rPr lang="zh-CN" altLang="en-US" b="1" smtClean="0">
                <a:solidFill>
                  <a:schemeClr val="bg1"/>
                </a:solidFill>
              </a:rPr>
              <a:t>型和转差功率不变型</a:t>
            </a:r>
            <a:r>
              <a:rPr lang="zh-CN" altLang="en-US" smtClean="0">
                <a:latin typeface="楷体_GB2312" charset="-122"/>
                <a:ea typeface="楷体_GB2312" charset="-122"/>
              </a:rPr>
              <a:t>。</a:t>
            </a:r>
            <a:r>
              <a:rPr lang="zh-CN" altLang="en-US" smtClean="0">
                <a:solidFill>
                  <a:srgbClr val="FF3300"/>
                </a:solidFill>
                <a:ea typeface="楷体_GB2312" charset="-122"/>
              </a:rPr>
              <a:t>调定子电压</a:t>
            </a:r>
            <a:r>
              <a:rPr lang="zh-CN" altLang="en-US" smtClean="0">
                <a:ea typeface="楷体_GB2312" charset="-122"/>
              </a:rPr>
              <a:t>、</a:t>
            </a:r>
            <a:r>
              <a:rPr lang="zh-CN" altLang="en-US" smtClean="0">
                <a:solidFill>
                  <a:srgbClr val="FF3300"/>
                </a:solidFill>
                <a:ea typeface="楷体_GB2312" charset="-122"/>
              </a:rPr>
              <a:t>调转子电压</a:t>
            </a:r>
            <a:r>
              <a:rPr lang="zh-CN" altLang="en-US" smtClean="0">
                <a:ea typeface="楷体_GB2312" charset="-122"/>
              </a:rPr>
              <a:t>调速方法将全部转差功率都转换成热能消耗掉，属于</a:t>
            </a:r>
            <a:r>
              <a:rPr lang="zh-CN" altLang="en-US" sz="2400" b="1" smtClean="0">
                <a:solidFill>
                  <a:schemeClr val="bg1"/>
                </a:solidFill>
                <a:latin typeface="宋体" pitchFamily="2" charset="-122"/>
              </a:rPr>
              <a:t>转差功率</a:t>
            </a:r>
            <a:r>
              <a:rPr lang="zh-CN" altLang="en-US" sz="2400" b="1" smtClean="0">
                <a:solidFill>
                  <a:srgbClr val="FF00FF"/>
                </a:solidFill>
                <a:latin typeface="宋体" pitchFamily="2" charset="-122"/>
              </a:rPr>
              <a:t>消耗</a:t>
            </a:r>
            <a:r>
              <a:rPr lang="zh-CN" altLang="en-US" sz="2400" b="1" smtClean="0">
                <a:solidFill>
                  <a:schemeClr val="bg1"/>
                </a:solidFill>
                <a:latin typeface="宋体" pitchFamily="2" charset="-122"/>
              </a:rPr>
              <a:t>型调速方式</a:t>
            </a:r>
            <a:r>
              <a:rPr lang="zh-CN" altLang="en-US" smtClean="0">
                <a:ea typeface="楷体_GB2312" charset="-122"/>
              </a:rPr>
              <a:t>。这类调速系统以增加转差功率的消耗换取转速的下降，转速越低，效率越低。因此</a:t>
            </a:r>
            <a:r>
              <a:rPr lang="zh-CN" altLang="en-US" sz="2400" b="1" smtClean="0">
                <a:solidFill>
                  <a:schemeClr val="bg1"/>
                </a:solidFill>
                <a:latin typeface="宋体" pitchFamily="2" charset="-122"/>
              </a:rPr>
              <a:t>转差功率</a:t>
            </a:r>
            <a:r>
              <a:rPr lang="zh-CN" altLang="en-US" sz="2400" b="1" smtClean="0">
                <a:solidFill>
                  <a:srgbClr val="FF00FF"/>
                </a:solidFill>
                <a:latin typeface="宋体" pitchFamily="2" charset="-122"/>
              </a:rPr>
              <a:t>消耗</a:t>
            </a:r>
            <a:r>
              <a:rPr lang="zh-CN" altLang="en-US" sz="2400" b="1" smtClean="0">
                <a:solidFill>
                  <a:schemeClr val="bg1"/>
                </a:solidFill>
                <a:latin typeface="宋体" pitchFamily="2" charset="-122"/>
              </a:rPr>
              <a:t>型调速方式</a:t>
            </a:r>
            <a:r>
              <a:rPr lang="zh-CN" altLang="en-US" smtClean="0">
                <a:ea typeface="楷体_GB2312" charset="-122"/>
              </a:rPr>
              <a:t>效率最低。但因系统结构简单，目前仍有一定应用场合。</a:t>
            </a:r>
            <a:r>
              <a:rPr lang="zh-CN" altLang="en-US" smtClean="0"/>
              <a:t> </a:t>
            </a:r>
          </a:p>
          <a:p>
            <a:pPr indent="0" eaLnBrk="1" hangingPunct="1">
              <a:spcBef>
                <a:spcPct val="20000"/>
              </a:spcBef>
            </a:pPr>
            <a:r>
              <a:rPr lang="zh-CN" altLang="en-US" b="1" smtClean="0">
                <a:solidFill>
                  <a:schemeClr val="accent1"/>
                </a:solidFill>
              </a:rPr>
              <a:t>串级调速：</a:t>
            </a:r>
            <a:r>
              <a:rPr lang="zh-CN" altLang="en-US" smtClean="0">
                <a:solidFill>
                  <a:schemeClr val="tx2"/>
                </a:solidFill>
              </a:rPr>
              <a:t>转差功率的一小部分消耗掉，大部分则通过变流装置回馈电网，或转化为机械能予以利用。</a:t>
            </a:r>
            <a:r>
              <a:rPr lang="zh-CN" altLang="en-US" smtClean="0">
                <a:solidFill>
                  <a:srgbClr val="FF3300"/>
                </a:solidFill>
              </a:rPr>
              <a:t>串级调速属于</a:t>
            </a:r>
            <a:r>
              <a:rPr lang="zh-CN" altLang="en-US" b="1" smtClean="0">
                <a:solidFill>
                  <a:schemeClr val="bg1"/>
                </a:solidFill>
              </a:rPr>
              <a:t>转差功率</a:t>
            </a:r>
            <a:r>
              <a:rPr lang="zh-CN" altLang="en-US" b="1" smtClean="0">
                <a:solidFill>
                  <a:srgbClr val="FF00FF"/>
                </a:solidFill>
              </a:rPr>
              <a:t>回馈</a:t>
            </a:r>
            <a:r>
              <a:rPr lang="zh-CN" altLang="en-US" b="1" smtClean="0">
                <a:solidFill>
                  <a:schemeClr val="bg1"/>
                </a:solidFill>
              </a:rPr>
              <a:t>型</a:t>
            </a:r>
            <a:r>
              <a:rPr lang="zh-CN" altLang="en-US" smtClean="0"/>
              <a:t> </a:t>
            </a:r>
            <a:r>
              <a:rPr lang="zh-CN" altLang="en-US" smtClean="0">
                <a:solidFill>
                  <a:schemeClr val="tx2"/>
                </a:solidFill>
              </a:rPr>
              <a:t>，调速效率显然比转差功率消耗型要高，但要增加一些设备。增设变流装置需要消耗一部分功率，因此还不及转差功率不变型的效率。</a:t>
            </a:r>
          </a:p>
          <a:p>
            <a:pPr indent="0" eaLnBrk="1" hangingPunct="1">
              <a:spcBef>
                <a:spcPct val="20000"/>
              </a:spcBef>
            </a:pPr>
            <a:r>
              <a:rPr lang="zh-CN" altLang="en-US" smtClean="0">
                <a:solidFill>
                  <a:srgbClr val="FF3300"/>
                </a:solidFill>
                <a:latin typeface="楷体_GB2312" charset="-122"/>
                <a:ea typeface="楷体_GB2312" charset="-122"/>
              </a:rPr>
              <a:t>变极调速和变频调速</a:t>
            </a:r>
            <a:r>
              <a:rPr lang="zh-CN" altLang="en-US" smtClean="0">
                <a:latin typeface="楷体_GB2312" charset="-122"/>
                <a:ea typeface="楷体_GB2312" charset="-122"/>
              </a:rPr>
              <a:t>方法属于</a:t>
            </a:r>
            <a:r>
              <a:rPr lang="zh-CN" altLang="en-US" b="1" smtClean="0">
                <a:solidFill>
                  <a:schemeClr val="bg1"/>
                </a:solidFill>
              </a:rPr>
              <a:t>转差功率</a:t>
            </a:r>
            <a:r>
              <a:rPr lang="zh-CN" altLang="en-US" b="1" smtClean="0">
                <a:solidFill>
                  <a:srgbClr val="FF00FF"/>
                </a:solidFill>
              </a:rPr>
              <a:t>不变</a:t>
            </a:r>
            <a:r>
              <a:rPr lang="zh-CN" altLang="en-US" b="1" smtClean="0">
                <a:solidFill>
                  <a:schemeClr val="bg1"/>
                </a:solidFill>
              </a:rPr>
              <a:t>型，</a:t>
            </a:r>
            <a:r>
              <a:rPr lang="zh-CN" altLang="en-US" smtClean="0">
                <a:latin typeface="楷体_GB2312" charset="-122"/>
                <a:ea typeface="楷体_GB2312" charset="-122"/>
              </a:rPr>
              <a:t>无论转速高低，转差功率的消耗基本不变，因此效率最高。其中变极对数的调速方法，只能进行有级调速，应用场合有限。变频调速调速范围宽、平滑性好。其调速性能几乎可以和直流调速相媲美。</a:t>
            </a:r>
          </a:p>
          <a:p>
            <a:pPr indent="0" eaLnBrk="1" hangingPunct="1">
              <a:spcBef>
                <a:spcPct val="20000"/>
              </a:spcBef>
            </a:pPr>
            <a:r>
              <a:rPr lang="zh-CN" altLang="en-US" smtClean="0">
                <a:latin typeface="楷体_GB2312" charset="-122"/>
                <a:ea typeface="楷体_GB2312" charset="-122"/>
              </a:rPr>
              <a:t>通过对不同交流调速方式的简单介绍，我们发现变频调速是交流调速中效率最高，静态及动态特性最为优良的调速方式，是目前应用最广的一种高性能的交流调速方法。</a:t>
            </a:r>
          </a:p>
          <a:p>
            <a:pPr indent="0" eaLnBrk="1" hangingPunct="1">
              <a:spcBef>
                <a:spcPct val="20000"/>
              </a:spcBef>
            </a:pPr>
            <a:r>
              <a:rPr lang="zh-CN" altLang="en-US" smtClean="0"/>
              <a:t>因此，在这一章我们将学习变频调速方式。</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descr="无标题"/>
          <p:cNvPicPr>
            <a:picLocks noChangeAspect="1" noChangeArrowheads="1"/>
          </p:cNvPicPr>
          <p:nvPr/>
        </p:nvPicPr>
        <p:blipFill>
          <a:blip r:embed="rId2" cstate="print"/>
          <a:srcRect/>
          <a:stretch>
            <a:fillRect/>
          </a:stretch>
        </p:blipFill>
        <p:spPr bwMode="auto">
          <a:xfrm>
            <a:off x="0" y="6411913"/>
            <a:ext cx="1698625" cy="446087"/>
          </a:xfrm>
          <a:prstGeom prst="rect">
            <a:avLst/>
          </a:prstGeom>
          <a:noFill/>
          <a:ln w="9525">
            <a:noFill/>
            <a:miter lim="800000"/>
            <a:headEnd/>
            <a:tailEnd/>
          </a:ln>
        </p:spPr>
      </p:pic>
      <p:pic>
        <p:nvPicPr>
          <p:cNvPr id="5" name="Picture 7"/>
          <p:cNvPicPr>
            <a:picLocks noChangeAspect="1" noChangeArrowheads="1"/>
          </p:cNvPicPr>
          <p:nvPr userDrawn="1"/>
        </p:nvPicPr>
        <p:blipFill>
          <a:blip r:embed="rId3" cstate="print"/>
          <a:srcRect l="2609" r="2246"/>
          <a:stretch>
            <a:fillRect/>
          </a:stretch>
        </p:blipFill>
        <p:spPr bwMode="auto">
          <a:xfrm>
            <a:off x="0" y="0"/>
            <a:ext cx="9180513" cy="2181225"/>
          </a:xfrm>
          <a:prstGeom prst="rect">
            <a:avLst/>
          </a:prstGeom>
          <a:noFill/>
          <a:ln w="9525">
            <a:noFill/>
            <a:miter lim="800000"/>
            <a:headEnd/>
            <a:tailEnd/>
          </a:ln>
        </p:spPr>
      </p:pic>
      <p:sp>
        <p:nvSpPr>
          <p:cNvPr id="211970" name="Rectangle 2"/>
          <p:cNvSpPr>
            <a:spLocks noGrp="1" noChangeArrowheads="1"/>
          </p:cNvSpPr>
          <p:nvPr>
            <p:ph type="subTitle" idx="1"/>
          </p:nvPr>
        </p:nvSpPr>
        <p:spPr>
          <a:xfrm>
            <a:off x="2201863" y="3848100"/>
            <a:ext cx="6400800" cy="1752600"/>
          </a:xfrm>
        </p:spPr>
        <p:txBody>
          <a:bodyPr/>
          <a:lstStyle>
            <a:lvl1pPr algn="ctr">
              <a:defRPr/>
            </a:lvl1pPr>
          </a:lstStyle>
          <a:p>
            <a:r>
              <a:rPr lang="zh-CN" altLang="en-US" noProof="1"/>
              <a:t>单击此处编辑母版副标题样式</a:t>
            </a:r>
          </a:p>
        </p:txBody>
      </p:sp>
      <p:sp>
        <p:nvSpPr>
          <p:cNvPr id="211974" name="Rectangle 6"/>
          <p:cNvSpPr>
            <a:spLocks noGrp="1" noChangeArrowheads="1"/>
          </p:cNvSpPr>
          <p:nvPr>
            <p:ph type="ctrTitle"/>
          </p:nvPr>
        </p:nvSpPr>
        <p:spPr>
          <a:xfrm>
            <a:off x="0" y="2023177"/>
            <a:ext cx="7372350" cy="1470025"/>
          </a:xfrm>
        </p:spPr>
        <p:txBody>
          <a:bodyPr/>
          <a:lstStyle>
            <a:lvl1pPr>
              <a:defRPr/>
            </a:lvl1pPr>
          </a:lstStyle>
          <a:p>
            <a:r>
              <a:rPr lang="zh-CN" altLang="en-US" noProof="1"/>
              <a:t>单击此处编辑母版标题样式</a:t>
            </a:r>
          </a:p>
        </p:txBody>
      </p:sp>
    </p:spTree>
  </p:cSld>
  <p:clrMapOvr>
    <a:overrideClrMapping bg1="lt1" tx1="dk1" bg2="lt2" tx2="dk2" accent1="accent1" accent2="accent2" accent3="accent3" accent4="accent4" accent5="accent5" accent6="accent6" hlink="hlink" folHlink="folHlink"/>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34250" y="206375"/>
            <a:ext cx="1809750" cy="622617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905000" y="206375"/>
            <a:ext cx="5276850" cy="622617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05000" y="206375"/>
            <a:ext cx="7239000" cy="7413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1906588" y="1184275"/>
            <a:ext cx="3354387" cy="52482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5413375" y="1184275"/>
            <a:ext cx="3354388" cy="52482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Tree>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906588" y="1184275"/>
            <a:ext cx="3354387"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5413375" y="1184275"/>
            <a:ext cx="3354388"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4294967295"/>
          </p:nvPr>
        </p:nvSpPr>
        <p:spPr bwMode="auto">
          <a:xfrm>
            <a:off x="1906588" y="1184275"/>
            <a:ext cx="6861175" cy="5248275"/>
          </a:xfrm>
          <a:prstGeom prst="rect">
            <a:avLst/>
          </a:prstGeom>
          <a:noFill/>
          <a:ln w="9525">
            <a:noFill/>
            <a:miter lim="800000"/>
            <a:headEnd/>
            <a:tailEnd/>
          </a:ln>
        </p:spPr>
        <p:txBody>
          <a:bodyPr vert="horz" wrap="square" lIns="0" tIns="0" rIns="90000" bIns="0" numCol="1" anchor="t" anchorCtr="0" compatLnSpc="1">
            <a:prstTxWarp prst="textNoShape">
              <a:avLst/>
            </a:prstTxWarp>
          </a:bodyPr>
          <a:lstStyle/>
          <a:p>
            <a:pPr lvl="0"/>
            <a:r>
              <a:rPr lang="en-US" altLang="zh-CN" smtClean="0"/>
              <a:t>Klicken Sie, um die Formate des Vorlagentextes zu bearbeiten</a:t>
            </a:r>
          </a:p>
          <a:p>
            <a:pPr lvl="1"/>
            <a:r>
              <a:rPr lang="en-US" altLang="zh-CN" smtClean="0"/>
              <a:t>Zweite Ebene</a:t>
            </a:r>
          </a:p>
          <a:p>
            <a:pPr lvl="2"/>
            <a:r>
              <a:rPr lang="en-US" altLang="zh-CN" smtClean="0"/>
              <a:t>Dritte Ebene</a:t>
            </a:r>
          </a:p>
          <a:p>
            <a:pPr lvl="3"/>
            <a:r>
              <a:rPr lang="en-US" altLang="zh-CN" smtClean="0"/>
              <a:t>Vierte Ebene</a:t>
            </a:r>
          </a:p>
          <a:p>
            <a:pPr lvl="4"/>
            <a:r>
              <a:rPr lang="en-US" altLang="zh-CN" smtClean="0"/>
              <a:t>Fünfte Ebene</a:t>
            </a:r>
          </a:p>
        </p:txBody>
      </p:sp>
      <p:sp>
        <p:nvSpPr>
          <p:cNvPr id="1031" name="Rectangle 7"/>
          <p:cNvSpPr>
            <a:spLocks noChangeArrowheads="1"/>
          </p:cNvSpPr>
          <p:nvPr/>
        </p:nvSpPr>
        <p:spPr bwMode="auto">
          <a:xfrm>
            <a:off x="1693863" y="0"/>
            <a:ext cx="7450137" cy="950913"/>
          </a:xfrm>
          <a:prstGeom prst="rect">
            <a:avLst/>
          </a:prstGeom>
          <a:solidFill>
            <a:srgbClr val="BCC7DC"/>
          </a:solidFill>
          <a:ln w="9525">
            <a:noFill/>
            <a:miter lim="800000"/>
          </a:ln>
          <a:effectLst/>
        </p:spPr>
        <p:txBody>
          <a:bodyPr anchor="ctr">
            <a:spAutoFit/>
          </a:bodyPr>
          <a:lstStyle/>
          <a:p>
            <a:pPr algn="ctr">
              <a:buFontTx/>
              <a:buNone/>
              <a:defRPr/>
            </a:pPr>
            <a:endParaRPr lang="zh-CN" altLang="en-US" sz="4800"/>
          </a:p>
        </p:txBody>
      </p:sp>
      <p:sp>
        <p:nvSpPr>
          <p:cNvPr id="1033" name="Rectangle 9"/>
          <p:cNvSpPr>
            <a:spLocks noChangeArrowheads="1"/>
          </p:cNvSpPr>
          <p:nvPr/>
        </p:nvSpPr>
        <p:spPr bwMode="auto">
          <a:xfrm>
            <a:off x="1692275" y="0"/>
            <a:ext cx="7451725" cy="207963"/>
          </a:xfrm>
          <a:prstGeom prst="rect">
            <a:avLst/>
          </a:prstGeom>
          <a:solidFill>
            <a:schemeClr val="accent1"/>
          </a:solidFill>
          <a:ln w="9525">
            <a:noFill/>
            <a:miter lim="800000"/>
          </a:ln>
          <a:effectLst/>
        </p:spPr>
        <p:txBody>
          <a:bodyPr anchor="ctr">
            <a:spAutoFit/>
          </a:bodyPr>
          <a:lstStyle/>
          <a:p>
            <a:pPr algn="ctr">
              <a:buFontTx/>
              <a:buNone/>
              <a:defRPr/>
            </a:pPr>
            <a:endParaRPr lang="zh-CN" altLang="en-US" sz="4800"/>
          </a:p>
        </p:txBody>
      </p:sp>
      <p:sp>
        <p:nvSpPr>
          <p:cNvPr id="1035" name="Rectangle 11"/>
          <p:cNvSpPr>
            <a:spLocks noChangeArrowheads="1"/>
          </p:cNvSpPr>
          <p:nvPr/>
        </p:nvSpPr>
        <p:spPr bwMode="auto">
          <a:xfrm>
            <a:off x="0" y="949325"/>
            <a:ext cx="1697038" cy="5908675"/>
          </a:xfrm>
          <a:prstGeom prst="rect">
            <a:avLst/>
          </a:prstGeom>
          <a:solidFill>
            <a:srgbClr val="727CA3"/>
          </a:solidFill>
          <a:ln w="9525">
            <a:noFill/>
            <a:miter lim="800000"/>
          </a:ln>
        </p:spPr>
        <p:txBody>
          <a:bodyPr/>
          <a:lstStyle/>
          <a:p>
            <a:pPr algn="ctr">
              <a:buFontTx/>
              <a:buNone/>
              <a:defRPr/>
            </a:pPr>
            <a:endParaRPr lang="zh-CN" altLang="en-US" sz="4800">
              <a:solidFill>
                <a:schemeClr val="tx1"/>
              </a:solidFill>
            </a:endParaRPr>
          </a:p>
        </p:txBody>
      </p:sp>
      <p:sp>
        <p:nvSpPr>
          <p:cNvPr id="1030" name="Rectangle 2"/>
          <p:cNvSpPr>
            <a:spLocks noGrp="1" noChangeArrowheads="1"/>
          </p:cNvSpPr>
          <p:nvPr>
            <p:ph type="title" idx="4294967295"/>
          </p:nvPr>
        </p:nvSpPr>
        <p:spPr bwMode="auto">
          <a:xfrm>
            <a:off x="1905000" y="206375"/>
            <a:ext cx="7239000" cy="741363"/>
          </a:xfrm>
          <a:prstGeom prst="rect">
            <a:avLst/>
          </a:prstGeom>
          <a:noFill/>
          <a:ln w="9525">
            <a:noFill/>
            <a:miter lim="800000"/>
            <a:headEnd/>
            <a:tailEnd/>
          </a:ln>
        </p:spPr>
        <p:txBody>
          <a:bodyPr vert="horz" wrap="square" lIns="0" tIns="0" rIns="91440" bIns="0" numCol="1" anchor="ctr" anchorCtr="0" compatLnSpc="1">
            <a:prstTxWarp prst="textNoShape">
              <a:avLst/>
            </a:prstTxWarp>
          </a:bodyPr>
          <a:lstStyle/>
          <a:p>
            <a:pPr lvl="0"/>
            <a:r>
              <a:rPr lang="en-US" altLang="zh-CN" smtClean="0"/>
              <a:t>Klicken Sie, um das Titelformat zu bearbeiten</a:t>
            </a:r>
          </a:p>
        </p:txBody>
      </p:sp>
      <p:pic>
        <p:nvPicPr>
          <p:cNvPr id="2" name="Picture 22" descr="mc"/>
          <p:cNvPicPr>
            <a:picLocks noChangeAspect="1" noChangeArrowheads="1"/>
          </p:cNvPicPr>
          <p:nvPr/>
        </p:nvPicPr>
        <p:blipFill>
          <a:blip r:embed="rId14" cstate="print"/>
          <a:srcRect/>
          <a:stretch>
            <a:fillRect/>
          </a:stretch>
        </p:blipFill>
        <p:spPr bwMode="auto">
          <a:xfrm>
            <a:off x="0" y="0"/>
            <a:ext cx="1700213" cy="950913"/>
          </a:xfrm>
          <a:prstGeom prst="rect">
            <a:avLst/>
          </a:prstGeom>
          <a:noFill/>
          <a:ln w="9525">
            <a:noFill/>
            <a:miter lim="800000"/>
            <a:headEnd/>
            <a:tailEnd/>
          </a:ln>
        </p:spPr>
      </p:pic>
      <p:pic>
        <p:nvPicPr>
          <p:cNvPr id="1032" name="Picture 51" descr="无标题"/>
          <p:cNvPicPr>
            <a:picLocks noChangeAspect="1" noChangeArrowheads="1"/>
          </p:cNvPicPr>
          <p:nvPr/>
        </p:nvPicPr>
        <p:blipFill>
          <a:blip r:embed="rId15" cstate="print"/>
          <a:srcRect/>
          <a:stretch>
            <a:fillRect/>
          </a:stretch>
        </p:blipFill>
        <p:spPr bwMode="auto">
          <a:xfrm>
            <a:off x="0" y="6411913"/>
            <a:ext cx="1698625" cy="4460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transition spd="med">
    <p:wipe dir="d"/>
  </p:transition>
  <p:txStyles>
    <p:titleStyle>
      <a:lvl1pPr algn="l" rtl="0" eaLnBrk="0" fontAlgn="base" hangingPunct="0">
        <a:lnSpc>
          <a:spcPct val="90000"/>
        </a:lnSpc>
        <a:spcBef>
          <a:spcPct val="0"/>
        </a:spcBef>
        <a:spcAft>
          <a:spcPct val="0"/>
        </a:spcAft>
        <a:defRPr sz="2400" b="1">
          <a:solidFill>
            <a:schemeClr val="tx1"/>
          </a:solidFill>
          <a:latin typeface="+mj-lt"/>
          <a:ea typeface="+mj-ea"/>
          <a:cs typeface="+mj-cs"/>
        </a:defRPr>
      </a:lvl1pPr>
      <a:lvl2pPr algn="l" rtl="0" eaLnBrk="0" fontAlgn="base" hangingPunct="0">
        <a:lnSpc>
          <a:spcPct val="90000"/>
        </a:lnSpc>
        <a:spcBef>
          <a:spcPct val="0"/>
        </a:spcBef>
        <a:spcAft>
          <a:spcPct val="0"/>
        </a:spcAft>
        <a:defRPr sz="2400" b="1">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2400" b="1">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2400" b="1">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2400" b="1">
          <a:solidFill>
            <a:schemeClr val="tx1"/>
          </a:solidFill>
          <a:latin typeface="Arial" panose="020B0604020202020204" pitchFamily="34" charset="0"/>
        </a:defRPr>
      </a:lvl5pPr>
      <a:lvl6pPr marL="457200" algn="l" rtl="0" fontAlgn="base">
        <a:lnSpc>
          <a:spcPct val="90000"/>
        </a:lnSpc>
        <a:spcBef>
          <a:spcPct val="0"/>
        </a:spcBef>
        <a:spcAft>
          <a:spcPct val="0"/>
        </a:spcAft>
        <a:defRPr sz="2400" b="1">
          <a:solidFill>
            <a:schemeClr val="tx1"/>
          </a:solidFill>
          <a:latin typeface="Arial" panose="020B0604020202020204" pitchFamily="34" charset="0"/>
        </a:defRPr>
      </a:lvl6pPr>
      <a:lvl7pPr marL="914400" algn="l" rtl="0" fontAlgn="base">
        <a:lnSpc>
          <a:spcPct val="90000"/>
        </a:lnSpc>
        <a:spcBef>
          <a:spcPct val="0"/>
        </a:spcBef>
        <a:spcAft>
          <a:spcPct val="0"/>
        </a:spcAft>
        <a:defRPr sz="2400" b="1">
          <a:solidFill>
            <a:schemeClr val="tx1"/>
          </a:solidFill>
          <a:latin typeface="Arial" panose="020B0604020202020204" pitchFamily="34" charset="0"/>
        </a:defRPr>
      </a:lvl7pPr>
      <a:lvl8pPr marL="1371600" algn="l" rtl="0" fontAlgn="base">
        <a:lnSpc>
          <a:spcPct val="90000"/>
        </a:lnSpc>
        <a:spcBef>
          <a:spcPct val="0"/>
        </a:spcBef>
        <a:spcAft>
          <a:spcPct val="0"/>
        </a:spcAft>
        <a:defRPr sz="2400" b="1">
          <a:solidFill>
            <a:schemeClr val="tx1"/>
          </a:solidFill>
          <a:latin typeface="Arial" panose="020B0604020202020204" pitchFamily="34" charset="0"/>
        </a:defRPr>
      </a:lvl8pPr>
      <a:lvl9pPr marL="1828800" algn="l" rtl="0" fontAlgn="base">
        <a:lnSpc>
          <a:spcPct val="90000"/>
        </a:lnSpc>
        <a:spcBef>
          <a:spcPct val="0"/>
        </a:spcBef>
        <a:spcAft>
          <a:spcPct val="0"/>
        </a:spcAft>
        <a:defRPr sz="2400" b="1">
          <a:solidFill>
            <a:schemeClr val="tx1"/>
          </a:solidFill>
          <a:latin typeface="Arial" panose="020B0604020202020204" pitchFamily="34" charset="0"/>
        </a:defRPr>
      </a:lvl9pPr>
    </p:titleStyle>
    <p:bodyStyle>
      <a:lvl1pPr marL="342900" indent="-342900" algn="l" rtl="0" eaLnBrk="0" fontAlgn="base" hangingPunct="0">
        <a:spcBef>
          <a:spcPct val="0"/>
        </a:spcBef>
        <a:spcAft>
          <a:spcPct val="0"/>
        </a:spcAft>
        <a:buClr>
          <a:srgbClr val="FF9933"/>
        </a:buClr>
        <a:buFont typeface="Wingdings" pitchFamily="2" charset="2"/>
        <a:buChar char="•"/>
        <a:defRPr sz="2000" b="1">
          <a:solidFill>
            <a:schemeClr val="tx1"/>
          </a:solidFill>
          <a:latin typeface="+mn-lt"/>
          <a:ea typeface="+mn-ea"/>
          <a:cs typeface="+mn-cs"/>
        </a:defRPr>
      </a:lvl1pPr>
      <a:lvl2pPr marL="381000" indent="-192088" algn="l" rtl="0" eaLnBrk="0" fontAlgn="base" hangingPunct="0">
        <a:spcBef>
          <a:spcPct val="0"/>
        </a:spcBef>
        <a:spcAft>
          <a:spcPct val="0"/>
        </a:spcAft>
        <a:buClr>
          <a:srgbClr val="FF9933"/>
        </a:buClr>
        <a:buSzPct val="80000"/>
        <a:buFont typeface="Wingdings" pitchFamily="2" charset="2"/>
        <a:buChar char="n"/>
        <a:defRPr sz="2800" b="1">
          <a:solidFill>
            <a:schemeClr val="tx1"/>
          </a:solidFill>
          <a:latin typeface="+mn-lt"/>
        </a:defRPr>
      </a:lvl2pPr>
      <a:lvl3pPr marL="569913" indent="-187325" algn="l" rtl="0" eaLnBrk="0" fontAlgn="base" hangingPunct="0">
        <a:spcBef>
          <a:spcPct val="0"/>
        </a:spcBef>
        <a:spcAft>
          <a:spcPct val="0"/>
        </a:spcAft>
        <a:buClr>
          <a:srgbClr val="FF9933"/>
        </a:buClr>
        <a:buSzPct val="80000"/>
        <a:buFont typeface="Wingdings" pitchFamily="2" charset="2"/>
        <a:buChar char="n"/>
        <a:defRPr sz="1600" b="1">
          <a:solidFill>
            <a:schemeClr val="tx1"/>
          </a:solidFill>
          <a:latin typeface="+mn-lt"/>
        </a:defRPr>
      </a:lvl3pPr>
      <a:lvl4pPr marL="757238" indent="-176213" algn="l" rtl="0" eaLnBrk="0" fontAlgn="base" hangingPunct="0">
        <a:spcBef>
          <a:spcPct val="0"/>
        </a:spcBef>
        <a:spcAft>
          <a:spcPct val="0"/>
        </a:spcAft>
        <a:buClr>
          <a:srgbClr val="FF9933"/>
        </a:buClr>
        <a:buSzPct val="80000"/>
        <a:buFont typeface="Wingdings" pitchFamily="2" charset="2"/>
        <a:buChar char="n"/>
        <a:defRPr sz="1600" b="1">
          <a:solidFill>
            <a:schemeClr val="tx1"/>
          </a:solidFill>
          <a:latin typeface="+mn-lt"/>
        </a:defRPr>
      </a:lvl4pPr>
      <a:lvl5pPr marL="950913" indent="-192088" algn="l" rtl="0" eaLnBrk="0" fontAlgn="base" hangingPunct="0">
        <a:spcBef>
          <a:spcPct val="0"/>
        </a:spcBef>
        <a:spcAft>
          <a:spcPct val="0"/>
        </a:spcAft>
        <a:buClr>
          <a:srgbClr val="FF9933"/>
        </a:buClr>
        <a:buSzPct val="80000"/>
        <a:buFont typeface="Wingdings" pitchFamily="2" charset="2"/>
        <a:buChar char="n"/>
        <a:defRPr sz="1600" b="1">
          <a:solidFill>
            <a:schemeClr val="tx1"/>
          </a:solidFill>
          <a:latin typeface="+mn-lt"/>
        </a:defRPr>
      </a:lvl5pPr>
      <a:lvl6pPr marL="1408430" indent="-192405" algn="l" rtl="0" fontAlgn="base">
        <a:spcBef>
          <a:spcPct val="0"/>
        </a:spcBef>
        <a:spcAft>
          <a:spcPct val="0"/>
        </a:spcAft>
        <a:buClr>
          <a:srgbClr val="FF9933"/>
        </a:buClr>
        <a:buSzPct val="80000"/>
        <a:buFont typeface="Wingdings" panose="05000000000000000000" pitchFamily="2" charset="2"/>
        <a:buChar char="n"/>
        <a:defRPr sz="1600" b="1">
          <a:solidFill>
            <a:schemeClr val="tx1"/>
          </a:solidFill>
          <a:latin typeface="+mn-lt"/>
        </a:defRPr>
      </a:lvl6pPr>
      <a:lvl7pPr marL="1865630" indent="-192405" algn="l" rtl="0" fontAlgn="base">
        <a:spcBef>
          <a:spcPct val="0"/>
        </a:spcBef>
        <a:spcAft>
          <a:spcPct val="0"/>
        </a:spcAft>
        <a:buClr>
          <a:srgbClr val="FF9933"/>
        </a:buClr>
        <a:buSzPct val="80000"/>
        <a:buFont typeface="Wingdings" panose="05000000000000000000" pitchFamily="2" charset="2"/>
        <a:buChar char="n"/>
        <a:defRPr sz="1600" b="1">
          <a:solidFill>
            <a:schemeClr val="tx1"/>
          </a:solidFill>
          <a:latin typeface="+mn-lt"/>
        </a:defRPr>
      </a:lvl7pPr>
      <a:lvl8pPr marL="2322830" indent="-192405" algn="l" rtl="0" fontAlgn="base">
        <a:spcBef>
          <a:spcPct val="0"/>
        </a:spcBef>
        <a:spcAft>
          <a:spcPct val="0"/>
        </a:spcAft>
        <a:buClr>
          <a:srgbClr val="FF9933"/>
        </a:buClr>
        <a:buSzPct val="80000"/>
        <a:buFont typeface="Wingdings" panose="05000000000000000000" pitchFamily="2" charset="2"/>
        <a:buChar char="n"/>
        <a:defRPr sz="1600" b="1">
          <a:solidFill>
            <a:schemeClr val="tx1"/>
          </a:solidFill>
          <a:latin typeface="+mn-lt"/>
        </a:defRPr>
      </a:lvl8pPr>
      <a:lvl9pPr marL="2780030" indent="-192405" algn="l" rtl="0" fontAlgn="base">
        <a:spcBef>
          <a:spcPct val="0"/>
        </a:spcBef>
        <a:spcAft>
          <a:spcPct val="0"/>
        </a:spcAft>
        <a:buClr>
          <a:srgbClr val="FF9933"/>
        </a:buClr>
        <a:buSzPct val="80000"/>
        <a:buFont typeface="Wingdings" panose="05000000000000000000" pitchFamily="2" charset="2"/>
        <a:buChar char="n"/>
        <a:defRPr sz="1600"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17.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10.xml"/></Relationships>
</file>

<file path=ppt/slides/_rels/slide11.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17.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10.xml"/></Relationships>
</file>

<file path=ppt/slides/_rels/slide12.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17.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10.xml"/></Relationships>
</file>

<file path=ppt/slides/_rels/slide13.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17.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10.xml"/></Relationships>
</file>

<file path=ppt/slides/_rels/slide14.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oleObject" Target="../embeddings/oleObject1.bin"/><Relationship Id="rId7" Type="http://schemas.openxmlformats.org/officeDocument/2006/relationships/slide" Target="slide1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slide" Target="slide8.xml"/><Relationship Id="rId5" Type="http://schemas.openxmlformats.org/officeDocument/2006/relationships/slide" Target="slide19.xml"/><Relationship Id="rId10" Type="http://schemas.openxmlformats.org/officeDocument/2006/relationships/slide" Target="slide17.xml"/><Relationship Id="rId4" Type="http://schemas.openxmlformats.org/officeDocument/2006/relationships/oleObject" Target="../embeddings/oleObject2.bin"/><Relationship Id="rId9" Type="http://schemas.openxmlformats.org/officeDocument/2006/relationships/slide" Target="slide16.xml"/></Relationships>
</file>

<file path=ppt/slides/_rels/slide15.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17.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10.xml"/></Relationships>
</file>

<file path=ppt/slides/_rels/slide16.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17.xml"/><Relationship Id="rId3" Type="http://schemas.openxmlformats.org/officeDocument/2006/relationships/image" Target="../media/image21.png"/><Relationship Id="rId7" Type="http://schemas.openxmlformats.org/officeDocument/2006/relationships/image" Target="../media/image23.png"/><Relationship Id="rId12" Type="http://schemas.openxmlformats.org/officeDocument/2006/relationships/slide" Target="slide1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2.png"/><Relationship Id="rId11" Type="http://schemas.openxmlformats.org/officeDocument/2006/relationships/slide" Target="slide14.xml"/><Relationship Id="rId5" Type="http://schemas.openxmlformats.org/officeDocument/2006/relationships/oleObject" Target="../embeddings/oleObject4.bin"/><Relationship Id="rId10" Type="http://schemas.openxmlformats.org/officeDocument/2006/relationships/slide" Target="slide10.xml"/><Relationship Id="rId4" Type="http://schemas.openxmlformats.org/officeDocument/2006/relationships/oleObject" Target="../embeddings/oleObject3.bin"/><Relationship Id="rId9" Type="http://schemas.openxmlformats.org/officeDocument/2006/relationships/slide" Target="slide8.xml"/></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slide" Target="slide16.xml"/><Relationship Id="rId3" Type="http://schemas.openxmlformats.org/officeDocument/2006/relationships/image" Target="../media/image24.jpeg"/><Relationship Id="rId7" Type="http://schemas.openxmlformats.org/officeDocument/2006/relationships/image" Target="../media/image28.jpeg"/><Relationship Id="rId12" Type="http://schemas.openxmlformats.org/officeDocument/2006/relationships/slide" Target="slide1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7.jpeg"/><Relationship Id="rId11" Type="http://schemas.openxmlformats.org/officeDocument/2006/relationships/slide" Target="slide10.xml"/><Relationship Id="rId5" Type="http://schemas.openxmlformats.org/officeDocument/2006/relationships/image" Target="../media/image26.png"/><Relationship Id="rId10" Type="http://schemas.openxmlformats.org/officeDocument/2006/relationships/slide" Target="slide8.xml"/><Relationship Id="rId4" Type="http://schemas.openxmlformats.org/officeDocument/2006/relationships/image" Target="../media/image25.png"/><Relationship Id="rId9" Type="http://schemas.openxmlformats.org/officeDocument/2006/relationships/slide" Target="slide19.xml"/><Relationship Id="rId14" Type="http://schemas.openxmlformats.org/officeDocument/2006/relationships/slide" Target="slide17.xml"/></Relationships>
</file>

<file path=ppt/slides/_rels/slide18.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17.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10.xml"/></Relationships>
</file>

<file path=ppt/slides/_rels/slide19.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17.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oleObject" Target="../embeddings/oleObject5.bin"/><Relationship Id="rId7" Type="http://schemas.openxmlformats.org/officeDocument/2006/relationships/slide" Target="slide10.xml"/><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slide" Target="slide8.xml"/><Relationship Id="rId5" Type="http://schemas.openxmlformats.org/officeDocument/2006/relationships/slide" Target="slide19.xml"/><Relationship Id="rId10" Type="http://schemas.openxmlformats.org/officeDocument/2006/relationships/slide" Target="slide17.xml"/><Relationship Id="rId4" Type="http://schemas.openxmlformats.org/officeDocument/2006/relationships/oleObject" Target="../embeddings/oleObject6.bin"/><Relationship Id="rId9" Type="http://schemas.openxmlformats.org/officeDocument/2006/relationships/slide" Target="slide16.xml"/></Relationships>
</file>

<file path=ppt/slides/_rels/slide21.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17.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10.xml"/></Relationships>
</file>

<file path=ppt/slides/_rels/slide2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oleObject" Target="../embeddings/oleObject7.bin"/><Relationship Id="rId7" Type="http://schemas.openxmlformats.org/officeDocument/2006/relationships/slide" Target="slide8.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slide" Target="slide19.xml"/><Relationship Id="rId11" Type="http://schemas.openxmlformats.org/officeDocument/2006/relationships/slide" Target="slide17.xml"/><Relationship Id="rId5" Type="http://schemas.openxmlformats.org/officeDocument/2006/relationships/oleObject" Target="../embeddings/oleObject9.bin"/><Relationship Id="rId10" Type="http://schemas.openxmlformats.org/officeDocument/2006/relationships/slide" Target="slide16.xml"/><Relationship Id="rId4" Type="http://schemas.openxmlformats.org/officeDocument/2006/relationships/oleObject" Target="../embeddings/oleObject8.bin"/><Relationship Id="rId9" Type="http://schemas.openxmlformats.org/officeDocument/2006/relationships/slide" Target="slide14.xml"/></Relationships>
</file>

<file path=ppt/slides/_rels/slide23.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17.xml"/><Relationship Id="rId3" Type="http://schemas.openxmlformats.org/officeDocument/2006/relationships/image" Target="../media/image40.png"/><Relationship Id="rId7" Type="http://schemas.openxmlformats.org/officeDocument/2006/relationships/oleObject" Target="../embeddings/oleObject13.bin"/><Relationship Id="rId12" Type="http://schemas.openxmlformats.org/officeDocument/2006/relationships/slide" Target="slide16.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2.bin"/><Relationship Id="rId11" Type="http://schemas.openxmlformats.org/officeDocument/2006/relationships/slide" Target="slide14.xml"/><Relationship Id="rId5" Type="http://schemas.openxmlformats.org/officeDocument/2006/relationships/oleObject" Target="../embeddings/oleObject11.bin"/><Relationship Id="rId10" Type="http://schemas.openxmlformats.org/officeDocument/2006/relationships/slide" Target="slide10.xml"/><Relationship Id="rId4" Type="http://schemas.openxmlformats.org/officeDocument/2006/relationships/oleObject" Target="../embeddings/oleObject10.bin"/><Relationship Id="rId9" Type="http://schemas.openxmlformats.org/officeDocument/2006/relationships/slide" Target="slide8.xml"/></Relationships>
</file>

<file path=ppt/slides/_rels/slide24.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17.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notesSlide" Target="../notesSlides/notesSlide3.xml"/><Relationship Id="rId7" Type="http://schemas.openxmlformats.org/officeDocument/2006/relationships/slide" Target="slide10.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slide" Target="slide8.xml"/><Relationship Id="rId5" Type="http://schemas.openxmlformats.org/officeDocument/2006/relationships/slide" Target="slide19.xml"/><Relationship Id="rId10" Type="http://schemas.openxmlformats.org/officeDocument/2006/relationships/slide" Target="slide17.xml"/><Relationship Id="rId4" Type="http://schemas.openxmlformats.org/officeDocument/2006/relationships/oleObject" Target="../embeddings/oleObject14.bin"/><Relationship Id="rId9" Type="http://schemas.openxmlformats.org/officeDocument/2006/relationships/slide" Target="slide16.xml"/></Relationships>
</file>

<file path=ppt/slides/_rels/slide26.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17.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10.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sharecourse.upln.cn/pdt/sharecourse/index.ht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17.xml"/><Relationship Id="rId2" Type="http://schemas.openxmlformats.org/officeDocument/2006/relationships/slide" Target="slide19.xml"/><Relationship Id="rId1" Type="http://schemas.openxmlformats.org/officeDocument/2006/relationships/slideLayout" Target="../slideLayouts/slideLayout12.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10.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slide" Target="slide8.xml"/><Relationship Id="rId7" Type="http://schemas.openxmlformats.org/officeDocument/2006/relationships/slide" Target="slide17.xml"/><Relationship Id="rId12" Type="http://schemas.openxmlformats.org/officeDocument/2006/relationships/image" Target="../media/image9.png"/><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16.xml"/><Relationship Id="rId11" Type="http://schemas.openxmlformats.org/officeDocument/2006/relationships/image" Target="../media/image8.png"/><Relationship Id="rId5" Type="http://schemas.openxmlformats.org/officeDocument/2006/relationships/slide" Target="slide14.xml"/><Relationship Id="rId10" Type="http://schemas.openxmlformats.org/officeDocument/2006/relationships/image" Target="../media/image7.png"/><Relationship Id="rId4" Type="http://schemas.openxmlformats.org/officeDocument/2006/relationships/slide" Target="slide10.xml"/><Relationship Id="rId9" Type="http://schemas.openxmlformats.org/officeDocument/2006/relationships/image" Target="../media/image6.png"/><Relationship Id="rId1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13.png"/><Relationship Id="rId7" Type="http://schemas.openxmlformats.org/officeDocument/2006/relationships/slide" Target="slide19.xml"/><Relationship Id="rId12" Type="http://schemas.openxmlformats.org/officeDocument/2006/relationships/slide" Target="slide17.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slide" Target="slide16.xml"/><Relationship Id="rId5" Type="http://schemas.openxmlformats.org/officeDocument/2006/relationships/image" Target="../media/image15.png"/><Relationship Id="rId10" Type="http://schemas.openxmlformats.org/officeDocument/2006/relationships/slide" Target="slide14.xml"/><Relationship Id="rId4" Type="http://schemas.openxmlformats.org/officeDocument/2006/relationships/image" Target="../media/image14.png"/><Relationship Id="rId9"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077"/>
          <p:cNvSpPr>
            <a:spLocks noGrp="1" noChangeArrowheads="1"/>
          </p:cNvSpPr>
          <p:nvPr>
            <p:ph type="ctrTitle"/>
          </p:nvPr>
        </p:nvSpPr>
        <p:spPr>
          <a:xfrm>
            <a:off x="1200150" y="2354263"/>
            <a:ext cx="7008813" cy="1470025"/>
          </a:xfrm>
        </p:spPr>
        <p:txBody>
          <a:bodyPr/>
          <a:lstStyle/>
          <a:p>
            <a:pPr algn="r" eaLnBrk="1" hangingPunct="1"/>
            <a:r>
              <a:rPr lang="zh-CN" altLang="fr-FR" sz="5400" smtClean="0">
                <a:solidFill>
                  <a:srgbClr val="000009"/>
                </a:solidFill>
                <a:effectLst>
                  <a:outerShdw blurRad="38100" dist="38100" dir="2700000" algn="tl">
                    <a:srgbClr val="C0C0C0"/>
                  </a:outerShdw>
                </a:effectLst>
                <a:latin typeface="黑体" pitchFamily="49" charset="-122"/>
                <a:ea typeface="黑体" pitchFamily="49" charset="-122"/>
              </a:rPr>
              <a:t>电力拖动自动控制系统</a:t>
            </a:r>
            <a:br>
              <a:rPr lang="zh-CN" altLang="fr-FR" sz="5400" smtClean="0">
                <a:solidFill>
                  <a:srgbClr val="000009"/>
                </a:solidFill>
                <a:effectLst>
                  <a:outerShdw blurRad="38100" dist="38100" dir="2700000" algn="tl">
                    <a:srgbClr val="C0C0C0"/>
                  </a:outerShdw>
                </a:effectLst>
                <a:latin typeface="黑体" pitchFamily="49" charset="-122"/>
                <a:ea typeface="黑体" pitchFamily="49" charset="-122"/>
              </a:rPr>
            </a:br>
            <a:r>
              <a:rPr lang="fr-FR" altLang="zh-CN" sz="5400" smtClean="0">
                <a:solidFill>
                  <a:srgbClr val="000009"/>
                </a:solidFill>
                <a:effectLst>
                  <a:outerShdw blurRad="38100" dist="38100" dir="2700000" algn="tl">
                    <a:srgbClr val="C0C0C0"/>
                  </a:outerShdw>
                </a:effectLst>
                <a:latin typeface="黑体" pitchFamily="49" charset="-122"/>
                <a:ea typeface="黑体" pitchFamily="49" charset="-122"/>
              </a:rPr>
              <a:t>—</a:t>
            </a:r>
            <a:r>
              <a:rPr lang="zh-CN" altLang="fr-FR" sz="5400" smtClean="0">
                <a:solidFill>
                  <a:srgbClr val="000009"/>
                </a:solidFill>
                <a:effectLst>
                  <a:outerShdw blurRad="38100" dist="38100" dir="2700000" algn="tl">
                    <a:srgbClr val="C0C0C0"/>
                  </a:outerShdw>
                </a:effectLst>
                <a:latin typeface="黑体" pitchFamily="49" charset="-122"/>
                <a:ea typeface="黑体" pitchFamily="49" charset="-122"/>
              </a:rPr>
              <a:t>运动控制系统</a:t>
            </a:r>
            <a:endParaRPr lang="zh-CN" altLang="en-US" sz="5400" smtClean="0">
              <a:solidFill>
                <a:srgbClr val="000009"/>
              </a:solidFill>
              <a:effectLst>
                <a:outerShdw blurRad="38100" dist="38100" dir="2700000" algn="tl">
                  <a:srgbClr val="C0C0C0"/>
                </a:outerShdw>
              </a:effectLst>
              <a:latin typeface="黑体" pitchFamily="49" charset="-122"/>
              <a:ea typeface="黑体" pitchFamily="49" charset="-122"/>
            </a:endParaRPr>
          </a:p>
        </p:txBody>
      </p:sp>
      <p:sp>
        <p:nvSpPr>
          <p:cNvPr id="11267" name="Rectangle 3"/>
          <p:cNvSpPr>
            <a:spLocks noGrp="1" noChangeArrowheads="1"/>
          </p:cNvSpPr>
          <p:nvPr>
            <p:ph type="subTitle" idx="1"/>
          </p:nvPr>
        </p:nvSpPr>
        <p:spPr>
          <a:xfrm>
            <a:off x="1714500" y="3765550"/>
            <a:ext cx="6400800" cy="1752600"/>
          </a:xfrm>
        </p:spPr>
        <p:txBody>
          <a:bodyPr/>
          <a:lstStyle/>
          <a:p>
            <a:pPr marL="0" indent="0" eaLnBrk="1" hangingPunct="1">
              <a:buFont typeface="Wingdings" pitchFamily="2" charset="2"/>
              <a:buNone/>
            </a:pPr>
            <a:r>
              <a:rPr lang="zh-CN" altLang="de-DE" smtClean="0">
                <a:solidFill>
                  <a:srgbClr val="000009"/>
                </a:solidFill>
                <a:effectLst>
                  <a:outerShdw blurRad="38100" dist="38100" dir="2700000" algn="tl">
                    <a:srgbClr val="C0C0C0"/>
                  </a:outerShdw>
                </a:effectLst>
                <a:latin typeface="黑体" pitchFamily="49" charset="-122"/>
                <a:ea typeface="黑体" pitchFamily="49" charset="-122"/>
              </a:rPr>
              <a:t> </a:t>
            </a:r>
          </a:p>
        </p:txBody>
      </p:sp>
      <p:sp>
        <p:nvSpPr>
          <p:cNvPr id="11268" name="Text Box 5"/>
          <p:cNvSpPr txBox="1">
            <a:spLocks noChangeArrowheads="1"/>
          </p:cNvSpPr>
          <p:nvPr/>
        </p:nvSpPr>
        <p:spPr bwMode="auto">
          <a:xfrm>
            <a:off x="2697163" y="4987925"/>
            <a:ext cx="92075" cy="369888"/>
          </a:xfrm>
          <a:prstGeom prst="rect">
            <a:avLst/>
          </a:prstGeom>
          <a:noFill/>
          <a:ln w="9525">
            <a:noFill/>
            <a:miter lim="800000"/>
          </a:ln>
        </p:spPr>
        <p:txBody>
          <a:bodyPr wrap="none" lIns="0" tIns="0" rIns="90000" bIns="0">
            <a:spAutoFit/>
          </a:bodyPr>
          <a:lstStyle/>
          <a:p>
            <a:pPr>
              <a:lnSpc>
                <a:spcPct val="100000"/>
              </a:lnSpc>
              <a:buFontTx/>
              <a:buNone/>
              <a:defRPr/>
            </a:pPr>
            <a:endParaRPr lang="en-US" altLang="zh-CN">
              <a:solidFill>
                <a:srgbClr val="000009"/>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11269" name="Text Box 2079"/>
          <p:cNvSpPr txBox="1">
            <a:spLocks noChangeArrowheads="1"/>
          </p:cNvSpPr>
          <p:nvPr/>
        </p:nvSpPr>
        <p:spPr bwMode="auto">
          <a:xfrm>
            <a:off x="3287713" y="4214813"/>
            <a:ext cx="1973262" cy="774700"/>
          </a:xfrm>
          <a:prstGeom prst="rect">
            <a:avLst/>
          </a:prstGeom>
          <a:noFill/>
          <a:ln w="9525">
            <a:noFill/>
            <a:miter lim="800000"/>
          </a:ln>
        </p:spPr>
        <p:txBody>
          <a:bodyPr>
            <a:spAutoFit/>
          </a:bodyPr>
          <a:lstStyle/>
          <a:p>
            <a:pPr>
              <a:spcBef>
                <a:spcPct val="50000"/>
              </a:spcBef>
              <a:buFontTx/>
              <a:buNone/>
              <a:defRPr/>
            </a:pPr>
            <a:endParaRPr lang="zh-CN" altLang="en-US" sz="4800">
              <a:solidFill>
                <a:srgbClr val="000009"/>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105504" name="Text Box 2080"/>
          <p:cNvSpPr txBox="1">
            <a:spLocks noChangeArrowheads="1"/>
          </p:cNvSpPr>
          <p:nvPr/>
        </p:nvSpPr>
        <p:spPr bwMode="auto">
          <a:xfrm>
            <a:off x="2686050" y="4292600"/>
            <a:ext cx="4741863" cy="544513"/>
          </a:xfrm>
          <a:prstGeom prst="rect">
            <a:avLst/>
          </a:prstGeom>
          <a:noFill/>
          <a:ln w="9525">
            <a:noFill/>
            <a:miter lim="800000"/>
          </a:ln>
          <a:effectLst/>
        </p:spPr>
        <p:txBody>
          <a:bodyPr>
            <a:spAutoFit/>
          </a:bodyPr>
          <a:lstStyle/>
          <a:p>
            <a:pPr algn="ctr">
              <a:spcBef>
                <a:spcPct val="50000"/>
              </a:spcBef>
              <a:buFontTx/>
              <a:buNone/>
              <a:defRPr/>
            </a:pPr>
            <a:r>
              <a:rPr lang="zh-CN" altLang="en-US" sz="3200" dirty="0">
                <a:solidFill>
                  <a:srgbClr val="000009"/>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电气工程学院 自动化</a:t>
            </a:r>
          </a:p>
        </p:txBody>
      </p:sp>
      <p:sp>
        <p:nvSpPr>
          <p:cNvPr id="11271" name="Text Box 2081"/>
          <p:cNvSpPr txBox="1">
            <a:spLocks noChangeArrowheads="1"/>
          </p:cNvSpPr>
          <p:nvPr/>
        </p:nvSpPr>
        <p:spPr bwMode="auto">
          <a:xfrm>
            <a:off x="4333875" y="4999038"/>
            <a:ext cx="1501775" cy="604837"/>
          </a:xfrm>
          <a:prstGeom prst="rect">
            <a:avLst/>
          </a:prstGeom>
          <a:noFill/>
          <a:ln w="9525">
            <a:noFill/>
            <a:miter lim="800000"/>
          </a:ln>
        </p:spPr>
        <p:txBody>
          <a:bodyPr>
            <a:spAutoFit/>
          </a:bodyPr>
          <a:lstStyle/>
          <a:p>
            <a:pPr algn="ctr">
              <a:spcBef>
                <a:spcPct val="50000"/>
              </a:spcBef>
              <a:buFontTx/>
              <a:buNone/>
              <a:defRPr/>
            </a:pPr>
            <a:r>
              <a:rPr lang="zh-CN" altLang="en-US" sz="3600" dirty="0">
                <a:solidFill>
                  <a:srgbClr val="000009"/>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杨霞</a:t>
            </a:r>
          </a:p>
        </p:txBody>
      </p:sp>
      <p:sp>
        <p:nvSpPr>
          <p:cNvPr id="11272" name="Text Box 2082"/>
          <p:cNvSpPr txBox="1">
            <a:spLocks noChangeArrowheads="1"/>
          </p:cNvSpPr>
          <p:nvPr/>
        </p:nvSpPr>
        <p:spPr bwMode="auto">
          <a:xfrm>
            <a:off x="3952875" y="5783263"/>
            <a:ext cx="2298700" cy="431800"/>
          </a:xfrm>
          <a:prstGeom prst="rect">
            <a:avLst/>
          </a:prstGeom>
          <a:noFill/>
          <a:ln w="9525">
            <a:noFill/>
            <a:miter lim="800000"/>
          </a:ln>
        </p:spPr>
        <p:txBody>
          <a:bodyPr>
            <a:spAutoFit/>
          </a:bodyPr>
          <a:lstStyle/>
          <a:p>
            <a:pPr algn="ctr">
              <a:spcBef>
                <a:spcPct val="50000"/>
              </a:spcBef>
              <a:buFontTx/>
              <a:buNone/>
              <a:defRPr/>
            </a:pPr>
            <a:r>
              <a:rPr lang="en-US" altLang="zh-CN" dirty="0" smtClean="0">
                <a:solidFill>
                  <a:srgbClr val="000009"/>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2020</a:t>
            </a:r>
            <a:r>
              <a:rPr lang="zh-CN" altLang="en-US" dirty="0" smtClean="0">
                <a:solidFill>
                  <a:srgbClr val="000009"/>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年</a:t>
            </a:r>
            <a:r>
              <a:rPr lang="en-US" altLang="zh-CN" smtClean="0">
                <a:solidFill>
                  <a:srgbClr val="000009"/>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3</a:t>
            </a:r>
            <a:r>
              <a:rPr lang="zh-CN" altLang="en-US" smtClean="0">
                <a:solidFill>
                  <a:srgbClr val="000009"/>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月</a:t>
            </a:r>
            <a:endParaRPr lang="zh-CN" altLang="en-US" dirty="0">
              <a:solidFill>
                <a:srgbClr val="000009"/>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endParaRPr>
          </a:p>
        </p:txBody>
      </p:sp>
    </p:spTree>
  </p:cSld>
  <p:clrMapOvr>
    <a:masterClrMapping/>
  </p:clrMapOvr>
  <p:transition spd="med">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39925" y="296863"/>
            <a:ext cx="6207125" cy="542925"/>
          </a:xfrm>
        </p:spPr>
        <p:txBody>
          <a:bodyPr/>
          <a:lstStyle/>
          <a:p>
            <a:pPr eaLnBrk="1" hangingPunct="1">
              <a:defRPr/>
            </a:pPr>
            <a:r>
              <a:rPr lang="zh-CN" altLang="en-US" sz="2800" dirty="0" smtClean="0">
                <a:effectLst>
                  <a:outerShdw blurRad="38100" dist="38100" dir="2700000" algn="tl">
                    <a:srgbClr val="000000">
                      <a:alpha val="43137"/>
                    </a:srgbClr>
                  </a:outerShdw>
                </a:effectLst>
                <a:ea typeface="黑体" panose="02010609060101010101" pitchFamily="49" charset="-122"/>
              </a:rPr>
              <a:t>二、运动控制系统的历史与发展</a:t>
            </a:r>
          </a:p>
        </p:txBody>
      </p:sp>
      <p:sp>
        <p:nvSpPr>
          <p:cNvPr id="15362" name="Rectangle 3"/>
          <p:cNvSpPr>
            <a:spLocks noGrp="1" noChangeArrowheads="1"/>
          </p:cNvSpPr>
          <p:nvPr>
            <p:ph idx="1"/>
          </p:nvPr>
        </p:nvSpPr>
        <p:spPr>
          <a:xfrm>
            <a:off x="1814513" y="1452563"/>
            <a:ext cx="6997700" cy="5221287"/>
          </a:xfrm>
        </p:spPr>
        <p:txBody>
          <a:bodyPr/>
          <a:lstStyle/>
          <a:p>
            <a:pPr eaLnBrk="1" hangingPunct="1">
              <a:lnSpc>
                <a:spcPct val="120000"/>
              </a:lnSpc>
              <a:spcBef>
                <a:spcPts val="1200"/>
              </a:spcBef>
              <a:buFont typeface="Wingdings" pitchFamily="2" charset="2"/>
              <a:buChar char="l"/>
            </a:pPr>
            <a:r>
              <a:rPr lang="zh-CN" altLang="en-US" smtClean="0">
                <a:latin typeface="Times New Roman" pitchFamily="18" charset="0"/>
                <a:ea typeface="华文中宋" pitchFamily="2" charset="-122"/>
              </a:rPr>
              <a:t>直流调速系统和交流调速系统在</a:t>
            </a:r>
            <a:r>
              <a:rPr lang="en-US" altLang="zh-CN" smtClean="0">
                <a:latin typeface="Times New Roman" pitchFamily="18" charset="0"/>
                <a:ea typeface="华文中宋" pitchFamily="2" charset="-122"/>
              </a:rPr>
              <a:t>19</a:t>
            </a:r>
            <a:r>
              <a:rPr lang="zh-CN" altLang="en-US" smtClean="0">
                <a:latin typeface="Times New Roman" pitchFamily="18" charset="0"/>
                <a:ea typeface="华文中宋" pitchFamily="2" charset="-122"/>
              </a:rPr>
              <a:t>世纪中叶先后诞生，在</a:t>
            </a:r>
            <a:r>
              <a:rPr lang="en-US" altLang="zh-CN" smtClean="0">
                <a:latin typeface="Times New Roman" pitchFamily="18" charset="0"/>
                <a:ea typeface="华文中宋" pitchFamily="2" charset="-122"/>
              </a:rPr>
              <a:t>20</a:t>
            </a:r>
            <a:r>
              <a:rPr lang="zh-CN" altLang="en-US" smtClean="0">
                <a:latin typeface="Times New Roman" pitchFamily="18" charset="0"/>
                <a:ea typeface="华文中宋" pitchFamily="2" charset="-122"/>
              </a:rPr>
              <a:t>世纪前半叶，</a:t>
            </a:r>
            <a:r>
              <a:rPr lang="zh-CN" altLang="en-US" smtClean="0">
                <a:solidFill>
                  <a:srgbClr val="FF3300"/>
                </a:solidFill>
                <a:latin typeface="Times New Roman" pitchFamily="18" charset="0"/>
                <a:ea typeface="华文中宋" pitchFamily="2" charset="-122"/>
              </a:rPr>
              <a:t>约占整个电力拖动容量</a:t>
            </a:r>
            <a:r>
              <a:rPr lang="en-US" altLang="zh-CN" smtClean="0">
                <a:solidFill>
                  <a:srgbClr val="FF3300"/>
                </a:solidFill>
                <a:latin typeface="Times New Roman" pitchFamily="18" charset="0"/>
                <a:ea typeface="华文中宋" pitchFamily="2" charset="-122"/>
              </a:rPr>
              <a:t>80%</a:t>
            </a:r>
            <a:r>
              <a:rPr lang="zh-CN" altLang="en-US" smtClean="0">
                <a:solidFill>
                  <a:srgbClr val="FF3300"/>
                </a:solidFill>
                <a:latin typeface="Times New Roman" pitchFamily="18" charset="0"/>
                <a:ea typeface="华文中宋" pitchFamily="2" charset="-122"/>
              </a:rPr>
              <a:t>的不可调速系统采用交流电动机</a:t>
            </a:r>
            <a:r>
              <a:rPr lang="zh-CN" altLang="en-US" smtClean="0">
                <a:latin typeface="Times New Roman" pitchFamily="18" charset="0"/>
                <a:ea typeface="华文中宋" pitchFamily="2" charset="-122"/>
              </a:rPr>
              <a:t>，只有</a:t>
            </a:r>
            <a:r>
              <a:rPr lang="en-US" altLang="zh-CN" smtClean="0">
                <a:solidFill>
                  <a:srgbClr val="0066FF"/>
                </a:solidFill>
                <a:latin typeface="Times New Roman" pitchFamily="18" charset="0"/>
                <a:ea typeface="华文中宋" pitchFamily="2" charset="-122"/>
              </a:rPr>
              <a:t>20%</a:t>
            </a:r>
            <a:r>
              <a:rPr lang="zh-CN" altLang="en-US" smtClean="0">
                <a:solidFill>
                  <a:srgbClr val="0066FF"/>
                </a:solidFill>
                <a:latin typeface="Times New Roman" pitchFamily="18" charset="0"/>
                <a:ea typeface="华文中宋" pitchFamily="2" charset="-122"/>
              </a:rPr>
              <a:t>的高性能可调速系统采用直流电动机。</a:t>
            </a:r>
            <a:endParaRPr lang="en-US" altLang="zh-CN" smtClean="0">
              <a:solidFill>
                <a:srgbClr val="0066FF"/>
              </a:solidFill>
              <a:latin typeface="Times New Roman" pitchFamily="18" charset="0"/>
              <a:ea typeface="华文中宋" pitchFamily="2" charset="-122"/>
            </a:endParaRPr>
          </a:p>
          <a:p>
            <a:pPr eaLnBrk="1" hangingPunct="1">
              <a:spcBef>
                <a:spcPts val="1200"/>
              </a:spcBef>
              <a:buFont typeface="Wingdings" pitchFamily="2" charset="2"/>
              <a:buChar char="l"/>
            </a:pPr>
            <a:r>
              <a:rPr lang="zh-CN" altLang="en-US" smtClean="0">
                <a:latin typeface="Times New Roman" pitchFamily="18" charset="0"/>
                <a:ea typeface="华文中宋" pitchFamily="2" charset="-122"/>
              </a:rPr>
              <a:t>直流调速系统</a:t>
            </a:r>
          </a:p>
          <a:p>
            <a:pPr eaLnBrk="1" hangingPunct="1">
              <a:spcBef>
                <a:spcPts val="1200"/>
              </a:spcBef>
              <a:buFont typeface="Wingdings" pitchFamily="2" charset="2"/>
              <a:buNone/>
            </a:pPr>
            <a:r>
              <a:rPr lang="zh-CN" altLang="en-US" smtClean="0">
                <a:latin typeface="Times New Roman" pitchFamily="18" charset="0"/>
                <a:ea typeface="华文中宋" pitchFamily="2" charset="-122"/>
              </a:rPr>
              <a:t>	</a:t>
            </a:r>
            <a:r>
              <a:rPr lang="zh-CN" altLang="en-US" smtClean="0">
                <a:solidFill>
                  <a:srgbClr val="0066FF"/>
                </a:solidFill>
                <a:latin typeface="Times New Roman" pitchFamily="18" charset="0"/>
                <a:ea typeface="华文中宋" pitchFamily="2" charset="-122"/>
              </a:rPr>
              <a:t>优点：</a:t>
            </a:r>
            <a:r>
              <a:rPr lang="zh-CN" altLang="en-US" smtClean="0">
                <a:latin typeface="Times New Roman" pitchFamily="18" charset="0"/>
                <a:ea typeface="华文中宋" pitchFamily="2" charset="-122"/>
              </a:rPr>
              <a:t>直流电动机的</a:t>
            </a:r>
            <a:r>
              <a:rPr lang="zh-CN" altLang="en-US" smtClean="0">
                <a:solidFill>
                  <a:srgbClr val="FF3300"/>
                </a:solidFill>
                <a:latin typeface="Times New Roman" pitchFamily="18" charset="0"/>
                <a:ea typeface="华文中宋" pitchFamily="2" charset="-122"/>
              </a:rPr>
              <a:t>数学模型简单</a:t>
            </a:r>
            <a:r>
              <a:rPr lang="zh-CN" altLang="en-US" smtClean="0">
                <a:latin typeface="Times New Roman" pitchFamily="18" charset="0"/>
                <a:ea typeface="华文中宋" pitchFamily="2" charset="-122"/>
              </a:rPr>
              <a:t>，转矩易于控制。 </a:t>
            </a:r>
          </a:p>
          <a:p>
            <a:pPr eaLnBrk="1" hangingPunct="1">
              <a:spcBef>
                <a:spcPts val="1200"/>
              </a:spcBef>
              <a:buFont typeface="Wingdings" pitchFamily="2" charset="2"/>
              <a:buNone/>
            </a:pPr>
            <a:r>
              <a:rPr lang="zh-CN" altLang="en-US" smtClean="0">
                <a:latin typeface="Times New Roman" pitchFamily="18" charset="0"/>
                <a:ea typeface="华文中宋" pitchFamily="2" charset="-122"/>
              </a:rPr>
              <a:t>      </a:t>
            </a:r>
            <a:r>
              <a:rPr lang="zh-CN" altLang="en-US" smtClean="0">
                <a:solidFill>
                  <a:srgbClr val="0066FF"/>
                </a:solidFill>
                <a:latin typeface="Times New Roman" pitchFamily="18" charset="0"/>
                <a:ea typeface="华文中宋" pitchFamily="2" charset="-122"/>
              </a:rPr>
              <a:t>缺点：</a:t>
            </a:r>
            <a:r>
              <a:rPr lang="zh-CN" altLang="en-US" smtClean="0">
                <a:solidFill>
                  <a:srgbClr val="FF3300"/>
                </a:solidFill>
                <a:latin typeface="Times New Roman" pitchFamily="18" charset="0"/>
                <a:ea typeface="华文中宋" pitchFamily="2" charset="-122"/>
              </a:rPr>
              <a:t>具有电刷和换向器</a:t>
            </a:r>
            <a:r>
              <a:rPr lang="zh-CN" altLang="en-US" smtClean="0">
                <a:latin typeface="Times New Roman" pitchFamily="18" charset="0"/>
                <a:ea typeface="华文中宋" pitchFamily="2" charset="-122"/>
              </a:rPr>
              <a:t>，必须经常检查维修，换向火花使直流电机的应用环境受到限制，换向能力限制了直流电机的容量和速度等。</a:t>
            </a:r>
          </a:p>
          <a:p>
            <a:pPr eaLnBrk="1" hangingPunct="1">
              <a:spcBef>
                <a:spcPts val="1200"/>
              </a:spcBef>
              <a:buFont typeface="Wingdings" pitchFamily="2" charset="2"/>
              <a:buChar char="l"/>
            </a:pPr>
            <a:r>
              <a:rPr lang="zh-CN" altLang="en-US" smtClean="0">
                <a:latin typeface="Times New Roman" pitchFamily="18" charset="0"/>
                <a:ea typeface="华文中宋" pitchFamily="2" charset="-122"/>
              </a:rPr>
              <a:t>交流调速系统</a:t>
            </a:r>
          </a:p>
          <a:p>
            <a:pPr eaLnBrk="1" hangingPunct="1">
              <a:spcBef>
                <a:spcPts val="1200"/>
              </a:spcBef>
              <a:buFont typeface="Wingdings" pitchFamily="2" charset="2"/>
              <a:buNone/>
            </a:pPr>
            <a:r>
              <a:rPr lang="zh-CN" altLang="en-US" smtClean="0">
                <a:latin typeface="Times New Roman" pitchFamily="18" charset="0"/>
                <a:ea typeface="华文中宋" pitchFamily="2" charset="-122"/>
              </a:rPr>
              <a:t>	</a:t>
            </a:r>
            <a:r>
              <a:rPr lang="zh-CN" altLang="en-US" smtClean="0">
                <a:solidFill>
                  <a:srgbClr val="0066FF"/>
                </a:solidFill>
                <a:latin typeface="Times New Roman" pitchFamily="18" charset="0"/>
                <a:ea typeface="华文中宋" pitchFamily="2" charset="-122"/>
              </a:rPr>
              <a:t>优点：</a:t>
            </a:r>
            <a:r>
              <a:rPr lang="zh-CN" altLang="en-US" smtClean="0">
                <a:solidFill>
                  <a:srgbClr val="FF3300"/>
                </a:solidFill>
                <a:latin typeface="Times New Roman" pitchFamily="18" charset="0"/>
                <a:ea typeface="华文中宋" pitchFamily="2" charset="-122"/>
              </a:rPr>
              <a:t>无电刷，无需换向</a:t>
            </a:r>
            <a:r>
              <a:rPr lang="zh-CN" altLang="en-US" smtClean="0">
                <a:latin typeface="Times New Roman" pitchFamily="18" charset="0"/>
                <a:ea typeface="华文中宋" pitchFamily="2" charset="-122"/>
              </a:rPr>
              <a:t>，结构点简单，成本低、工作可靠、维护方便、惯量小、效率高。</a:t>
            </a:r>
          </a:p>
          <a:p>
            <a:pPr eaLnBrk="1" hangingPunct="1">
              <a:spcBef>
                <a:spcPts val="1200"/>
              </a:spcBef>
              <a:buFont typeface="Wingdings" pitchFamily="2" charset="2"/>
              <a:buNone/>
            </a:pPr>
            <a:r>
              <a:rPr lang="zh-CN" altLang="en-US" smtClean="0">
                <a:latin typeface="Times New Roman" pitchFamily="18" charset="0"/>
                <a:ea typeface="华文中宋" pitchFamily="2" charset="-122"/>
              </a:rPr>
              <a:t>      </a:t>
            </a:r>
            <a:r>
              <a:rPr lang="zh-CN" altLang="en-US" smtClean="0">
                <a:solidFill>
                  <a:srgbClr val="0066FF"/>
                </a:solidFill>
                <a:latin typeface="Times New Roman" pitchFamily="18" charset="0"/>
                <a:ea typeface="华文中宋" pitchFamily="2" charset="-122"/>
              </a:rPr>
              <a:t>缺点：</a:t>
            </a:r>
            <a:r>
              <a:rPr lang="zh-CN" altLang="en-US" smtClean="0">
                <a:solidFill>
                  <a:srgbClr val="FF3300"/>
                </a:solidFill>
                <a:latin typeface="Times New Roman" pitchFamily="18" charset="0"/>
                <a:ea typeface="华文中宋" pitchFamily="2" charset="-122"/>
              </a:rPr>
              <a:t>动态数学模型复杂具有非线性多变量强耦合的性质。</a:t>
            </a:r>
          </a:p>
          <a:p>
            <a:pPr eaLnBrk="1" hangingPunct="1">
              <a:lnSpc>
                <a:spcPct val="120000"/>
              </a:lnSpc>
              <a:spcBef>
                <a:spcPts val="1200"/>
              </a:spcBef>
              <a:buFont typeface="Wingdings" pitchFamily="2" charset="2"/>
              <a:buChar char="l"/>
            </a:pPr>
            <a:endParaRPr lang="zh-CN" altLang="en-US" smtClean="0">
              <a:solidFill>
                <a:srgbClr val="0066FF"/>
              </a:solidFill>
              <a:latin typeface="Times New Roman" pitchFamily="18" charset="0"/>
              <a:ea typeface="华文中宋" pitchFamily="2" charset="-122"/>
            </a:endParaRPr>
          </a:p>
        </p:txBody>
      </p:sp>
      <p:sp>
        <p:nvSpPr>
          <p:cNvPr id="10" name="Rectangle 22"/>
          <p:cNvSpPr>
            <a:spLocks noChangeArrowheads="1"/>
          </p:cNvSpPr>
          <p:nvPr/>
        </p:nvSpPr>
        <p:spPr bwMode="auto">
          <a:xfrm>
            <a:off x="12700" y="5203825"/>
            <a:ext cx="1628775" cy="473075"/>
          </a:xfrm>
          <a:prstGeom prst="rect">
            <a:avLst/>
          </a:prstGeom>
          <a:solidFill>
            <a:srgbClr val="FFFFFF"/>
          </a:solidFill>
          <a:ln w="9525">
            <a:noFill/>
            <a:miter lim="800000"/>
          </a:ln>
          <a:effectLst/>
        </p:spPr>
        <p:txBody>
          <a:bodyPr lIns="0" tIns="0" rIns="90000" bIns="0"/>
          <a:lstStyle/>
          <a:p>
            <a:pPr>
              <a:spcBef>
                <a:spcPct val="50000"/>
              </a:spcBef>
              <a:buClr>
                <a:srgbClr val="FF9933"/>
              </a:buClr>
              <a:buFont typeface="Wingdings" panose="05000000000000000000" pitchFamily="2" charset="2"/>
              <a:buNone/>
              <a:defRPr/>
            </a:pPr>
            <a:r>
              <a:rPr lang="zh-CN" altLang="en-US" sz="1600" dirty="0">
                <a:solidFill>
                  <a:schemeClr val="tx1"/>
                </a:solidFill>
                <a:effectLst>
                  <a:outerShdw blurRad="38100" dist="38100" dir="2700000" algn="tl">
                    <a:srgbClr val="C0C0C0"/>
                  </a:outerShdw>
                </a:effectLst>
                <a:latin typeface="Arial" panose="020B0604020202020204" pitchFamily="34" charset="0"/>
                <a:sym typeface="+mn-ea"/>
                <a:hlinkClick r:id="rId2" action="ppaction://hlinksldjump"/>
              </a:rPr>
              <a:t>六、交流调速系统分类</a:t>
            </a:r>
            <a:endParaRPr lang="zh-CN" altLang="en-US" sz="16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11" name="Rectangle 23"/>
          <p:cNvSpPr>
            <a:spLocks noChangeArrowheads="1"/>
          </p:cNvSpPr>
          <p:nvPr/>
        </p:nvSpPr>
        <p:spPr bwMode="auto">
          <a:xfrm>
            <a:off x="0" y="1228725"/>
            <a:ext cx="1628775" cy="539750"/>
          </a:xfrm>
          <a:prstGeom prst="rect">
            <a:avLst/>
          </a:prstGeom>
          <a:solidFill>
            <a:srgbClr val="FFFFFF"/>
          </a:solidFill>
          <a:ln w="9525">
            <a:noFill/>
            <a:miter lim="800000"/>
          </a:ln>
          <a:effectLst/>
        </p:spPr>
        <p:txBody>
          <a:bodyPr>
            <a:spAutoFit/>
          </a:bodyPr>
          <a:lstStyle/>
          <a:p>
            <a:pPr>
              <a:buFontTx/>
              <a:buNone/>
              <a:defRPr/>
            </a:pPr>
            <a:r>
              <a:rPr lang="zh-CN" altLang="en-US" sz="1600" dirty="0">
                <a:solidFill>
                  <a:srgbClr val="A50021"/>
                </a:solidFill>
                <a:effectLst>
                  <a:outerShdw blurRad="38100" dist="38100" dir="2700000" algn="tl">
                    <a:srgbClr val="C0C0C0"/>
                  </a:outerShdw>
                </a:effectLst>
                <a:sym typeface="+mn-ea"/>
                <a:hlinkClick r:id="rId3" action="ppaction://hlinksldjump"/>
              </a:rPr>
              <a:t>一、运动控制系统及其组成</a:t>
            </a:r>
            <a:endParaRPr lang="zh-CN" altLang="en-US" sz="1600" dirty="0">
              <a:solidFill>
                <a:srgbClr val="A50021"/>
              </a:solidFill>
              <a:effectLst>
                <a:outerShdw blurRad="38100" dist="38100" dir="2700000" algn="tl">
                  <a:srgbClr val="C0C0C0"/>
                </a:outerShdw>
              </a:effectLst>
              <a:sym typeface="+mn-ea"/>
            </a:endParaRPr>
          </a:p>
        </p:txBody>
      </p:sp>
      <p:sp>
        <p:nvSpPr>
          <p:cNvPr id="12" name="Rectangle 24"/>
          <p:cNvSpPr>
            <a:spLocks noChangeArrowheads="1"/>
          </p:cNvSpPr>
          <p:nvPr/>
        </p:nvSpPr>
        <p:spPr bwMode="auto">
          <a:xfrm>
            <a:off x="14288" y="2006600"/>
            <a:ext cx="1603375" cy="474663"/>
          </a:xfrm>
          <a:prstGeom prst="rect">
            <a:avLst/>
          </a:prstGeom>
          <a:solidFill>
            <a:schemeClr val="accent5">
              <a:lumMod val="40000"/>
              <a:lumOff val="60000"/>
            </a:schemeClr>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4" action="ppaction://hlinksldjump"/>
              </a:rPr>
              <a:t>二、运动控制系统的历史与发展</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13" name="Rectangle 25"/>
          <p:cNvSpPr>
            <a:spLocks noChangeArrowheads="1"/>
          </p:cNvSpPr>
          <p:nvPr/>
        </p:nvSpPr>
        <p:spPr bwMode="auto">
          <a:xfrm>
            <a:off x="-1588" y="2795588"/>
            <a:ext cx="1616076" cy="506412"/>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5" action="ppaction://hlinksldjump"/>
              </a:rPr>
              <a:t>三、运动控制系统转矩控制规律</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14" name="Rectangle 26"/>
          <p:cNvSpPr>
            <a:spLocks noChangeArrowheads="1"/>
          </p:cNvSpPr>
          <p:nvPr/>
        </p:nvSpPr>
        <p:spPr bwMode="auto">
          <a:xfrm>
            <a:off x="0" y="3576638"/>
            <a:ext cx="1671638" cy="5207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6" action="ppaction://hlinksldjump"/>
              </a:rPr>
              <a:t>四、生产机械的负载转矩特性</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15" name="Rectangle 27"/>
          <p:cNvSpPr>
            <a:spLocks noChangeArrowheads="1"/>
          </p:cNvSpPr>
          <p:nvPr/>
        </p:nvSpPr>
        <p:spPr bwMode="auto">
          <a:xfrm>
            <a:off x="12700" y="4421188"/>
            <a:ext cx="1643063" cy="4953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7" action="ppaction://hlinksldjump"/>
              </a:rPr>
              <a:t>五、交流调速系统应用领域</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Tree>
  </p:cSld>
  <p:clrMapOvr>
    <a:masterClrMapping/>
  </p:clrMapOvr>
  <p:transition spd="med">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7" name="Rectangle 3"/>
          <p:cNvSpPr>
            <a:spLocks noGrp="1" noChangeArrowheads="1"/>
          </p:cNvSpPr>
          <p:nvPr>
            <p:ph idx="1"/>
          </p:nvPr>
        </p:nvSpPr>
        <p:spPr>
          <a:xfrm>
            <a:off x="1728788" y="969963"/>
            <a:ext cx="7177087" cy="5478462"/>
          </a:xfrm>
        </p:spPr>
        <p:txBody>
          <a:bodyPr/>
          <a:lstStyle/>
          <a:p>
            <a:pPr marL="0" indent="0" eaLnBrk="1" hangingPunct="1">
              <a:spcBef>
                <a:spcPts val="1200"/>
              </a:spcBef>
              <a:buFont typeface="Wingdings" pitchFamily="2" charset="2"/>
              <a:buChar char="l"/>
              <a:defRPr/>
            </a:pPr>
            <a:r>
              <a:rPr lang="zh-CN" altLang="en-US" sz="2400" smtClean="0">
                <a:latin typeface="Times New Roman" panose="02020603050405020304" pitchFamily="18" charset="0"/>
                <a:ea typeface="华文中宋" panose="02010600040101010101" pitchFamily="2" charset="-122"/>
              </a:rPr>
              <a:t> 解决交流电动机的调速问题，依赖于以下两点：</a:t>
            </a:r>
          </a:p>
          <a:p>
            <a:pPr marL="0" lvl="1" indent="0" algn="just" eaLnBrk="1" hangingPunct="1">
              <a:spcBef>
                <a:spcPts val="1200"/>
              </a:spcBef>
              <a:buFont typeface="Wingdings" pitchFamily="2" charset="2"/>
              <a:buNone/>
              <a:defRPr/>
            </a:pPr>
            <a:r>
              <a:rPr lang="zh-CN" altLang="en-US" sz="2400" smtClean="0">
                <a:solidFill>
                  <a:srgbClr val="FF3300"/>
                </a:solidFill>
                <a:latin typeface="Times New Roman" panose="02020603050405020304" pitchFamily="18" charset="0"/>
                <a:ea typeface="华文中宋" panose="02010600040101010101" pitchFamily="2" charset="-122"/>
                <a:cs typeface="+mn-ea"/>
              </a:rPr>
              <a:t>变频技术（电力电子技术的发展，如</a:t>
            </a:r>
            <a:r>
              <a:rPr lang="en-US" altLang="zh-CN" sz="2400" smtClean="0">
                <a:solidFill>
                  <a:srgbClr val="FF3300"/>
                </a:solidFill>
                <a:latin typeface="Times New Roman" panose="02020603050405020304" pitchFamily="18" charset="0"/>
                <a:ea typeface="华文中宋" panose="02010600040101010101" pitchFamily="2" charset="-122"/>
                <a:cs typeface="+mn-ea"/>
              </a:rPr>
              <a:t>IGBT</a:t>
            </a:r>
            <a:r>
              <a:rPr lang="zh-CN" altLang="en-US" sz="2400" smtClean="0">
                <a:solidFill>
                  <a:srgbClr val="FF3300"/>
                </a:solidFill>
                <a:latin typeface="Times New Roman" panose="02020603050405020304" pitchFamily="18" charset="0"/>
                <a:ea typeface="华文中宋" panose="02010600040101010101" pitchFamily="2" charset="-122"/>
                <a:cs typeface="+mn-ea"/>
              </a:rPr>
              <a:t>，</a:t>
            </a:r>
            <a:r>
              <a:rPr lang="en-US" altLang="zh-CN" sz="2400" smtClean="0">
                <a:solidFill>
                  <a:srgbClr val="FF3300"/>
                </a:solidFill>
                <a:latin typeface="Times New Roman" panose="02020603050405020304" pitchFamily="18" charset="0"/>
                <a:ea typeface="华文中宋" panose="02010600040101010101" pitchFamily="2" charset="-122"/>
                <a:cs typeface="+mn-ea"/>
              </a:rPr>
              <a:t>MOSFET</a:t>
            </a:r>
            <a:r>
              <a:rPr lang="zh-CN" altLang="en-US" sz="2400" smtClean="0">
                <a:solidFill>
                  <a:srgbClr val="FF3300"/>
                </a:solidFill>
                <a:latin typeface="Times New Roman" panose="02020603050405020304" pitchFamily="18" charset="0"/>
                <a:ea typeface="华文中宋" panose="02010600040101010101" pitchFamily="2" charset="-122"/>
                <a:cs typeface="+mn-ea"/>
              </a:rPr>
              <a:t>）</a:t>
            </a:r>
            <a:r>
              <a:rPr lang="en-US" altLang="zh-CN" sz="2400" smtClean="0">
                <a:solidFill>
                  <a:srgbClr val="FF3300"/>
                </a:solidFill>
                <a:latin typeface="Times New Roman" panose="02020603050405020304" pitchFamily="18" charset="0"/>
                <a:ea typeface="华文中宋" panose="02010600040101010101" pitchFamily="2" charset="-122"/>
                <a:cs typeface="+mn-ea"/>
              </a:rPr>
              <a:t>—</a:t>
            </a:r>
            <a:r>
              <a:rPr lang="zh-CN" altLang="en-US" sz="2400" smtClean="0">
                <a:solidFill>
                  <a:srgbClr val="FF3300"/>
                </a:solidFill>
                <a:latin typeface="Times New Roman" panose="02020603050405020304" pitchFamily="18" charset="0"/>
                <a:ea typeface="华文中宋" panose="02010600040101010101" pitchFamily="2" charset="-122"/>
                <a:cs typeface="+mn-ea"/>
              </a:rPr>
              <a:t>整流</a:t>
            </a:r>
            <a:r>
              <a:rPr lang="en-US" altLang="zh-CN" sz="2400" smtClean="0">
                <a:solidFill>
                  <a:srgbClr val="FF3300"/>
                </a:solidFill>
                <a:latin typeface="Times New Roman" panose="02020603050405020304" pitchFamily="18" charset="0"/>
                <a:ea typeface="华文中宋" panose="02010600040101010101" pitchFamily="2" charset="-122"/>
                <a:cs typeface="+mn-ea"/>
              </a:rPr>
              <a:t>-</a:t>
            </a:r>
            <a:r>
              <a:rPr lang="zh-CN" altLang="en-US" sz="2400" smtClean="0">
                <a:solidFill>
                  <a:srgbClr val="FF3300"/>
                </a:solidFill>
                <a:latin typeface="Times New Roman" panose="02020603050405020304" pitchFamily="18" charset="0"/>
                <a:ea typeface="华文中宋" panose="02010600040101010101" pitchFamily="2" charset="-122"/>
                <a:cs typeface="+mn-ea"/>
              </a:rPr>
              <a:t>逆变装置</a:t>
            </a:r>
          </a:p>
          <a:p>
            <a:pPr marL="0" lvl="1" indent="0" algn="just" eaLnBrk="1" hangingPunct="1">
              <a:spcBef>
                <a:spcPts val="1200"/>
              </a:spcBef>
              <a:buFont typeface="Wingdings" pitchFamily="2" charset="2"/>
              <a:buNone/>
              <a:defRPr/>
            </a:pPr>
            <a:r>
              <a:rPr lang="zh-CN" altLang="en-US" sz="2400" smtClean="0">
                <a:solidFill>
                  <a:srgbClr val="FF3300"/>
                </a:solidFill>
                <a:latin typeface="Times New Roman" panose="02020603050405020304" pitchFamily="18" charset="0"/>
                <a:ea typeface="华文中宋" panose="02010600040101010101" pitchFamily="2" charset="-122"/>
                <a:cs typeface="+mn-ea"/>
              </a:rPr>
              <a:t>新兴的控制技术</a:t>
            </a:r>
            <a:endParaRPr lang="en-US" altLang="zh-CN" sz="2400" smtClean="0">
              <a:solidFill>
                <a:srgbClr val="FF3300"/>
              </a:solidFill>
              <a:latin typeface="Times New Roman" panose="02020603050405020304" pitchFamily="18" charset="0"/>
              <a:ea typeface="华文中宋" panose="02010600040101010101" pitchFamily="2" charset="-122"/>
              <a:cs typeface="+mn-ea"/>
            </a:endParaRPr>
          </a:p>
          <a:p>
            <a:pPr marL="0" lvl="1" indent="0" algn="just" eaLnBrk="1" hangingPunct="1">
              <a:spcBef>
                <a:spcPts val="1200"/>
              </a:spcBef>
              <a:buFont typeface="Wingdings" pitchFamily="2" charset="2"/>
              <a:buChar char="l"/>
              <a:defRPr/>
            </a:pPr>
            <a:r>
              <a:rPr lang="zh-CN" altLang="en-US" sz="2400" smtClean="0">
                <a:latin typeface="Times New Roman" panose="02020603050405020304" pitchFamily="18" charset="0"/>
                <a:ea typeface="华文中宋" panose="02010600040101010101" pitchFamily="2" charset="-122"/>
                <a:cs typeface="+mn-ea"/>
              </a:rPr>
              <a:t> 到</a:t>
            </a:r>
            <a:r>
              <a:rPr lang="en-US" altLang="zh-CN" sz="2400" smtClean="0">
                <a:latin typeface="Times New Roman" panose="02020603050405020304" pitchFamily="18" charset="0"/>
                <a:ea typeface="华文中宋" panose="02010600040101010101" pitchFamily="2" charset="-122"/>
                <a:cs typeface="+mn-ea"/>
              </a:rPr>
              <a:t>20</a:t>
            </a:r>
            <a:r>
              <a:rPr lang="zh-CN" altLang="en-US" sz="2400" smtClean="0">
                <a:latin typeface="Times New Roman" panose="02020603050405020304" pitchFamily="18" charset="0"/>
                <a:ea typeface="华文中宋" panose="02010600040101010101" pitchFamily="2" charset="-122"/>
                <a:cs typeface="+mn-ea"/>
              </a:rPr>
              <a:t>世纪</a:t>
            </a:r>
            <a:r>
              <a:rPr lang="en-US" altLang="zh-CN" sz="2400" smtClean="0">
                <a:latin typeface="Times New Roman" panose="02020603050405020304" pitchFamily="18" charset="0"/>
                <a:ea typeface="华文中宋" panose="02010600040101010101" pitchFamily="2" charset="-122"/>
                <a:cs typeface="+mn-ea"/>
              </a:rPr>
              <a:t>60~70</a:t>
            </a:r>
            <a:r>
              <a:rPr lang="zh-CN" altLang="en-US" sz="2400" smtClean="0">
                <a:latin typeface="Times New Roman" panose="02020603050405020304" pitchFamily="18" charset="0"/>
                <a:ea typeface="华文中宋" panose="02010600040101010101" pitchFamily="2" charset="-122"/>
                <a:cs typeface="+mn-ea"/>
              </a:rPr>
              <a:t>年代，随着电力电子技术的发展，使得采用</a:t>
            </a:r>
            <a:r>
              <a:rPr lang="zh-CN" altLang="en-US" sz="2400" smtClean="0">
                <a:solidFill>
                  <a:srgbClr val="3EBFC2"/>
                </a:solidFill>
                <a:latin typeface="Times New Roman" panose="02020603050405020304" pitchFamily="18" charset="0"/>
                <a:ea typeface="华文中宋" panose="02010600040101010101" pitchFamily="2" charset="-122"/>
                <a:cs typeface="+mn-ea"/>
              </a:rPr>
              <a:t>电力电子变换器</a:t>
            </a:r>
            <a:r>
              <a:rPr lang="zh-CN" altLang="en-US" sz="2400" smtClean="0">
                <a:latin typeface="Times New Roman" panose="02020603050405020304" pitchFamily="18" charset="0"/>
                <a:ea typeface="华文中宋" panose="02010600040101010101" pitchFamily="2" charset="-122"/>
                <a:cs typeface="+mn-ea"/>
              </a:rPr>
              <a:t>的交流拖动系统得以实现，特别是大规模集成电路的出现，使得</a:t>
            </a:r>
            <a:r>
              <a:rPr lang="zh-CN" altLang="en-US" sz="2400" smtClean="0">
                <a:solidFill>
                  <a:srgbClr val="3EBFC2"/>
                </a:solidFill>
                <a:latin typeface="Times New Roman" panose="02020603050405020304" pitchFamily="18" charset="0"/>
                <a:ea typeface="华文中宋" panose="02010600040101010101" pitchFamily="2" charset="-122"/>
                <a:cs typeface="+mn-ea"/>
              </a:rPr>
              <a:t>交流调速系统实现成为可能</a:t>
            </a:r>
            <a:r>
              <a:rPr lang="zh-CN" altLang="en-US" sz="2400" smtClean="0">
                <a:latin typeface="Times New Roman" panose="02020603050405020304" pitchFamily="18" charset="0"/>
                <a:ea typeface="华文中宋" panose="02010600040101010101" pitchFamily="2" charset="-122"/>
                <a:cs typeface="+mn-ea"/>
              </a:rPr>
              <a:t>，打破了直流调速系统一统高性能拖动天下的格局。</a:t>
            </a:r>
            <a:endParaRPr lang="en-US" altLang="zh-CN" sz="2400" smtClean="0">
              <a:latin typeface="Times New Roman" panose="02020603050405020304" pitchFamily="18" charset="0"/>
              <a:ea typeface="华文中宋" panose="02010600040101010101" pitchFamily="2" charset="-122"/>
              <a:cs typeface="+mn-ea"/>
            </a:endParaRPr>
          </a:p>
          <a:p>
            <a:pPr marL="0" lvl="1" indent="0" algn="just" eaLnBrk="1" hangingPunct="1">
              <a:spcBef>
                <a:spcPts val="1200"/>
              </a:spcBef>
              <a:buFont typeface="Wingdings" pitchFamily="2" charset="2"/>
              <a:buChar char="l"/>
              <a:defRPr/>
            </a:pPr>
            <a:r>
              <a:rPr lang="zh-CN" altLang="en-US" sz="2400" smtClean="0">
                <a:effectLst>
                  <a:outerShdw blurRad="38100" dist="38100" dir="2700000" algn="tl">
                    <a:srgbClr val="C0C0C0"/>
                  </a:outerShdw>
                </a:effectLst>
                <a:ea typeface="宋体" panose="02010600030101010101" pitchFamily="2" charset="-122"/>
                <a:cs typeface="+mn-ea"/>
              </a:rPr>
              <a:t> 进入</a:t>
            </a:r>
            <a:r>
              <a:rPr lang="en-US" altLang="zh-CN" sz="2400" smtClean="0">
                <a:effectLst>
                  <a:outerShdw blurRad="38100" dist="38100" dir="2700000" algn="tl">
                    <a:srgbClr val="C0C0C0"/>
                  </a:outerShdw>
                </a:effectLst>
                <a:ea typeface="宋体" panose="02010600030101010101" pitchFamily="2" charset="-122"/>
                <a:cs typeface="+mn-ea"/>
              </a:rPr>
              <a:t>21</a:t>
            </a:r>
            <a:r>
              <a:rPr lang="zh-CN" altLang="en-US" sz="2400" smtClean="0">
                <a:effectLst>
                  <a:outerShdw blurRad="38100" dist="38100" dir="2700000" algn="tl">
                    <a:srgbClr val="C0C0C0"/>
                  </a:outerShdw>
                </a:effectLst>
                <a:ea typeface="宋体" panose="02010600030101010101" pitchFamily="2" charset="-122"/>
                <a:cs typeface="+mn-ea"/>
              </a:rPr>
              <a:t>世纪后，用</a:t>
            </a:r>
            <a:r>
              <a:rPr lang="zh-CN" altLang="en-US" sz="2400" smtClean="0">
                <a:solidFill>
                  <a:srgbClr val="FF0000"/>
                </a:solidFill>
                <a:effectLst>
                  <a:outerShdw blurRad="38100" dist="38100" dir="2700000" algn="tl">
                    <a:srgbClr val="C0C0C0"/>
                  </a:outerShdw>
                </a:effectLst>
                <a:ea typeface="隶书" panose="02010509060101010101" pitchFamily="49" charset="-122"/>
                <a:cs typeface="+mn-ea"/>
              </a:rPr>
              <a:t>交流调速系统取代直流调速系统</a:t>
            </a:r>
            <a:r>
              <a:rPr lang="zh-CN" altLang="en-US" sz="2400" smtClean="0">
                <a:effectLst>
                  <a:outerShdw blurRad="38100" dist="38100" dir="2700000" algn="tl">
                    <a:srgbClr val="C0C0C0"/>
                  </a:outerShdw>
                </a:effectLst>
                <a:ea typeface="宋体" panose="02010600030101010101" pitchFamily="2" charset="-122"/>
                <a:cs typeface="+mn-ea"/>
              </a:rPr>
              <a:t>已成为不争的事实。</a:t>
            </a:r>
          </a:p>
          <a:p>
            <a:pPr marL="0" lvl="1" indent="0" eaLnBrk="1" hangingPunct="1">
              <a:spcBef>
                <a:spcPts val="1200"/>
              </a:spcBef>
              <a:buFont typeface="Wingdings" pitchFamily="2" charset="2"/>
              <a:buNone/>
              <a:defRPr/>
            </a:pPr>
            <a:endParaRPr lang="zh-CN" altLang="en-US" sz="2400" smtClean="0">
              <a:latin typeface="Times New Roman" panose="02020603050405020304" pitchFamily="18" charset="0"/>
              <a:ea typeface="华文中宋" panose="02010600040101010101" pitchFamily="2" charset="-122"/>
              <a:cs typeface="+mn-ea"/>
            </a:endParaRPr>
          </a:p>
          <a:p>
            <a:pPr marL="0" lvl="1" indent="0" eaLnBrk="1" hangingPunct="1">
              <a:spcBef>
                <a:spcPts val="1200"/>
              </a:spcBef>
              <a:buFont typeface="Wingdings" pitchFamily="2" charset="2"/>
              <a:buNone/>
              <a:defRPr/>
            </a:pPr>
            <a:endParaRPr lang="zh-CN" altLang="en-US" sz="2400" smtClean="0">
              <a:latin typeface="Times New Roman" panose="02020603050405020304" pitchFamily="18" charset="0"/>
              <a:ea typeface="华文中宋" panose="02010600040101010101" pitchFamily="2" charset="-122"/>
              <a:cs typeface="+mn-ea"/>
            </a:endParaRPr>
          </a:p>
        </p:txBody>
      </p:sp>
      <p:sp>
        <p:nvSpPr>
          <p:cNvPr id="9" name="Rectangle 22"/>
          <p:cNvSpPr>
            <a:spLocks noChangeArrowheads="1"/>
          </p:cNvSpPr>
          <p:nvPr/>
        </p:nvSpPr>
        <p:spPr bwMode="auto">
          <a:xfrm>
            <a:off x="12700" y="5203825"/>
            <a:ext cx="1628775" cy="473075"/>
          </a:xfrm>
          <a:prstGeom prst="rect">
            <a:avLst/>
          </a:prstGeom>
          <a:solidFill>
            <a:srgbClr val="FFFFFF"/>
          </a:solidFill>
          <a:ln w="9525">
            <a:noFill/>
            <a:miter lim="800000"/>
          </a:ln>
          <a:effectLst/>
        </p:spPr>
        <p:txBody>
          <a:bodyPr lIns="0" tIns="0" rIns="90000" bIns="0"/>
          <a:lstStyle/>
          <a:p>
            <a:pPr>
              <a:spcBef>
                <a:spcPct val="50000"/>
              </a:spcBef>
              <a:buClr>
                <a:srgbClr val="FF9933"/>
              </a:buClr>
              <a:buFont typeface="Wingdings" panose="05000000000000000000" pitchFamily="2" charset="2"/>
              <a:buNone/>
              <a:defRPr/>
            </a:pPr>
            <a:r>
              <a:rPr lang="zh-CN" altLang="en-US" sz="1600" dirty="0">
                <a:solidFill>
                  <a:schemeClr val="tx1"/>
                </a:solidFill>
                <a:effectLst>
                  <a:outerShdw blurRad="38100" dist="38100" dir="2700000" algn="tl">
                    <a:srgbClr val="C0C0C0"/>
                  </a:outerShdw>
                </a:effectLst>
                <a:latin typeface="Arial" panose="020B0604020202020204" pitchFamily="34" charset="0"/>
                <a:sym typeface="+mn-ea"/>
                <a:hlinkClick r:id="rId2" action="ppaction://hlinksldjump"/>
              </a:rPr>
              <a:t>六、交流调速系统分类</a:t>
            </a:r>
            <a:endParaRPr lang="zh-CN" altLang="en-US" sz="16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10" name="Rectangle 23"/>
          <p:cNvSpPr>
            <a:spLocks noChangeArrowheads="1"/>
          </p:cNvSpPr>
          <p:nvPr/>
        </p:nvSpPr>
        <p:spPr bwMode="auto">
          <a:xfrm>
            <a:off x="0" y="1228725"/>
            <a:ext cx="1628775" cy="539750"/>
          </a:xfrm>
          <a:prstGeom prst="rect">
            <a:avLst/>
          </a:prstGeom>
          <a:solidFill>
            <a:srgbClr val="FFFFFF"/>
          </a:solidFill>
          <a:ln w="9525">
            <a:noFill/>
            <a:miter lim="800000"/>
          </a:ln>
          <a:effectLst/>
        </p:spPr>
        <p:txBody>
          <a:bodyPr>
            <a:spAutoFit/>
          </a:bodyPr>
          <a:lstStyle/>
          <a:p>
            <a:pPr>
              <a:buFontTx/>
              <a:buNone/>
              <a:defRPr/>
            </a:pPr>
            <a:r>
              <a:rPr lang="zh-CN" altLang="en-US" sz="1600" dirty="0">
                <a:solidFill>
                  <a:srgbClr val="A50021"/>
                </a:solidFill>
                <a:effectLst>
                  <a:outerShdw blurRad="38100" dist="38100" dir="2700000" algn="tl">
                    <a:srgbClr val="C0C0C0"/>
                  </a:outerShdw>
                </a:effectLst>
                <a:sym typeface="+mn-ea"/>
                <a:hlinkClick r:id="rId3" action="ppaction://hlinksldjump"/>
              </a:rPr>
              <a:t>一、运动控制系统及其组成</a:t>
            </a:r>
            <a:endParaRPr lang="zh-CN" altLang="en-US" sz="1600" dirty="0">
              <a:solidFill>
                <a:srgbClr val="A50021"/>
              </a:solidFill>
              <a:effectLst>
                <a:outerShdw blurRad="38100" dist="38100" dir="2700000" algn="tl">
                  <a:srgbClr val="C0C0C0"/>
                </a:outerShdw>
              </a:effectLst>
              <a:sym typeface="+mn-ea"/>
            </a:endParaRPr>
          </a:p>
        </p:txBody>
      </p:sp>
      <p:sp>
        <p:nvSpPr>
          <p:cNvPr id="11" name="Rectangle 24"/>
          <p:cNvSpPr>
            <a:spLocks noChangeArrowheads="1"/>
          </p:cNvSpPr>
          <p:nvPr/>
        </p:nvSpPr>
        <p:spPr bwMode="auto">
          <a:xfrm>
            <a:off x="14288" y="2006600"/>
            <a:ext cx="1603375" cy="474663"/>
          </a:xfrm>
          <a:prstGeom prst="rect">
            <a:avLst/>
          </a:prstGeom>
          <a:solidFill>
            <a:schemeClr val="accent5">
              <a:lumMod val="40000"/>
              <a:lumOff val="60000"/>
            </a:schemeClr>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4" action="ppaction://hlinksldjump"/>
              </a:rPr>
              <a:t>二、运动控制系统的历史与发展</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12" name="Rectangle 25"/>
          <p:cNvSpPr>
            <a:spLocks noChangeArrowheads="1"/>
          </p:cNvSpPr>
          <p:nvPr/>
        </p:nvSpPr>
        <p:spPr bwMode="auto">
          <a:xfrm>
            <a:off x="-1588" y="2795588"/>
            <a:ext cx="1616076" cy="506412"/>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5" action="ppaction://hlinksldjump"/>
              </a:rPr>
              <a:t>三、运动控制系统转矩控制规律</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13" name="Rectangle 26"/>
          <p:cNvSpPr>
            <a:spLocks noChangeArrowheads="1"/>
          </p:cNvSpPr>
          <p:nvPr/>
        </p:nvSpPr>
        <p:spPr bwMode="auto">
          <a:xfrm>
            <a:off x="0" y="3576638"/>
            <a:ext cx="1671638" cy="5207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6" action="ppaction://hlinksldjump"/>
              </a:rPr>
              <a:t>四、生产机械的负载转矩特性</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14" name="Rectangle 27"/>
          <p:cNvSpPr>
            <a:spLocks noChangeArrowheads="1"/>
          </p:cNvSpPr>
          <p:nvPr/>
        </p:nvSpPr>
        <p:spPr bwMode="auto">
          <a:xfrm>
            <a:off x="12700" y="4421188"/>
            <a:ext cx="1643063" cy="4953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7" action="ppaction://hlinksldjump"/>
              </a:rPr>
              <a:t>五、交流调速系统应用领域</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6307">
                                            <p:txEl>
                                              <p:pRg st="1" end="1"/>
                                            </p:txEl>
                                          </p:spTgt>
                                        </p:tgtEl>
                                        <p:attrNameLst>
                                          <p:attrName>style.visibility</p:attrName>
                                        </p:attrNameLst>
                                      </p:cBhvr>
                                      <p:to>
                                        <p:strVal val="visible"/>
                                      </p:to>
                                    </p:set>
                                    <p:animEffect transition="in" filter="blinds(horizontal)">
                                      <p:cBhvr>
                                        <p:cTn id="7" dur="500"/>
                                        <p:tgtEl>
                                          <p:spTgt spid="8663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66307">
                                            <p:txEl>
                                              <p:pRg st="2" end="2"/>
                                            </p:txEl>
                                          </p:spTgt>
                                        </p:tgtEl>
                                        <p:attrNameLst>
                                          <p:attrName>style.visibility</p:attrName>
                                        </p:attrNameLst>
                                      </p:cBhvr>
                                      <p:to>
                                        <p:strVal val="visible"/>
                                      </p:to>
                                    </p:set>
                                    <p:animEffect transition="in" filter="blinds(horizontal)">
                                      <p:cBhvr>
                                        <p:cTn id="12" dur="500"/>
                                        <p:tgtEl>
                                          <p:spTgt spid="8663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66307">
                                            <p:txEl>
                                              <p:pRg st="3" end="3"/>
                                            </p:txEl>
                                          </p:spTgt>
                                        </p:tgtEl>
                                        <p:attrNameLst>
                                          <p:attrName>style.visibility</p:attrName>
                                        </p:attrNameLst>
                                      </p:cBhvr>
                                      <p:to>
                                        <p:strVal val="visible"/>
                                      </p:to>
                                    </p:set>
                                    <p:animEffect transition="in" filter="blinds(horizontal)">
                                      <p:cBhvr>
                                        <p:cTn id="17" dur="500"/>
                                        <p:tgtEl>
                                          <p:spTgt spid="8663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66307">
                                            <p:txEl>
                                              <p:pRg st="4" end="4"/>
                                            </p:txEl>
                                          </p:spTgt>
                                        </p:tgtEl>
                                        <p:attrNameLst>
                                          <p:attrName>style.visibility</p:attrName>
                                        </p:attrNameLst>
                                      </p:cBhvr>
                                      <p:to>
                                        <p:strVal val="visible"/>
                                      </p:to>
                                    </p:set>
                                    <p:animEffect transition="in" filter="blinds(horizontal)">
                                      <p:cBhvr>
                                        <p:cTn id="22" dur="500"/>
                                        <p:tgtEl>
                                          <p:spTgt spid="8663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4"/>
          <p:cNvSpPr>
            <a:spLocks noGrp="1" noChangeArrowheads="1"/>
          </p:cNvSpPr>
          <p:nvPr>
            <p:ph type="sldNum" sz="quarter" idx="4294967295"/>
          </p:nvPr>
        </p:nvSpPr>
        <p:spPr bwMode="auto">
          <a:xfrm>
            <a:off x="6553200" y="6248400"/>
            <a:ext cx="2133600" cy="457200"/>
          </a:xfrm>
          <a:prstGeom prst="rect">
            <a:avLst/>
          </a:prstGeom>
          <a:noFill/>
          <a:ln>
            <a:miter lim="800000"/>
            <a:headEnd/>
            <a:tailEnd/>
          </a:ln>
        </p:spPr>
        <p:txBody>
          <a:bodyPr/>
          <a:lstStyle/>
          <a:p>
            <a:pPr algn="ctr"/>
            <a:fld id="{C55976A3-CF4F-443B-A8EC-9079276D5E83}" type="slidenum">
              <a:rPr lang="en-US" altLang="zh-CN"/>
              <a:pPr algn="ctr"/>
              <a:t>12</a:t>
            </a:fld>
            <a:endParaRPr lang="en-US" altLang="zh-CN"/>
          </a:p>
        </p:txBody>
      </p:sp>
      <p:sp>
        <p:nvSpPr>
          <p:cNvPr id="867331" name="Rectangle 3"/>
          <p:cNvSpPr>
            <a:spLocks noGrp="1" noChangeArrowheads="1"/>
          </p:cNvSpPr>
          <p:nvPr>
            <p:ph idx="1"/>
          </p:nvPr>
        </p:nvSpPr>
        <p:spPr>
          <a:xfrm>
            <a:off x="1765300" y="981075"/>
            <a:ext cx="7188200" cy="4191000"/>
          </a:xfrm>
        </p:spPr>
        <p:txBody>
          <a:bodyPr/>
          <a:lstStyle/>
          <a:p>
            <a:pPr eaLnBrk="1" hangingPunct="1">
              <a:spcBef>
                <a:spcPts val="1200"/>
              </a:spcBef>
              <a:buFont typeface="Wingdings" pitchFamily="2" charset="2"/>
              <a:buChar char="l"/>
            </a:pPr>
            <a:r>
              <a:rPr lang="zh-CN" altLang="en-US" sz="2400" smtClean="0">
                <a:solidFill>
                  <a:srgbClr val="FF3300"/>
                </a:solidFill>
                <a:latin typeface="Times New Roman" pitchFamily="18" charset="0"/>
                <a:ea typeface="华文中宋" pitchFamily="2" charset="-122"/>
              </a:rPr>
              <a:t>交流调速系统的控制方法</a:t>
            </a:r>
          </a:p>
          <a:p>
            <a:pPr lvl="1" eaLnBrk="1" hangingPunct="1">
              <a:spcBef>
                <a:spcPts val="1200"/>
              </a:spcBef>
            </a:pPr>
            <a:r>
              <a:rPr lang="zh-CN" altLang="en-US" sz="2400" smtClean="0">
                <a:solidFill>
                  <a:srgbClr val="FF3300"/>
                </a:solidFill>
                <a:latin typeface="Times New Roman" pitchFamily="18" charset="0"/>
                <a:ea typeface="华文中宋" pitchFamily="2" charset="-122"/>
              </a:rPr>
              <a:t>早期方法</a:t>
            </a:r>
            <a:r>
              <a:rPr lang="en-US" altLang="zh-CN" sz="2400" smtClean="0">
                <a:solidFill>
                  <a:srgbClr val="FF3300"/>
                </a:solidFill>
                <a:latin typeface="Times New Roman" pitchFamily="18" charset="0"/>
                <a:ea typeface="华文中宋" pitchFamily="2" charset="-122"/>
              </a:rPr>
              <a:t>—</a:t>
            </a:r>
            <a:r>
              <a:rPr lang="zh-CN" altLang="en-US" sz="2400" smtClean="0">
                <a:solidFill>
                  <a:srgbClr val="FF3300"/>
                </a:solidFill>
                <a:latin typeface="Times New Roman" pitchFamily="18" charset="0"/>
                <a:ea typeface="华文中宋" pitchFamily="2" charset="-122"/>
              </a:rPr>
              <a:t>基于稳态数学模型</a:t>
            </a:r>
          </a:p>
          <a:p>
            <a:pPr lvl="1" eaLnBrk="1" hangingPunct="1">
              <a:spcBef>
                <a:spcPts val="1200"/>
              </a:spcBef>
            </a:pPr>
            <a:r>
              <a:rPr lang="zh-CN" altLang="en-US" sz="2400" smtClean="0">
                <a:solidFill>
                  <a:srgbClr val="FF3300"/>
                </a:solidFill>
                <a:latin typeface="Times New Roman" pitchFamily="18" charset="0"/>
                <a:ea typeface="华文中宋" pitchFamily="2" charset="-122"/>
              </a:rPr>
              <a:t>新兴的控制技术</a:t>
            </a:r>
            <a:r>
              <a:rPr lang="en-US" altLang="zh-CN" sz="2400" smtClean="0">
                <a:solidFill>
                  <a:srgbClr val="FF3300"/>
                </a:solidFill>
                <a:latin typeface="Times New Roman" pitchFamily="18" charset="0"/>
                <a:ea typeface="华文中宋" pitchFamily="2" charset="-122"/>
              </a:rPr>
              <a:t>—</a:t>
            </a:r>
            <a:r>
              <a:rPr lang="zh-CN" altLang="en-US" sz="2400" smtClean="0">
                <a:solidFill>
                  <a:srgbClr val="FF3300"/>
                </a:solidFill>
                <a:latin typeface="Times New Roman" pitchFamily="18" charset="0"/>
                <a:ea typeface="华文中宋" pitchFamily="2" charset="-122"/>
              </a:rPr>
              <a:t>矢量控制、直接转矩控制</a:t>
            </a:r>
          </a:p>
          <a:p>
            <a:pPr lvl="1" eaLnBrk="1" hangingPunct="1">
              <a:spcBef>
                <a:spcPts val="1200"/>
              </a:spcBef>
              <a:buFont typeface="Wingdings" pitchFamily="2" charset="2"/>
              <a:buNone/>
            </a:pPr>
            <a:r>
              <a:rPr lang="zh-CN" altLang="en-US" sz="2400" smtClean="0">
                <a:solidFill>
                  <a:srgbClr val="FF3300"/>
                </a:solidFill>
                <a:latin typeface="Times New Roman" pitchFamily="18" charset="0"/>
                <a:ea typeface="华文中宋" pitchFamily="2" charset="-122"/>
              </a:rPr>
              <a:t>  </a:t>
            </a:r>
            <a:r>
              <a:rPr lang="en-US" altLang="zh-CN" sz="2400" smtClean="0">
                <a:latin typeface="Times New Roman" pitchFamily="18" charset="0"/>
                <a:ea typeface="华文中宋" pitchFamily="2" charset="-122"/>
              </a:rPr>
              <a:t>F. Blaschke</a:t>
            </a:r>
            <a:r>
              <a:rPr lang="zh-CN" altLang="en-US" sz="2400" smtClean="0">
                <a:latin typeface="Times New Roman" pitchFamily="18" charset="0"/>
                <a:ea typeface="华文中宋" pitchFamily="2" charset="-122"/>
              </a:rPr>
              <a:t>：</a:t>
            </a:r>
            <a:r>
              <a:rPr lang="en-US" altLang="zh-CN" sz="2400" smtClean="0">
                <a:latin typeface="Times New Roman" pitchFamily="18" charset="0"/>
                <a:ea typeface="华文中宋" pitchFamily="2" charset="-122"/>
              </a:rPr>
              <a:t> “</a:t>
            </a:r>
            <a:r>
              <a:rPr lang="zh-CN" altLang="en-US" sz="2400" smtClean="0">
                <a:latin typeface="Times New Roman" pitchFamily="18" charset="0"/>
                <a:ea typeface="华文中宋" pitchFamily="2" charset="-122"/>
              </a:rPr>
              <a:t>感应电机磁场定向控制原理”</a:t>
            </a:r>
          </a:p>
          <a:p>
            <a:pPr lvl="1" eaLnBrk="1" hangingPunct="1">
              <a:spcBef>
                <a:spcPts val="1200"/>
              </a:spcBef>
              <a:buFont typeface="Wingdings" pitchFamily="2" charset="2"/>
              <a:buNone/>
            </a:pPr>
            <a:r>
              <a:rPr lang="zh-CN" altLang="en-US" sz="2400" smtClean="0">
                <a:latin typeface="Times New Roman" pitchFamily="18" charset="0"/>
                <a:ea typeface="华文中宋" pitchFamily="2" charset="-122"/>
              </a:rPr>
              <a:t>  </a:t>
            </a:r>
            <a:r>
              <a:rPr lang="en-US" altLang="zh-CN" sz="2400" smtClean="0">
                <a:latin typeface="Times New Roman" pitchFamily="18" charset="0"/>
                <a:ea typeface="华文中宋" pitchFamily="2" charset="-122"/>
              </a:rPr>
              <a:t>P. C. Custman</a:t>
            </a:r>
            <a:r>
              <a:rPr lang="zh-CN" altLang="en-US" sz="2400" smtClean="0">
                <a:latin typeface="Times New Roman" pitchFamily="18" charset="0"/>
                <a:ea typeface="华文中宋" pitchFamily="2" charset="-122"/>
              </a:rPr>
              <a:t>：</a:t>
            </a:r>
            <a:r>
              <a:rPr lang="en-US" altLang="zh-CN" sz="2400" smtClean="0">
                <a:latin typeface="Times New Roman" pitchFamily="18" charset="0"/>
                <a:ea typeface="华文中宋" pitchFamily="2" charset="-122"/>
              </a:rPr>
              <a:t> “</a:t>
            </a:r>
            <a:r>
              <a:rPr lang="zh-CN" altLang="en-US" sz="2400" smtClean="0">
                <a:latin typeface="Times New Roman" pitchFamily="18" charset="0"/>
                <a:ea typeface="华文中宋" pitchFamily="2" charset="-122"/>
              </a:rPr>
              <a:t>定子电压坐标变换控制”</a:t>
            </a:r>
          </a:p>
          <a:p>
            <a:pPr lvl="1" eaLnBrk="1" hangingPunct="1">
              <a:spcBef>
                <a:spcPts val="1200"/>
              </a:spcBef>
              <a:buFont typeface="Wingdings" pitchFamily="2" charset="2"/>
              <a:buNone/>
            </a:pPr>
            <a:r>
              <a:rPr lang="zh-CN" altLang="en-US" sz="2400" smtClean="0">
                <a:latin typeface="Times New Roman" pitchFamily="18" charset="0"/>
                <a:ea typeface="华文中宋" pitchFamily="2" charset="-122"/>
              </a:rPr>
              <a:t>  难波江章：“转差型矢量控制”</a:t>
            </a:r>
          </a:p>
          <a:p>
            <a:pPr lvl="1" eaLnBrk="1" hangingPunct="1">
              <a:spcBef>
                <a:spcPts val="1200"/>
              </a:spcBef>
              <a:buFont typeface="Wingdings" pitchFamily="2" charset="2"/>
              <a:buNone/>
            </a:pPr>
            <a:r>
              <a:rPr lang="zh-CN" altLang="en-US" sz="2400" smtClean="0">
                <a:latin typeface="Times New Roman" pitchFamily="18" charset="0"/>
                <a:ea typeface="华文中宋" pitchFamily="2" charset="-122"/>
              </a:rPr>
              <a:t>  </a:t>
            </a:r>
            <a:r>
              <a:rPr lang="en-US" altLang="zh-CN" sz="2400" smtClean="0">
                <a:latin typeface="Times New Roman" pitchFamily="18" charset="0"/>
                <a:ea typeface="华文中宋" pitchFamily="2" charset="-122"/>
              </a:rPr>
              <a:t>W. Leonhard</a:t>
            </a:r>
            <a:r>
              <a:rPr lang="zh-CN" altLang="en-US" sz="2400" smtClean="0">
                <a:latin typeface="Times New Roman" pitchFamily="18" charset="0"/>
                <a:ea typeface="华文中宋" pitchFamily="2" charset="-122"/>
              </a:rPr>
              <a:t>：</a:t>
            </a:r>
            <a:r>
              <a:rPr lang="en-US" altLang="zh-CN" sz="2400" smtClean="0">
                <a:latin typeface="Times New Roman" pitchFamily="18" charset="0"/>
                <a:ea typeface="华文中宋" pitchFamily="2" charset="-122"/>
              </a:rPr>
              <a:t> “</a:t>
            </a:r>
            <a:r>
              <a:rPr lang="zh-CN" altLang="en-US" sz="2400" smtClean="0">
                <a:latin typeface="Times New Roman" pitchFamily="18" charset="0"/>
                <a:ea typeface="华文中宋" pitchFamily="2" charset="-122"/>
              </a:rPr>
              <a:t>通用高性能矢量控制系统”</a:t>
            </a:r>
          </a:p>
          <a:p>
            <a:pPr lvl="1" eaLnBrk="1" hangingPunct="1">
              <a:spcBef>
                <a:spcPts val="1200"/>
              </a:spcBef>
              <a:buFont typeface="Wingdings" pitchFamily="2" charset="2"/>
              <a:buNone/>
            </a:pPr>
            <a:r>
              <a:rPr lang="zh-CN" altLang="en-US" sz="2400" smtClean="0">
                <a:latin typeface="Times New Roman" pitchFamily="18" charset="0"/>
                <a:ea typeface="华文中宋" pitchFamily="2" charset="-122"/>
              </a:rPr>
              <a:t>  </a:t>
            </a:r>
            <a:r>
              <a:rPr lang="en-US" altLang="zh-CN" sz="2400" smtClean="0">
                <a:latin typeface="Times New Roman" pitchFamily="18" charset="0"/>
                <a:ea typeface="华文中宋" pitchFamily="2" charset="-122"/>
              </a:rPr>
              <a:t>Depenbrook</a:t>
            </a:r>
            <a:r>
              <a:rPr lang="zh-CN" altLang="en-US" sz="2400" smtClean="0">
                <a:latin typeface="Times New Roman" pitchFamily="18" charset="0"/>
                <a:ea typeface="华文中宋" pitchFamily="2" charset="-122"/>
              </a:rPr>
              <a:t>：“直接转矩控制”</a:t>
            </a:r>
          </a:p>
        </p:txBody>
      </p:sp>
      <p:sp>
        <p:nvSpPr>
          <p:cNvPr id="10" name="Rectangle 22"/>
          <p:cNvSpPr>
            <a:spLocks noChangeArrowheads="1"/>
          </p:cNvSpPr>
          <p:nvPr/>
        </p:nvSpPr>
        <p:spPr bwMode="auto">
          <a:xfrm>
            <a:off x="12700" y="5203825"/>
            <a:ext cx="1628775" cy="473075"/>
          </a:xfrm>
          <a:prstGeom prst="rect">
            <a:avLst/>
          </a:prstGeom>
          <a:solidFill>
            <a:srgbClr val="FFFFFF"/>
          </a:solidFill>
          <a:ln w="9525">
            <a:noFill/>
            <a:miter lim="800000"/>
          </a:ln>
          <a:effectLst/>
        </p:spPr>
        <p:txBody>
          <a:bodyPr lIns="0" tIns="0" rIns="90000" bIns="0"/>
          <a:lstStyle/>
          <a:p>
            <a:pPr>
              <a:spcBef>
                <a:spcPct val="50000"/>
              </a:spcBef>
              <a:buClr>
                <a:srgbClr val="FF9933"/>
              </a:buClr>
              <a:buFont typeface="Wingdings" panose="05000000000000000000" pitchFamily="2" charset="2"/>
              <a:buNone/>
              <a:defRPr/>
            </a:pPr>
            <a:r>
              <a:rPr lang="zh-CN" altLang="en-US" sz="1600" dirty="0">
                <a:solidFill>
                  <a:schemeClr val="tx1"/>
                </a:solidFill>
                <a:effectLst>
                  <a:outerShdw blurRad="38100" dist="38100" dir="2700000" algn="tl">
                    <a:srgbClr val="C0C0C0"/>
                  </a:outerShdw>
                </a:effectLst>
                <a:latin typeface="Arial" panose="020B0604020202020204" pitchFamily="34" charset="0"/>
                <a:sym typeface="+mn-ea"/>
                <a:hlinkClick r:id="rId2" action="ppaction://hlinksldjump"/>
              </a:rPr>
              <a:t>六、交流调速系统分类</a:t>
            </a:r>
            <a:endParaRPr lang="zh-CN" altLang="en-US" sz="16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11" name="Rectangle 23"/>
          <p:cNvSpPr>
            <a:spLocks noChangeArrowheads="1"/>
          </p:cNvSpPr>
          <p:nvPr/>
        </p:nvSpPr>
        <p:spPr bwMode="auto">
          <a:xfrm>
            <a:off x="0" y="1228725"/>
            <a:ext cx="1628775" cy="539750"/>
          </a:xfrm>
          <a:prstGeom prst="rect">
            <a:avLst/>
          </a:prstGeom>
          <a:solidFill>
            <a:srgbClr val="FFFFFF"/>
          </a:solidFill>
          <a:ln w="9525">
            <a:noFill/>
            <a:miter lim="800000"/>
          </a:ln>
          <a:effectLst/>
        </p:spPr>
        <p:txBody>
          <a:bodyPr>
            <a:spAutoFit/>
          </a:bodyPr>
          <a:lstStyle/>
          <a:p>
            <a:pPr>
              <a:buFontTx/>
              <a:buNone/>
              <a:defRPr/>
            </a:pPr>
            <a:r>
              <a:rPr lang="zh-CN" altLang="en-US" sz="1600" dirty="0">
                <a:solidFill>
                  <a:srgbClr val="A50021"/>
                </a:solidFill>
                <a:effectLst>
                  <a:outerShdw blurRad="38100" dist="38100" dir="2700000" algn="tl">
                    <a:srgbClr val="C0C0C0"/>
                  </a:outerShdw>
                </a:effectLst>
                <a:sym typeface="+mn-ea"/>
                <a:hlinkClick r:id="rId3" action="ppaction://hlinksldjump"/>
              </a:rPr>
              <a:t>一、运动控制系统及其组成</a:t>
            </a:r>
            <a:endParaRPr lang="zh-CN" altLang="en-US" sz="1600" dirty="0">
              <a:solidFill>
                <a:srgbClr val="A50021"/>
              </a:solidFill>
              <a:effectLst>
                <a:outerShdw blurRad="38100" dist="38100" dir="2700000" algn="tl">
                  <a:srgbClr val="C0C0C0"/>
                </a:outerShdw>
              </a:effectLst>
              <a:sym typeface="+mn-ea"/>
            </a:endParaRPr>
          </a:p>
        </p:txBody>
      </p:sp>
      <p:sp>
        <p:nvSpPr>
          <p:cNvPr id="12" name="Rectangle 24"/>
          <p:cNvSpPr>
            <a:spLocks noChangeArrowheads="1"/>
          </p:cNvSpPr>
          <p:nvPr/>
        </p:nvSpPr>
        <p:spPr bwMode="auto">
          <a:xfrm>
            <a:off x="14288" y="2006600"/>
            <a:ext cx="1603375" cy="474663"/>
          </a:xfrm>
          <a:prstGeom prst="rect">
            <a:avLst/>
          </a:prstGeom>
          <a:solidFill>
            <a:schemeClr val="accent5">
              <a:lumMod val="40000"/>
              <a:lumOff val="60000"/>
            </a:schemeClr>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4" action="ppaction://hlinksldjump"/>
              </a:rPr>
              <a:t>二、运动控制系统的历史与发展</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13" name="Rectangle 25"/>
          <p:cNvSpPr>
            <a:spLocks noChangeArrowheads="1"/>
          </p:cNvSpPr>
          <p:nvPr/>
        </p:nvSpPr>
        <p:spPr bwMode="auto">
          <a:xfrm>
            <a:off x="-1588" y="2795588"/>
            <a:ext cx="1616076" cy="506412"/>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5" action="ppaction://hlinksldjump"/>
              </a:rPr>
              <a:t>三、运动控制系统转矩控制规律</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14" name="Rectangle 26"/>
          <p:cNvSpPr>
            <a:spLocks noChangeArrowheads="1"/>
          </p:cNvSpPr>
          <p:nvPr/>
        </p:nvSpPr>
        <p:spPr bwMode="auto">
          <a:xfrm>
            <a:off x="0" y="3576638"/>
            <a:ext cx="1671638" cy="5207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6" action="ppaction://hlinksldjump"/>
              </a:rPr>
              <a:t>四、生产机械的负载转矩特性</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15" name="Rectangle 27"/>
          <p:cNvSpPr>
            <a:spLocks noChangeArrowheads="1"/>
          </p:cNvSpPr>
          <p:nvPr/>
        </p:nvSpPr>
        <p:spPr bwMode="auto">
          <a:xfrm>
            <a:off x="12700" y="4421188"/>
            <a:ext cx="1643063" cy="4953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7" action="ppaction://hlinksldjump"/>
              </a:rPr>
              <a:t>五、交流调速系统应用领域</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7331">
                                            <p:txEl>
                                              <p:pRg st="3" end="3"/>
                                            </p:txEl>
                                          </p:spTgt>
                                        </p:tgtEl>
                                        <p:attrNameLst>
                                          <p:attrName>style.visibility</p:attrName>
                                        </p:attrNameLst>
                                      </p:cBhvr>
                                      <p:to>
                                        <p:strVal val="visible"/>
                                      </p:to>
                                    </p:set>
                                    <p:animEffect transition="in" filter="blinds(horizontal)">
                                      <p:cBhvr>
                                        <p:cTn id="7" dur="500"/>
                                        <p:tgtEl>
                                          <p:spTgt spid="86733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67331">
                                            <p:txEl>
                                              <p:pRg st="4" end="4"/>
                                            </p:txEl>
                                          </p:spTgt>
                                        </p:tgtEl>
                                        <p:attrNameLst>
                                          <p:attrName>style.visibility</p:attrName>
                                        </p:attrNameLst>
                                      </p:cBhvr>
                                      <p:to>
                                        <p:strVal val="visible"/>
                                      </p:to>
                                    </p:set>
                                    <p:animEffect transition="in" filter="blinds(horizontal)">
                                      <p:cBhvr>
                                        <p:cTn id="10" dur="500"/>
                                        <p:tgtEl>
                                          <p:spTgt spid="867331">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67331">
                                            <p:txEl>
                                              <p:pRg st="5" end="5"/>
                                            </p:txEl>
                                          </p:spTgt>
                                        </p:tgtEl>
                                        <p:attrNameLst>
                                          <p:attrName>style.visibility</p:attrName>
                                        </p:attrNameLst>
                                      </p:cBhvr>
                                      <p:to>
                                        <p:strVal val="visible"/>
                                      </p:to>
                                    </p:set>
                                    <p:animEffect transition="in" filter="blinds(horizontal)">
                                      <p:cBhvr>
                                        <p:cTn id="15" dur="500"/>
                                        <p:tgtEl>
                                          <p:spTgt spid="867331">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67331">
                                            <p:txEl>
                                              <p:pRg st="6" end="6"/>
                                            </p:txEl>
                                          </p:spTgt>
                                        </p:tgtEl>
                                        <p:attrNameLst>
                                          <p:attrName>style.visibility</p:attrName>
                                        </p:attrNameLst>
                                      </p:cBhvr>
                                      <p:to>
                                        <p:strVal val="visible"/>
                                      </p:to>
                                    </p:set>
                                    <p:animEffect transition="in" filter="blinds(horizontal)">
                                      <p:cBhvr>
                                        <p:cTn id="20" dur="500"/>
                                        <p:tgtEl>
                                          <p:spTgt spid="867331">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67331">
                                            <p:txEl>
                                              <p:pRg st="7" end="7"/>
                                            </p:txEl>
                                          </p:spTgt>
                                        </p:tgtEl>
                                        <p:attrNameLst>
                                          <p:attrName>style.visibility</p:attrName>
                                        </p:attrNameLst>
                                      </p:cBhvr>
                                      <p:to>
                                        <p:strVal val="visible"/>
                                      </p:to>
                                    </p:set>
                                    <p:animEffect transition="in" filter="blinds(horizontal)">
                                      <p:cBhvr>
                                        <p:cTn id="25" dur="500"/>
                                        <p:tgtEl>
                                          <p:spTgt spid="8673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1776413" y="911225"/>
            <a:ext cx="6875462" cy="706438"/>
          </a:xfrm>
        </p:spPr>
        <p:txBody>
          <a:bodyPr/>
          <a:lstStyle/>
          <a:p>
            <a:pPr eaLnBrk="1" hangingPunct="1">
              <a:defRPr/>
            </a:pPr>
            <a:r>
              <a:rPr lang="zh-CN" altLang="en-US" sz="2800" smtClean="0">
                <a:solidFill>
                  <a:srgbClr val="A50021"/>
                </a:solidFill>
                <a:effectLst>
                  <a:outerShdw blurRad="38100" dist="38100" dir="2700000" algn="tl">
                    <a:srgbClr val="C0C0C0"/>
                  </a:outerShdw>
                </a:effectLst>
                <a:ea typeface="宋体" panose="02010600030101010101" pitchFamily="2" charset="-122"/>
              </a:rPr>
              <a:t>重点讲解的交流调速系统：</a:t>
            </a:r>
          </a:p>
        </p:txBody>
      </p:sp>
      <p:sp>
        <p:nvSpPr>
          <p:cNvPr id="228355" name="Rectangle 3"/>
          <p:cNvSpPr>
            <a:spLocks noGrp="1" noChangeArrowheads="1"/>
          </p:cNvSpPr>
          <p:nvPr>
            <p:ph idx="1"/>
          </p:nvPr>
        </p:nvSpPr>
        <p:spPr>
          <a:xfrm>
            <a:off x="1774825" y="1593850"/>
            <a:ext cx="6516688" cy="1455738"/>
          </a:xfrm>
        </p:spPr>
        <p:txBody>
          <a:bodyPr/>
          <a:lstStyle/>
          <a:p>
            <a:pPr marL="0" indent="0" eaLnBrk="1" hangingPunct="1">
              <a:buFont typeface="Wingdings" pitchFamily="2" charset="2"/>
              <a:buNone/>
            </a:pPr>
            <a:r>
              <a:rPr lang="zh-CN" altLang="en-US" sz="2400" smtClean="0">
                <a:solidFill>
                  <a:srgbClr val="0000CC"/>
                </a:solidFill>
                <a:effectLst>
                  <a:outerShdw blurRad="38100" dist="38100" dir="2700000" algn="tl">
                    <a:srgbClr val="C0C0C0"/>
                  </a:outerShdw>
                </a:effectLst>
                <a:ea typeface="宋体" pitchFamily="2" charset="-122"/>
              </a:rPr>
              <a:t>基于</a:t>
            </a:r>
            <a:r>
              <a:rPr lang="zh-CN" altLang="en-US" sz="2400" smtClean="0">
                <a:solidFill>
                  <a:srgbClr val="0000CC"/>
                </a:solidFill>
                <a:effectLst>
                  <a:outerShdw blurRad="38100" dist="38100" dir="2700000" algn="tl">
                    <a:srgbClr val="C0C0C0"/>
                  </a:outerShdw>
                </a:effectLst>
                <a:latin typeface="黑体" pitchFamily="49" charset="-122"/>
                <a:ea typeface="黑体" pitchFamily="49" charset="-122"/>
              </a:rPr>
              <a:t>稳态模型</a:t>
            </a:r>
            <a:r>
              <a:rPr lang="zh-CN" altLang="en-US" sz="2400" smtClean="0">
                <a:solidFill>
                  <a:srgbClr val="0000CC"/>
                </a:solidFill>
                <a:effectLst>
                  <a:outerShdw blurRad="38100" dist="38100" dir="2700000" algn="tl">
                    <a:srgbClr val="C0C0C0"/>
                  </a:outerShdw>
                </a:effectLst>
                <a:ea typeface="宋体" pitchFamily="2" charset="-122"/>
              </a:rPr>
              <a:t>的交流调速系统</a:t>
            </a:r>
            <a:r>
              <a:rPr lang="en-US" altLang="zh-CN" sz="2400" smtClean="0">
                <a:solidFill>
                  <a:srgbClr val="0000CC"/>
                </a:solidFill>
                <a:effectLst>
                  <a:outerShdw blurRad="38100" dist="38100" dir="2700000" algn="tl">
                    <a:srgbClr val="C0C0C0"/>
                  </a:outerShdw>
                </a:effectLst>
                <a:ea typeface="宋体" pitchFamily="2" charset="-122"/>
              </a:rPr>
              <a:t>(</a:t>
            </a:r>
            <a:r>
              <a:rPr lang="zh-CN" altLang="en-US" sz="2400" smtClean="0">
                <a:solidFill>
                  <a:srgbClr val="0000CC"/>
                </a:solidFill>
                <a:effectLst>
                  <a:outerShdw blurRad="38100" dist="38100" dir="2700000" algn="tl">
                    <a:srgbClr val="C0C0C0"/>
                  </a:outerShdw>
                </a:effectLst>
                <a:ea typeface="宋体" pitchFamily="2" charset="-122"/>
              </a:rPr>
              <a:t>感应电动机</a:t>
            </a:r>
            <a:r>
              <a:rPr lang="en-US" altLang="zh-CN" sz="2400" smtClean="0">
                <a:solidFill>
                  <a:srgbClr val="0000CC"/>
                </a:solidFill>
                <a:effectLst>
                  <a:outerShdw blurRad="38100" dist="38100" dir="2700000" algn="tl">
                    <a:srgbClr val="C0C0C0"/>
                  </a:outerShdw>
                </a:effectLst>
                <a:ea typeface="宋体" pitchFamily="2" charset="-122"/>
              </a:rPr>
              <a:t>)</a:t>
            </a:r>
          </a:p>
          <a:p>
            <a:pPr marL="0" indent="0" eaLnBrk="1" hangingPunct="1">
              <a:buFont typeface="Wingdings" pitchFamily="2" charset="2"/>
              <a:buNone/>
            </a:pPr>
            <a:r>
              <a:rPr lang="zh-CN" altLang="en-US" sz="2400" smtClean="0">
                <a:effectLst>
                  <a:outerShdw blurRad="38100" dist="38100" dir="2700000" algn="tl">
                    <a:srgbClr val="C0C0C0"/>
                  </a:outerShdw>
                </a:effectLst>
                <a:ea typeface="宋体" pitchFamily="2" charset="-122"/>
              </a:rPr>
              <a:t>     </a:t>
            </a:r>
            <a:r>
              <a:rPr lang="zh-CN" altLang="en-US" sz="2200" smtClean="0">
                <a:effectLst>
                  <a:outerShdw blurRad="38100" dist="38100" dir="2700000" algn="tl">
                    <a:srgbClr val="C0C0C0"/>
                  </a:outerShdw>
                </a:effectLst>
                <a:ea typeface="宋体" pitchFamily="2" charset="-122"/>
              </a:rPr>
              <a:t>降压调速控制系统</a:t>
            </a:r>
            <a:r>
              <a:rPr lang="zh-CN" altLang="en-US" sz="2400" smtClean="0">
                <a:effectLst>
                  <a:outerShdw blurRad="38100" dist="38100" dir="2700000" algn="tl">
                    <a:srgbClr val="C0C0C0"/>
                  </a:outerShdw>
                </a:effectLst>
                <a:ea typeface="宋体" pitchFamily="2" charset="-122"/>
              </a:rPr>
              <a:t>      </a:t>
            </a:r>
          </a:p>
          <a:p>
            <a:pPr marL="0" indent="0" eaLnBrk="1" hangingPunct="1">
              <a:buFont typeface="Wingdings" pitchFamily="2" charset="2"/>
              <a:buNone/>
            </a:pPr>
            <a:r>
              <a:rPr lang="zh-CN" altLang="en-US" sz="2200" smtClean="0">
                <a:effectLst>
                  <a:outerShdw blurRad="38100" dist="38100" dir="2700000" algn="tl">
                    <a:srgbClr val="C0C0C0"/>
                  </a:outerShdw>
                </a:effectLst>
                <a:ea typeface="宋体" pitchFamily="2" charset="-122"/>
              </a:rPr>
              <a:t>     转速开环的变压变频调速系统</a:t>
            </a:r>
          </a:p>
          <a:p>
            <a:pPr marL="0" indent="0" eaLnBrk="1" hangingPunct="1">
              <a:buFont typeface="Wingdings" pitchFamily="2" charset="2"/>
              <a:buNone/>
            </a:pPr>
            <a:r>
              <a:rPr lang="zh-CN" altLang="en-US" sz="2200" smtClean="0">
                <a:effectLst>
                  <a:outerShdw blurRad="38100" dist="38100" dir="2700000" algn="tl">
                    <a:srgbClr val="C0C0C0"/>
                  </a:outerShdw>
                </a:effectLst>
                <a:ea typeface="宋体" pitchFamily="2" charset="-122"/>
              </a:rPr>
              <a:t>     转速闭环的转差频率控制系统</a:t>
            </a:r>
            <a:endParaRPr lang="zh-CN" altLang="en-US" sz="2200" smtClean="0">
              <a:solidFill>
                <a:srgbClr val="A50021"/>
              </a:solidFill>
              <a:effectLst>
                <a:outerShdw blurRad="38100" dist="38100" dir="2700000" algn="tl">
                  <a:srgbClr val="C0C0C0"/>
                </a:outerShdw>
              </a:effectLst>
              <a:ea typeface="宋体" pitchFamily="2" charset="-122"/>
            </a:endParaRPr>
          </a:p>
        </p:txBody>
      </p:sp>
      <p:sp>
        <p:nvSpPr>
          <p:cNvPr id="228363" name="Rectangle 11"/>
          <p:cNvSpPr>
            <a:spLocks noChangeArrowheads="1"/>
          </p:cNvSpPr>
          <p:nvPr/>
        </p:nvSpPr>
        <p:spPr bwMode="auto">
          <a:xfrm>
            <a:off x="1738313" y="3344863"/>
            <a:ext cx="6765925" cy="1038225"/>
          </a:xfrm>
          <a:prstGeom prst="rect">
            <a:avLst/>
          </a:prstGeom>
          <a:noFill/>
          <a:ln w="9525">
            <a:noFill/>
            <a:miter lim="800000"/>
          </a:ln>
          <a:effectLst/>
        </p:spPr>
        <p:txBody>
          <a:bodyPr lIns="0" tIns="0" rIns="90000" bIns="0"/>
          <a:lstStyle/>
          <a:p>
            <a:pPr>
              <a:lnSpc>
                <a:spcPct val="100000"/>
              </a:lnSpc>
              <a:buClr>
                <a:srgbClr val="FF9933"/>
              </a:buClr>
            </a:pPr>
            <a:r>
              <a:rPr lang="zh-CN" altLang="en-US">
                <a:solidFill>
                  <a:srgbClr val="0000CC"/>
                </a:solidFill>
                <a:effectLst>
                  <a:outerShdw blurRad="38100" dist="38100" dir="2700000" algn="tl">
                    <a:srgbClr val="C0C0C0"/>
                  </a:outerShdw>
                </a:effectLst>
                <a:latin typeface="Arial" pitchFamily="34" charset="0"/>
              </a:rPr>
              <a:t>基于</a:t>
            </a:r>
            <a:r>
              <a:rPr lang="zh-CN" altLang="en-US">
                <a:solidFill>
                  <a:srgbClr val="0000CC"/>
                </a:solidFill>
                <a:effectLst>
                  <a:outerShdw blurRad="38100" dist="38100" dir="2700000" algn="tl">
                    <a:srgbClr val="C0C0C0"/>
                  </a:outerShdw>
                </a:effectLst>
                <a:latin typeface="黑体" pitchFamily="49" charset="-122"/>
                <a:ea typeface="黑体" pitchFamily="49" charset="-122"/>
              </a:rPr>
              <a:t>动态模型</a:t>
            </a:r>
            <a:r>
              <a:rPr lang="zh-CN" altLang="en-US">
                <a:solidFill>
                  <a:srgbClr val="0000CC"/>
                </a:solidFill>
                <a:effectLst>
                  <a:outerShdw blurRad="38100" dist="38100" dir="2700000" algn="tl">
                    <a:srgbClr val="C0C0C0"/>
                  </a:outerShdw>
                </a:effectLst>
                <a:latin typeface="Arial" pitchFamily="34" charset="0"/>
              </a:rPr>
              <a:t>的交流调速系统</a:t>
            </a:r>
            <a:r>
              <a:rPr lang="en-US" altLang="zh-CN">
                <a:solidFill>
                  <a:srgbClr val="0000CC"/>
                </a:solidFill>
                <a:effectLst>
                  <a:outerShdw blurRad="38100" dist="38100" dir="2700000" algn="tl">
                    <a:srgbClr val="C0C0C0"/>
                  </a:outerShdw>
                </a:effectLst>
                <a:latin typeface="Arial" pitchFamily="34" charset="0"/>
              </a:rPr>
              <a:t>(</a:t>
            </a:r>
            <a:r>
              <a:rPr lang="zh-CN" altLang="en-US">
                <a:solidFill>
                  <a:srgbClr val="0000CC"/>
                </a:solidFill>
                <a:effectLst>
                  <a:outerShdw blurRad="38100" dist="38100" dir="2700000" algn="tl">
                    <a:srgbClr val="C0C0C0"/>
                  </a:outerShdw>
                </a:effectLst>
                <a:latin typeface="Arial" pitchFamily="34" charset="0"/>
              </a:rPr>
              <a:t>感应电动机</a:t>
            </a:r>
            <a:r>
              <a:rPr lang="en-US" altLang="zh-CN">
                <a:solidFill>
                  <a:srgbClr val="0000CC"/>
                </a:solidFill>
                <a:effectLst>
                  <a:outerShdw blurRad="38100" dist="38100" dir="2700000" algn="tl">
                    <a:srgbClr val="C0C0C0"/>
                  </a:outerShdw>
                </a:effectLst>
                <a:latin typeface="Arial" pitchFamily="34" charset="0"/>
              </a:rPr>
              <a:t>)</a:t>
            </a:r>
          </a:p>
          <a:p>
            <a:pPr>
              <a:lnSpc>
                <a:spcPct val="100000"/>
              </a:lnSpc>
              <a:buClr>
                <a:srgbClr val="FF9933"/>
              </a:buClr>
            </a:pPr>
            <a:r>
              <a:rPr lang="zh-CN" altLang="en-US" sz="2200">
                <a:solidFill>
                  <a:schemeClr val="tx1"/>
                </a:solidFill>
                <a:effectLst>
                  <a:outerShdw blurRad="38100" dist="38100" dir="2700000" algn="tl">
                    <a:srgbClr val="C0C0C0"/>
                  </a:outerShdw>
                </a:effectLst>
                <a:latin typeface="Arial" pitchFamily="34" charset="0"/>
              </a:rPr>
              <a:t>     矢量控制系统</a:t>
            </a:r>
          </a:p>
          <a:p>
            <a:pPr>
              <a:lnSpc>
                <a:spcPct val="100000"/>
              </a:lnSpc>
              <a:buClr>
                <a:srgbClr val="FF9933"/>
              </a:buClr>
            </a:pPr>
            <a:r>
              <a:rPr lang="zh-CN" altLang="en-US" sz="2200">
                <a:solidFill>
                  <a:schemeClr val="tx1"/>
                </a:solidFill>
                <a:effectLst>
                  <a:outerShdw blurRad="38100" dist="38100" dir="2700000" algn="tl">
                    <a:srgbClr val="C0C0C0"/>
                  </a:outerShdw>
                </a:effectLst>
                <a:latin typeface="Arial" pitchFamily="34" charset="0"/>
              </a:rPr>
              <a:t>     直接转矩控制系统</a:t>
            </a:r>
            <a:endParaRPr lang="zh-CN" altLang="en-US" sz="2200">
              <a:solidFill>
                <a:srgbClr val="A50021"/>
              </a:solidFill>
              <a:effectLst>
                <a:outerShdw blurRad="38100" dist="38100" dir="2700000" algn="tl">
                  <a:srgbClr val="C0C0C0"/>
                </a:outerShdw>
              </a:effectLst>
              <a:latin typeface="Arial" pitchFamily="34" charset="0"/>
            </a:endParaRPr>
          </a:p>
        </p:txBody>
      </p:sp>
      <p:sp>
        <p:nvSpPr>
          <p:cNvPr id="228365" name="Rectangle 13"/>
          <p:cNvSpPr>
            <a:spLocks noChangeArrowheads="1"/>
          </p:cNvSpPr>
          <p:nvPr/>
        </p:nvSpPr>
        <p:spPr bwMode="auto">
          <a:xfrm>
            <a:off x="1708150" y="5233988"/>
            <a:ext cx="7207250" cy="1435100"/>
          </a:xfrm>
          <a:prstGeom prst="rect">
            <a:avLst/>
          </a:prstGeom>
          <a:noFill/>
          <a:ln w="9525">
            <a:noFill/>
            <a:miter lim="800000"/>
          </a:ln>
          <a:effectLst/>
        </p:spPr>
        <p:txBody>
          <a:bodyPr lIns="0" tIns="0" rIns="90000" bIns="0"/>
          <a:lstStyle/>
          <a:p>
            <a:pPr>
              <a:lnSpc>
                <a:spcPct val="100000"/>
              </a:lnSpc>
              <a:buClr>
                <a:srgbClr val="FF9933"/>
              </a:buClr>
              <a:buFont typeface="Wingdings" panose="05000000000000000000" pitchFamily="2" charset="2"/>
              <a:buNone/>
              <a:defRPr/>
            </a:pPr>
            <a:r>
              <a:rPr lang="zh-CN" altLang="en-US" dirty="0">
                <a:solidFill>
                  <a:srgbClr val="0000CC"/>
                </a:solidFill>
                <a:effectLst>
                  <a:outerShdw blurRad="38100" dist="38100" dir="2700000" algn="tl">
                    <a:srgbClr val="C0C0C0"/>
                  </a:outerShdw>
                </a:effectLst>
                <a:latin typeface="Arial" panose="020B0604020202020204" pitchFamily="34" charset="0"/>
                <a:sym typeface="+mn-ea"/>
              </a:rPr>
              <a:t>同步电动机交流调速系统</a:t>
            </a:r>
          </a:p>
          <a:p>
            <a:pPr algn="just">
              <a:lnSpc>
                <a:spcPct val="100000"/>
              </a:lnSpc>
              <a:buClr>
                <a:srgbClr val="FF9933"/>
              </a:buClr>
              <a:buFont typeface="Wingdings" panose="05000000000000000000" pitchFamily="2" charset="2"/>
              <a:buNone/>
              <a:defRPr/>
            </a:pPr>
            <a:r>
              <a:rPr lang="zh-CN" altLang="en-US" sz="2200" dirty="0">
                <a:solidFill>
                  <a:schemeClr val="tx1"/>
                </a:solidFill>
                <a:effectLst>
                  <a:outerShdw blurRad="38100" dist="38100" dir="2700000" algn="tl">
                    <a:srgbClr val="C0C0C0"/>
                  </a:outerShdw>
                </a:effectLst>
                <a:latin typeface="Arial" panose="020B0604020202020204" pitchFamily="34" charset="0"/>
                <a:sym typeface="+mn-ea"/>
              </a:rPr>
              <a:t>     同步电动机的转速与电源频率严格保持同步，机械特性硬。电力电子变频技术的发展，成功地解决了阻碍同步电动机调速的</a:t>
            </a:r>
            <a:r>
              <a:rPr lang="zh-CN" altLang="en-US" sz="2200" dirty="0">
                <a:solidFill>
                  <a:srgbClr val="FF0000"/>
                </a:solidFill>
                <a:effectLst>
                  <a:outerShdw blurRad="38100" dist="38100" dir="2700000" algn="tl">
                    <a:srgbClr val="C0C0C0"/>
                  </a:outerShdw>
                </a:effectLst>
                <a:latin typeface="Arial" panose="020B0604020202020204" pitchFamily="34" charset="0"/>
                <a:sym typeface="+mn-ea"/>
              </a:rPr>
              <a:t>失步</a:t>
            </a:r>
            <a:r>
              <a:rPr lang="zh-CN" altLang="en-US" sz="2200" dirty="0">
                <a:solidFill>
                  <a:schemeClr val="tx1"/>
                </a:solidFill>
                <a:effectLst>
                  <a:outerShdw blurRad="38100" dist="38100" dir="2700000" algn="tl">
                    <a:srgbClr val="C0C0C0"/>
                  </a:outerShdw>
                </a:effectLst>
                <a:latin typeface="Arial" panose="020B0604020202020204" pitchFamily="34" charset="0"/>
                <a:sym typeface="+mn-ea"/>
              </a:rPr>
              <a:t>和</a:t>
            </a:r>
            <a:r>
              <a:rPr lang="zh-CN" altLang="en-US" sz="2200" dirty="0">
                <a:solidFill>
                  <a:srgbClr val="FF0000"/>
                </a:solidFill>
                <a:effectLst>
                  <a:outerShdw blurRad="38100" dist="38100" dir="2700000" algn="tl">
                    <a:srgbClr val="C0C0C0"/>
                  </a:outerShdw>
                </a:effectLst>
                <a:latin typeface="Arial" panose="020B0604020202020204" pitchFamily="34" charset="0"/>
                <a:sym typeface="+mn-ea"/>
              </a:rPr>
              <a:t>启动</a:t>
            </a:r>
            <a:r>
              <a:rPr lang="zh-CN" altLang="en-US" sz="2200" dirty="0">
                <a:solidFill>
                  <a:schemeClr val="tx1"/>
                </a:solidFill>
                <a:effectLst>
                  <a:outerShdw blurRad="38100" dist="38100" dir="2700000" algn="tl">
                    <a:srgbClr val="C0C0C0"/>
                  </a:outerShdw>
                </a:effectLst>
                <a:latin typeface="Arial" panose="020B0604020202020204" pitchFamily="34" charset="0"/>
                <a:sym typeface="+mn-ea"/>
              </a:rPr>
              <a:t>两大问题。</a:t>
            </a:r>
          </a:p>
        </p:txBody>
      </p:sp>
      <p:sp>
        <p:nvSpPr>
          <p:cNvPr id="228379" name="Rectangle 27"/>
          <p:cNvSpPr>
            <a:spLocks noChangeArrowheads="1"/>
          </p:cNvSpPr>
          <p:nvPr/>
        </p:nvSpPr>
        <p:spPr bwMode="auto">
          <a:xfrm>
            <a:off x="1609725" y="4772025"/>
            <a:ext cx="7343775" cy="420688"/>
          </a:xfrm>
          <a:prstGeom prst="rect">
            <a:avLst/>
          </a:prstGeom>
          <a:noFill/>
          <a:ln w="9525">
            <a:noFill/>
            <a:miter lim="800000"/>
          </a:ln>
          <a:effectLst/>
        </p:spPr>
        <p:txBody>
          <a:bodyPr>
            <a:spAutoFit/>
          </a:bodyPr>
          <a:lstStyle/>
          <a:p>
            <a:pPr>
              <a:buFontTx/>
              <a:buNone/>
              <a:defRPr/>
            </a:pPr>
            <a:r>
              <a:rPr kumimoji="1" lang="zh-CN" altLang="en-US" dirty="0">
                <a:solidFill>
                  <a:srgbClr val="0000CC"/>
                </a:solidFill>
                <a:effectLst>
                  <a:outerShdw blurRad="38100" dist="38100" dir="2700000" algn="tl">
                    <a:srgbClr val="C0C0C0"/>
                  </a:outerShdw>
                </a:effectLst>
                <a:sym typeface="+mn-ea"/>
              </a:rPr>
              <a:t>绕线转子</a:t>
            </a:r>
            <a:r>
              <a:rPr lang="zh-CN" altLang="en-US" dirty="0">
                <a:solidFill>
                  <a:srgbClr val="0000CC"/>
                </a:solidFill>
                <a:effectLst>
                  <a:outerShdw blurRad="38100" dist="38100" dir="2700000" algn="tl">
                    <a:srgbClr val="C0C0C0"/>
                  </a:outerShdw>
                </a:effectLst>
                <a:latin typeface="Arial" panose="020B0604020202020204" pitchFamily="34" charset="0"/>
                <a:sym typeface="+mn-ea"/>
              </a:rPr>
              <a:t>感应</a:t>
            </a:r>
            <a:r>
              <a:rPr kumimoji="1" lang="zh-CN" altLang="en-US" dirty="0">
                <a:solidFill>
                  <a:srgbClr val="0000CC"/>
                </a:solidFill>
                <a:effectLst>
                  <a:outerShdw blurRad="38100" dist="38100" dir="2700000" algn="tl">
                    <a:srgbClr val="C0C0C0"/>
                  </a:outerShdw>
                </a:effectLst>
                <a:sym typeface="+mn-ea"/>
              </a:rPr>
              <a:t>电动机串级和双馈调速系统</a:t>
            </a:r>
          </a:p>
        </p:txBody>
      </p:sp>
      <p:sp>
        <p:nvSpPr>
          <p:cNvPr id="2" name="Rectangle 3"/>
          <p:cNvSpPr>
            <a:spLocks noChangeArrowheads="1"/>
          </p:cNvSpPr>
          <p:nvPr/>
        </p:nvSpPr>
        <p:spPr bwMode="auto">
          <a:xfrm>
            <a:off x="1933575" y="2952750"/>
            <a:ext cx="6516688" cy="412750"/>
          </a:xfrm>
          <a:prstGeom prst="rect">
            <a:avLst/>
          </a:prstGeom>
          <a:noFill/>
          <a:ln w="9525">
            <a:noFill/>
            <a:miter lim="800000"/>
          </a:ln>
        </p:spPr>
        <p:txBody>
          <a:bodyPr lIns="0" tIns="0" rIns="90000" bIns="0"/>
          <a:lstStyle/>
          <a:p>
            <a:pPr>
              <a:lnSpc>
                <a:spcPct val="100000"/>
              </a:lnSpc>
              <a:buClr>
                <a:srgbClr val="FF9933"/>
              </a:buClr>
              <a:buFont typeface="Wingdings" panose="05000000000000000000" pitchFamily="2" charset="2"/>
              <a:buNone/>
              <a:defRPr/>
            </a:pPr>
            <a:r>
              <a:rPr lang="zh-CN" altLang="en-US" sz="2200">
                <a:solidFill>
                  <a:srgbClr val="FF0000"/>
                </a:solidFill>
                <a:effectLst>
                  <a:outerShdw blurRad="38100" dist="38100" dir="2700000" algn="tl">
                    <a:srgbClr val="C0C0C0"/>
                  </a:outerShdw>
                </a:effectLst>
                <a:latin typeface="Arial" panose="020B0604020202020204" pitchFamily="34" charset="0"/>
                <a:sym typeface="+mn-ea"/>
              </a:rPr>
              <a:t>注：</a:t>
            </a:r>
            <a:r>
              <a:rPr lang="zh-CN" altLang="en-US" sz="2200">
                <a:solidFill>
                  <a:srgbClr val="A50021"/>
                </a:solidFill>
                <a:effectLst>
                  <a:outerShdw blurRad="38100" dist="38100" dir="2700000" algn="tl">
                    <a:srgbClr val="C0C0C0"/>
                  </a:outerShdw>
                </a:effectLst>
                <a:latin typeface="Arial" panose="020B0604020202020204" pitchFamily="34" charset="0"/>
                <a:sym typeface="+mn-ea"/>
              </a:rPr>
              <a:t>动态性能无法与直流调速系统相比</a:t>
            </a:r>
          </a:p>
        </p:txBody>
      </p:sp>
      <p:sp>
        <p:nvSpPr>
          <p:cNvPr id="3" name="Rectangle 11"/>
          <p:cNvSpPr>
            <a:spLocks noChangeArrowheads="1"/>
          </p:cNvSpPr>
          <p:nvPr/>
        </p:nvSpPr>
        <p:spPr bwMode="auto">
          <a:xfrm>
            <a:off x="1954213" y="4389438"/>
            <a:ext cx="6765925" cy="398462"/>
          </a:xfrm>
          <a:prstGeom prst="rect">
            <a:avLst/>
          </a:prstGeom>
          <a:noFill/>
          <a:ln w="9525">
            <a:noFill/>
            <a:miter lim="800000"/>
          </a:ln>
          <a:effectLst/>
        </p:spPr>
        <p:txBody>
          <a:bodyPr lIns="0" tIns="0" rIns="90000" bIns="0"/>
          <a:lstStyle/>
          <a:p>
            <a:pPr>
              <a:lnSpc>
                <a:spcPct val="100000"/>
              </a:lnSpc>
              <a:buClr>
                <a:srgbClr val="FF9933"/>
              </a:buClr>
              <a:buFont typeface="Wingdings" panose="05000000000000000000" pitchFamily="2" charset="2"/>
              <a:buNone/>
              <a:defRPr/>
            </a:pPr>
            <a:r>
              <a:rPr lang="zh-CN" altLang="en-US" sz="2200">
                <a:solidFill>
                  <a:srgbClr val="FF0000"/>
                </a:solidFill>
                <a:effectLst>
                  <a:outerShdw blurRad="38100" dist="38100" dir="2700000" algn="tl">
                    <a:srgbClr val="C0C0C0"/>
                  </a:outerShdw>
                </a:effectLst>
                <a:latin typeface="Arial" panose="020B0604020202020204" pitchFamily="34" charset="0"/>
                <a:sym typeface="+mn-ea"/>
              </a:rPr>
              <a:t>注：</a:t>
            </a:r>
            <a:r>
              <a:rPr lang="zh-CN" altLang="en-US" sz="2200">
                <a:solidFill>
                  <a:srgbClr val="A50021"/>
                </a:solidFill>
                <a:effectLst>
                  <a:outerShdw blurRad="38100" dist="38100" dir="2700000" algn="tl">
                    <a:srgbClr val="C0C0C0"/>
                  </a:outerShdw>
                </a:effectLst>
                <a:latin typeface="Arial" panose="020B0604020202020204" pitchFamily="34" charset="0"/>
                <a:sym typeface="+mn-ea"/>
              </a:rPr>
              <a:t>动态性能良好，取代直流调速系统</a:t>
            </a:r>
          </a:p>
        </p:txBody>
      </p:sp>
      <p:sp>
        <p:nvSpPr>
          <p:cNvPr id="21" name="Rectangle 22"/>
          <p:cNvSpPr>
            <a:spLocks noChangeArrowheads="1"/>
          </p:cNvSpPr>
          <p:nvPr/>
        </p:nvSpPr>
        <p:spPr bwMode="auto">
          <a:xfrm>
            <a:off x="12700" y="5203825"/>
            <a:ext cx="1628775" cy="473075"/>
          </a:xfrm>
          <a:prstGeom prst="rect">
            <a:avLst/>
          </a:prstGeom>
          <a:solidFill>
            <a:srgbClr val="FFFFFF"/>
          </a:solidFill>
          <a:ln w="9525">
            <a:noFill/>
            <a:miter lim="800000"/>
          </a:ln>
          <a:effectLst/>
        </p:spPr>
        <p:txBody>
          <a:bodyPr lIns="0" tIns="0" rIns="90000" bIns="0"/>
          <a:lstStyle/>
          <a:p>
            <a:pPr>
              <a:spcBef>
                <a:spcPct val="50000"/>
              </a:spcBef>
              <a:buClr>
                <a:srgbClr val="FF9933"/>
              </a:buClr>
              <a:buFont typeface="Wingdings" panose="05000000000000000000" pitchFamily="2" charset="2"/>
              <a:buNone/>
              <a:defRPr/>
            </a:pPr>
            <a:r>
              <a:rPr lang="zh-CN" altLang="en-US" sz="1600" dirty="0">
                <a:solidFill>
                  <a:schemeClr val="tx1"/>
                </a:solidFill>
                <a:effectLst>
                  <a:outerShdw blurRad="38100" dist="38100" dir="2700000" algn="tl">
                    <a:srgbClr val="C0C0C0"/>
                  </a:outerShdw>
                </a:effectLst>
                <a:latin typeface="Arial" panose="020B0604020202020204" pitchFamily="34" charset="0"/>
                <a:sym typeface="+mn-ea"/>
                <a:hlinkClick r:id="rId2" action="ppaction://hlinksldjump"/>
              </a:rPr>
              <a:t>六、交流调速系统分类</a:t>
            </a:r>
            <a:endParaRPr lang="zh-CN" altLang="en-US" sz="16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2" name="Rectangle 23"/>
          <p:cNvSpPr>
            <a:spLocks noChangeArrowheads="1"/>
          </p:cNvSpPr>
          <p:nvPr/>
        </p:nvSpPr>
        <p:spPr bwMode="auto">
          <a:xfrm>
            <a:off x="0" y="1228725"/>
            <a:ext cx="1628775" cy="539750"/>
          </a:xfrm>
          <a:prstGeom prst="rect">
            <a:avLst/>
          </a:prstGeom>
          <a:solidFill>
            <a:srgbClr val="FFFFFF"/>
          </a:solidFill>
          <a:ln w="9525">
            <a:noFill/>
            <a:miter lim="800000"/>
          </a:ln>
          <a:effectLst/>
        </p:spPr>
        <p:txBody>
          <a:bodyPr>
            <a:spAutoFit/>
          </a:bodyPr>
          <a:lstStyle/>
          <a:p>
            <a:pPr>
              <a:buFontTx/>
              <a:buNone/>
              <a:defRPr/>
            </a:pPr>
            <a:r>
              <a:rPr lang="zh-CN" altLang="en-US" sz="1600" dirty="0">
                <a:solidFill>
                  <a:srgbClr val="A50021"/>
                </a:solidFill>
                <a:effectLst>
                  <a:outerShdw blurRad="38100" dist="38100" dir="2700000" algn="tl">
                    <a:srgbClr val="C0C0C0"/>
                  </a:outerShdw>
                </a:effectLst>
                <a:sym typeface="+mn-ea"/>
                <a:hlinkClick r:id="rId3" action="ppaction://hlinksldjump"/>
              </a:rPr>
              <a:t>一、运动控制系统及其组成</a:t>
            </a:r>
            <a:endParaRPr lang="zh-CN" altLang="en-US" sz="1600" dirty="0">
              <a:solidFill>
                <a:srgbClr val="A50021"/>
              </a:solidFill>
              <a:effectLst>
                <a:outerShdw blurRad="38100" dist="38100" dir="2700000" algn="tl">
                  <a:srgbClr val="C0C0C0"/>
                </a:outerShdw>
              </a:effectLst>
              <a:sym typeface="+mn-ea"/>
            </a:endParaRPr>
          </a:p>
        </p:txBody>
      </p:sp>
      <p:sp>
        <p:nvSpPr>
          <p:cNvPr id="23" name="Rectangle 24"/>
          <p:cNvSpPr>
            <a:spLocks noChangeArrowheads="1"/>
          </p:cNvSpPr>
          <p:nvPr/>
        </p:nvSpPr>
        <p:spPr bwMode="auto">
          <a:xfrm>
            <a:off x="14288" y="2006600"/>
            <a:ext cx="1603375" cy="474663"/>
          </a:xfrm>
          <a:prstGeom prst="rect">
            <a:avLst/>
          </a:prstGeom>
          <a:solidFill>
            <a:schemeClr val="accent5">
              <a:lumMod val="40000"/>
              <a:lumOff val="60000"/>
            </a:schemeClr>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4" action="ppaction://hlinksldjump"/>
              </a:rPr>
              <a:t>二、运动控制系统的历史与发展</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4" name="Rectangle 25"/>
          <p:cNvSpPr>
            <a:spLocks noChangeArrowheads="1"/>
          </p:cNvSpPr>
          <p:nvPr/>
        </p:nvSpPr>
        <p:spPr bwMode="auto">
          <a:xfrm>
            <a:off x="-1588" y="2795588"/>
            <a:ext cx="1616076" cy="506412"/>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5" action="ppaction://hlinksldjump"/>
              </a:rPr>
              <a:t>三、运动控制系统转矩控制规律</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5" name="Rectangle 26"/>
          <p:cNvSpPr>
            <a:spLocks noChangeArrowheads="1"/>
          </p:cNvSpPr>
          <p:nvPr/>
        </p:nvSpPr>
        <p:spPr bwMode="auto">
          <a:xfrm>
            <a:off x="0" y="3576638"/>
            <a:ext cx="1671638" cy="5207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6" action="ppaction://hlinksldjump"/>
              </a:rPr>
              <a:t>四、生产机械的负载转矩特性</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6" name="Rectangle 27"/>
          <p:cNvSpPr>
            <a:spLocks noChangeArrowheads="1"/>
          </p:cNvSpPr>
          <p:nvPr/>
        </p:nvSpPr>
        <p:spPr bwMode="auto">
          <a:xfrm>
            <a:off x="12700" y="4421188"/>
            <a:ext cx="1643063" cy="4953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7" action="ppaction://hlinksldjump"/>
              </a:rPr>
              <a:t>五、交流调速系统应用领域</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 calcmode="lin" valueType="num">
                                      <p:cBhvr additive="base">
                                        <p:cTn id="7" dur="500" fill="hold"/>
                                        <p:tgtEl>
                                          <p:spTgt spid="228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83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8355">
                                            <p:txEl>
                                              <p:pRg st="1" end="1"/>
                                            </p:txEl>
                                          </p:spTgt>
                                        </p:tgtEl>
                                        <p:attrNameLst>
                                          <p:attrName>style.visibility</p:attrName>
                                        </p:attrNameLst>
                                      </p:cBhvr>
                                      <p:to>
                                        <p:strVal val="visible"/>
                                      </p:to>
                                    </p:set>
                                    <p:anim calcmode="lin" valueType="num">
                                      <p:cBhvr additive="base">
                                        <p:cTn id="11" dur="500" fill="hold"/>
                                        <p:tgtEl>
                                          <p:spTgt spid="2283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83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8355">
                                            <p:txEl>
                                              <p:pRg st="2" end="2"/>
                                            </p:txEl>
                                          </p:spTgt>
                                        </p:tgtEl>
                                        <p:attrNameLst>
                                          <p:attrName>style.visibility</p:attrName>
                                        </p:attrNameLst>
                                      </p:cBhvr>
                                      <p:to>
                                        <p:strVal val="visible"/>
                                      </p:to>
                                    </p:set>
                                    <p:anim calcmode="lin" valueType="num">
                                      <p:cBhvr additive="base">
                                        <p:cTn id="15" dur="500" fill="hold"/>
                                        <p:tgtEl>
                                          <p:spTgt spid="2283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835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8355">
                                            <p:txEl>
                                              <p:pRg st="3" end="3"/>
                                            </p:txEl>
                                          </p:spTgt>
                                        </p:tgtEl>
                                        <p:attrNameLst>
                                          <p:attrName>style.visibility</p:attrName>
                                        </p:attrNameLst>
                                      </p:cBhvr>
                                      <p:to>
                                        <p:strVal val="visible"/>
                                      </p:to>
                                    </p:set>
                                    <p:anim calcmode="lin" valueType="num">
                                      <p:cBhvr additive="base">
                                        <p:cTn id="19" dur="500" fill="hold"/>
                                        <p:tgtEl>
                                          <p:spTgt spid="2283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83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28363"/>
                                        </p:tgtEl>
                                        <p:attrNameLst>
                                          <p:attrName>style.visibility</p:attrName>
                                        </p:attrNameLst>
                                      </p:cBhvr>
                                      <p:to>
                                        <p:strVal val="visible"/>
                                      </p:to>
                                    </p:set>
                                    <p:anim calcmode="lin" valueType="num">
                                      <p:cBhvr additive="base">
                                        <p:cTn id="43" dur="500" fill="hold"/>
                                        <p:tgtEl>
                                          <p:spTgt spid="228363"/>
                                        </p:tgtEl>
                                        <p:attrNameLst>
                                          <p:attrName>ppt_x</p:attrName>
                                        </p:attrNameLst>
                                      </p:cBhvr>
                                      <p:tavLst>
                                        <p:tav tm="0">
                                          <p:val>
                                            <p:strVal val="#ppt_x"/>
                                          </p:val>
                                        </p:tav>
                                        <p:tav tm="100000">
                                          <p:val>
                                            <p:strVal val="#ppt_x"/>
                                          </p:val>
                                        </p:tav>
                                      </p:tavLst>
                                    </p:anim>
                                    <p:anim calcmode="lin" valueType="num">
                                      <p:cBhvr additive="base">
                                        <p:cTn id="44" dur="500" fill="hold"/>
                                        <p:tgtEl>
                                          <p:spTgt spid="22836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down)">
                                      <p:cBhvr>
                                        <p:cTn id="49" dur="580">
                                          <p:stCondLst>
                                            <p:cond delay="0"/>
                                          </p:stCondLst>
                                        </p:cTn>
                                        <p:tgtEl>
                                          <p:spTgt spid="3"/>
                                        </p:tgtEl>
                                      </p:cBhvr>
                                    </p:animEffect>
                                    <p:anim calcmode="lin" valueType="num">
                                      <p:cBhvr>
                                        <p:cTn id="5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55" dur="26">
                                          <p:stCondLst>
                                            <p:cond delay="650"/>
                                          </p:stCondLst>
                                        </p:cTn>
                                        <p:tgtEl>
                                          <p:spTgt spid="3"/>
                                        </p:tgtEl>
                                      </p:cBhvr>
                                      <p:to x="100000" y="60000"/>
                                    </p:animScale>
                                    <p:animScale>
                                      <p:cBhvr>
                                        <p:cTn id="56" dur="166" decel="50000">
                                          <p:stCondLst>
                                            <p:cond delay="676"/>
                                          </p:stCondLst>
                                        </p:cTn>
                                        <p:tgtEl>
                                          <p:spTgt spid="3"/>
                                        </p:tgtEl>
                                      </p:cBhvr>
                                      <p:to x="100000" y="100000"/>
                                    </p:animScale>
                                    <p:animScale>
                                      <p:cBhvr>
                                        <p:cTn id="57" dur="26">
                                          <p:stCondLst>
                                            <p:cond delay="1312"/>
                                          </p:stCondLst>
                                        </p:cTn>
                                        <p:tgtEl>
                                          <p:spTgt spid="3"/>
                                        </p:tgtEl>
                                      </p:cBhvr>
                                      <p:to x="100000" y="80000"/>
                                    </p:animScale>
                                    <p:animScale>
                                      <p:cBhvr>
                                        <p:cTn id="58" dur="166" decel="50000">
                                          <p:stCondLst>
                                            <p:cond delay="1338"/>
                                          </p:stCondLst>
                                        </p:cTn>
                                        <p:tgtEl>
                                          <p:spTgt spid="3"/>
                                        </p:tgtEl>
                                      </p:cBhvr>
                                      <p:to x="100000" y="100000"/>
                                    </p:animScale>
                                    <p:animScale>
                                      <p:cBhvr>
                                        <p:cTn id="59" dur="26">
                                          <p:stCondLst>
                                            <p:cond delay="1642"/>
                                          </p:stCondLst>
                                        </p:cTn>
                                        <p:tgtEl>
                                          <p:spTgt spid="3"/>
                                        </p:tgtEl>
                                      </p:cBhvr>
                                      <p:to x="100000" y="90000"/>
                                    </p:animScale>
                                    <p:animScale>
                                      <p:cBhvr>
                                        <p:cTn id="60" dur="166" decel="50000">
                                          <p:stCondLst>
                                            <p:cond delay="1668"/>
                                          </p:stCondLst>
                                        </p:cTn>
                                        <p:tgtEl>
                                          <p:spTgt spid="3"/>
                                        </p:tgtEl>
                                      </p:cBhvr>
                                      <p:to x="100000" y="100000"/>
                                    </p:animScale>
                                    <p:animScale>
                                      <p:cBhvr>
                                        <p:cTn id="61" dur="26">
                                          <p:stCondLst>
                                            <p:cond delay="1808"/>
                                          </p:stCondLst>
                                        </p:cTn>
                                        <p:tgtEl>
                                          <p:spTgt spid="3"/>
                                        </p:tgtEl>
                                      </p:cBhvr>
                                      <p:to x="100000" y="95000"/>
                                    </p:animScale>
                                    <p:animScale>
                                      <p:cBhvr>
                                        <p:cTn id="62" dur="166" decel="50000">
                                          <p:stCondLst>
                                            <p:cond delay="1834"/>
                                          </p:stCondLst>
                                        </p:cTn>
                                        <p:tgtEl>
                                          <p:spTgt spid="3"/>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8379"/>
                                        </p:tgtEl>
                                        <p:attrNameLst>
                                          <p:attrName>style.visibility</p:attrName>
                                        </p:attrNameLst>
                                      </p:cBhvr>
                                      <p:to>
                                        <p:strVal val="visible"/>
                                      </p:to>
                                    </p:set>
                                    <p:anim calcmode="lin" valueType="num">
                                      <p:cBhvr additive="base">
                                        <p:cTn id="67" dur="500" fill="hold"/>
                                        <p:tgtEl>
                                          <p:spTgt spid="228379"/>
                                        </p:tgtEl>
                                        <p:attrNameLst>
                                          <p:attrName>ppt_x</p:attrName>
                                        </p:attrNameLst>
                                      </p:cBhvr>
                                      <p:tavLst>
                                        <p:tav tm="0">
                                          <p:val>
                                            <p:strVal val="#ppt_x"/>
                                          </p:val>
                                        </p:tav>
                                        <p:tav tm="100000">
                                          <p:val>
                                            <p:strVal val="#ppt_x"/>
                                          </p:val>
                                        </p:tav>
                                      </p:tavLst>
                                    </p:anim>
                                    <p:anim calcmode="lin" valueType="num">
                                      <p:cBhvr additive="base">
                                        <p:cTn id="68" dur="500" fill="hold"/>
                                        <p:tgtEl>
                                          <p:spTgt spid="22837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28365"/>
                                        </p:tgtEl>
                                        <p:attrNameLst>
                                          <p:attrName>style.visibility</p:attrName>
                                        </p:attrNameLst>
                                      </p:cBhvr>
                                      <p:to>
                                        <p:strVal val="visible"/>
                                      </p:to>
                                    </p:set>
                                    <p:anim calcmode="lin" valueType="num">
                                      <p:cBhvr additive="base">
                                        <p:cTn id="73" dur="500" fill="hold"/>
                                        <p:tgtEl>
                                          <p:spTgt spid="228365"/>
                                        </p:tgtEl>
                                        <p:attrNameLst>
                                          <p:attrName>ppt_x</p:attrName>
                                        </p:attrNameLst>
                                      </p:cBhvr>
                                      <p:tavLst>
                                        <p:tav tm="0">
                                          <p:val>
                                            <p:strVal val="#ppt_x"/>
                                          </p:val>
                                        </p:tav>
                                        <p:tav tm="100000">
                                          <p:val>
                                            <p:strVal val="#ppt_x"/>
                                          </p:val>
                                        </p:tav>
                                      </p:tavLst>
                                    </p:anim>
                                    <p:anim calcmode="lin" valueType="num">
                                      <p:cBhvr additive="base">
                                        <p:cTn id="74" dur="500" fill="hold"/>
                                        <p:tgtEl>
                                          <p:spTgt spid="2283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3" grpId="0"/>
      <p:bldP spid="228365" grpId="0"/>
      <p:bldP spid="228379" grpId="0"/>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789113" y="184150"/>
            <a:ext cx="7105650" cy="762000"/>
          </a:xfrm>
        </p:spPr>
        <p:txBody>
          <a:bodyPr/>
          <a:lstStyle/>
          <a:p>
            <a:pPr eaLnBrk="1" hangingPunct="1"/>
            <a:r>
              <a:rPr lang="zh-CN" altLang="en-US" sz="2800" smtClean="0">
                <a:effectLst>
                  <a:outerShdw blurRad="38100" dist="38100" dir="2700000" algn="tl">
                    <a:srgbClr val="C0C0C0"/>
                  </a:outerShdw>
                </a:effectLst>
                <a:ea typeface="宋体" pitchFamily="2" charset="-122"/>
              </a:rPr>
              <a:t>三、 运动控制系统的转矩控制规律 </a:t>
            </a:r>
          </a:p>
        </p:txBody>
      </p:sp>
      <p:sp>
        <p:nvSpPr>
          <p:cNvPr id="231427" name="Rectangle 3"/>
          <p:cNvSpPr>
            <a:spLocks noGrp="1" noChangeArrowheads="1"/>
          </p:cNvSpPr>
          <p:nvPr>
            <p:ph idx="1"/>
          </p:nvPr>
        </p:nvSpPr>
        <p:spPr>
          <a:xfrm>
            <a:off x="1876425" y="1133475"/>
            <a:ext cx="6456363" cy="671513"/>
          </a:xfrm>
        </p:spPr>
        <p:txBody>
          <a:bodyPr/>
          <a:lstStyle/>
          <a:p>
            <a:pPr marL="0" indent="0" eaLnBrk="1" hangingPunct="1">
              <a:buFont typeface="Wingdings" pitchFamily="2" charset="2"/>
              <a:buNone/>
            </a:pPr>
            <a:r>
              <a:rPr lang="zh-CN" altLang="en-US" sz="2400" smtClean="0">
                <a:effectLst>
                  <a:outerShdw blurRad="38100" dist="38100" dir="2700000" algn="tl">
                    <a:srgbClr val="C0C0C0"/>
                  </a:outerShdw>
                </a:effectLst>
                <a:ea typeface="宋体" pitchFamily="2" charset="-122"/>
              </a:rPr>
              <a:t>运动控制系统的基本运动方程式</a:t>
            </a:r>
            <a:r>
              <a:rPr lang="en-US" altLang="zh-CN" sz="2400" smtClean="0">
                <a:effectLst>
                  <a:outerShdw blurRad="38100" dist="38100" dir="2700000" algn="tl">
                    <a:srgbClr val="C0C0C0"/>
                  </a:outerShdw>
                </a:effectLst>
                <a:ea typeface="宋体" pitchFamily="2" charset="-122"/>
              </a:rPr>
              <a:t>:</a:t>
            </a:r>
          </a:p>
        </p:txBody>
      </p:sp>
      <p:graphicFrame>
        <p:nvGraphicFramePr>
          <p:cNvPr id="1026" name="Object 4"/>
          <p:cNvGraphicFramePr>
            <a:graphicFrameLocks/>
          </p:cNvGraphicFramePr>
          <p:nvPr/>
        </p:nvGraphicFramePr>
        <p:xfrm>
          <a:off x="2135188" y="1506538"/>
          <a:ext cx="5740400" cy="2111375"/>
        </p:xfrm>
        <a:graphic>
          <a:graphicData uri="http://schemas.openxmlformats.org/presentationml/2006/ole">
            <p:oleObj spid="_x0000_s19459" r:id="rId3" imgW="1955800" imgH="812800" progId="">
              <p:embed/>
            </p:oleObj>
          </a:graphicData>
        </a:graphic>
      </p:graphicFrame>
      <p:sp>
        <p:nvSpPr>
          <p:cNvPr id="231436" name="Rectangle 12"/>
          <p:cNvSpPr>
            <a:spLocks noChangeArrowheads="1"/>
          </p:cNvSpPr>
          <p:nvPr/>
        </p:nvSpPr>
        <p:spPr bwMode="auto">
          <a:xfrm>
            <a:off x="1954213" y="3895725"/>
            <a:ext cx="7189787" cy="787400"/>
          </a:xfrm>
          <a:prstGeom prst="rect">
            <a:avLst/>
          </a:prstGeom>
          <a:noFill/>
          <a:ln w="9525">
            <a:noFill/>
            <a:miter lim="800000"/>
          </a:ln>
          <a:effectLst/>
        </p:spPr>
        <p:txBody>
          <a:bodyPr lIns="0" tIns="0" rIns="90000" bIns="0"/>
          <a:lstStyle/>
          <a:p>
            <a:pPr>
              <a:lnSpc>
                <a:spcPct val="100000"/>
              </a:lnSpc>
              <a:buClr>
                <a:srgbClr val="FF9933"/>
              </a:buClr>
            </a:pPr>
            <a:r>
              <a:rPr lang="zh-CN" altLang="en-US">
                <a:solidFill>
                  <a:schemeClr val="tx1"/>
                </a:solidFill>
                <a:effectLst>
                  <a:outerShdw blurRad="38100" dist="38100" dir="2700000" algn="tl">
                    <a:srgbClr val="C0C0C0"/>
                  </a:outerShdw>
                </a:effectLst>
                <a:latin typeface="Arial" pitchFamily="34" charset="0"/>
              </a:rPr>
              <a:t>忽略</a:t>
            </a:r>
            <a:r>
              <a:rPr lang="zh-CN" altLang="en-US">
                <a:solidFill>
                  <a:srgbClr val="FF0000"/>
                </a:solidFill>
                <a:effectLst>
                  <a:outerShdw blurRad="38100" dist="38100" dir="2700000" algn="tl">
                    <a:srgbClr val="C0C0C0"/>
                  </a:outerShdw>
                </a:effectLst>
                <a:latin typeface="Arial" pitchFamily="34" charset="0"/>
              </a:rPr>
              <a:t>阻尼转矩</a:t>
            </a:r>
            <a:r>
              <a:rPr lang="zh-CN" altLang="en-US">
                <a:solidFill>
                  <a:schemeClr val="tx1"/>
                </a:solidFill>
                <a:effectLst>
                  <a:outerShdw blurRad="38100" dist="38100" dir="2700000" algn="tl">
                    <a:srgbClr val="C0C0C0"/>
                  </a:outerShdw>
                </a:effectLst>
                <a:latin typeface="Arial" pitchFamily="34" charset="0"/>
              </a:rPr>
              <a:t>和</a:t>
            </a:r>
            <a:r>
              <a:rPr lang="zh-CN" altLang="en-US">
                <a:solidFill>
                  <a:srgbClr val="FF0000"/>
                </a:solidFill>
                <a:effectLst>
                  <a:outerShdw blurRad="38100" dist="38100" dir="2700000" algn="tl">
                    <a:srgbClr val="C0C0C0"/>
                  </a:outerShdw>
                </a:effectLst>
                <a:latin typeface="Arial" pitchFamily="34" charset="0"/>
              </a:rPr>
              <a:t>扭转弹性转矩</a:t>
            </a:r>
            <a:r>
              <a:rPr lang="zh-CN" altLang="en-US">
                <a:solidFill>
                  <a:schemeClr val="tx1"/>
                </a:solidFill>
                <a:effectLst>
                  <a:outerShdw blurRad="38100" dist="38100" dir="2700000" algn="tl">
                    <a:srgbClr val="C0C0C0"/>
                  </a:outerShdw>
                </a:effectLst>
                <a:latin typeface="Arial" pitchFamily="34" charset="0"/>
              </a:rPr>
              <a:t>，运动控制系统的简化运动方程式</a:t>
            </a:r>
            <a:r>
              <a:rPr lang="en-US" altLang="zh-CN">
                <a:solidFill>
                  <a:srgbClr val="FF0000"/>
                </a:solidFill>
                <a:effectLst>
                  <a:outerShdw blurRad="38100" dist="38100" dir="2700000" algn="tl">
                    <a:srgbClr val="C0C0C0"/>
                  </a:outerShdw>
                </a:effectLst>
                <a:latin typeface="Arial" pitchFamily="34" charset="0"/>
              </a:rPr>
              <a:t>:</a:t>
            </a:r>
          </a:p>
        </p:txBody>
      </p:sp>
      <p:graphicFrame>
        <p:nvGraphicFramePr>
          <p:cNvPr id="1027" name="Object 13"/>
          <p:cNvGraphicFramePr>
            <a:graphicFrameLocks/>
          </p:cNvGraphicFramePr>
          <p:nvPr/>
        </p:nvGraphicFramePr>
        <p:xfrm>
          <a:off x="2084388" y="4638675"/>
          <a:ext cx="3273425" cy="2111375"/>
        </p:xfrm>
        <a:graphic>
          <a:graphicData uri="http://schemas.openxmlformats.org/presentationml/2006/ole">
            <p:oleObj spid="_x0000_s19461" r:id="rId4" imgW="1040948" imgH="812447" progId="">
              <p:embed/>
            </p:oleObj>
          </a:graphicData>
        </a:graphic>
      </p:graphicFrame>
      <p:sp>
        <p:nvSpPr>
          <p:cNvPr id="1038" name="Rectangle 14"/>
          <p:cNvSpPr>
            <a:spLocks noChangeArrowheads="1"/>
          </p:cNvSpPr>
          <p:nvPr/>
        </p:nvSpPr>
        <p:spPr bwMode="auto">
          <a:xfrm>
            <a:off x="5643563" y="5254625"/>
            <a:ext cx="2478087" cy="585788"/>
          </a:xfrm>
          <a:prstGeom prst="rect">
            <a:avLst/>
          </a:prstGeom>
          <a:noFill/>
          <a:ln w="9525">
            <a:noFill/>
            <a:miter lim="800000"/>
          </a:ln>
          <a:effectLst/>
        </p:spPr>
        <p:txBody>
          <a:bodyPr wrap="none">
            <a:spAutoFit/>
          </a:bodyPr>
          <a:lstStyle/>
          <a:p>
            <a:pPr algn="ctr">
              <a:buFontTx/>
              <a:buNone/>
              <a:defRPr/>
            </a:pPr>
            <a:r>
              <a:rPr lang="zh-CN" altLang="en-US" sz="3600">
                <a:solidFill>
                  <a:srgbClr val="A50021"/>
                </a:solidFill>
                <a:effectLst>
                  <a:outerShdw blurRad="38100" dist="38100" dir="2700000" algn="tl">
                    <a:srgbClr val="C0C0C0"/>
                  </a:outerShdw>
                </a:effectLst>
                <a:sym typeface="+mn-ea"/>
              </a:rPr>
              <a:t>（记住）！</a:t>
            </a:r>
          </a:p>
        </p:txBody>
      </p:sp>
      <p:sp>
        <p:nvSpPr>
          <p:cNvPr id="14" name="Rectangle 22"/>
          <p:cNvSpPr>
            <a:spLocks noChangeArrowheads="1"/>
          </p:cNvSpPr>
          <p:nvPr/>
        </p:nvSpPr>
        <p:spPr bwMode="auto">
          <a:xfrm>
            <a:off x="12700" y="5203825"/>
            <a:ext cx="1628775" cy="473075"/>
          </a:xfrm>
          <a:prstGeom prst="rect">
            <a:avLst/>
          </a:prstGeom>
          <a:solidFill>
            <a:srgbClr val="FFFFFF"/>
          </a:solidFill>
          <a:ln w="9525">
            <a:noFill/>
            <a:miter lim="800000"/>
          </a:ln>
          <a:effectLst/>
        </p:spPr>
        <p:txBody>
          <a:bodyPr lIns="0" tIns="0" rIns="90000" bIns="0"/>
          <a:lstStyle/>
          <a:p>
            <a:pPr>
              <a:spcBef>
                <a:spcPct val="50000"/>
              </a:spcBef>
              <a:buClr>
                <a:srgbClr val="FF9933"/>
              </a:buClr>
              <a:buFont typeface="Wingdings" panose="05000000000000000000" pitchFamily="2" charset="2"/>
              <a:buNone/>
              <a:defRPr/>
            </a:pPr>
            <a:r>
              <a:rPr lang="zh-CN" altLang="en-US" sz="1600" dirty="0">
                <a:solidFill>
                  <a:schemeClr val="tx1"/>
                </a:solidFill>
                <a:effectLst>
                  <a:outerShdw blurRad="38100" dist="38100" dir="2700000" algn="tl">
                    <a:srgbClr val="C0C0C0"/>
                  </a:outerShdw>
                </a:effectLst>
                <a:latin typeface="Arial" panose="020B0604020202020204" pitchFamily="34" charset="0"/>
                <a:sym typeface="+mn-ea"/>
                <a:hlinkClick r:id="rId5" action="ppaction://hlinksldjump"/>
              </a:rPr>
              <a:t>六、交流调速系统分类</a:t>
            </a:r>
            <a:endParaRPr lang="zh-CN" altLang="en-US" sz="16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15" name="Rectangle 23"/>
          <p:cNvSpPr>
            <a:spLocks noChangeArrowheads="1"/>
          </p:cNvSpPr>
          <p:nvPr/>
        </p:nvSpPr>
        <p:spPr bwMode="auto">
          <a:xfrm>
            <a:off x="0" y="1228725"/>
            <a:ext cx="1628775" cy="539750"/>
          </a:xfrm>
          <a:prstGeom prst="rect">
            <a:avLst/>
          </a:prstGeom>
          <a:solidFill>
            <a:srgbClr val="FFFFFF"/>
          </a:solidFill>
          <a:ln w="9525">
            <a:noFill/>
            <a:miter lim="800000"/>
          </a:ln>
          <a:effectLst/>
        </p:spPr>
        <p:txBody>
          <a:bodyPr>
            <a:spAutoFit/>
          </a:bodyPr>
          <a:lstStyle/>
          <a:p>
            <a:pPr>
              <a:buFontTx/>
              <a:buNone/>
              <a:defRPr/>
            </a:pPr>
            <a:r>
              <a:rPr lang="zh-CN" altLang="en-US" sz="1600" dirty="0">
                <a:solidFill>
                  <a:srgbClr val="A50021"/>
                </a:solidFill>
                <a:effectLst>
                  <a:outerShdw blurRad="38100" dist="38100" dir="2700000" algn="tl">
                    <a:srgbClr val="C0C0C0"/>
                  </a:outerShdw>
                </a:effectLst>
                <a:sym typeface="+mn-ea"/>
                <a:hlinkClick r:id="rId6" action="ppaction://hlinksldjump"/>
              </a:rPr>
              <a:t>一、运动控制系统及其组成</a:t>
            </a:r>
            <a:endParaRPr lang="zh-CN" altLang="en-US" sz="1600" dirty="0">
              <a:solidFill>
                <a:srgbClr val="A50021"/>
              </a:solidFill>
              <a:effectLst>
                <a:outerShdw blurRad="38100" dist="38100" dir="2700000" algn="tl">
                  <a:srgbClr val="C0C0C0"/>
                </a:outerShdw>
              </a:effectLst>
              <a:sym typeface="+mn-ea"/>
            </a:endParaRPr>
          </a:p>
        </p:txBody>
      </p:sp>
      <p:sp>
        <p:nvSpPr>
          <p:cNvPr id="16" name="Rectangle 24"/>
          <p:cNvSpPr>
            <a:spLocks noChangeArrowheads="1"/>
          </p:cNvSpPr>
          <p:nvPr/>
        </p:nvSpPr>
        <p:spPr bwMode="auto">
          <a:xfrm>
            <a:off x="14288" y="2006600"/>
            <a:ext cx="1603375" cy="474663"/>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7" action="ppaction://hlinksldjump"/>
              </a:rPr>
              <a:t>二、运动控制系统的历史与发展</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17" name="Rectangle 25"/>
          <p:cNvSpPr>
            <a:spLocks noChangeArrowheads="1"/>
          </p:cNvSpPr>
          <p:nvPr/>
        </p:nvSpPr>
        <p:spPr bwMode="auto">
          <a:xfrm>
            <a:off x="-1588" y="2795588"/>
            <a:ext cx="1616076" cy="506412"/>
          </a:xfrm>
          <a:prstGeom prst="rect">
            <a:avLst/>
          </a:prstGeom>
          <a:solidFill>
            <a:schemeClr val="accent5">
              <a:lumMod val="40000"/>
              <a:lumOff val="60000"/>
            </a:schemeClr>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8" action="ppaction://hlinksldjump"/>
              </a:rPr>
              <a:t>三、运动控制系统转矩控制规律</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18" name="Rectangle 26"/>
          <p:cNvSpPr>
            <a:spLocks noChangeArrowheads="1"/>
          </p:cNvSpPr>
          <p:nvPr/>
        </p:nvSpPr>
        <p:spPr bwMode="auto">
          <a:xfrm>
            <a:off x="0" y="3576638"/>
            <a:ext cx="1671638" cy="5207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9" action="ppaction://hlinksldjump"/>
              </a:rPr>
              <a:t>四、生产机械的负载转矩特性</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19" name="Rectangle 27"/>
          <p:cNvSpPr>
            <a:spLocks noChangeArrowheads="1"/>
          </p:cNvSpPr>
          <p:nvPr/>
        </p:nvSpPr>
        <p:spPr bwMode="auto">
          <a:xfrm>
            <a:off x="12700" y="4421188"/>
            <a:ext cx="1643063" cy="4953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10" action="ppaction://hlinksldjump"/>
              </a:rPr>
              <a:t>五、交流调速系统应用领域</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14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27"/>
                                        </p:tgtEl>
                                        <p:attrNameLst>
                                          <p:attrName>style.visibility</p:attrName>
                                        </p:attrNameLst>
                                      </p:cBhvr>
                                      <p:to>
                                        <p:strVal val="visible"/>
                                      </p:to>
                                    </p:set>
                                    <p:anim calcmode="lin" valueType="num">
                                      <p:cBhvr additive="base">
                                        <p:cTn id="21" dur="500" fill="hold"/>
                                        <p:tgtEl>
                                          <p:spTgt spid="1027"/>
                                        </p:tgtEl>
                                        <p:attrNameLst>
                                          <p:attrName>ppt_x</p:attrName>
                                        </p:attrNameLst>
                                      </p:cBhvr>
                                      <p:tavLst>
                                        <p:tav tm="0">
                                          <p:val>
                                            <p:strVal val="#ppt_x"/>
                                          </p:val>
                                        </p:tav>
                                        <p:tav tm="100000">
                                          <p:val>
                                            <p:strVal val="#ppt_x"/>
                                          </p:val>
                                        </p:tav>
                                      </p:tavLst>
                                    </p:anim>
                                    <p:anim calcmode="lin" valueType="num">
                                      <p:cBhvr additive="base">
                                        <p:cTn id="22"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1038"/>
                                        </p:tgtEl>
                                        <p:attrNameLst>
                                          <p:attrName>style.visibility</p:attrName>
                                        </p:attrNameLst>
                                      </p:cBhvr>
                                      <p:to>
                                        <p:strVal val="visible"/>
                                      </p:to>
                                    </p:set>
                                    <p:animEffect transition="in" filter="wipe(down)">
                                      <p:cBhvr>
                                        <p:cTn id="27" dur="580">
                                          <p:stCondLst>
                                            <p:cond delay="0"/>
                                          </p:stCondLst>
                                        </p:cTn>
                                        <p:tgtEl>
                                          <p:spTgt spid="1038"/>
                                        </p:tgtEl>
                                      </p:cBhvr>
                                    </p:animEffect>
                                    <p:anim calcmode="lin" valueType="num">
                                      <p:cBhvr>
                                        <p:cTn id="28" dur="1822" tmFilter="0,0; 0.14,0.36; 0.43,0.73; 0.71,0.91; 1.0,1.0">
                                          <p:stCondLst>
                                            <p:cond delay="0"/>
                                          </p:stCondLst>
                                        </p:cTn>
                                        <p:tgtEl>
                                          <p:spTgt spid="1038"/>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1038"/>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1038"/>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1038"/>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1038"/>
                                        </p:tgtEl>
                                        <p:attrNameLst>
                                          <p:attrName>ppt_y</p:attrName>
                                        </p:attrNameLst>
                                      </p:cBhvr>
                                      <p:tavLst>
                                        <p:tav tm="0" fmla="#ppt_y-sin(pi*$)/81">
                                          <p:val>
                                            <p:fltVal val="0"/>
                                          </p:val>
                                        </p:tav>
                                        <p:tav tm="100000">
                                          <p:val>
                                            <p:fltVal val="1"/>
                                          </p:val>
                                        </p:tav>
                                      </p:tavLst>
                                    </p:anim>
                                    <p:animScale>
                                      <p:cBhvr>
                                        <p:cTn id="33" dur="26">
                                          <p:stCondLst>
                                            <p:cond delay="650"/>
                                          </p:stCondLst>
                                        </p:cTn>
                                        <p:tgtEl>
                                          <p:spTgt spid="1038"/>
                                        </p:tgtEl>
                                      </p:cBhvr>
                                      <p:to x="100000" y="60000"/>
                                    </p:animScale>
                                    <p:animScale>
                                      <p:cBhvr>
                                        <p:cTn id="34" dur="166" decel="50000">
                                          <p:stCondLst>
                                            <p:cond delay="676"/>
                                          </p:stCondLst>
                                        </p:cTn>
                                        <p:tgtEl>
                                          <p:spTgt spid="1038"/>
                                        </p:tgtEl>
                                      </p:cBhvr>
                                      <p:to x="100000" y="100000"/>
                                    </p:animScale>
                                    <p:animScale>
                                      <p:cBhvr>
                                        <p:cTn id="35" dur="26">
                                          <p:stCondLst>
                                            <p:cond delay="1312"/>
                                          </p:stCondLst>
                                        </p:cTn>
                                        <p:tgtEl>
                                          <p:spTgt spid="1038"/>
                                        </p:tgtEl>
                                      </p:cBhvr>
                                      <p:to x="100000" y="80000"/>
                                    </p:animScale>
                                    <p:animScale>
                                      <p:cBhvr>
                                        <p:cTn id="36" dur="166" decel="50000">
                                          <p:stCondLst>
                                            <p:cond delay="1338"/>
                                          </p:stCondLst>
                                        </p:cTn>
                                        <p:tgtEl>
                                          <p:spTgt spid="1038"/>
                                        </p:tgtEl>
                                      </p:cBhvr>
                                      <p:to x="100000" y="100000"/>
                                    </p:animScale>
                                    <p:animScale>
                                      <p:cBhvr>
                                        <p:cTn id="37" dur="26">
                                          <p:stCondLst>
                                            <p:cond delay="1642"/>
                                          </p:stCondLst>
                                        </p:cTn>
                                        <p:tgtEl>
                                          <p:spTgt spid="1038"/>
                                        </p:tgtEl>
                                      </p:cBhvr>
                                      <p:to x="100000" y="90000"/>
                                    </p:animScale>
                                    <p:animScale>
                                      <p:cBhvr>
                                        <p:cTn id="38" dur="166" decel="50000">
                                          <p:stCondLst>
                                            <p:cond delay="1668"/>
                                          </p:stCondLst>
                                        </p:cTn>
                                        <p:tgtEl>
                                          <p:spTgt spid="1038"/>
                                        </p:tgtEl>
                                      </p:cBhvr>
                                      <p:to x="100000" y="100000"/>
                                    </p:animScale>
                                    <p:animScale>
                                      <p:cBhvr>
                                        <p:cTn id="39" dur="26">
                                          <p:stCondLst>
                                            <p:cond delay="1808"/>
                                          </p:stCondLst>
                                        </p:cTn>
                                        <p:tgtEl>
                                          <p:spTgt spid="1038"/>
                                        </p:tgtEl>
                                      </p:cBhvr>
                                      <p:to x="100000" y="95000"/>
                                    </p:animScale>
                                    <p:animScale>
                                      <p:cBhvr>
                                        <p:cTn id="40" dur="166" decel="50000">
                                          <p:stCondLst>
                                            <p:cond delay="1834"/>
                                          </p:stCondLst>
                                        </p:cTn>
                                        <p:tgtEl>
                                          <p:spTgt spid="10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p:bldP spid="231436" grpId="0"/>
      <p:bldP spid="10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idx="1"/>
          </p:nvPr>
        </p:nvSpPr>
        <p:spPr>
          <a:xfrm>
            <a:off x="2043113" y="1466850"/>
            <a:ext cx="6075362" cy="490538"/>
          </a:xfrm>
        </p:spPr>
        <p:txBody>
          <a:bodyPr/>
          <a:lstStyle/>
          <a:p>
            <a:pPr marL="0" indent="0" eaLnBrk="1" hangingPunct="1">
              <a:spcBef>
                <a:spcPct val="50000"/>
              </a:spcBef>
              <a:buFont typeface="Wingdings" pitchFamily="2" charset="2"/>
              <a:buNone/>
              <a:defRPr/>
            </a:pPr>
            <a:r>
              <a:rPr lang="zh-CN" altLang="en-US" sz="2400" dirty="0" smtClean="0">
                <a:solidFill>
                  <a:srgbClr val="A50021"/>
                </a:solidFill>
                <a:effectLst>
                  <a:outerShdw blurRad="38100" dist="38100" dir="2700000" algn="tl">
                    <a:srgbClr val="C0C0C0"/>
                  </a:outerShdw>
                </a:effectLst>
                <a:latin typeface="黑体" panose="02010609060101010101" pitchFamily="49" charset="-122"/>
                <a:ea typeface="黑体" panose="02010609060101010101" pitchFamily="49" charset="-122"/>
              </a:rPr>
              <a:t>转矩控制</a:t>
            </a:r>
            <a:r>
              <a:rPr lang="zh-CN" altLang="en-US" sz="2400" dirty="0" smtClean="0">
                <a:solidFill>
                  <a:srgbClr val="A50021"/>
                </a:solidFill>
                <a:effectLst>
                  <a:outerShdw blurRad="38100" dist="38100" dir="2700000" algn="tl">
                    <a:srgbClr val="C0C0C0"/>
                  </a:outerShdw>
                </a:effectLst>
                <a:ea typeface="宋体" panose="02010600030101010101" pitchFamily="2" charset="-122"/>
              </a:rPr>
              <a:t>是运动控制的根本问题</a:t>
            </a:r>
          </a:p>
        </p:txBody>
      </p:sp>
      <p:sp>
        <p:nvSpPr>
          <p:cNvPr id="18435" name="Rectangle 11"/>
          <p:cNvSpPr>
            <a:spLocks noGrp="1" noChangeArrowheads="1"/>
          </p:cNvSpPr>
          <p:nvPr>
            <p:ph type="title"/>
          </p:nvPr>
        </p:nvSpPr>
        <p:spPr/>
        <p:txBody>
          <a:bodyPr/>
          <a:lstStyle/>
          <a:p>
            <a:pPr eaLnBrk="1" hangingPunct="1">
              <a:defRPr/>
            </a:pPr>
            <a:r>
              <a:rPr lang="zh-CN" altLang="en-US" sz="3200" smtClean="0">
                <a:solidFill>
                  <a:srgbClr val="A50021"/>
                </a:solidFill>
                <a:effectLst>
                  <a:outerShdw blurRad="38100" dist="38100" dir="2700000" algn="tl">
                    <a:srgbClr val="C0C0C0"/>
                  </a:outerShdw>
                </a:effectLst>
                <a:ea typeface="华文行楷" panose="02010800040101010101" pitchFamily="2" charset="-122"/>
              </a:rPr>
              <a:t>转矩控制和磁链控制</a:t>
            </a:r>
          </a:p>
        </p:txBody>
      </p:sp>
      <p:sp>
        <p:nvSpPr>
          <p:cNvPr id="233484" name="Rectangle 12"/>
          <p:cNvSpPr>
            <a:spLocks noChangeArrowheads="1"/>
          </p:cNvSpPr>
          <p:nvPr/>
        </p:nvSpPr>
        <p:spPr bwMode="auto">
          <a:xfrm>
            <a:off x="2030413" y="4194175"/>
            <a:ext cx="6075362" cy="1536700"/>
          </a:xfrm>
          <a:prstGeom prst="rect">
            <a:avLst/>
          </a:prstGeom>
          <a:no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a:solidFill>
                  <a:schemeClr val="tx1"/>
                </a:solidFill>
                <a:effectLst>
                  <a:outerShdw blurRad="38100" dist="38100" dir="2700000" algn="tl">
                    <a:srgbClr val="C0C0C0"/>
                  </a:outerShdw>
                </a:effectLst>
                <a:latin typeface="Arial" panose="020B0604020202020204" pitchFamily="34" charset="0"/>
                <a:sym typeface="+mn-ea"/>
              </a:rPr>
              <a:t>为了有效地控制电磁转矩，充分利用电机铁心，在一定的电流作用下尽可能产生最大的电磁转矩，</a:t>
            </a:r>
            <a:r>
              <a:rPr lang="zh-CN" altLang="en-US">
                <a:solidFill>
                  <a:srgbClr val="FF0000"/>
                </a:solidFill>
                <a:effectLst>
                  <a:outerShdw blurRad="38100" dist="38100" dir="2700000" algn="tl">
                    <a:srgbClr val="C0C0C0"/>
                  </a:outerShdw>
                </a:effectLst>
                <a:latin typeface="Arial" panose="020B0604020202020204" pitchFamily="34" charset="0"/>
                <a:sym typeface="+mn-ea"/>
              </a:rPr>
              <a:t>必须在控制转矩的同时也控制磁通（或磁链）</a:t>
            </a:r>
            <a:r>
              <a:rPr lang="zh-CN" altLang="en-US">
                <a:solidFill>
                  <a:schemeClr val="tx1"/>
                </a:solidFill>
                <a:effectLst>
                  <a:outerShdw blurRad="38100" dist="38100" dir="2700000" algn="tl">
                    <a:srgbClr val="C0C0C0"/>
                  </a:outerShdw>
                </a:effectLst>
                <a:latin typeface="Arial" panose="020B0604020202020204" pitchFamily="34" charset="0"/>
                <a:sym typeface="+mn-ea"/>
              </a:rPr>
              <a:t>。</a:t>
            </a:r>
          </a:p>
        </p:txBody>
      </p:sp>
      <p:sp>
        <p:nvSpPr>
          <p:cNvPr id="2" name="Rectangle 2"/>
          <p:cNvSpPr>
            <a:spLocks noChangeArrowheads="1"/>
          </p:cNvSpPr>
          <p:nvPr/>
        </p:nvSpPr>
        <p:spPr bwMode="auto">
          <a:xfrm>
            <a:off x="2073275" y="1954213"/>
            <a:ext cx="6075363" cy="1100137"/>
          </a:xfrm>
          <a:prstGeom prst="rect">
            <a:avLst/>
          </a:prstGeom>
          <a:noFill/>
          <a:ln w="9525">
            <a:noFill/>
            <a:miter lim="800000"/>
          </a:ln>
        </p:spPr>
        <p:txBody>
          <a:bodyPr lIns="0" tIns="0" rIns="90000" bIns="0"/>
          <a:lstStyle/>
          <a:p>
            <a:pPr>
              <a:spcBef>
                <a:spcPct val="50000"/>
              </a:spcBef>
              <a:buClr>
                <a:srgbClr val="FF9933"/>
              </a:buClr>
              <a:buFont typeface="Wingdings" panose="05000000000000000000" pitchFamily="2" charset="2"/>
              <a:buNone/>
              <a:defRPr/>
            </a:pPr>
            <a:r>
              <a:rPr lang="zh-CN" altLang="en-US">
                <a:solidFill>
                  <a:schemeClr val="tx1"/>
                </a:solidFill>
                <a:effectLst>
                  <a:outerShdw blurRad="38100" dist="38100" dir="2700000" algn="tl">
                    <a:srgbClr val="C0C0C0"/>
                  </a:outerShdw>
                </a:effectLst>
                <a:latin typeface="Arial" panose="020B0604020202020204" pitchFamily="34" charset="0"/>
                <a:sym typeface="+mn-ea"/>
              </a:rPr>
              <a:t>要控制转速和转角，唯一的途径就是控制电动机的</a:t>
            </a:r>
            <a:r>
              <a:rPr lang="zh-CN" altLang="en-US">
                <a:solidFill>
                  <a:srgbClr val="FF0000"/>
                </a:solidFill>
                <a:effectLst>
                  <a:outerShdw blurRad="38100" dist="38100" dir="2700000" algn="tl">
                    <a:srgbClr val="C0C0C0"/>
                  </a:outerShdw>
                </a:effectLst>
                <a:latin typeface="Arial" panose="020B0604020202020204" pitchFamily="34" charset="0"/>
                <a:sym typeface="+mn-ea"/>
              </a:rPr>
              <a:t>电磁转矩</a:t>
            </a:r>
            <a:r>
              <a:rPr lang="zh-CN" altLang="en-US">
                <a:solidFill>
                  <a:schemeClr val="tx1"/>
                </a:solidFill>
                <a:effectLst>
                  <a:outerShdw blurRad="38100" dist="38100" dir="2700000" algn="tl">
                    <a:srgbClr val="C0C0C0"/>
                  </a:outerShdw>
                </a:effectLst>
                <a:latin typeface="Arial" panose="020B0604020202020204" pitchFamily="34" charset="0"/>
                <a:sym typeface="+mn-ea"/>
              </a:rPr>
              <a:t>，使</a:t>
            </a:r>
            <a:r>
              <a:rPr lang="zh-CN" altLang="en-US">
                <a:solidFill>
                  <a:srgbClr val="FF0000"/>
                </a:solidFill>
                <a:effectLst>
                  <a:outerShdw blurRad="38100" dist="38100" dir="2700000" algn="tl">
                    <a:srgbClr val="C0C0C0"/>
                  </a:outerShdw>
                </a:effectLst>
                <a:latin typeface="Arial" panose="020B0604020202020204" pitchFamily="34" charset="0"/>
                <a:sym typeface="+mn-ea"/>
              </a:rPr>
              <a:t>转速变化率</a:t>
            </a:r>
            <a:r>
              <a:rPr lang="zh-CN" altLang="en-US">
                <a:solidFill>
                  <a:schemeClr val="tx1"/>
                </a:solidFill>
                <a:effectLst>
                  <a:outerShdw blurRad="38100" dist="38100" dir="2700000" algn="tl">
                    <a:srgbClr val="C0C0C0"/>
                  </a:outerShdw>
                </a:effectLst>
                <a:latin typeface="Arial" panose="020B0604020202020204" pitchFamily="34" charset="0"/>
                <a:sym typeface="+mn-ea"/>
              </a:rPr>
              <a:t>按人们期望的规律变化。</a:t>
            </a:r>
          </a:p>
        </p:txBody>
      </p:sp>
      <p:sp>
        <p:nvSpPr>
          <p:cNvPr id="3" name="Rectangle 12"/>
          <p:cNvSpPr>
            <a:spLocks noChangeArrowheads="1"/>
          </p:cNvSpPr>
          <p:nvPr/>
        </p:nvSpPr>
        <p:spPr bwMode="auto">
          <a:xfrm>
            <a:off x="2032000" y="3709988"/>
            <a:ext cx="6075363" cy="476250"/>
          </a:xfrm>
          <a:prstGeom prst="rect">
            <a:avLst/>
          </a:prstGeom>
          <a:no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dirty="0">
                <a:solidFill>
                  <a:srgbClr val="A50021"/>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磁链控制</a:t>
            </a:r>
            <a:r>
              <a:rPr lang="zh-CN" altLang="en-US" dirty="0">
                <a:solidFill>
                  <a:srgbClr val="A50021"/>
                </a:solidFill>
                <a:effectLst>
                  <a:outerShdw blurRad="38100" dist="38100" dir="2700000" algn="tl">
                    <a:srgbClr val="C0C0C0"/>
                  </a:outerShdw>
                </a:effectLst>
                <a:latin typeface="Arial" panose="020B0604020202020204" pitchFamily="34" charset="0"/>
                <a:sym typeface="+mn-ea"/>
              </a:rPr>
              <a:t>同样重要</a:t>
            </a:r>
          </a:p>
        </p:txBody>
      </p:sp>
      <p:sp>
        <p:nvSpPr>
          <p:cNvPr id="19" name="Rectangle 22"/>
          <p:cNvSpPr>
            <a:spLocks noChangeArrowheads="1"/>
          </p:cNvSpPr>
          <p:nvPr/>
        </p:nvSpPr>
        <p:spPr bwMode="auto">
          <a:xfrm>
            <a:off x="12700" y="5203825"/>
            <a:ext cx="1628775" cy="473075"/>
          </a:xfrm>
          <a:prstGeom prst="rect">
            <a:avLst/>
          </a:prstGeom>
          <a:solidFill>
            <a:srgbClr val="FFFFFF"/>
          </a:solidFill>
          <a:ln w="9525">
            <a:noFill/>
            <a:miter lim="800000"/>
          </a:ln>
          <a:effectLst/>
        </p:spPr>
        <p:txBody>
          <a:bodyPr lIns="0" tIns="0" rIns="90000" bIns="0"/>
          <a:lstStyle/>
          <a:p>
            <a:pPr>
              <a:spcBef>
                <a:spcPct val="50000"/>
              </a:spcBef>
              <a:buClr>
                <a:srgbClr val="FF9933"/>
              </a:buClr>
              <a:buFont typeface="Wingdings" panose="05000000000000000000" pitchFamily="2" charset="2"/>
              <a:buNone/>
              <a:defRPr/>
            </a:pPr>
            <a:r>
              <a:rPr lang="zh-CN" altLang="en-US" sz="1600" dirty="0">
                <a:solidFill>
                  <a:schemeClr val="tx1"/>
                </a:solidFill>
                <a:effectLst>
                  <a:outerShdw blurRad="38100" dist="38100" dir="2700000" algn="tl">
                    <a:srgbClr val="C0C0C0"/>
                  </a:outerShdw>
                </a:effectLst>
                <a:latin typeface="Arial" panose="020B0604020202020204" pitchFamily="34" charset="0"/>
                <a:sym typeface="+mn-ea"/>
                <a:hlinkClick r:id="rId2" action="ppaction://hlinksldjump"/>
              </a:rPr>
              <a:t>六、交流调速系统分类</a:t>
            </a:r>
            <a:endParaRPr lang="zh-CN" altLang="en-US" sz="16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0" name="Rectangle 23"/>
          <p:cNvSpPr>
            <a:spLocks noChangeArrowheads="1"/>
          </p:cNvSpPr>
          <p:nvPr/>
        </p:nvSpPr>
        <p:spPr bwMode="auto">
          <a:xfrm>
            <a:off x="0" y="1228725"/>
            <a:ext cx="1628775" cy="539750"/>
          </a:xfrm>
          <a:prstGeom prst="rect">
            <a:avLst/>
          </a:prstGeom>
          <a:solidFill>
            <a:srgbClr val="FFFFFF"/>
          </a:solidFill>
          <a:ln w="9525">
            <a:noFill/>
            <a:miter lim="800000"/>
          </a:ln>
          <a:effectLst/>
        </p:spPr>
        <p:txBody>
          <a:bodyPr>
            <a:spAutoFit/>
          </a:bodyPr>
          <a:lstStyle/>
          <a:p>
            <a:pPr>
              <a:buFontTx/>
              <a:buNone/>
              <a:defRPr/>
            </a:pPr>
            <a:r>
              <a:rPr lang="zh-CN" altLang="en-US" sz="1600" dirty="0">
                <a:solidFill>
                  <a:srgbClr val="A50021"/>
                </a:solidFill>
                <a:effectLst>
                  <a:outerShdw blurRad="38100" dist="38100" dir="2700000" algn="tl">
                    <a:srgbClr val="C0C0C0"/>
                  </a:outerShdw>
                </a:effectLst>
                <a:sym typeface="+mn-ea"/>
                <a:hlinkClick r:id="rId3" action="ppaction://hlinksldjump"/>
              </a:rPr>
              <a:t>一、运动控制系统及其组成</a:t>
            </a:r>
            <a:endParaRPr lang="zh-CN" altLang="en-US" sz="1600" dirty="0">
              <a:solidFill>
                <a:srgbClr val="A50021"/>
              </a:solidFill>
              <a:effectLst>
                <a:outerShdw blurRad="38100" dist="38100" dir="2700000" algn="tl">
                  <a:srgbClr val="C0C0C0"/>
                </a:outerShdw>
              </a:effectLst>
              <a:sym typeface="+mn-ea"/>
            </a:endParaRPr>
          </a:p>
        </p:txBody>
      </p:sp>
      <p:sp>
        <p:nvSpPr>
          <p:cNvPr id="21" name="Rectangle 24"/>
          <p:cNvSpPr>
            <a:spLocks noChangeArrowheads="1"/>
          </p:cNvSpPr>
          <p:nvPr/>
        </p:nvSpPr>
        <p:spPr bwMode="auto">
          <a:xfrm>
            <a:off x="14288" y="2006600"/>
            <a:ext cx="1603375" cy="474663"/>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4" action="ppaction://hlinksldjump"/>
              </a:rPr>
              <a:t>二、运动控制系统的历史与发展</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2" name="Rectangle 25"/>
          <p:cNvSpPr>
            <a:spLocks noChangeArrowheads="1"/>
          </p:cNvSpPr>
          <p:nvPr/>
        </p:nvSpPr>
        <p:spPr bwMode="auto">
          <a:xfrm>
            <a:off x="-1588" y="2795588"/>
            <a:ext cx="1616076" cy="506412"/>
          </a:xfrm>
          <a:prstGeom prst="rect">
            <a:avLst/>
          </a:prstGeom>
          <a:solidFill>
            <a:schemeClr val="accent5">
              <a:lumMod val="40000"/>
              <a:lumOff val="60000"/>
            </a:schemeClr>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5" action="ppaction://hlinksldjump"/>
              </a:rPr>
              <a:t>三、运动控制系统转矩控制规律</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3" name="Rectangle 26"/>
          <p:cNvSpPr>
            <a:spLocks noChangeArrowheads="1"/>
          </p:cNvSpPr>
          <p:nvPr/>
        </p:nvSpPr>
        <p:spPr bwMode="auto">
          <a:xfrm>
            <a:off x="0" y="3576638"/>
            <a:ext cx="1671638" cy="5207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6" action="ppaction://hlinksldjump"/>
              </a:rPr>
              <a:t>四、生产机械的负载转矩特性</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4" name="Rectangle 27"/>
          <p:cNvSpPr>
            <a:spLocks noChangeArrowheads="1"/>
          </p:cNvSpPr>
          <p:nvPr/>
        </p:nvSpPr>
        <p:spPr bwMode="auto">
          <a:xfrm>
            <a:off x="12700" y="4421188"/>
            <a:ext cx="1643063" cy="4953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7" action="ppaction://hlinksldjump"/>
              </a:rPr>
              <a:t>五、交流调速系统应用领域</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4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33484"/>
                                        </p:tgtEl>
                                        <p:attrNameLst>
                                          <p:attrName>style.visibility</p:attrName>
                                        </p:attrNameLst>
                                      </p:cBhvr>
                                      <p:to>
                                        <p:strVal val="visible"/>
                                      </p:to>
                                    </p:set>
                                    <p:anim calcmode="lin" valueType="num">
                                      <p:cBhvr additive="base">
                                        <p:cTn id="21" dur="500" fill="hold"/>
                                        <p:tgtEl>
                                          <p:spTgt spid="233484"/>
                                        </p:tgtEl>
                                        <p:attrNameLst>
                                          <p:attrName>ppt_x</p:attrName>
                                        </p:attrNameLst>
                                      </p:cBhvr>
                                      <p:tavLst>
                                        <p:tav tm="0">
                                          <p:val>
                                            <p:strVal val="#ppt_x"/>
                                          </p:val>
                                        </p:tav>
                                        <p:tav tm="100000">
                                          <p:val>
                                            <p:strVal val="#ppt_x"/>
                                          </p:val>
                                        </p:tav>
                                      </p:tavLst>
                                    </p:anim>
                                    <p:anim calcmode="lin" valueType="num">
                                      <p:cBhvr additive="base">
                                        <p:cTn id="22" dur="500" fill="hold"/>
                                        <p:tgtEl>
                                          <p:spTgt spid="233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build="p"/>
      <p:bldP spid="233484" grpId="0"/>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1717675" y="225425"/>
            <a:ext cx="6583363" cy="762000"/>
          </a:xfrm>
        </p:spPr>
        <p:txBody>
          <a:bodyPr/>
          <a:lstStyle/>
          <a:p>
            <a:pPr eaLnBrk="1" hangingPunct="1">
              <a:defRPr/>
            </a:pPr>
            <a:r>
              <a:rPr lang="zh-CN" altLang="en-US" sz="2800" smtClean="0">
                <a:effectLst>
                  <a:outerShdw blurRad="38100" dist="38100" dir="2700000" algn="tl">
                    <a:srgbClr val="C0C0C0"/>
                  </a:outerShdw>
                </a:effectLst>
                <a:ea typeface="宋体" panose="02010600030101010101" pitchFamily="2" charset="-122"/>
              </a:rPr>
              <a:t>四、 生产机械的负载转矩特性</a:t>
            </a:r>
          </a:p>
        </p:txBody>
      </p:sp>
      <p:sp>
        <p:nvSpPr>
          <p:cNvPr id="21506" name="Rectangle 3"/>
          <p:cNvSpPr>
            <a:spLocks noGrp="1" noChangeArrowheads="1"/>
          </p:cNvSpPr>
          <p:nvPr>
            <p:ph idx="1"/>
          </p:nvPr>
        </p:nvSpPr>
        <p:spPr>
          <a:xfrm>
            <a:off x="1692275" y="1033463"/>
            <a:ext cx="7451725" cy="1014412"/>
          </a:xfrm>
        </p:spPr>
        <p:txBody>
          <a:bodyPr/>
          <a:lstStyle/>
          <a:p>
            <a:pPr marL="0" indent="0" algn="just" eaLnBrk="1" hangingPunct="1">
              <a:buFont typeface="Wingdings" pitchFamily="2" charset="2"/>
              <a:buNone/>
            </a:pPr>
            <a:r>
              <a:rPr lang="zh-CN" altLang="en-US" sz="2200" smtClean="0">
                <a:ea typeface="宋体" pitchFamily="2" charset="-122"/>
              </a:rPr>
              <a:t>生产机械的负载转矩是一个必然存在的不可控扰动输入。</a:t>
            </a:r>
          </a:p>
          <a:p>
            <a:pPr marL="0" indent="0" algn="just" eaLnBrk="1" hangingPunct="1">
              <a:buFont typeface="Wingdings" pitchFamily="2" charset="2"/>
              <a:buNone/>
            </a:pPr>
            <a:r>
              <a:rPr lang="zh-CN" altLang="en-US" sz="2200" smtClean="0">
                <a:ea typeface="宋体" pitchFamily="2" charset="-122"/>
              </a:rPr>
              <a:t>归纳出几种典型的生产机械负载转矩特性，实际负载可能是多个典型负载的组合，应根据实际负载的具体情况加以分析。</a:t>
            </a:r>
          </a:p>
        </p:txBody>
      </p:sp>
      <p:pic>
        <p:nvPicPr>
          <p:cNvPr id="235531" name="Picture 11" descr="0103"/>
          <p:cNvPicPr>
            <a:picLocks noChangeAspect="1" noChangeArrowheads="1"/>
          </p:cNvPicPr>
          <p:nvPr/>
        </p:nvPicPr>
        <p:blipFill>
          <a:blip r:embed="rId3" cstate="print"/>
          <a:srcRect/>
          <a:stretch>
            <a:fillRect/>
          </a:stretch>
        </p:blipFill>
        <p:spPr bwMode="auto">
          <a:xfrm>
            <a:off x="3924300" y="3160713"/>
            <a:ext cx="4319588" cy="3095625"/>
          </a:xfrm>
          <a:prstGeom prst="rect">
            <a:avLst/>
          </a:prstGeom>
          <a:noFill/>
          <a:ln w="9525">
            <a:noFill/>
            <a:miter lim="800000"/>
            <a:headEnd/>
            <a:tailEnd/>
          </a:ln>
        </p:spPr>
      </p:pic>
      <p:sp>
        <p:nvSpPr>
          <p:cNvPr id="235532" name="Rectangle 12"/>
          <p:cNvSpPr>
            <a:spLocks noChangeArrowheads="1"/>
          </p:cNvSpPr>
          <p:nvPr/>
        </p:nvSpPr>
        <p:spPr bwMode="auto">
          <a:xfrm>
            <a:off x="1833563" y="2363788"/>
            <a:ext cx="2430462" cy="1200150"/>
          </a:xfrm>
          <a:prstGeom prst="rect">
            <a:avLst/>
          </a:prstGeom>
          <a:noFill/>
          <a:ln w="9525">
            <a:noFill/>
            <a:miter lim="800000"/>
          </a:ln>
          <a:effectLst/>
        </p:spPr>
        <p:txBody>
          <a:bodyPr lIns="0" tIns="0" rIns="90000" bIns="0"/>
          <a:lstStyle/>
          <a:p>
            <a:pPr>
              <a:lnSpc>
                <a:spcPct val="100000"/>
              </a:lnSpc>
              <a:buClr>
                <a:srgbClr val="FF9933"/>
              </a:buClr>
            </a:pPr>
            <a:r>
              <a:rPr lang="zh-CN" altLang="en-US" sz="1800">
                <a:solidFill>
                  <a:srgbClr val="A50021"/>
                </a:solidFill>
                <a:effectLst>
                  <a:outerShdw blurRad="38100" dist="38100" dir="2700000" algn="tl">
                    <a:srgbClr val="C0C0C0"/>
                  </a:outerShdw>
                </a:effectLst>
                <a:latin typeface="Arial" pitchFamily="34" charset="0"/>
              </a:rPr>
              <a:t>负载转矩的大小恒定，称作恒转矩负载</a:t>
            </a:r>
          </a:p>
          <a:p>
            <a:pPr>
              <a:lnSpc>
                <a:spcPct val="100000"/>
              </a:lnSpc>
              <a:buClr>
                <a:srgbClr val="FF9933"/>
              </a:buClr>
            </a:pPr>
            <a:r>
              <a:rPr lang="en-US" altLang="zh-CN" sz="1800">
                <a:solidFill>
                  <a:srgbClr val="A50021"/>
                </a:solidFill>
                <a:effectLst>
                  <a:outerShdw blurRad="38100" dist="38100" dir="2700000" algn="tl">
                    <a:srgbClr val="C0C0C0"/>
                  </a:outerShdw>
                </a:effectLst>
                <a:latin typeface="Arial" pitchFamily="34" charset="0"/>
              </a:rPr>
              <a:t>a</a:t>
            </a:r>
            <a:r>
              <a:rPr lang="zh-CN" altLang="en-US" sz="1800">
                <a:solidFill>
                  <a:srgbClr val="A50021"/>
                </a:solidFill>
                <a:effectLst>
                  <a:outerShdw blurRad="38100" dist="38100" dir="2700000" algn="tl">
                    <a:srgbClr val="C0C0C0"/>
                  </a:outerShdw>
                </a:effectLst>
                <a:latin typeface="Arial" pitchFamily="34" charset="0"/>
              </a:rPr>
              <a:t>）位能性恒转矩负载 </a:t>
            </a:r>
          </a:p>
          <a:p>
            <a:pPr>
              <a:lnSpc>
                <a:spcPct val="100000"/>
              </a:lnSpc>
              <a:buClr>
                <a:srgbClr val="FF9933"/>
              </a:buClr>
            </a:pPr>
            <a:r>
              <a:rPr lang="en-US" altLang="zh-CN" sz="1800">
                <a:solidFill>
                  <a:srgbClr val="A50021"/>
                </a:solidFill>
                <a:effectLst>
                  <a:outerShdw blurRad="38100" dist="38100" dir="2700000" algn="tl">
                    <a:srgbClr val="C0C0C0"/>
                  </a:outerShdw>
                </a:effectLst>
                <a:latin typeface="Arial" pitchFamily="34" charset="0"/>
              </a:rPr>
              <a:t>b) </a:t>
            </a:r>
            <a:r>
              <a:rPr lang="zh-CN" altLang="en-US" sz="1800">
                <a:solidFill>
                  <a:srgbClr val="A50021"/>
                </a:solidFill>
                <a:effectLst>
                  <a:outerShdw blurRad="38100" dist="38100" dir="2700000" algn="tl">
                    <a:srgbClr val="C0C0C0"/>
                  </a:outerShdw>
                </a:effectLst>
                <a:latin typeface="Arial" pitchFamily="34" charset="0"/>
              </a:rPr>
              <a:t>反抗性恒转矩负载</a:t>
            </a:r>
          </a:p>
        </p:txBody>
      </p:sp>
      <p:sp>
        <p:nvSpPr>
          <p:cNvPr id="235533" name="Rectangle 13"/>
          <p:cNvSpPr>
            <a:spLocks noChangeArrowheads="1"/>
          </p:cNvSpPr>
          <p:nvPr/>
        </p:nvSpPr>
        <p:spPr bwMode="auto">
          <a:xfrm>
            <a:off x="3733800" y="6232525"/>
            <a:ext cx="2647950" cy="457200"/>
          </a:xfrm>
          <a:prstGeom prst="rect">
            <a:avLst/>
          </a:prstGeom>
          <a:noFill/>
          <a:ln w="9525">
            <a:noFill/>
            <a:miter lim="800000"/>
            <a:headEnd/>
            <a:tailEnd/>
          </a:ln>
        </p:spPr>
        <p:txBody>
          <a:bodyPr wrap="none" anchor="ctr">
            <a:spAutoFit/>
          </a:bodyPr>
          <a:lstStyle/>
          <a:p>
            <a:pPr algn="ctr">
              <a:lnSpc>
                <a:spcPct val="100000"/>
              </a:lnSpc>
            </a:pPr>
            <a:r>
              <a:rPr lang="zh-CN" altLang="en-US" b="0">
                <a:solidFill>
                  <a:schemeClr val="tx1"/>
                </a:solidFill>
                <a:latin typeface="Times New Roman" pitchFamily="18" charset="0"/>
              </a:rPr>
              <a:t>图</a:t>
            </a:r>
            <a:r>
              <a:rPr lang="en-US" altLang="zh-CN" b="0">
                <a:solidFill>
                  <a:schemeClr val="tx1"/>
                </a:solidFill>
                <a:latin typeface="Times New Roman" pitchFamily="18" charset="0"/>
              </a:rPr>
              <a:t>1-3   </a:t>
            </a:r>
            <a:r>
              <a:rPr lang="zh-CN" altLang="en-US" b="0">
                <a:solidFill>
                  <a:schemeClr val="tx1"/>
                </a:solidFill>
                <a:latin typeface="Times New Roman" pitchFamily="18" charset="0"/>
              </a:rPr>
              <a:t>恒转矩负载</a:t>
            </a:r>
          </a:p>
        </p:txBody>
      </p:sp>
      <p:graphicFrame>
        <p:nvGraphicFramePr>
          <p:cNvPr id="235534" name="Object 14"/>
          <p:cNvGraphicFramePr>
            <a:graphicFrameLocks/>
          </p:cNvGraphicFramePr>
          <p:nvPr/>
        </p:nvGraphicFramePr>
        <p:xfrm>
          <a:off x="6365875" y="6251575"/>
          <a:ext cx="1803400" cy="468313"/>
        </p:xfrm>
        <a:graphic>
          <a:graphicData uri="http://schemas.openxmlformats.org/presentationml/2006/ole">
            <p:oleObj spid="_x0000_s21510" r:id="rId4" imgW="672808" imgH="241195" progId="">
              <p:embed/>
            </p:oleObj>
          </a:graphicData>
        </a:graphic>
      </p:graphicFrame>
      <p:sp>
        <p:nvSpPr>
          <p:cNvPr id="235535" name="Rectangle 15"/>
          <p:cNvSpPr>
            <a:spLocks noChangeArrowheads="1"/>
          </p:cNvSpPr>
          <p:nvPr/>
        </p:nvSpPr>
        <p:spPr bwMode="auto">
          <a:xfrm>
            <a:off x="1792288" y="2403475"/>
            <a:ext cx="2155825" cy="912813"/>
          </a:xfrm>
          <a:prstGeom prst="rect">
            <a:avLst/>
          </a:prstGeom>
          <a:noFill/>
          <a:ln w="9525">
            <a:noFill/>
            <a:miter lim="800000"/>
          </a:ln>
          <a:effectLst/>
        </p:spPr>
        <p:txBody>
          <a:bodyPr lIns="0" tIns="0" rIns="90000" bIns="0"/>
          <a:lstStyle/>
          <a:p>
            <a:pPr>
              <a:lnSpc>
                <a:spcPct val="100000"/>
              </a:lnSpc>
              <a:buClr>
                <a:srgbClr val="FF9933"/>
              </a:buClr>
              <a:buFont typeface="Wingdings" panose="05000000000000000000" pitchFamily="2" charset="2"/>
              <a:buNone/>
              <a:defRPr/>
            </a:pPr>
            <a:r>
              <a:rPr lang="zh-CN" altLang="en-US" sz="1800">
                <a:solidFill>
                  <a:srgbClr val="A50021"/>
                </a:solidFill>
                <a:effectLst>
                  <a:outerShdw blurRad="38100" dist="38100" dir="2700000" algn="tl">
                    <a:srgbClr val="C0C0C0"/>
                  </a:outerShdw>
                </a:effectLst>
                <a:latin typeface="Arial" panose="020B0604020202020204" pitchFamily="34" charset="0"/>
                <a:sym typeface="+mn-ea"/>
              </a:rPr>
              <a:t>负载转矩与转速成反比，而功率为常数，称作恒功率负载</a:t>
            </a:r>
          </a:p>
        </p:txBody>
      </p:sp>
      <p:sp>
        <p:nvSpPr>
          <p:cNvPr id="235536" name="Rectangle 16"/>
          <p:cNvSpPr>
            <a:spLocks noChangeArrowheads="1"/>
          </p:cNvSpPr>
          <p:nvPr/>
        </p:nvSpPr>
        <p:spPr bwMode="auto">
          <a:xfrm>
            <a:off x="2935288" y="6069013"/>
            <a:ext cx="3333750" cy="457200"/>
          </a:xfrm>
          <a:prstGeom prst="rect">
            <a:avLst/>
          </a:prstGeom>
          <a:noFill/>
          <a:ln w="9525">
            <a:noFill/>
            <a:miter lim="800000"/>
            <a:headEnd/>
            <a:tailEnd/>
          </a:ln>
        </p:spPr>
        <p:txBody>
          <a:bodyPr wrap="none" anchor="ctr">
            <a:spAutoFit/>
          </a:bodyPr>
          <a:lstStyle/>
          <a:p>
            <a:pPr algn="ctr">
              <a:lnSpc>
                <a:spcPct val="100000"/>
              </a:lnSpc>
            </a:pPr>
            <a:r>
              <a:rPr lang="zh-CN" altLang="en-US" b="0">
                <a:solidFill>
                  <a:schemeClr val="tx1"/>
                </a:solidFill>
                <a:latin typeface="Times New Roman" pitchFamily="18" charset="0"/>
              </a:rPr>
              <a:t>图</a:t>
            </a:r>
            <a:r>
              <a:rPr lang="en-US" altLang="zh-CN" b="0">
                <a:solidFill>
                  <a:schemeClr val="tx1"/>
                </a:solidFill>
                <a:latin typeface="Times New Roman" pitchFamily="18" charset="0"/>
              </a:rPr>
              <a:t>1-4   </a:t>
            </a:r>
            <a:r>
              <a:rPr lang="zh-CN" altLang="en-US" b="0">
                <a:solidFill>
                  <a:schemeClr val="tx1"/>
                </a:solidFill>
                <a:latin typeface="Times New Roman" pitchFamily="18" charset="0"/>
              </a:rPr>
              <a:t>恒功率转矩负载</a:t>
            </a:r>
            <a:r>
              <a:rPr lang="zh-CN" altLang="en-US" b="0">
                <a:solidFill>
                  <a:srgbClr val="FF3300"/>
                </a:solidFill>
                <a:latin typeface="Times New Roman" pitchFamily="18" charset="0"/>
              </a:rPr>
              <a:t> </a:t>
            </a:r>
            <a:endParaRPr lang="zh-CN" altLang="en-US" b="0">
              <a:solidFill>
                <a:schemeClr val="tx1"/>
              </a:solidFill>
              <a:latin typeface="Times New Roman" pitchFamily="18" charset="0"/>
            </a:endParaRPr>
          </a:p>
        </p:txBody>
      </p:sp>
      <p:graphicFrame>
        <p:nvGraphicFramePr>
          <p:cNvPr id="235537" name="Object 17"/>
          <p:cNvGraphicFramePr>
            <a:graphicFrameLocks/>
          </p:cNvGraphicFramePr>
          <p:nvPr/>
        </p:nvGraphicFramePr>
        <p:xfrm>
          <a:off x="6335713" y="5845175"/>
          <a:ext cx="2516187" cy="960438"/>
        </p:xfrm>
        <a:graphic>
          <a:graphicData uri="http://schemas.openxmlformats.org/presentationml/2006/ole">
            <p:oleObj spid="_x0000_s21513" r:id="rId5" imgW="1015559" imgH="444307" progId="">
              <p:embed/>
            </p:oleObj>
          </a:graphicData>
        </a:graphic>
      </p:graphicFrame>
      <p:pic>
        <p:nvPicPr>
          <p:cNvPr id="235538" name="Picture 18" descr="0104"/>
          <p:cNvPicPr>
            <a:picLocks noChangeAspect="1" noChangeArrowheads="1"/>
          </p:cNvPicPr>
          <p:nvPr/>
        </p:nvPicPr>
        <p:blipFill>
          <a:blip r:embed="rId6" cstate="print"/>
          <a:srcRect/>
          <a:stretch>
            <a:fillRect/>
          </a:stretch>
        </p:blipFill>
        <p:spPr bwMode="auto">
          <a:xfrm>
            <a:off x="4048125" y="2443163"/>
            <a:ext cx="3816350" cy="3397250"/>
          </a:xfrm>
          <a:prstGeom prst="rect">
            <a:avLst/>
          </a:prstGeom>
          <a:noFill/>
          <a:ln w="9525">
            <a:noFill/>
            <a:miter lim="800000"/>
            <a:headEnd/>
            <a:tailEnd/>
          </a:ln>
        </p:spPr>
      </p:pic>
      <p:sp>
        <p:nvSpPr>
          <p:cNvPr id="235539" name="Rectangle 19"/>
          <p:cNvSpPr>
            <a:spLocks noChangeArrowheads="1"/>
          </p:cNvSpPr>
          <p:nvPr/>
        </p:nvSpPr>
        <p:spPr bwMode="auto">
          <a:xfrm>
            <a:off x="1895475" y="2338388"/>
            <a:ext cx="1960563" cy="901700"/>
          </a:xfrm>
          <a:prstGeom prst="rect">
            <a:avLst/>
          </a:prstGeom>
          <a:noFill/>
          <a:ln w="9525">
            <a:noFill/>
            <a:miter lim="800000"/>
          </a:ln>
          <a:effectLst/>
        </p:spPr>
        <p:txBody>
          <a:bodyPr lIns="0" tIns="0" rIns="90000" bIns="0"/>
          <a:lstStyle/>
          <a:p>
            <a:pPr>
              <a:lnSpc>
                <a:spcPct val="100000"/>
              </a:lnSpc>
              <a:buClr>
                <a:srgbClr val="FF9933"/>
              </a:buClr>
              <a:buFont typeface="Wingdings" panose="05000000000000000000" pitchFamily="2" charset="2"/>
              <a:buNone/>
              <a:defRPr/>
            </a:pPr>
            <a:r>
              <a:rPr lang="zh-CN" altLang="en-US" sz="1800">
                <a:solidFill>
                  <a:srgbClr val="A50021"/>
                </a:solidFill>
                <a:effectLst>
                  <a:outerShdw blurRad="38100" dist="38100" dir="2700000" algn="tl">
                    <a:srgbClr val="C0C0C0"/>
                  </a:outerShdw>
                </a:effectLst>
                <a:latin typeface="Arial" panose="020B0604020202020204" pitchFamily="34" charset="0"/>
                <a:sym typeface="+mn-ea"/>
              </a:rPr>
              <a:t>负载转矩与转速的平方成正比，称作风机、泵类负载</a:t>
            </a:r>
          </a:p>
        </p:txBody>
      </p:sp>
      <p:sp>
        <p:nvSpPr>
          <p:cNvPr id="235540" name="Rectangle 20"/>
          <p:cNvSpPr>
            <a:spLocks noChangeArrowheads="1"/>
          </p:cNvSpPr>
          <p:nvPr/>
        </p:nvSpPr>
        <p:spPr bwMode="auto">
          <a:xfrm>
            <a:off x="3255963" y="6343650"/>
            <a:ext cx="3181350" cy="457200"/>
          </a:xfrm>
          <a:prstGeom prst="rect">
            <a:avLst/>
          </a:prstGeom>
          <a:noFill/>
          <a:ln w="9525">
            <a:noFill/>
            <a:miter lim="800000"/>
            <a:headEnd/>
            <a:tailEnd/>
          </a:ln>
        </p:spPr>
        <p:txBody>
          <a:bodyPr wrap="none" anchor="ctr">
            <a:spAutoFit/>
          </a:bodyPr>
          <a:lstStyle/>
          <a:p>
            <a:pPr algn="ctr">
              <a:lnSpc>
                <a:spcPct val="100000"/>
              </a:lnSpc>
            </a:pPr>
            <a:r>
              <a:rPr lang="zh-CN" altLang="en-US" b="0">
                <a:solidFill>
                  <a:schemeClr val="tx1"/>
                </a:solidFill>
                <a:latin typeface="Times New Roman" pitchFamily="18" charset="0"/>
              </a:rPr>
              <a:t>图</a:t>
            </a:r>
            <a:r>
              <a:rPr lang="en-US" altLang="zh-CN" b="0">
                <a:solidFill>
                  <a:schemeClr val="tx1"/>
                </a:solidFill>
                <a:latin typeface="Times New Roman" pitchFamily="18" charset="0"/>
              </a:rPr>
              <a:t>1-5  </a:t>
            </a:r>
            <a:r>
              <a:rPr lang="zh-CN" altLang="en-US" b="0">
                <a:solidFill>
                  <a:schemeClr val="tx1"/>
                </a:solidFill>
                <a:latin typeface="Times New Roman" pitchFamily="18" charset="0"/>
              </a:rPr>
              <a:t>风机、泵类负载</a:t>
            </a:r>
          </a:p>
        </p:txBody>
      </p:sp>
      <p:pic>
        <p:nvPicPr>
          <p:cNvPr id="235541" name="Picture 21" descr="0105"/>
          <p:cNvPicPr>
            <a:picLocks noChangeAspect="1" noChangeArrowheads="1"/>
          </p:cNvPicPr>
          <p:nvPr/>
        </p:nvPicPr>
        <p:blipFill>
          <a:blip r:embed="rId7" cstate="print"/>
          <a:srcRect/>
          <a:stretch>
            <a:fillRect/>
          </a:stretch>
        </p:blipFill>
        <p:spPr bwMode="auto">
          <a:xfrm>
            <a:off x="4294188" y="2659063"/>
            <a:ext cx="3960812" cy="3651250"/>
          </a:xfrm>
          <a:prstGeom prst="rect">
            <a:avLst/>
          </a:prstGeom>
          <a:noFill/>
          <a:ln w="9525">
            <a:noFill/>
            <a:miter lim="800000"/>
            <a:headEnd/>
            <a:tailEnd/>
          </a:ln>
        </p:spPr>
      </p:pic>
      <p:sp>
        <p:nvSpPr>
          <p:cNvPr id="21" name="Rectangle 22"/>
          <p:cNvSpPr>
            <a:spLocks noChangeArrowheads="1"/>
          </p:cNvSpPr>
          <p:nvPr/>
        </p:nvSpPr>
        <p:spPr bwMode="auto">
          <a:xfrm>
            <a:off x="12700" y="5203825"/>
            <a:ext cx="1628775" cy="473075"/>
          </a:xfrm>
          <a:prstGeom prst="rect">
            <a:avLst/>
          </a:prstGeom>
          <a:solidFill>
            <a:srgbClr val="FFFFFF"/>
          </a:solidFill>
          <a:ln w="9525">
            <a:noFill/>
            <a:miter lim="800000"/>
          </a:ln>
          <a:effectLst/>
        </p:spPr>
        <p:txBody>
          <a:bodyPr lIns="0" tIns="0" rIns="90000" bIns="0"/>
          <a:lstStyle/>
          <a:p>
            <a:pPr>
              <a:spcBef>
                <a:spcPct val="50000"/>
              </a:spcBef>
              <a:buClr>
                <a:srgbClr val="FF9933"/>
              </a:buClr>
              <a:buFont typeface="Wingdings" panose="05000000000000000000" pitchFamily="2" charset="2"/>
              <a:buNone/>
              <a:defRPr/>
            </a:pPr>
            <a:r>
              <a:rPr lang="zh-CN" altLang="en-US" sz="1600" dirty="0">
                <a:solidFill>
                  <a:schemeClr val="tx1"/>
                </a:solidFill>
                <a:effectLst>
                  <a:outerShdw blurRad="38100" dist="38100" dir="2700000" algn="tl">
                    <a:srgbClr val="C0C0C0"/>
                  </a:outerShdw>
                </a:effectLst>
                <a:latin typeface="Arial" panose="020B0604020202020204" pitchFamily="34" charset="0"/>
                <a:sym typeface="+mn-ea"/>
                <a:hlinkClick r:id="rId8" action="ppaction://hlinksldjump"/>
              </a:rPr>
              <a:t>六、交流调速系统分类</a:t>
            </a:r>
            <a:endParaRPr lang="zh-CN" altLang="en-US" sz="16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2" name="Rectangle 23"/>
          <p:cNvSpPr>
            <a:spLocks noChangeArrowheads="1"/>
          </p:cNvSpPr>
          <p:nvPr/>
        </p:nvSpPr>
        <p:spPr bwMode="auto">
          <a:xfrm>
            <a:off x="0" y="1228725"/>
            <a:ext cx="1628775" cy="539750"/>
          </a:xfrm>
          <a:prstGeom prst="rect">
            <a:avLst/>
          </a:prstGeom>
          <a:solidFill>
            <a:srgbClr val="FFFFFF"/>
          </a:solidFill>
          <a:ln w="9525">
            <a:noFill/>
            <a:miter lim="800000"/>
          </a:ln>
          <a:effectLst/>
        </p:spPr>
        <p:txBody>
          <a:bodyPr>
            <a:spAutoFit/>
          </a:bodyPr>
          <a:lstStyle/>
          <a:p>
            <a:pPr>
              <a:buFontTx/>
              <a:buNone/>
              <a:defRPr/>
            </a:pPr>
            <a:r>
              <a:rPr lang="zh-CN" altLang="en-US" sz="1600" dirty="0">
                <a:solidFill>
                  <a:srgbClr val="A50021"/>
                </a:solidFill>
                <a:effectLst>
                  <a:outerShdw blurRad="38100" dist="38100" dir="2700000" algn="tl">
                    <a:srgbClr val="C0C0C0"/>
                  </a:outerShdw>
                </a:effectLst>
                <a:sym typeface="+mn-ea"/>
                <a:hlinkClick r:id="rId9" action="ppaction://hlinksldjump"/>
              </a:rPr>
              <a:t>一、运动控制系统及其组成</a:t>
            </a:r>
            <a:endParaRPr lang="zh-CN" altLang="en-US" sz="1600" dirty="0">
              <a:solidFill>
                <a:srgbClr val="A50021"/>
              </a:solidFill>
              <a:effectLst>
                <a:outerShdw blurRad="38100" dist="38100" dir="2700000" algn="tl">
                  <a:srgbClr val="C0C0C0"/>
                </a:outerShdw>
              </a:effectLst>
              <a:sym typeface="+mn-ea"/>
            </a:endParaRPr>
          </a:p>
        </p:txBody>
      </p:sp>
      <p:sp>
        <p:nvSpPr>
          <p:cNvPr id="23" name="Rectangle 24"/>
          <p:cNvSpPr>
            <a:spLocks noChangeArrowheads="1"/>
          </p:cNvSpPr>
          <p:nvPr/>
        </p:nvSpPr>
        <p:spPr bwMode="auto">
          <a:xfrm>
            <a:off x="14288" y="2006600"/>
            <a:ext cx="1603375" cy="474663"/>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10" action="ppaction://hlinksldjump"/>
              </a:rPr>
              <a:t>二、运动控制系统的历史与发展</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4" name="Rectangle 25"/>
          <p:cNvSpPr>
            <a:spLocks noChangeArrowheads="1"/>
          </p:cNvSpPr>
          <p:nvPr/>
        </p:nvSpPr>
        <p:spPr bwMode="auto">
          <a:xfrm>
            <a:off x="-1588" y="2795588"/>
            <a:ext cx="1616076" cy="506412"/>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11" action="ppaction://hlinksldjump"/>
              </a:rPr>
              <a:t>三、运动控制系统转矩控制规律</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5" name="Rectangle 26"/>
          <p:cNvSpPr>
            <a:spLocks noChangeArrowheads="1"/>
          </p:cNvSpPr>
          <p:nvPr/>
        </p:nvSpPr>
        <p:spPr bwMode="auto">
          <a:xfrm>
            <a:off x="0" y="3576638"/>
            <a:ext cx="1671638" cy="520700"/>
          </a:xfrm>
          <a:prstGeom prst="rect">
            <a:avLst/>
          </a:prstGeom>
          <a:solidFill>
            <a:schemeClr val="accent5">
              <a:lumMod val="40000"/>
              <a:lumOff val="60000"/>
            </a:schemeClr>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12" action="ppaction://hlinksldjump"/>
              </a:rPr>
              <a:t>四、生产机械的负载转矩特性</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6" name="Rectangle 27"/>
          <p:cNvSpPr>
            <a:spLocks noChangeArrowheads="1"/>
          </p:cNvSpPr>
          <p:nvPr/>
        </p:nvSpPr>
        <p:spPr bwMode="auto">
          <a:xfrm>
            <a:off x="12700" y="4421188"/>
            <a:ext cx="1643063" cy="4953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13" action="ppaction://hlinksldjump"/>
              </a:rPr>
              <a:t>五、交流调速系统应用领域</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32"/>
                                        </p:tgtEl>
                                        <p:attrNameLst>
                                          <p:attrName>style.visibility</p:attrName>
                                        </p:attrNameLst>
                                      </p:cBhvr>
                                      <p:to>
                                        <p:strVal val="visible"/>
                                      </p:to>
                                    </p:set>
                                    <p:anim calcmode="lin" valueType="num">
                                      <p:cBhvr additive="base">
                                        <p:cTn id="7" dur="500" fill="hold"/>
                                        <p:tgtEl>
                                          <p:spTgt spid="235532"/>
                                        </p:tgtEl>
                                        <p:attrNameLst>
                                          <p:attrName>ppt_x</p:attrName>
                                        </p:attrNameLst>
                                      </p:cBhvr>
                                      <p:tavLst>
                                        <p:tav tm="0">
                                          <p:val>
                                            <p:strVal val="#ppt_x"/>
                                          </p:val>
                                        </p:tav>
                                        <p:tav tm="100000">
                                          <p:val>
                                            <p:strVal val="#ppt_x"/>
                                          </p:val>
                                        </p:tav>
                                      </p:tavLst>
                                    </p:anim>
                                    <p:anim calcmode="lin" valueType="num">
                                      <p:cBhvr additive="base">
                                        <p:cTn id="8" dur="500" fill="hold"/>
                                        <p:tgtEl>
                                          <p:spTgt spid="23553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5531"/>
                                        </p:tgtEl>
                                        <p:attrNameLst>
                                          <p:attrName>style.visibility</p:attrName>
                                        </p:attrNameLst>
                                      </p:cBhvr>
                                      <p:to>
                                        <p:strVal val="visible"/>
                                      </p:to>
                                    </p:set>
                                    <p:anim calcmode="lin" valueType="num">
                                      <p:cBhvr additive="base">
                                        <p:cTn id="11" dur="500" fill="hold"/>
                                        <p:tgtEl>
                                          <p:spTgt spid="235531"/>
                                        </p:tgtEl>
                                        <p:attrNameLst>
                                          <p:attrName>ppt_x</p:attrName>
                                        </p:attrNameLst>
                                      </p:cBhvr>
                                      <p:tavLst>
                                        <p:tav tm="0">
                                          <p:val>
                                            <p:strVal val="#ppt_x"/>
                                          </p:val>
                                        </p:tav>
                                        <p:tav tm="100000">
                                          <p:val>
                                            <p:strVal val="#ppt_x"/>
                                          </p:val>
                                        </p:tav>
                                      </p:tavLst>
                                    </p:anim>
                                    <p:anim calcmode="lin" valueType="num">
                                      <p:cBhvr additive="base">
                                        <p:cTn id="12" dur="500" fill="hold"/>
                                        <p:tgtEl>
                                          <p:spTgt spid="2355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5533"/>
                                        </p:tgtEl>
                                        <p:attrNameLst>
                                          <p:attrName>style.visibility</p:attrName>
                                        </p:attrNameLst>
                                      </p:cBhvr>
                                      <p:to>
                                        <p:strVal val="visible"/>
                                      </p:to>
                                    </p:set>
                                    <p:anim calcmode="lin" valueType="num">
                                      <p:cBhvr additive="base">
                                        <p:cTn id="15" dur="500" fill="hold"/>
                                        <p:tgtEl>
                                          <p:spTgt spid="235533"/>
                                        </p:tgtEl>
                                        <p:attrNameLst>
                                          <p:attrName>ppt_x</p:attrName>
                                        </p:attrNameLst>
                                      </p:cBhvr>
                                      <p:tavLst>
                                        <p:tav tm="0">
                                          <p:val>
                                            <p:strVal val="#ppt_x"/>
                                          </p:val>
                                        </p:tav>
                                        <p:tav tm="100000">
                                          <p:val>
                                            <p:strVal val="#ppt_x"/>
                                          </p:val>
                                        </p:tav>
                                      </p:tavLst>
                                    </p:anim>
                                    <p:anim calcmode="lin" valueType="num">
                                      <p:cBhvr additive="base">
                                        <p:cTn id="16" dur="500" fill="hold"/>
                                        <p:tgtEl>
                                          <p:spTgt spid="23553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5534"/>
                                        </p:tgtEl>
                                        <p:attrNameLst>
                                          <p:attrName>style.visibility</p:attrName>
                                        </p:attrNameLst>
                                      </p:cBhvr>
                                      <p:to>
                                        <p:strVal val="visible"/>
                                      </p:to>
                                    </p:set>
                                    <p:anim calcmode="lin" valueType="num">
                                      <p:cBhvr additive="base">
                                        <p:cTn id="19" dur="500" fill="hold"/>
                                        <p:tgtEl>
                                          <p:spTgt spid="235534"/>
                                        </p:tgtEl>
                                        <p:attrNameLst>
                                          <p:attrName>ppt_x</p:attrName>
                                        </p:attrNameLst>
                                      </p:cBhvr>
                                      <p:tavLst>
                                        <p:tav tm="0">
                                          <p:val>
                                            <p:strVal val="#ppt_x"/>
                                          </p:val>
                                        </p:tav>
                                        <p:tav tm="100000">
                                          <p:val>
                                            <p:strVal val="#ppt_x"/>
                                          </p:val>
                                        </p:tav>
                                      </p:tavLst>
                                    </p:anim>
                                    <p:anim calcmode="lin" valueType="num">
                                      <p:cBhvr additive="base">
                                        <p:cTn id="20" dur="500" fill="hold"/>
                                        <p:tgtEl>
                                          <p:spTgt spid="2355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235532"/>
                                        </p:tgtEl>
                                        <p:attrNameLst>
                                          <p:attrName>ppt_x</p:attrName>
                                        </p:attrNameLst>
                                      </p:cBhvr>
                                      <p:tavLst>
                                        <p:tav tm="0">
                                          <p:val>
                                            <p:strVal val="ppt_x"/>
                                          </p:val>
                                        </p:tav>
                                        <p:tav tm="100000">
                                          <p:val>
                                            <p:strVal val="ppt_x"/>
                                          </p:val>
                                        </p:tav>
                                      </p:tavLst>
                                    </p:anim>
                                    <p:anim calcmode="lin" valueType="num">
                                      <p:cBhvr additive="base">
                                        <p:cTn id="25" dur="500"/>
                                        <p:tgtEl>
                                          <p:spTgt spid="235532"/>
                                        </p:tgtEl>
                                        <p:attrNameLst>
                                          <p:attrName>ppt_y</p:attrName>
                                        </p:attrNameLst>
                                      </p:cBhvr>
                                      <p:tavLst>
                                        <p:tav tm="0">
                                          <p:val>
                                            <p:strVal val="ppt_y"/>
                                          </p:val>
                                        </p:tav>
                                        <p:tav tm="100000">
                                          <p:val>
                                            <p:strVal val="1+ppt_h/2"/>
                                          </p:val>
                                        </p:tav>
                                      </p:tavLst>
                                    </p:anim>
                                    <p:set>
                                      <p:cBhvr>
                                        <p:cTn id="26" dur="1" fill="hold">
                                          <p:stCondLst>
                                            <p:cond delay="499"/>
                                          </p:stCondLst>
                                        </p:cTn>
                                        <p:tgtEl>
                                          <p:spTgt spid="235532"/>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235531"/>
                                        </p:tgtEl>
                                        <p:attrNameLst>
                                          <p:attrName>ppt_x</p:attrName>
                                        </p:attrNameLst>
                                      </p:cBhvr>
                                      <p:tavLst>
                                        <p:tav tm="0">
                                          <p:val>
                                            <p:strVal val="ppt_x"/>
                                          </p:val>
                                        </p:tav>
                                        <p:tav tm="100000">
                                          <p:val>
                                            <p:strVal val="ppt_x"/>
                                          </p:val>
                                        </p:tav>
                                      </p:tavLst>
                                    </p:anim>
                                    <p:anim calcmode="lin" valueType="num">
                                      <p:cBhvr additive="base">
                                        <p:cTn id="29" dur="500"/>
                                        <p:tgtEl>
                                          <p:spTgt spid="235531"/>
                                        </p:tgtEl>
                                        <p:attrNameLst>
                                          <p:attrName>ppt_y</p:attrName>
                                        </p:attrNameLst>
                                      </p:cBhvr>
                                      <p:tavLst>
                                        <p:tav tm="0">
                                          <p:val>
                                            <p:strVal val="ppt_y"/>
                                          </p:val>
                                        </p:tav>
                                        <p:tav tm="100000">
                                          <p:val>
                                            <p:strVal val="1+ppt_h/2"/>
                                          </p:val>
                                        </p:tav>
                                      </p:tavLst>
                                    </p:anim>
                                    <p:set>
                                      <p:cBhvr>
                                        <p:cTn id="30" dur="1" fill="hold">
                                          <p:stCondLst>
                                            <p:cond delay="499"/>
                                          </p:stCondLst>
                                        </p:cTn>
                                        <p:tgtEl>
                                          <p:spTgt spid="235531"/>
                                        </p:tgtEl>
                                        <p:attrNameLst>
                                          <p:attrName>style.visibility</p:attrName>
                                        </p:attrNameLst>
                                      </p:cBhvr>
                                      <p:to>
                                        <p:strVal val="hidden"/>
                                      </p:to>
                                    </p:set>
                                  </p:childTnLst>
                                </p:cTn>
                              </p:par>
                              <p:par>
                                <p:cTn id="31" presetID="2" presetClass="exit" presetSubtype="4" fill="hold" grpId="1" nodeType="withEffect">
                                  <p:stCondLst>
                                    <p:cond delay="0"/>
                                  </p:stCondLst>
                                  <p:childTnLst>
                                    <p:anim calcmode="lin" valueType="num">
                                      <p:cBhvr additive="base">
                                        <p:cTn id="32" dur="500"/>
                                        <p:tgtEl>
                                          <p:spTgt spid="235533"/>
                                        </p:tgtEl>
                                        <p:attrNameLst>
                                          <p:attrName>ppt_x</p:attrName>
                                        </p:attrNameLst>
                                      </p:cBhvr>
                                      <p:tavLst>
                                        <p:tav tm="0">
                                          <p:val>
                                            <p:strVal val="ppt_x"/>
                                          </p:val>
                                        </p:tav>
                                        <p:tav tm="100000">
                                          <p:val>
                                            <p:strVal val="ppt_x"/>
                                          </p:val>
                                        </p:tav>
                                      </p:tavLst>
                                    </p:anim>
                                    <p:anim calcmode="lin" valueType="num">
                                      <p:cBhvr additive="base">
                                        <p:cTn id="33" dur="500"/>
                                        <p:tgtEl>
                                          <p:spTgt spid="235533"/>
                                        </p:tgtEl>
                                        <p:attrNameLst>
                                          <p:attrName>ppt_y</p:attrName>
                                        </p:attrNameLst>
                                      </p:cBhvr>
                                      <p:tavLst>
                                        <p:tav tm="0">
                                          <p:val>
                                            <p:strVal val="ppt_y"/>
                                          </p:val>
                                        </p:tav>
                                        <p:tav tm="100000">
                                          <p:val>
                                            <p:strVal val="1+ppt_h/2"/>
                                          </p:val>
                                        </p:tav>
                                      </p:tavLst>
                                    </p:anim>
                                    <p:set>
                                      <p:cBhvr>
                                        <p:cTn id="34" dur="1" fill="hold">
                                          <p:stCondLst>
                                            <p:cond delay="499"/>
                                          </p:stCondLst>
                                        </p:cTn>
                                        <p:tgtEl>
                                          <p:spTgt spid="235533"/>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235534"/>
                                        </p:tgtEl>
                                        <p:attrNameLst>
                                          <p:attrName>ppt_x</p:attrName>
                                        </p:attrNameLst>
                                      </p:cBhvr>
                                      <p:tavLst>
                                        <p:tav tm="0">
                                          <p:val>
                                            <p:strVal val="ppt_x"/>
                                          </p:val>
                                        </p:tav>
                                        <p:tav tm="100000">
                                          <p:val>
                                            <p:strVal val="ppt_x"/>
                                          </p:val>
                                        </p:tav>
                                      </p:tavLst>
                                    </p:anim>
                                    <p:anim calcmode="lin" valueType="num">
                                      <p:cBhvr additive="base">
                                        <p:cTn id="37" dur="500"/>
                                        <p:tgtEl>
                                          <p:spTgt spid="235534"/>
                                        </p:tgtEl>
                                        <p:attrNameLst>
                                          <p:attrName>ppt_y</p:attrName>
                                        </p:attrNameLst>
                                      </p:cBhvr>
                                      <p:tavLst>
                                        <p:tav tm="0">
                                          <p:val>
                                            <p:strVal val="ppt_y"/>
                                          </p:val>
                                        </p:tav>
                                        <p:tav tm="100000">
                                          <p:val>
                                            <p:strVal val="1+ppt_h/2"/>
                                          </p:val>
                                        </p:tav>
                                      </p:tavLst>
                                    </p:anim>
                                    <p:set>
                                      <p:cBhvr>
                                        <p:cTn id="38" dur="1" fill="hold">
                                          <p:stCondLst>
                                            <p:cond delay="499"/>
                                          </p:stCondLst>
                                        </p:cTn>
                                        <p:tgtEl>
                                          <p:spTgt spid="23553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5535"/>
                                        </p:tgtEl>
                                        <p:attrNameLst>
                                          <p:attrName>style.visibility</p:attrName>
                                        </p:attrNameLst>
                                      </p:cBhvr>
                                      <p:to>
                                        <p:strVal val="visible"/>
                                      </p:to>
                                    </p:set>
                                    <p:anim calcmode="lin" valueType="num">
                                      <p:cBhvr additive="base">
                                        <p:cTn id="43" dur="500" fill="hold"/>
                                        <p:tgtEl>
                                          <p:spTgt spid="235535"/>
                                        </p:tgtEl>
                                        <p:attrNameLst>
                                          <p:attrName>ppt_x</p:attrName>
                                        </p:attrNameLst>
                                      </p:cBhvr>
                                      <p:tavLst>
                                        <p:tav tm="0">
                                          <p:val>
                                            <p:strVal val="#ppt_x"/>
                                          </p:val>
                                        </p:tav>
                                        <p:tav tm="100000">
                                          <p:val>
                                            <p:strVal val="#ppt_x"/>
                                          </p:val>
                                        </p:tav>
                                      </p:tavLst>
                                    </p:anim>
                                    <p:anim calcmode="lin" valueType="num">
                                      <p:cBhvr additive="base">
                                        <p:cTn id="44" dur="500" fill="hold"/>
                                        <p:tgtEl>
                                          <p:spTgt spid="23553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35536"/>
                                        </p:tgtEl>
                                        <p:attrNameLst>
                                          <p:attrName>style.visibility</p:attrName>
                                        </p:attrNameLst>
                                      </p:cBhvr>
                                      <p:to>
                                        <p:strVal val="visible"/>
                                      </p:to>
                                    </p:set>
                                    <p:anim calcmode="lin" valueType="num">
                                      <p:cBhvr additive="base">
                                        <p:cTn id="47" dur="500" fill="hold"/>
                                        <p:tgtEl>
                                          <p:spTgt spid="235536"/>
                                        </p:tgtEl>
                                        <p:attrNameLst>
                                          <p:attrName>ppt_x</p:attrName>
                                        </p:attrNameLst>
                                      </p:cBhvr>
                                      <p:tavLst>
                                        <p:tav tm="0">
                                          <p:val>
                                            <p:strVal val="#ppt_x"/>
                                          </p:val>
                                        </p:tav>
                                        <p:tav tm="100000">
                                          <p:val>
                                            <p:strVal val="#ppt_x"/>
                                          </p:val>
                                        </p:tav>
                                      </p:tavLst>
                                    </p:anim>
                                    <p:anim calcmode="lin" valueType="num">
                                      <p:cBhvr additive="base">
                                        <p:cTn id="48" dur="500" fill="hold"/>
                                        <p:tgtEl>
                                          <p:spTgt spid="23553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35537"/>
                                        </p:tgtEl>
                                        <p:attrNameLst>
                                          <p:attrName>style.visibility</p:attrName>
                                        </p:attrNameLst>
                                      </p:cBhvr>
                                      <p:to>
                                        <p:strVal val="visible"/>
                                      </p:to>
                                    </p:set>
                                    <p:anim calcmode="lin" valueType="num">
                                      <p:cBhvr additive="base">
                                        <p:cTn id="51" dur="500" fill="hold"/>
                                        <p:tgtEl>
                                          <p:spTgt spid="235537"/>
                                        </p:tgtEl>
                                        <p:attrNameLst>
                                          <p:attrName>ppt_x</p:attrName>
                                        </p:attrNameLst>
                                      </p:cBhvr>
                                      <p:tavLst>
                                        <p:tav tm="0">
                                          <p:val>
                                            <p:strVal val="#ppt_x"/>
                                          </p:val>
                                        </p:tav>
                                        <p:tav tm="100000">
                                          <p:val>
                                            <p:strVal val="#ppt_x"/>
                                          </p:val>
                                        </p:tav>
                                      </p:tavLst>
                                    </p:anim>
                                    <p:anim calcmode="lin" valueType="num">
                                      <p:cBhvr additive="base">
                                        <p:cTn id="52" dur="500" fill="hold"/>
                                        <p:tgtEl>
                                          <p:spTgt spid="23553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35538"/>
                                        </p:tgtEl>
                                        <p:attrNameLst>
                                          <p:attrName>style.visibility</p:attrName>
                                        </p:attrNameLst>
                                      </p:cBhvr>
                                      <p:to>
                                        <p:strVal val="visible"/>
                                      </p:to>
                                    </p:set>
                                    <p:anim calcmode="lin" valueType="num">
                                      <p:cBhvr additive="base">
                                        <p:cTn id="55" dur="500" fill="hold"/>
                                        <p:tgtEl>
                                          <p:spTgt spid="235538"/>
                                        </p:tgtEl>
                                        <p:attrNameLst>
                                          <p:attrName>ppt_x</p:attrName>
                                        </p:attrNameLst>
                                      </p:cBhvr>
                                      <p:tavLst>
                                        <p:tav tm="0">
                                          <p:val>
                                            <p:strVal val="#ppt_x"/>
                                          </p:val>
                                        </p:tav>
                                        <p:tav tm="100000">
                                          <p:val>
                                            <p:strVal val="#ppt_x"/>
                                          </p:val>
                                        </p:tav>
                                      </p:tavLst>
                                    </p:anim>
                                    <p:anim calcmode="lin" valueType="num">
                                      <p:cBhvr additive="base">
                                        <p:cTn id="56" dur="500" fill="hold"/>
                                        <p:tgtEl>
                                          <p:spTgt spid="23553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1" nodeType="clickEffect">
                                  <p:stCondLst>
                                    <p:cond delay="0"/>
                                  </p:stCondLst>
                                  <p:childTnLst>
                                    <p:anim calcmode="lin" valueType="num">
                                      <p:cBhvr additive="base">
                                        <p:cTn id="60" dur="500"/>
                                        <p:tgtEl>
                                          <p:spTgt spid="235535"/>
                                        </p:tgtEl>
                                        <p:attrNameLst>
                                          <p:attrName>ppt_x</p:attrName>
                                        </p:attrNameLst>
                                      </p:cBhvr>
                                      <p:tavLst>
                                        <p:tav tm="0">
                                          <p:val>
                                            <p:strVal val="ppt_x"/>
                                          </p:val>
                                        </p:tav>
                                        <p:tav tm="100000">
                                          <p:val>
                                            <p:strVal val="ppt_x"/>
                                          </p:val>
                                        </p:tav>
                                      </p:tavLst>
                                    </p:anim>
                                    <p:anim calcmode="lin" valueType="num">
                                      <p:cBhvr additive="base">
                                        <p:cTn id="61" dur="500"/>
                                        <p:tgtEl>
                                          <p:spTgt spid="235535"/>
                                        </p:tgtEl>
                                        <p:attrNameLst>
                                          <p:attrName>ppt_y</p:attrName>
                                        </p:attrNameLst>
                                      </p:cBhvr>
                                      <p:tavLst>
                                        <p:tav tm="0">
                                          <p:val>
                                            <p:strVal val="ppt_y"/>
                                          </p:val>
                                        </p:tav>
                                        <p:tav tm="100000">
                                          <p:val>
                                            <p:strVal val="1+ppt_h/2"/>
                                          </p:val>
                                        </p:tav>
                                      </p:tavLst>
                                    </p:anim>
                                    <p:set>
                                      <p:cBhvr>
                                        <p:cTn id="62" dur="1" fill="hold">
                                          <p:stCondLst>
                                            <p:cond delay="499"/>
                                          </p:stCondLst>
                                        </p:cTn>
                                        <p:tgtEl>
                                          <p:spTgt spid="235535"/>
                                        </p:tgtEl>
                                        <p:attrNameLst>
                                          <p:attrName>style.visibility</p:attrName>
                                        </p:attrNameLst>
                                      </p:cBhvr>
                                      <p:to>
                                        <p:strVal val="hidden"/>
                                      </p:to>
                                    </p:set>
                                  </p:childTnLst>
                                </p:cTn>
                              </p:par>
                              <p:par>
                                <p:cTn id="63" presetID="2" presetClass="exit" presetSubtype="4" fill="hold" grpId="1" nodeType="withEffect">
                                  <p:stCondLst>
                                    <p:cond delay="0"/>
                                  </p:stCondLst>
                                  <p:childTnLst>
                                    <p:anim calcmode="lin" valueType="num">
                                      <p:cBhvr additive="base">
                                        <p:cTn id="64" dur="500"/>
                                        <p:tgtEl>
                                          <p:spTgt spid="235536"/>
                                        </p:tgtEl>
                                        <p:attrNameLst>
                                          <p:attrName>ppt_x</p:attrName>
                                        </p:attrNameLst>
                                      </p:cBhvr>
                                      <p:tavLst>
                                        <p:tav tm="0">
                                          <p:val>
                                            <p:strVal val="ppt_x"/>
                                          </p:val>
                                        </p:tav>
                                        <p:tav tm="100000">
                                          <p:val>
                                            <p:strVal val="ppt_x"/>
                                          </p:val>
                                        </p:tav>
                                      </p:tavLst>
                                    </p:anim>
                                    <p:anim calcmode="lin" valueType="num">
                                      <p:cBhvr additive="base">
                                        <p:cTn id="65" dur="500"/>
                                        <p:tgtEl>
                                          <p:spTgt spid="235536"/>
                                        </p:tgtEl>
                                        <p:attrNameLst>
                                          <p:attrName>ppt_y</p:attrName>
                                        </p:attrNameLst>
                                      </p:cBhvr>
                                      <p:tavLst>
                                        <p:tav tm="0">
                                          <p:val>
                                            <p:strVal val="ppt_y"/>
                                          </p:val>
                                        </p:tav>
                                        <p:tav tm="100000">
                                          <p:val>
                                            <p:strVal val="1+ppt_h/2"/>
                                          </p:val>
                                        </p:tav>
                                      </p:tavLst>
                                    </p:anim>
                                    <p:set>
                                      <p:cBhvr>
                                        <p:cTn id="66" dur="1" fill="hold">
                                          <p:stCondLst>
                                            <p:cond delay="499"/>
                                          </p:stCondLst>
                                        </p:cTn>
                                        <p:tgtEl>
                                          <p:spTgt spid="235536"/>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235537"/>
                                        </p:tgtEl>
                                        <p:attrNameLst>
                                          <p:attrName>ppt_x</p:attrName>
                                        </p:attrNameLst>
                                      </p:cBhvr>
                                      <p:tavLst>
                                        <p:tav tm="0">
                                          <p:val>
                                            <p:strVal val="ppt_x"/>
                                          </p:val>
                                        </p:tav>
                                        <p:tav tm="100000">
                                          <p:val>
                                            <p:strVal val="ppt_x"/>
                                          </p:val>
                                        </p:tav>
                                      </p:tavLst>
                                    </p:anim>
                                    <p:anim calcmode="lin" valueType="num">
                                      <p:cBhvr additive="base">
                                        <p:cTn id="69" dur="500"/>
                                        <p:tgtEl>
                                          <p:spTgt spid="235537"/>
                                        </p:tgtEl>
                                        <p:attrNameLst>
                                          <p:attrName>ppt_y</p:attrName>
                                        </p:attrNameLst>
                                      </p:cBhvr>
                                      <p:tavLst>
                                        <p:tav tm="0">
                                          <p:val>
                                            <p:strVal val="ppt_y"/>
                                          </p:val>
                                        </p:tav>
                                        <p:tav tm="100000">
                                          <p:val>
                                            <p:strVal val="1+ppt_h/2"/>
                                          </p:val>
                                        </p:tav>
                                      </p:tavLst>
                                    </p:anim>
                                    <p:set>
                                      <p:cBhvr>
                                        <p:cTn id="70" dur="1" fill="hold">
                                          <p:stCondLst>
                                            <p:cond delay="499"/>
                                          </p:stCondLst>
                                        </p:cTn>
                                        <p:tgtEl>
                                          <p:spTgt spid="235537"/>
                                        </p:tgtEl>
                                        <p:attrNameLst>
                                          <p:attrName>style.visibility</p:attrName>
                                        </p:attrNameLst>
                                      </p:cBhvr>
                                      <p:to>
                                        <p:strVal val="hidden"/>
                                      </p:to>
                                    </p:set>
                                  </p:childTnLst>
                                </p:cTn>
                              </p:par>
                              <p:par>
                                <p:cTn id="71" presetID="2" presetClass="exit" presetSubtype="4" fill="hold" nodeType="withEffect">
                                  <p:stCondLst>
                                    <p:cond delay="0"/>
                                  </p:stCondLst>
                                  <p:childTnLst>
                                    <p:anim calcmode="lin" valueType="num">
                                      <p:cBhvr additive="base">
                                        <p:cTn id="72" dur="500"/>
                                        <p:tgtEl>
                                          <p:spTgt spid="235538"/>
                                        </p:tgtEl>
                                        <p:attrNameLst>
                                          <p:attrName>ppt_x</p:attrName>
                                        </p:attrNameLst>
                                      </p:cBhvr>
                                      <p:tavLst>
                                        <p:tav tm="0">
                                          <p:val>
                                            <p:strVal val="ppt_x"/>
                                          </p:val>
                                        </p:tav>
                                        <p:tav tm="100000">
                                          <p:val>
                                            <p:strVal val="ppt_x"/>
                                          </p:val>
                                        </p:tav>
                                      </p:tavLst>
                                    </p:anim>
                                    <p:anim calcmode="lin" valueType="num">
                                      <p:cBhvr additive="base">
                                        <p:cTn id="73" dur="500"/>
                                        <p:tgtEl>
                                          <p:spTgt spid="235538"/>
                                        </p:tgtEl>
                                        <p:attrNameLst>
                                          <p:attrName>ppt_y</p:attrName>
                                        </p:attrNameLst>
                                      </p:cBhvr>
                                      <p:tavLst>
                                        <p:tav tm="0">
                                          <p:val>
                                            <p:strVal val="ppt_y"/>
                                          </p:val>
                                        </p:tav>
                                        <p:tav tm="100000">
                                          <p:val>
                                            <p:strVal val="1+ppt_h/2"/>
                                          </p:val>
                                        </p:tav>
                                      </p:tavLst>
                                    </p:anim>
                                    <p:set>
                                      <p:cBhvr>
                                        <p:cTn id="74" dur="1" fill="hold">
                                          <p:stCondLst>
                                            <p:cond delay="499"/>
                                          </p:stCondLst>
                                        </p:cTn>
                                        <p:tgtEl>
                                          <p:spTgt spid="23553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35539"/>
                                        </p:tgtEl>
                                        <p:attrNameLst>
                                          <p:attrName>style.visibility</p:attrName>
                                        </p:attrNameLst>
                                      </p:cBhvr>
                                      <p:to>
                                        <p:strVal val="visible"/>
                                      </p:to>
                                    </p:set>
                                    <p:anim calcmode="lin" valueType="num">
                                      <p:cBhvr additive="base">
                                        <p:cTn id="79" dur="500" fill="hold"/>
                                        <p:tgtEl>
                                          <p:spTgt spid="235539"/>
                                        </p:tgtEl>
                                        <p:attrNameLst>
                                          <p:attrName>ppt_x</p:attrName>
                                        </p:attrNameLst>
                                      </p:cBhvr>
                                      <p:tavLst>
                                        <p:tav tm="0">
                                          <p:val>
                                            <p:strVal val="#ppt_x"/>
                                          </p:val>
                                        </p:tav>
                                        <p:tav tm="100000">
                                          <p:val>
                                            <p:strVal val="#ppt_x"/>
                                          </p:val>
                                        </p:tav>
                                      </p:tavLst>
                                    </p:anim>
                                    <p:anim calcmode="lin" valueType="num">
                                      <p:cBhvr additive="base">
                                        <p:cTn id="80" dur="500" fill="hold"/>
                                        <p:tgtEl>
                                          <p:spTgt spid="23553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35540"/>
                                        </p:tgtEl>
                                        <p:attrNameLst>
                                          <p:attrName>style.visibility</p:attrName>
                                        </p:attrNameLst>
                                      </p:cBhvr>
                                      <p:to>
                                        <p:strVal val="visible"/>
                                      </p:to>
                                    </p:set>
                                    <p:anim calcmode="lin" valueType="num">
                                      <p:cBhvr additive="base">
                                        <p:cTn id="83" dur="500" fill="hold"/>
                                        <p:tgtEl>
                                          <p:spTgt spid="235540"/>
                                        </p:tgtEl>
                                        <p:attrNameLst>
                                          <p:attrName>ppt_x</p:attrName>
                                        </p:attrNameLst>
                                      </p:cBhvr>
                                      <p:tavLst>
                                        <p:tav tm="0">
                                          <p:val>
                                            <p:strVal val="#ppt_x"/>
                                          </p:val>
                                        </p:tav>
                                        <p:tav tm="100000">
                                          <p:val>
                                            <p:strVal val="#ppt_x"/>
                                          </p:val>
                                        </p:tav>
                                      </p:tavLst>
                                    </p:anim>
                                    <p:anim calcmode="lin" valueType="num">
                                      <p:cBhvr additive="base">
                                        <p:cTn id="84" dur="500" fill="hold"/>
                                        <p:tgtEl>
                                          <p:spTgt spid="23554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35541"/>
                                        </p:tgtEl>
                                        <p:attrNameLst>
                                          <p:attrName>style.visibility</p:attrName>
                                        </p:attrNameLst>
                                      </p:cBhvr>
                                      <p:to>
                                        <p:strVal val="visible"/>
                                      </p:to>
                                    </p:set>
                                    <p:anim calcmode="lin" valueType="num">
                                      <p:cBhvr additive="base">
                                        <p:cTn id="87" dur="500" fill="hold"/>
                                        <p:tgtEl>
                                          <p:spTgt spid="235541"/>
                                        </p:tgtEl>
                                        <p:attrNameLst>
                                          <p:attrName>ppt_x</p:attrName>
                                        </p:attrNameLst>
                                      </p:cBhvr>
                                      <p:tavLst>
                                        <p:tav tm="0">
                                          <p:val>
                                            <p:strVal val="#ppt_x"/>
                                          </p:val>
                                        </p:tav>
                                        <p:tav tm="100000">
                                          <p:val>
                                            <p:strVal val="#ppt_x"/>
                                          </p:val>
                                        </p:tav>
                                      </p:tavLst>
                                    </p:anim>
                                    <p:anim calcmode="lin" valueType="num">
                                      <p:cBhvr additive="base">
                                        <p:cTn id="88" dur="500" fill="hold"/>
                                        <p:tgtEl>
                                          <p:spTgt spid="235541"/>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xit" presetSubtype="4" fill="hold" grpId="1" nodeType="clickEffect">
                                  <p:stCondLst>
                                    <p:cond delay="0"/>
                                  </p:stCondLst>
                                  <p:childTnLst>
                                    <p:anim calcmode="lin" valueType="num">
                                      <p:cBhvr additive="base">
                                        <p:cTn id="92" dur="500"/>
                                        <p:tgtEl>
                                          <p:spTgt spid="235539"/>
                                        </p:tgtEl>
                                        <p:attrNameLst>
                                          <p:attrName>ppt_x</p:attrName>
                                        </p:attrNameLst>
                                      </p:cBhvr>
                                      <p:tavLst>
                                        <p:tav tm="0">
                                          <p:val>
                                            <p:strVal val="ppt_x"/>
                                          </p:val>
                                        </p:tav>
                                        <p:tav tm="100000">
                                          <p:val>
                                            <p:strVal val="ppt_x"/>
                                          </p:val>
                                        </p:tav>
                                      </p:tavLst>
                                    </p:anim>
                                    <p:anim calcmode="lin" valueType="num">
                                      <p:cBhvr additive="base">
                                        <p:cTn id="93" dur="500"/>
                                        <p:tgtEl>
                                          <p:spTgt spid="235539"/>
                                        </p:tgtEl>
                                        <p:attrNameLst>
                                          <p:attrName>ppt_y</p:attrName>
                                        </p:attrNameLst>
                                      </p:cBhvr>
                                      <p:tavLst>
                                        <p:tav tm="0">
                                          <p:val>
                                            <p:strVal val="ppt_y"/>
                                          </p:val>
                                        </p:tav>
                                        <p:tav tm="100000">
                                          <p:val>
                                            <p:strVal val="1+ppt_h/2"/>
                                          </p:val>
                                        </p:tav>
                                      </p:tavLst>
                                    </p:anim>
                                    <p:set>
                                      <p:cBhvr>
                                        <p:cTn id="94" dur="1" fill="hold">
                                          <p:stCondLst>
                                            <p:cond delay="499"/>
                                          </p:stCondLst>
                                        </p:cTn>
                                        <p:tgtEl>
                                          <p:spTgt spid="235539"/>
                                        </p:tgtEl>
                                        <p:attrNameLst>
                                          <p:attrName>style.visibility</p:attrName>
                                        </p:attrNameLst>
                                      </p:cBhvr>
                                      <p:to>
                                        <p:strVal val="hidden"/>
                                      </p:to>
                                    </p:set>
                                  </p:childTnLst>
                                </p:cTn>
                              </p:par>
                              <p:par>
                                <p:cTn id="95" presetID="2" presetClass="exit" presetSubtype="4" fill="hold" grpId="1" nodeType="withEffect">
                                  <p:stCondLst>
                                    <p:cond delay="0"/>
                                  </p:stCondLst>
                                  <p:childTnLst>
                                    <p:anim calcmode="lin" valueType="num">
                                      <p:cBhvr additive="base">
                                        <p:cTn id="96" dur="500"/>
                                        <p:tgtEl>
                                          <p:spTgt spid="235540"/>
                                        </p:tgtEl>
                                        <p:attrNameLst>
                                          <p:attrName>ppt_x</p:attrName>
                                        </p:attrNameLst>
                                      </p:cBhvr>
                                      <p:tavLst>
                                        <p:tav tm="0">
                                          <p:val>
                                            <p:strVal val="ppt_x"/>
                                          </p:val>
                                        </p:tav>
                                        <p:tav tm="100000">
                                          <p:val>
                                            <p:strVal val="ppt_x"/>
                                          </p:val>
                                        </p:tav>
                                      </p:tavLst>
                                    </p:anim>
                                    <p:anim calcmode="lin" valueType="num">
                                      <p:cBhvr additive="base">
                                        <p:cTn id="97" dur="500"/>
                                        <p:tgtEl>
                                          <p:spTgt spid="235540"/>
                                        </p:tgtEl>
                                        <p:attrNameLst>
                                          <p:attrName>ppt_y</p:attrName>
                                        </p:attrNameLst>
                                      </p:cBhvr>
                                      <p:tavLst>
                                        <p:tav tm="0">
                                          <p:val>
                                            <p:strVal val="ppt_y"/>
                                          </p:val>
                                        </p:tav>
                                        <p:tav tm="100000">
                                          <p:val>
                                            <p:strVal val="1+ppt_h/2"/>
                                          </p:val>
                                        </p:tav>
                                      </p:tavLst>
                                    </p:anim>
                                    <p:set>
                                      <p:cBhvr>
                                        <p:cTn id="98" dur="1" fill="hold">
                                          <p:stCondLst>
                                            <p:cond delay="499"/>
                                          </p:stCondLst>
                                        </p:cTn>
                                        <p:tgtEl>
                                          <p:spTgt spid="235540"/>
                                        </p:tgtEl>
                                        <p:attrNameLst>
                                          <p:attrName>style.visibility</p:attrName>
                                        </p:attrNameLst>
                                      </p:cBhvr>
                                      <p:to>
                                        <p:strVal val="hidden"/>
                                      </p:to>
                                    </p:set>
                                  </p:childTnLst>
                                </p:cTn>
                              </p:par>
                              <p:par>
                                <p:cTn id="99" presetID="2" presetClass="exit" presetSubtype="4" fill="hold" nodeType="withEffect">
                                  <p:stCondLst>
                                    <p:cond delay="0"/>
                                  </p:stCondLst>
                                  <p:childTnLst>
                                    <p:anim calcmode="lin" valueType="num">
                                      <p:cBhvr additive="base">
                                        <p:cTn id="100" dur="500"/>
                                        <p:tgtEl>
                                          <p:spTgt spid="235541"/>
                                        </p:tgtEl>
                                        <p:attrNameLst>
                                          <p:attrName>ppt_x</p:attrName>
                                        </p:attrNameLst>
                                      </p:cBhvr>
                                      <p:tavLst>
                                        <p:tav tm="0">
                                          <p:val>
                                            <p:strVal val="ppt_x"/>
                                          </p:val>
                                        </p:tav>
                                        <p:tav tm="100000">
                                          <p:val>
                                            <p:strVal val="ppt_x"/>
                                          </p:val>
                                        </p:tav>
                                      </p:tavLst>
                                    </p:anim>
                                    <p:anim calcmode="lin" valueType="num">
                                      <p:cBhvr additive="base">
                                        <p:cTn id="101" dur="500"/>
                                        <p:tgtEl>
                                          <p:spTgt spid="235541"/>
                                        </p:tgtEl>
                                        <p:attrNameLst>
                                          <p:attrName>ppt_y</p:attrName>
                                        </p:attrNameLst>
                                      </p:cBhvr>
                                      <p:tavLst>
                                        <p:tav tm="0">
                                          <p:val>
                                            <p:strVal val="ppt_y"/>
                                          </p:val>
                                        </p:tav>
                                        <p:tav tm="100000">
                                          <p:val>
                                            <p:strVal val="1+ppt_h/2"/>
                                          </p:val>
                                        </p:tav>
                                      </p:tavLst>
                                    </p:anim>
                                    <p:set>
                                      <p:cBhvr>
                                        <p:cTn id="102" dur="1" fill="hold">
                                          <p:stCondLst>
                                            <p:cond delay="499"/>
                                          </p:stCondLst>
                                        </p:cTn>
                                        <p:tgtEl>
                                          <p:spTgt spid="2355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2" grpId="0"/>
      <p:bldP spid="235532" grpId="1"/>
      <p:bldP spid="235533" grpId="0"/>
      <p:bldP spid="235533" grpId="1"/>
      <p:bldP spid="235535" grpId="0"/>
      <p:bldP spid="235535" grpId="1"/>
      <p:bldP spid="235536" grpId="0"/>
      <p:bldP spid="235536" grpId="1"/>
      <p:bldP spid="235539" grpId="0"/>
      <p:bldP spid="235539" grpId="1"/>
      <p:bldP spid="235540" grpId="0"/>
      <p:bldP spid="235540" grpId="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标题 25"/>
          <p:cNvSpPr>
            <a:spLocks noGrp="1"/>
          </p:cNvSpPr>
          <p:nvPr>
            <p:ph type="title"/>
          </p:nvPr>
        </p:nvSpPr>
        <p:spPr/>
        <p:txBody>
          <a:bodyPr/>
          <a:lstStyle/>
          <a:p>
            <a:pPr>
              <a:defRPr/>
            </a:pPr>
            <a:r>
              <a:rPr lang="zh-CN" altLang="en-US" sz="2800" smtClean="0">
                <a:effectLst>
                  <a:outerShdw blurRad="38100" dist="38100" dir="2700000" algn="tl">
                    <a:srgbClr val="C0C0C0"/>
                  </a:outerShdw>
                </a:effectLst>
                <a:ea typeface="宋体" panose="02010600030101010101" pitchFamily="2" charset="-122"/>
              </a:rPr>
              <a:t>五、交流调速系统应用领域</a:t>
            </a:r>
            <a:endParaRPr lang="zh-CN" altLang="en-US" sz="2800" smtClean="0">
              <a:ea typeface="宋体" panose="02010600030101010101" pitchFamily="2" charset="-122"/>
            </a:endParaRPr>
          </a:p>
        </p:txBody>
      </p:sp>
      <p:sp>
        <p:nvSpPr>
          <p:cNvPr id="331779" name="Rectangle 3"/>
          <p:cNvSpPr>
            <a:spLocks noGrp="1" noChangeArrowheads="1"/>
          </p:cNvSpPr>
          <p:nvPr>
            <p:ph idx="1"/>
          </p:nvPr>
        </p:nvSpPr>
        <p:spPr/>
        <p:txBody>
          <a:bodyPr lIns="91440" tIns="45720" rIns="91440" bIns="45720"/>
          <a:lstStyle/>
          <a:p>
            <a:pPr marL="355600" indent="-355600" eaLnBrk="1" hangingPunct="1">
              <a:lnSpc>
                <a:spcPct val="120000"/>
              </a:lnSpc>
              <a:buClr>
                <a:srgbClr val="FFCC00"/>
              </a:buClr>
              <a:buFont typeface="Wingdings" pitchFamily="2" charset="2"/>
              <a:buChar char="ü"/>
            </a:pPr>
            <a:r>
              <a:rPr lang="zh-CN" altLang="en-US" smtClean="0">
                <a:latin typeface="宋体" pitchFamily="2" charset="-122"/>
                <a:ea typeface="宋体" pitchFamily="2" charset="-122"/>
              </a:rPr>
              <a:t>一般性能的节能调速</a:t>
            </a:r>
            <a:r>
              <a:rPr lang="en-US" altLang="zh-CN" smtClean="0">
                <a:latin typeface="宋体" pitchFamily="2" charset="-122"/>
                <a:ea typeface="宋体" pitchFamily="2" charset="-122"/>
              </a:rPr>
              <a:t>—</a:t>
            </a:r>
            <a:r>
              <a:rPr lang="zh-CN" altLang="en-US" smtClean="0">
                <a:latin typeface="宋体" pitchFamily="2" charset="-122"/>
                <a:ea typeface="宋体" pitchFamily="2" charset="-122"/>
              </a:rPr>
              <a:t>风机水泵类负载 </a:t>
            </a:r>
            <a:endParaRPr lang="zh-CN" altLang="en-US" smtClean="0">
              <a:latin typeface="楷体_GB2312" charset="-122"/>
              <a:ea typeface="楷体_GB2312" charset="-122"/>
            </a:endParaRPr>
          </a:p>
          <a:p>
            <a:pPr marL="355600" indent="-355600" eaLnBrk="1" hangingPunct="1">
              <a:lnSpc>
                <a:spcPct val="120000"/>
              </a:lnSpc>
              <a:buClr>
                <a:srgbClr val="FFCC00"/>
              </a:buClr>
              <a:buFont typeface="Wingdings" pitchFamily="2" charset="2"/>
              <a:buChar char="ü"/>
            </a:pPr>
            <a:r>
              <a:rPr lang="zh-CN" altLang="en-US" smtClean="0">
                <a:latin typeface="宋体" pitchFamily="2" charset="-122"/>
                <a:ea typeface="宋体" pitchFamily="2" charset="-122"/>
              </a:rPr>
              <a:t>高性能的交流调速系统和伺服系统</a:t>
            </a:r>
          </a:p>
          <a:p>
            <a:pPr marL="355600" indent="-355600" eaLnBrk="1" hangingPunct="1">
              <a:lnSpc>
                <a:spcPct val="120000"/>
              </a:lnSpc>
              <a:buClr>
                <a:srgbClr val="FFCC00"/>
              </a:buClr>
              <a:buFont typeface="Wingdings" pitchFamily="2" charset="2"/>
              <a:buNone/>
            </a:pPr>
            <a:r>
              <a:rPr lang="zh-CN" altLang="en-US" smtClean="0">
                <a:latin typeface="宋体" pitchFamily="2" charset="-122"/>
                <a:ea typeface="宋体" pitchFamily="2" charset="-122"/>
              </a:rPr>
              <a:t>  </a:t>
            </a:r>
            <a:r>
              <a:rPr lang="en-US" altLang="zh-CN" smtClean="0">
                <a:latin typeface="宋体" pitchFamily="2" charset="-122"/>
                <a:ea typeface="宋体" pitchFamily="2" charset="-122"/>
              </a:rPr>
              <a:t>—</a:t>
            </a:r>
            <a:r>
              <a:rPr lang="zh-CN" altLang="en-US" smtClean="0">
                <a:latin typeface="宋体" pitchFamily="2" charset="-122"/>
                <a:ea typeface="宋体" pitchFamily="2" charset="-122"/>
              </a:rPr>
              <a:t>矢量控制、直接转矩控制、解耦控制</a:t>
            </a:r>
          </a:p>
          <a:p>
            <a:pPr marL="355600" indent="-355600" eaLnBrk="1" hangingPunct="1">
              <a:lnSpc>
                <a:spcPct val="120000"/>
              </a:lnSpc>
              <a:buClr>
                <a:srgbClr val="FFCC00"/>
              </a:buClr>
              <a:buFont typeface="Wingdings" pitchFamily="2" charset="2"/>
              <a:buNone/>
            </a:pPr>
            <a:r>
              <a:rPr lang="zh-CN" altLang="en-US" smtClean="0">
                <a:latin typeface="Times New Roman" pitchFamily="18" charset="0"/>
                <a:ea typeface="楷体_GB2312" charset="-122"/>
              </a:rPr>
              <a:t>    </a:t>
            </a:r>
            <a:r>
              <a:rPr lang="en-US" altLang="zh-CN" smtClean="0">
                <a:latin typeface="宋体" pitchFamily="2" charset="-122"/>
                <a:ea typeface="宋体" pitchFamily="2" charset="-122"/>
              </a:rPr>
              <a:t> </a:t>
            </a:r>
            <a:endParaRPr lang="en-US" altLang="zh-CN" smtClean="0">
              <a:latin typeface="楷体_GB2312" charset="-122"/>
              <a:ea typeface="楷体_GB2312" charset="-122"/>
            </a:endParaRPr>
          </a:p>
        </p:txBody>
      </p:sp>
      <p:sp>
        <p:nvSpPr>
          <p:cNvPr id="331781" name="Rectangle 5"/>
          <p:cNvSpPr>
            <a:spLocks noChangeArrowheads="1"/>
          </p:cNvSpPr>
          <p:nvPr/>
        </p:nvSpPr>
        <p:spPr bwMode="auto">
          <a:xfrm>
            <a:off x="1833563" y="3771900"/>
            <a:ext cx="4821237" cy="822325"/>
          </a:xfrm>
          <a:prstGeom prst="rect">
            <a:avLst/>
          </a:prstGeom>
          <a:noFill/>
          <a:ln w="9525">
            <a:noFill/>
            <a:miter lim="800000"/>
            <a:headEnd/>
            <a:tailEnd/>
          </a:ln>
        </p:spPr>
        <p:txBody>
          <a:bodyPr>
            <a:spAutoFit/>
          </a:bodyPr>
          <a:lstStyle/>
          <a:p>
            <a:pPr>
              <a:lnSpc>
                <a:spcPct val="100000"/>
              </a:lnSpc>
              <a:buClr>
                <a:srgbClr val="FFCC00"/>
              </a:buClr>
            </a:pPr>
            <a:r>
              <a:rPr lang="zh-CN" altLang="en-US">
                <a:solidFill>
                  <a:schemeClr val="tx1"/>
                </a:solidFill>
                <a:latin typeface="宋体" pitchFamily="2" charset="-122"/>
              </a:rPr>
              <a:t>二十世纪后期，交流调速</a:t>
            </a:r>
            <a:r>
              <a:rPr lang="en-US" altLang="zh-CN">
                <a:solidFill>
                  <a:schemeClr val="tx1"/>
                </a:solidFill>
                <a:latin typeface="Times New Roman" pitchFamily="18" charset="0"/>
              </a:rPr>
              <a:t>80%,</a:t>
            </a:r>
            <a:r>
              <a:rPr lang="zh-CN" altLang="en-US">
                <a:solidFill>
                  <a:schemeClr val="tx1"/>
                </a:solidFill>
                <a:latin typeface="宋体" pitchFamily="2" charset="-122"/>
              </a:rPr>
              <a:t>直流调速</a:t>
            </a:r>
            <a:r>
              <a:rPr lang="en-US" altLang="zh-CN">
                <a:solidFill>
                  <a:schemeClr val="tx1"/>
                </a:solidFill>
                <a:latin typeface="宋体" pitchFamily="2" charset="-122"/>
              </a:rPr>
              <a:t>20% </a:t>
            </a:r>
          </a:p>
        </p:txBody>
      </p:sp>
      <p:pic>
        <p:nvPicPr>
          <p:cNvPr id="331782" name="Picture 6"/>
          <p:cNvPicPr>
            <a:picLocks noChangeArrowheads="1"/>
          </p:cNvPicPr>
          <p:nvPr/>
        </p:nvPicPr>
        <p:blipFill>
          <a:blip r:embed="rId3" cstate="print">
            <a:lum bright="6000" contrast="24000"/>
          </a:blip>
          <a:srcRect l="5911" t="10619" r="5911" b="10619"/>
          <a:stretch>
            <a:fillRect/>
          </a:stretch>
        </p:blipFill>
        <p:spPr bwMode="auto">
          <a:xfrm>
            <a:off x="1714500" y="4730750"/>
            <a:ext cx="1831975" cy="1936750"/>
          </a:xfrm>
          <a:prstGeom prst="rect">
            <a:avLst/>
          </a:prstGeom>
          <a:noFill/>
          <a:ln w="9525">
            <a:noFill/>
            <a:miter lim="800000"/>
            <a:headEnd/>
            <a:tailEnd/>
          </a:ln>
        </p:spPr>
      </p:pic>
      <p:pic>
        <p:nvPicPr>
          <p:cNvPr id="331783" name="Picture 7"/>
          <p:cNvPicPr>
            <a:picLocks noChangeAspect="1" noChangeArrowheads="1"/>
          </p:cNvPicPr>
          <p:nvPr/>
        </p:nvPicPr>
        <p:blipFill>
          <a:blip r:embed="rId4" cstate="print"/>
          <a:srcRect/>
          <a:stretch>
            <a:fillRect/>
          </a:stretch>
        </p:blipFill>
        <p:spPr bwMode="auto">
          <a:xfrm>
            <a:off x="6734175" y="1042988"/>
            <a:ext cx="2438400" cy="1514475"/>
          </a:xfrm>
          <a:prstGeom prst="rect">
            <a:avLst/>
          </a:prstGeom>
          <a:noFill/>
          <a:ln w="9525">
            <a:noFill/>
            <a:miter lim="800000"/>
            <a:headEnd/>
            <a:tailEnd/>
          </a:ln>
        </p:spPr>
      </p:pic>
      <p:pic>
        <p:nvPicPr>
          <p:cNvPr id="331784" name="Picture 8"/>
          <p:cNvPicPr>
            <a:picLocks noChangeAspect="1" noChangeArrowheads="1"/>
          </p:cNvPicPr>
          <p:nvPr/>
        </p:nvPicPr>
        <p:blipFill>
          <a:blip r:embed="rId5" cstate="print"/>
          <a:srcRect/>
          <a:stretch>
            <a:fillRect/>
          </a:stretch>
        </p:blipFill>
        <p:spPr bwMode="auto">
          <a:xfrm>
            <a:off x="6734175" y="2490788"/>
            <a:ext cx="2438400" cy="1752600"/>
          </a:xfrm>
          <a:prstGeom prst="rect">
            <a:avLst/>
          </a:prstGeom>
          <a:noFill/>
          <a:ln w="9525">
            <a:noFill/>
            <a:miter lim="800000"/>
            <a:headEnd/>
            <a:tailEnd/>
          </a:ln>
        </p:spPr>
      </p:pic>
      <p:pic>
        <p:nvPicPr>
          <p:cNvPr id="331785" name="Picture 9"/>
          <p:cNvPicPr>
            <a:picLocks noChangeAspect="1" noChangeArrowheads="1"/>
          </p:cNvPicPr>
          <p:nvPr/>
        </p:nvPicPr>
        <p:blipFill>
          <a:blip r:embed="rId6" cstate="print">
            <a:lum bright="12000" contrast="18000"/>
          </a:blip>
          <a:srcRect l="12601" t="9134" r="4201" b="5708"/>
          <a:stretch>
            <a:fillRect/>
          </a:stretch>
        </p:blipFill>
        <p:spPr bwMode="auto">
          <a:xfrm>
            <a:off x="5322888" y="4773613"/>
            <a:ext cx="1806575" cy="1817687"/>
          </a:xfrm>
          <a:prstGeom prst="rect">
            <a:avLst/>
          </a:prstGeom>
          <a:noFill/>
          <a:ln w="9525">
            <a:noFill/>
            <a:miter lim="800000"/>
            <a:headEnd/>
            <a:tailEnd/>
          </a:ln>
        </p:spPr>
      </p:pic>
      <p:pic>
        <p:nvPicPr>
          <p:cNvPr id="331786" name="Picture 10"/>
          <p:cNvPicPr>
            <a:picLocks noChangeAspect="1" noChangeArrowheads="1"/>
          </p:cNvPicPr>
          <p:nvPr/>
        </p:nvPicPr>
        <p:blipFill>
          <a:blip r:embed="rId7" cstate="print">
            <a:lum bright="24000" contrast="66000"/>
          </a:blip>
          <a:srcRect/>
          <a:stretch>
            <a:fillRect/>
          </a:stretch>
        </p:blipFill>
        <p:spPr bwMode="auto">
          <a:xfrm>
            <a:off x="3362325" y="4730750"/>
            <a:ext cx="1938338" cy="1936750"/>
          </a:xfrm>
          <a:prstGeom prst="rect">
            <a:avLst/>
          </a:prstGeom>
          <a:noFill/>
          <a:ln w="9525">
            <a:noFill/>
            <a:miter lim="800000"/>
            <a:headEnd/>
            <a:tailEnd/>
          </a:ln>
        </p:spPr>
      </p:pic>
      <p:pic>
        <p:nvPicPr>
          <p:cNvPr id="331787" name="Picture 11"/>
          <p:cNvPicPr>
            <a:picLocks noChangeAspect="1" noChangeArrowheads="1"/>
          </p:cNvPicPr>
          <p:nvPr/>
        </p:nvPicPr>
        <p:blipFill>
          <a:blip r:embed="rId8" cstate="print"/>
          <a:srcRect/>
          <a:stretch>
            <a:fillRect/>
          </a:stretch>
        </p:blipFill>
        <p:spPr bwMode="auto">
          <a:xfrm>
            <a:off x="7092950" y="4670425"/>
            <a:ext cx="2020888" cy="1992313"/>
          </a:xfrm>
          <a:prstGeom prst="rect">
            <a:avLst/>
          </a:prstGeom>
          <a:noFill/>
          <a:ln w="9525">
            <a:noFill/>
            <a:miter lim="800000"/>
            <a:headEnd/>
            <a:tailEnd/>
          </a:ln>
        </p:spPr>
      </p:pic>
      <p:sp>
        <p:nvSpPr>
          <p:cNvPr id="331788" name="Rectangle 12"/>
          <p:cNvSpPr>
            <a:spLocks noChangeArrowheads="1"/>
          </p:cNvSpPr>
          <p:nvPr/>
        </p:nvSpPr>
        <p:spPr bwMode="auto">
          <a:xfrm>
            <a:off x="1693863" y="1025525"/>
            <a:ext cx="7339012" cy="1187450"/>
          </a:xfrm>
          <a:prstGeom prst="rect">
            <a:avLst/>
          </a:prstGeom>
          <a:noFill/>
          <a:ln w="9525">
            <a:noFill/>
            <a:miter lim="800000"/>
            <a:headEnd/>
            <a:tailEnd/>
          </a:ln>
        </p:spPr>
        <p:txBody>
          <a:bodyPr>
            <a:spAutoFit/>
          </a:bodyPr>
          <a:lstStyle/>
          <a:p>
            <a:pPr>
              <a:lnSpc>
                <a:spcPct val="100000"/>
              </a:lnSpc>
              <a:spcBef>
                <a:spcPct val="30000"/>
              </a:spcBef>
              <a:buClr>
                <a:srgbClr val="FFCC00"/>
              </a:buClr>
            </a:pPr>
            <a:r>
              <a:rPr lang="zh-CN" altLang="en-US">
                <a:solidFill>
                  <a:schemeClr val="tx1"/>
                </a:solidFill>
                <a:latin typeface="Arial" pitchFamily="34" charset="0"/>
              </a:rPr>
              <a:t>在</a:t>
            </a:r>
            <a:r>
              <a:rPr lang="en-US" altLang="zh-CN">
                <a:solidFill>
                  <a:schemeClr val="tx1"/>
                </a:solidFill>
                <a:latin typeface="Arial" pitchFamily="34" charset="0"/>
              </a:rPr>
              <a:t>20</a:t>
            </a:r>
            <a:r>
              <a:rPr lang="zh-CN" altLang="en-US">
                <a:solidFill>
                  <a:schemeClr val="tx1"/>
                </a:solidFill>
                <a:latin typeface="Arial" pitchFamily="34" charset="0"/>
              </a:rPr>
              <a:t>世纪上半叶，鉴于直流调速优越的性能，高性能可调速拖动都采用直流电机，而占总容量</a:t>
            </a:r>
            <a:r>
              <a:rPr lang="en-US" altLang="zh-CN">
                <a:solidFill>
                  <a:schemeClr val="tx1"/>
                </a:solidFill>
                <a:latin typeface="Arial" pitchFamily="34" charset="0"/>
              </a:rPr>
              <a:t>80%</a:t>
            </a:r>
            <a:r>
              <a:rPr lang="zh-CN" altLang="en-US">
                <a:solidFill>
                  <a:schemeClr val="tx1"/>
                </a:solidFill>
                <a:latin typeface="Arial" pitchFamily="34" charset="0"/>
              </a:rPr>
              <a:t>以上的不变速拖动则采用交流电机。</a:t>
            </a:r>
          </a:p>
        </p:txBody>
      </p:sp>
      <p:sp>
        <p:nvSpPr>
          <p:cNvPr id="331789" name="Rectangle 13"/>
          <p:cNvSpPr>
            <a:spLocks noChangeArrowheads="1"/>
          </p:cNvSpPr>
          <p:nvPr/>
        </p:nvSpPr>
        <p:spPr bwMode="auto">
          <a:xfrm>
            <a:off x="1833563" y="3276600"/>
            <a:ext cx="4881562" cy="457200"/>
          </a:xfrm>
          <a:prstGeom prst="rect">
            <a:avLst/>
          </a:prstGeom>
          <a:noFill/>
          <a:ln w="9525">
            <a:noFill/>
            <a:miter lim="800000"/>
            <a:headEnd/>
            <a:tailEnd/>
          </a:ln>
        </p:spPr>
        <p:txBody>
          <a:bodyPr wrap="none">
            <a:spAutoFit/>
          </a:bodyPr>
          <a:lstStyle/>
          <a:p>
            <a:pPr eaLnBrk="0" hangingPunct="0">
              <a:lnSpc>
                <a:spcPct val="100000"/>
              </a:lnSpc>
              <a:buClr>
                <a:srgbClr val="FFCC00"/>
              </a:buClr>
              <a:buFont typeface="Wingdings" pitchFamily="2" charset="2"/>
              <a:buChar char="ü"/>
            </a:pPr>
            <a:r>
              <a:rPr lang="en-US" altLang="zh-CN">
                <a:solidFill>
                  <a:schemeClr val="tx1"/>
                </a:solidFill>
                <a:latin typeface="Arial" pitchFamily="34" charset="0"/>
              </a:rPr>
              <a:t>  </a:t>
            </a:r>
            <a:r>
              <a:rPr lang="zh-CN" altLang="en-US">
                <a:solidFill>
                  <a:schemeClr val="tx1"/>
                </a:solidFill>
                <a:latin typeface="Arial" pitchFamily="34" charset="0"/>
              </a:rPr>
              <a:t>特大容量、极高转速的交流调速</a:t>
            </a:r>
          </a:p>
        </p:txBody>
      </p:sp>
      <p:sp>
        <p:nvSpPr>
          <p:cNvPr id="20" name="Rectangle 22"/>
          <p:cNvSpPr>
            <a:spLocks noChangeArrowheads="1"/>
          </p:cNvSpPr>
          <p:nvPr/>
        </p:nvSpPr>
        <p:spPr bwMode="auto">
          <a:xfrm>
            <a:off x="12700" y="5203825"/>
            <a:ext cx="1628775" cy="473075"/>
          </a:xfrm>
          <a:prstGeom prst="rect">
            <a:avLst/>
          </a:prstGeom>
          <a:solidFill>
            <a:srgbClr val="FFFFFF"/>
          </a:solidFill>
          <a:ln w="9525">
            <a:noFill/>
            <a:miter lim="800000"/>
          </a:ln>
          <a:effectLst/>
        </p:spPr>
        <p:txBody>
          <a:bodyPr lIns="0" tIns="0" rIns="90000" bIns="0"/>
          <a:lstStyle/>
          <a:p>
            <a:pPr>
              <a:spcBef>
                <a:spcPct val="50000"/>
              </a:spcBef>
              <a:buClr>
                <a:srgbClr val="FF9933"/>
              </a:buClr>
              <a:buFont typeface="Wingdings" panose="05000000000000000000" pitchFamily="2" charset="2"/>
              <a:buNone/>
              <a:defRPr/>
            </a:pPr>
            <a:r>
              <a:rPr lang="zh-CN" altLang="en-US" sz="1600" dirty="0">
                <a:solidFill>
                  <a:schemeClr val="tx1"/>
                </a:solidFill>
                <a:effectLst>
                  <a:outerShdw blurRad="38100" dist="38100" dir="2700000" algn="tl">
                    <a:srgbClr val="C0C0C0"/>
                  </a:outerShdw>
                </a:effectLst>
                <a:latin typeface="Arial" panose="020B0604020202020204" pitchFamily="34" charset="0"/>
                <a:sym typeface="+mn-ea"/>
                <a:hlinkClick r:id="rId9" action="ppaction://hlinksldjump"/>
              </a:rPr>
              <a:t>六、交流调速系统分类</a:t>
            </a:r>
            <a:endParaRPr lang="zh-CN" altLang="en-US" sz="16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1" name="Rectangle 23"/>
          <p:cNvSpPr>
            <a:spLocks noChangeArrowheads="1"/>
          </p:cNvSpPr>
          <p:nvPr/>
        </p:nvSpPr>
        <p:spPr bwMode="auto">
          <a:xfrm>
            <a:off x="0" y="1228725"/>
            <a:ext cx="1628775" cy="539750"/>
          </a:xfrm>
          <a:prstGeom prst="rect">
            <a:avLst/>
          </a:prstGeom>
          <a:solidFill>
            <a:srgbClr val="FFFFFF"/>
          </a:solidFill>
          <a:ln w="9525">
            <a:noFill/>
            <a:miter lim="800000"/>
          </a:ln>
          <a:effectLst/>
        </p:spPr>
        <p:txBody>
          <a:bodyPr>
            <a:spAutoFit/>
          </a:bodyPr>
          <a:lstStyle/>
          <a:p>
            <a:pPr>
              <a:buFontTx/>
              <a:buNone/>
              <a:defRPr/>
            </a:pPr>
            <a:r>
              <a:rPr lang="zh-CN" altLang="en-US" sz="1600" dirty="0">
                <a:solidFill>
                  <a:srgbClr val="A50021"/>
                </a:solidFill>
                <a:effectLst>
                  <a:outerShdw blurRad="38100" dist="38100" dir="2700000" algn="tl">
                    <a:srgbClr val="C0C0C0"/>
                  </a:outerShdw>
                </a:effectLst>
                <a:sym typeface="+mn-ea"/>
                <a:hlinkClick r:id="rId10" action="ppaction://hlinksldjump"/>
              </a:rPr>
              <a:t>一、运动控制系统及其组成</a:t>
            </a:r>
            <a:endParaRPr lang="zh-CN" altLang="en-US" sz="1600" dirty="0">
              <a:solidFill>
                <a:srgbClr val="A50021"/>
              </a:solidFill>
              <a:effectLst>
                <a:outerShdw blurRad="38100" dist="38100" dir="2700000" algn="tl">
                  <a:srgbClr val="C0C0C0"/>
                </a:outerShdw>
              </a:effectLst>
              <a:sym typeface="+mn-ea"/>
            </a:endParaRPr>
          </a:p>
        </p:txBody>
      </p:sp>
      <p:sp>
        <p:nvSpPr>
          <p:cNvPr id="22" name="Rectangle 24"/>
          <p:cNvSpPr>
            <a:spLocks noChangeArrowheads="1"/>
          </p:cNvSpPr>
          <p:nvPr/>
        </p:nvSpPr>
        <p:spPr bwMode="auto">
          <a:xfrm>
            <a:off x="14288" y="2006600"/>
            <a:ext cx="1603375" cy="474663"/>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11" action="ppaction://hlinksldjump"/>
              </a:rPr>
              <a:t>二、运动控制系统的历史与发展</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3" name="Rectangle 25"/>
          <p:cNvSpPr>
            <a:spLocks noChangeArrowheads="1"/>
          </p:cNvSpPr>
          <p:nvPr/>
        </p:nvSpPr>
        <p:spPr bwMode="auto">
          <a:xfrm>
            <a:off x="-1588" y="2795588"/>
            <a:ext cx="1616076" cy="506412"/>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12" action="ppaction://hlinksldjump"/>
              </a:rPr>
              <a:t>三、运动控制系统转矩控制规律</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4" name="Rectangle 26"/>
          <p:cNvSpPr>
            <a:spLocks noChangeArrowheads="1"/>
          </p:cNvSpPr>
          <p:nvPr/>
        </p:nvSpPr>
        <p:spPr bwMode="auto">
          <a:xfrm>
            <a:off x="0" y="3576638"/>
            <a:ext cx="1671638" cy="5207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13" action="ppaction://hlinksldjump"/>
              </a:rPr>
              <a:t>四、生产机械的负载转矩特性</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5" name="Rectangle 27"/>
          <p:cNvSpPr>
            <a:spLocks noChangeArrowheads="1"/>
          </p:cNvSpPr>
          <p:nvPr/>
        </p:nvSpPr>
        <p:spPr bwMode="auto">
          <a:xfrm>
            <a:off x="12700" y="4421188"/>
            <a:ext cx="1643063" cy="495300"/>
          </a:xfrm>
          <a:prstGeom prst="rect">
            <a:avLst/>
          </a:prstGeom>
          <a:solidFill>
            <a:schemeClr val="accent5">
              <a:lumMod val="40000"/>
              <a:lumOff val="60000"/>
            </a:schemeClr>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14" action="ppaction://hlinksldjump"/>
              </a:rPr>
              <a:t>五、交流调速系统应用领域</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1788"/>
                                        </p:tgtEl>
                                        <p:attrNameLst>
                                          <p:attrName>style.visibility</p:attrName>
                                        </p:attrNameLst>
                                      </p:cBhvr>
                                      <p:to>
                                        <p:strVal val="visible"/>
                                      </p:to>
                                    </p:set>
                                    <p:animEffect transition="in" filter="blinds(horizontal)">
                                      <p:cBhvr>
                                        <p:cTn id="7" dur="500"/>
                                        <p:tgtEl>
                                          <p:spTgt spid="331788"/>
                                        </p:tgtEl>
                                      </p:cBhvr>
                                    </p:animEffect>
                                  </p:childTnLst>
                                  <p:subTnLst>
                                    <p:set>
                                      <p:cBhvr override="childStyle">
                                        <p:cTn dur="1" fill="hold" display="0" masterRel="nextClick" afterEffect="1"/>
                                        <p:tgtEl>
                                          <p:spTgt spid="33178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1779">
                                            <p:txEl>
                                              <p:pRg st="0" end="0"/>
                                            </p:txEl>
                                          </p:spTgt>
                                        </p:tgtEl>
                                        <p:attrNameLst>
                                          <p:attrName>style.visibility</p:attrName>
                                        </p:attrNameLst>
                                      </p:cBhvr>
                                      <p:to>
                                        <p:strVal val="visible"/>
                                      </p:to>
                                    </p:set>
                                    <p:animEffect transition="in" filter="blinds(horizontal)">
                                      <p:cBhvr>
                                        <p:cTn id="12" dur="500"/>
                                        <p:tgtEl>
                                          <p:spTgt spid="3317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1783"/>
                                        </p:tgtEl>
                                        <p:attrNameLst>
                                          <p:attrName>style.visibility</p:attrName>
                                        </p:attrNameLst>
                                      </p:cBhvr>
                                      <p:to>
                                        <p:strVal val="visible"/>
                                      </p:to>
                                    </p:set>
                                    <p:animEffect transition="in" filter="blinds(horizontal)">
                                      <p:cBhvr>
                                        <p:cTn id="17" dur="500"/>
                                        <p:tgtEl>
                                          <p:spTgt spid="33178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31784"/>
                                        </p:tgtEl>
                                        <p:attrNameLst>
                                          <p:attrName>style.visibility</p:attrName>
                                        </p:attrNameLst>
                                      </p:cBhvr>
                                      <p:to>
                                        <p:strVal val="visible"/>
                                      </p:to>
                                    </p:set>
                                    <p:animEffect transition="in" filter="blinds(horizontal)">
                                      <p:cBhvr>
                                        <p:cTn id="22" dur="500"/>
                                        <p:tgtEl>
                                          <p:spTgt spid="33178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31779">
                                            <p:txEl>
                                              <p:pRg st="1" end="1"/>
                                            </p:txEl>
                                          </p:spTgt>
                                        </p:tgtEl>
                                        <p:attrNameLst>
                                          <p:attrName>style.visibility</p:attrName>
                                        </p:attrNameLst>
                                      </p:cBhvr>
                                      <p:to>
                                        <p:strVal val="visible"/>
                                      </p:to>
                                    </p:set>
                                    <p:animEffect transition="in" filter="blinds(horizontal)">
                                      <p:cBhvr>
                                        <p:cTn id="27" dur="500"/>
                                        <p:tgtEl>
                                          <p:spTgt spid="33177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31779">
                                            <p:txEl>
                                              <p:pRg st="2" end="2"/>
                                            </p:txEl>
                                          </p:spTgt>
                                        </p:tgtEl>
                                        <p:attrNameLst>
                                          <p:attrName>style.visibility</p:attrName>
                                        </p:attrNameLst>
                                      </p:cBhvr>
                                      <p:to>
                                        <p:strVal val="visible"/>
                                      </p:to>
                                    </p:set>
                                    <p:animEffect transition="in" filter="blinds(horizontal)">
                                      <p:cBhvr>
                                        <p:cTn id="32" dur="500"/>
                                        <p:tgtEl>
                                          <p:spTgt spid="33177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31782"/>
                                        </p:tgtEl>
                                        <p:attrNameLst>
                                          <p:attrName>style.visibility</p:attrName>
                                        </p:attrNameLst>
                                      </p:cBhvr>
                                      <p:to>
                                        <p:strVal val="visible"/>
                                      </p:to>
                                    </p:set>
                                    <p:animEffect transition="in" filter="blinds(horizontal)">
                                      <p:cBhvr>
                                        <p:cTn id="37" dur="500"/>
                                        <p:tgtEl>
                                          <p:spTgt spid="33178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31786"/>
                                        </p:tgtEl>
                                        <p:attrNameLst>
                                          <p:attrName>style.visibility</p:attrName>
                                        </p:attrNameLst>
                                      </p:cBhvr>
                                      <p:to>
                                        <p:strVal val="visible"/>
                                      </p:to>
                                    </p:set>
                                    <p:animEffect transition="in" filter="blinds(horizontal)">
                                      <p:cBhvr>
                                        <p:cTn id="42" dur="500"/>
                                        <p:tgtEl>
                                          <p:spTgt spid="33178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31779">
                                            <p:txEl>
                                              <p:pRg st="3" end="3"/>
                                            </p:txEl>
                                          </p:spTgt>
                                        </p:tgtEl>
                                        <p:attrNameLst>
                                          <p:attrName>style.visibility</p:attrName>
                                        </p:attrNameLst>
                                      </p:cBhvr>
                                      <p:to>
                                        <p:strVal val="visible"/>
                                      </p:to>
                                    </p:set>
                                    <p:animEffect transition="in" filter="blinds(horizontal)">
                                      <p:cBhvr>
                                        <p:cTn id="47" dur="500"/>
                                        <p:tgtEl>
                                          <p:spTgt spid="331779">
                                            <p:txEl>
                                              <p:pRg st="3" end="3"/>
                                            </p:txEl>
                                          </p:spTgt>
                                        </p:tgtEl>
                                      </p:cBhvr>
                                    </p:animEffect>
                                  </p:childTnLst>
                                  <p:subTnLst>
                                    <p:set>
                                      <p:cBhvr override="childStyle">
                                        <p:cTn dur="1" fill="hold" display="0" masterRel="nextClick" afterEffect="1"/>
                                        <p:tgtEl>
                                          <p:spTgt spid="331779">
                                            <p:txEl>
                                              <p:pRg st="3" end="3"/>
                                            </p:txEl>
                                          </p:spTgt>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31789"/>
                                        </p:tgtEl>
                                        <p:attrNameLst>
                                          <p:attrName>style.visibility</p:attrName>
                                        </p:attrNameLst>
                                      </p:cBhvr>
                                      <p:to>
                                        <p:strVal val="visible"/>
                                      </p:to>
                                    </p:set>
                                    <p:animEffect transition="in" filter="blinds(horizontal)">
                                      <p:cBhvr>
                                        <p:cTn id="52" dur="500"/>
                                        <p:tgtEl>
                                          <p:spTgt spid="33178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31785"/>
                                        </p:tgtEl>
                                        <p:attrNameLst>
                                          <p:attrName>style.visibility</p:attrName>
                                        </p:attrNameLst>
                                      </p:cBhvr>
                                      <p:to>
                                        <p:strVal val="visible"/>
                                      </p:to>
                                    </p:set>
                                    <p:animEffect transition="in" filter="blinds(horizontal)">
                                      <p:cBhvr>
                                        <p:cTn id="57" dur="500"/>
                                        <p:tgtEl>
                                          <p:spTgt spid="33178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31787"/>
                                        </p:tgtEl>
                                        <p:attrNameLst>
                                          <p:attrName>style.visibility</p:attrName>
                                        </p:attrNameLst>
                                      </p:cBhvr>
                                      <p:to>
                                        <p:strVal val="visible"/>
                                      </p:to>
                                    </p:set>
                                    <p:animEffect transition="in" filter="blinds(horizontal)">
                                      <p:cBhvr>
                                        <p:cTn id="62" dur="500"/>
                                        <p:tgtEl>
                                          <p:spTgt spid="33178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31781"/>
                                        </p:tgtEl>
                                        <p:attrNameLst>
                                          <p:attrName>style.visibility</p:attrName>
                                        </p:attrNameLst>
                                      </p:cBhvr>
                                      <p:to>
                                        <p:strVal val="visible"/>
                                      </p:to>
                                    </p:set>
                                    <p:animEffect transition="in" filter="blinds(horizontal)">
                                      <p:cBhvr>
                                        <p:cTn id="67" dur="500"/>
                                        <p:tgtEl>
                                          <p:spTgt spid="331781"/>
                                        </p:tgtEl>
                                      </p:cBhvr>
                                    </p:animEffect>
                                  </p:childTnLst>
                                  <p:subTnLst>
                                    <p:set>
                                      <p:cBhvr override="childStyle">
                                        <p:cTn dur="1" fill="hold" display="0" masterRel="nextClick" afterEffect="1"/>
                                        <p:tgtEl>
                                          <p:spTgt spid="33178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p:bldP spid="331788" grpId="0"/>
      <p:bldP spid="33178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1911350" y="1466850"/>
            <a:ext cx="6323013" cy="701675"/>
          </a:xfrm>
        </p:spPr>
        <p:txBody>
          <a:bodyPr/>
          <a:lstStyle/>
          <a:p>
            <a:pPr eaLnBrk="1" hangingPunct="1"/>
            <a:r>
              <a:rPr lang="en-US" altLang="zh-CN" smtClean="0">
                <a:solidFill>
                  <a:srgbClr val="A50021"/>
                </a:solidFill>
                <a:effectLst>
                  <a:outerShdw blurRad="38100" dist="38100" dir="2700000" algn="tl">
                    <a:srgbClr val="C0C0C0"/>
                  </a:outerShdw>
                </a:effectLst>
                <a:ea typeface="宋体" pitchFamily="2" charset="-122"/>
              </a:rPr>
              <a:t>1.</a:t>
            </a:r>
            <a:r>
              <a:rPr lang="zh-CN" altLang="en-US" smtClean="0">
                <a:solidFill>
                  <a:srgbClr val="A50021"/>
                </a:solidFill>
                <a:effectLst>
                  <a:outerShdw blurRad="38100" dist="38100" dir="2700000" algn="tl">
                    <a:srgbClr val="C0C0C0"/>
                  </a:outerShdw>
                </a:effectLst>
                <a:ea typeface="宋体" pitchFamily="2" charset="-122"/>
              </a:rPr>
              <a:t>一般性能调速和节能调速 </a:t>
            </a:r>
          </a:p>
        </p:txBody>
      </p:sp>
      <p:sp>
        <p:nvSpPr>
          <p:cNvPr id="24578" name="Rectangle 3"/>
          <p:cNvSpPr>
            <a:spLocks noChangeArrowheads="1"/>
          </p:cNvSpPr>
          <p:nvPr/>
        </p:nvSpPr>
        <p:spPr bwMode="auto">
          <a:xfrm>
            <a:off x="331788" y="3402013"/>
            <a:ext cx="9144000" cy="0"/>
          </a:xfrm>
          <a:prstGeom prst="rect">
            <a:avLst/>
          </a:prstGeom>
          <a:noFill/>
          <a:ln w="9525">
            <a:noFill/>
            <a:miter lim="800000"/>
            <a:headEnd/>
            <a:tailEnd/>
          </a:ln>
        </p:spPr>
        <p:txBody>
          <a:bodyPr wrap="none" anchor="ctr">
            <a:spAutoFit/>
          </a:bodyPr>
          <a:lstStyle/>
          <a:p>
            <a:pPr algn="ctr"/>
            <a:endParaRPr lang="zh-CN" altLang="en-US" sz="4800"/>
          </a:p>
        </p:txBody>
      </p:sp>
      <p:sp>
        <p:nvSpPr>
          <p:cNvPr id="240644" name="Rectangle 4"/>
          <p:cNvSpPr>
            <a:spLocks noGrp="1" noChangeArrowheads="1"/>
          </p:cNvSpPr>
          <p:nvPr>
            <p:ph idx="1"/>
          </p:nvPr>
        </p:nvSpPr>
        <p:spPr>
          <a:xfrm>
            <a:off x="1860550" y="2133600"/>
            <a:ext cx="7169150" cy="1246188"/>
          </a:xfrm>
        </p:spPr>
        <p:txBody>
          <a:bodyPr/>
          <a:lstStyle/>
          <a:p>
            <a:pPr marL="0" indent="0" eaLnBrk="1" hangingPunct="1">
              <a:lnSpc>
                <a:spcPct val="80000"/>
              </a:lnSpc>
              <a:buFont typeface="Wingdings" pitchFamily="2" charset="2"/>
              <a:buNone/>
              <a:defRPr/>
            </a:pPr>
            <a:r>
              <a:rPr lang="zh-CN" altLang="en-US" sz="2200" smtClean="0">
                <a:effectLst>
                  <a:outerShdw blurRad="38100" dist="38100" dir="2700000" algn="tl">
                    <a:srgbClr val="C0C0C0"/>
                  </a:outerShdw>
                </a:effectLst>
                <a:ea typeface="宋体" panose="02010600030101010101" pitchFamily="2" charset="-122"/>
              </a:rPr>
              <a:t>风机、水泵对调速范围和动态性能的要求都不高，只要有一般的调速性能就足够了。</a:t>
            </a:r>
          </a:p>
          <a:p>
            <a:pPr marL="0" indent="0" eaLnBrk="1" hangingPunct="1">
              <a:lnSpc>
                <a:spcPct val="80000"/>
              </a:lnSpc>
              <a:buFont typeface="Wingdings" pitchFamily="2" charset="2"/>
              <a:buNone/>
              <a:defRPr/>
            </a:pPr>
            <a:r>
              <a:rPr lang="zh-CN" altLang="en-US" sz="2200" smtClean="0">
                <a:effectLst>
                  <a:outerShdw blurRad="38100" dist="38100" dir="2700000" algn="tl">
                    <a:srgbClr val="C0C0C0"/>
                  </a:outerShdw>
                </a:effectLst>
                <a:ea typeface="宋体" panose="02010600030101010101" pitchFamily="2" charset="-122"/>
              </a:rPr>
              <a:t>需要调速，但对调速性能要求不高的生产机械，也属于一般性能调速。</a:t>
            </a:r>
          </a:p>
        </p:txBody>
      </p:sp>
      <p:sp>
        <p:nvSpPr>
          <p:cNvPr id="240654" name="Rectangle 14"/>
          <p:cNvSpPr>
            <a:spLocks noChangeArrowheads="1"/>
          </p:cNvSpPr>
          <p:nvPr/>
        </p:nvSpPr>
        <p:spPr bwMode="auto">
          <a:xfrm>
            <a:off x="1897063" y="3332163"/>
            <a:ext cx="5168900" cy="406400"/>
          </a:xfrm>
          <a:prstGeom prst="rect">
            <a:avLst/>
          </a:prstGeom>
          <a:noFill/>
          <a:ln w="9525">
            <a:noFill/>
            <a:miter lim="800000"/>
          </a:ln>
          <a:effectLst/>
        </p:spPr>
        <p:txBody>
          <a:bodyPr lIns="0" tIns="0" bIns="0" anchor="ctr"/>
          <a:lstStyle/>
          <a:p>
            <a:pPr>
              <a:buFontTx/>
              <a:buNone/>
              <a:defRPr/>
            </a:pPr>
            <a:r>
              <a:rPr lang="en-US" altLang="zh-CN">
                <a:solidFill>
                  <a:srgbClr val="A50021"/>
                </a:solidFill>
                <a:effectLst>
                  <a:outerShdw blurRad="38100" dist="38100" dir="2700000" algn="tl">
                    <a:srgbClr val="C0C0C0"/>
                  </a:outerShdw>
                </a:effectLst>
                <a:latin typeface="Arial" panose="020B0604020202020204" pitchFamily="34" charset="0"/>
                <a:sym typeface="+mn-ea"/>
              </a:rPr>
              <a:t>2.</a:t>
            </a:r>
            <a:r>
              <a:rPr lang="zh-CN" altLang="en-US">
                <a:solidFill>
                  <a:srgbClr val="A50021"/>
                </a:solidFill>
                <a:effectLst>
                  <a:outerShdw blurRad="38100" dist="38100" dir="2700000" algn="tl">
                    <a:srgbClr val="C0C0C0"/>
                  </a:outerShdw>
                </a:effectLst>
                <a:latin typeface="Arial" panose="020B0604020202020204" pitchFamily="34" charset="0"/>
                <a:sym typeface="+mn-ea"/>
              </a:rPr>
              <a:t>高性能的交流调速系统和伺服系统</a:t>
            </a:r>
          </a:p>
        </p:txBody>
      </p:sp>
      <p:sp>
        <p:nvSpPr>
          <p:cNvPr id="240655" name="Rectangle 15"/>
          <p:cNvSpPr>
            <a:spLocks noChangeArrowheads="1"/>
          </p:cNvSpPr>
          <p:nvPr/>
        </p:nvSpPr>
        <p:spPr bwMode="auto">
          <a:xfrm>
            <a:off x="1862138" y="3848100"/>
            <a:ext cx="7167562" cy="946150"/>
          </a:xfrm>
          <a:prstGeom prst="rect">
            <a:avLst/>
          </a:prstGeom>
          <a:noFill/>
          <a:ln w="9525">
            <a:noFill/>
            <a:miter lim="800000"/>
          </a:ln>
          <a:effectLst/>
        </p:spPr>
        <p:txBody>
          <a:bodyPr lIns="0" tIns="0" rIns="90000" bIns="0"/>
          <a:lstStyle/>
          <a:p>
            <a:pPr algn="just">
              <a:lnSpc>
                <a:spcPct val="80000"/>
              </a:lnSpc>
              <a:buClr>
                <a:srgbClr val="FF9933"/>
              </a:buClr>
              <a:buFont typeface="Wingdings" panose="05000000000000000000" pitchFamily="2" charset="2"/>
              <a:buNone/>
              <a:defRPr/>
            </a:pPr>
            <a:r>
              <a:rPr lang="zh-CN" altLang="en-US" sz="2200" dirty="0">
                <a:solidFill>
                  <a:schemeClr val="tx1"/>
                </a:solidFill>
                <a:effectLst>
                  <a:outerShdw blurRad="38100" dist="38100" dir="2700000" algn="tl">
                    <a:srgbClr val="C0C0C0"/>
                  </a:outerShdw>
                </a:effectLst>
                <a:latin typeface="Arial" panose="020B0604020202020204" pitchFamily="34" charset="0"/>
                <a:sym typeface="+mn-ea"/>
              </a:rPr>
              <a:t>矢量控制技术、直接转矩控制</a:t>
            </a:r>
          </a:p>
          <a:p>
            <a:pPr algn="just">
              <a:lnSpc>
                <a:spcPct val="80000"/>
              </a:lnSpc>
              <a:buClr>
                <a:srgbClr val="FF9933"/>
              </a:buClr>
              <a:buFont typeface="Wingdings" panose="05000000000000000000" pitchFamily="2" charset="2"/>
              <a:buNone/>
              <a:defRPr/>
            </a:pPr>
            <a:r>
              <a:rPr lang="zh-CN" altLang="en-US" sz="2200" dirty="0">
                <a:solidFill>
                  <a:schemeClr val="tx1"/>
                </a:solidFill>
                <a:effectLst>
                  <a:outerShdw blurRad="38100" dist="38100" dir="2700000" algn="tl">
                    <a:srgbClr val="C0C0C0"/>
                  </a:outerShdw>
                </a:effectLst>
                <a:latin typeface="Arial" panose="020B0604020202020204" pitchFamily="34" charset="0"/>
                <a:sym typeface="+mn-ea"/>
              </a:rPr>
              <a:t>可以和直流调速系统媲美的高性能交流调速系统和交流伺服系统。</a:t>
            </a:r>
          </a:p>
        </p:txBody>
      </p:sp>
      <p:sp>
        <p:nvSpPr>
          <p:cNvPr id="240656" name="Rectangle 16"/>
          <p:cNvSpPr>
            <a:spLocks noChangeArrowheads="1"/>
          </p:cNvSpPr>
          <p:nvPr/>
        </p:nvSpPr>
        <p:spPr bwMode="auto">
          <a:xfrm>
            <a:off x="1901825" y="4575175"/>
            <a:ext cx="5067300" cy="762000"/>
          </a:xfrm>
          <a:prstGeom prst="rect">
            <a:avLst/>
          </a:prstGeom>
          <a:noFill/>
          <a:ln w="9525">
            <a:noFill/>
            <a:miter lim="800000"/>
          </a:ln>
          <a:effectLst/>
        </p:spPr>
        <p:txBody>
          <a:bodyPr lIns="0" tIns="0" bIns="0" anchor="ctr"/>
          <a:lstStyle/>
          <a:p>
            <a:pPr>
              <a:buFontTx/>
              <a:buNone/>
              <a:defRPr/>
            </a:pPr>
            <a:r>
              <a:rPr lang="en-US" altLang="zh-CN">
                <a:solidFill>
                  <a:srgbClr val="A50021"/>
                </a:solidFill>
                <a:effectLst>
                  <a:outerShdw blurRad="38100" dist="38100" dir="2700000" algn="tl">
                    <a:srgbClr val="C0C0C0"/>
                  </a:outerShdw>
                </a:effectLst>
                <a:latin typeface="Arial" panose="020B0604020202020204" pitchFamily="34" charset="0"/>
                <a:sym typeface="+mn-ea"/>
              </a:rPr>
              <a:t>3.</a:t>
            </a:r>
            <a:r>
              <a:rPr lang="zh-CN" altLang="en-US">
                <a:solidFill>
                  <a:srgbClr val="A50021"/>
                </a:solidFill>
                <a:effectLst>
                  <a:outerShdw blurRad="38100" dist="38100" dir="2700000" algn="tl">
                    <a:srgbClr val="C0C0C0"/>
                  </a:outerShdw>
                </a:effectLst>
                <a:latin typeface="Arial" panose="020B0604020202020204" pitchFamily="34" charset="0"/>
                <a:sym typeface="+mn-ea"/>
              </a:rPr>
              <a:t>特大容量、极高转速的交流调速</a:t>
            </a:r>
          </a:p>
        </p:txBody>
      </p:sp>
      <p:sp>
        <p:nvSpPr>
          <p:cNvPr id="240657" name="Rectangle 17"/>
          <p:cNvSpPr>
            <a:spLocks noChangeArrowheads="1"/>
          </p:cNvSpPr>
          <p:nvPr/>
        </p:nvSpPr>
        <p:spPr bwMode="auto">
          <a:xfrm>
            <a:off x="1879600" y="5187950"/>
            <a:ext cx="7150100" cy="1162050"/>
          </a:xfrm>
          <a:prstGeom prst="rect">
            <a:avLst/>
          </a:prstGeom>
          <a:noFill/>
          <a:ln w="9525">
            <a:noFill/>
            <a:miter lim="800000"/>
          </a:ln>
          <a:effectLst/>
        </p:spPr>
        <p:txBody>
          <a:bodyPr lIns="0" tIns="0" rIns="90000" bIns="0"/>
          <a:lstStyle/>
          <a:p>
            <a:pPr algn="just">
              <a:lnSpc>
                <a:spcPct val="100000"/>
              </a:lnSpc>
              <a:buClr>
                <a:srgbClr val="FF9933"/>
              </a:buClr>
              <a:buFont typeface="Wingdings" panose="05000000000000000000" pitchFamily="2" charset="2"/>
              <a:buNone/>
              <a:defRPr/>
            </a:pPr>
            <a:r>
              <a:rPr lang="zh-CN" altLang="en-US" sz="2200">
                <a:solidFill>
                  <a:schemeClr val="tx1"/>
                </a:solidFill>
                <a:effectLst>
                  <a:outerShdw blurRad="38100" dist="38100" dir="2700000" algn="tl">
                    <a:srgbClr val="C0C0C0"/>
                  </a:outerShdw>
                </a:effectLst>
                <a:latin typeface="Arial" panose="020B0604020202020204" pitchFamily="34" charset="0"/>
                <a:sym typeface="+mn-ea"/>
              </a:rPr>
              <a:t>特大容量的电力拖动设备：厚板轧机、矿井卷扬机等，以及极高转速的拖动，如高速磨头、离心机等，都以采用交流调速为宜。</a:t>
            </a:r>
          </a:p>
        </p:txBody>
      </p:sp>
      <p:sp>
        <p:nvSpPr>
          <p:cNvPr id="19473" name="Text Box 17"/>
          <p:cNvSpPr txBox="1">
            <a:spLocks noChangeArrowheads="1"/>
          </p:cNvSpPr>
          <p:nvPr/>
        </p:nvSpPr>
        <p:spPr bwMode="auto">
          <a:xfrm>
            <a:off x="1871663" y="1074738"/>
            <a:ext cx="1422400" cy="420687"/>
          </a:xfrm>
          <a:prstGeom prst="rect">
            <a:avLst/>
          </a:prstGeom>
          <a:noFill/>
          <a:ln w="9525">
            <a:noFill/>
            <a:miter lim="800000"/>
          </a:ln>
          <a:effectLst/>
        </p:spPr>
        <p:txBody>
          <a:bodyPr>
            <a:spAutoFit/>
          </a:bodyPr>
          <a:lstStyle/>
          <a:p>
            <a:pPr>
              <a:spcBef>
                <a:spcPct val="50000"/>
              </a:spcBef>
              <a:buFontTx/>
              <a:buNone/>
              <a:defRPr/>
            </a:pPr>
            <a:r>
              <a:rPr lang="zh-CN" altLang="en-US">
                <a:solidFill>
                  <a:schemeClr val="tx1"/>
                </a:solidFill>
                <a:effectLst>
                  <a:outerShdw blurRad="38100" dist="38100" dir="2700000" algn="tl">
                    <a:srgbClr val="C0C0C0"/>
                  </a:outerShdw>
                </a:effectLst>
                <a:sym typeface="+mn-ea"/>
              </a:rPr>
              <a:t>小结</a:t>
            </a:r>
          </a:p>
        </p:txBody>
      </p:sp>
      <p:sp>
        <p:nvSpPr>
          <p:cNvPr id="23" name="Rectangle 22"/>
          <p:cNvSpPr>
            <a:spLocks noChangeArrowheads="1"/>
          </p:cNvSpPr>
          <p:nvPr/>
        </p:nvSpPr>
        <p:spPr bwMode="auto">
          <a:xfrm>
            <a:off x="12700" y="5203825"/>
            <a:ext cx="1628775" cy="473075"/>
          </a:xfrm>
          <a:prstGeom prst="rect">
            <a:avLst/>
          </a:prstGeom>
          <a:solidFill>
            <a:srgbClr val="FFFFFF"/>
          </a:solidFill>
          <a:ln w="9525">
            <a:noFill/>
            <a:miter lim="800000"/>
          </a:ln>
          <a:effectLst/>
        </p:spPr>
        <p:txBody>
          <a:bodyPr lIns="0" tIns="0" rIns="90000" bIns="0"/>
          <a:lstStyle/>
          <a:p>
            <a:pPr>
              <a:spcBef>
                <a:spcPct val="50000"/>
              </a:spcBef>
              <a:buClr>
                <a:srgbClr val="FF9933"/>
              </a:buClr>
              <a:buFont typeface="Wingdings" panose="05000000000000000000" pitchFamily="2" charset="2"/>
              <a:buNone/>
              <a:defRPr/>
            </a:pPr>
            <a:r>
              <a:rPr lang="zh-CN" altLang="en-US" sz="1600" dirty="0">
                <a:solidFill>
                  <a:schemeClr val="tx1"/>
                </a:solidFill>
                <a:effectLst>
                  <a:outerShdw blurRad="38100" dist="38100" dir="2700000" algn="tl">
                    <a:srgbClr val="C0C0C0"/>
                  </a:outerShdw>
                </a:effectLst>
                <a:latin typeface="Arial" panose="020B0604020202020204" pitchFamily="34" charset="0"/>
                <a:sym typeface="+mn-ea"/>
                <a:hlinkClick r:id="rId2" action="ppaction://hlinksldjump"/>
              </a:rPr>
              <a:t>六、交流调速系统分类</a:t>
            </a:r>
            <a:endParaRPr lang="zh-CN" altLang="en-US" sz="16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4" name="Rectangle 23"/>
          <p:cNvSpPr>
            <a:spLocks noChangeArrowheads="1"/>
          </p:cNvSpPr>
          <p:nvPr/>
        </p:nvSpPr>
        <p:spPr bwMode="auto">
          <a:xfrm>
            <a:off x="0" y="1228725"/>
            <a:ext cx="1628775" cy="539750"/>
          </a:xfrm>
          <a:prstGeom prst="rect">
            <a:avLst/>
          </a:prstGeom>
          <a:solidFill>
            <a:srgbClr val="FFFFFF"/>
          </a:solidFill>
          <a:ln w="9525">
            <a:noFill/>
            <a:miter lim="800000"/>
          </a:ln>
          <a:effectLst/>
        </p:spPr>
        <p:txBody>
          <a:bodyPr>
            <a:spAutoFit/>
          </a:bodyPr>
          <a:lstStyle/>
          <a:p>
            <a:pPr>
              <a:buFontTx/>
              <a:buNone/>
              <a:defRPr/>
            </a:pPr>
            <a:r>
              <a:rPr lang="zh-CN" altLang="en-US" sz="1600" dirty="0">
                <a:solidFill>
                  <a:srgbClr val="A50021"/>
                </a:solidFill>
                <a:effectLst>
                  <a:outerShdw blurRad="38100" dist="38100" dir="2700000" algn="tl">
                    <a:srgbClr val="C0C0C0"/>
                  </a:outerShdw>
                </a:effectLst>
                <a:sym typeface="+mn-ea"/>
                <a:hlinkClick r:id="rId3" action="ppaction://hlinksldjump"/>
              </a:rPr>
              <a:t>一、运动控制系统及其组成</a:t>
            </a:r>
            <a:endParaRPr lang="zh-CN" altLang="en-US" sz="1600" dirty="0">
              <a:solidFill>
                <a:srgbClr val="A50021"/>
              </a:solidFill>
              <a:effectLst>
                <a:outerShdw blurRad="38100" dist="38100" dir="2700000" algn="tl">
                  <a:srgbClr val="C0C0C0"/>
                </a:outerShdw>
              </a:effectLst>
              <a:sym typeface="+mn-ea"/>
            </a:endParaRPr>
          </a:p>
        </p:txBody>
      </p:sp>
      <p:sp>
        <p:nvSpPr>
          <p:cNvPr id="25" name="Rectangle 24"/>
          <p:cNvSpPr>
            <a:spLocks noChangeArrowheads="1"/>
          </p:cNvSpPr>
          <p:nvPr/>
        </p:nvSpPr>
        <p:spPr bwMode="auto">
          <a:xfrm>
            <a:off x="14288" y="2006600"/>
            <a:ext cx="1603375" cy="474663"/>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4" action="ppaction://hlinksldjump"/>
              </a:rPr>
              <a:t>二、运动控制系统的历史与发展</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6" name="Rectangle 25"/>
          <p:cNvSpPr>
            <a:spLocks noChangeArrowheads="1"/>
          </p:cNvSpPr>
          <p:nvPr/>
        </p:nvSpPr>
        <p:spPr bwMode="auto">
          <a:xfrm>
            <a:off x="-1588" y="2795588"/>
            <a:ext cx="1616076" cy="506412"/>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5" action="ppaction://hlinksldjump"/>
              </a:rPr>
              <a:t>三、运动控制系统转矩控制规律</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7" name="Rectangle 26"/>
          <p:cNvSpPr>
            <a:spLocks noChangeArrowheads="1"/>
          </p:cNvSpPr>
          <p:nvPr/>
        </p:nvSpPr>
        <p:spPr bwMode="auto">
          <a:xfrm>
            <a:off x="0" y="3576638"/>
            <a:ext cx="1671638" cy="5207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6" action="ppaction://hlinksldjump"/>
              </a:rPr>
              <a:t>四、生产机械的负载转矩特性</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8" name="Rectangle 27"/>
          <p:cNvSpPr>
            <a:spLocks noChangeArrowheads="1"/>
          </p:cNvSpPr>
          <p:nvPr/>
        </p:nvSpPr>
        <p:spPr bwMode="auto">
          <a:xfrm>
            <a:off x="12700" y="4421188"/>
            <a:ext cx="1643063" cy="495300"/>
          </a:xfrm>
          <a:prstGeom prst="rect">
            <a:avLst/>
          </a:prstGeom>
          <a:solidFill>
            <a:schemeClr val="accent5">
              <a:lumMod val="40000"/>
              <a:lumOff val="60000"/>
            </a:schemeClr>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7" action="ppaction://hlinksldjump"/>
              </a:rPr>
              <a:t>五、交流调速系统应用领域</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6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40644">
                                            <p:txEl>
                                              <p:pRg st="0" end="0"/>
                                            </p:txEl>
                                          </p:spTgt>
                                        </p:tgtEl>
                                        <p:attrNameLst>
                                          <p:attrName>style.visibility</p:attrName>
                                        </p:attrNameLst>
                                      </p:cBhvr>
                                      <p:to>
                                        <p:strVal val="visible"/>
                                      </p:to>
                                    </p:set>
                                    <p:anim calcmode="lin" valueType="num">
                                      <p:cBhvr additive="base">
                                        <p:cTn id="11" dur="500" fill="hold"/>
                                        <p:tgtEl>
                                          <p:spTgt spid="24064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064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0644">
                                            <p:txEl>
                                              <p:pRg st="1" end="1"/>
                                            </p:txEl>
                                          </p:spTgt>
                                        </p:tgtEl>
                                        <p:attrNameLst>
                                          <p:attrName>style.visibility</p:attrName>
                                        </p:attrNameLst>
                                      </p:cBhvr>
                                      <p:to>
                                        <p:strVal val="visible"/>
                                      </p:to>
                                    </p:set>
                                    <p:anim calcmode="lin" valueType="num">
                                      <p:cBhvr additive="base">
                                        <p:cTn id="15" dur="500" fill="hold"/>
                                        <p:tgtEl>
                                          <p:spTgt spid="240644">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06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06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0655"/>
                                        </p:tgtEl>
                                        <p:attrNameLst>
                                          <p:attrName>style.visibility</p:attrName>
                                        </p:attrNameLst>
                                      </p:cBhvr>
                                      <p:to>
                                        <p:strVal val="visible"/>
                                      </p:to>
                                    </p:set>
                                    <p:anim calcmode="lin" valueType="num">
                                      <p:cBhvr additive="base">
                                        <p:cTn id="25" dur="500" fill="hold"/>
                                        <p:tgtEl>
                                          <p:spTgt spid="240655"/>
                                        </p:tgtEl>
                                        <p:attrNameLst>
                                          <p:attrName>ppt_x</p:attrName>
                                        </p:attrNameLst>
                                      </p:cBhvr>
                                      <p:tavLst>
                                        <p:tav tm="0">
                                          <p:val>
                                            <p:strVal val="#ppt_x"/>
                                          </p:val>
                                        </p:tav>
                                        <p:tav tm="100000">
                                          <p:val>
                                            <p:strVal val="#ppt_x"/>
                                          </p:val>
                                        </p:tav>
                                      </p:tavLst>
                                    </p:anim>
                                    <p:anim calcmode="lin" valueType="num">
                                      <p:cBhvr additive="base">
                                        <p:cTn id="26" dur="500" fill="hold"/>
                                        <p:tgtEl>
                                          <p:spTgt spid="24065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06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40657"/>
                                        </p:tgtEl>
                                        <p:attrNameLst>
                                          <p:attrName>style.visibility</p:attrName>
                                        </p:attrNameLst>
                                      </p:cBhvr>
                                      <p:to>
                                        <p:strVal val="visible"/>
                                      </p:to>
                                    </p:set>
                                    <p:anim calcmode="lin" valueType="num">
                                      <p:cBhvr additive="base">
                                        <p:cTn id="35" dur="500" fill="hold"/>
                                        <p:tgtEl>
                                          <p:spTgt spid="240657"/>
                                        </p:tgtEl>
                                        <p:attrNameLst>
                                          <p:attrName>ppt_x</p:attrName>
                                        </p:attrNameLst>
                                      </p:cBhvr>
                                      <p:tavLst>
                                        <p:tav tm="0">
                                          <p:val>
                                            <p:strVal val="#ppt_x"/>
                                          </p:val>
                                        </p:tav>
                                        <p:tav tm="100000">
                                          <p:val>
                                            <p:strVal val="#ppt_x"/>
                                          </p:val>
                                        </p:tav>
                                      </p:tavLst>
                                    </p:anim>
                                    <p:anim calcmode="lin" valueType="num">
                                      <p:cBhvr additive="base">
                                        <p:cTn id="36" dur="500" fill="hold"/>
                                        <p:tgtEl>
                                          <p:spTgt spid="2406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p:bldP spid="240654" grpId="0"/>
      <p:bldP spid="240655" grpId="0"/>
      <p:bldP spid="240656" grpId="0"/>
      <p:bldP spid="2406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6"/>
          <p:cNvSpPr>
            <a:spLocks noChangeArrowheads="1"/>
          </p:cNvSpPr>
          <p:nvPr/>
        </p:nvSpPr>
        <p:spPr bwMode="auto">
          <a:xfrm>
            <a:off x="1712913" y="954088"/>
            <a:ext cx="7431087" cy="1200150"/>
          </a:xfrm>
          <a:prstGeom prst="rect">
            <a:avLst/>
          </a:prstGeom>
          <a:noFill/>
          <a:ln w="9525">
            <a:noFill/>
            <a:miter lim="800000"/>
            <a:headEnd/>
            <a:tailEnd/>
          </a:ln>
        </p:spPr>
        <p:txBody>
          <a:bodyPr>
            <a:spAutoFit/>
          </a:bodyPr>
          <a:lstStyle/>
          <a:p>
            <a:pPr algn="just" eaLnBrk="0" hangingPunct="0">
              <a:lnSpc>
                <a:spcPct val="100000"/>
              </a:lnSpc>
            </a:pPr>
            <a:r>
              <a:rPr lang="zh-CN" altLang="en-US" sz="1800">
                <a:solidFill>
                  <a:schemeClr val="tx1"/>
                </a:solidFill>
                <a:latin typeface="Arial" pitchFamily="34" charset="0"/>
              </a:rPr>
              <a:t>     </a:t>
            </a:r>
            <a:r>
              <a:rPr lang="zh-CN" altLang="en-US">
                <a:solidFill>
                  <a:schemeClr val="tx1"/>
                </a:solidFill>
                <a:latin typeface="Arial" pitchFamily="34" charset="0"/>
              </a:rPr>
              <a:t>交流电动机分为异步电动机和同步电动机两大类，在交流电动机的应用过程中，为了满足生产工艺的要求，人们发明了多种调速方法，归纳如下：</a:t>
            </a:r>
          </a:p>
        </p:txBody>
      </p:sp>
      <p:sp>
        <p:nvSpPr>
          <p:cNvPr id="20491" name="Rectangle 17"/>
          <p:cNvSpPr>
            <a:spLocks noChangeArrowheads="1"/>
          </p:cNvSpPr>
          <p:nvPr/>
        </p:nvSpPr>
        <p:spPr bwMode="auto">
          <a:xfrm>
            <a:off x="1644650" y="4652963"/>
            <a:ext cx="952500" cy="285750"/>
          </a:xfrm>
          <a:prstGeom prst="rect">
            <a:avLst/>
          </a:prstGeom>
          <a:noFill/>
          <a:ln w="9525">
            <a:noFill/>
            <a:miter lim="800000"/>
          </a:ln>
        </p:spPr>
        <p:txBody>
          <a:bodyPr/>
          <a:lstStyle/>
          <a:p>
            <a:pPr eaLnBrk="0" hangingPunct="0">
              <a:lnSpc>
                <a:spcPct val="100000"/>
              </a:lnSpc>
              <a:buFontTx/>
              <a:buNone/>
              <a:defRPr/>
            </a:pPr>
            <a:r>
              <a:rPr lang="zh-CN" altLang="en-US" sz="1400">
                <a:solidFill>
                  <a:srgbClr val="A50021"/>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mn-ea"/>
              </a:rPr>
              <a:t>交流调速</a:t>
            </a:r>
            <a:endParaRPr lang="zh-CN" altLang="en-US" sz="1400">
              <a:solidFill>
                <a:srgbClr val="A50021"/>
              </a:solidFill>
              <a:effectLst>
                <a:outerShdw blurRad="38100" dist="38100" dir="2700000" algn="tl">
                  <a:srgbClr val="C0C0C0"/>
                </a:outerShdw>
              </a:effectLst>
              <a:latin typeface="Arial" panose="020B0604020202020204" pitchFamily="34" charset="0"/>
              <a:cs typeface="Times New Roman" panose="02020603050405020304" pitchFamily="18" charset="0"/>
              <a:sym typeface="+mn-ea"/>
            </a:endParaRPr>
          </a:p>
        </p:txBody>
      </p:sp>
      <p:sp>
        <p:nvSpPr>
          <p:cNvPr id="20492" name="Rectangle 16"/>
          <p:cNvSpPr>
            <a:spLocks noChangeArrowheads="1"/>
          </p:cNvSpPr>
          <p:nvPr/>
        </p:nvSpPr>
        <p:spPr bwMode="auto">
          <a:xfrm>
            <a:off x="2660650" y="3367088"/>
            <a:ext cx="2090738" cy="571500"/>
          </a:xfrm>
          <a:prstGeom prst="rect">
            <a:avLst/>
          </a:prstGeom>
          <a:solidFill>
            <a:srgbClr val="FFFFFF"/>
          </a:solidFill>
          <a:ln w="9525">
            <a:noFill/>
            <a:miter lim="800000"/>
          </a:ln>
        </p:spPr>
        <p:txBody>
          <a:bodyPr lIns="0" rIns="0"/>
          <a:lstStyle/>
          <a:p>
            <a:pPr algn="ctr" eaLnBrk="0" hangingPunct="0">
              <a:lnSpc>
                <a:spcPct val="100000"/>
              </a:lnSpc>
              <a:buFontTx/>
              <a:buNone/>
              <a:defRPr/>
            </a:pPr>
            <a:r>
              <a:rPr lang="zh-CN" altLang="en-US" sz="1400">
                <a:solidFill>
                  <a:srgbClr val="A50021"/>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mn-ea"/>
              </a:rPr>
              <a:t>异步（感应）电动机</a:t>
            </a:r>
            <a:endParaRPr lang="zh-CN" altLang="en-US" sz="1400">
              <a:solidFill>
                <a:srgbClr val="A50021"/>
              </a:solidFill>
              <a:effectLst>
                <a:outerShdw blurRad="38100" dist="38100" dir="2700000" algn="tl">
                  <a:srgbClr val="C0C0C0"/>
                </a:outerShdw>
              </a:effectLst>
              <a:latin typeface="Arial" panose="020B0604020202020204" pitchFamily="34" charset="0"/>
              <a:cs typeface="Times New Roman" panose="02020603050405020304" pitchFamily="18" charset="0"/>
              <a:sym typeface="+mn-ea"/>
            </a:endParaRPr>
          </a:p>
          <a:p>
            <a:pPr algn="ctr" eaLnBrk="0" hangingPunct="0">
              <a:lnSpc>
                <a:spcPct val="100000"/>
              </a:lnSpc>
              <a:buFontTx/>
              <a:buNone/>
              <a:defRPr/>
            </a:pPr>
            <a:r>
              <a:rPr lang="zh-CN" altLang="en-US" sz="1400">
                <a:solidFill>
                  <a:srgbClr val="A50021"/>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mn-ea"/>
              </a:rPr>
              <a:t>（</a:t>
            </a:r>
            <a:r>
              <a:rPr lang="en-US" altLang="zh-CN" sz="1400">
                <a:solidFill>
                  <a:srgbClr val="A50021"/>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mn-ea"/>
              </a:rPr>
              <a:t>asynchronous machine</a:t>
            </a:r>
            <a:r>
              <a:rPr lang="zh-CN" altLang="en-US" sz="1400">
                <a:solidFill>
                  <a:srgbClr val="A50021"/>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mn-ea"/>
              </a:rPr>
              <a:t>）</a:t>
            </a:r>
            <a:endParaRPr lang="zh-CN" altLang="en-US" sz="1400">
              <a:solidFill>
                <a:srgbClr val="A50021"/>
              </a:solidFill>
              <a:effectLst>
                <a:outerShdw blurRad="38100" dist="38100" dir="2700000" algn="tl">
                  <a:srgbClr val="C0C0C0"/>
                </a:outerShdw>
              </a:effectLst>
              <a:latin typeface="Arial" panose="020B0604020202020204" pitchFamily="34" charset="0"/>
              <a:cs typeface="Times New Roman" panose="02020603050405020304" pitchFamily="18" charset="0"/>
              <a:sym typeface="+mn-ea"/>
            </a:endParaRPr>
          </a:p>
        </p:txBody>
      </p:sp>
      <p:sp>
        <p:nvSpPr>
          <p:cNvPr id="20493" name="Rectangle 15"/>
          <p:cNvSpPr>
            <a:spLocks noChangeArrowheads="1"/>
          </p:cNvSpPr>
          <p:nvPr/>
        </p:nvSpPr>
        <p:spPr bwMode="auto">
          <a:xfrm>
            <a:off x="2763838" y="5675313"/>
            <a:ext cx="5802312" cy="976312"/>
          </a:xfrm>
          <a:prstGeom prst="rect">
            <a:avLst/>
          </a:prstGeom>
          <a:solidFill>
            <a:srgbClr val="FFFFFF"/>
          </a:solidFill>
          <a:ln w="9525">
            <a:noFill/>
            <a:miter lim="800000"/>
          </a:ln>
        </p:spPr>
        <p:txBody>
          <a:bodyPr lIns="0" rIns="0"/>
          <a:lstStyle/>
          <a:p>
            <a:pPr eaLnBrk="0" hangingPunct="0">
              <a:lnSpc>
                <a:spcPct val="100000"/>
              </a:lnSpc>
              <a:buFontTx/>
              <a:buNone/>
              <a:defRPr/>
            </a:pPr>
            <a:r>
              <a:rPr lang="zh-CN" altLang="en-US" sz="1400">
                <a:solidFill>
                  <a:srgbClr val="A50021"/>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mn-ea"/>
              </a:rPr>
              <a:t>同步电动机</a:t>
            </a:r>
            <a:endParaRPr lang="zh-CN" altLang="en-US" sz="1400">
              <a:solidFill>
                <a:srgbClr val="A50021"/>
              </a:solidFill>
              <a:effectLst>
                <a:outerShdw blurRad="38100" dist="38100" dir="2700000" algn="tl">
                  <a:srgbClr val="C0C0C0"/>
                </a:outerShdw>
              </a:effectLst>
              <a:latin typeface="Arial" panose="020B0604020202020204" pitchFamily="34" charset="0"/>
              <a:cs typeface="Times New Roman" panose="02020603050405020304" pitchFamily="18" charset="0"/>
              <a:sym typeface="+mn-ea"/>
            </a:endParaRPr>
          </a:p>
          <a:p>
            <a:pPr algn="ctr" eaLnBrk="0" hangingPunct="0">
              <a:lnSpc>
                <a:spcPct val="100000"/>
              </a:lnSpc>
              <a:buFontTx/>
              <a:buNone/>
              <a:defRPr/>
            </a:pPr>
            <a:r>
              <a:rPr lang="zh-CN" altLang="en-US" sz="1400">
                <a:solidFill>
                  <a:srgbClr val="A50021"/>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mn-ea"/>
              </a:rPr>
              <a:t>（</a:t>
            </a:r>
            <a:r>
              <a:rPr lang="en-US" altLang="zh-CN" sz="1400">
                <a:solidFill>
                  <a:srgbClr val="A50021"/>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mn-ea"/>
              </a:rPr>
              <a:t>synchronous machine/synchronous motor</a:t>
            </a:r>
            <a:r>
              <a:rPr lang="zh-CN" altLang="en-US" sz="1400">
                <a:solidFill>
                  <a:srgbClr val="A50021"/>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mn-ea"/>
              </a:rPr>
              <a:t>） </a:t>
            </a:r>
            <a:r>
              <a:rPr lang="zh-CN" altLang="zh-CN" sz="1400">
                <a:solidFill>
                  <a:srgbClr val="A50021"/>
                </a:solidFill>
                <a:effectLst>
                  <a:outerShdw blurRad="38100" dist="38100" dir="2700000" algn="tl">
                    <a:srgbClr val="C0C0C0"/>
                  </a:outerShdw>
                </a:effectLst>
                <a:sym typeface="+mn-ea"/>
              </a:rPr>
              <a:t>——</a:t>
            </a:r>
            <a:r>
              <a:rPr lang="zh-CN" altLang="en-US" sz="1400">
                <a:solidFill>
                  <a:srgbClr val="A50021"/>
                </a:solidFill>
                <a:effectLst>
                  <a:outerShdw blurRad="38100" dist="38100" dir="2700000" algn="tl">
                    <a:srgbClr val="C0C0C0"/>
                  </a:outerShdw>
                </a:effectLst>
                <a:sym typeface="+mn-ea"/>
              </a:rPr>
              <a:t>变压变频调速</a:t>
            </a:r>
          </a:p>
        </p:txBody>
      </p:sp>
      <p:sp>
        <p:nvSpPr>
          <p:cNvPr id="20494" name="Rectangle 14"/>
          <p:cNvSpPr>
            <a:spLocks noChangeArrowheads="1"/>
          </p:cNvSpPr>
          <p:nvPr/>
        </p:nvSpPr>
        <p:spPr bwMode="auto">
          <a:xfrm>
            <a:off x="4767263" y="2716213"/>
            <a:ext cx="1690687" cy="585787"/>
          </a:xfrm>
          <a:prstGeom prst="rect">
            <a:avLst/>
          </a:prstGeom>
          <a:solidFill>
            <a:srgbClr val="FFFFFF"/>
          </a:solidFill>
          <a:ln w="9525">
            <a:noFill/>
            <a:miter lim="800000"/>
          </a:ln>
        </p:spPr>
        <p:txBody>
          <a:bodyPr lIns="0" rIns="0"/>
          <a:lstStyle/>
          <a:p>
            <a:pPr eaLnBrk="0" hangingPunct="0">
              <a:lnSpc>
                <a:spcPct val="100000"/>
              </a:lnSpc>
              <a:buFontTx/>
              <a:buNone/>
              <a:defRPr/>
            </a:pPr>
            <a:r>
              <a:rPr lang="zh-CN" altLang="en-US" sz="1400">
                <a:solidFill>
                  <a:srgbClr val="A50021"/>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mn-ea"/>
              </a:rPr>
              <a:t>变转差率调速</a:t>
            </a:r>
            <a:endParaRPr lang="zh-CN" altLang="en-US" sz="1400">
              <a:solidFill>
                <a:srgbClr val="A50021"/>
              </a:solidFill>
              <a:effectLst>
                <a:outerShdw blurRad="38100" dist="38100" dir="2700000" algn="tl">
                  <a:srgbClr val="C0C0C0"/>
                </a:outerShdw>
              </a:effectLst>
              <a:latin typeface="Arial" panose="020B0604020202020204" pitchFamily="34" charset="0"/>
              <a:cs typeface="Times New Roman" panose="02020603050405020304" pitchFamily="18" charset="0"/>
              <a:sym typeface="+mn-ea"/>
            </a:endParaRPr>
          </a:p>
        </p:txBody>
      </p:sp>
      <p:sp>
        <p:nvSpPr>
          <p:cNvPr id="20495" name="Rectangle 13"/>
          <p:cNvSpPr>
            <a:spLocks noChangeArrowheads="1"/>
          </p:cNvSpPr>
          <p:nvPr/>
        </p:nvSpPr>
        <p:spPr bwMode="auto">
          <a:xfrm>
            <a:off x="6265863" y="2257425"/>
            <a:ext cx="2671762" cy="1316038"/>
          </a:xfrm>
          <a:prstGeom prst="rect">
            <a:avLst/>
          </a:prstGeom>
          <a:solidFill>
            <a:srgbClr val="FFFFFF"/>
          </a:solidFill>
          <a:ln w="9525">
            <a:noFill/>
            <a:miter lim="800000"/>
          </a:ln>
        </p:spPr>
        <p:txBody>
          <a:bodyPr lIns="0" rIns="0"/>
          <a:lstStyle/>
          <a:p>
            <a:pPr eaLnBrk="0" hangingPunct="0">
              <a:lnSpc>
                <a:spcPct val="100000"/>
              </a:lnSpc>
              <a:buFontTx/>
              <a:buNone/>
              <a:defRPr/>
            </a:pPr>
            <a:r>
              <a:rPr lang="zh-CN" altLang="en-US" sz="1400" b="0" dirty="0">
                <a:solidFill>
                  <a:schemeClr val="tx1"/>
                </a:solidFill>
                <a:latin typeface="Times New Roman" panose="02020603050405020304" pitchFamily="18" charset="0"/>
                <a:cs typeface="Times New Roman" panose="02020603050405020304" pitchFamily="18" charset="0"/>
                <a:sym typeface="+mn-ea"/>
              </a:rPr>
              <a:t>串电阻调速</a:t>
            </a:r>
            <a:r>
              <a:rPr lang="zh-CN" altLang="zh-CN" sz="1400" b="0" dirty="0">
                <a:solidFill>
                  <a:schemeClr val="tx1"/>
                </a:solidFill>
                <a:latin typeface="Times New Roman" panose="02020603050405020304" pitchFamily="18" charset="0"/>
                <a:cs typeface="Times New Roman" panose="02020603050405020304" pitchFamily="18" charset="0"/>
                <a:sym typeface="+mn-ea"/>
              </a:rPr>
              <a:t>——</a:t>
            </a:r>
            <a:r>
              <a:rPr lang="zh-CN" altLang="en-US" sz="1400" b="0" dirty="0">
                <a:solidFill>
                  <a:schemeClr val="tx1"/>
                </a:solidFill>
                <a:latin typeface="Times New Roman" panose="02020603050405020304" pitchFamily="18" charset="0"/>
                <a:cs typeface="Times New Roman" panose="02020603050405020304" pitchFamily="18" charset="0"/>
                <a:sym typeface="+mn-ea"/>
              </a:rPr>
              <a:t>绕线式异步电动机</a:t>
            </a:r>
            <a:endParaRPr lang="zh-CN" altLang="en-US" sz="1400" b="0" dirty="0">
              <a:solidFill>
                <a:schemeClr val="tx1"/>
              </a:solidFill>
              <a:latin typeface="Arial" panose="020B0604020202020204" pitchFamily="34" charset="0"/>
              <a:cs typeface="Times New Roman" panose="02020603050405020304" pitchFamily="18" charset="0"/>
              <a:sym typeface="+mn-ea"/>
            </a:endParaRPr>
          </a:p>
          <a:p>
            <a:pPr eaLnBrk="0" hangingPunct="0">
              <a:lnSpc>
                <a:spcPct val="150000"/>
              </a:lnSpc>
              <a:buFontTx/>
              <a:buNone/>
              <a:defRPr/>
            </a:pPr>
            <a:r>
              <a:rPr lang="zh-CN" altLang="en-US" sz="1400" dirty="0">
                <a:solidFill>
                  <a:srgbClr val="A50021"/>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mn-ea"/>
              </a:rPr>
              <a:t>调压调速</a:t>
            </a:r>
            <a:endParaRPr lang="zh-CN" altLang="en-US" sz="1400" dirty="0">
              <a:solidFill>
                <a:srgbClr val="A50021"/>
              </a:solidFill>
              <a:effectLst>
                <a:outerShdw blurRad="38100" dist="38100" dir="2700000" algn="tl">
                  <a:srgbClr val="C0C0C0"/>
                </a:outerShdw>
              </a:effectLst>
              <a:latin typeface="Arial" panose="020B0604020202020204" pitchFamily="34" charset="0"/>
              <a:cs typeface="Times New Roman" panose="02020603050405020304" pitchFamily="18" charset="0"/>
              <a:sym typeface="+mn-ea"/>
            </a:endParaRPr>
          </a:p>
          <a:p>
            <a:pPr eaLnBrk="0" hangingPunct="0">
              <a:lnSpc>
                <a:spcPct val="150000"/>
              </a:lnSpc>
              <a:buFontTx/>
              <a:buNone/>
              <a:defRPr/>
            </a:pPr>
            <a:r>
              <a:rPr lang="zh-CN" altLang="en-US" sz="1400" dirty="0">
                <a:solidFill>
                  <a:srgbClr val="A50021"/>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mn-ea"/>
              </a:rPr>
              <a:t>双馈调速</a:t>
            </a:r>
            <a:r>
              <a:rPr lang="zh-CN" altLang="zh-CN" sz="1400" dirty="0">
                <a:solidFill>
                  <a:srgbClr val="A50021"/>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mn-ea"/>
              </a:rPr>
              <a:t>——</a:t>
            </a:r>
            <a:r>
              <a:rPr lang="zh-CN" altLang="en-US" sz="1400" dirty="0">
                <a:solidFill>
                  <a:srgbClr val="A50021"/>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mn-ea"/>
              </a:rPr>
              <a:t>绕线式异步电动机</a:t>
            </a:r>
            <a:endParaRPr lang="zh-CN" altLang="en-US" sz="1400" dirty="0">
              <a:solidFill>
                <a:srgbClr val="A50021"/>
              </a:solidFill>
              <a:effectLst>
                <a:outerShdw blurRad="38100" dist="38100" dir="2700000" algn="tl">
                  <a:srgbClr val="C0C0C0"/>
                </a:outerShdw>
              </a:effectLst>
              <a:latin typeface="Arial" panose="020B0604020202020204" pitchFamily="34" charset="0"/>
              <a:cs typeface="Times New Roman" panose="02020603050405020304" pitchFamily="18" charset="0"/>
              <a:sym typeface="+mn-ea"/>
            </a:endParaRPr>
          </a:p>
          <a:p>
            <a:pPr eaLnBrk="0" hangingPunct="0">
              <a:lnSpc>
                <a:spcPct val="150000"/>
              </a:lnSpc>
              <a:buFontTx/>
              <a:buNone/>
              <a:defRPr/>
            </a:pPr>
            <a:r>
              <a:rPr lang="zh-CN" altLang="en-US" sz="1400" b="0" dirty="0">
                <a:solidFill>
                  <a:schemeClr val="tx1"/>
                </a:solidFill>
                <a:latin typeface="Times New Roman" panose="02020603050405020304" pitchFamily="18" charset="0"/>
                <a:cs typeface="Times New Roman" panose="02020603050405020304" pitchFamily="18" charset="0"/>
                <a:sym typeface="+mn-ea"/>
              </a:rPr>
              <a:t>电磁转差离合器调速</a:t>
            </a:r>
            <a:endParaRPr lang="zh-CN" altLang="en-US" sz="1400" b="0" dirty="0">
              <a:solidFill>
                <a:schemeClr val="tx1"/>
              </a:solidFill>
              <a:latin typeface="Arial" panose="020B0604020202020204" pitchFamily="34" charset="0"/>
              <a:cs typeface="Times New Roman" panose="02020603050405020304" pitchFamily="18" charset="0"/>
              <a:sym typeface="+mn-ea"/>
            </a:endParaRPr>
          </a:p>
        </p:txBody>
      </p:sp>
      <p:sp>
        <p:nvSpPr>
          <p:cNvPr id="20496" name="Rectangle 12"/>
          <p:cNvSpPr>
            <a:spLocks noChangeArrowheads="1"/>
          </p:cNvSpPr>
          <p:nvPr/>
        </p:nvSpPr>
        <p:spPr bwMode="auto">
          <a:xfrm>
            <a:off x="4843463" y="3738563"/>
            <a:ext cx="3917950" cy="585787"/>
          </a:xfrm>
          <a:prstGeom prst="rect">
            <a:avLst/>
          </a:prstGeom>
          <a:solidFill>
            <a:srgbClr val="FFFFFF"/>
          </a:solidFill>
          <a:ln w="9525">
            <a:noFill/>
            <a:miter lim="800000"/>
            <a:headEnd/>
            <a:tailEnd/>
          </a:ln>
        </p:spPr>
        <p:txBody>
          <a:bodyPr lIns="0" rIns="0"/>
          <a:lstStyle/>
          <a:p>
            <a:pPr eaLnBrk="0" hangingPunct="0">
              <a:lnSpc>
                <a:spcPct val="100000"/>
              </a:lnSpc>
            </a:pPr>
            <a:r>
              <a:rPr lang="zh-CN" altLang="en-US" sz="1400" b="0">
                <a:solidFill>
                  <a:schemeClr val="tx1"/>
                </a:solidFill>
                <a:latin typeface="Times New Roman" pitchFamily="18" charset="0"/>
              </a:rPr>
              <a:t>变极对数调速</a:t>
            </a:r>
            <a:r>
              <a:rPr lang="zh-CN" altLang="zh-CN" sz="1400" b="0">
                <a:solidFill>
                  <a:schemeClr val="tx1"/>
                </a:solidFill>
                <a:latin typeface="Times New Roman" pitchFamily="18" charset="0"/>
                <a:cs typeface="Times New Roman" pitchFamily="18" charset="0"/>
              </a:rPr>
              <a:t>——</a:t>
            </a:r>
            <a:r>
              <a:rPr lang="zh-CN" altLang="en-US" sz="1400" b="0">
                <a:solidFill>
                  <a:schemeClr val="tx1"/>
                </a:solidFill>
                <a:latin typeface="Times New Roman" pitchFamily="18" charset="0"/>
              </a:rPr>
              <a:t>鼠笼式转子</a:t>
            </a:r>
            <a:endParaRPr lang="zh-CN" altLang="en-US" sz="1400" b="0">
              <a:solidFill>
                <a:schemeClr val="tx1"/>
              </a:solidFill>
              <a:latin typeface="Arial" pitchFamily="34" charset="0"/>
              <a:cs typeface="Times New Roman" pitchFamily="18" charset="0"/>
            </a:endParaRPr>
          </a:p>
        </p:txBody>
      </p:sp>
      <p:sp>
        <p:nvSpPr>
          <p:cNvPr id="20497" name="Rectangle 11"/>
          <p:cNvSpPr>
            <a:spLocks noChangeArrowheads="1"/>
          </p:cNvSpPr>
          <p:nvPr/>
        </p:nvSpPr>
        <p:spPr bwMode="auto">
          <a:xfrm>
            <a:off x="4843463" y="4130675"/>
            <a:ext cx="4300537" cy="403225"/>
          </a:xfrm>
          <a:prstGeom prst="rect">
            <a:avLst/>
          </a:prstGeom>
          <a:solidFill>
            <a:srgbClr val="FFFFFF"/>
          </a:solidFill>
          <a:ln w="9525">
            <a:noFill/>
            <a:miter lim="800000"/>
          </a:ln>
        </p:spPr>
        <p:txBody>
          <a:bodyPr lIns="0" rIns="0"/>
          <a:lstStyle/>
          <a:p>
            <a:pPr eaLnBrk="0" hangingPunct="0">
              <a:lnSpc>
                <a:spcPct val="100000"/>
              </a:lnSpc>
              <a:buFontTx/>
              <a:buNone/>
              <a:defRPr/>
            </a:pPr>
            <a:r>
              <a:rPr lang="zh-CN" altLang="en-US" sz="1400">
                <a:solidFill>
                  <a:srgbClr val="A50021"/>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mn-ea"/>
              </a:rPr>
              <a:t>变压变频（</a:t>
            </a:r>
            <a:r>
              <a:rPr lang="en-US" altLang="zh-CN" sz="1400">
                <a:solidFill>
                  <a:srgbClr val="A50021"/>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mn-ea"/>
              </a:rPr>
              <a:t>Variable Voltage Variable Frequency</a:t>
            </a:r>
            <a:r>
              <a:rPr lang="zh-CN" altLang="en-US" sz="1400">
                <a:solidFill>
                  <a:srgbClr val="A50021"/>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mn-ea"/>
              </a:rPr>
              <a:t>）调速</a:t>
            </a:r>
            <a:endParaRPr lang="zh-CN" altLang="en-US" sz="1400">
              <a:solidFill>
                <a:srgbClr val="A50021"/>
              </a:solidFill>
              <a:effectLst>
                <a:outerShdw blurRad="38100" dist="38100" dir="2700000" algn="tl">
                  <a:srgbClr val="C0C0C0"/>
                </a:outerShdw>
              </a:effectLst>
              <a:latin typeface="Arial" panose="020B0604020202020204" pitchFamily="34" charset="0"/>
              <a:cs typeface="Times New Roman" panose="02020603050405020304" pitchFamily="18" charset="0"/>
              <a:sym typeface="+mn-ea"/>
            </a:endParaRPr>
          </a:p>
        </p:txBody>
      </p:sp>
      <p:sp>
        <p:nvSpPr>
          <p:cNvPr id="20499" name="AutoShape 9"/>
          <p:cNvSpPr>
            <a:spLocks/>
          </p:cNvSpPr>
          <p:nvPr/>
        </p:nvSpPr>
        <p:spPr bwMode="auto">
          <a:xfrm>
            <a:off x="2549525" y="3416300"/>
            <a:ext cx="158750" cy="2760663"/>
          </a:xfrm>
          <a:prstGeom prst="leftBrace">
            <a:avLst>
              <a:gd name="adj1" fmla="val 328478"/>
              <a:gd name="adj2" fmla="val 50000"/>
            </a:avLst>
          </a:prstGeom>
          <a:noFill/>
          <a:ln w="9525">
            <a:solidFill>
              <a:srgbClr val="000000"/>
            </a:solidFill>
            <a:round/>
            <a:headEnd/>
            <a:tailEnd/>
          </a:ln>
        </p:spPr>
        <p:txBody>
          <a:bodyPr/>
          <a:lstStyle/>
          <a:p>
            <a:pPr eaLnBrk="0" hangingPunct="0">
              <a:lnSpc>
                <a:spcPct val="100000"/>
              </a:lnSpc>
            </a:pPr>
            <a:endParaRPr lang="zh-CN" altLang="en-US" sz="1400">
              <a:solidFill>
                <a:schemeClr val="tx1"/>
              </a:solidFill>
              <a:latin typeface="Arial" pitchFamily="34" charset="0"/>
            </a:endParaRPr>
          </a:p>
        </p:txBody>
      </p:sp>
      <p:sp>
        <p:nvSpPr>
          <p:cNvPr id="20500" name="AutoShape 8"/>
          <p:cNvSpPr>
            <a:spLocks/>
          </p:cNvSpPr>
          <p:nvPr/>
        </p:nvSpPr>
        <p:spPr bwMode="auto">
          <a:xfrm>
            <a:off x="4630738" y="2797175"/>
            <a:ext cx="157162" cy="1617663"/>
          </a:xfrm>
          <a:prstGeom prst="leftBrace">
            <a:avLst>
              <a:gd name="adj1" fmla="val 110554"/>
              <a:gd name="adj2" fmla="val 50000"/>
            </a:avLst>
          </a:prstGeom>
          <a:noFill/>
          <a:ln w="9525">
            <a:solidFill>
              <a:srgbClr val="000000"/>
            </a:solidFill>
            <a:round/>
            <a:headEnd/>
            <a:tailEnd/>
          </a:ln>
        </p:spPr>
        <p:txBody>
          <a:bodyPr/>
          <a:lstStyle/>
          <a:p>
            <a:pPr eaLnBrk="0" hangingPunct="0">
              <a:lnSpc>
                <a:spcPct val="100000"/>
              </a:lnSpc>
            </a:pPr>
            <a:endParaRPr lang="zh-CN" altLang="en-US" sz="1400">
              <a:solidFill>
                <a:schemeClr val="tx1"/>
              </a:solidFill>
              <a:latin typeface="Arial" pitchFamily="34" charset="0"/>
            </a:endParaRPr>
          </a:p>
        </p:txBody>
      </p:sp>
      <p:sp>
        <p:nvSpPr>
          <p:cNvPr id="20501" name="AutoShape 7"/>
          <p:cNvSpPr>
            <a:spLocks/>
          </p:cNvSpPr>
          <p:nvPr/>
        </p:nvSpPr>
        <p:spPr bwMode="auto">
          <a:xfrm>
            <a:off x="6027738" y="2225675"/>
            <a:ext cx="139700" cy="1336675"/>
          </a:xfrm>
          <a:prstGeom prst="leftBrace">
            <a:avLst>
              <a:gd name="adj1" fmla="val 79646"/>
              <a:gd name="adj2" fmla="val 50000"/>
            </a:avLst>
          </a:prstGeom>
          <a:noFill/>
          <a:ln w="9525">
            <a:solidFill>
              <a:srgbClr val="000000"/>
            </a:solidFill>
            <a:round/>
            <a:headEnd/>
            <a:tailEnd/>
          </a:ln>
        </p:spPr>
        <p:txBody>
          <a:bodyPr/>
          <a:lstStyle/>
          <a:p>
            <a:pPr eaLnBrk="0" hangingPunct="0">
              <a:lnSpc>
                <a:spcPct val="100000"/>
              </a:lnSpc>
            </a:pPr>
            <a:endParaRPr lang="zh-CN" altLang="en-US" sz="1400">
              <a:solidFill>
                <a:schemeClr val="tx1"/>
              </a:solidFill>
              <a:latin typeface="Arial" pitchFamily="34" charset="0"/>
            </a:endParaRPr>
          </a:p>
        </p:txBody>
      </p:sp>
      <p:sp>
        <p:nvSpPr>
          <p:cNvPr id="21" name="Rectangle 22"/>
          <p:cNvSpPr>
            <a:spLocks noChangeArrowheads="1"/>
          </p:cNvSpPr>
          <p:nvPr/>
        </p:nvSpPr>
        <p:spPr bwMode="auto">
          <a:xfrm>
            <a:off x="12700" y="5203825"/>
            <a:ext cx="1628775" cy="473075"/>
          </a:xfrm>
          <a:prstGeom prst="rect">
            <a:avLst/>
          </a:prstGeom>
          <a:solidFill>
            <a:schemeClr val="accent5">
              <a:lumMod val="40000"/>
              <a:lumOff val="60000"/>
            </a:schemeClr>
          </a:solidFill>
          <a:ln w="9525">
            <a:noFill/>
            <a:miter lim="800000"/>
          </a:ln>
          <a:effectLst/>
        </p:spPr>
        <p:txBody>
          <a:bodyPr lIns="0" tIns="0" rIns="90000" bIns="0"/>
          <a:lstStyle/>
          <a:p>
            <a:pPr>
              <a:spcBef>
                <a:spcPct val="50000"/>
              </a:spcBef>
              <a:buClr>
                <a:srgbClr val="FF9933"/>
              </a:buClr>
              <a:buFont typeface="Wingdings" panose="05000000000000000000" pitchFamily="2" charset="2"/>
              <a:buNone/>
              <a:defRPr/>
            </a:pPr>
            <a:r>
              <a:rPr lang="zh-CN" altLang="en-US" sz="1600" dirty="0">
                <a:solidFill>
                  <a:schemeClr val="tx1"/>
                </a:solidFill>
                <a:effectLst>
                  <a:outerShdw blurRad="38100" dist="38100" dir="2700000" algn="tl">
                    <a:srgbClr val="C0C0C0"/>
                  </a:outerShdw>
                </a:effectLst>
                <a:latin typeface="Arial" panose="020B0604020202020204" pitchFamily="34" charset="0"/>
                <a:sym typeface="+mn-ea"/>
                <a:hlinkClick r:id="rId2" action="ppaction://hlinksldjump"/>
              </a:rPr>
              <a:t>六、交流调速系统分类</a:t>
            </a:r>
            <a:endParaRPr lang="zh-CN" altLang="en-US" sz="16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2" name="Rectangle 23"/>
          <p:cNvSpPr>
            <a:spLocks noChangeArrowheads="1"/>
          </p:cNvSpPr>
          <p:nvPr/>
        </p:nvSpPr>
        <p:spPr bwMode="auto">
          <a:xfrm>
            <a:off x="0" y="1228725"/>
            <a:ext cx="1628775" cy="539750"/>
          </a:xfrm>
          <a:prstGeom prst="rect">
            <a:avLst/>
          </a:prstGeom>
          <a:solidFill>
            <a:srgbClr val="FFFFFF"/>
          </a:solidFill>
          <a:ln w="9525">
            <a:noFill/>
            <a:miter lim="800000"/>
          </a:ln>
          <a:effectLst/>
        </p:spPr>
        <p:txBody>
          <a:bodyPr>
            <a:spAutoFit/>
          </a:bodyPr>
          <a:lstStyle/>
          <a:p>
            <a:pPr>
              <a:buFontTx/>
              <a:buNone/>
              <a:defRPr/>
            </a:pPr>
            <a:r>
              <a:rPr lang="zh-CN" altLang="en-US" sz="1600" dirty="0">
                <a:solidFill>
                  <a:srgbClr val="A50021"/>
                </a:solidFill>
                <a:effectLst>
                  <a:outerShdw blurRad="38100" dist="38100" dir="2700000" algn="tl">
                    <a:srgbClr val="C0C0C0"/>
                  </a:outerShdw>
                </a:effectLst>
                <a:sym typeface="+mn-ea"/>
                <a:hlinkClick r:id="rId3" action="ppaction://hlinksldjump"/>
              </a:rPr>
              <a:t>一、运动控制系统及其组成</a:t>
            </a:r>
            <a:endParaRPr lang="zh-CN" altLang="en-US" sz="1600" dirty="0">
              <a:solidFill>
                <a:srgbClr val="A50021"/>
              </a:solidFill>
              <a:effectLst>
                <a:outerShdw blurRad="38100" dist="38100" dir="2700000" algn="tl">
                  <a:srgbClr val="C0C0C0"/>
                </a:outerShdw>
              </a:effectLst>
              <a:sym typeface="+mn-ea"/>
            </a:endParaRPr>
          </a:p>
        </p:txBody>
      </p:sp>
      <p:sp>
        <p:nvSpPr>
          <p:cNvPr id="23" name="Rectangle 24"/>
          <p:cNvSpPr>
            <a:spLocks noChangeArrowheads="1"/>
          </p:cNvSpPr>
          <p:nvPr/>
        </p:nvSpPr>
        <p:spPr bwMode="auto">
          <a:xfrm>
            <a:off x="14288" y="2006600"/>
            <a:ext cx="1603375" cy="474663"/>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4" action="ppaction://hlinksldjump"/>
              </a:rPr>
              <a:t>二、运动控制系统的历史与发展</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4" name="Rectangle 25"/>
          <p:cNvSpPr>
            <a:spLocks noChangeArrowheads="1"/>
          </p:cNvSpPr>
          <p:nvPr/>
        </p:nvSpPr>
        <p:spPr bwMode="auto">
          <a:xfrm>
            <a:off x="-1588" y="2795588"/>
            <a:ext cx="1616076" cy="506412"/>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5" action="ppaction://hlinksldjump"/>
              </a:rPr>
              <a:t>三、运动控制系统转矩控制规律</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5" name="Rectangle 26"/>
          <p:cNvSpPr>
            <a:spLocks noChangeArrowheads="1"/>
          </p:cNvSpPr>
          <p:nvPr/>
        </p:nvSpPr>
        <p:spPr bwMode="auto">
          <a:xfrm>
            <a:off x="0" y="3576638"/>
            <a:ext cx="1671638" cy="5207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6" action="ppaction://hlinksldjump"/>
              </a:rPr>
              <a:t>四、生产机械的负载转矩特性</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6" name="Rectangle 27"/>
          <p:cNvSpPr>
            <a:spLocks noChangeArrowheads="1"/>
          </p:cNvSpPr>
          <p:nvPr/>
        </p:nvSpPr>
        <p:spPr bwMode="auto">
          <a:xfrm>
            <a:off x="12700" y="4421188"/>
            <a:ext cx="1643063" cy="4953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7" action="ppaction://hlinksldjump"/>
              </a:rPr>
              <a:t>五、交流调速系统应用领域</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7" name="标题 26"/>
          <p:cNvSpPr>
            <a:spLocks noGrp="1"/>
          </p:cNvSpPr>
          <p:nvPr>
            <p:ph type="title"/>
          </p:nvPr>
        </p:nvSpPr>
        <p:spPr>
          <a:xfrm>
            <a:off x="1905000" y="207963"/>
            <a:ext cx="5564188" cy="741362"/>
          </a:xfrm>
        </p:spPr>
        <p:txBody>
          <a:bodyPr/>
          <a:lstStyle/>
          <a:p>
            <a:pPr>
              <a:defRPr/>
            </a:pPr>
            <a:r>
              <a:rPr lang="zh-CN" altLang="en-US" sz="2800" smtClean="0">
                <a:effectLst>
                  <a:outerShdw blurRad="38100" dist="38100" dir="2700000" algn="tl">
                    <a:srgbClr val="C0C0C0"/>
                  </a:outerShdw>
                </a:effectLst>
                <a:ea typeface="宋体" panose="02010600030101010101" pitchFamily="2" charset="-122"/>
              </a:rPr>
              <a:t>六、交流调速系统分类</a:t>
            </a:r>
            <a:endParaRPr lang="zh-CN" altLang="en-US" sz="2800" smtClean="0">
              <a:ea typeface="宋体" panose="02010600030101010101"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0499"/>
                                        </p:tgtEl>
                                        <p:attrNameLst>
                                          <p:attrName>style.visibility</p:attrName>
                                        </p:attrNameLst>
                                      </p:cBhvr>
                                      <p:to>
                                        <p:strVal val="visible"/>
                                      </p:to>
                                    </p:set>
                                    <p:animEffect transition="in" filter="wipe(down)">
                                      <p:cBhvr>
                                        <p:cTn id="11" dur="500"/>
                                        <p:tgtEl>
                                          <p:spTgt spid="2049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 calcmode="lin" valueType="num">
                                      <p:cBhvr additive="base">
                                        <p:cTn id="16" dur="500" fill="hold"/>
                                        <p:tgtEl>
                                          <p:spTgt spid="20492"/>
                                        </p:tgtEl>
                                        <p:attrNameLst>
                                          <p:attrName>ppt_x</p:attrName>
                                        </p:attrNameLst>
                                      </p:cBhvr>
                                      <p:tavLst>
                                        <p:tav tm="0">
                                          <p:val>
                                            <p:strVal val="#ppt_x"/>
                                          </p:val>
                                        </p:tav>
                                        <p:tav tm="100000">
                                          <p:val>
                                            <p:strVal val="#ppt_x"/>
                                          </p:val>
                                        </p:tav>
                                      </p:tavLst>
                                    </p:anim>
                                    <p:anim calcmode="lin" valueType="num">
                                      <p:cBhvr additive="base">
                                        <p:cTn id="17" dur="500" fill="hold"/>
                                        <p:tgtEl>
                                          <p:spTgt spid="2049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0493"/>
                                        </p:tgtEl>
                                        <p:attrNameLst>
                                          <p:attrName>style.visibility</p:attrName>
                                        </p:attrNameLst>
                                      </p:cBhvr>
                                      <p:to>
                                        <p:strVal val="visible"/>
                                      </p:to>
                                    </p:set>
                                    <p:anim calcmode="lin" valueType="num">
                                      <p:cBhvr additive="base">
                                        <p:cTn id="22" dur="500" fill="hold"/>
                                        <p:tgtEl>
                                          <p:spTgt spid="20493"/>
                                        </p:tgtEl>
                                        <p:attrNameLst>
                                          <p:attrName>ppt_x</p:attrName>
                                        </p:attrNameLst>
                                      </p:cBhvr>
                                      <p:tavLst>
                                        <p:tav tm="0">
                                          <p:val>
                                            <p:strVal val="#ppt_x"/>
                                          </p:val>
                                        </p:tav>
                                        <p:tav tm="100000">
                                          <p:val>
                                            <p:strVal val="#ppt_x"/>
                                          </p:val>
                                        </p:tav>
                                      </p:tavLst>
                                    </p:anim>
                                    <p:anim calcmode="lin" valueType="num">
                                      <p:cBhvr additive="base">
                                        <p:cTn id="23" dur="500" fill="hold"/>
                                        <p:tgtEl>
                                          <p:spTgt spid="2049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0500"/>
                                        </p:tgtEl>
                                        <p:attrNameLst>
                                          <p:attrName>style.visibility</p:attrName>
                                        </p:attrNameLst>
                                      </p:cBhvr>
                                      <p:to>
                                        <p:strVal val="visible"/>
                                      </p:to>
                                    </p:set>
                                    <p:animEffect transition="in" filter="wipe(down)">
                                      <p:cBhvr>
                                        <p:cTn id="28" dur="500"/>
                                        <p:tgtEl>
                                          <p:spTgt spid="2050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0494"/>
                                        </p:tgtEl>
                                        <p:attrNameLst>
                                          <p:attrName>style.visibility</p:attrName>
                                        </p:attrNameLst>
                                      </p:cBhvr>
                                      <p:to>
                                        <p:strVal val="visible"/>
                                      </p:to>
                                    </p:set>
                                    <p:anim calcmode="lin" valueType="num">
                                      <p:cBhvr additive="base">
                                        <p:cTn id="33" dur="500" fill="hold"/>
                                        <p:tgtEl>
                                          <p:spTgt spid="20494"/>
                                        </p:tgtEl>
                                        <p:attrNameLst>
                                          <p:attrName>ppt_x</p:attrName>
                                        </p:attrNameLst>
                                      </p:cBhvr>
                                      <p:tavLst>
                                        <p:tav tm="0">
                                          <p:val>
                                            <p:strVal val="#ppt_x"/>
                                          </p:val>
                                        </p:tav>
                                        <p:tav tm="100000">
                                          <p:val>
                                            <p:strVal val="#ppt_x"/>
                                          </p:val>
                                        </p:tav>
                                      </p:tavLst>
                                    </p:anim>
                                    <p:anim calcmode="lin" valueType="num">
                                      <p:cBhvr additive="base">
                                        <p:cTn id="34" dur="500" fill="hold"/>
                                        <p:tgtEl>
                                          <p:spTgt spid="2049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0496"/>
                                        </p:tgtEl>
                                        <p:attrNameLst>
                                          <p:attrName>style.visibility</p:attrName>
                                        </p:attrNameLst>
                                      </p:cBhvr>
                                      <p:to>
                                        <p:strVal val="visible"/>
                                      </p:to>
                                    </p:set>
                                    <p:anim calcmode="lin" valueType="num">
                                      <p:cBhvr additive="base">
                                        <p:cTn id="39" dur="500" fill="hold"/>
                                        <p:tgtEl>
                                          <p:spTgt spid="20496"/>
                                        </p:tgtEl>
                                        <p:attrNameLst>
                                          <p:attrName>ppt_x</p:attrName>
                                        </p:attrNameLst>
                                      </p:cBhvr>
                                      <p:tavLst>
                                        <p:tav tm="0">
                                          <p:val>
                                            <p:strVal val="#ppt_x"/>
                                          </p:val>
                                        </p:tav>
                                        <p:tav tm="100000">
                                          <p:val>
                                            <p:strVal val="#ppt_x"/>
                                          </p:val>
                                        </p:tav>
                                      </p:tavLst>
                                    </p:anim>
                                    <p:anim calcmode="lin" valueType="num">
                                      <p:cBhvr additive="base">
                                        <p:cTn id="40" dur="500" fill="hold"/>
                                        <p:tgtEl>
                                          <p:spTgt spid="2049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0497"/>
                                        </p:tgtEl>
                                        <p:attrNameLst>
                                          <p:attrName>style.visibility</p:attrName>
                                        </p:attrNameLst>
                                      </p:cBhvr>
                                      <p:to>
                                        <p:strVal val="visible"/>
                                      </p:to>
                                    </p:set>
                                    <p:anim calcmode="lin" valueType="num">
                                      <p:cBhvr additive="base">
                                        <p:cTn id="45" dur="500" fill="hold"/>
                                        <p:tgtEl>
                                          <p:spTgt spid="20497"/>
                                        </p:tgtEl>
                                        <p:attrNameLst>
                                          <p:attrName>ppt_x</p:attrName>
                                        </p:attrNameLst>
                                      </p:cBhvr>
                                      <p:tavLst>
                                        <p:tav tm="0">
                                          <p:val>
                                            <p:strVal val="#ppt_x"/>
                                          </p:val>
                                        </p:tav>
                                        <p:tav tm="100000">
                                          <p:val>
                                            <p:strVal val="#ppt_x"/>
                                          </p:val>
                                        </p:tav>
                                      </p:tavLst>
                                    </p:anim>
                                    <p:anim calcmode="lin" valueType="num">
                                      <p:cBhvr additive="base">
                                        <p:cTn id="46" dur="500" fill="hold"/>
                                        <p:tgtEl>
                                          <p:spTgt spid="2049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0501"/>
                                        </p:tgtEl>
                                        <p:attrNameLst>
                                          <p:attrName>style.visibility</p:attrName>
                                        </p:attrNameLst>
                                      </p:cBhvr>
                                      <p:to>
                                        <p:strVal val="visible"/>
                                      </p:to>
                                    </p:set>
                                    <p:animEffect transition="in" filter="wipe(down)">
                                      <p:cBhvr>
                                        <p:cTn id="51" dur="500"/>
                                        <p:tgtEl>
                                          <p:spTgt spid="20501"/>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0495"/>
                                        </p:tgtEl>
                                        <p:attrNameLst>
                                          <p:attrName>style.visibility</p:attrName>
                                        </p:attrNameLst>
                                      </p:cBhvr>
                                      <p:to>
                                        <p:strVal val="visible"/>
                                      </p:to>
                                    </p:set>
                                    <p:anim calcmode="lin" valueType="num">
                                      <p:cBhvr additive="base">
                                        <p:cTn id="56" dur="500" fill="hold"/>
                                        <p:tgtEl>
                                          <p:spTgt spid="20495"/>
                                        </p:tgtEl>
                                        <p:attrNameLst>
                                          <p:attrName>ppt_x</p:attrName>
                                        </p:attrNameLst>
                                      </p:cBhvr>
                                      <p:tavLst>
                                        <p:tav tm="0">
                                          <p:val>
                                            <p:strVal val="#ppt_x"/>
                                          </p:val>
                                        </p:tav>
                                        <p:tav tm="100000">
                                          <p:val>
                                            <p:strVal val="#ppt_x"/>
                                          </p:val>
                                        </p:tav>
                                      </p:tavLst>
                                    </p:anim>
                                    <p:anim calcmode="lin" valueType="num">
                                      <p:cBhvr additive="base">
                                        <p:cTn id="57" dur="500" fill="hold"/>
                                        <p:tgtEl>
                                          <p:spTgt spid="204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1" grpId="0"/>
      <p:bldP spid="20492" grpId="0" animBg="1"/>
      <p:bldP spid="20493" grpId="0" animBg="1"/>
      <p:bldP spid="20494" grpId="0" animBg="1"/>
      <p:bldP spid="20495" grpId="0" animBg="1"/>
      <p:bldP spid="20496" grpId="0" animBg="1"/>
      <p:bldP spid="20497" grpId="0" animBg="1"/>
      <p:bldP spid="20499" grpId="0" animBg="1"/>
      <p:bldP spid="20500" grpId="0" animBg="1"/>
      <p:bldP spid="2050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idx="4294967295"/>
          </p:nvPr>
        </p:nvSpPr>
        <p:spPr/>
        <p:txBody>
          <a:bodyPr/>
          <a:lstStyle/>
          <a:p>
            <a:pPr eaLnBrk="1" hangingPunct="1"/>
            <a:r>
              <a:rPr lang="zh-CN" altLang="en-US" sz="2800" smtClean="0">
                <a:latin typeface="黑体" pitchFamily="49" charset="-122"/>
                <a:ea typeface="黑体" pitchFamily="49" charset="-122"/>
              </a:rPr>
              <a:t>自动化专业课程</a:t>
            </a:r>
            <a:r>
              <a:rPr lang="zh-CN" altLang="en-US" sz="2800" smtClean="0">
                <a:solidFill>
                  <a:srgbClr val="C00000"/>
                </a:solidFill>
                <a:effectLst>
                  <a:outerShdw blurRad="38100" dist="38100" dir="2700000" algn="tl">
                    <a:srgbClr val="C0C0C0"/>
                  </a:outerShdw>
                </a:effectLst>
                <a:latin typeface="黑体" pitchFamily="49" charset="-122"/>
                <a:ea typeface="黑体" pitchFamily="49" charset="-122"/>
              </a:rPr>
              <a:t>网课教学</a:t>
            </a:r>
            <a:r>
              <a:rPr lang="zh-CN" altLang="en-US" sz="2800" smtClean="0">
                <a:latin typeface="黑体" pitchFamily="49" charset="-122"/>
                <a:ea typeface="黑体" pitchFamily="49" charset="-122"/>
              </a:rPr>
              <a:t>安排 </a:t>
            </a:r>
          </a:p>
        </p:txBody>
      </p:sp>
      <p:sp>
        <p:nvSpPr>
          <p:cNvPr id="7170" name="AutoShape 18" descr="001"/>
          <p:cNvSpPr>
            <a:spLocks noChangeAspect="1" noChangeArrowheads="1"/>
          </p:cNvSpPr>
          <p:nvPr/>
        </p:nvSpPr>
        <p:spPr bwMode="auto">
          <a:xfrm>
            <a:off x="176213" y="2832100"/>
            <a:ext cx="6000750" cy="811213"/>
          </a:xfrm>
          <a:prstGeom prst="rect">
            <a:avLst/>
          </a:prstGeom>
          <a:noFill/>
          <a:ln w="9525">
            <a:noFill/>
            <a:miter lim="800000"/>
            <a:headEnd/>
            <a:tailEnd/>
          </a:ln>
        </p:spPr>
        <p:txBody>
          <a:bodyPr/>
          <a:lstStyle/>
          <a:p>
            <a:pPr algn="ctr"/>
            <a:endParaRPr lang="zh-CN" altLang="en-US" sz="4800"/>
          </a:p>
        </p:txBody>
      </p:sp>
      <p:sp>
        <p:nvSpPr>
          <p:cNvPr id="7171" name="Text Box 30"/>
          <p:cNvSpPr txBox="1">
            <a:spLocks noChangeArrowheads="1"/>
          </p:cNvSpPr>
          <p:nvPr/>
        </p:nvSpPr>
        <p:spPr bwMode="auto">
          <a:xfrm>
            <a:off x="0" y="4514850"/>
            <a:ext cx="1670050" cy="825500"/>
          </a:xfrm>
          <a:prstGeom prst="rect">
            <a:avLst/>
          </a:prstGeom>
          <a:noFill/>
          <a:ln w="9525">
            <a:noFill/>
            <a:miter lim="800000"/>
            <a:headEnd/>
            <a:tailEnd/>
          </a:ln>
        </p:spPr>
        <p:txBody>
          <a:bodyPr>
            <a:spAutoFit/>
          </a:bodyPr>
          <a:lstStyle/>
          <a:p>
            <a:pPr>
              <a:lnSpc>
                <a:spcPct val="100000"/>
              </a:lnSpc>
              <a:spcBef>
                <a:spcPct val="50000"/>
              </a:spcBef>
            </a:pPr>
            <a:r>
              <a:rPr lang="zh-CN" altLang="en-US" sz="1600">
                <a:solidFill>
                  <a:schemeClr val="tx1"/>
                </a:solidFill>
                <a:latin typeface="Times New Roman" pitchFamily="18" charset="0"/>
              </a:rPr>
              <a:t>第</a:t>
            </a:r>
            <a:r>
              <a:rPr lang="en-US" altLang="zh-CN" sz="1600">
                <a:solidFill>
                  <a:schemeClr val="tx1"/>
                </a:solidFill>
                <a:latin typeface="Times New Roman" pitchFamily="18" charset="0"/>
              </a:rPr>
              <a:t>9</a:t>
            </a:r>
            <a:r>
              <a:rPr lang="zh-CN" altLang="en-US" sz="1600">
                <a:solidFill>
                  <a:schemeClr val="tx1"/>
                </a:solidFill>
                <a:latin typeface="Times New Roman" pitchFamily="18" charset="0"/>
              </a:rPr>
              <a:t>章 同步电动机变压变频调速系统</a:t>
            </a:r>
          </a:p>
        </p:txBody>
      </p:sp>
      <p:sp>
        <p:nvSpPr>
          <p:cNvPr id="7172" name="Text Box 13"/>
          <p:cNvSpPr txBox="1">
            <a:spLocks noChangeArrowheads="1"/>
          </p:cNvSpPr>
          <p:nvPr/>
        </p:nvSpPr>
        <p:spPr bwMode="auto">
          <a:xfrm>
            <a:off x="0" y="2676525"/>
            <a:ext cx="1703388" cy="825500"/>
          </a:xfrm>
          <a:prstGeom prst="rect">
            <a:avLst/>
          </a:prstGeom>
          <a:noFill/>
          <a:ln w="9525">
            <a:noFill/>
            <a:miter lim="800000"/>
            <a:headEnd/>
            <a:tailEnd/>
          </a:ln>
        </p:spPr>
        <p:txBody>
          <a:bodyPr>
            <a:spAutoFit/>
          </a:bodyPr>
          <a:lstStyle/>
          <a:p>
            <a:pPr>
              <a:lnSpc>
                <a:spcPct val="100000"/>
              </a:lnSpc>
              <a:spcBef>
                <a:spcPct val="50000"/>
              </a:spcBef>
            </a:pPr>
            <a:r>
              <a:rPr lang="zh-CN" altLang="en-US" sz="1600">
                <a:solidFill>
                  <a:schemeClr val="tx1"/>
                </a:solidFill>
                <a:latin typeface="Times New Roman" pitchFamily="18" charset="0"/>
              </a:rPr>
              <a:t>第</a:t>
            </a:r>
            <a:r>
              <a:rPr lang="en-US" altLang="zh-CN" sz="1600">
                <a:solidFill>
                  <a:schemeClr val="tx1"/>
                </a:solidFill>
                <a:latin typeface="Times New Roman" pitchFamily="18" charset="0"/>
              </a:rPr>
              <a:t>7</a:t>
            </a:r>
            <a:r>
              <a:rPr lang="zh-CN" altLang="en-US" sz="1600">
                <a:solidFill>
                  <a:schemeClr val="tx1"/>
                </a:solidFill>
                <a:latin typeface="Times New Roman" pitchFamily="18" charset="0"/>
              </a:rPr>
              <a:t>章  基于动态模型的异步电动机调速系统</a:t>
            </a:r>
          </a:p>
        </p:txBody>
      </p:sp>
      <p:sp>
        <p:nvSpPr>
          <p:cNvPr id="7173" name="Text Box 26"/>
          <p:cNvSpPr txBox="1">
            <a:spLocks noChangeArrowheads="1"/>
          </p:cNvSpPr>
          <p:nvPr/>
        </p:nvSpPr>
        <p:spPr bwMode="auto">
          <a:xfrm>
            <a:off x="0" y="1079500"/>
            <a:ext cx="1687513" cy="581025"/>
          </a:xfrm>
          <a:prstGeom prst="rect">
            <a:avLst/>
          </a:prstGeom>
          <a:noFill/>
          <a:ln w="9525">
            <a:noFill/>
            <a:miter lim="800000"/>
            <a:headEnd/>
            <a:tailEnd/>
          </a:ln>
        </p:spPr>
        <p:txBody>
          <a:bodyPr>
            <a:spAutoFit/>
          </a:bodyPr>
          <a:lstStyle/>
          <a:p>
            <a:pPr>
              <a:lnSpc>
                <a:spcPct val="100000"/>
              </a:lnSpc>
              <a:spcBef>
                <a:spcPct val="50000"/>
              </a:spcBef>
            </a:pPr>
            <a:r>
              <a:rPr lang="zh-CN" altLang="en-US" sz="1600">
                <a:solidFill>
                  <a:schemeClr val="tx1"/>
                </a:solidFill>
                <a:latin typeface="Times New Roman" pitchFamily="18" charset="0"/>
              </a:rPr>
              <a:t>第</a:t>
            </a:r>
            <a:r>
              <a:rPr lang="en-US" altLang="zh-CN" sz="1600">
                <a:solidFill>
                  <a:schemeClr val="tx1"/>
                </a:solidFill>
                <a:latin typeface="Times New Roman" pitchFamily="18" charset="0"/>
              </a:rPr>
              <a:t>1</a:t>
            </a:r>
            <a:r>
              <a:rPr lang="zh-CN" altLang="en-US" sz="1600">
                <a:solidFill>
                  <a:schemeClr val="tx1"/>
                </a:solidFill>
                <a:latin typeface="Times New Roman" pitchFamily="18" charset="0"/>
              </a:rPr>
              <a:t>章  交流调速系统绪论</a:t>
            </a:r>
          </a:p>
        </p:txBody>
      </p:sp>
      <p:sp>
        <p:nvSpPr>
          <p:cNvPr id="7174" name="Text Box 27"/>
          <p:cNvSpPr txBox="1">
            <a:spLocks noChangeArrowheads="1"/>
          </p:cNvSpPr>
          <p:nvPr/>
        </p:nvSpPr>
        <p:spPr bwMode="auto">
          <a:xfrm>
            <a:off x="0" y="1749425"/>
            <a:ext cx="1693863" cy="825500"/>
          </a:xfrm>
          <a:prstGeom prst="rect">
            <a:avLst/>
          </a:prstGeom>
          <a:noFill/>
          <a:ln w="9525">
            <a:noFill/>
            <a:miter lim="800000"/>
            <a:headEnd/>
            <a:tailEnd/>
          </a:ln>
        </p:spPr>
        <p:txBody>
          <a:bodyPr>
            <a:spAutoFit/>
          </a:bodyPr>
          <a:lstStyle/>
          <a:p>
            <a:pPr>
              <a:lnSpc>
                <a:spcPct val="100000"/>
              </a:lnSpc>
              <a:spcBef>
                <a:spcPct val="50000"/>
              </a:spcBef>
            </a:pPr>
            <a:r>
              <a:rPr lang="zh-CN" altLang="zh-CN" sz="1600">
                <a:solidFill>
                  <a:schemeClr val="tx1"/>
                </a:solidFill>
                <a:latin typeface="Times New Roman" pitchFamily="18" charset="0"/>
              </a:rPr>
              <a:t>第</a:t>
            </a:r>
            <a:r>
              <a:rPr lang="en-US" altLang="zh-CN" sz="1600">
                <a:solidFill>
                  <a:schemeClr val="tx1"/>
                </a:solidFill>
                <a:latin typeface="Times New Roman" pitchFamily="18" charset="0"/>
              </a:rPr>
              <a:t>6</a:t>
            </a:r>
            <a:r>
              <a:rPr lang="zh-CN" altLang="zh-CN" sz="1600">
                <a:solidFill>
                  <a:schemeClr val="tx1"/>
                </a:solidFill>
                <a:latin typeface="Times New Roman" pitchFamily="18" charset="0"/>
              </a:rPr>
              <a:t>章 </a:t>
            </a:r>
            <a:r>
              <a:rPr lang="zh-CN" altLang="en-US" sz="1600">
                <a:solidFill>
                  <a:schemeClr val="tx1"/>
                </a:solidFill>
                <a:latin typeface="Times New Roman" pitchFamily="18" charset="0"/>
              </a:rPr>
              <a:t> </a:t>
            </a:r>
            <a:r>
              <a:rPr lang="zh-CN" altLang="zh-CN" sz="1600">
                <a:solidFill>
                  <a:schemeClr val="tx1"/>
                </a:solidFill>
                <a:latin typeface="Times New Roman" pitchFamily="18" charset="0"/>
              </a:rPr>
              <a:t>基于稳态模型的异步电动机调速系统</a:t>
            </a:r>
            <a:endParaRPr lang="en-US" altLang="zh-CN" sz="1600">
              <a:solidFill>
                <a:schemeClr val="tx1"/>
              </a:solidFill>
              <a:latin typeface="Times New Roman" pitchFamily="18" charset="0"/>
            </a:endParaRPr>
          </a:p>
        </p:txBody>
      </p:sp>
      <p:sp>
        <p:nvSpPr>
          <p:cNvPr id="7175" name="Text Box 29"/>
          <p:cNvSpPr txBox="1">
            <a:spLocks noChangeArrowheads="1"/>
          </p:cNvSpPr>
          <p:nvPr/>
        </p:nvSpPr>
        <p:spPr bwMode="auto">
          <a:xfrm>
            <a:off x="0" y="3606800"/>
            <a:ext cx="1685925" cy="830263"/>
          </a:xfrm>
          <a:prstGeom prst="rect">
            <a:avLst/>
          </a:prstGeom>
          <a:noFill/>
          <a:ln w="9525">
            <a:noFill/>
            <a:miter lim="800000"/>
            <a:headEnd/>
            <a:tailEnd/>
          </a:ln>
        </p:spPr>
        <p:txBody>
          <a:bodyPr>
            <a:spAutoFit/>
          </a:bodyPr>
          <a:lstStyle/>
          <a:p>
            <a:pPr>
              <a:lnSpc>
                <a:spcPct val="100000"/>
              </a:lnSpc>
              <a:spcBef>
                <a:spcPct val="50000"/>
              </a:spcBef>
            </a:pPr>
            <a:r>
              <a:rPr lang="zh-CN" altLang="en-US" sz="1600">
                <a:solidFill>
                  <a:schemeClr val="tx1"/>
                </a:solidFill>
                <a:latin typeface="Times New Roman" pitchFamily="18" charset="0"/>
              </a:rPr>
              <a:t>第</a:t>
            </a:r>
            <a:r>
              <a:rPr lang="en-US" altLang="zh-CN" sz="1600">
                <a:solidFill>
                  <a:schemeClr val="tx1"/>
                </a:solidFill>
                <a:latin typeface="Times New Roman" pitchFamily="18" charset="0"/>
              </a:rPr>
              <a:t>8</a:t>
            </a:r>
            <a:r>
              <a:rPr lang="zh-CN" altLang="en-US" sz="1600">
                <a:solidFill>
                  <a:schemeClr val="tx1"/>
                </a:solidFill>
                <a:latin typeface="Times New Roman" pitchFamily="18" charset="0"/>
              </a:rPr>
              <a:t>章 </a:t>
            </a:r>
            <a:r>
              <a:rPr lang="zh-CN" altLang="zh-CN" sz="1600">
                <a:solidFill>
                  <a:schemeClr val="tx1"/>
                </a:solidFill>
              </a:rPr>
              <a:t>绕线转子异步电机转子变频控制系统</a:t>
            </a:r>
            <a:endParaRPr lang="zh-CN" altLang="en-US" sz="1600">
              <a:solidFill>
                <a:schemeClr val="tx1"/>
              </a:solidFill>
              <a:latin typeface="Times New Roman" pitchFamily="18" charset="0"/>
            </a:endParaRPr>
          </a:p>
        </p:txBody>
      </p:sp>
      <p:sp>
        <p:nvSpPr>
          <p:cNvPr id="99470" name="Text Box 142"/>
          <p:cNvSpPr txBox="1">
            <a:spLocks noChangeArrowheads="1"/>
          </p:cNvSpPr>
          <p:nvPr/>
        </p:nvSpPr>
        <p:spPr bwMode="auto">
          <a:xfrm>
            <a:off x="1919288" y="1270000"/>
            <a:ext cx="5256212" cy="3200400"/>
          </a:xfrm>
          <a:prstGeom prst="rect">
            <a:avLst/>
          </a:prstGeom>
          <a:noFill/>
          <a:ln w="9525">
            <a:noFill/>
            <a:miter lim="800000"/>
          </a:ln>
          <a:effectLst/>
        </p:spPr>
        <p:txBody>
          <a:bodyPr>
            <a:spAutoFit/>
          </a:bodyPr>
          <a:lstStyle/>
          <a:p>
            <a:pPr>
              <a:lnSpc>
                <a:spcPct val="100000"/>
              </a:lnSpc>
              <a:spcBef>
                <a:spcPct val="50000"/>
              </a:spcBef>
              <a:buFontTx/>
              <a:buNone/>
              <a:defRPr/>
            </a:pPr>
            <a:r>
              <a:rPr lang="zh-CN" altLang="en-US" sz="3600" dirty="0">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同步课堂：</a:t>
            </a:r>
            <a:endParaRPr lang="en-US" altLang="zh-CN" sz="3600" dirty="0">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endParaRPr>
          </a:p>
          <a:p>
            <a:pPr>
              <a:lnSpc>
                <a:spcPct val="100000"/>
              </a:lnSpc>
              <a:spcBef>
                <a:spcPct val="50000"/>
              </a:spcBef>
              <a:buFontTx/>
              <a:buNone/>
              <a:defRPr/>
            </a:pPr>
            <a:r>
              <a:rPr lang="zh-CN" altLang="en-US" sz="2800" dirty="0">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知识点、重点和例题</a:t>
            </a:r>
            <a:endParaRPr lang="en-US" altLang="zh-CN" sz="2800" dirty="0">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endParaRPr>
          </a:p>
          <a:p>
            <a:pPr>
              <a:lnSpc>
                <a:spcPct val="100000"/>
              </a:lnSpc>
              <a:spcBef>
                <a:spcPct val="50000"/>
              </a:spcBef>
              <a:buFontTx/>
              <a:buNone/>
              <a:defRPr/>
            </a:pPr>
            <a:r>
              <a:rPr lang="zh-CN" altLang="en-US" sz="3600" dirty="0">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在线学习：</a:t>
            </a:r>
            <a:endParaRPr lang="en-US" altLang="zh-CN" sz="3600" dirty="0">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endParaRPr>
          </a:p>
          <a:p>
            <a:pPr>
              <a:lnSpc>
                <a:spcPct val="100000"/>
              </a:lnSpc>
              <a:spcBef>
                <a:spcPct val="50000"/>
              </a:spcBef>
              <a:buFontTx/>
              <a:buNone/>
              <a:defRPr/>
            </a:pPr>
            <a:r>
              <a:rPr lang="zh-CN" altLang="en-US" sz="2800" dirty="0">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章节：视频、讲义、</a:t>
            </a:r>
            <a:r>
              <a:rPr lang="en-US" altLang="zh-CN" sz="2800" dirty="0">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PPT</a:t>
            </a:r>
            <a:r>
              <a:rPr lang="zh-CN" altLang="en-US" sz="2800" dirty="0">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、思考题和书</a:t>
            </a:r>
            <a:r>
              <a:rPr lang="en-US" altLang="zh-CN" sz="2800" dirty="0">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a:t>
            </a:r>
            <a:r>
              <a:rPr lang="zh-CN" altLang="en-US" sz="2800" dirty="0">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笔记</a:t>
            </a:r>
          </a:p>
        </p:txBody>
      </p:sp>
    </p:spTree>
  </p:cSld>
  <p:clrMapOvr>
    <a:masterClrMapping/>
  </p:clrMapOvr>
  <p:transition spd="med">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1889125" y="387350"/>
            <a:ext cx="6705600" cy="357188"/>
          </a:xfrm>
        </p:spPr>
        <p:txBody>
          <a:bodyPr/>
          <a:lstStyle/>
          <a:p>
            <a:pPr eaLnBrk="1" hangingPunct="1"/>
            <a:r>
              <a:rPr lang="zh-CN" altLang="en-US" sz="2800" smtClean="0">
                <a:latin typeface="隶书" pitchFamily="49" charset="-122"/>
                <a:ea typeface="隶书" pitchFamily="49" charset="-122"/>
              </a:rPr>
              <a:t>交流调速系统的主要类型</a:t>
            </a:r>
            <a:r>
              <a:rPr lang="zh-CN" altLang="en-US" sz="2000" smtClean="0">
                <a:effectLst>
                  <a:outerShdw blurRad="38100" dist="38100" dir="2700000" algn="tl">
                    <a:srgbClr val="C0C0C0"/>
                  </a:outerShdw>
                </a:effectLst>
                <a:latin typeface="隶书" pitchFamily="49" charset="-122"/>
                <a:ea typeface="隶书" pitchFamily="49" charset="-122"/>
              </a:rPr>
              <a:t>（</a:t>
            </a:r>
            <a:r>
              <a:rPr lang="zh-CN" altLang="en-US" sz="2000" smtClean="0">
                <a:solidFill>
                  <a:srgbClr val="FF0000"/>
                </a:solidFill>
                <a:effectLst>
                  <a:outerShdw blurRad="38100" dist="38100" dir="2700000" algn="tl">
                    <a:srgbClr val="C0C0C0"/>
                  </a:outerShdw>
                </a:effectLst>
                <a:latin typeface="隶书" pitchFamily="49" charset="-122"/>
                <a:ea typeface="隶书" pitchFamily="49" charset="-122"/>
              </a:rPr>
              <a:t>根据调速公式分析</a:t>
            </a:r>
            <a:r>
              <a:rPr lang="zh-CN" altLang="en-US" sz="2000" smtClean="0">
                <a:effectLst>
                  <a:outerShdw blurRad="38100" dist="38100" dir="2700000" algn="tl">
                    <a:srgbClr val="C0C0C0"/>
                  </a:outerShdw>
                </a:effectLst>
                <a:latin typeface="隶书" pitchFamily="49" charset="-122"/>
                <a:ea typeface="隶书" pitchFamily="49" charset="-122"/>
              </a:rPr>
              <a:t>）</a:t>
            </a:r>
            <a:r>
              <a:rPr lang="zh-CN" altLang="en-US" sz="2800" smtClean="0">
                <a:latin typeface="隶书" pitchFamily="49" charset="-122"/>
                <a:ea typeface="隶书" pitchFamily="49" charset="-122"/>
              </a:rPr>
              <a:t> </a:t>
            </a:r>
          </a:p>
        </p:txBody>
      </p:sp>
      <p:sp>
        <p:nvSpPr>
          <p:cNvPr id="251907" name="Rectangle 3"/>
          <p:cNvSpPr>
            <a:spLocks noGrp="1" noChangeArrowheads="1"/>
          </p:cNvSpPr>
          <p:nvPr>
            <p:ph type="body" sz="half" idx="1"/>
          </p:nvPr>
        </p:nvSpPr>
        <p:spPr>
          <a:xfrm>
            <a:off x="1951038" y="2365375"/>
            <a:ext cx="7192962" cy="1436688"/>
          </a:xfrm>
        </p:spPr>
        <p:txBody>
          <a:bodyPr/>
          <a:lstStyle/>
          <a:p>
            <a:pPr marL="0" indent="0" eaLnBrk="1" hangingPunct="1">
              <a:spcBef>
                <a:spcPct val="35000"/>
              </a:spcBef>
              <a:buFont typeface="Wingdings" pitchFamily="2" charset="2"/>
              <a:buNone/>
              <a:defRPr/>
            </a:pPr>
            <a:r>
              <a:rPr lang="zh-CN" altLang="en-US" smtClean="0">
                <a:solidFill>
                  <a:srgbClr val="0000FF"/>
                </a:solidFill>
                <a:effectLst>
                  <a:outerShdw blurRad="38100" dist="38100" dir="2700000" algn="tl">
                    <a:srgbClr val="C0C0C0"/>
                  </a:outerShdw>
                </a:effectLst>
                <a:ea typeface="宋体" panose="02010600030101010101" pitchFamily="2" charset="-122"/>
              </a:rPr>
              <a:t>根据公式，可调的参数有：</a:t>
            </a:r>
            <a:r>
              <a:rPr lang="en-US" altLang="zh-CN" i="1" smtClean="0">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lang="zh-CN" altLang="en-US" smtClean="0">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lang="en-US" altLang="zh-CN" i="1" smtClean="0">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rPr>
              <a:t>f</a:t>
            </a:r>
            <a:r>
              <a:rPr lang="en-US" altLang="zh-CN" baseline="-25000" smtClean="0">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r>
              <a:rPr lang="zh-CN" altLang="en-US" smtClean="0">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lang="en-US" altLang="zh-CN" i="1" smtClean="0">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rPr>
              <a:t>n</a:t>
            </a:r>
            <a:r>
              <a:rPr lang="en-US" altLang="zh-CN" baseline="-25000" smtClean="0">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rPr>
              <a:t>P</a:t>
            </a:r>
          </a:p>
          <a:p>
            <a:pPr marL="0" indent="0" eaLnBrk="1" hangingPunct="1">
              <a:spcBef>
                <a:spcPct val="35000"/>
              </a:spcBef>
              <a:buFont typeface="Wingdings" pitchFamily="2" charset="2"/>
              <a:buNone/>
              <a:defRPr/>
            </a:pPr>
            <a:r>
              <a:rPr lang="en-US" altLang="zh-CN" smtClean="0">
                <a:effectLst>
                  <a:outerShdw blurRad="38100" dist="38100" dir="2700000" algn="tl">
                    <a:srgbClr val="C0C0C0"/>
                  </a:outerShdw>
                </a:effectLst>
                <a:ea typeface="宋体" panose="02010600030101010101" pitchFamily="2" charset="-122"/>
              </a:rPr>
              <a:t>①</a:t>
            </a:r>
            <a:r>
              <a:rPr lang="zh-CN" altLang="en-US" smtClean="0">
                <a:effectLst>
                  <a:outerShdw blurRad="38100" dist="38100" dir="2700000" algn="tl">
                    <a:srgbClr val="C0C0C0"/>
                  </a:outerShdw>
                </a:effectLst>
                <a:ea typeface="宋体" panose="02010600030101010101" pitchFamily="2" charset="-122"/>
              </a:rPr>
              <a:t>降电压调速； ②转差离合器调速； ③转子串电阻调速； ④绕线电机串级调速或双馈电机调速； ⑤变极对数调速； ⑥变压变频调速等 。</a:t>
            </a:r>
          </a:p>
        </p:txBody>
      </p:sp>
      <p:graphicFrame>
        <p:nvGraphicFramePr>
          <p:cNvPr id="5122" name="Object 4" descr="蓝色砂纸"/>
          <p:cNvGraphicFramePr>
            <a:graphicFrameLocks noGrp="1"/>
          </p:cNvGraphicFramePr>
          <p:nvPr>
            <p:ph sz="half" idx="2"/>
          </p:nvPr>
        </p:nvGraphicFramePr>
        <p:xfrm>
          <a:off x="3533775" y="1427163"/>
          <a:ext cx="2824163" cy="796925"/>
        </p:xfrm>
        <a:graphic>
          <a:graphicData uri="http://schemas.openxmlformats.org/presentationml/2006/ole">
            <p:oleObj spid="_x0000_s26627" r:id="rId3" imgW="1574117" imgH="444307" progId="">
              <p:embed/>
            </p:oleObj>
          </a:graphicData>
        </a:graphic>
      </p:graphicFrame>
      <p:sp>
        <p:nvSpPr>
          <p:cNvPr id="251916" name="Rectangle 12"/>
          <p:cNvSpPr>
            <a:spLocks noChangeArrowheads="1"/>
          </p:cNvSpPr>
          <p:nvPr/>
        </p:nvSpPr>
        <p:spPr bwMode="auto">
          <a:xfrm>
            <a:off x="1895475" y="5081588"/>
            <a:ext cx="7091363" cy="1741487"/>
          </a:xfrm>
          <a:prstGeom prst="rect">
            <a:avLst/>
          </a:prstGeom>
          <a:noFill/>
          <a:ln w="9525">
            <a:noFill/>
            <a:miter lim="800000"/>
          </a:ln>
        </p:spPr>
        <p:txBody>
          <a:bodyPr lIns="0" tIns="0" rIns="90000" bIns="0"/>
          <a:lstStyle/>
          <a:p>
            <a:pPr>
              <a:lnSpc>
                <a:spcPct val="100000"/>
              </a:lnSpc>
              <a:spcBef>
                <a:spcPct val="35000"/>
              </a:spcBef>
              <a:buClr>
                <a:srgbClr val="FF9933"/>
              </a:buClr>
              <a:buFont typeface="Wingdings" panose="05000000000000000000" pitchFamily="2" charset="2"/>
              <a:buNone/>
              <a:defRPr/>
            </a:pPr>
            <a:r>
              <a:rPr lang="zh-CN" altLang="en-US" sz="2000">
                <a:solidFill>
                  <a:srgbClr val="0000FF"/>
                </a:solidFill>
                <a:effectLst>
                  <a:outerShdw blurRad="38100" dist="38100" dir="2700000" algn="tl">
                    <a:srgbClr val="C0C0C0"/>
                  </a:outerShdw>
                </a:effectLst>
                <a:latin typeface="Arial" panose="020B0604020202020204" pitchFamily="34" charset="0"/>
              </a:rPr>
              <a:t>根据公式，可调的参数有：</a:t>
            </a:r>
            <a:r>
              <a:rPr lang="en-US" altLang="zh-CN" sz="2000" i="1">
                <a:solidFill>
                  <a:srgbClr val="0000FF"/>
                </a:solidFill>
                <a:effectLst>
                  <a:outerShdw blurRad="38100" dist="38100" dir="2700000" algn="tl">
                    <a:srgbClr val="C0C0C0"/>
                  </a:outerShdw>
                </a:effectLst>
                <a:latin typeface="Times New Roman" panose="02020603050405020304" pitchFamily="18" charset="0"/>
              </a:rPr>
              <a:t>f</a:t>
            </a:r>
            <a:r>
              <a:rPr lang="en-US" altLang="zh-CN" sz="2000" baseline="-25000">
                <a:solidFill>
                  <a:srgbClr val="0000FF"/>
                </a:solidFill>
                <a:effectLst>
                  <a:outerShdw blurRad="38100" dist="38100" dir="2700000" algn="tl">
                    <a:srgbClr val="C0C0C0"/>
                  </a:outerShdw>
                </a:effectLst>
                <a:latin typeface="Times New Roman" panose="02020603050405020304" pitchFamily="18" charset="0"/>
              </a:rPr>
              <a:t>1</a:t>
            </a:r>
            <a:endParaRPr lang="en-US" altLang="zh-CN" sz="2000">
              <a:solidFill>
                <a:srgbClr val="0000FF"/>
              </a:solidFill>
              <a:effectLst>
                <a:outerShdw blurRad="38100" dist="38100" dir="2700000" algn="tl">
                  <a:srgbClr val="C0C0C0"/>
                </a:outerShdw>
              </a:effectLst>
              <a:latin typeface="Times New Roman" panose="02020603050405020304" pitchFamily="18" charset="0"/>
            </a:endParaRPr>
          </a:p>
          <a:p>
            <a:pPr>
              <a:lnSpc>
                <a:spcPct val="100000"/>
              </a:lnSpc>
              <a:spcBef>
                <a:spcPct val="35000"/>
              </a:spcBef>
              <a:buClr>
                <a:srgbClr val="FF9933"/>
              </a:buClr>
              <a:buFont typeface="Wingdings" panose="05000000000000000000" pitchFamily="2" charset="2"/>
              <a:buNone/>
              <a:defRPr/>
            </a:pPr>
            <a:r>
              <a:rPr lang="zh-CN" altLang="en-US" sz="2000">
                <a:solidFill>
                  <a:schemeClr val="tx1"/>
                </a:solidFill>
                <a:effectLst>
                  <a:outerShdw blurRad="38100" dist="38100" dir="2700000" algn="tl">
                    <a:srgbClr val="C0C0C0"/>
                  </a:outerShdw>
                </a:effectLst>
                <a:latin typeface="Arial" panose="020B0604020202020204" pitchFamily="34" charset="0"/>
              </a:rPr>
              <a:t>同步电机没有转差，也就没有转差功率，所以同步电机调速系统只能是转差功率不变型（恒等于</a:t>
            </a:r>
            <a:r>
              <a:rPr lang="en-US" altLang="zh-CN" sz="2000">
                <a:solidFill>
                  <a:schemeClr val="tx1"/>
                </a:solidFill>
                <a:effectLst>
                  <a:outerShdw blurRad="38100" dist="38100" dir="2700000" algn="tl">
                    <a:srgbClr val="C0C0C0"/>
                  </a:outerShdw>
                </a:effectLst>
                <a:latin typeface="Arial" panose="020B0604020202020204" pitchFamily="34" charset="0"/>
              </a:rPr>
              <a:t>0</a:t>
            </a:r>
            <a:r>
              <a:rPr lang="zh-CN" altLang="en-US" sz="2000">
                <a:solidFill>
                  <a:schemeClr val="tx1"/>
                </a:solidFill>
                <a:effectLst>
                  <a:outerShdw blurRad="38100" dist="38100" dir="2700000" algn="tl">
                    <a:srgbClr val="C0C0C0"/>
                  </a:outerShdw>
                </a:effectLst>
                <a:latin typeface="Arial" panose="020B0604020202020204" pitchFamily="34" charset="0"/>
              </a:rPr>
              <a:t>）的，而同步电机转子极对数又是固定的，因此只能靠变压变频调速，没有像异步电机那样的多种调速方法。</a:t>
            </a:r>
          </a:p>
        </p:txBody>
      </p:sp>
      <p:graphicFrame>
        <p:nvGraphicFramePr>
          <p:cNvPr id="5123" name="Object 13" descr="蓝色砂纸"/>
          <p:cNvGraphicFramePr>
            <a:graphicFrameLocks/>
          </p:cNvGraphicFramePr>
          <p:nvPr/>
        </p:nvGraphicFramePr>
        <p:xfrm>
          <a:off x="4187825" y="4197350"/>
          <a:ext cx="1568450" cy="819150"/>
        </p:xfrm>
        <a:graphic>
          <a:graphicData uri="http://schemas.openxmlformats.org/presentationml/2006/ole">
            <p:oleObj spid="_x0000_s26629" r:id="rId4" imgW="850531" imgH="444307" progId="">
              <p:embed/>
            </p:oleObj>
          </a:graphicData>
        </a:graphic>
      </p:graphicFrame>
      <p:sp>
        <p:nvSpPr>
          <p:cNvPr id="5134" name="Rectangle 14"/>
          <p:cNvSpPr>
            <a:spLocks noChangeArrowheads="1"/>
          </p:cNvSpPr>
          <p:nvPr/>
        </p:nvSpPr>
        <p:spPr bwMode="auto">
          <a:xfrm>
            <a:off x="1784350" y="938213"/>
            <a:ext cx="6618288" cy="457200"/>
          </a:xfrm>
          <a:prstGeom prst="rect">
            <a:avLst/>
          </a:prstGeom>
          <a:noFill/>
          <a:ln w="9525">
            <a:noFill/>
            <a:miter lim="800000"/>
          </a:ln>
          <a:effectLst/>
        </p:spPr>
        <p:txBody>
          <a:bodyPr wrap="none">
            <a:spAutoFit/>
          </a:bodyPr>
          <a:lstStyle/>
          <a:p>
            <a:pPr algn="ctr">
              <a:lnSpc>
                <a:spcPct val="100000"/>
              </a:lnSpc>
              <a:spcBef>
                <a:spcPct val="35000"/>
              </a:spcBef>
              <a:buClr>
                <a:srgbClr val="FF9933"/>
              </a:buClr>
              <a:buFont typeface="Wingdings" panose="05000000000000000000" pitchFamily="2" charset="2"/>
              <a:buNone/>
              <a:defRPr/>
            </a:pPr>
            <a:r>
              <a:rPr lang="zh-CN" altLang="en-US">
                <a:solidFill>
                  <a:srgbClr val="CC0000"/>
                </a:solidFill>
                <a:effectLst>
                  <a:outerShdw blurRad="38100" dist="38100" dir="2700000" algn="tl">
                    <a:srgbClr val="C0C0C0"/>
                  </a:outerShdw>
                </a:effectLst>
                <a:ea typeface="隶书" panose="02010509060101010101" pitchFamily="49" charset="-122"/>
                <a:sym typeface="+mn-ea"/>
              </a:rPr>
              <a:t>（一）异步电机（即感应电机）调速系统类型：</a:t>
            </a:r>
          </a:p>
        </p:txBody>
      </p:sp>
      <p:sp>
        <p:nvSpPr>
          <p:cNvPr id="5135" name="Rectangle 15"/>
          <p:cNvSpPr>
            <a:spLocks noChangeArrowheads="1"/>
          </p:cNvSpPr>
          <p:nvPr/>
        </p:nvSpPr>
        <p:spPr bwMode="auto">
          <a:xfrm>
            <a:off x="1820863" y="3746500"/>
            <a:ext cx="4473575" cy="457200"/>
          </a:xfrm>
          <a:prstGeom prst="rect">
            <a:avLst/>
          </a:prstGeom>
          <a:noFill/>
          <a:ln w="9525">
            <a:noFill/>
            <a:miter lim="800000"/>
          </a:ln>
          <a:effectLst/>
        </p:spPr>
        <p:txBody>
          <a:bodyPr wrap="none">
            <a:spAutoFit/>
          </a:bodyPr>
          <a:lstStyle/>
          <a:p>
            <a:pPr algn="ctr">
              <a:lnSpc>
                <a:spcPct val="100000"/>
              </a:lnSpc>
              <a:spcBef>
                <a:spcPct val="35000"/>
              </a:spcBef>
              <a:buClr>
                <a:srgbClr val="FF9933"/>
              </a:buClr>
              <a:buFont typeface="Wingdings" panose="05000000000000000000" pitchFamily="2" charset="2"/>
              <a:buNone/>
              <a:defRPr/>
            </a:pPr>
            <a:r>
              <a:rPr lang="zh-CN" altLang="en-US">
                <a:solidFill>
                  <a:srgbClr val="CC0000"/>
                </a:solidFill>
                <a:effectLst>
                  <a:outerShdw blurRad="38100" dist="38100" dir="2700000" algn="tl">
                    <a:srgbClr val="C0C0C0"/>
                  </a:outerShdw>
                </a:effectLst>
                <a:ea typeface="隶书" panose="02010509060101010101" pitchFamily="49" charset="-122"/>
                <a:sym typeface="+mn-ea"/>
              </a:rPr>
              <a:t>（二）同步电机调速系统类型：</a:t>
            </a:r>
          </a:p>
        </p:txBody>
      </p:sp>
      <p:sp>
        <p:nvSpPr>
          <p:cNvPr id="21" name="Rectangle 22"/>
          <p:cNvSpPr>
            <a:spLocks noChangeArrowheads="1"/>
          </p:cNvSpPr>
          <p:nvPr/>
        </p:nvSpPr>
        <p:spPr bwMode="auto">
          <a:xfrm>
            <a:off x="12700" y="5203825"/>
            <a:ext cx="1628775" cy="473075"/>
          </a:xfrm>
          <a:prstGeom prst="rect">
            <a:avLst/>
          </a:prstGeom>
          <a:solidFill>
            <a:schemeClr val="accent5">
              <a:lumMod val="40000"/>
              <a:lumOff val="60000"/>
            </a:schemeClr>
          </a:solidFill>
          <a:ln w="9525">
            <a:noFill/>
            <a:miter lim="800000"/>
          </a:ln>
          <a:effectLst/>
        </p:spPr>
        <p:txBody>
          <a:bodyPr lIns="0" tIns="0" rIns="90000" bIns="0"/>
          <a:lstStyle/>
          <a:p>
            <a:pPr>
              <a:spcBef>
                <a:spcPct val="50000"/>
              </a:spcBef>
              <a:buClr>
                <a:srgbClr val="FF9933"/>
              </a:buClr>
              <a:buFont typeface="Wingdings" panose="05000000000000000000" pitchFamily="2" charset="2"/>
              <a:buNone/>
              <a:defRPr/>
            </a:pPr>
            <a:r>
              <a:rPr lang="zh-CN" altLang="en-US" sz="1600" dirty="0">
                <a:solidFill>
                  <a:schemeClr val="tx1"/>
                </a:solidFill>
                <a:effectLst>
                  <a:outerShdw blurRad="38100" dist="38100" dir="2700000" algn="tl">
                    <a:srgbClr val="C0C0C0"/>
                  </a:outerShdw>
                </a:effectLst>
                <a:latin typeface="Arial" panose="020B0604020202020204" pitchFamily="34" charset="0"/>
                <a:sym typeface="+mn-ea"/>
                <a:hlinkClick r:id="rId5" action="ppaction://hlinksldjump"/>
              </a:rPr>
              <a:t>六、交流调速系统分类</a:t>
            </a:r>
            <a:endParaRPr lang="zh-CN" altLang="en-US" sz="16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2" name="Rectangle 23"/>
          <p:cNvSpPr>
            <a:spLocks noChangeArrowheads="1"/>
          </p:cNvSpPr>
          <p:nvPr/>
        </p:nvSpPr>
        <p:spPr bwMode="auto">
          <a:xfrm>
            <a:off x="0" y="1228725"/>
            <a:ext cx="1628775" cy="539750"/>
          </a:xfrm>
          <a:prstGeom prst="rect">
            <a:avLst/>
          </a:prstGeom>
          <a:solidFill>
            <a:srgbClr val="FFFFFF"/>
          </a:solidFill>
          <a:ln w="9525">
            <a:noFill/>
            <a:miter lim="800000"/>
          </a:ln>
          <a:effectLst/>
        </p:spPr>
        <p:txBody>
          <a:bodyPr>
            <a:spAutoFit/>
          </a:bodyPr>
          <a:lstStyle/>
          <a:p>
            <a:pPr>
              <a:buFontTx/>
              <a:buNone/>
              <a:defRPr/>
            </a:pPr>
            <a:r>
              <a:rPr lang="zh-CN" altLang="en-US" sz="1600" dirty="0">
                <a:solidFill>
                  <a:srgbClr val="A50021"/>
                </a:solidFill>
                <a:effectLst>
                  <a:outerShdw blurRad="38100" dist="38100" dir="2700000" algn="tl">
                    <a:srgbClr val="C0C0C0"/>
                  </a:outerShdw>
                </a:effectLst>
                <a:sym typeface="+mn-ea"/>
                <a:hlinkClick r:id="rId6" action="ppaction://hlinksldjump"/>
              </a:rPr>
              <a:t>一、运动控制系统及其组成</a:t>
            </a:r>
            <a:endParaRPr lang="zh-CN" altLang="en-US" sz="1600" dirty="0">
              <a:solidFill>
                <a:srgbClr val="A50021"/>
              </a:solidFill>
              <a:effectLst>
                <a:outerShdw blurRad="38100" dist="38100" dir="2700000" algn="tl">
                  <a:srgbClr val="C0C0C0"/>
                </a:outerShdw>
              </a:effectLst>
              <a:sym typeface="+mn-ea"/>
            </a:endParaRPr>
          </a:p>
        </p:txBody>
      </p:sp>
      <p:sp>
        <p:nvSpPr>
          <p:cNvPr id="23" name="Rectangle 24"/>
          <p:cNvSpPr>
            <a:spLocks noChangeArrowheads="1"/>
          </p:cNvSpPr>
          <p:nvPr/>
        </p:nvSpPr>
        <p:spPr bwMode="auto">
          <a:xfrm>
            <a:off x="14288" y="2006600"/>
            <a:ext cx="1603375" cy="474663"/>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7" action="ppaction://hlinksldjump"/>
              </a:rPr>
              <a:t>二、运动控制系统的历史与发展</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4" name="Rectangle 25"/>
          <p:cNvSpPr>
            <a:spLocks noChangeArrowheads="1"/>
          </p:cNvSpPr>
          <p:nvPr/>
        </p:nvSpPr>
        <p:spPr bwMode="auto">
          <a:xfrm>
            <a:off x="-1588" y="2795588"/>
            <a:ext cx="1616076" cy="506412"/>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8" action="ppaction://hlinksldjump"/>
              </a:rPr>
              <a:t>三、运动控制系统转矩控制规律</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5" name="Rectangle 26"/>
          <p:cNvSpPr>
            <a:spLocks noChangeArrowheads="1"/>
          </p:cNvSpPr>
          <p:nvPr/>
        </p:nvSpPr>
        <p:spPr bwMode="auto">
          <a:xfrm>
            <a:off x="0" y="3576638"/>
            <a:ext cx="1671638" cy="5207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9" action="ppaction://hlinksldjump"/>
              </a:rPr>
              <a:t>四、生产机械的负载转矩特性</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6" name="Rectangle 27"/>
          <p:cNvSpPr>
            <a:spLocks noChangeArrowheads="1"/>
          </p:cNvSpPr>
          <p:nvPr/>
        </p:nvSpPr>
        <p:spPr bwMode="auto">
          <a:xfrm>
            <a:off x="12700" y="4421188"/>
            <a:ext cx="1643063" cy="4953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10" action="ppaction://hlinksldjump"/>
              </a:rPr>
              <a:t>五、交流调速系统应用领域</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animEffect transition="in" filter="wipe(down)">
                                      <p:cBhvr>
                                        <p:cTn id="11" dur="580">
                                          <p:stCondLst>
                                            <p:cond delay="0"/>
                                          </p:stCondLst>
                                        </p:cTn>
                                        <p:tgtEl>
                                          <p:spTgt spid="5122"/>
                                        </p:tgtEl>
                                      </p:cBhvr>
                                    </p:animEffect>
                                    <p:anim calcmode="lin" valueType="num">
                                      <p:cBhvr>
                                        <p:cTn id="12" dur="1822" tmFilter="0,0; 0.14,0.36; 0.43,0.73; 0.71,0.91; 1.0,1.0">
                                          <p:stCondLst>
                                            <p:cond delay="0"/>
                                          </p:stCondLst>
                                        </p:cTn>
                                        <p:tgtEl>
                                          <p:spTgt spid="5122"/>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5122"/>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5122"/>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5122"/>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5122"/>
                                        </p:tgtEl>
                                        <p:attrNameLst>
                                          <p:attrName>ppt_y</p:attrName>
                                        </p:attrNameLst>
                                      </p:cBhvr>
                                      <p:tavLst>
                                        <p:tav tm="0" fmla="#ppt_y-sin(pi*$)/81">
                                          <p:val>
                                            <p:fltVal val="0"/>
                                          </p:val>
                                        </p:tav>
                                        <p:tav tm="100000">
                                          <p:val>
                                            <p:fltVal val="1"/>
                                          </p:val>
                                        </p:tav>
                                      </p:tavLst>
                                    </p:anim>
                                    <p:animScale>
                                      <p:cBhvr>
                                        <p:cTn id="17" dur="26">
                                          <p:stCondLst>
                                            <p:cond delay="650"/>
                                          </p:stCondLst>
                                        </p:cTn>
                                        <p:tgtEl>
                                          <p:spTgt spid="5122"/>
                                        </p:tgtEl>
                                      </p:cBhvr>
                                      <p:to x="100000" y="60000"/>
                                    </p:animScale>
                                    <p:animScale>
                                      <p:cBhvr>
                                        <p:cTn id="18" dur="166" decel="50000">
                                          <p:stCondLst>
                                            <p:cond delay="676"/>
                                          </p:stCondLst>
                                        </p:cTn>
                                        <p:tgtEl>
                                          <p:spTgt spid="5122"/>
                                        </p:tgtEl>
                                      </p:cBhvr>
                                      <p:to x="100000" y="100000"/>
                                    </p:animScale>
                                    <p:animScale>
                                      <p:cBhvr>
                                        <p:cTn id="19" dur="26">
                                          <p:stCondLst>
                                            <p:cond delay="1312"/>
                                          </p:stCondLst>
                                        </p:cTn>
                                        <p:tgtEl>
                                          <p:spTgt spid="5122"/>
                                        </p:tgtEl>
                                      </p:cBhvr>
                                      <p:to x="100000" y="80000"/>
                                    </p:animScale>
                                    <p:animScale>
                                      <p:cBhvr>
                                        <p:cTn id="20" dur="166" decel="50000">
                                          <p:stCondLst>
                                            <p:cond delay="1338"/>
                                          </p:stCondLst>
                                        </p:cTn>
                                        <p:tgtEl>
                                          <p:spTgt spid="5122"/>
                                        </p:tgtEl>
                                      </p:cBhvr>
                                      <p:to x="100000" y="100000"/>
                                    </p:animScale>
                                    <p:animScale>
                                      <p:cBhvr>
                                        <p:cTn id="21" dur="26">
                                          <p:stCondLst>
                                            <p:cond delay="1642"/>
                                          </p:stCondLst>
                                        </p:cTn>
                                        <p:tgtEl>
                                          <p:spTgt spid="5122"/>
                                        </p:tgtEl>
                                      </p:cBhvr>
                                      <p:to x="100000" y="90000"/>
                                    </p:animScale>
                                    <p:animScale>
                                      <p:cBhvr>
                                        <p:cTn id="22" dur="166" decel="50000">
                                          <p:stCondLst>
                                            <p:cond delay="1668"/>
                                          </p:stCondLst>
                                        </p:cTn>
                                        <p:tgtEl>
                                          <p:spTgt spid="5122"/>
                                        </p:tgtEl>
                                      </p:cBhvr>
                                      <p:to x="100000" y="100000"/>
                                    </p:animScale>
                                    <p:animScale>
                                      <p:cBhvr>
                                        <p:cTn id="23" dur="26">
                                          <p:stCondLst>
                                            <p:cond delay="1808"/>
                                          </p:stCondLst>
                                        </p:cTn>
                                        <p:tgtEl>
                                          <p:spTgt spid="5122"/>
                                        </p:tgtEl>
                                      </p:cBhvr>
                                      <p:to x="100000" y="95000"/>
                                    </p:animScale>
                                    <p:animScale>
                                      <p:cBhvr>
                                        <p:cTn id="24" dur="166" decel="50000">
                                          <p:stCondLst>
                                            <p:cond delay="1834"/>
                                          </p:stCondLst>
                                        </p:cTn>
                                        <p:tgtEl>
                                          <p:spTgt spid="5122"/>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51907">
                                            <p:txEl>
                                              <p:pRg st="0" end="0"/>
                                            </p:txEl>
                                          </p:spTgt>
                                        </p:tgtEl>
                                        <p:attrNameLst>
                                          <p:attrName>style.visibility</p:attrName>
                                        </p:attrNameLst>
                                      </p:cBhvr>
                                      <p:to>
                                        <p:strVal val="visible"/>
                                      </p:to>
                                    </p:set>
                                    <p:anim calcmode="lin" valueType="num">
                                      <p:cBhvr additive="base">
                                        <p:cTn id="29" dur="500" fill="hold"/>
                                        <p:tgtEl>
                                          <p:spTgt spid="251907">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19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51907">
                                            <p:txEl>
                                              <p:pRg st="1" end="1"/>
                                            </p:txEl>
                                          </p:spTgt>
                                        </p:tgtEl>
                                        <p:attrNameLst>
                                          <p:attrName>style.visibility</p:attrName>
                                        </p:attrNameLst>
                                      </p:cBhvr>
                                      <p:to>
                                        <p:strVal val="visible"/>
                                      </p:to>
                                    </p:set>
                                    <p:anim calcmode="lin" valueType="num">
                                      <p:cBhvr additive="base">
                                        <p:cTn id="35" dur="500" fill="hold"/>
                                        <p:tgtEl>
                                          <p:spTgt spid="251907">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519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nodeType="clickEffect">
                                  <p:stCondLst>
                                    <p:cond delay="0"/>
                                  </p:stCondLst>
                                  <p:childTnLst>
                                    <p:set>
                                      <p:cBhvr>
                                        <p:cTn id="44" dur="1" fill="hold">
                                          <p:stCondLst>
                                            <p:cond delay="0"/>
                                          </p:stCondLst>
                                        </p:cTn>
                                        <p:tgtEl>
                                          <p:spTgt spid="5123"/>
                                        </p:tgtEl>
                                        <p:attrNameLst>
                                          <p:attrName>style.visibility</p:attrName>
                                        </p:attrNameLst>
                                      </p:cBhvr>
                                      <p:to>
                                        <p:strVal val="visible"/>
                                      </p:to>
                                    </p:set>
                                    <p:animEffect transition="in" filter="wipe(down)">
                                      <p:cBhvr>
                                        <p:cTn id="45" dur="580">
                                          <p:stCondLst>
                                            <p:cond delay="0"/>
                                          </p:stCondLst>
                                        </p:cTn>
                                        <p:tgtEl>
                                          <p:spTgt spid="5123"/>
                                        </p:tgtEl>
                                      </p:cBhvr>
                                    </p:animEffect>
                                    <p:anim calcmode="lin" valueType="num">
                                      <p:cBhvr>
                                        <p:cTn id="46" dur="1822" tmFilter="0,0; 0.14,0.36; 0.43,0.73; 0.71,0.91; 1.0,1.0">
                                          <p:stCondLst>
                                            <p:cond delay="0"/>
                                          </p:stCondLst>
                                        </p:cTn>
                                        <p:tgtEl>
                                          <p:spTgt spid="5123"/>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5123"/>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5123"/>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5123"/>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5123"/>
                                        </p:tgtEl>
                                        <p:attrNameLst>
                                          <p:attrName>ppt_y</p:attrName>
                                        </p:attrNameLst>
                                      </p:cBhvr>
                                      <p:tavLst>
                                        <p:tav tm="0" fmla="#ppt_y-sin(pi*$)/81">
                                          <p:val>
                                            <p:fltVal val="0"/>
                                          </p:val>
                                        </p:tav>
                                        <p:tav tm="100000">
                                          <p:val>
                                            <p:fltVal val="1"/>
                                          </p:val>
                                        </p:tav>
                                      </p:tavLst>
                                    </p:anim>
                                    <p:animScale>
                                      <p:cBhvr>
                                        <p:cTn id="51" dur="26">
                                          <p:stCondLst>
                                            <p:cond delay="650"/>
                                          </p:stCondLst>
                                        </p:cTn>
                                        <p:tgtEl>
                                          <p:spTgt spid="5123"/>
                                        </p:tgtEl>
                                      </p:cBhvr>
                                      <p:to x="100000" y="60000"/>
                                    </p:animScale>
                                    <p:animScale>
                                      <p:cBhvr>
                                        <p:cTn id="52" dur="166" decel="50000">
                                          <p:stCondLst>
                                            <p:cond delay="676"/>
                                          </p:stCondLst>
                                        </p:cTn>
                                        <p:tgtEl>
                                          <p:spTgt spid="5123"/>
                                        </p:tgtEl>
                                      </p:cBhvr>
                                      <p:to x="100000" y="100000"/>
                                    </p:animScale>
                                    <p:animScale>
                                      <p:cBhvr>
                                        <p:cTn id="53" dur="26">
                                          <p:stCondLst>
                                            <p:cond delay="1312"/>
                                          </p:stCondLst>
                                        </p:cTn>
                                        <p:tgtEl>
                                          <p:spTgt spid="5123"/>
                                        </p:tgtEl>
                                      </p:cBhvr>
                                      <p:to x="100000" y="80000"/>
                                    </p:animScale>
                                    <p:animScale>
                                      <p:cBhvr>
                                        <p:cTn id="54" dur="166" decel="50000">
                                          <p:stCondLst>
                                            <p:cond delay="1338"/>
                                          </p:stCondLst>
                                        </p:cTn>
                                        <p:tgtEl>
                                          <p:spTgt spid="5123"/>
                                        </p:tgtEl>
                                      </p:cBhvr>
                                      <p:to x="100000" y="100000"/>
                                    </p:animScale>
                                    <p:animScale>
                                      <p:cBhvr>
                                        <p:cTn id="55" dur="26">
                                          <p:stCondLst>
                                            <p:cond delay="1642"/>
                                          </p:stCondLst>
                                        </p:cTn>
                                        <p:tgtEl>
                                          <p:spTgt spid="5123"/>
                                        </p:tgtEl>
                                      </p:cBhvr>
                                      <p:to x="100000" y="90000"/>
                                    </p:animScale>
                                    <p:animScale>
                                      <p:cBhvr>
                                        <p:cTn id="56" dur="166" decel="50000">
                                          <p:stCondLst>
                                            <p:cond delay="1668"/>
                                          </p:stCondLst>
                                        </p:cTn>
                                        <p:tgtEl>
                                          <p:spTgt spid="5123"/>
                                        </p:tgtEl>
                                      </p:cBhvr>
                                      <p:to x="100000" y="100000"/>
                                    </p:animScale>
                                    <p:animScale>
                                      <p:cBhvr>
                                        <p:cTn id="57" dur="26">
                                          <p:stCondLst>
                                            <p:cond delay="1808"/>
                                          </p:stCondLst>
                                        </p:cTn>
                                        <p:tgtEl>
                                          <p:spTgt spid="5123"/>
                                        </p:tgtEl>
                                      </p:cBhvr>
                                      <p:to x="100000" y="95000"/>
                                    </p:animScale>
                                    <p:animScale>
                                      <p:cBhvr>
                                        <p:cTn id="58" dur="166" decel="50000">
                                          <p:stCondLst>
                                            <p:cond delay="1834"/>
                                          </p:stCondLst>
                                        </p:cTn>
                                        <p:tgtEl>
                                          <p:spTgt spid="5123"/>
                                        </p:tgtEl>
                                      </p:cBhvr>
                                      <p:to x="100000" y="100000"/>
                                    </p:animScale>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51916"/>
                                        </p:tgtEl>
                                        <p:attrNameLst>
                                          <p:attrName>style.visibility</p:attrName>
                                        </p:attrNameLst>
                                      </p:cBhvr>
                                      <p:to>
                                        <p:strVal val="visible"/>
                                      </p:to>
                                    </p:set>
                                    <p:anim calcmode="lin" valueType="num">
                                      <p:cBhvr additive="base">
                                        <p:cTn id="63" dur="500" fill="hold"/>
                                        <p:tgtEl>
                                          <p:spTgt spid="251916"/>
                                        </p:tgtEl>
                                        <p:attrNameLst>
                                          <p:attrName>ppt_x</p:attrName>
                                        </p:attrNameLst>
                                      </p:cBhvr>
                                      <p:tavLst>
                                        <p:tav tm="0">
                                          <p:val>
                                            <p:strVal val="#ppt_x"/>
                                          </p:val>
                                        </p:tav>
                                        <p:tav tm="100000">
                                          <p:val>
                                            <p:strVal val="#ppt_x"/>
                                          </p:val>
                                        </p:tav>
                                      </p:tavLst>
                                    </p:anim>
                                    <p:anim calcmode="lin" valueType="num">
                                      <p:cBhvr additive="base">
                                        <p:cTn id="64" dur="500" fill="hold"/>
                                        <p:tgtEl>
                                          <p:spTgt spid="2519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P spid="251916" grpId="0"/>
      <p:bldP spid="5134" grpId="0"/>
      <p:bldP spid="51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3"/>
          <p:cNvSpPr>
            <a:spLocks noGrp="1" noChangeArrowheads="1"/>
          </p:cNvSpPr>
          <p:nvPr>
            <p:ph type="title"/>
          </p:nvPr>
        </p:nvSpPr>
        <p:spPr>
          <a:xfrm>
            <a:off x="1701800" y="998538"/>
            <a:ext cx="6870700" cy="700087"/>
          </a:xfrm>
          <a:solidFill>
            <a:srgbClr val="CC99FF"/>
          </a:solidFill>
        </p:spPr>
        <p:txBody>
          <a:bodyPr/>
          <a:lstStyle/>
          <a:p>
            <a:pPr eaLnBrk="1" hangingPunct="1"/>
            <a:r>
              <a:rPr lang="zh-CN" altLang="en-US" sz="3200" smtClean="0">
                <a:latin typeface="Times New Roman" pitchFamily="18" charset="0"/>
                <a:ea typeface="隶书" pitchFamily="49" charset="-122"/>
                <a:sym typeface="Webdings" pitchFamily="18" charset="2"/>
              </a:rPr>
              <a:t>附：电动机的能量转换</a:t>
            </a:r>
          </a:p>
        </p:txBody>
      </p:sp>
      <p:sp>
        <p:nvSpPr>
          <p:cNvPr id="259106" name="Rectangle 34"/>
          <p:cNvSpPr>
            <a:spLocks noGrp="1" noChangeArrowheads="1"/>
          </p:cNvSpPr>
          <p:nvPr>
            <p:ph idx="1"/>
          </p:nvPr>
        </p:nvSpPr>
        <p:spPr>
          <a:xfrm>
            <a:off x="2273300" y="1693863"/>
            <a:ext cx="3206750" cy="4191000"/>
          </a:xfrm>
        </p:spPr>
        <p:txBody>
          <a:bodyPr/>
          <a:lstStyle/>
          <a:p>
            <a:pPr marL="0" indent="0" eaLnBrk="1" hangingPunct="1">
              <a:lnSpc>
                <a:spcPct val="130000"/>
              </a:lnSpc>
              <a:buFont typeface="Wingdings" pitchFamily="2" charset="2"/>
              <a:buNone/>
            </a:pPr>
            <a:r>
              <a:rPr lang="zh-CN" altLang="en-US" smtClean="0">
                <a:latin typeface="Times New Roman" pitchFamily="18" charset="0"/>
                <a:ea typeface="宋体" pitchFamily="2" charset="-122"/>
              </a:rPr>
              <a:t>按照交流异步电机的原理，从定子传入转子的</a:t>
            </a:r>
            <a:r>
              <a:rPr lang="zh-CN" altLang="en-US" smtClean="0">
                <a:solidFill>
                  <a:schemeClr val="hlink"/>
                </a:solidFill>
                <a:latin typeface="Times New Roman" pitchFamily="18" charset="0"/>
                <a:ea typeface="宋体" pitchFamily="2" charset="-122"/>
              </a:rPr>
              <a:t>电磁功率</a:t>
            </a:r>
            <a:r>
              <a:rPr lang="en-US" altLang="zh-CN" smtClean="0">
                <a:solidFill>
                  <a:schemeClr val="hlink"/>
                </a:solidFill>
                <a:latin typeface="Times New Roman" pitchFamily="18" charset="0"/>
                <a:ea typeface="宋体" pitchFamily="2" charset="-122"/>
              </a:rPr>
              <a:t>P</a:t>
            </a:r>
            <a:r>
              <a:rPr lang="en-US" altLang="zh-CN" baseline="-25000" smtClean="0">
                <a:solidFill>
                  <a:schemeClr val="hlink"/>
                </a:solidFill>
                <a:latin typeface="Times New Roman" pitchFamily="18" charset="0"/>
                <a:ea typeface="宋体" pitchFamily="2" charset="-122"/>
              </a:rPr>
              <a:t>m</a:t>
            </a:r>
            <a:r>
              <a:rPr lang="zh-CN" altLang="en-US" smtClean="0">
                <a:latin typeface="Times New Roman" pitchFamily="18" charset="0"/>
                <a:ea typeface="宋体" pitchFamily="2" charset="-122"/>
              </a:rPr>
              <a:t>可分成两部分：</a:t>
            </a:r>
          </a:p>
          <a:p>
            <a:pPr marL="0" indent="0" eaLnBrk="1" hangingPunct="1">
              <a:lnSpc>
                <a:spcPct val="130000"/>
              </a:lnSpc>
              <a:buFont typeface="Wingdings" pitchFamily="2" charset="2"/>
              <a:buNone/>
            </a:pPr>
            <a:endParaRPr lang="zh-CN" altLang="en-US" smtClean="0">
              <a:latin typeface="Times New Roman" pitchFamily="18" charset="0"/>
              <a:ea typeface="宋体" pitchFamily="2" charset="-122"/>
            </a:endParaRPr>
          </a:p>
          <a:p>
            <a:pPr marL="0" indent="0" eaLnBrk="1" hangingPunct="1">
              <a:lnSpc>
                <a:spcPct val="130000"/>
              </a:lnSpc>
              <a:buFont typeface="Wingdings" pitchFamily="2" charset="2"/>
              <a:buNone/>
            </a:pPr>
            <a:r>
              <a:rPr lang="zh-CN" altLang="en-US" smtClean="0">
                <a:latin typeface="Times New Roman" pitchFamily="18" charset="0"/>
                <a:ea typeface="宋体" pitchFamily="2" charset="-122"/>
              </a:rPr>
              <a:t>一部分是拖动负载的有效功率，称作</a:t>
            </a:r>
            <a:r>
              <a:rPr lang="zh-CN" altLang="en-US" smtClean="0">
                <a:solidFill>
                  <a:schemeClr val="hlink"/>
                </a:solidFill>
                <a:latin typeface="Times New Roman" pitchFamily="18" charset="0"/>
                <a:ea typeface="宋体" pitchFamily="2" charset="-122"/>
              </a:rPr>
              <a:t>机械功率</a:t>
            </a:r>
            <a:r>
              <a:rPr lang="en-US" altLang="zh-CN" smtClean="0">
                <a:solidFill>
                  <a:schemeClr val="hlink"/>
                </a:solidFill>
                <a:latin typeface="Times New Roman" pitchFamily="18" charset="0"/>
                <a:ea typeface="宋体" pitchFamily="2" charset="-122"/>
              </a:rPr>
              <a:t>P</a:t>
            </a:r>
            <a:r>
              <a:rPr lang="en-US" altLang="zh-CN" baseline="-25000" smtClean="0">
                <a:solidFill>
                  <a:schemeClr val="hlink"/>
                </a:solidFill>
                <a:latin typeface="Times New Roman" pitchFamily="18" charset="0"/>
                <a:ea typeface="宋体" pitchFamily="2" charset="-122"/>
              </a:rPr>
              <a:t>mech</a:t>
            </a:r>
            <a:r>
              <a:rPr lang="zh-CN" altLang="en-US" smtClean="0">
                <a:latin typeface="Times New Roman" pitchFamily="18" charset="0"/>
                <a:ea typeface="宋体" pitchFamily="2" charset="-122"/>
              </a:rPr>
              <a:t>；</a:t>
            </a:r>
          </a:p>
          <a:p>
            <a:pPr marL="0" indent="0" eaLnBrk="1" hangingPunct="1">
              <a:lnSpc>
                <a:spcPct val="130000"/>
              </a:lnSpc>
              <a:buFont typeface="Wingdings" pitchFamily="2" charset="2"/>
              <a:buNone/>
            </a:pPr>
            <a:endParaRPr lang="zh-CN" altLang="en-US" smtClean="0">
              <a:latin typeface="Times New Roman" pitchFamily="18" charset="0"/>
              <a:ea typeface="宋体" pitchFamily="2" charset="-122"/>
            </a:endParaRPr>
          </a:p>
          <a:p>
            <a:pPr marL="0" indent="0" eaLnBrk="1" hangingPunct="1">
              <a:lnSpc>
                <a:spcPct val="130000"/>
              </a:lnSpc>
              <a:buFont typeface="Wingdings" pitchFamily="2" charset="2"/>
              <a:buNone/>
            </a:pPr>
            <a:r>
              <a:rPr lang="zh-CN" altLang="en-US" smtClean="0">
                <a:latin typeface="Times New Roman" pitchFamily="18" charset="0"/>
                <a:ea typeface="宋体" pitchFamily="2" charset="-122"/>
              </a:rPr>
              <a:t>另一部分是传输给转子电路的</a:t>
            </a:r>
            <a:r>
              <a:rPr lang="zh-CN" altLang="en-US" smtClean="0">
                <a:solidFill>
                  <a:srgbClr val="CC0000"/>
                </a:solidFill>
                <a:latin typeface="Times New Roman" pitchFamily="18" charset="0"/>
                <a:ea typeface="宋体" pitchFamily="2" charset="-122"/>
              </a:rPr>
              <a:t>转差功率</a:t>
            </a:r>
            <a:r>
              <a:rPr lang="en-US" altLang="zh-CN" smtClean="0">
                <a:solidFill>
                  <a:srgbClr val="CC0000"/>
                </a:solidFill>
                <a:latin typeface="Times New Roman" pitchFamily="18" charset="0"/>
                <a:ea typeface="宋体" pitchFamily="2" charset="-122"/>
              </a:rPr>
              <a:t>P</a:t>
            </a:r>
            <a:r>
              <a:rPr lang="en-US" altLang="zh-CN" baseline="-25000" smtClean="0">
                <a:solidFill>
                  <a:srgbClr val="CC0000"/>
                </a:solidFill>
                <a:latin typeface="Times New Roman" pitchFamily="18" charset="0"/>
                <a:ea typeface="宋体" pitchFamily="2" charset="-122"/>
              </a:rPr>
              <a:t>s</a:t>
            </a:r>
            <a:r>
              <a:rPr lang="en-US" altLang="zh-CN" smtClean="0">
                <a:solidFill>
                  <a:srgbClr val="CC0000"/>
                </a:solidFill>
                <a:latin typeface="Times New Roman" pitchFamily="18" charset="0"/>
                <a:ea typeface="宋体" pitchFamily="2" charset="-122"/>
              </a:rPr>
              <a:t>=sP</a:t>
            </a:r>
            <a:r>
              <a:rPr lang="en-US" altLang="zh-CN" baseline="-25000" smtClean="0">
                <a:solidFill>
                  <a:srgbClr val="CC0000"/>
                </a:solidFill>
                <a:latin typeface="Times New Roman" pitchFamily="18" charset="0"/>
                <a:ea typeface="宋体" pitchFamily="2" charset="-122"/>
              </a:rPr>
              <a:t>m</a:t>
            </a:r>
            <a:r>
              <a:rPr lang="zh-CN" altLang="en-US" smtClean="0">
                <a:latin typeface="Times New Roman" pitchFamily="18" charset="0"/>
                <a:ea typeface="宋体" pitchFamily="2" charset="-122"/>
              </a:rPr>
              <a:t>，与转差率 </a:t>
            </a:r>
            <a:r>
              <a:rPr lang="en-US" altLang="zh-CN" i="1" smtClean="0">
                <a:latin typeface="Times New Roman" pitchFamily="18" charset="0"/>
                <a:ea typeface="宋体" pitchFamily="2" charset="-122"/>
              </a:rPr>
              <a:t>s </a:t>
            </a:r>
            <a:r>
              <a:rPr lang="zh-CN" altLang="en-US" smtClean="0">
                <a:latin typeface="Times New Roman" pitchFamily="18" charset="0"/>
                <a:ea typeface="宋体" pitchFamily="2" charset="-122"/>
              </a:rPr>
              <a:t>成正比。       </a:t>
            </a:r>
          </a:p>
        </p:txBody>
      </p:sp>
      <p:grpSp>
        <p:nvGrpSpPr>
          <p:cNvPr id="27651" name="Group 46"/>
          <p:cNvGrpSpPr>
            <a:grpSpLocks/>
          </p:cNvGrpSpPr>
          <p:nvPr/>
        </p:nvGrpSpPr>
        <p:grpSpPr bwMode="auto">
          <a:xfrm>
            <a:off x="5100638" y="1412875"/>
            <a:ext cx="3984625" cy="4648200"/>
            <a:chOff x="2789" y="890"/>
            <a:chExt cx="2510" cy="2928"/>
          </a:xfrm>
        </p:grpSpPr>
        <p:grpSp>
          <p:nvGrpSpPr>
            <p:cNvPr id="27652" name="Group 2"/>
            <p:cNvGrpSpPr>
              <a:grpSpLocks/>
            </p:cNvGrpSpPr>
            <p:nvPr/>
          </p:nvGrpSpPr>
          <p:grpSpPr bwMode="auto">
            <a:xfrm>
              <a:off x="2789" y="890"/>
              <a:ext cx="2496" cy="2928"/>
              <a:chOff x="3072" y="1200"/>
              <a:chExt cx="2496" cy="2928"/>
            </a:xfrm>
          </p:grpSpPr>
          <p:sp>
            <p:nvSpPr>
              <p:cNvPr id="27653" name="Rectangle 3"/>
              <p:cNvSpPr>
                <a:spLocks noChangeArrowheads="1"/>
              </p:cNvSpPr>
              <p:nvPr/>
            </p:nvSpPr>
            <p:spPr bwMode="auto">
              <a:xfrm>
                <a:off x="3072" y="1200"/>
                <a:ext cx="2496" cy="2928"/>
              </a:xfrm>
              <a:prstGeom prst="rect">
                <a:avLst/>
              </a:prstGeom>
              <a:noFill/>
              <a:ln w="9525">
                <a:noFill/>
                <a:miter lim="800000"/>
                <a:headEnd/>
                <a:tailEnd/>
              </a:ln>
            </p:spPr>
            <p:txBody>
              <a:bodyPr wrap="none" anchor="ctr"/>
              <a:lstStyle/>
              <a:p>
                <a:pPr algn="ctr"/>
                <a:endParaRPr lang="zh-CN" altLang="en-US" sz="4800"/>
              </a:p>
            </p:txBody>
          </p:sp>
          <p:grpSp>
            <p:nvGrpSpPr>
              <p:cNvPr id="27654" name="Group 4"/>
              <p:cNvGrpSpPr>
                <a:grpSpLocks/>
              </p:cNvGrpSpPr>
              <p:nvPr/>
            </p:nvGrpSpPr>
            <p:grpSpPr bwMode="auto">
              <a:xfrm>
                <a:off x="3515" y="1582"/>
                <a:ext cx="65" cy="509"/>
                <a:chOff x="4104" y="3408"/>
                <a:chExt cx="48" cy="384"/>
              </a:xfrm>
            </p:grpSpPr>
            <p:sp>
              <p:nvSpPr>
                <p:cNvPr id="27655" name="Line 5"/>
                <p:cNvSpPr>
                  <a:spLocks noChangeShapeType="1"/>
                </p:cNvSpPr>
                <p:nvPr/>
              </p:nvSpPr>
              <p:spPr bwMode="auto">
                <a:xfrm flipV="1">
                  <a:off x="4128" y="3456"/>
                  <a:ext cx="0" cy="336"/>
                </a:xfrm>
                <a:prstGeom prst="line">
                  <a:avLst/>
                </a:prstGeom>
                <a:noFill/>
                <a:ln w="19050">
                  <a:solidFill>
                    <a:schemeClr val="tx1"/>
                  </a:solidFill>
                  <a:miter lim="800000"/>
                  <a:headEnd/>
                  <a:tailEnd/>
                </a:ln>
              </p:spPr>
              <p:txBody>
                <a:bodyPr/>
                <a:lstStyle/>
                <a:p>
                  <a:endParaRPr lang="zh-CN" altLang="en-US"/>
                </a:p>
              </p:txBody>
            </p:sp>
            <p:sp>
              <p:nvSpPr>
                <p:cNvPr id="27656" name="Oval 6"/>
                <p:cNvSpPr>
                  <a:spLocks noChangeArrowheads="1"/>
                </p:cNvSpPr>
                <p:nvPr/>
              </p:nvSpPr>
              <p:spPr bwMode="auto">
                <a:xfrm>
                  <a:off x="4104" y="3408"/>
                  <a:ext cx="48" cy="48"/>
                </a:xfrm>
                <a:prstGeom prst="ellipse">
                  <a:avLst/>
                </a:prstGeom>
                <a:noFill/>
                <a:ln w="19050">
                  <a:solidFill>
                    <a:schemeClr val="tx1"/>
                  </a:solidFill>
                  <a:miter lim="800000"/>
                  <a:headEnd/>
                  <a:tailEnd/>
                </a:ln>
              </p:spPr>
              <p:txBody>
                <a:bodyPr wrap="none" anchor="ctr"/>
                <a:lstStyle/>
                <a:p>
                  <a:pPr algn="ctr"/>
                  <a:endParaRPr lang="zh-CN" altLang="en-US" sz="4800"/>
                </a:p>
              </p:txBody>
            </p:sp>
          </p:grpSp>
          <p:sp>
            <p:nvSpPr>
              <p:cNvPr id="27657" name="Line 7"/>
              <p:cNvSpPr>
                <a:spLocks noChangeShapeType="1"/>
              </p:cNvSpPr>
              <p:nvPr/>
            </p:nvSpPr>
            <p:spPr bwMode="auto">
              <a:xfrm flipH="1" flipV="1">
                <a:off x="3900" y="1644"/>
                <a:ext cx="0" cy="672"/>
              </a:xfrm>
              <a:prstGeom prst="line">
                <a:avLst/>
              </a:prstGeom>
              <a:noFill/>
              <a:ln w="19050">
                <a:solidFill>
                  <a:schemeClr val="tx1"/>
                </a:solidFill>
                <a:miter lim="800000"/>
                <a:headEnd/>
                <a:tailEnd/>
              </a:ln>
            </p:spPr>
            <p:txBody>
              <a:bodyPr/>
              <a:lstStyle/>
              <a:p>
                <a:endParaRPr lang="zh-CN" altLang="en-US"/>
              </a:p>
            </p:txBody>
          </p:sp>
          <p:sp>
            <p:nvSpPr>
              <p:cNvPr id="27658" name="Oval 8"/>
              <p:cNvSpPr>
                <a:spLocks noChangeArrowheads="1"/>
              </p:cNvSpPr>
              <p:nvPr/>
            </p:nvSpPr>
            <p:spPr bwMode="auto">
              <a:xfrm>
                <a:off x="3875" y="1581"/>
                <a:ext cx="65" cy="64"/>
              </a:xfrm>
              <a:prstGeom prst="ellipse">
                <a:avLst/>
              </a:prstGeom>
              <a:noFill/>
              <a:ln w="19050">
                <a:solidFill>
                  <a:schemeClr val="tx1"/>
                </a:solidFill>
                <a:miter lim="800000"/>
                <a:headEnd/>
                <a:tailEnd/>
              </a:ln>
            </p:spPr>
            <p:txBody>
              <a:bodyPr wrap="none" anchor="ctr"/>
              <a:lstStyle/>
              <a:p>
                <a:pPr algn="ctr"/>
                <a:endParaRPr lang="zh-CN" altLang="en-US" sz="4800"/>
              </a:p>
            </p:txBody>
          </p:sp>
          <p:grpSp>
            <p:nvGrpSpPr>
              <p:cNvPr id="27659" name="Group 9"/>
              <p:cNvGrpSpPr>
                <a:grpSpLocks/>
              </p:cNvGrpSpPr>
              <p:nvPr/>
            </p:nvGrpSpPr>
            <p:grpSpPr bwMode="auto">
              <a:xfrm>
                <a:off x="4230" y="1593"/>
                <a:ext cx="66" cy="509"/>
                <a:chOff x="4104" y="3408"/>
                <a:chExt cx="48" cy="384"/>
              </a:xfrm>
            </p:grpSpPr>
            <p:sp>
              <p:nvSpPr>
                <p:cNvPr id="27660" name="Line 10"/>
                <p:cNvSpPr>
                  <a:spLocks noChangeShapeType="1"/>
                </p:cNvSpPr>
                <p:nvPr/>
              </p:nvSpPr>
              <p:spPr bwMode="auto">
                <a:xfrm flipV="1">
                  <a:off x="4128" y="3456"/>
                  <a:ext cx="0" cy="336"/>
                </a:xfrm>
                <a:prstGeom prst="line">
                  <a:avLst/>
                </a:prstGeom>
                <a:noFill/>
                <a:ln w="19050">
                  <a:solidFill>
                    <a:schemeClr val="tx1"/>
                  </a:solidFill>
                  <a:miter lim="800000"/>
                  <a:headEnd/>
                  <a:tailEnd/>
                </a:ln>
              </p:spPr>
              <p:txBody>
                <a:bodyPr/>
                <a:lstStyle/>
                <a:p>
                  <a:endParaRPr lang="zh-CN" altLang="en-US"/>
                </a:p>
              </p:txBody>
            </p:sp>
            <p:sp>
              <p:nvSpPr>
                <p:cNvPr id="27661" name="Oval 11"/>
                <p:cNvSpPr>
                  <a:spLocks noChangeArrowheads="1"/>
                </p:cNvSpPr>
                <p:nvPr/>
              </p:nvSpPr>
              <p:spPr bwMode="auto">
                <a:xfrm>
                  <a:off x="4104" y="3408"/>
                  <a:ext cx="48" cy="48"/>
                </a:xfrm>
                <a:prstGeom prst="ellipse">
                  <a:avLst/>
                </a:prstGeom>
                <a:noFill/>
                <a:ln w="19050">
                  <a:solidFill>
                    <a:schemeClr val="tx1"/>
                  </a:solidFill>
                  <a:miter lim="800000"/>
                  <a:headEnd/>
                  <a:tailEnd/>
                </a:ln>
              </p:spPr>
              <p:txBody>
                <a:bodyPr wrap="none" anchor="ctr"/>
                <a:lstStyle/>
                <a:p>
                  <a:pPr algn="ctr"/>
                  <a:endParaRPr lang="zh-CN" altLang="en-US" sz="4800"/>
                </a:p>
              </p:txBody>
            </p:sp>
          </p:grpSp>
          <p:sp>
            <p:nvSpPr>
              <p:cNvPr id="27662" name="Text Box 12"/>
              <p:cNvSpPr txBox="1">
                <a:spLocks noChangeArrowheads="1"/>
              </p:cNvSpPr>
              <p:nvPr/>
            </p:nvSpPr>
            <p:spPr bwMode="auto">
              <a:xfrm>
                <a:off x="3733" y="1296"/>
                <a:ext cx="393" cy="288"/>
              </a:xfrm>
              <a:prstGeom prst="rect">
                <a:avLst/>
              </a:prstGeom>
              <a:noFill/>
              <a:ln w="19050">
                <a:noFill/>
                <a:miter lim="800000"/>
                <a:headEnd/>
                <a:tailEnd/>
              </a:ln>
            </p:spPr>
            <p:txBody>
              <a:bodyPr>
                <a:spAutoFit/>
              </a:bodyPr>
              <a:lstStyle/>
              <a:p>
                <a:pPr>
                  <a:lnSpc>
                    <a:spcPct val="100000"/>
                  </a:lnSpc>
                  <a:spcBef>
                    <a:spcPct val="50000"/>
                  </a:spcBef>
                </a:pPr>
                <a:r>
                  <a:rPr lang="en-US" altLang="zh-CN">
                    <a:solidFill>
                      <a:schemeClr val="tx1"/>
                    </a:solidFill>
                    <a:latin typeface="Tahoma" pitchFamily="34" charset="0"/>
                  </a:rPr>
                  <a:t>~</a:t>
                </a:r>
                <a:endParaRPr lang="en-US" altLang="zh-CN" b="0">
                  <a:solidFill>
                    <a:schemeClr val="tx1"/>
                  </a:solidFill>
                  <a:latin typeface="Tahoma" pitchFamily="34" charset="0"/>
                </a:endParaRPr>
              </a:p>
            </p:txBody>
          </p:sp>
          <p:sp>
            <p:nvSpPr>
              <p:cNvPr id="27663" name="Oval 13"/>
              <p:cNvSpPr>
                <a:spLocks noChangeArrowheads="1"/>
              </p:cNvSpPr>
              <p:nvPr/>
            </p:nvSpPr>
            <p:spPr bwMode="auto">
              <a:xfrm>
                <a:off x="3561" y="2316"/>
                <a:ext cx="720" cy="660"/>
              </a:xfrm>
              <a:prstGeom prst="ellipse">
                <a:avLst/>
              </a:prstGeom>
              <a:noFill/>
              <a:ln w="19050">
                <a:solidFill>
                  <a:schemeClr val="tx1"/>
                </a:solidFill>
                <a:miter lim="800000"/>
                <a:headEnd/>
                <a:tailEnd/>
              </a:ln>
            </p:spPr>
            <p:txBody>
              <a:bodyPr wrap="none" anchor="ctr"/>
              <a:lstStyle/>
              <a:p>
                <a:pPr algn="ctr"/>
                <a:endParaRPr lang="zh-CN" altLang="en-US" sz="4800"/>
              </a:p>
            </p:txBody>
          </p:sp>
          <p:sp>
            <p:nvSpPr>
              <p:cNvPr id="27664" name="Oval 14"/>
              <p:cNvSpPr>
                <a:spLocks noChangeArrowheads="1"/>
              </p:cNvSpPr>
              <p:nvPr/>
            </p:nvSpPr>
            <p:spPr bwMode="auto">
              <a:xfrm>
                <a:off x="3684" y="2416"/>
                <a:ext cx="480" cy="464"/>
              </a:xfrm>
              <a:prstGeom prst="ellipse">
                <a:avLst/>
              </a:prstGeom>
              <a:noFill/>
              <a:ln w="19050">
                <a:solidFill>
                  <a:schemeClr val="tx1"/>
                </a:solidFill>
                <a:miter lim="800000"/>
                <a:headEnd/>
                <a:tailEnd/>
              </a:ln>
            </p:spPr>
            <p:txBody>
              <a:bodyPr wrap="none" anchor="ctr"/>
              <a:lstStyle/>
              <a:p>
                <a:pPr algn="ctr"/>
                <a:endParaRPr lang="zh-CN" altLang="en-US" sz="4800"/>
              </a:p>
            </p:txBody>
          </p:sp>
          <p:sp>
            <p:nvSpPr>
              <p:cNvPr id="27665" name="Line 15"/>
              <p:cNvSpPr>
                <a:spLocks noChangeShapeType="1"/>
              </p:cNvSpPr>
              <p:nvPr/>
            </p:nvSpPr>
            <p:spPr bwMode="auto">
              <a:xfrm>
                <a:off x="3540" y="2064"/>
                <a:ext cx="168" cy="324"/>
              </a:xfrm>
              <a:prstGeom prst="line">
                <a:avLst/>
              </a:prstGeom>
              <a:noFill/>
              <a:ln w="28575">
                <a:solidFill>
                  <a:schemeClr val="tx1"/>
                </a:solidFill>
                <a:miter lim="800000"/>
                <a:headEnd/>
                <a:tailEnd/>
              </a:ln>
            </p:spPr>
            <p:txBody>
              <a:bodyPr/>
              <a:lstStyle/>
              <a:p>
                <a:endParaRPr lang="zh-CN" altLang="en-US"/>
              </a:p>
            </p:txBody>
          </p:sp>
          <p:sp>
            <p:nvSpPr>
              <p:cNvPr id="27666" name="Line 16"/>
              <p:cNvSpPr>
                <a:spLocks noChangeShapeType="1"/>
              </p:cNvSpPr>
              <p:nvPr/>
            </p:nvSpPr>
            <p:spPr bwMode="auto">
              <a:xfrm flipH="1">
                <a:off x="4116" y="2076"/>
                <a:ext cx="144" cy="288"/>
              </a:xfrm>
              <a:prstGeom prst="line">
                <a:avLst/>
              </a:prstGeom>
              <a:noFill/>
              <a:ln w="28575">
                <a:solidFill>
                  <a:schemeClr val="tx1"/>
                </a:solidFill>
                <a:miter lim="800000"/>
                <a:headEnd/>
                <a:tailEnd/>
              </a:ln>
            </p:spPr>
            <p:txBody>
              <a:bodyPr/>
              <a:lstStyle/>
              <a:p>
                <a:endParaRPr lang="zh-CN" altLang="en-US"/>
              </a:p>
            </p:txBody>
          </p:sp>
          <p:sp>
            <p:nvSpPr>
              <p:cNvPr id="27667" name="Line 17"/>
              <p:cNvSpPr>
                <a:spLocks noChangeShapeType="1"/>
              </p:cNvSpPr>
              <p:nvPr/>
            </p:nvSpPr>
            <p:spPr bwMode="auto">
              <a:xfrm>
                <a:off x="3912" y="2652"/>
                <a:ext cx="672" cy="0"/>
              </a:xfrm>
              <a:prstGeom prst="line">
                <a:avLst/>
              </a:prstGeom>
              <a:noFill/>
              <a:ln w="76200">
                <a:solidFill>
                  <a:schemeClr val="tx1"/>
                </a:solidFill>
                <a:miter lim="800000"/>
                <a:headEnd/>
                <a:tailEnd/>
              </a:ln>
            </p:spPr>
            <p:txBody>
              <a:bodyPr/>
              <a:lstStyle/>
              <a:p>
                <a:endParaRPr lang="zh-CN" altLang="en-US"/>
              </a:p>
            </p:txBody>
          </p:sp>
          <p:sp>
            <p:nvSpPr>
              <p:cNvPr id="27668" name="Rectangle 18"/>
              <p:cNvSpPr>
                <a:spLocks noChangeArrowheads="1"/>
              </p:cNvSpPr>
              <p:nvPr/>
            </p:nvSpPr>
            <p:spPr bwMode="auto">
              <a:xfrm>
                <a:off x="4584" y="2496"/>
                <a:ext cx="576" cy="336"/>
              </a:xfrm>
              <a:prstGeom prst="rect">
                <a:avLst/>
              </a:prstGeom>
              <a:noFill/>
              <a:ln w="19050">
                <a:solidFill>
                  <a:schemeClr val="tx1"/>
                </a:solidFill>
                <a:miter lim="800000"/>
                <a:headEnd/>
                <a:tailEnd/>
              </a:ln>
            </p:spPr>
            <p:txBody>
              <a:bodyPr wrap="none" anchor="ctr"/>
              <a:lstStyle/>
              <a:p>
                <a:pPr algn="ctr"/>
                <a:endParaRPr lang="zh-CN" altLang="en-US" sz="4800"/>
              </a:p>
            </p:txBody>
          </p:sp>
          <p:sp>
            <p:nvSpPr>
              <p:cNvPr id="27669" name="Line 19"/>
              <p:cNvSpPr>
                <a:spLocks noChangeShapeType="1"/>
              </p:cNvSpPr>
              <p:nvPr/>
            </p:nvSpPr>
            <p:spPr bwMode="auto">
              <a:xfrm>
                <a:off x="4584" y="2496"/>
                <a:ext cx="576" cy="336"/>
              </a:xfrm>
              <a:prstGeom prst="line">
                <a:avLst/>
              </a:prstGeom>
              <a:noFill/>
              <a:ln w="12700">
                <a:solidFill>
                  <a:schemeClr val="tx1"/>
                </a:solidFill>
                <a:miter lim="800000"/>
                <a:headEnd/>
                <a:tailEnd/>
              </a:ln>
            </p:spPr>
            <p:txBody>
              <a:bodyPr/>
              <a:lstStyle/>
              <a:p>
                <a:endParaRPr lang="zh-CN" altLang="en-US"/>
              </a:p>
            </p:txBody>
          </p:sp>
          <p:sp>
            <p:nvSpPr>
              <p:cNvPr id="27670" name="Line 20"/>
              <p:cNvSpPr>
                <a:spLocks noChangeShapeType="1"/>
              </p:cNvSpPr>
              <p:nvPr/>
            </p:nvSpPr>
            <p:spPr bwMode="auto">
              <a:xfrm flipV="1">
                <a:off x="4584" y="2496"/>
                <a:ext cx="576" cy="336"/>
              </a:xfrm>
              <a:prstGeom prst="line">
                <a:avLst/>
              </a:prstGeom>
              <a:noFill/>
              <a:ln w="12700">
                <a:solidFill>
                  <a:schemeClr val="tx1"/>
                </a:solidFill>
                <a:miter lim="800000"/>
                <a:headEnd/>
                <a:tailEnd/>
              </a:ln>
            </p:spPr>
            <p:txBody>
              <a:bodyPr/>
              <a:lstStyle/>
              <a:p>
                <a:endParaRPr lang="zh-CN" altLang="en-US"/>
              </a:p>
            </p:txBody>
          </p:sp>
          <p:sp>
            <p:nvSpPr>
              <p:cNvPr id="27671" name="Line 21"/>
              <p:cNvSpPr>
                <a:spLocks noChangeShapeType="1"/>
              </p:cNvSpPr>
              <p:nvPr/>
            </p:nvSpPr>
            <p:spPr bwMode="auto">
              <a:xfrm>
                <a:off x="3924" y="2880"/>
                <a:ext cx="0" cy="336"/>
              </a:xfrm>
              <a:prstGeom prst="line">
                <a:avLst/>
              </a:prstGeom>
              <a:noFill/>
              <a:ln w="19050">
                <a:solidFill>
                  <a:schemeClr val="tx1"/>
                </a:solidFill>
                <a:miter lim="800000"/>
                <a:headEnd/>
                <a:tailEnd/>
              </a:ln>
            </p:spPr>
            <p:txBody>
              <a:bodyPr/>
              <a:lstStyle/>
              <a:p>
                <a:endParaRPr lang="zh-CN" altLang="en-US"/>
              </a:p>
            </p:txBody>
          </p:sp>
          <p:sp>
            <p:nvSpPr>
              <p:cNvPr id="27672" name="Rectangle 22"/>
              <p:cNvSpPr>
                <a:spLocks noChangeArrowheads="1"/>
              </p:cNvSpPr>
              <p:nvPr/>
            </p:nvSpPr>
            <p:spPr bwMode="auto">
              <a:xfrm>
                <a:off x="3876" y="3216"/>
                <a:ext cx="96" cy="240"/>
              </a:xfrm>
              <a:prstGeom prst="rect">
                <a:avLst/>
              </a:prstGeom>
              <a:noFill/>
              <a:ln w="19050">
                <a:solidFill>
                  <a:schemeClr val="tx1"/>
                </a:solidFill>
                <a:miter lim="800000"/>
                <a:headEnd/>
                <a:tailEnd/>
              </a:ln>
            </p:spPr>
            <p:txBody>
              <a:bodyPr wrap="none" anchor="ctr"/>
              <a:lstStyle/>
              <a:p>
                <a:pPr algn="ctr"/>
                <a:endParaRPr lang="zh-CN" altLang="en-US" sz="4800"/>
              </a:p>
            </p:txBody>
          </p:sp>
          <p:sp>
            <p:nvSpPr>
              <p:cNvPr id="27673" name="Rectangle 23"/>
              <p:cNvSpPr>
                <a:spLocks noChangeArrowheads="1"/>
              </p:cNvSpPr>
              <p:nvPr/>
            </p:nvSpPr>
            <p:spPr bwMode="auto">
              <a:xfrm>
                <a:off x="3504" y="3216"/>
                <a:ext cx="96" cy="240"/>
              </a:xfrm>
              <a:prstGeom prst="rect">
                <a:avLst/>
              </a:prstGeom>
              <a:noFill/>
              <a:ln w="19050">
                <a:solidFill>
                  <a:schemeClr val="tx1"/>
                </a:solidFill>
                <a:miter lim="800000"/>
                <a:headEnd/>
                <a:tailEnd/>
              </a:ln>
            </p:spPr>
            <p:txBody>
              <a:bodyPr wrap="none" anchor="ctr"/>
              <a:lstStyle/>
              <a:p>
                <a:pPr algn="ctr"/>
                <a:endParaRPr lang="zh-CN" altLang="en-US" sz="4800"/>
              </a:p>
            </p:txBody>
          </p:sp>
          <p:sp>
            <p:nvSpPr>
              <p:cNvPr id="27674" name="Rectangle 24"/>
              <p:cNvSpPr>
                <a:spLocks noChangeArrowheads="1"/>
              </p:cNvSpPr>
              <p:nvPr/>
            </p:nvSpPr>
            <p:spPr bwMode="auto">
              <a:xfrm>
                <a:off x="4224" y="3216"/>
                <a:ext cx="96" cy="240"/>
              </a:xfrm>
              <a:prstGeom prst="rect">
                <a:avLst/>
              </a:prstGeom>
              <a:noFill/>
              <a:ln w="19050">
                <a:solidFill>
                  <a:schemeClr val="tx1"/>
                </a:solidFill>
                <a:miter lim="800000"/>
                <a:headEnd/>
                <a:tailEnd/>
              </a:ln>
            </p:spPr>
            <p:txBody>
              <a:bodyPr wrap="none" anchor="ctr"/>
              <a:lstStyle/>
              <a:p>
                <a:pPr algn="ctr"/>
                <a:endParaRPr lang="zh-CN" altLang="en-US" sz="4800"/>
              </a:p>
            </p:txBody>
          </p:sp>
          <p:sp>
            <p:nvSpPr>
              <p:cNvPr id="27675" name="Line 25"/>
              <p:cNvSpPr>
                <a:spLocks noChangeShapeType="1"/>
              </p:cNvSpPr>
              <p:nvPr/>
            </p:nvSpPr>
            <p:spPr bwMode="auto">
              <a:xfrm flipH="1">
                <a:off x="3924" y="3456"/>
                <a:ext cx="0" cy="288"/>
              </a:xfrm>
              <a:prstGeom prst="line">
                <a:avLst/>
              </a:prstGeom>
              <a:noFill/>
              <a:ln w="19050">
                <a:solidFill>
                  <a:schemeClr val="tx1"/>
                </a:solidFill>
                <a:miter lim="800000"/>
                <a:headEnd/>
                <a:tailEnd/>
              </a:ln>
            </p:spPr>
            <p:txBody>
              <a:bodyPr/>
              <a:lstStyle/>
              <a:p>
                <a:endParaRPr lang="zh-CN" altLang="en-US"/>
              </a:p>
            </p:txBody>
          </p:sp>
          <p:sp>
            <p:nvSpPr>
              <p:cNvPr id="27676" name="Line 26"/>
              <p:cNvSpPr>
                <a:spLocks noChangeShapeType="1"/>
              </p:cNvSpPr>
              <p:nvPr/>
            </p:nvSpPr>
            <p:spPr bwMode="auto">
              <a:xfrm flipH="1">
                <a:off x="4272" y="3456"/>
                <a:ext cx="0" cy="288"/>
              </a:xfrm>
              <a:prstGeom prst="line">
                <a:avLst/>
              </a:prstGeom>
              <a:noFill/>
              <a:ln w="19050">
                <a:solidFill>
                  <a:schemeClr val="tx1"/>
                </a:solidFill>
                <a:miter lim="800000"/>
                <a:headEnd/>
                <a:tailEnd/>
              </a:ln>
            </p:spPr>
            <p:txBody>
              <a:bodyPr/>
              <a:lstStyle/>
              <a:p>
                <a:endParaRPr lang="zh-CN" altLang="en-US"/>
              </a:p>
            </p:txBody>
          </p:sp>
          <p:sp>
            <p:nvSpPr>
              <p:cNvPr id="27677" name="Line 27"/>
              <p:cNvSpPr>
                <a:spLocks noChangeShapeType="1"/>
              </p:cNvSpPr>
              <p:nvPr/>
            </p:nvSpPr>
            <p:spPr bwMode="auto">
              <a:xfrm flipH="1">
                <a:off x="3552" y="3456"/>
                <a:ext cx="0" cy="288"/>
              </a:xfrm>
              <a:prstGeom prst="line">
                <a:avLst/>
              </a:prstGeom>
              <a:noFill/>
              <a:ln w="19050">
                <a:solidFill>
                  <a:schemeClr val="tx1"/>
                </a:solidFill>
                <a:miter lim="800000"/>
                <a:headEnd/>
                <a:tailEnd/>
              </a:ln>
            </p:spPr>
            <p:txBody>
              <a:bodyPr/>
              <a:lstStyle/>
              <a:p>
                <a:endParaRPr lang="zh-CN" altLang="en-US"/>
              </a:p>
            </p:txBody>
          </p:sp>
          <p:sp>
            <p:nvSpPr>
              <p:cNvPr id="27678" name="Line 28"/>
              <p:cNvSpPr>
                <a:spLocks noChangeShapeType="1"/>
              </p:cNvSpPr>
              <p:nvPr/>
            </p:nvSpPr>
            <p:spPr bwMode="auto">
              <a:xfrm>
                <a:off x="3564" y="3744"/>
                <a:ext cx="720" cy="0"/>
              </a:xfrm>
              <a:prstGeom prst="line">
                <a:avLst/>
              </a:prstGeom>
              <a:noFill/>
              <a:ln w="19050">
                <a:solidFill>
                  <a:schemeClr val="tx1"/>
                </a:solidFill>
                <a:miter lim="800000"/>
                <a:headEnd/>
                <a:tailEnd/>
              </a:ln>
            </p:spPr>
            <p:txBody>
              <a:bodyPr/>
              <a:lstStyle/>
              <a:p>
                <a:endParaRPr lang="zh-CN" altLang="en-US"/>
              </a:p>
            </p:txBody>
          </p:sp>
          <p:sp>
            <p:nvSpPr>
              <p:cNvPr id="27679" name="Line 29"/>
              <p:cNvSpPr>
                <a:spLocks noChangeShapeType="1"/>
              </p:cNvSpPr>
              <p:nvPr/>
            </p:nvSpPr>
            <p:spPr bwMode="auto">
              <a:xfrm>
                <a:off x="4272" y="2988"/>
                <a:ext cx="0" cy="240"/>
              </a:xfrm>
              <a:prstGeom prst="line">
                <a:avLst/>
              </a:prstGeom>
              <a:noFill/>
              <a:ln w="19050">
                <a:solidFill>
                  <a:schemeClr val="tx1"/>
                </a:solidFill>
                <a:miter lim="800000"/>
                <a:headEnd/>
                <a:tailEnd/>
              </a:ln>
            </p:spPr>
            <p:txBody>
              <a:bodyPr/>
              <a:lstStyle/>
              <a:p>
                <a:endParaRPr lang="zh-CN" altLang="en-US"/>
              </a:p>
            </p:txBody>
          </p:sp>
          <p:sp>
            <p:nvSpPr>
              <p:cNvPr id="27680" name="Line 30"/>
              <p:cNvSpPr>
                <a:spLocks noChangeShapeType="1"/>
              </p:cNvSpPr>
              <p:nvPr/>
            </p:nvSpPr>
            <p:spPr bwMode="auto">
              <a:xfrm>
                <a:off x="4080" y="2796"/>
                <a:ext cx="192" cy="192"/>
              </a:xfrm>
              <a:prstGeom prst="line">
                <a:avLst/>
              </a:prstGeom>
              <a:noFill/>
              <a:ln w="28575">
                <a:solidFill>
                  <a:schemeClr val="tx1"/>
                </a:solidFill>
                <a:miter lim="800000"/>
                <a:headEnd/>
                <a:tailEnd/>
              </a:ln>
            </p:spPr>
            <p:txBody>
              <a:bodyPr/>
              <a:lstStyle/>
              <a:p>
                <a:endParaRPr lang="zh-CN" altLang="en-US"/>
              </a:p>
            </p:txBody>
          </p:sp>
          <p:sp>
            <p:nvSpPr>
              <p:cNvPr id="27681" name="Line 31"/>
              <p:cNvSpPr>
                <a:spLocks noChangeShapeType="1"/>
              </p:cNvSpPr>
              <p:nvPr/>
            </p:nvSpPr>
            <p:spPr bwMode="auto">
              <a:xfrm>
                <a:off x="3552" y="2976"/>
                <a:ext cx="0" cy="240"/>
              </a:xfrm>
              <a:prstGeom prst="line">
                <a:avLst/>
              </a:prstGeom>
              <a:noFill/>
              <a:ln w="19050">
                <a:solidFill>
                  <a:schemeClr val="tx1"/>
                </a:solidFill>
                <a:miter lim="800000"/>
                <a:headEnd/>
                <a:tailEnd/>
              </a:ln>
            </p:spPr>
            <p:txBody>
              <a:bodyPr/>
              <a:lstStyle/>
              <a:p>
                <a:endParaRPr lang="zh-CN" altLang="en-US"/>
              </a:p>
            </p:txBody>
          </p:sp>
          <p:sp>
            <p:nvSpPr>
              <p:cNvPr id="27682" name="Line 32"/>
              <p:cNvSpPr>
                <a:spLocks noChangeShapeType="1"/>
              </p:cNvSpPr>
              <p:nvPr/>
            </p:nvSpPr>
            <p:spPr bwMode="auto">
              <a:xfrm flipV="1">
                <a:off x="3552" y="2784"/>
                <a:ext cx="192" cy="192"/>
              </a:xfrm>
              <a:prstGeom prst="line">
                <a:avLst/>
              </a:prstGeom>
              <a:noFill/>
              <a:ln w="28575">
                <a:solidFill>
                  <a:schemeClr val="tx1"/>
                </a:solidFill>
                <a:miter lim="800000"/>
                <a:headEnd/>
                <a:tailEnd/>
              </a:ln>
            </p:spPr>
            <p:txBody>
              <a:bodyPr/>
              <a:lstStyle/>
              <a:p>
                <a:endParaRPr lang="zh-CN" altLang="en-US"/>
              </a:p>
            </p:txBody>
          </p:sp>
        </p:grpSp>
        <p:grpSp>
          <p:nvGrpSpPr>
            <p:cNvPr id="27683" name="Group 45"/>
            <p:cNvGrpSpPr>
              <a:grpSpLocks/>
            </p:cNvGrpSpPr>
            <p:nvPr/>
          </p:nvGrpSpPr>
          <p:grpSpPr bwMode="auto">
            <a:xfrm>
              <a:off x="3630" y="1533"/>
              <a:ext cx="1669" cy="1584"/>
              <a:chOff x="3630" y="1533"/>
              <a:chExt cx="1669" cy="1584"/>
            </a:xfrm>
          </p:grpSpPr>
          <p:sp>
            <p:nvSpPr>
              <p:cNvPr id="27684" name="Text Box 37"/>
              <p:cNvSpPr txBox="1">
                <a:spLocks noChangeArrowheads="1"/>
              </p:cNvSpPr>
              <p:nvPr/>
            </p:nvSpPr>
            <p:spPr bwMode="auto">
              <a:xfrm>
                <a:off x="4702" y="2717"/>
                <a:ext cx="597" cy="288"/>
              </a:xfrm>
              <a:prstGeom prst="rect">
                <a:avLst/>
              </a:prstGeom>
              <a:noFill/>
              <a:ln w="9525">
                <a:noFill/>
                <a:miter lim="800000"/>
                <a:headEnd/>
                <a:tailEnd/>
              </a:ln>
            </p:spPr>
            <p:txBody>
              <a:bodyPr>
                <a:spAutoFit/>
              </a:bodyPr>
              <a:lstStyle/>
              <a:p>
                <a:pPr>
                  <a:lnSpc>
                    <a:spcPct val="100000"/>
                  </a:lnSpc>
                </a:pPr>
                <a:r>
                  <a:rPr lang="en-US" altLang="zh-CN" i="1">
                    <a:solidFill>
                      <a:srgbClr val="00FF00"/>
                    </a:solidFill>
                    <a:latin typeface="Times New Roman" pitchFamily="18" charset="0"/>
                  </a:rPr>
                  <a:t>P</a:t>
                </a:r>
                <a:r>
                  <a:rPr lang="en-US" altLang="zh-CN" baseline="-25000">
                    <a:solidFill>
                      <a:srgbClr val="00FF00"/>
                    </a:solidFill>
                    <a:latin typeface="Times New Roman" pitchFamily="18" charset="0"/>
                  </a:rPr>
                  <a:t>mech</a:t>
                </a:r>
                <a:endParaRPr lang="en-US" altLang="zh-CN">
                  <a:solidFill>
                    <a:srgbClr val="00FF00"/>
                  </a:solidFill>
                  <a:latin typeface="Times New Roman" pitchFamily="18" charset="0"/>
                </a:endParaRPr>
              </a:p>
            </p:txBody>
          </p:sp>
          <p:sp>
            <p:nvSpPr>
              <p:cNvPr id="27685" name="Line 39"/>
              <p:cNvSpPr>
                <a:spLocks noChangeShapeType="1"/>
              </p:cNvSpPr>
              <p:nvPr/>
            </p:nvSpPr>
            <p:spPr bwMode="auto">
              <a:xfrm>
                <a:off x="3700" y="1821"/>
                <a:ext cx="0" cy="432"/>
              </a:xfrm>
              <a:prstGeom prst="line">
                <a:avLst/>
              </a:prstGeom>
              <a:noFill/>
              <a:ln w="57150">
                <a:solidFill>
                  <a:schemeClr val="hlink"/>
                </a:solidFill>
                <a:miter lim="800000"/>
                <a:headEnd/>
                <a:tailEnd type="triangle" w="med" len="med"/>
              </a:ln>
            </p:spPr>
            <p:txBody>
              <a:bodyPr/>
              <a:lstStyle/>
              <a:p>
                <a:endParaRPr lang="zh-CN" altLang="en-US"/>
              </a:p>
            </p:txBody>
          </p:sp>
          <p:sp>
            <p:nvSpPr>
              <p:cNvPr id="27686" name="Text Box 40"/>
              <p:cNvSpPr txBox="1">
                <a:spLocks noChangeArrowheads="1"/>
              </p:cNvSpPr>
              <p:nvPr/>
            </p:nvSpPr>
            <p:spPr bwMode="auto">
              <a:xfrm>
                <a:off x="3630" y="1533"/>
                <a:ext cx="435" cy="291"/>
              </a:xfrm>
              <a:prstGeom prst="rect">
                <a:avLst/>
              </a:prstGeom>
              <a:noFill/>
              <a:ln w="9525">
                <a:noFill/>
                <a:miter lim="800000"/>
                <a:headEnd/>
                <a:tailEnd/>
              </a:ln>
            </p:spPr>
            <p:txBody>
              <a:bodyPr>
                <a:spAutoFit/>
              </a:bodyPr>
              <a:lstStyle/>
              <a:p>
                <a:pPr>
                  <a:lnSpc>
                    <a:spcPct val="100000"/>
                  </a:lnSpc>
                </a:pPr>
                <a:r>
                  <a:rPr lang="en-US" altLang="zh-CN" i="1">
                    <a:solidFill>
                      <a:schemeClr val="hlink"/>
                    </a:solidFill>
                    <a:latin typeface="Times New Roman" pitchFamily="18" charset="0"/>
                  </a:rPr>
                  <a:t>P</a:t>
                </a:r>
                <a:r>
                  <a:rPr lang="en-US" altLang="zh-CN" baseline="-25000">
                    <a:solidFill>
                      <a:schemeClr val="hlink"/>
                    </a:solidFill>
                    <a:latin typeface="Times New Roman" pitchFamily="18" charset="0"/>
                  </a:rPr>
                  <a:t>m</a:t>
                </a:r>
                <a:endParaRPr lang="en-US" altLang="zh-CN">
                  <a:solidFill>
                    <a:schemeClr val="hlink"/>
                  </a:solidFill>
                  <a:latin typeface="Verdana" pitchFamily="34" charset="0"/>
                </a:endParaRPr>
              </a:p>
            </p:txBody>
          </p:sp>
          <p:sp>
            <p:nvSpPr>
              <p:cNvPr id="27687" name="Text Box 42"/>
              <p:cNvSpPr txBox="1">
                <a:spLocks noChangeArrowheads="1"/>
              </p:cNvSpPr>
              <p:nvPr/>
            </p:nvSpPr>
            <p:spPr bwMode="auto">
              <a:xfrm>
                <a:off x="3691" y="2829"/>
                <a:ext cx="357" cy="288"/>
              </a:xfrm>
              <a:prstGeom prst="rect">
                <a:avLst/>
              </a:prstGeom>
              <a:noFill/>
              <a:ln w="9525">
                <a:noFill/>
                <a:miter lim="800000"/>
                <a:headEnd/>
                <a:tailEnd/>
              </a:ln>
            </p:spPr>
            <p:txBody>
              <a:bodyPr>
                <a:spAutoFit/>
              </a:bodyPr>
              <a:lstStyle/>
              <a:p>
                <a:pPr>
                  <a:lnSpc>
                    <a:spcPct val="100000"/>
                  </a:lnSpc>
                </a:pPr>
                <a:r>
                  <a:rPr lang="en-US" altLang="zh-CN" i="1">
                    <a:solidFill>
                      <a:srgbClr val="FF3300"/>
                    </a:solidFill>
                    <a:latin typeface="Times New Roman" pitchFamily="18" charset="0"/>
                  </a:rPr>
                  <a:t>P</a:t>
                </a:r>
                <a:r>
                  <a:rPr lang="en-US" altLang="zh-CN" baseline="-25000">
                    <a:solidFill>
                      <a:srgbClr val="FF3300"/>
                    </a:solidFill>
                    <a:latin typeface="Times New Roman" pitchFamily="18" charset="0"/>
                  </a:rPr>
                  <a:t>s</a:t>
                </a:r>
                <a:endParaRPr lang="en-US" altLang="zh-CN">
                  <a:solidFill>
                    <a:schemeClr val="tx1"/>
                  </a:solidFill>
                  <a:latin typeface="Verdana" pitchFamily="34" charset="0"/>
                </a:endParaRPr>
              </a:p>
            </p:txBody>
          </p:sp>
          <p:sp>
            <p:nvSpPr>
              <p:cNvPr id="27688" name="Line 43"/>
              <p:cNvSpPr>
                <a:spLocks noChangeShapeType="1"/>
              </p:cNvSpPr>
              <p:nvPr/>
            </p:nvSpPr>
            <p:spPr bwMode="auto">
              <a:xfrm>
                <a:off x="3700" y="2437"/>
                <a:ext cx="0" cy="432"/>
              </a:xfrm>
              <a:prstGeom prst="line">
                <a:avLst/>
              </a:prstGeom>
              <a:noFill/>
              <a:ln w="57150">
                <a:solidFill>
                  <a:srgbClr val="FF0000"/>
                </a:solidFill>
                <a:miter lim="800000"/>
                <a:headEnd/>
                <a:tailEnd type="triangle" w="med" len="med"/>
              </a:ln>
            </p:spPr>
            <p:txBody>
              <a:bodyPr/>
              <a:lstStyle/>
              <a:p>
                <a:endParaRPr lang="zh-CN" altLang="en-US"/>
              </a:p>
            </p:txBody>
          </p:sp>
          <p:sp>
            <p:nvSpPr>
              <p:cNvPr id="27689" name="Line 44"/>
              <p:cNvSpPr>
                <a:spLocks noChangeShapeType="1"/>
              </p:cNvSpPr>
              <p:nvPr/>
            </p:nvSpPr>
            <p:spPr bwMode="auto">
              <a:xfrm>
                <a:off x="4478" y="2673"/>
                <a:ext cx="477" cy="3"/>
              </a:xfrm>
              <a:prstGeom prst="line">
                <a:avLst/>
              </a:prstGeom>
              <a:noFill/>
              <a:ln w="57150">
                <a:solidFill>
                  <a:schemeClr val="accent2"/>
                </a:solidFill>
                <a:miter lim="800000"/>
                <a:headEnd/>
                <a:tailEnd type="triangle" w="med" len="med"/>
              </a:ln>
            </p:spPr>
            <p:txBody>
              <a:bodyPr/>
              <a:lstStyle/>
              <a:p>
                <a:endParaRPr lang="zh-CN" altLang="en-US"/>
              </a:p>
            </p:txBody>
          </p:sp>
        </p:grpSp>
      </p:grpSp>
      <p:sp>
        <p:nvSpPr>
          <p:cNvPr id="56" name="Rectangle 22"/>
          <p:cNvSpPr>
            <a:spLocks noChangeArrowheads="1"/>
          </p:cNvSpPr>
          <p:nvPr/>
        </p:nvSpPr>
        <p:spPr bwMode="auto">
          <a:xfrm>
            <a:off x="12700" y="5203825"/>
            <a:ext cx="1628775" cy="473075"/>
          </a:xfrm>
          <a:prstGeom prst="rect">
            <a:avLst/>
          </a:prstGeom>
          <a:solidFill>
            <a:schemeClr val="accent5">
              <a:lumMod val="40000"/>
              <a:lumOff val="60000"/>
            </a:schemeClr>
          </a:solidFill>
          <a:ln w="9525">
            <a:noFill/>
            <a:miter lim="800000"/>
          </a:ln>
          <a:effectLst/>
        </p:spPr>
        <p:txBody>
          <a:bodyPr lIns="0" tIns="0" rIns="90000" bIns="0"/>
          <a:lstStyle/>
          <a:p>
            <a:pPr>
              <a:spcBef>
                <a:spcPct val="50000"/>
              </a:spcBef>
              <a:buClr>
                <a:srgbClr val="FF9933"/>
              </a:buClr>
              <a:buFont typeface="Wingdings" panose="05000000000000000000" pitchFamily="2" charset="2"/>
              <a:buNone/>
              <a:defRPr/>
            </a:pPr>
            <a:r>
              <a:rPr lang="zh-CN" altLang="en-US" sz="1600" dirty="0">
                <a:solidFill>
                  <a:schemeClr val="tx1"/>
                </a:solidFill>
                <a:effectLst>
                  <a:outerShdw blurRad="38100" dist="38100" dir="2700000" algn="tl">
                    <a:srgbClr val="C0C0C0"/>
                  </a:outerShdw>
                </a:effectLst>
                <a:latin typeface="Arial" panose="020B0604020202020204" pitchFamily="34" charset="0"/>
                <a:sym typeface="+mn-ea"/>
                <a:hlinkClick r:id="rId2" action="ppaction://hlinksldjump"/>
              </a:rPr>
              <a:t>六、交流调速系统分类</a:t>
            </a:r>
            <a:endParaRPr lang="zh-CN" altLang="en-US" sz="16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57" name="Rectangle 23"/>
          <p:cNvSpPr>
            <a:spLocks noChangeArrowheads="1"/>
          </p:cNvSpPr>
          <p:nvPr/>
        </p:nvSpPr>
        <p:spPr bwMode="auto">
          <a:xfrm>
            <a:off x="0" y="1228725"/>
            <a:ext cx="1628775" cy="539750"/>
          </a:xfrm>
          <a:prstGeom prst="rect">
            <a:avLst/>
          </a:prstGeom>
          <a:solidFill>
            <a:srgbClr val="FFFFFF"/>
          </a:solidFill>
          <a:ln w="9525">
            <a:noFill/>
            <a:miter lim="800000"/>
          </a:ln>
          <a:effectLst/>
        </p:spPr>
        <p:txBody>
          <a:bodyPr>
            <a:spAutoFit/>
          </a:bodyPr>
          <a:lstStyle/>
          <a:p>
            <a:pPr>
              <a:buFontTx/>
              <a:buNone/>
              <a:defRPr/>
            </a:pPr>
            <a:r>
              <a:rPr lang="zh-CN" altLang="en-US" sz="1600" dirty="0">
                <a:solidFill>
                  <a:srgbClr val="A50021"/>
                </a:solidFill>
                <a:effectLst>
                  <a:outerShdw blurRad="38100" dist="38100" dir="2700000" algn="tl">
                    <a:srgbClr val="C0C0C0"/>
                  </a:outerShdw>
                </a:effectLst>
                <a:sym typeface="+mn-ea"/>
                <a:hlinkClick r:id="rId3" action="ppaction://hlinksldjump"/>
              </a:rPr>
              <a:t>一、运动控制系统及其组成</a:t>
            </a:r>
            <a:endParaRPr lang="zh-CN" altLang="en-US" sz="1600" dirty="0">
              <a:solidFill>
                <a:srgbClr val="A50021"/>
              </a:solidFill>
              <a:effectLst>
                <a:outerShdw blurRad="38100" dist="38100" dir="2700000" algn="tl">
                  <a:srgbClr val="C0C0C0"/>
                </a:outerShdw>
              </a:effectLst>
              <a:sym typeface="+mn-ea"/>
            </a:endParaRPr>
          </a:p>
        </p:txBody>
      </p:sp>
      <p:sp>
        <p:nvSpPr>
          <p:cNvPr id="58" name="Rectangle 24"/>
          <p:cNvSpPr>
            <a:spLocks noChangeArrowheads="1"/>
          </p:cNvSpPr>
          <p:nvPr/>
        </p:nvSpPr>
        <p:spPr bwMode="auto">
          <a:xfrm>
            <a:off x="14288" y="2006600"/>
            <a:ext cx="1603375" cy="474663"/>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4" action="ppaction://hlinksldjump"/>
              </a:rPr>
              <a:t>二、运动控制系统的历史与发展</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59" name="Rectangle 25"/>
          <p:cNvSpPr>
            <a:spLocks noChangeArrowheads="1"/>
          </p:cNvSpPr>
          <p:nvPr/>
        </p:nvSpPr>
        <p:spPr bwMode="auto">
          <a:xfrm>
            <a:off x="-1588" y="2795588"/>
            <a:ext cx="1616076" cy="506412"/>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5" action="ppaction://hlinksldjump"/>
              </a:rPr>
              <a:t>三、运动控制系统转矩控制规律</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60" name="Rectangle 26"/>
          <p:cNvSpPr>
            <a:spLocks noChangeArrowheads="1"/>
          </p:cNvSpPr>
          <p:nvPr/>
        </p:nvSpPr>
        <p:spPr bwMode="auto">
          <a:xfrm>
            <a:off x="0" y="3576638"/>
            <a:ext cx="1671638" cy="5207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6" action="ppaction://hlinksldjump"/>
              </a:rPr>
              <a:t>四、生产机械的负载转矩特性</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61" name="Rectangle 27"/>
          <p:cNvSpPr>
            <a:spLocks noChangeArrowheads="1"/>
          </p:cNvSpPr>
          <p:nvPr/>
        </p:nvSpPr>
        <p:spPr bwMode="auto">
          <a:xfrm>
            <a:off x="12700" y="4421188"/>
            <a:ext cx="1643063" cy="4953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7" action="ppaction://hlinksldjump"/>
              </a:rPr>
              <a:t>五、交流调速系统应用领域</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59106">
                                            <p:txEl>
                                              <p:pRg st="0" end="0"/>
                                            </p:txEl>
                                          </p:spTgt>
                                        </p:tgtEl>
                                        <p:attrNameLst>
                                          <p:attrName>style.visibility</p:attrName>
                                        </p:attrNameLst>
                                      </p:cBhvr>
                                      <p:to>
                                        <p:strVal val="visible"/>
                                      </p:to>
                                    </p:set>
                                    <p:animEffect transition="in" filter="wedge">
                                      <p:cBhvr>
                                        <p:cTn id="7" dur="2000"/>
                                        <p:tgtEl>
                                          <p:spTgt spid="2591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259106">
                                            <p:txEl>
                                              <p:pRg st="2" end="2"/>
                                            </p:txEl>
                                          </p:spTgt>
                                        </p:tgtEl>
                                        <p:attrNameLst>
                                          <p:attrName>style.visibility</p:attrName>
                                        </p:attrNameLst>
                                      </p:cBhvr>
                                      <p:to>
                                        <p:strVal val="visible"/>
                                      </p:to>
                                    </p:set>
                                    <p:animEffect transition="in" filter="wedge">
                                      <p:cBhvr>
                                        <p:cTn id="12" dur="2000"/>
                                        <p:tgtEl>
                                          <p:spTgt spid="25910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259106">
                                            <p:txEl>
                                              <p:pRg st="4" end="4"/>
                                            </p:txEl>
                                          </p:spTgt>
                                        </p:tgtEl>
                                        <p:attrNameLst>
                                          <p:attrName>style.visibility</p:attrName>
                                        </p:attrNameLst>
                                      </p:cBhvr>
                                      <p:to>
                                        <p:strVal val="visible"/>
                                      </p:to>
                                    </p:set>
                                    <p:animEffect transition="in" filter="wedge">
                                      <p:cBhvr>
                                        <p:cTn id="17" dur="2000"/>
                                        <p:tgtEl>
                                          <p:spTgt spid="2591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0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ChangeArrowheads="1"/>
          </p:cNvSpPr>
          <p:nvPr/>
        </p:nvSpPr>
        <p:spPr bwMode="auto">
          <a:xfrm>
            <a:off x="2020888" y="314325"/>
            <a:ext cx="5187950" cy="544513"/>
          </a:xfrm>
          <a:prstGeom prst="rect">
            <a:avLst/>
          </a:prstGeom>
          <a:gradFill rotWithShape="1">
            <a:gsLst>
              <a:gs pos="0">
                <a:srgbClr val="0000FF">
                  <a:gamma/>
                  <a:shade val="46275"/>
                  <a:invGamma/>
                </a:srgbClr>
              </a:gs>
              <a:gs pos="50000">
                <a:srgbClr val="0000FF"/>
              </a:gs>
              <a:gs pos="100000">
                <a:srgbClr val="0000FF">
                  <a:gamma/>
                  <a:shade val="46275"/>
                  <a:invGamma/>
                </a:srgbClr>
              </a:gs>
            </a:gsLst>
            <a:lin ang="5400000" scaled="1"/>
          </a:gradFill>
          <a:ln w="25400" algn="ctr">
            <a:solidFill>
              <a:srgbClr val="FF3300"/>
            </a:solidFill>
            <a:miter lim="800000"/>
          </a:ln>
          <a:effectLst>
            <a:outerShdw dist="99190" dir="19211666" algn="ctr" rotWithShape="0">
              <a:srgbClr val="FF3300"/>
            </a:outerShdw>
          </a:effectLst>
        </p:spPr>
        <p:txBody>
          <a:bodyPr wrap="none">
            <a:spAutoFit/>
          </a:bodyPr>
          <a:lstStyle/>
          <a:p>
            <a:pPr eaLnBrk="0" hangingPunct="0">
              <a:lnSpc>
                <a:spcPct val="100000"/>
              </a:lnSpc>
              <a:buFontTx/>
              <a:buNone/>
              <a:defRPr/>
            </a:pPr>
            <a:r>
              <a:rPr lang="zh-CN" altLang="en-US" sz="2800" dirty="0">
                <a:solidFill>
                  <a:schemeClr val="bg1"/>
                </a:solidFill>
                <a:effectLst>
                  <a:outerShdw blurRad="38100" dist="38100" dir="2700000" algn="tl">
                    <a:srgbClr val="000000"/>
                  </a:outerShdw>
                </a:effectLst>
                <a:latin typeface="Times New Roman" panose="02020603050405020304" pitchFamily="18" charset="0"/>
                <a:ea typeface="华文新魏" panose="02010800040101010101" pitchFamily="2" charset="-122"/>
                <a:sym typeface="+mn-ea"/>
              </a:rPr>
              <a:t>调压调速系统中的功率损耗分析</a:t>
            </a:r>
          </a:p>
        </p:txBody>
      </p:sp>
      <p:graphicFrame>
        <p:nvGraphicFramePr>
          <p:cNvPr id="21506" name="Object 0"/>
          <p:cNvGraphicFramePr>
            <a:graphicFrameLocks/>
          </p:cNvGraphicFramePr>
          <p:nvPr/>
        </p:nvGraphicFramePr>
        <p:xfrm>
          <a:off x="5030788" y="3105150"/>
          <a:ext cx="4125912" cy="3686175"/>
        </p:xfrm>
        <a:graphic>
          <a:graphicData uri="http://schemas.openxmlformats.org/presentationml/2006/ole">
            <p:oleObj spid="_x0000_s28674" r:id="rId3" imgW="4667902" imgH="4266667" progId="PBrush">
              <p:embed/>
            </p:oleObj>
          </a:graphicData>
        </a:graphic>
      </p:graphicFrame>
      <p:sp>
        <p:nvSpPr>
          <p:cNvPr id="7" name="TextBox 6"/>
          <p:cNvSpPr txBox="1">
            <a:spLocks noChangeArrowheads="1"/>
          </p:cNvSpPr>
          <p:nvPr/>
        </p:nvSpPr>
        <p:spPr bwMode="auto">
          <a:xfrm>
            <a:off x="6286500" y="2455863"/>
            <a:ext cx="2857500" cy="457200"/>
          </a:xfrm>
          <a:prstGeom prst="rect">
            <a:avLst/>
          </a:prstGeom>
          <a:noFill/>
          <a:ln w="9525">
            <a:noFill/>
            <a:miter lim="800000"/>
          </a:ln>
        </p:spPr>
        <p:txBody>
          <a:bodyPr>
            <a:spAutoFit/>
          </a:bodyPr>
          <a:lstStyle/>
          <a:p>
            <a:pPr algn="ctr">
              <a:lnSpc>
                <a:spcPct val="100000"/>
              </a:lnSpc>
              <a:buFontTx/>
              <a:buNone/>
              <a:defRPr/>
            </a:pPr>
            <a:r>
              <a:rPr kumimoji="1" lang="zh-CN" altLang="en-US">
                <a:solidFill>
                  <a:schemeClr val="tx2"/>
                </a:solidFill>
                <a:effectLst>
                  <a:outerShdw blurRad="38100" dist="38100" dir="2700000" algn="tl">
                    <a:srgbClr val="C0C0C0"/>
                  </a:outerShdw>
                </a:effectLst>
                <a:latin typeface="宋体" panose="02010600030101010101" pitchFamily="2" charset="-122"/>
                <a:sym typeface="+mn-ea"/>
              </a:rPr>
              <a:t>能量流程图</a:t>
            </a:r>
            <a:endParaRPr kumimoji="1" lang="zh-CN" altLang="en-US">
              <a:solidFill>
                <a:schemeClr val="tx1"/>
              </a:solidFill>
              <a:effectLst>
                <a:outerShdw blurRad="38100" dist="38100" dir="2700000" algn="tl">
                  <a:srgbClr val="C0C0C0"/>
                </a:outerShdw>
              </a:effectLst>
              <a:latin typeface="Times New Roman" panose="02020603050405020304" pitchFamily="18" charset="0"/>
              <a:sym typeface="+mn-ea"/>
            </a:endParaRPr>
          </a:p>
        </p:txBody>
      </p:sp>
      <p:graphicFrame>
        <p:nvGraphicFramePr>
          <p:cNvPr id="214022" name="Object 6"/>
          <p:cNvGraphicFramePr>
            <a:graphicFrameLocks/>
          </p:cNvGraphicFramePr>
          <p:nvPr/>
        </p:nvGraphicFramePr>
        <p:xfrm>
          <a:off x="3084513" y="3624263"/>
          <a:ext cx="2482850" cy="1492250"/>
        </p:xfrm>
        <a:graphic>
          <a:graphicData uri="http://schemas.openxmlformats.org/presentationml/2006/ole">
            <p:oleObj spid="_x0000_s28676" r:id="rId4" imgW="1562100" imgH="939800" progId="">
              <p:embed/>
            </p:oleObj>
          </a:graphicData>
        </a:graphic>
      </p:graphicFrame>
      <p:sp>
        <p:nvSpPr>
          <p:cNvPr id="214023" name="Text Box 7"/>
          <p:cNvSpPr txBox="1">
            <a:spLocks noChangeArrowheads="1"/>
          </p:cNvSpPr>
          <p:nvPr/>
        </p:nvSpPr>
        <p:spPr bwMode="auto">
          <a:xfrm>
            <a:off x="1697038" y="3551238"/>
            <a:ext cx="1512887" cy="1604962"/>
          </a:xfrm>
          <a:prstGeom prst="rect">
            <a:avLst/>
          </a:prstGeom>
          <a:noFill/>
          <a:ln w="19050">
            <a:noFill/>
            <a:miter lim="800000"/>
            <a:headEnd/>
            <a:tailEnd/>
          </a:ln>
        </p:spPr>
        <p:txBody>
          <a:bodyPr>
            <a:spAutoFit/>
          </a:bodyPr>
          <a:lstStyle/>
          <a:p>
            <a:pPr algn="ctr">
              <a:lnSpc>
                <a:spcPct val="100000"/>
              </a:lnSpc>
              <a:spcBef>
                <a:spcPct val="50000"/>
              </a:spcBef>
            </a:pPr>
            <a:r>
              <a:rPr lang="zh-CN" altLang="en-US" sz="1800">
                <a:solidFill>
                  <a:schemeClr val="tx1"/>
                </a:solidFill>
                <a:latin typeface="Times New Roman" pitchFamily="18" charset="0"/>
              </a:rPr>
              <a:t>输出功率：</a:t>
            </a:r>
          </a:p>
          <a:p>
            <a:pPr algn="ctr">
              <a:lnSpc>
                <a:spcPct val="100000"/>
              </a:lnSpc>
              <a:spcBef>
                <a:spcPct val="50000"/>
              </a:spcBef>
            </a:pPr>
            <a:r>
              <a:rPr lang="zh-CN" altLang="en-US" sz="1800">
                <a:solidFill>
                  <a:schemeClr val="tx1"/>
                </a:solidFill>
                <a:latin typeface="Times New Roman" pitchFamily="18" charset="0"/>
              </a:rPr>
              <a:t>机械损耗：</a:t>
            </a:r>
          </a:p>
          <a:p>
            <a:pPr algn="ctr">
              <a:lnSpc>
                <a:spcPct val="100000"/>
              </a:lnSpc>
              <a:spcBef>
                <a:spcPct val="50000"/>
              </a:spcBef>
            </a:pPr>
            <a:r>
              <a:rPr lang="zh-CN" altLang="en-US" sz="1800">
                <a:solidFill>
                  <a:schemeClr val="tx1"/>
                </a:solidFill>
                <a:latin typeface="Times New Roman" pitchFamily="18" charset="0"/>
              </a:rPr>
              <a:t>转差功率：</a:t>
            </a:r>
          </a:p>
          <a:p>
            <a:pPr algn="ctr">
              <a:lnSpc>
                <a:spcPct val="100000"/>
              </a:lnSpc>
              <a:spcBef>
                <a:spcPct val="50000"/>
              </a:spcBef>
            </a:pPr>
            <a:r>
              <a:rPr lang="zh-CN" altLang="en-US" sz="1800">
                <a:solidFill>
                  <a:schemeClr val="tx1"/>
                </a:solidFill>
                <a:latin typeface="Times New Roman" pitchFamily="18" charset="0"/>
              </a:rPr>
              <a:t>转子铜耗：</a:t>
            </a:r>
          </a:p>
        </p:txBody>
      </p:sp>
      <p:graphicFrame>
        <p:nvGraphicFramePr>
          <p:cNvPr id="214024" name="Object 8"/>
          <p:cNvGraphicFramePr>
            <a:graphicFrameLocks/>
          </p:cNvGraphicFramePr>
          <p:nvPr/>
        </p:nvGraphicFramePr>
        <p:xfrm>
          <a:off x="3367088" y="1103313"/>
          <a:ext cx="2638425" cy="2063750"/>
        </p:xfrm>
        <a:graphic>
          <a:graphicData uri="http://schemas.openxmlformats.org/presentationml/2006/ole">
            <p:oleObj spid="_x0000_s28678" r:id="rId5" imgW="1574117" imgH="1231366" progId="">
              <p:embed/>
            </p:oleObj>
          </a:graphicData>
        </a:graphic>
      </p:graphicFrame>
      <p:sp>
        <p:nvSpPr>
          <p:cNvPr id="214025" name="Text Box 9"/>
          <p:cNvSpPr txBox="1">
            <a:spLocks noChangeArrowheads="1"/>
          </p:cNvSpPr>
          <p:nvPr/>
        </p:nvSpPr>
        <p:spPr bwMode="auto">
          <a:xfrm>
            <a:off x="1481138" y="1027113"/>
            <a:ext cx="2160587" cy="2682875"/>
          </a:xfrm>
          <a:prstGeom prst="rect">
            <a:avLst/>
          </a:prstGeom>
          <a:noFill/>
          <a:ln w="19050">
            <a:noFill/>
            <a:miter lim="800000"/>
            <a:headEnd/>
            <a:tailEnd/>
          </a:ln>
        </p:spPr>
        <p:txBody>
          <a:bodyPr>
            <a:spAutoFit/>
          </a:bodyPr>
          <a:lstStyle/>
          <a:p>
            <a:pPr algn="ctr">
              <a:lnSpc>
                <a:spcPct val="100000"/>
              </a:lnSpc>
              <a:spcBef>
                <a:spcPct val="50000"/>
              </a:spcBef>
            </a:pPr>
            <a:r>
              <a:rPr lang="zh-CN" altLang="en-US" sz="2000">
                <a:solidFill>
                  <a:schemeClr val="tx1"/>
                </a:solidFill>
                <a:latin typeface="Times New Roman" pitchFamily="18" charset="0"/>
              </a:rPr>
              <a:t>输入功率：</a:t>
            </a:r>
          </a:p>
          <a:p>
            <a:pPr algn="ctr">
              <a:lnSpc>
                <a:spcPct val="100000"/>
              </a:lnSpc>
              <a:spcBef>
                <a:spcPct val="50000"/>
              </a:spcBef>
            </a:pPr>
            <a:r>
              <a:rPr lang="zh-CN" altLang="en-US" sz="2000">
                <a:solidFill>
                  <a:schemeClr val="tx1"/>
                </a:solidFill>
                <a:latin typeface="Times New Roman" pitchFamily="18" charset="0"/>
              </a:rPr>
              <a:t>定子铜耗：</a:t>
            </a:r>
          </a:p>
          <a:p>
            <a:pPr algn="ctr">
              <a:lnSpc>
                <a:spcPct val="100000"/>
              </a:lnSpc>
              <a:spcBef>
                <a:spcPct val="50000"/>
              </a:spcBef>
            </a:pPr>
            <a:r>
              <a:rPr lang="zh-CN" altLang="en-US" sz="2000">
                <a:solidFill>
                  <a:schemeClr val="tx1"/>
                </a:solidFill>
                <a:latin typeface="Times New Roman" pitchFamily="18" charset="0"/>
              </a:rPr>
              <a:t>励磁铁耗：</a:t>
            </a:r>
          </a:p>
          <a:p>
            <a:pPr algn="ctr">
              <a:lnSpc>
                <a:spcPct val="100000"/>
              </a:lnSpc>
              <a:spcBef>
                <a:spcPct val="50000"/>
              </a:spcBef>
            </a:pPr>
            <a:r>
              <a:rPr lang="zh-CN" altLang="en-US" sz="2000">
                <a:solidFill>
                  <a:schemeClr val="tx1"/>
                </a:solidFill>
                <a:latin typeface="Times New Roman" pitchFamily="18" charset="0"/>
              </a:rPr>
              <a:t>电磁功率：</a:t>
            </a:r>
          </a:p>
          <a:p>
            <a:pPr algn="ctr">
              <a:lnSpc>
                <a:spcPct val="100000"/>
              </a:lnSpc>
              <a:spcBef>
                <a:spcPct val="50000"/>
              </a:spcBef>
            </a:pPr>
            <a:r>
              <a:rPr lang="zh-CN" altLang="en-US" sz="2000">
                <a:solidFill>
                  <a:schemeClr val="tx1"/>
                </a:solidFill>
                <a:latin typeface="Times New Roman" pitchFamily="18" charset="0"/>
              </a:rPr>
              <a:t>机械功率：</a:t>
            </a:r>
          </a:p>
          <a:p>
            <a:pPr algn="ctr">
              <a:lnSpc>
                <a:spcPct val="100000"/>
              </a:lnSpc>
              <a:spcBef>
                <a:spcPct val="50000"/>
              </a:spcBef>
            </a:pPr>
            <a:endParaRPr lang="en-US" altLang="zh-CN" sz="2000">
              <a:solidFill>
                <a:schemeClr val="tx1"/>
              </a:solidFill>
              <a:latin typeface="Times New Roman" pitchFamily="18" charset="0"/>
            </a:endParaRPr>
          </a:p>
        </p:txBody>
      </p:sp>
      <p:sp>
        <p:nvSpPr>
          <p:cNvPr id="21" name="Rectangle 22"/>
          <p:cNvSpPr>
            <a:spLocks noChangeArrowheads="1"/>
          </p:cNvSpPr>
          <p:nvPr/>
        </p:nvSpPr>
        <p:spPr bwMode="auto">
          <a:xfrm>
            <a:off x="12700" y="5203825"/>
            <a:ext cx="1628775" cy="473075"/>
          </a:xfrm>
          <a:prstGeom prst="rect">
            <a:avLst/>
          </a:prstGeom>
          <a:solidFill>
            <a:schemeClr val="accent5">
              <a:lumMod val="40000"/>
              <a:lumOff val="60000"/>
            </a:schemeClr>
          </a:solidFill>
          <a:ln w="9525">
            <a:noFill/>
            <a:miter lim="800000"/>
          </a:ln>
          <a:effectLst/>
        </p:spPr>
        <p:txBody>
          <a:bodyPr lIns="0" tIns="0" rIns="90000" bIns="0"/>
          <a:lstStyle/>
          <a:p>
            <a:pPr>
              <a:spcBef>
                <a:spcPct val="50000"/>
              </a:spcBef>
              <a:buClr>
                <a:srgbClr val="FF9933"/>
              </a:buClr>
              <a:buFont typeface="Wingdings" panose="05000000000000000000" pitchFamily="2" charset="2"/>
              <a:buNone/>
              <a:defRPr/>
            </a:pPr>
            <a:r>
              <a:rPr lang="zh-CN" altLang="en-US" sz="1600" dirty="0">
                <a:solidFill>
                  <a:schemeClr val="tx1"/>
                </a:solidFill>
                <a:effectLst>
                  <a:outerShdw blurRad="38100" dist="38100" dir="2700000" algn="tl">
                    <a:srgbClr val="C0C0C0"/>
                  </a:outerShdw>
                </a:effectLst>
                <a:latin typeface="Arial" panose="020B0604020202020204" pitchFamily="34" charset="0"/>
                <a:sym typeface="+mn-ea"/>
                <a:hlinkClick r:id="rId6" action="ppaction://hlinksldjump"/>
              </a:rPr>
              <a:t>六、交流调速系统分类</a:t>
            </a:r>
            <a:endParaRPr lang="zh-CN" altLang="en-US" sz="16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2" name="Rectangle 23"/>
          <p:cNvSpPr>
            <a:spLocks noChangeArrowheads="1"/>
          </p:cNvSpPr>
          <p:nvPr/>
        </p:nvSpPr>
        <p:spPr bwMode="auto">
          <a:xfrm>
            <a:off x="0" y="1228725"/>
            <a:ext cx="1628775" cy="539750"/>
          </a:xfrm>
          <a:prstGeom prst="rect">
            <a:avLst/>
          </a:prstGeom>
          <a:solidFill>
            <a:srgbClr val="FFFFFF"/>
          </a:solidFill>
          <a:ln w="9525">
            <a:noFill/>
            <a:miter lim="800000"/>
          </a:ln>
          <a:effectLst/>
        </p:spPr>
        <p:txBody>
          <a:bodyPr>
            <a:spAutoFit/>
          </a:bodyPr>
          <a:lstStyle/>
          <a:p>
            <a:pPr>
              <a:buFontTx/>
              <a:buNone/>
              <a:defRPr/>
            </a:pPr>
            <a:r>
              <a:rPr lang="zh-CN" altLang="en-US" sz="1600" dirty="0">
                <a:solidFill>
                  <a:srgbClr val="A50021"/>
                </a:solidFill>
                <a:effectLst>
                  <a:outerShdw blurRad="38100" dist="38100" dir="2700000" algn="tl">
                    <a:srgbClr val="C0C0C0"/>
                  </a:outerShdw>
                </a:effectLst>
                <a:sym typeface="+mn-ea"/>
                <a:hlinkClick r:id="rId7" action="ppaction://hlinksldjump"/>
              </a:rPr>
              <a:t>一、运动控制系统及其组成</a:t>
            </a:r>
            <a:endParaRPr lang="zh-CN" altLang="en-US" sz="1600" dirty="0">
              <a:solidFill>
                <a:srgbClr val="A50021"/>
              </a:solidFill>
              <a:effectLst>
                <a:outerShdw blurRad="38100" dist="38100" dir="2700000" algn="tl">
                  <a:srgbClr val="C0C0C0"/>
                </a:outerShdw>
              </a:effectLst>
              <a:sym typeface="+mn-ea"/>
            </a:endParaRPr>
          </a:p>
        </p:txBody>
      </p:sp>
      <p:sp>
        <p:nvSpPr>
          <p:cNvPr id="23" name="Rectangle 24"/>
          <p:cNvSpPr>
            <a:spLocks noChangeArrowheads="1"/>
          </p:cNvSpPr>
          <p:nvPr/>
        </p:nvSpPr>
        <p:spPr bwMode="auto">
          <a:xfrm>
            <a:off x="14288" y="2006600"/>
            <a:ext cx="1603375" cy="474663"/>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8" action="ppaction://hlinksldjump"/>
              </a:rPr>
              <a:t>二、运动控制系统的历史与发展</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4" name="Rectangle 25"/>
          <p:cNvSpPr>
            <a:spLocks noChangeArrowheads="1"/>
          </p:cNvSpPr>
          <p:nvPr/>
        </p:nvSpPr>
        <p:spPr bwMode="auto">
          <a:xfrm>
            <a:off x="-1588" y="2795588"/>
            <a:ext cx="1616076" cy="506412"/>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9" action="ppaction://hlinksldjump"/>
              </a:rPr>
              <a:t>三、运动控制系统转矩控制规律</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5" name="Rectangle 26"/>
          <p:cNvSpPr>
            <a:spLocks noChangeArrowheads="1"/>
          </p:cNvSpPr>
          <p:nvPr/>
        </p:nvSpPr>
        <p:spPr bwMode="auto">
          <a:xfrm>
            <a:off x="0" y="3576638"/>
            <a:ext cx="1671638" cy="5207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10" action="ppaction://hlinksldjump"/>
              </a:rPr>
              <a:t>四、生产机械的负载转矩特性</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6" name="Rectangle 27"/>
          <p:cNvSpPr>
            <a:spLocks noChangeArrowheads="1"/>
          </p:cNvSpPr>
          <p:nvPr/>
        </p:nvSpPr>
        <p:spPr bwMode="auto">
          <a:xfrm>
            <a:off x="12700" y="4421188"/>
            <a:ext cx="1643063" cy="4953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11" action="ppaction://hlinksldjump"/>
              </a:rPr>
              <a:t>五、交流调速系统应用领域</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1506"/>
                                        </p:tgtEl>
                                        <p:attrNameLst>
                                          <p:attrName>style.visibility</p:attrName>
                                        </p:attrNameLst>
                                      </p:cBhvr>
                                      <p:to>
                                        <p:strVal val="visible"/>
                                      </p:to>
                                    </p:set>
                                    <p:anim calcmode="lin" valueType="num">
                                      <p:cBhvr additive="base">
                                        <p:cTn id="15" dur="500" fill="hold"/>
                                        <p:tgtEl>
                                          <p:spTgt spid="21506"/>
                                        </p:tgtEl>
                                        <p:attrNameLst>
                                          <p:attrName>ppt_x</p:attrName>
                                        </p:attrNameLst>
                                      </p:cBhvr>
                                      <p:tavLst>
                                        <p:tav tm="0">
                                          <p:val>
                                            <p:strVal val="#ppt_x"/>
                                          </p:val>
                                        </p:tav>
                                        <p:tav tm="100000">
                                          <p:val>
                                            <p:strVal val="#ppt_x"/>
                                          </p:val>
                                        </p:tav>
                                      </p:tavLst>
                                    </p:anim>
                                    <p:anim calcmode="lin" valueType="num">
                                      <p:cBhvr additive="base">
                                        <p:cTn id="16" dur="500" fill="hold"/>
                                        <p:tgtEl>
                                          <p:spTgt spid="2150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40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40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40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4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P spid="7" grpId="0"/>
      <p:bldP spid="214023" grpId="0"/>
      <p:bldP spid="2140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21"/>
          <p:cNvPicPr>
            <a:picLocks noChangeAspect="1" noChangeArrowheads="1"/>
          </p:cNvPicPr>
          <p:nvPr/>
        </p:nvPicPr>
        <p:blipFill>
          <a:blip r:embed="rId3" cstate="print"/>
          <a:srcRect/>
          <a:stretch>
            <a:fillRect/>
          </a:stretch>
        </p:blipFill>
        <p:spPr bwMode="auto">
          <a:xfrm>
            <a:off x="1676400" y="1590675"/>
            <a:ext cx="7467600" cy="2133600"/>
          </a:xfrm>
          <a:prstGeom prst="rect">
            <a:avLst/>
          </a:prstGeom>
          <a:noFill/>
          <a:ln w="9525">
            <a:noFill/>
            <a:miter lim="800000"/>
            <a:headEnd/>
            <a:tailEnd/>
          </a:ln>
        </p:spPr>
      </p:pic>
      <p:sp>
        <p:nvSpPr>
          <p:cNvPr id="29698" name="Rectangle 3"/>
          <p:cNvSpPr>
            <a:spLocks noChangeArrowheads="1"/>
          </p:cNvSpPr>
          <p:nvPr/>
        </p:nvSpPr>
        <p:spPr bwMode="auto">
          <a:xfrm>
            <a:off x="1701800" y="1019175"/>
            <a:ext cx="5489575" cy="579438"/>
          </a:xfrm>
          <a:prstGeom prst="rect">
            <a:avLst/>
          </a:prstGeom>
          <a:solidFill>
            <a:srgbClr val="CC99FF"/>
          </a:solidFill>
          <a:ln w="9525">
            <a:noFill/>
            <a:miter lim="800000"/>
            <a:headEnd/>
            <a:tailEnd/>
          </a:ln>
        </p:spPr>
        <p:txBody>
          <a:bodyPr wrap="none" anchor="ctr">
            <a:spAutoFit/>
          </a:bodyPr>
          <a:lstStyle/>
          <a:p>
            <a:pPr>
              <a:lnSpc>
                <a:spcPct val="100000"/>
              </a:lnSpc>
            </a:pPr>
            <a:r>
              <a:rPr lang="zh-CN" altLang="en-US" sz="3200">
                <a:solidFill>
                  <a:schemeClr val="tx1"/>
                </a:solidFill>
                <a:latin typeface="隶书" pitchFamily="49" charset="-122"/>
                <a:ea typeface="隶书" pitchFamily="49" charset="-122"/>
                <a:sym typeface="Webdings" pitchFamily="18" charset="2"/>
              </a:rPr>
              <a:t>附：</a:t>
            </a:r>
            <a:r>
              <a:rPr lang="zh-CN" altLang="en-US" sz="3200">
                <a:solidFill>
                  <a:schemeClr val="tx1"/>
                </a:solidFill>
                <a:latin typeface="隶书" pitchFamily="49" charset="-122"/>
                <a:ea typeface="隶书" pitchFamily="49" charset="-122"/>
              </a:rPr>
              <a:t>异步电动机功率</a:t>
            </a:r>
            <a:r>
              <a:rPr lang="en-US" altLang="zh-CN" sz="3200">
                <a:solidFill>
                  <a:schemeClr val="tx1"/>
                </a:solidFill>
                <a:latin typeface="隶书" pitchFamily="49" charset="-122"/>
                <a:ea typeface="隶书" pitchFamily="49" charset="-122"/>
              </a:rPr>
              <a:t>(</a:t>
            </a:r>
            <a:r>
              <a:rPr lang="zh-CN" altLang="en-US" sz="3200">
                <a:solidFill>
                  <a:schemeClr val="tx1"/>
                </a:solidFill>
                <a:latin typeface="隶书" pitchFamily="49" charset="-122"/>
                <a:ea typeface="隶书" pitchFamily="49" charset="-122"/>
              </a:rPr>
              <a:t>能量</a:t>
            </a:r>
            <a:r>
              <a:rPr lang="en-US" altLang="zh-CN" sz="3200">
                <a:solidFill>
                  <a:schemeClr val="tx1"/>
                </a:solidFill>
                <a:latin typeface="隶书" pitchFamily="49" charset="-122"/>
                <a:ea typeface="隶书" pitchFamily="49" charset="-122"/>
              </a:rPr>
              <a:t>)</a:t>
            </a:r>
            <a:r>
              <a:rPr lang="zh-CN" altLang="en-US" sz="3200">
                <a:solidFill>
                  <a:schemeClr val="tx1"/>
                </a:solidFill>
                <a:latin typeface="隶书" pitchFamily="49" charset="-122"/>
                <a:ea typeface="隶书" pitchFamily="49" charset="-122"/>
              </a:rPr>
              <a:t>图</a:t>
            </a:r>
          </a:p>
        </p:txBody>
      </p:sp>
      <p:sp>
        <p:nvSpPr>
          <p:cNvPr id="29699" name="Rectangle 4"/>
          <p:cNvSpPr>
            <a:spLocks noChangeArrowheads="1"/>
          </p:cNvSpPr>
          <p:nvPr/>
        </p:nvSpPr>
        <p:spPr bwMode="auto">
          <a:xfrm>
            <a:off x="2008188" y="5543550"/>
            <a:ext cx="1663700" cy="641350"/>
          </a:xfrm>
          <a:prstGeom prst="rect">
            <a:avLst/>
          </a:prstGeom>
          <a:solidFill>
            <a:srgbClr val="FFCC99"/>
          </a:solidFill>
          <a:ln w="9525">
            <a:noFill/>
            <a:miter lim="800000"/>
            <a:headEnd/>
            <a:tailEnd/>
          </a:ln>
        </p:spPr>
        <p:txBody>
          <a:bodyPr anchor="ctr">
            <a:spAutoFit/>
          </a:bodyPr>
          <a:lstStyle/>
          <a:p>
            <a:pPr>
              <a:lnSpc>
                <a:spcPct val="100000"/>
              </a:lnSpc>
            </a:pPr>
            <a:r>
              <a:rPr lang="zh-CN" altLang="en-US" sz="1800">
                <a:solidFill>
                  <a:schemeClr val="tx1"/>
                </a:solidFill>
                <a:latin typeface="Arial" pitchFamily="34" charset="0"/>
              </a:rPr>
              <a:t>从定子传入转子的电磁功率</a:t>
            </a:r>
            <a:endParaRPr lang="zh-CN" altLang="en-US" sz="1800" i="1" baseline="-25000">
              <a:solidFill>
                <a:schemeClr val="tx1"/>
              </a:solidFill>
              <a:latin typeface="Arial Black" pitchFamily="34" charset="0"/>
              <a:cs typeface="Times New Roman" pitchFamily="18" charset="0"/>
            </a:endParaRPr>
          </a:p>
        </p:txBody>
      </p:sp>
      <p:sp>
        <p:nvSpPr>
          <p:cNvPr id="29700" name="Rectangle 5"/>
          <p:cNvSpPr>
            <a:spLocks noChangeArrowheads="1"/>
          </p:cNvSpPr>
          <p:nvPr/>
        </p:nvSpPr>
        <p:spPr bwMode="auto">
          <a:xfrm>
            <a:off x="4778375" y="5391150"/>
            <a:ext cx="1335088" cy="366713"/>
          </a:xfrm>
          <a:prstGeom prst="rect">
            <a:avLst/>
          </a:prstGeom>
          <a:solidFill>
            <a:srgbClr val="CCFFFF"/>
          </a:solidFill>
          <a:ln w="9525">
            <a:noFill/>
            <a:miter lim="800000"/>
            <a:headEnd/>
            <a:tailEnd/>
          </a:ln>
        </p:spPr>
        <p:txBody>
          <a:bodyPr wrap="none" anchor="ctr">
            <a:spAutoFit/>
          </a:bodyPr>
          <a:lstStyle/>
          <a:p>
            <a:pPr>
              <a:lnSpc>
                <a:spcPct val="100000"/>
              </a:lnSpc>
            </a:pPr>
            <a:r>
              <a:rPr lang="zh-CN" altLang="en-US" sz="1800">
                <a:solidFill>
                  <a:schemeClr val="tx1"/>
                </a:solidFill>
                <a:latin typeface="Arial" pitchFamily="34" charset="0"/>
              </a:rPr>
              <a:t>总机械功率</a:t>
            </a:r>
            <a:endParaRPr lang="zh-CN" altLang="en-US" sz="1800">
              <a:solidFill>
                <a:schemeClr val="tx1"/>
              </a:solidFill>
              <a:latin typeface="Arial" pitchFamily="34" charset="0"/>
              <a:cs typeface="Times New Roman" pitchFamily="18" charset="0"/>
            </a:endParaRPr>
          </a:p>
        </p:txBody>
      </p:sp>
      <p:sp>
        <p:nvSpPr>
          <p:cNvPr id="29701" name="Rectangle 6"/>
          <p:cNvSpPr>
            <a:spLocks noChangeArrowheads="1"/>
          </p:cNvSpPr>
          <p:nvPr/>
        </p:nvSpPr>
        <p:spPr bwMode="auto">
          <a:xfrm>
            <a:off x="4764088" y="6076950"/>
            <a:ext cx="1565275" cy="641350"/>
          </a:xfrm>
          <a:prstGeom prst="rect">
            <a:avLst/>
          </a:prstGeom>
          <a:solidFill>
            <a:srgbClr val="CCFFFF"/>
          </a:solidFill>
          <a:ln w="9525">
            <a:noFill/>
            <a:miter lim="800000"/>
            <a:headEnd/>
            <a:tailEnd/>
          </a:ln>
        </p:spPr>
        <p:txBody>
          <a:bodyPr wrap="none" anchor="ctr">
            <a:spAutoFit/>
          </a:bodyPr>
          <a:lstStyle/>
          <a:p>
            <a:pPr>
              <a:lnSpc>
                <a:spcPct val="100000"/>
              </a:lnSpc>
            </a:pPr>
            <a:r>
              <a:rPr lang="zh-CN" altLang="en-US" sz="1800">
                <a:solidFill>
                  <a:schemeClr val="tx1"/>
                </a:solidFill>
                <a:latin typeface="Arial" pitchFamily="34" charset="0"/>
              </a:rPr>
              <a:t>转子铜耗</a:t>
            </a:r>
          </a:p>
          <a:p>
            <a:pPr>
              <a:lnSpc>
                <a:spcPct val="100000"/>
              </a:lnSpc>
            </a:pPr>
            <a:r>
              <a:rPr lang="zh-CN" altLang="en-US" sz="1800">
                <a:solidFill>
                  <a:schemeClr val="tx1"/>
                </a:solidFill>
                <a:latin typeface="Arial" pitchFamily="34" charset="0"/>
              </a:rPr>
              <a:t>（转差功率）</a:t>
            </a:r>
            <a:endParaRPr lang="zh-CN" altLang="en-US" sz="1800">
              <a:solidFill>
                <a:schemeClr val="tx1"/>
              </a:solidFill>
              <a:latin typeface="Arial" pitchFamily="34" charset="0"/>
              <a:cs typeface="Times New Roman" pitchFamily="18" charset="0"/>
            </a:endParaRPr>
          </a:p>
        </p:txBody>
      </p:sp>
      <p:sp>
        <p:nvSpPr>
          <p:cNvPr id="2" name="Text Box 7"/>
          <p:cNvSpPr txBox="1">
            <a:spLocks noChangeArrowheads="1"/>
          </p:cNvSpPr>
          <p:nvPr/>
        </p:nvSpPr>
        <p:spPr bwMode="auto">
          <a:xfrm>
            <a:off x="5459413" y="4127500"/>
            <a:ext cx="3429000" cy="466725"/>
          </a:xfrm>
          <a:prstGeom prst="rect">
            <a:avLst/>
          </a:prstGeom>
          <a:solidFill>
            <a:srgbClr val="FFFF99"/>
          </a:solidFill>
          <a:ln w="9525">
            <a:solidFill>
              <a:srgbClr val="FF0000"/>
            </a:solidFill>
            <a:miter lim="800000"/>
          </a:ln>
        </p:spPr>
        <p:txBody>
          <a:bodyPr>
            <a:spAutoFit/>
          </a:bodyPr>
          <a:lstStyle/>
          <a:p>
            <a:pPr>
              <a:lnSpc>
                <a:spcPct val="100000"/>
              </a:lnSpc>
              <a:spcBef>
                <a:spcPct val="50000"/>
              </a:spcBef>
              <a:defRPr/>
            </a:pPr>
            <a:r>
              <a:rPr lang="zh-CN" altLang="en-US" sz="1800">
                <a:solidFill>
                  <a:schemeClr val="tx1"/>
                </a:solidFill>
                <a:effectLst>
                  <a:outerShdw blurRad="38100" dist="38100" dir="2700000" algn="tl">
                    <a:srgbClr val="FFFFFF"/>
                  </a:outerShdw>
                </a:effectLst>
                <a:latin typeface="黑体" panose="02010609060101010101" pitchFamily="49" charset="-122"/>
                <a:ea typeface="黑体" panose="02010609060101010101" pitchFamily="49" charset="-122"/>
              </a:rPr>
              <a:t>定义</a:t>
            </a:r>
            <a:r>
              <a:rPr lang="zh-CN" altLang="en-US" sz="1800">
                <a:solidFill>
                  <a:schemeClr val="tx1"/>
                </a:solidFill>
                <a:latin typeface="Arial" panose="020B0604020202020204" pitchFamily="34" charset="0"/>
              </a:rPr>
              <a:t>：转差功率</a:t>
            </a:r>
            <a:r>
              <a:rPr lang="zh-CN" altLang="en-US" sz="1800" b="0">
                <a:solidFill>
                  <a:schemeClr val="tx1"/>
                </a:solidFill>
                <a:latin typeface="Arial" panose="020B0604020202020204" pitchFamily="34" charset="0"/>
              </a:rPr>
              <a:t>  </a:t>
            </a:r>
            <a:r>
              <a:rPr lang="en-US" altLang="zh-CN" i="1">
                <a:solidFill>
                  <a:schemeClr val="tx1"/>
                </a:solidFill>
                <a:latin typeface="Times New Roman" panose="02020603050405020304" pitchFamily="18" charset="0"/>
              </a:rPr>
              <a:t>P</a:t>
            </a:r>
            <a:r>
              <a:rPr lang="en-US" altLang="zh-CN" i="1" baseline="-25000">
                <a:solidFill>
                  <a:schemeClr val="tx1"/>
                </a:solidFill>
                <a:latin typeface="Times New Roman" panose="02020603050405020304" pitchFamily="18" charset="0"/>
              </a:rPr>
              <a:t>s</a:t>
            </a:r>
            <a:r>
              <a:rPr lang="zh-CN" altLang="en-US" i="1">
                <a:solidFill>
                  <a:schemeClr val="tx1"/>
                </a:solidFill>
                <a:latin typeface="Times New Roman" panose="02020603050405020304" pitchFamily="18" charset="0"/>
              </a:rPr>
              <a:t>＝ </a:t>
            </a:r>
            <a:r>
              <a:rPr lang="en-US" altLang="zh-CN" i="1">
                <a:solidFill>
                  <a:schemeClr val="tx1"/>
                </a:solidFill>
                <a:latin typeface="Times New Roman" panose="02020603050405020304" pitchFamily="18" charset="0"/>
              </a:rPr>
              <a:t>s P</a:t>
            </a:r>
            <a:r>
              <a:rPr lang="en-US" altLang="zh-CN" i="1" baseline="-25000">
                <a:solidFill>
                  <a:schemeClr val="tx1"/>
                </a:solidFill>
                <a:latin typeface="Times New Roman" panose="02020603050405020304" pitchFamily="18" charset="0"/>
              </a:rPr>
              <a:t>m</a:t>
            </a:r>
          </a:p>
        </p:txBody>
      </p:sp>
      <p:sp>
        <p:nvSpPr>
          <p:cNvPr id="29703" name="Line 12"/>
          <p:cNvSpPr>
            <a:spLocks noChangeShapeType="1"/>
          </p:cNvSpPr>
          <p:nvPr/>
        </p:nvSpPr>
        <p:spPr bwMode="auto">
          <a:xfrm flipH="1" flipV="1">
            <a:off x="7575550" y="4552950"/>
            <a:ext cx="658813" cy="1624013"/>
          </a:xfrm>
          <a:prstGeom prst="line">
            <a:avLst/>
          </a:prstGeom>
          <a:noFill/>
          <a:ln w="9525">
            <a:solidFill>
              <a:srgbClr val="FF3300"/>
            </a:solidFill>
            <a:round/>
            <a:headEnd/>
            <a:tailEnd type="triangle" w="med" len="med"/>
          </a:ln>
        </p:spPr>
        <p:txBody>
          <a:bodyPr/>
          <a:lstStyle/>
          <a:p>
            <a:endParaRPr lang="zh-CN" altLang="en-US"/>
          </a:p>
        </p:txBody>
      </p:sp>
      <p:sp>
        <p:nvSpPr>
          <p:cNvPr id="29704" name="Line 13"/>
          <p:cNvSpPr>
            <a:spLocks noChangeShapeType="1"/>
          </p:cNvSpPr>
          <p:nvPr/>
        </p:nvSpPr>
        <p:spPr bwMode="auto">
          <a:xfrm flipV="1">
            <a:off x="6342063" y="2959100"/>
            <a:ext cx="1828800" cy="1143000"/>
          </a:xfrm>
          <a:prstGeom prst="line">
            <a:avLst/>
          </a:prstGeom>
          <a:noFill/>
          <a:ln w="9525">
            <a:solidFill>
              <a:srgbClr val="FF3300"/>
            </a:solidFill>
            <a:round/>
            <a:headEnd/>
            <a:tailEnd type="triangle" w="med" len="med"/>
          </a:ln>
        </p:spPr>
        <p:txBody>
          <a:bodyPr/>
          <a:lstStyle/>
          <a:p>
            <a:endParaRPr lang="zh-CN" altLang="en-US"/>
          </a:p>
        </p:txBody>
      </p:sp>
      <p:sp>
        <p:nvSpPr>
          <p:cNvPr id="29705" name="AutoShape 14"/>
          <p:cNvSpPr>
            <a:spLocks/>
          </p:cNvSpPr>
          <p:nvPr/>
        </p:nvSpPr>
        <p:spPr bwMode="auto">
          <a:xfrm>
            <a:off x="4313238" y="5551488"/>
            <a:ext cx="503237" cy="935037"/>
          </a:xfrm>
          <a:prstGeom prst="leftBrace">
            <a:avLst>
              <a:gd name="adj1" fmla="val 15467"/>
              <a:gd name="adj2" fmla="val 50000"/>
            </a:avLst>
          </a:prstGeom>
          <a:noFill/>
          <a:ln w="9525">
            <a:solidFill>
              <a:srgbClr val="FF0000"/>
            </a:solidFill>
            <a:round/>
            <a:headEnd/>
            <a:tailEnd/>
          </a:ln>
        </p:spPr>
        <p:txBody>
          <a:bodyPr wrap="none" anchor="ctr"/>
          <a:lstStyle/>
          <a:p>
            <a:pPr algn="ctr"/>
            <a:endParaRPr lang="zh-CN" altLang="en-US" sz="4800"/>
          </a:p>
        </p:txBody>
      </p:sp>
      <p:graphicFrame>
        <p:nvGraphicFramePr>
          <p:cNvPr id="29706" name="Object 22"/>
          <p:cNvGraphicFramePr>
            <a:graphicFrameLocks/>
          </p:cNvGraphicFramePr>
          <p:nvPr/>
        </p:nvGraphicFramePr>
        <p:xfrm>
          <a:off x="6132513" y="5213350"/>
          <a:ext cx="2452687" cy="676275"/>
        </p:xfrm>
        <a:graphic>
          <a:graphicData uri="http://schemas.openxmlformats.org/presentationml/2006/ole">
            <p:oleObj spid="_x0000_s29706" r:id="rId4" imgW="939800" imgH="228600" progId="">
              <p:embed/>
            </p:oleObj>
          </a:graphicData>
        </a:graphic>
      </p:graphicFrame>
      <p:graphicFrame>
        <p:nvGraphicFramePr>
          <p:cNvPr id="29707" name="Object 23"/>
          <p:cNvGraphicFramePr>
            <a:graphicFrameLocks/>
          </p:cNvGraphicFramePr>
          <p:nvPr/>
        </p:nvGraphicFramePr>
        <p:xfrm>
          <a:off x="3705225" y="5510213"/>
          <a:ext cx="593725" cy="681037"/>
        </p:xfrm>
        <a:graphic>
          <a:graphicData uri="http://schemas.openxmlformats.org/presentationml/2006/ole">
            <p:oleObj spid="_x0000_s29707" r:id="rId5" imgW="190417" imgH="228501" progId="">
              <p:embed/>
            </p:oleObj>
          </a:graphicData>
        </a:graphic>
      </p:graphicFrame>
      <p:graphicFrame>
        <p:nvGraphicFramePr>
          <p:cNvPr id="29708" name="Object 24"/>
          <p:cNvGraphicFramePr>
            <a:graphicFrameLocks/>
          </p:cNvGraphicFramePr>
          <p:nvPr/>
        </p:nvGraphicFramePr>
        <p:xfrm>
          <a:off x="2255838" y="4051300"/>
          <a:ext cx="2851150" cy="722313"/>
        </p:xfrm>
        <a:graphic>
          <a:graphicData uri="http://schemas.openxmlformats.org/presentationml/2006/ole">
            <p:oleObj spid="_x0000_s29708" r:id="rId6" imgW="952087" imgH="228501" progId="">
              <p:embed/>
            </p:oleObj>
          </a:graphicData>
        </a:graphic>
      </p:graphicFrame>
      <p:graphicFrame>
        <p:nvGraphicFramePr>
          <p:cNvPr id="29709" name="Object 25"/>
          <p:cNvGraphicFramePr>
            <a:graphicFrameLocks/>
          </p:cNvGraphicFramePr>
          <p:nvPr/>
        </p:nvGraphicFramePr>
        <p:xfrm>
          <a:off x="6323013" y="6046788"/>
          <a:ext cx="2441575" cy="657225"/>
        </p:xfrm>
        <a:graphic>
          <a:graphicData uri="http://schemas.openxmlformats.org/presentationml/2006/ole">
            <p:oleObj spid="_x0000_s29709" r:id="rId7" imgW="914400" imgH="228600" progId="">
              <p:embed/>
            </p:oleObj>
          </a:graphicData>
        </a:graphic>
      </p:graphicFrame>
      <p:sp>
        <p:nvSpPr>
          <p:cNvPr id="27" name="Rectangle 22"/>
          <p:cNvSpPr>
            <a:spLocks noChangeArrowheads="1"/>
          </p:cNvSpPr>
          <p:nvPr/>
        </p:nvSpPr>
        <p:spPr bwMode="auto">
          <a:xfrm>
            <a:off x="12700" y="5203825"/>
            <a:ext cx="1628775" cy="473075"/>
          </a:xfrm>
          <a:prstGeom prst="rect">
            <a:avLst/>
          </a:prstGeom>
          <a:solidFill>
            <a:schemeClr val="accent5">
              <a:lumMod val="40000"/>
              <a:lumOff val="60000"/>
            </a:schemeClr>
          </a:solidFill>
          <a:ln w="9525">
            <a:noFill/>
            <a:miter lim="800000"/>
          </a:ln>
          <a:effectLst/>
        </p:spPr>
        <p:txBody>
          <a:bodyPr lIns="0" tIns="0" rIns="90000" bIns="0"/>
          <a:lstStyle/>
          <a:p>
            <a:pPr>
              <a:spcBef>
                <a:spcPct val="50000"/>
              </a:spcBef>
              <a:buClr>
                <a:srgbClr val="FF9933"/>
              </a:buClr>
              <a:buFont typeface="Wingdings" panose="05000000000000000000" pitchFamily="2" charset="2"/>
              <a:buNone/>
              <a:defRPr/>
            </a:pPr>
            <a:r>
              <a:rPr lang="zh-CN" altLang="en-US" sz="1600" dirty="0">
                <a:solidFill>
                  <a:schemeClr val="tx1"/>
                </a:solidFill>
                <a:effectLst>
                  <a:outerShdw blurRad="38100" dist="38100" dir="2700000" algn="tl">
                    <a:srgbClr val="C0C0C0"/>
                  </a:outerShdw>
                </a:effectLst>
                <a:latin typeface="Arial" panose="020B0604020202020204" pitchFamily="34" charset="0"/>
                <a:sym typeface="+mn-ea"/>
                <a:hlinkClick r:id="rId8" action="ppaction://hlinksldjump"/>
              </a:rPr>
              <a:t>六、交流调速系统分类</a:t>
            </a:r>
            <a:endParaRPr lang="zh-CN" altLang="en-US" sz="16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8" name="Rectangle 23"/>
          <p:cNvSpPr>
            <a:spLocks noChangeArrowheads="1"/>
          </p:cNvSpPr>
          <p:nvPr/>
        </p:nvSpPr>
        <p:spPr bwMode="auto">
          <a:xfrm>
            <a:off x="0" y="1228725"/>
            <a:ext cx="1628775" cy="539750"/>
          </a:xfrm>
          <a:prstGeom prst="rect">
            <a:avLst/>
          </a:prstGeom>
          <a:solidFill>
            <a:srgbClr val="FFFFFF"/>
          </a:solidFill>
          <a:ln w="9525">
            <a:noFill/>
            <a:miter lim="800000"/>
          </a:ln>
          <a:effectLst/>
        </p:spPr>
        <p:txBody>
          <a:bodyPr>
            <a:spAutoFit/>
          </a:bodyPr>
          <a:lstStyle/>
          <a:p>
            <a:pPr>
              <a:buFontTx/>
              <a:buNone/>
              <a:defRPr/>
            </a:pPr>
            <a:r>
              <a:rPr lang="zh-CN" altLang="en-US" sz="1600" dirty="0">
                <a:solidFill>
                  <a:srgbClr val="A50021"/>
                </a:solidFill>
                <a:effectLst>
                  <a:outerShdw blurRad="38100" dist="38100" dir="2700000" algn="tl">
                    <a:srgbClr val="C0C0C0"/>
                  </a:outerShdw>
                </a:effectLst>
                <a:sym typeface="+mn-ea"/>
                <a:hlinkClick r:id="rId9" action="ppaction://hlinksldjump"/>
              </a:rPr>
              <a:t>一、运动控制系统及其组成</a:t>
            </a:r>
            <a:endParaRPr lang="zh-CN" altLang="en-US" sz="1600" dirty="0">
              <a:solidFill>
                <a:srgbClr val="A50021"/>
              </a:solidFill>
              <a:effectLst>
                <a:outerShdw blurRad="38100" dist="38100" dir="2700000" algn="tl">
                  <a:srgbClr val="C0C0C0"/>
                </a:outerShdw>
              </a:effectLst>
              <a:sym typeface="+mn-ea"/>
            </a:endParaRPr>
          </a:p>
        </p:txBody>
      </p:sp>
      <p:sp>
        <p:nvSpPr>
          <p:cNvPr id="29" name="Rectangle 24"/>
          <p:cNvSpPr>
            <a:spLocks noChangeArrowheads="1"/>
          </p:cNvSpPr>
          <p:nvPr/>
        </p:nvSpPr>
        <p:spPr bwMode="auto">
          <a:xfrm>
            <a:off x="14288" y="2006600"/>
            <a:ext cx="1603375" cy="474663"/>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10" action="ppaction://hlinksldjump"/>
              </a:rPr>
              <a:t>二、运动控制系统的历史与发展</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30" name="Rectangle 25"/>
          <p:cNvSpPr>
            <a:spLocks noChangeArrowheads="1"/>
          </p:cNvSpPr>
          <p:nvPr/>
        </p:nvSpPr>
        <p:spPr bwMode="auto">
          <a:xfrm>
            <a:off x="-1588" y="2795588"/>
            <a:ext cx="1616076" cy="506412"/>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11" action="ppaction://hlinksldjump"/>
              </a:rPr>
              <a:t>三、运动控制系统转矩控制规律</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31" name="Rectangle 26"/>
          <p:cNvSpPr>
            <a:spLocks noChangeArrowheads="1"/>
          </p:cNvSpPr>
          <p:nvPr/>
        </p:nvSpPr>
        <p:spPr bwMode="auto">
          <a:xfrm>
            <a:off x="0" y="3576638"/>
            <a:ext cx="1671638" cy="5207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12" action="ppaction://hlinksldjump"/>
              </a:rPr>
              <a:t>四、生产机械的负载转矩特性</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32" name="Rectangle 27"/>
          <p:cNvSpPr>
            <a:spLocks noChangeArrowheads="1"/>
          </p:cNvSpPr>
          <p:nvPr/>
        </p:nvSpPr>
        <p:spPr bwMode="auto">
          <a:xfrm>
            <a:off x="12700" y="4421188"/>
            <a:ext cx="1643063" cy="4953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13" action="ppaction://hlinksldjump"/>
              </a:rPr>
              <a:t>五、交流调速系统应用领域</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Tree>
  </p:cSld>
  <p:clrMapOvr>
    <a:masterClrMapping/>
  </p:clrMapOvr>
  <p:transition spd="med">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1819275" y="809625"/>
            <a:ext cx="6630988" cy="636588"/>
          </a:xfrm>
        </p:spPr>
        <p:txBody>
          <a:bodyPr/>
          <a:lstStyle/>
          <a:p>
            <a:pPr marL="838200" indent="-838200" eaLnBrk="1" hangingPunct="1">
              <a:defRPr/>
            </a:pPr>
            <a:r>
              <a:rPr lang="zh-CN" altLang="en-US" sz="2200" smtClean="0">
                <a:solidFill>
                  <a:srgbClr val="A50021"/>
                </a:solidFill>
                <a:effectLst>
                  <a:outerShdw blurRad="38100" dist="38100" dir="2700000" algn="tl">
                    <a:srgbClr val="C0C0C0"/>
                  </a:outerShdw>
                </a:effectLst>
                <a:ea typeface="宋体" panose="02010600030101010101" pitchFamily="2" charset="-122"/>
              </a:rPr>
              <a:t>（一）异步电动机调速</a:t>
            </a:r>
          </a:p>
        </p:txBody>
      </p:sp>
      <p:sp>
        <p:nvSpPr>
          <p:cNvPr id="30722" name="Rectangle 3"/>
          <p:cNvSpPr>
            <a:spLocks noChangeArrowheads="1"/>
          </p:cNvSpPr>
          <p:nvPr/>
        </p:nvSpPr>
        <p:spPr bwMode="auto">
          <a:xfrm>
            <a:off x="331788" y="3402013"/>
            <a:ext cx="9144000" cy="0"/>
          </a:xfrm>
          <a:prstGeom prst="rect">
            <a:avLst/>
          </a:prstGeom>
          <a:noFill/>
          <a:ln w="9525">
            <a:noFill/>
            <a:miter lim="800000"/>
            <a:headEnd/>
            <a:tailEnd/>
          </a:ln>
        </p:spPr>
        <p:txBody>
          <a:bodyPr wrap="none" anchor="ctr">
            <a:spAutoFit/>
          </a:bodyPr>
          <a:lstStyle/>
          <a:p>
            <a:pPr algn="ctr"/>
            <a:endParaRPr lang="zh-CN" altLang="en-US" sz="4800"/>
          </a:p>
        </p:txBody>
      </p:sp>
      <p:sp>
        <p:nvSpPr>
          <p:cNvPr id="22532" name="Rectangle 4"/>
          <p:cNvSpPr>
            <a:spLocks noGrp="1" noChangeArrowheads="1"/>
          </p:cNvSpPr>
          <p:nvPr>
            <p:ph idx="1"/>
          </p:nvPr>
        </p:nvSpPr>
        <p:spPr>
          <a:xfrm>
            <a:off x="1703388" y="1262063"/>
            <a:ext cx="7440612" cy="1050925"/>
          </a:xfrm>
        </p:spPr>
        <p:txBody>
          <a:bodyPr/>
          <a:lstStyle/>
          <a:p>
            <a:pPr marL="0" indent="0" algn="just" eaLnBrk="1" hangingPunct="1">
              <a:buFont typeface="Wingdings" pitchFamily="2" charset="2"/>
              <a:buNone/>
            </a:pPr>
            <a:r>
              <a:rPr lang="zh-CN" altLang="en-US" smtClean="0">
                <a:ea typeface="宋体" pitchFamily="2" charset="-122"/>
              </a:rPr>
              <a:t>转差功率：从能量转换的角度看，转差功率是否增大，能量是被消耗掉还是得到利用，是评价调速系统效率高低的标志。</a:t>
            </a:r>
          </a:p>
          <a:p>
            <a:pPr marL="0" indent="0" algn="just" eaLnBrk="1" hangingPunct="1">
              <a:buFont typeface="Wingdings" pitchFamily="2" charset="2"/>
              <a:buNone/>
            </a:pPr>
            <a:r>
              <a:rPr lang="zh-CN" altLang="en-US" smtClean="0">
                <a:ea typeface="宋体" pitchFamily="2" charset="-122"/>
              </a:rPr>
              <a:t>按转差功率流向将异步电动机的调速系统分成三类。</a:t>
            </a:r>
          </a:p>
        </p:txBody>
      </p:sp>
      <p:sp>
        <p:nvSpPr>
          <p:cNvPr id="243717" name="Rectangle 5"/>
          <p:cNvSpPr>
            <a:spLocks noChangeArrowheads="1"/>
          </p:cNvSpPr>
          <p:nvPr/>
        </p:nvSpPr>
        <p:spPr bwMode="auto">
          <a:xfrm>
            <a:off x="1768475" y="349250"/>
            <a:ext cx="7375525" cy="476250"/>
          </a:xfrm>
          <a:prstGeom prst="rect">
            <a:avLst/>
          </a:prstGeom>
          <a:noFill/>
          <a:ln w="9525">
            <a:noFill/>
            <a:miter lim="800000"/>
          </a:ln>
          <a:effectLst/>
        </p:spPr>
        <p:txBody>
          <a:bodyPr>
            <a:spAutoFit/>
          </a:bodyPr>
          <a:lstStyle/>
          <a:p>
            <a:pPr>
              <a:buFontTx/>
              <a:buNone/>
              <a:defRPr/>
            </a:pPr>
            <a:r>
              <a:rPr lang="zh-CN" altLang="en-US" sz="2800">
                <a:solidFill>
                  <a:schemeClr val="tx1"/>
                </a:solidFill>
                <a:ea typeface="隶书" panose="02010509060101010101" pitchFamily="49" charset="-122"/>
                <a:sym typeface="+mn-ea"/>
              </a:rPr>
              <a:t>交流调速系统的主要类型（</a:t>
            </a:r>
            <a:r>
              <a:rPr lang="zh-CN" altLang="en-US" sz="2000">
                <a:solidFill>
                  <a:srgbClr val="FF0000"/>
                </a:solidFill>
                <a:effectLst>
                  <a:outerShdw blurRad="38100" dist="38100" dir="2700000" algn="tl">
                    <a:srgbClr val="C0C0C0"/>
                  </a:outerShdw>
                </a:effectLst>
                <a:ea typeface="隶书" panose="02010509060101010101" pitchFamily="49" charset="-122"/>
                <a:sym typeface="+mn-ea"/>
              </a:rPr>
              <a:t>按照电动机能量转换分类</a:t>
            </a:r>
            <a:r>
              <a:rPr lang="zh-CN" altLang="en-US" sz="2000">
                <a:solidFill>
                  <a:schemeClr val="tx1"/>
                </a:solidFill>
                <a:effectLst>
                  <a:outerShdw blurRad="38100" dist="38100" dir="2700000" algn="tl">
                    <a:srgbClr val="C0C0C0"/>
                  </a:outerShdw>
                </a:effectLst>
                <a:ea typeface="隶书" panose="02010509060101010101" pitchFamily="49" charset="-122"/>
                <a:sym typeface="+mn-ea"/>
              </a:rPr>
              <a:t>）</a:t>
            </a:r>
          </a:p>
        </p:txBody>
      </p:sp>
      <p:sp>
        <p:nvSpPr>
          <p:cNvPr id="243725" name="Rectangle 13"/>
          <p:cNvSpPr>
            <a:spLocks noChangeArrowheads="1"/>
          </p:cNvSpPr>
          <p:nvPr/>
        </p:nvSpPr>
        <p:spPr bwMode="auto">
          <a:xfrm>
            <a:off x="1758950" y="2022475"/>
            <a:ext cx="7104063" cy="623888"/>
          </a:xfrm>
          <a:prstGeom prst="rect">
            <a:avLst/>
          </a:prstGeom>
          <a:noFill/>
          <a:ln w="9525">
            <a:noFill/>
            <a:miter lim="800000"/>
          </a:ln>
          <a:effectLst/>
        </p:spPr>
        <p:txBody>
          <a:bodyPr lIns="0" tIns="0" bIns="0" anchor="ctr"/>
          <a:lstStyle/>
          <a:p>
            <a:pPr marL="838200" indent="-838200"/>
            <a:r>
              <a:rPr lang="zh-CN" altLang="en-US" sz="2200">
                <a:solidFill>
                  <a:srgbClr val="0000CC"/>
                </a:solidFill>
                <a:effectLst>
                  <a:outerShdw blurRad="38100" dist="38100" dir="2700000" algn="tl">
                    <a:srgbClr val="C0C0C0"/>
                  </a:outerShdw>
                </a:effectLst>
                <a:latin typeface="Arial" pitchFamily="34" charset="0"/>
              </a:rPr>
              <a:t>转差功率消耗型</a:t>
            </a:r>
            <a:r>
              <a:rPr lang="zh-CN" altLang="en-US" sz="2200">
                <a:solidFill>
                  <a:srgbClr val="A50021"/>
                </a:solidFill>
                <a:effectLst>
                  <a:outerShdw blurRad="38100" dist="38100" dir="2700000" algn="tl">
                    <a:srgbClr val="C0C0C0"/>
                  </a:outerShdw>
                </a:effectLst>
                <a:latin typeface="Arial" pitchFamily="34" charset="0"/>
              </a:rPr>
              <a:t>（系统效率较低）</a:t>
            </a:r>
            <a:r>
              <a:rPr lang="en-US" altLang="zh-CN" sz="2200">
                <a:solidFill>
                  <a:srgbClr val="A50021"/>
                </a:solidFill>
                <a:effectLst>
                  <a:outerShdw blurRad="38100" dist="38100" dir="2700000" algn="tl">
                    <a:srgbClr val="C0C0C0"/>
                  </a:outerShdw>
                </a:effectLst>
                <a:latin typeface="Arial" pitchFamily="34" charset="0"/>
              </a:rPr>
              <a:t>----</a:t>
            </a:r>
            <a:r>
              <a:rPr lang="zh-CN" altLang="en-US" sz="2200">
                <a:solidFill>
                  <a:srgbClr val="A50021"/>
                </a:solidFill>
                <a:effectLst>
                  <a:outerShdw blurRad="38100" dist="38100" dir="2700000" algn="tl">
                    <a:srgbClr val="C0C0C0"/>
                  </a:outerShdw>
                </a:effectLst>
                <a:latin typeface="Arial" pitchFamily="34" charset="0"/>
              </a:rPr>
              <a:t>调压调速</a:t>
            </a:r>
            <a:r>
              <a:rPr lang="zh-CN" altLang="en-US">
                <a:solidFill>
                  <a:schemeClr val="tx1"/>
                </a:solidFill>
                <a:latin typeface="Arial" pitchFamily="34" charset="0"/>
              </a:rPr>
              <a:t> </a:t>
            </a:r>
          </a:p>
        </p:txBody>
      </p:sp>
      <p:sp>
        <p:nvSpPr>
          <p:cNvPr id="22535" name="Rectangle 14"/>
          <p:cNvSpPr>
            <a:spLocks noChangeArrowheads="1"/>
          </p:cNvSpPr>
          <p:nvPr/>
        </p:nvSpPr>
        <p:spPr bwMode="auto">
          <a:xfrm>
            <a:off x="1719263" y="2555875"/>
            <a:ext cx="7424737" cy="1196975"/>
          </a:xfrm>
          <a:prstGeom prst="rect">
            <a:avLst/>
          </a:prstGeom>
          <a:noFill/>
          <a:ln w="9525">
            <a:noFill/>
            <a:miter lim="800000"/>
            <a:headEnd/>
            <a:tailEnd/>
          </a:ln>
        </p:spPr>
        <p:txBody>
          <a:bodyPr lIns="0" tIns="0" rIns="90000" bIns="0"/>
          <a:lstStyle/>
          <a:p>
            <a:pPr algn="just">
              <a:buClr>
                <a:srgbClr val="FF9933"/>
              </a:buClr>
              <a:buFont typeface="Wingdings" pitchFamily="2" charset="2"/>
              <a:buNone/>
            </a:pPr>
            <a:r>
              <a:rPr lang="zh-CN" altLang="en-US" sz="2000">
                <a:solidFill>
                  <a:schemeClr val="tx1"/>
                </a:solidFill>
                <a:latin typeface="Arial" pitchFamily="34" charset="0"/>
              </a:rPr>
              <a:t>全部转差功率都转换成热能消耗在转子回路中。</a:t>
            </a:r>
          </a:p>
          <a:p>
            <a:pPr algn="just">
              <a:buClr>
                <a:srgbClr val="FF9933"/>
              </a:buClr>
              <a:buFont typeface="Wingdings" pitchFamily="2" charset="2"/>
              <a:buNone/>
            </a:pPr>
            <a:r>
              <a:rPr lang="zh-CN" altLang="en-US" sz="2000">
                <a:solidFill>
                  <a:schemeClr val="tx1"/>
                </a:solidFill>
                <a:latin typeface="Arial" pitchFamily="34" charset="0"/>
              </a:rPr>
              <a:t>以增加转差功率的消耗来换取转速降低（恒转矩负载时），越到低速效率越低。</a:t>
            </a:r>
          </a:p>
          <a:p>
            <a:pPr algn="just">
              <a:buClr>
                <a:srgbClr val="FF9933"/>
              </a:buClr>
              <a:buFont typeface="Wingdings" pitchFamily="2" charset="2"/>
              <a:buNone/>
            </a:pPr>
            <a:r>
              <a:rPr lang="zh-CN" altLang="en-US" sz="2000">
                <a:solidFill>
                  <a:schemeClr val="tx1"/>
                </a:solidFill>
                <a:latin typeface="Arial" pitchFamily="34" charset="0"/>
              </a:rPr>
              <a:t>结构简单，设备成本少，还有一定的应用价值。</a:t>
            </a:r>
          </a:p>
        </p:txBody>
      </p:sp>
      <p:sp>
        <p:nvSpPr>
          <p:cNvPr id="243727" name="Rectangle 15"/>
          <p:cNvSpPr>
            <a:spLocks noChangeArrowheads="1"/>
          </p:cNvSpPr>
          <p:nvPr/>
        </p:nvSpPr>
        <p:spPr bwMode="auto">
          <a:xfrm>
            <a:off x="1731963" y="3455988"/>
            <a:ext cx="7412037" cy="762000"/>
          </a:xfrm>
          <a:prstGeom prst="rect">
            <a:avLst/>
          </a:prstGeom>
          <a:noFill/>
          <a:ln w="9525">
            <a:noFill/>
            <a:miter lim="800000"/>
          </a:ln>
          <a:effectLst/>
        </p:spPr>
        <p:txBody>
          <a:bodyPr lIns="0" tIns="0" bIns="0" anchor="ctr"/>
          <a:lstStyle/>
          <a:p>
            <a:pPr marL="838200" indent="-838200"/>
            <a:r>
              <a:rPr lang="zh-CN" altLang="en-US" sz="2200">
                <a:solidFill>
                  <a:srgbClr val="0000CC"/>
                </a:solidFill>
                <a:effectLst>
                  <a:outerShdw blurRad="38100" dist="38100" dir="2700000" algn="tl">
                    <a:srgbClr val="C0C0C0"/>
                  </a:outerShdw>
                </a:effectLst>
                <a:latin typeface="Arial" pitchFamily="34" charset="0"/>
              </a:rPr>
              <a:t>转差功率馈送型</a:t>
            </a:r>
            <a:r>
              <a:rPr lang="zh-CN" altLang="en-US" sz="2200">
                <a:solidFill>
                  <a:srgbClr val="FF3300"/>
                </a:solidFill>
                <a:effectLst>
                  <a:outerShdw blurRad="38100" dist="38100" dir="2700000" algn="tl">
                    <a:srgbClr val="C0C0C0"/>
                  </a:outerShdw>
                </a:effectLst>
                <a:latin typeface="Arial" pitchFamily="34" charset="0"/>
              </a:rPr>
              <a:t>（系统效率稍高）</a:t>
            </a:r>
            <a:r>
              <a:rPr lang="en-US" altLang="zh-CN" sz="2200">
                <a:solidFill>
                  <a:srgbClr val="FF3300"/>
                </a:solidFill>
                <a:effectLst>
                  <a:outerShdw blurRad="38100" dist="38100" dir="2700000" algn="tl">
                    <a:srgbClr val="C0C0C0"/>
                  </a:outerShdw>
                </a:effectLst>
                <a:latin typeface="Arial" pitchFamily="34" charset="0"/>
              </a:rPr>
              <a:t>----</a:t>
            </a:r>
            <a:r>
              <a:rPr lang="zh-CN" altLang="en-US" sz="2200">
                <a:solidFill>
                  <a:srgbClr val="FF3300"/>
                </a:solidFill>
                <a:effectLst>
                  <a:outerShdw blurRad="38100" dist="38100" dir="2700000" algn="tl">
                    <a:srgbClr val="C0C0C0"/>
                  </a:outerShdw>
                </a:effectLst>
                <a:latin typeface="Arial" pitchFamily="34" charset="0"/>
              </a:rPr>
              <a:t>串级调速</a:t>
            </a:r>
            <a:r>
              <a:rPr lang="zh-CN" altLang="en-US">
                <a:solidFill>
                  <a:schemeClr val="tx1"/>
                </a:solidFill>
                <a:latin typeface="Arial" pitchFamily="34" charset="0"/>
              </a:rPr>
              <a:t> </a:t>
            </a:r>
          </a:p>
        </p:txBody>
      </p:sp>
      <p:sp>
        <p:nvSpPr>
          <p:cNvPr id="22537" name="Rectangle 16"/>
          <p:cNvSpPr>
            <a:spLocks noChangeArrowheads="1"/>
          </p:cNvSpPr>
          <p:nvPr/>
        </p:nvSpPr>
        <p:spPr bwMode="auto">
          <a:xfrm>
            <a:off x="1719263" y="4032250"/>
            <a:ext cx="7424737" cy="1274763"/>
          </a:xfrm>
          <a:prstGeom prst="rect">
            <a:avLst/>
          </a:prstGeom>
          <a:noFill/>
          <a:ln w="9525">
            <a:noFill/>
            <a:miter lim="800000"/>
            <a:headEnd/>
            <a:tailEnd/>
          </a:ln>
        </p:spPr>
        <p:txBody>
          <a:bodyPr lIns="0" tIns="0" rIns="90000" bIns="0"/>
          <a:lstStyle/>
          <a:p>
            <a:pPr algn="just">
              <a:lnSpc>
                <a:spcPct val="100000"/>
              </a:lnSpc>
              <a:buClr>
                <a:srgbClr val="FF9933"/>
              </a:buClr>
              <a:buFont typeface="Wingdings" pitchFamily="2" charset="2"/>
              <a:buNone/>
            </a:pPr>
            <a:r>
              <a:rPr lang="zh-CN" altLang="en-US" sz="2000">
                <a:solidFill>
                  <a:schemeClr val="tx1"/>
                </a:solidFill>
                <a:latin typeface="Arial" pitchFamily="34" charset="0"/>
              </a:rPr>
              <a:t>转差功率一部分被消耗掉，大部分则通过变流装置回馈给电网或转化成机械能予以利用。</a:t>
            </a:r>
          </a:p>
          <a:p>
            <a:pPr algn="just">
              <a:lnSpc>
                <a:spcPct val="100000"/>
              </a:lnSpc>
              <a:buClr>
                <a:srgbClr val="FF9933"/>
              </a:buClr>
              <a:buFont typeface="Wingdings" pitchFamily="2" charset="2"/>
              <a:buNone/>
            </a:pPr>
            <a:r>
              <a:rPr lang="zh-CN" altLang="en-US" sz="2000">
                <a:solidFill>
                  <a:schemeClr val="tx1"/>
                </a:solidFill>
                <a:latin typeface="Arial" pitchFamily="34" charset="0"/>
              </a:rPr>
              <a:t>功率既可以从转子馈入又可以馈出的系统称作双馈调速系统。</a:t>
            </a:r>
          </a:p>
          <a:p>
            <a:pPr algn="just">
              <a:lnSpc>
                <a:spcPct val="100000"/>
              </a:lnSpc>
              <a:buClr>
                <a:srgbClr val="FF9933"/>
              </a:buClr>
              <a:buFont typeface="Wingdings" pitchFamily="2" charset="2"/>
              <a:buNone/>
            </a:pPr>
            <a:r>
              <a:rPr lang="zh-CN" altLang="en-US" sz="2000">
                <a:solidFill>
                  <a:schemeClr val="tx1"/>
                </a:solidFill>
                <a:latin typeface="Arial" pitchFamily="34" charset="0"/>
              </a:rPr>
              <a:t>效率较高，只能采用绕线转子感应电动机。 </a:t>
            </a:r>
          </a:p>
        </p:txBody>
      </p:sp>
      <p:sp>
        <p:nvSpPr>
          <p:cNvPr id="243729" name="Rectangle 17"/>
          <p:cNvSpPr>
            <a:spLocks noChangeArrowheads="1"/>
          </p:cNvSpPr>
          <p:nvPr/>
        </p:nvSpPr>
        <p:spPr bwMode="auto">
          <a:xfrm>
            <a:off x="1690688" y="5014913"/>
            <a:ext cx="7453312" cy="762000"/>
          </a:xfrm>
          <a:prstGeom prst="rect">
            <a:avLst/>
          </a:prstGeom>
          <a:noFill/>
          <a:ln w="9525">
            <a:noFill/>
            <a:miter lim="800000"/>
          </a:ln>
          <a:effectLst/>
        </p:spPr>
        <p:txBody>
          <a:bodyPr lIns="0" tIns="0" bIns="0" anchor="ctr"/>
          <a:lstStyle/>
          <a:p>
            <a:pPr marL="838200" indent="-838200"/>
            <a:r>
              <a:rPr lang="zh-CN" altLang="en-US" sz="2200">
                <a:solidFill>
                  <a:srgbClr val="0000CC"/>
                </a:solidFill>
                <a:effectLst>
                  <a:outerShdw blurRad="38100" dist="38100" dir="2700000" algn="tl">
                    <a:srgbClr val="C0C0C0"/>
                  </a:outerShdw>
                </a:effectLst>
                <a:latin typeface="Arial" pitchFamily="34" charset="0"/>
              </a:rPr>
              <a:t>转差功率不变型</a:t>
            </a:r>
            <a:r>
              <a:rPr lang="zh-CN" altLang="en-US" sz="2200">
                <a:solidFill>
                  <a:srgbClr val="FF00FF"/>
                </a:solidFill>
                <a:effectLst>
                  <a:outerShdw blurRad="38100" dist="38100" dir="2700000" algn="tl">
                    <a:srgbClr val="C0C0C0"/>
                  </a:outerShdw>
                </a:effectLst>
                <a:latin typeface="Arial" pitchFamily="34" charset="0"/>
              </a:rPr>
              <a:t>（系统效率最高）</a:t>
            </a:r>
            <a:r>
              <a:rPr lang="en-US" altLang="zh-CN" sz="2200">
                <a:solidFill>
                  <a:srgbClr val="FF00FF"/>
                </a:solidFill>
                <a:effectLst>
                  <a:outerShdw blurRad="38100" dist="38100" dir="2700000" algn="tl">
                    <a:srgbClr val="C0C0C0"/>
                  </a:outerShdw>
                </a:effectLst>
                <a:latin typeface="Arial" pitchFamily="34" charset="0"/>
              </a:rPr>
              <a:t>----</a:t>
            </a:r>
            <a:r>
              <a:rPr lang="zh-CN" altLang="en-US" sz="2200">
                <a:solidFill>
                  <a:srgbClr val="FF00FF"/>
                </a:solidFill>
                <a:effectLst>
                  <a:outerShdw blurRad="38100" dist="38100" dir="2700000" algn="tl">
                    <a:srgbClr val="C0C0C0"/>
                  </a:outerShdw>
                </a:effectLst>
                <a:latin typeface="Arial" pitchFamily="34" charset="0"/>
              </a:rPr>
              <a:t>变频调速</a:t>
            </a:r>
            <a:r>
              <a:rPr lang="zh-CN" altLang="en-US">
                <a:solidFill>
                  <a:schemeClr val="tx1"/>
                </a:solidFill>
                <a:latin typeface="Arial" pitchFamily="34" charset="0"/>
              </a:rPr>
              <a:t> </a:t>
            </a:r>
          </a:p>
        </p:txBody>
      </p:sp>
      <p:sp>
        <p:nvSpPr>
          <p:cNvPr id="22539" name="Rectangle 18"/>
          <p:cNvSpPr>
            <a:spLocks noChangeArrowheads="1"/>
          </p:cNvSpPr>
          <p:nvPr/>
        </p:nvSpPr>
        <p:spPr bwMode="auto">
          <a:xfrm>
            <a:off x="1690688" y="5635625"/>
            <a:ext cx="7453312" cy="1300163"/>
          </a:xfrm>
          <a:prstGeom prst="rect">
            <a:avLst/>
          </a:prstGeom>
          <a:noFill/>
          <a:ln w="9525">
            <a:noFill/>
            <a:miter lim="800000"/>
            <a:headEnd/>
            <a:tailEnd/>
          </a:ln>
        </p:spPr>
        <p:txBody>
          <a:bodyPr lIns="0" tIns="0" rIns="90000" bIns="0"/>
          <a:lstStyle/>
          <a:p>
            <a:pPr algn="just">
              <a:buClr>
                <a:srgbClr val="FF9933"/>
              </a:buClr>
              <a:buFont typeface="Wingdings" pitchFamily="2" charset="2"/>
              <a:buNone/>
            </a:pPr>
            <a:r>
              <a:rPr lang="zh-CN" altLang="en-US" sz="2000">
                <a:solidFill>
                  <a:schemeClr val="tx1"/>
                </a:solidFill>
                <a:latin typeface="Arial" pitchFamily="34" charset="0"/>
              </a:rPr>
              <a:t>变压变频调速，转子铜损基本不变，转子电路中没有附加的损耗，效率最高。</a:t>
            </a:r>
          </a:p>
          <a:p>
            <a:pPr algn="just">
              <a:buClr>
                <a:srgbClr val="FF9933"/>
              </a:buClr>
              <a:buFont typeface="Wingdings" pitchFamily="2" charset="2"/>
              <a:buNone/>
            </a:pPr>
            <a:r>
              <a:rPr lang="zh-CN" altLang="en-US" sz="2000">
                <a:solidFill>
                  <a:schemeClr val="tx1"/>
                </a:solidFill>
                <a:latin typeface="Arial" pitchFamily="34" charset="0"/>
              </a:rPr>
              <a:t>须配置与电动机容量相当的变压变频器，设备成本最高。</a:t>
            </a:r>
          </a:p>
          <a:p>
            <a:pPr algn="just">
              <a:buClr>
                <a:srgbClr val="FF9933"/>
              </a:buClr>
              <a:buFont typeface="Wingdings" pitchFamily="2" charset="2"/>
              <a:buNone/>
            </a:pPr>
            <a:r>
              <a:rPr lang="zh-CN" altLang="en-US" sz="2000">
                <a:solidFill>
                  <a:schemeClr val="tx1"/>
                </a:solidFill>
                <a:latin typeface="Arial" pitchFamily="34" charset="0"/>
              </a:rPr>
              <a:t>变极对数调速也是转差功率不变型调速系统，属于有级调速。</a:t>
            </a:r>
          </a:p>
        </p:txBody>
      </p:sp>
      <p:sp>
        <p:nvSpPr>
          <p:cNvPr id="24" name="Rectangle 22"/>
          <p:cNvSpPr>
            <a:spLocks noChangeArrowheads="1"/>
          </p:cNvSpPr>
          <p:nvPr/>
        </p:nvSpPr>
        <p:spPr bwMode="auto">
          <a:xfrm>
            <a:off x="12700" y="5203825"/>
            <a:ext cx="1628775" cy="473075"/>
          </a:xfrm>
          <a:prstGeom prst="rect">
            <a:avLst/>
          </a:prstGeom>
          <a:solidFill>
            <a:schemeClr val="accent5">
              <a:lumMod val="40000"/>
              <a:lumOff val="60000"/>
            </a:schemeClr>
          </a:solidFill>
          <a:ln w="9525">
            <a:noFill/>
            <a:miter lim="800000"/>
          </a:ln>
          <a:effectLst/>
        </p:spPr>
        <p:txBody>
          <a:bodyPr lIns="0" tIns="0" rIns="90000" bIns="0"/>
          <a:lstStyle/>
          <a:p>
            <a:pPr>
              <a:spcBef>
                <a:spcPct val="50000"/>
              </a:spcBef>
              <a:buClr>
                <a:srgbClr val="FF9933"/>
              </a:buClr>
              <a:buFont typeface="Wingdings" panose="05000000000000000000" pitchFamily="2" charset="2"/>
              <a:buNone/>
              <a:defRPr/>
            </a:pPr>
            <a:r>
              <a:rPr lang="zh-CN" altLang="en-US" sz="1600" dirty="0">
                <a:solidFill>
                  <a:schemeClr val="tx1"/>
                </a:solidFill>
                <a:effectLst>
                  <a:outerShdw blurRad="38100" dist="38100" dir="2700000" algn="tl">
                    <a:srgbClr val="C0C0C0"/>
                  </a:outerShdw>
                </a:effectLst>
                <a:latin typeface="Arial" panose="020B0604020202020204" pitchFamily="34" charset="0"/>
                <a:sym typeface="+mn-ea"/>
                <a:hlinkClick r:id="rId2" action="ppaction://hlinksldjump"/>
              </a:rPr>
              <a:t>六、交流调速系统分类</a:t>
            </a:r>
            <a:endParaRPr lang="zh-CN" altLang="en-US" sz="16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5" name="Rectangle 23"/>
          <p:cNvSpPr>
            <a:spLocks noChangeArrowheads="1"/>
          </p:cNvSpPr>
          <p:nvPr/>
        </p:nvSpPr>
        <p:spPr bwMode="auto">
          <a:xfrm>
            <a:off x="0" y="1228725"/>
            <a:ext cx="1628775" cy="539750"/>
          </a:xfrm>
          <a:prstGeom prst="rect">
            <a:avLst/>
          </a:prstGeom>
          <a:solidFill>
            <a:srgbClr val="FFFFFF"/>
          </a:solidFill>
          <a:ln w="9525">
            <a:noFill/>
            <a:miter lim="800000"/>
          </a:ln>
          <a:effectLst/>
        </p:spPr>
        <p:txBody>
          <a:bodyPr>
            <a:spAutoFit/>
          </a:bodyPr>
          <a:lstStyle/>
          <a:p>
            <a:pPr>
              <a:buFontTx/>
              <a:buNone/>
              <a:defRPr/>
            </a:pPr>
            <a:r>
              <a:rPr lang="zh-CN" altLang="en-US" sz="1600" dirty="0">
                <a:solidFill>
                  <a:srgbClr val="A50021"/>
                </a:solidFill>
                <a:effectLst>
                  <a:outerShdw blurRad="38100" dist="38100" dir="2700000" algn="tl">
                    <a:srgbClr val="C0C0C0"/>
                  </a:outerShdw>
                </a:effectLst>
                <a:sym typeface="+mn-ea"/>
                <a:hlinkClick r:id="rId3" action="ppaction://hlinksldjump"/>
              </a:rPr>
              <a:t>一、运动控制系统及其组成</a:t>
            </a:r>
            <a:endParaRPr lang="zh-CN" altLang="en-US" sz="1600" dirty="0">
              <a:solidFill>
                <a:srgbClr val="A50021"/>
              </a:solidFill>
              <a:effectLst>
                <a:outerShdw blurRad="38100" dist="38100" dir="2700000" algn="tl">
                  <a:srgbClr val="C0C0C0"/>
                </a:outerShdw>
              </a:effectLst>
              <a:sym typeface="+mn-ea"/>
            </a:endParaRPr>
          </a:p>
        </p:txBody>
      </p:sp>
      <p:sp>
        <p:nvSpPr>
          <p:cNvPr id="26" name="Rectangle 24"/>
          <p:cNvSpPr>
            <a:spLocks noChangeArrowheads="1"/>
          </p:cNvSpPr>
          <p:nvPr/>
        </p:nvSpPr>
        <p:spPr bwMode="auto">
          <a:xfrm>
            <a:off x="14288" y="2006600"/>
            <a:ext cx="1603375" cy="474663"/>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4" action="ppaction://hlinksldjump"/>
              </a:rPr>
              <a:t>二、运动控制系统的历史与发展</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7" name="Rectangle 25"/>
          <p:cNvSpPr>
            <a:spLocks noChangeArrowheads="1"/>
          </p:cNvSpPr>
          <p:nvPr/>
        </p:nvSpPr>
        <p:spPr bwMode="auto">
          <a:xfrm>
            <a:off x="-1588" y="2795588"/>
            <a:ext cx="1616076" cy="506412"/>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5" action="ppaction://hlinksldjump"/>
              </a:rPr>
              <a:t>三、运动控制系统转矩控制规律</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8" name="Rectangle 26"/>
          <p:cNvSpPr>
            <a:spLocks noChangeArrowheads="1"/>
          </p:cNvSpPr>
          <p:nvPr/>
        </p:nvSpPr>
        <p:spPr bwMode="auto">
          <a:xfrm>
            <a:off x="0" y="3576638"/>
            <a:ext cx="1671638" cy="5207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6" action="ppaction://hlinksldjump"/>
              </a:rPr>
              <a:t>四、生产机械的负载转矩特性</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9" name="Rectangle 27"/>
          <p:cNvSpPr>
            <a:spLocks noChangeArrowheads="1"/>
          </p:cNvSpPr>
          <p:nvPr/>
        </p:nvSpPr>
        <p:spPr bwMode="auto">
          <a:xfrm>
            <a:off x="12700" y="4421188"/>
            <a:ext cx="1643063" cy="4953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7" action="ppaction://hlinksldjump"/>
              </a:rPr>
              <a:t>五、交流调速系统应用领域</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43725"/>
                                        </p:tgtEl>
                                        <p:attrNameLst>
                                          <p:attrName>style.visibility</p:attrName>
                                        </p:attrNameLst>
                                      </p:cBhvr>
                                      <p:to>
                                        <p:strVal val="visible"/>
                                      </p:to>
                                    </p:set>
                                    <p:anim calcmode="lin" valueType="num">
                                      <p:cBhvr additive="base">
                                        <p:cTn id="15" dur="500" fill="hold"/>
                                        <p:tgtEl>
                                          <p:spTgt spid="243725"/>
                                        </p:tgtEl>
                                        <p:attrNameLst>
                                          <p:attrName>ppt_x</p:attrName>
                                        </p:attrNameLst>
                                      </p:cBhvr>
                                      <p:tavLst>
                                        <p:tav tm="0">
                                          <p:val>
                                            <p:strVal val="#ppt_x"/>
                                          </p:val>
                                        </p:tav>
                                        <p:tav tm="100000">
                                          <p:val>
                                            <p:strVal val="#ppt_x"/>
                                          </p:val>
                                        </p:tav>
                                      </p:tavLst>
                                    </p:anim>
                                    <p:anim calcmode="lin" valueType="num">
                                      <p:cBhvr additive="base">
                                        <p:cTn id="16" dur="500" fill="hold"/>
                                        <p:tgtEl>
                                          <p:spTgt spid="24372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2535"/>
                                        </p:tgtEl>
                                        <p:attrNameLst>
                                          <p:attrName>style.visibility</p:attrName>
                                        </p:attrNameLst>
                                      </p:cBhvr>
                                      <p:to>
                                        <p:strVal val="visible"/>
                                      </p:to>
                                    </p:set>
                                    <p:anim calcmode="lin" valueType="num">
                                      <p:cBhvr additive="base">
                                        <p:cTn id="21" dur="500" fill="hold"/>
                                        <p:tgtEl>
                                          <p:spTgt spid="22535"/>
                                        </p:tgtEl>
                                        <p:attrNameLst>
                                          <p:attrName>ppt_x</p:attrName>
                                        </p:attrNameLst>
                                      </p:cBhvr>
                                      <p:tavLst>
                                        <p:tav tm="0">
                                          <p:val>
                                            <p:strVal val="#ppt_x"/>
                                          </p:val>
                                        </p:tav>
                                        <p:tav tm="100000">
                                          <p:val>
                                            <p:strVal val="#ppt_x"/>
                                          </p:val>
                                        </p:tav>
                                      </p:tavLst>
                                    </p:anim>
                                    <p:anim calcmode="lin" valueType="num">
                                      <p:cBhvr additive="base">
                                        <p:cTn id="22" dur="500" fill="hold"/>
                                        <p:tgtEl>
                                          <p:spTgt spid="2253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3727"/>
                                        </p:tgtEl>
                                        <p:attrNameLst>
                                          <p:attrName>style.visibility</p:attrName>
                                        </p:attrNameLst>
                                      </p:cBhvr>
                                      <p:to>
                                        <p:strVal val="visible"/>
                                      </p:to>
                                    </p:set>
                                    <p:anim calcmode="lin" valueType="num">
                                      <p:cBhvr additive="base">
                                        <p:cTn id="27" dur="500" fill="hold"/>
                                        <p:tgtEl>
                                          <p:spTgt spid="243727"/>
                                        </p:tgtEl>
                                        <p:attrNameLst>
                                          <p:attrName>ppt_x</p:attrName>
                                        </p:attrNameLst>
                                      </p:cBhvr>
                                      <p:tavLst>
                                        <p:tav tm="0">
                                          <p:val>
                                            <p:strVal val="#ppt_x"/>
                                          </p:val>
                                        </p:tav>
                                        <p:tav tm="100000">
                                          <p:val>
                                            <p:strVal val="#ppt_x"/>
                                          </p:val>
                                        </p:tav>
                                      </p:tavLst>
                                    </p:anim>
                                    <p:anim calcmode="lin" valueType="num">
                                      <p:cBhvr additive="base">
                                        <p:cTn id="28" dur="500" fill="hold"/>
                                        <p:tgtEl>
                                          <p:spTgt spid="24372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2537"/>
                                        </p:tgtEl>
                                        <p:attrNameLst>
                                          <p:attrName>style.visibility</p:attrName>
                                        </p:attrNameLst>
                                      </p:cBhvr>
                                      <p:to>
                                        <p:strVal val="visible"/>
                                      </p:to>
                                    </p:set>
                                    <p:anim calcmode="lin" valueType="num">
                                      <p:cBhvr additive="base">
                                        <p:cTn id="33" dur="500" fill="hold"/>
                                        <p:tgtEl>
                                          <p:spTgt spid="22537"/>
                                        </p:tgtEl>
                                        <p:attrNameLst>
                                          <p:attrName>ppt_x</p:attrName>
                                        </p:attrNameLst>
                                      </p:cBhvr>
                                      <p:tavLst>
                                        <p:tav tm="0">
                                          <p:val>
                                            <p:strVal val="#ppt_x"/>
                                          </p:val>
                                        </p:tav>
                                        <p:tav tm="100000">
                                          <p:val>
                                            <p:strVal val="#ppt_x"/>
                                          </p:val>
                                        </p:tav>
                                      </p:tavLst>
                                    </p:anim>
                                    <p:anim calcmode="lin" valueType="num">
                                      <p:cBhvr additive="base">
                                        <p:cTn id="34" dur="500" fill="hold"/>
                                        <p:tgtEl>
                                          <p:spTgt spid="2253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43729"/>
                                        </p:tgtEl>
                                        <p:attrNameLst>
                                          <p:attrName>style.visibility</p:attrName>
                                        </p:attrNameLst>
                                      </p:cBhvr>
                                      <p:to>
                                        <p:strVal val="visible"/>
                                      </p:to>
                                    </p:set>
                                    <p:anim calcmode="lin" valueType="num">
                                      <p:cBhvr additive="base">
                                        <p:cTn id="39" dur="500" fill="hold"/>
                                        <p:tgtEl>
                                          <p:spTgt spid="243729"/>
                                        </p:tgtEl>
                                        <p:attrNameLst>
                                          <p:attrName>ppt_x</p:attrName>
                                        </p:attrNameLst>
                                      </p:cBhvr>
                                      <p:tavLst>
                                        <p:tav tm="0">
                                          <p:val>
                                            <p:strVal val="#ppt_x"/>
                                          </p:val>
                                        </p:tav>
                                        <p:tav tm="100000">
                                          <p:val>
                                            <p:strVal val="#ppt_x"/>
                                          </p:val>
                                        </p:tav>
                                      </p:tavLst>
                                    </p:anim>
                                    <p:anim calcmode="lin" valueType="num">
                                      <p:cBhvr additive="base">
                                        <p:cTn id="40" dur="500" fill="hold"/>
                                        <p:tgtEl>
                                          <p:spTgt spid="2437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2539"/>
                                        </p:tgtEl>
                                        <p:attrNameLst>
                                          <p:attrName>style.visibility</p:attrName>
                                        </p:attrNameLst>
                                      </p:cBhvr>
                                      <p:to>
                                        <p:strVal val="visible"/>
                                      </p:to>
                                    </p:set>
                                    <p:anim calcmode="lin" valueType="num">
                                      <p:cBhvr additive="base">
                                        <p:cTn id="45" dur="500" fill="hold"/>
                                        <p:tgtEl>
                                          <p:spTgt spid="22539"/>
                                        </p:tgtEl>
                                        <p:attrNameLst>
                                          <p:attrName>ppt_x</p:attrName>
                                        </p:attrNameLst>
                                      </p:cBhvr>
                                      <p:tavLst>
                                        <p:tav tm="0">
                                          <p:val>
                                            <p:strVal val="#ppt_x"/>
                                          </p:val>
                                        </p:tav>
                                        <p:tav tm="100000">
                                          <p:val>
                                            <p:strVal val="#ppt_x"/>
                                          </p:val>
                                        </p:tav>
                                      </p:tavLst>
                                    </p:anim>
                                    <p:anim calcmode="lin" valueType="num">
                                      <p:cBhvr additive="base">
                                        <p:cTn id="46" dur="500" fill="hold"/>
                                        <p:tgtEl>
                                          <p:spTgt spid="225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p:bldP spid="243725" grpId="0"/>
      <p:bldP spid="22535" grpId="0"/>
      <p:bldP spid="243727" grpId="0"/>
      <p:bldP spid="22537" grpId="0"/>
      <p:bldP spid="243729" grpId="0"/>
      <p:bldP spid="22539"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4"/>
          <p:cNvSpPr>
            <a:spLocks noChangeArrowheads="1"/>
          </p:cNvSpPr>
          <p:nvPr/>
        </p:nvSpPr>
        <p:spPr bwMode="auto">
          <a:xfrm>
            <a:off x="1781175" y="1143000"/>
            <a:ext cx="4627563" cy="457200"/>
          </a:xfrm>
          <a:prstGeom prst="rect">
            <a:avLst/>
          </a:prstGeom>
          <a:noFill/>
          <a:ln w="9525">
            <a:noFill/>
            <a:miter lim="800000"/>
            <a:headEnd/>
            <a:tailEnd/>
          </a:ln>
        </p:spPr>
        <p:txBody>
          <a:bodyPr>
            <a:spAutoFit/>
          </a:bodyPr>
          <a:lstStyle/>
          <a:p>
            <a:pPr marL="623888" indent="-623888">
              <a:lnSpc>
                <a:spcPct val="100000"/>
              </a:lnSpc>
              <a:buClr>
                <a:srgbClr val="990000"/>
              </a:buClr>
              <a:buFont typeface="Wingdings" pitchFamily="2" charset="2"/>
              <a:buNone/>
            </a:pPr>
            <a:r>
              <a:rPr lang="zh-CN" altLang="en-US">
                <a:solidFill>
                  <a:schemeClr val="tx1"/>
                </a:solidFill>
                <a:latin typeface="宋体" pitchFamily="2" charset="-122"/>
              </a:rPr>
              <a:t>异步电动机的转速 </a:t>
            </a:r>
            <a:r>
              <a:rPr lang="en-US" altLang="zh-CN" i="1">
                <a:solidFill>
                  <a:schemeClr val="tx1"/>
                </a:solidFill>
                <a:latin typeface="Times New Roman" pitchFamily="18" charset="0"/>
              </a:rPr>
              <a:t>n</a:t>
            </a:r>
            <a:r>
              <a:rPr lang="en-US" altLang="zh-CN" i="1">
                <a:solidFill>
                  <a:schemeClr val="tx1"/>
                </a:solidFill>
                <a:latin typeface="宋体" pitchFamily="2" charset="-122"/>
              </a:rPr>
              <a:t> </a:t>
            </a:r>
            <a:r>
              <a:rPr lang="zh-CN" altLang="en-US">
                <a:solidFill>
                  <a:schemeClr val="tx1"/>
                </a:solidFill>
                <a:latin typeface="宋体" pitchFamily="2" charset="-122"/>
              </a:rPr>
              <a:t>表示为</a:t>
            </a:r>
            <a:r>
              <a:rPr lang="zh-CN" altLang="en-US">
                <a:solidFill>
                  <a:schemeClr val="tx1"/>
                </a:solidFill>
                <a:latin typeface="楷体_GB2312" charset="-122"/>
                <a:ea typeface="楷体_GB2312" charset="-122"/>
              </a:rPr>
              <a:t> </a:t>
            </a:r>
          </a:p>
        </p:txBody>
      </p:sp>
      <p:sp>
        <p:nvSpPr>
          <p:cNvPr id="50180" name="Rectangle 9"/>
          <p:cNvSpPr>
            <a:spLocks noChangeArrowheads="1"/>
          </p:cNvSpPr>
          <p:nvPr/>
        </p:nvSpPr>
        <p:spPr bwMode="auto">
          <a:xfrm>
            <a:off x="5100638" y="3233738"/>
            <a:ext cx="1524000" cy="1463675"/>
          </a:xfrm>
          <a:prstGeom prst="rect">
            <a:avLst/>
          </a:prstGeom>
          <a:noFill/>
          <a:ln w="9525">
            <a:noFill/>
            <a:miter lim="800000"/>
            <a:headEnd/>
            <a:tailEnd/>
          </a:ln>
        </p:spPr>
        <p:txBody>
          <a:bodyPr>
            <a:spAutoFit/>
          </a:bodyPr>
          <a:lstStyle/>
          <a:p>
            <a:pPr marL="623888" indent="-623888">
              <a:lnSpc>
                <a:spcPct val="150000"/>
              </a:lnSpc>
              <a:buClr>
                <a:srgbClr val="990000"/>
              </a:buClr>
              <a:buFont typeface="Wingdings" pitchFamily="2" charset="2"/>
              <a:buNone/>
            </a:pPr>
            <a:r>
              <a:rPr lang="zh-CN" altLang="en-US" sz="2000">
                <a:solidFill>
                  <a:schemeClr val="tx1"/>
                </a:solidFill>
                <a:latin typeface="宋体" pitchFamily="2" charset="-122"/>
                <a:ea typeface="楷体_GB2312" charset="-122"/>
              </a:rPr>
              <a:t>调定子电压</a:t>
            </a:r>
          </a:p>
          <a:p>
            <a:pPr marL="623888" indent="-623888">
              <a:lnSpc>
                <a:spcPct val="150000"/>
              </a:lnSpc>
              <a:buClr>
                <a:srgbClr val="990000"/>
              </a:buClr>
              <a:buFont typeface="Wingdings" pitchFamily="2" charset="2"/>
              <a:buNone/>
            </a:pPr>
            <a:r>
              <a:rPr lang="zh-CN" altLang="en-US" sz="2000">
                <a:solidFill>
                  <a:schemeClr val="tx1"/>
                </a:solidFill>
                <a:latin typeface="宋体" pitchFamily="2" charset="-122"/>
                <a:ea typeface="楷体_GB2312" charset="-122"/>
              </a:rPr>
              <a:t>调转子电压</a:t>
            </a:r>
            <a:endParaRPr lang="zh-CN" altLang="en-US" sz="2000">
              <a:solidFill>
                <a:schemeClr val="tx1"/>
              </a:solidFill>
              <a:latin typeface="Arial" pitchFamily="34" charset="0"/>
              <a:ea typeface="楷体_GB2312" charset="-122"/>
            </a:endParaRPr>
          </a:p>
          <a:p>
            <a:pPr marL="623888" indent="-623888">
              <a:lnSpc>
                <a:spcPct val="150000"/>
              </a:lnSpc>
              <a:buClr>
                <a:srgbClr val="990000"/>
              </a:buClr>
              <a:buFont typeface="Wingdings" pitchFamily="2" charset="2"/>
              <a:buNone/>
            </a:pPr>
            <a:r>
              <a:rPr lang="zh-CN" altLang="en-US" sz="2000">
                <a:solidFill>
                  <a:schemeClr val="tx1"/>
                </a:solidFill>
                <a:latin typeface="Arial" pitchFamily="34" charset="0"/>
                <a:ea typeface="楷体_GB2312" charset="-122"/>
              </a:rPr>
              <a:t>串级调速</a:t>
            </a:r>
            <a:endParaRPr lang="zh-CN" altLang="en-US" sz="2000">
              <a:solidFill>
                <a:schemeClr val="tx1"/>
              </a:solidFill>
              <a:latin typeface="楷体_GB2312" charset="-122"/>
              <a:ea typeface="楷体_GB2312" charset="-122"/>
            </a:endParaRPr>
          </a:p>
        </p:txBody>
      </p:sp>
      <p:sp>
        <p:nvSpPr>
          <p:cNvPr id="31747" name="Rectangle 10"/>
          <p:cNvSpPr>
            <a:spLocks noChangeArrowheads="1"/>
          </p:cNvSpPr>
          <p:nvPr/>
        </p:nvSpPr>
        <p:spPr bwMode="auto">
          <a:xfrm>
            <a:off x="3597275" y="5335588"/>
            <a:ext cx="1447800" cy="396875"/>
          </a:xfrm>
          <a:prstGeom prst="rect">
            <a:avLst/>
          </a:prstGeom>
          <a:noFill/>
          <a:ln w="9525">
            <a:noFill/>
            <a:miter lim="800000"/>
            <a:headEnd/>
            <a:tailEnd/>
          </a:ln>
        </p:spPr>
        <p:txBody>
          <a:bodyPr>
            <a:spAutoFit/>
          </a:bodyPr>
          <a:lstStyle/>
          <a:p>
            <a:pPr>
              <a:lnSpc>
                <a:spcPct val="100000"/>
              </a:lnSpc>
              <a:buClr>
                <a:srgbClr val="990000"/>
              </a:buClr>
              <a:buFont typeface="Wingdings" pitchFamily="2" charset="2"/>
              <a:buNone/>
            </a:pPr>
            <a:r>
              <a:rPr lang="en-US" altLang="zh-CN" sz="2000">
                <a:solidFill>
                  <a:schemeClr val="tx1"/>
                </a:solidFill>
                <a:latin typeface="楷体_GB2312" charset="-122"/>
                <a:ea typeface="楷体_GB2312" charset="-122"/>
              </a:rPr>
              <a:t> </a:t>
            </a:r>
          </a:p>
        </p:txBody>
      </p:sp>
      <p:sp>
        <p:nvSpPr>
          <p:cNvPr id="50182" name="Rectangle 11"/>
          <p:cNvSpPr>
            <a:spLocks noChangeArrowheads="1"/>
          </p:cNvSpPr>
          <p:nvPr/>
        </p:nvSpPr>
        <p:spPr bwMode="auto">
          <a:xfrm>
            <a:off x="1714500" y="4673600"/>
            <a:ext cx="1214438" cy="396875"/>
          </a:xfrm>
          <a:prstGeom prst="rect">
            <a:avLst/>
          </a:prstGeom>
          <a:noFill/>
          <a:ln w="9525">
            <a:noFill/>
            <a:miter lim="800000"/>
            <a:headEnd/>
            <a:tailEnd/>
          </a:ln>
        </p:spPr>
        <p:txBody>
          <a:bodyPr>
            <a:spAutoFit/>
          </a:bodyPr>
          <a:lstStyle/>
          <a:p>
            <a:pPr>
              <a:lnSpc>
                <a:spcPct val="100000"/>
              </a:lnSpc>
              <a:buClr>
                <a:srgbClr val="990000"/>
              </a:buClr>
              <a:buFont typeface="Wingdings" pitchFamily="2" charset="2"/>
              <a:buNone/>
            </a:pPr>
            <a:r>
              <a:rPr lang="zh-CN" altLang="en-US" sz="2000">
                <a:solidFill>
                  <a:schemeClr val="tx1"/>
                </a:solidFill>
                <a:latin typeface="宋体" pitchFamily="2" charset="-122"/>
              </a:rPr>
              <a:t>交流调速</a:t>
            </a:r>
            <a:r>
              <a:rPr lang="zh-CN" altLang="en-US" sz="2000">
                <a:solidFill>
                  <a:schemeClr val="tx1"/>
                </a:solidFill>
                <a:latin typeface="楷体_GB2312" charset="-122"/>
                <a:ea typeface="楷体_GB2312" charset="-122"/>
              </a:rPr>
              <a:t> </a:t>
            </a:r>
          </a:p>
        </p:txBody>
      </p:sp>
      <p:sp>
        <p:nvSpPr>
          <p:cNvPr id="50183" name="Rectangle 12"/>
          <p:cNvSpPr>
            <a:spLocks noChangeArrowheads="1"/>
          </p:cNvSpPr>
          <p:nvPr/>
        </p:nvSpPr>
        <p:spPr bwMode="auto">
          <a:xfrm>
            <a:off x="3127375" y="3724275"/>
            <a:ext cx="2092325" cy="1920875"/>
          </a:xfrm>
          <a:prstGeom prst="rect">
            <a:avLst/>
          </a:prstGeom>
          <a:noFill/>
          <a:ln w="9525">
            <a:noFill/>
            <a:miter lim="800000"/>
            <a:headEnd/>
            <a:tailEnd/>
          </a:ln>
        </p:spPr>
        <p:txBody>
          <a:bodyPr>
            <a:spAutoFit/>
          </a:bodyPr>
          <a:lstStyle/>
          <a:p>
            <a:pPr>
              <a:lnSpc>
                <a:spcPct val="150000"/>
              </a:lnSpc>
              <a:buClr>
                <a:srgbClr val="990000"/>
              </a:buClr>
              <a:buFont typeface="Wingdings" pitchFamily="2" charset="2"/>
              <a:buNone/>
            </a:pPr>
            <a:r>
              <a:rPr lang="zh-CN" altLang="en-US" sz="2000">
                <a:solidFill>
                  <a:schemeClr val="tx1"/>
                </a:solidFill>
                <a:latin typeface="宋体" pitchFamily="2" charset="-122"/>
              </a:rPr>
              <a:t>变转差率调速</a:t>
            </a:r>
          </a:p>
          <a:p>
            <a:pPr>
              <a:lnSpc>
                <a:spcPct val="150000"/>
              </a:lnSpc>
              <a:buClr>
                <a:srgbClr val="990000"/>
              </a:buClr>
              <a:buFont typeface="Wingdings" pitchFamily="2" charset="2"/>
              <a:buNone/>
            </a:pPr>
            <a:endParaRPr lang="zh-CN" altLang="en-US" sz="2000">
              <a:solidFill>
                <a:schemeClr val="tx1"/>
              </a:solidFill>
              <a:latin typeface="宋体" pitchFamily="2" charset="-122"/>
            </a:endParaRPr>
          </a:p>
          <a:p>
            <a:pPr>
              <a:lnSpc>
                <a:spcPct val="150000"/>
              </a:lnSpc>
              <a:buClr>
                <a:srgbClr val="990000"/>
              </a:buClr>
              <a:buFont typeface="Wingdings" pitchFamily="2" charset="2"/>
              <a:buNone/>
            </a:pPr>
            <a:r>
              <a:rPr lang="zh-CN" altLang="en-US" sz="2000">
                <a:solidFill>
                  <a:schemeClr val="tx1"/>
                </a:solidFill>
                <a:latin typeface="宋体" pitchFamily="2" charset="-122"/>
              </a:rPr>
              <a:t>变极调速</a:t>
            </a:r>
          </a:p>
          <a:p>
            <a:pPr>
              <a:lnSpc>
                <a:spcPct val="150000"/>
              </a:lnSpc>
              <a:buClr>
                <a:srgbClr val="990000"/>
              </a:buClr>
              <a:buFont typeface="Wingdings" pitchFamily="2" charset="2"/>
              <a:buNone/>
            </a:pPr>
            <a:r>
              <a:rPr lang="zh-CN" altLang="en-US" sz="2000">
                <a:solidFill>
                  <a:schemeClr val="tx1"/>
                </a:solidFill>
                <a:latin typeface="Arial" pitchFamily="34" charset="0"/>
              </a:rPr>
              <a:t>变频调速</a:t>
            </a:r>
          </a:p>
        </p:txBody>
      </p:sp>
      <p:sp>
        <p:nvSpPr>
          <p:cNvPr id="50184" name="AutoShape 14"/>
          <p:cNvSpPr>
            <a:spLocks/>
          </p:cNvSpPr>
          <p:nvPr/>
        </p:nvSpPr>
        <p:spPr bwMode="auto">
          <a:xfrm>
            <a:off x="2947988" y="4052888"/>
            <a:ext cx="228600" cy="1676400"/>
          </a:xfrm>
          <a:prstGeom prst="leftBrace">
            <a:avLst>
              <a:gd name="adj1" fmla="val 61043"/>
              <a:gd name="adj2" fmla="val 50000"/>
            </a:avLst>
          </a:prstGeom>
          <a:noFill/>
          <a:ln w="38100">
            <a:solidFill>
              <a:srgbClr val="0099CC"/>
            </a:solidFill>
            <a:round/>
            <a:headEnd/>
            <a:tailEnd/>
          </a:ln>
        </p:spPr>
        <p:txBody>
          <a:bodyPr wrap="none" anchor="ctr"/>
          <a:lstStyle/>
          <a:p>
            <a:pPr eaLnBrk="0" hangingPunct="0">
              <a:lnSpc>
                <a:spcPct val="100000"/>
              </a:lnSpc>
            </a:pPr>
            <a:endParaRPr lang="zh-CN" altLang="en-US" sz="2000">
              <a:solidFill>
                <a:schemeClr val="tx1"/>
              </a:solidFill>
              <a:latin typeface="Arial" pitchFamily="34" charset="0"/>
            </a:endParaRPr>
          </a:p>
        </p:txBody>
      </p:sp>
      <p:sp>
        <p:nvSpPr>
          <p:cNvPr id="50185" name="AutoShape 15"/>
          <p:cNvSpPr>
            <a:spLocks/>
          </p:cNvSpPr>
          <p:nvPr/>
        </p:nvSpPr>
        <p:spPr bwMode="auto">
          <a:xfrm>
            <a:off x="4852988" y="3570288"/>
            <a:ext cx="304800" cy="1003300"/>
          </a:xfrm>
          <a:prstGeom prst="leftBrace">
            <a:avLst>
              <a:gd name="adj1" fmla="val 27400"/>
              <a:gd name="adj2" fmla="val 50000"/>
            </a:avLst>
          </a:prstGeom>
          <a:noFill/>
          <a:ln w="38100">
            <a:solidFill>
              <a:srgbClr val="0099CC"/>
            </a:solidFill>
            <a:round/>
            <a:headEnd/>
            <a:tailEnd/>
          </a:ln>
        </p:spPr>
        <p:txBody>
          <a:bodyPr wrap="none" anchor="ctr"/>
          <a:lstStyle/>
          <a:p>
            <a:pPr eaLnBrk="0" hangingPunct="0">
              <a:lnSpc>
                <a:spcPct val="100000"/>
              </a:lnSpc>
            </a:pPr>
            <a:endParaRPr lang="zh-CN" altLang="en-US" sz="2000">
              <a:solidFill>
                <a:schemeClr val="tx1"/>
              </a:solidFill>
              <a:latin typeface="Arial" pitchFamily="34" charset="0"/>
            </a:endParaRPr>
          </a:p>
        </p:txBody>
      </p:sp>
      <p:sp>
        <p:nvSpPr>
          <p:cNvPr id="279569" name="Rectangle 17"/>
          <p:cNvSpPr>
            <a:spLocks noChangeArrowheads="1"/>
          </p:cNvSpPr>
          <p:nvPr/>
        </p:nvSpPr>
        <p:spPr bwMode="auto">
          <a:xfrm>
            <a:off x="7158038" y="3562350"/>
            <a:ext cx="1985962" cy="396875"/>
          </a:xfrm>
          <a:prstGeom prst="rect">
            <a:avLst/>
          </a:prstGeom>
          <a:noFill/>
          <a:ln w="9525">
            <a:noFill/>
            <a:miter lim="800000"/>
            <a:headEnd/>
            <a:tailEnd/>
          </a:ln>
        </p:spPr>
        <p:txBody>
          <a:bodyPr>
            <a:spAutoFit/>
          </a:bodyPr>
          <a:lstStyle/>
          <a:p>
            <a:pPr marL="355600" indent="-355600">
              <a:lnSpc>
                <a:spcPct val="100000"/>
              </a:lnSpc>
              <a:buClr>
                <a:srgbClr val="990000"/>
              </a:buClr>
              <a:buFont typeface="Wingdings" pitchFamily="2" charset="2"/>
              <a:buNone/>
            </a:pPr>
            <a:r>
              <a:rPr lang="zh-CN" altLang="en-US" sz="2000">
                <a:solidFill>
                  <a:schemeClr val="tx1"/>
                </a:solidFill>
                <a:latin typeface="宋体" pitchFamily="2" charset="-122"/>
              </a:rPr>
              <a:t>转差功率消耗型</a:t>
            </a:r>
            <a:r>
              <a:rPr lang="zh-CN" altLang="en-US" sz="2000">
                <a:solidFill>
                  <a:schemeClr val="tx1"/>
                </a:solidFill>
                <a:latin typeface="楷体_GB2312" charset="-122"/>
                <a:ea typeface="楷体_GB2312" charset="-122"/>
              </a:rPr>
              <a:t> </a:t>
            </a:r>
          </a:p>
        </p:txBody>
      </p:sp>
      <p:sp>
        <p:nvSpPr>
          <p:cNvPr id="279570" name="Rectangle 18"/>
          <p:cNvSpPr>
            <a:spLocks noChangeArrowheads="1"/>
          </p:cNvSpPr>
          <p:nvPr/>
        </p:nvSpPr>
        <p:spPr bwMode="auto">
          <a:xfrm>
            <a:off x="6867525" y="4248150"/>
            <a:ext cx="2119313" cy="396875"/>
          </a:xfrm>
          <a:prstGeom prst="rect">
            <a:avLst/>
          </a:prstGeom>
          <a:noFill/>
          <a:ln w="9525">
            <a:noFill/>
            <a:miter lim="800000"/>
            <a:headEnd/>
            <a:tailEnd/>
          </a:ln>
        </p:spPr>
        <p:txBody>
          <a:bodyPr>
            <a:spAutoFit/>
          </a:bodyPr>
          <a:lstStyle/>
          <a:p>
            <a:pPr>
              <a:lnSpc>
                <a:spcPct val="100000"/>
              </a:lnSpc>
              <a:buClr>
                <a:srgbClr val="990000"/>
              </a:buClr>
              <a:buFont typeface="Wingdings" pitchFamily="2" charset="2"/>
              <a:buNone/>
            </a:pPr>
            <a:r>
              <a:rPr lang="zh-CN" altLang="en-US" sz="2000">
                <a:solidFill>
                  <a:schemeClr val="tx1"/>
                </a:solidFill>
                <a:latin typeface="宋体" pitchFamily="2" charset="-122"/>
              </a:rPr>
              <a:t>转差功率回馈型</a:t>
            </a:r>
            <a:r>
              <a:rPr lang="zh-CN" altLang="en-US" sz="2000">
                <a:solidFill>
                  <a:schemeClr val="tx1"/>
                </a:solidFill>
                <a:latin typeface="楷体_GB2312" charset="-122"/>
                <a:ea typeface="楷体_GB2312" charset="-122"/>
              </a:rPr>
              <a:t> </a:t>
            </a:r>
          </a:p>
        </p:txBody>
      </p:sp>
      <p:sp>
        <p:nvSpPr>
          <p:cNvPr id="279571" name="Rectangle 19"/>
          <p:cNvSpPr>
            <a:spLocks noChangeArrowheads="1"/>
          </p:cNvSpPr>
          <p:nvPr/>
        </p:nvSpPr>
        <p:spPr bwMode="auto">
          <a:xfrm>
            <a:off x="5634038" y="5205413"/>
            <a:ext cx="2417762" cy="396875"/>
          </a:xfrm>
          <a:prstGeom prst="rect">
            <a:avLst/>
          </a:prstGeom>
          <a:noFill/>
          <a:ln w="9525">
            <a:noFill/>
            <a:miter lim="800000"/>
            <a:headEnd/>
            <a:tailEnd/>
          </a:ln>
        </p:spPr>
        <p:txBody>
          <a:bodyPr>
            <a:spAutoFit/>
          </a:bodyPr>
          <a:lstStyle/>
          <a:p>
            <a:pPr>
              <a:lnSpc>
                <a:spcPct val="100000"/>
              </a:lnSpc>
              <a:buClr>
                <a:srgbClr val="990000"/>
              </a:buClr>
              <a:buFont typeface="Wingdings" pitchFamily="2" charset="2"/>
              <a:buNone/>
            </a:pPr>
            <a:r>
              <a:rPr lang="zh-CN" altLang="en-US" sz="2000">
                <a:solidFill>
                  <a:schemeClr val="tx1"/>
                </a:solidFill>
                <a:latin typeface="宋体" pitchFamily="2" charset="-122"/>
              </a:rPr>
              <a:t>转差功率不变型</a:t>
            </a:r>
            <a:endParaRPr lang="zh-CN" altLang="en-US" sz="2000">
              <a:solidFill>
                <a:schemeClr val="tx1"/>
              </a:solidFill>
              <a:latin typeface="楷体_GB2312" charset="-122"/>
              <a:ea typeface="楷体_GB2312" charset="-122"/>
            </a:endParaRPr>
          </a:p>
        </p:txBody>
      </p:sp>
      <p:sp>
        <p:nvSpPr>
          <p:cNvPr id="279651" name="Rectangle 99"/>
          <p:cNvSpPr>
            <a:spLocks noChangeArrowheads="1"/>
          </p:cNvSpPr>
          <p:nvPr/>
        </p:nvSpPr>
        <p:spPr bwMode="auto">
          <a:xfrm>
            <a:off x="5634038" y="5662613"/>
            <a:ext cx="1752600" cy="396875"/>
          </a:xfrm>
          <a:prstGeom prst="rect">
            <a:avLst/>
          </a:prstGeom>
          <a:noFill/>
          <a:ln w="9525">
            <a:noFill/>
            <a:miter lim="800000"/>
            <a:headEnd/>
            <a:tailEnd/>
          </a:ln>
        </p:spPr>
        <p:txBody>
          <a:bodyPr>
            <a:spAutoFit/>
          </a:bodyPr>
          <a:lstStyle/>
          <a:p>
            <a:pPr eaLnBrk="0" hangingPunct="0">
              <a:lnSpc>
                <a:spcPct val="100000"/>
              </a:lnSpc>
            </a:pPr>
            <a:r>
              <a:rPr lang="zh-CN" altLang="en-US" sz="2000">
                <a:solidFill>
                  <a:schemeClr val="tx1"/>
                </a:solidFill>
                <a:latin typeface="Arial" pitchFamily="34" charset="0"/>
              </a:rPr>
              <a:t>效率最高</a:t>
            </a:r>
          </a:p>
        </p:txBody>
      </p:sp>
      <p:graphicFrame>
        <p:nvGraphicFramePr>
          <p:cNvPr id="50230" name="Object 101"/>
          <p:cNvGraphicFramePr>
            <a:graphicFrameLocks noGrp="1" noChangeAspect="1"/>
          </p:cNvGraphicFramePr>
          <p:nvPr>
            <p:ph type="body" idx="4294967295"/>
          </p:nvPr>
        </p:nvGraphicFramePr>
        <p:xfrm>
          <a:off x="2762250" y="2062163"/>
          <a:ext cx="1587500" cy="1030287"/>
        </p:xfrm>
        <a:graphic>
          <a:graphicData uri="http://schemas.openxmlformats.org/presentationml/2006/ole">
            <p:oleObj spid="_x0000_s31756" r:id="rId4" imgW="882000" imgH="405000" progId="">
              <p:embed/>
            </p:oleObj>
          </a:graphicData>
        </a:graphic>
      </p:graphicFrame>
      <p:grpSp>
        <p:nvGrpSpPr>
          <p:cNvPr id="2" name="Group 110"/>
          <p:cNvGrpSpPr>
            <a:grpSpLocks/>
          </p:cNvGrpSpPr>
          <p:nvPr/>
        </p:nvGrpSpPr>
        <p:grpSpPr bwMode="auto">
          <a:xfrm>
            <a:off x="6500813" y="3486150"/>
            <a:ext cx="674687" cy="609600"/>
            <a:chOff x="3696" y="2016"/>
            <a:chExt cx="480" cy="384"/>
          </a:xfrm>
        </p:grpSpPr>
        <p:sp>
          <p:nvSpPr>
            <p:cNvPr id="31758" name="AutoShape 16"/>
            <p:cNvSpPr>
              <a:spLocks/>
            </p:cNvSpPr>
            <p:nvPr/>
          </p:nvSpPr>
          <p:spPr bwMode="auto">
            <a:xfrm flipH="1">
              <a:off x="3696" y="2016"/>
              <a:ext cx="144" cy="384"/>
            </a:xfrm>
            <a:prstGeom prst="leftBrace">
              <a:avLst>
                <a:gd name="adj1" fmla="val 22198"/>
                <a:gd name="adj2" fmla="val 52778"/>
              </a:avLst>
            </a:prstGeom>
            <a:noFill/>
            <a:ln w="38100">
              <a:solidFill>
                <a:srgbClr val="0099CC"/>
              </a:solidFill>
              <a:round/>
              <a:headEnd/>
              <a:tailEnd/>
            </a:ln>
          </p:spPr>
          <p:txBody>
            <a:bodyPr wrap="none" anchor="ctr"/>
            <a:lstStyle/>
            <a:p>
              <a:pPr eaLnBrk="0" hangingPunct="0">
                <a:lnSpc>
                  <a:spcPct val="100000"/>
                </a:lnSpc>
              </a:pPr>
              <a:endParaRPr lang="zh-CN" altLang="en-US" sz="2000">
                <a:solidFill>
                  <a:schemeClr val="tx1"/>
                </a:solidFill>
                <a:latin typeface="Arial" pitchFamily="34" charset="0"/>
              </a:endParaRPr>
            </a:p>
          </p:txBody>
        </p:sp>
        <p:sp>
          <p:nvSpPr>
            <p:cNvPr id="31759" name="AutoShape 106"/>
            <p:cNvSpPr>
              <a:spLocks noChangeArrowheads="1"/>
            </p:cNvSpPr>
            <p:nvPr/>
          </p:nvSpPr>
          <p:spPr bwMode="auto">
            <a:xfrm>
              <a:off x="3792" y="2160"/>
              <a:ext cx="384" cy="144"/>
            </a:xfrm>
            <a:prstGeom prst="rightArrow">
              <a:avLst>
                <a:gd name="adj1" fmla="val 50000"/>
                <a:gd name="adj2" fmla="val 66642"/>
              </a:avLst>
            </a:prstGeom>
            <a:solidFill>
              <a:schemeClr val="accent1"/>
            </a:solidFill>
            <a:ln w="38100">
              <a:solidFill>
                <a:srgbClr val="0099CC"/>
              </a:solidFill>
              <a:miter lim="800000"/>
              <a:headEnd/>
              <a:tailEnd/>
            </a:ln>
          </p:spPr>
          <p:txBody>
            <a:bodyPr wrap="none" anchor="ctr"/>
            <a:lstStyle/>
            <a:p>
              <a:pPr eaLnBrk="0" hangingPunct="0">
                <a:lnSpc>
                  <a:spcPct val="100000"/>
                </a:lnSpc>
              </a:pPr>
              <a:endParaRPr lang="zh-CN" altLang="en-US" sz="2000">
                <a:solidFill>
                  <a:schemeClr val="tx1"/>
                </a:solidFill>
                <a:latin typeface="Arial" pitchFamily="34" charset="0"/>
              </a:endParaRPr>
            </a:p>
          </p:txBody>
        </p:sp>
      </p:grpSp>
      <p:sp>
        <p:nvSpPr>
          <p:cNvPr id="279659" name="AutoShape 107"/>
          <p:cNvSpPr>
            <a:spLocks noChangeArrowheads="1"/>
          </p:cNvSpPr>
          <p:nvPr/>
        </p:nvSpPr>
        <p:spPr bwMode="auto">
          <a:xfrm>
            <a:off x="6334125" y="4400550"/>
            <a:ext cx="609600" cy="228600"/>
          </a:xfrm>
          <a:prstGeom prst="rightArrow">
            <a:avLst>
              <a:gd name="adj1" fmla="val 50000"/>
              <a:gd name="adj2" fmla="val 66642"/>
            </a:avLst>
          </a:prstGeom>
          <a:solidFill>
            <a:schemeClr val="accent1"/>
          </a:solidFill>
          <a:ln w="38100">
            <a:solidFill>
              <a:srgbClr val="0099CC"/>
            </a:solidFill>
            <a:miter lim="800000"/>
            <a:headEnd/>
            <a:tailEnd/>
          </a:ln>
        </p:spPr>
        <p:txBody>
          <a:bodyPr wrap="none" anchor="ctr"/>
          <a:lstStyle/>
          <a:p>
            <a:pPr eaLnBrk="0" hangingPunct="0">
              <a:lnSpc>
                <a:spcPct val="100000"/>
              </a:lnSpc>
            </a:pPr>
            <a:endParaRPr lang="zh-CN" altLang="en-US" sz="2000">
              <a:solidFill>
                <a:schemeClr val="tx1"/>
              </a:solidFill>
              <a:latin typeface="Arial" pitchFamily="34" charset="0"/>
            </a:endParaRPr>
          </a:p>
        </p:txBody>
      </p:sp>
      <p:grpSp>
        <p:nvGrpSpPr>
          <p:cNvPr id="3" name="Group 111"/>
          <p:cNvGrpSpPr>
            <a:grpSpLocks/>
          </p:cNvGrpSpPr>
          <p:nvPr/>
        </p:nvGrpSpPr>
        <p:grpSpPr bwMode="auto">
          <a:xfrm>
            <a:off x="4624388" y="5108575"/>
            <a:ext cx="876300" cy="609600"/>
            <a:chOff x="2304" y="3038"/>
            <a:chExt cx="552" cy="384"/>
          </a:xfrm>
        </p:grpSpPr>
        <p:sp>
          <p:nvSpPr>
            <p:cNvPr id="31762" name="AutoShape 20"/>
            <p:cNvSpPr>
              <a:spLocks/>
            </p:cNvSpPr>
            <p:nvPr/>
          </p:nvSpPr>
          <p:spPr bwMode="auto">
            <a:xfrm flipH="1">
              <a:off x="2304" y="3038"/>
              <a:ext cx="144" cy="384"/>
            </a:xfrm>
            <a:prstGeom prst="leftBrace">
              <a:avLst>
                <a:gd name="adj1" fmla="val 22198"/>
                <a:gd name="adj2" fmla="val 52778"/>
              </a:avLst>
            </a:prstGeom>
            <a:noFill/>
            <a:ln w="38100">
              <a:solidFill>
                <a:srgbClr val="0099CC"/>
              </a:solidFill>
              <a:round/>
              <a:headEnd/>
              <a:tailEnd/>
            </a:ln>
          </p:spPr>
          <p:txBody>
            <a:bodyPr wrap="none" anchor="ctr"/>
            <a:lstStyle/>
            <a:p>
              <a:pPr eaLnBrk="0" hangingPunct="0">
                <a:lnSpc>
                  <a:spcPct val="100000"/>
                </a:lnSpc>
              </a:pPr>
              <a:endParaRPr lang="zh-CN" altLang="en-US" sz="2000">
                <a:solidFill>
                  <a:schemeClr val="tx1"/>
                </a:solidFill>
                <a:latin typeface="Arial" pitchFamily="34" charset="0"/>
              </a:endParaRPr>
            </a:p>
          </p:txBody>
        </p:sp>
        <p:sp>
          <p:nvSpPr>
            <p:cNvPr id="31763" name="AutoShape 108"/>
            <p:cNvSpPr>
              <a:spLocks noChangeArrowheads="1"/>
            </p:cNvSpPr>
            <p:nvPr/>
          </p:nvSpPr>
          <p:spPr bwMode="auto">
            <a:xfrm>
              <a:off x="2472" y="3168"/>
              <a:ext cx="384" cy="144"/>
            </a:xfrm>
            <a:prstGeom prst="rightArrow">
              <a:avLst>
                <a:gd name="adj1" fmla="val 50000"/>
                <a:gd name="adj2" fmla="val 66642"/>
              </a:avLst>
            </a:prstGeom>
            <a:solidFill>
              <a:schemeClr val="accent1"/>
            </a:solidFill>
            <a:ln w="38100">
              <a:solidFill>
                <a:srgbClr val="0099CC"/>
              </a:solidFill>
              <a:miter lim="800000"/>
              <a:headEnd/>
              <a:tailEnd/>
            </a:ln>
          </p:spPr>
          <p:txBody>
            <a:bodyPr wrap="none" anchor="ctr"/>
            <a:lstStyle/>
            <a:p>
              <a:pPr eaLnBrk="0" hangingPunct="0">
                <a:lnSpc>
                  <a:spcPct val="100000"/>
                </a:lnSpc>
              </a:pPr>
              <a:endParaRPr lang="zh-CN" altLang="en-US" sz="2000">
                <a:solidFill>
                  <a:schemeClr val="tx1"/>
                </a:solidFill>
                <a:latin typeface="Arial" pitchFamily="34" charset="0"/>
              </a:endParaRPr>
            </a:p>
          </p:txBody>
        </p:sp>
      </p:grpSp>
      <p:sp>
        <p:nvSpPr>
          <p:cNvPr id="3142" name="Rectangle 70"/>
          <p:cNvSpPr>
            <a:spLocks noChangeArrowheads="1"/>
          </p:cNvSpPr>
          <p:nvPr/>
        </p:nvSpPr>
        <p:spPr bwMode="auto">
          <a:xfrm>
            <a:off x="1730375" y="6035675"/>
            <a:ext cx="7413625" cy="822325"/>
          </a:xfrm>
          <a:prstGeom prst="rect">
            <a:avLst/>
          </a:prstGeom>
          <a:noFill/>
          <a:ln w="9525">
            <a:noFill/>
            <a:miter lim="800000"/>
            <a:headEnd/>
            <a:tailEnd/>
          </a:ln>
        </p:spPr>
        <p:txBody>
          <a:bodyPr>
            <a:spAutoFit/>
          </a:bodyPr>
          <a:lstStyle/>
          <a:p>
            <a:pPr eaLnBrk="0" hangingPunct="0">
              <a:lnSpc>
                <a:spcPct val="100000"/>
              </a:lnSpc>
            </a:pPr>
            <a:r>
              <a:rPr lang="zh-CN" altLang="en-US">
                <a:solidFill>
                  <a:schemeClr val="tx1"/>
                </a:solidFill>
                <a:latin typeface="Arial" pitchFamily="34" charset="0"/>
              </a:rPr>
              <a:t>变频调速是交流调速中效率最高，静态及动态特性最为优良，目前应用最广的一种交流调速方法。</a:t>
            </a:r>
          </a:p>
        </p:txBody>
      </p:sp>
      <p:grpSp>
        <p:nvGrpSpPr>
          <p:cNvPr id="4" name="Group 53"/>
          <p:cNvGrpSpPr>
            <a:grpSpLocks noChangeAspect="1"/>
          </p:cNvGrpSpPr>
          <p:nvPr/>
        </p:nvGrpSpPr>
        <p:grpSpPr bwMode="auto">
          <a:xfrm>
            <a:off x="6172200" y="33338"/>
            <a:ext cx="2971800" cy="3260725"/>
            <a:chOff x="3072" y="1200"/>
            <a:chExt cx="2496" cy="2928"/>
          </a:xfrm>
        </p:grpSpPr>
        <p:sp>
          <p:nvSpPr>
            <p:cNvPr id="31766" name="Rectangle 54"/>
            <p:cNvSpPr>
              <a:spLocks noChangeAspect="1" noChangeArrowheads="1"/>
            </p:cNvSpPr>
            <p:nvPr/>
          </p:nvSpPr>
          <p:spPr bwMode="auto">
            <a:xfrm>
              <a:off x="3072" y="1200"/>
              <a:ext cx="2496" cy="2928"/>
            </a:xfrm>
            <a:prstGeom prst="rect">
              <a:avLst/>
            </a:prstGeom>
            <a:solidFill>
              <a:srgbClr val="0099CC"/>
            </a:solidFill>
            <a:ln w="9525">
              <a:noFill/>
              <a:miter lim="800000"/>
              <a:headEnd/>
              <a:tailEnd/>
            </a:ln>
          </p:spPr>
          <p:txBody>
            <a:bodyPr wrap="none" anchor="ctr"/>
            <a:lstStyle/>
            <a:p>
              <a:pPr eaLnBrk="0" hangingPunct="0">
                <a:lnSpc>
                  <a:spcPct val="100000"/>
                </a:lnSpc>
              </a:pPr>
              <a:endParaRPr lang="zh-CN" altLang="en-US">
                <a:solidFill>
                  <a:schemeClr val="tx1"/>
                </a:solidFill>
                <a:latin typeface="Arial" pitchFamily="34" charset="0"/>
              </a:endParaRPr>
            </a:p>
          </p:txBody>
        </p:sp>
        <p:grpSp>
          <p:nvGrpSpPr>
            <p:cNvPr id="31767" name="Group 55"/>
            <p:cNvGrpSpPr>
              <a:grpSpLocks noChangeAspect="1"/>
            </p:cNvGrpSpPr>
            <p:nvPr/>
          </p:nvGrpSpPr>
          <p:grpSpPr bwMode="auto">
            <a:xfrm>
              <a:off x="3515" y="1582"/>
              <a:ext cx="65" cy="509"/>
              <a:chOff x="4104" y="3408"/>
              <a:chExt cx="48" cy="384"/>
            </a:xfrm>
          </p:grpSpPr>
          <p:sp>
            <p:nvSpPr>
              <p:cNvPr id="31768" name="Line 56"/>
              <p:cNvSpPr>
                <a:spLocks noChangeAspect="1" noChangeShapeType="1"/>
              </p:cNvSpPr>
              <p:nvPr/>
            </p:nvSpPr>
            <p:spPr bwMode="auto">
              <a:xfrm flipV="1">
                <a:off x="4128" y="3456"/>
                <a:ext cx="0" cy="336"/>
              </a:xfrm>
              <a:prstGeom prst="line">
                <a:avLst/>
              </a:prstGeom>
              <a:noFill/>
              <a:ln w="19050">
                <a:solidFill>
                  <a:schemeClr val="bg1"/>
                </a:solidFill>
                <a:miter lim="800000"/>
                <a:headEnd/>
                <a:tailEnd/>
              </a:ln>
            </p:spPr>
            <p:txBody>
              <a:bodyPr/>
              <a:lstStyle/>
              <a:p>
                <a:endParaRPr lang="zh-CN" altLang="en-US"/>
              </a:p>
            </p:txBody>
          </p:sp>
          <p:sp>
            <p:nvSpPr>
              <p:cNvPr id="31769" name="Oval 57"/>
              <p:cNvSpPr>
                <a:spLocks noChangeAspect="1" noChangeArrowheads="1"/>
              </p:cNvSpPr>
              <p:nvPr/>
            </p:nvSpPr>
            <p:spPr bwMode="auto">
              <a:xfrm>
                <a:off x="4104" y="3408"/>
                <a:ext cx="48" cy="48"/>
              </a:xfrm>
              <a:prstGeom prst="ellipse">
                <a:avLst/>
              </a:prstGeom>
              <a:solidFill>
                <a:srgbClr val="0099CC"/>
              </a:solidFill>
              <a:ln w="19050">
                <a:solidFill>
                  <a:schemeClr val="bg1"/>
                </a:solidFill>
                <a:miter lim="800000"/>
                <a:headEnd/>
                <a:tailEnd/>
              </a:ln>
            </p:spPr>
            <p:txBody>
              <a:bodyPr wrap="none" anchor="ctr"/>
              <a:lstStyle/>
              <a:p>
                <a:pPr eaLnBrk="0" hangingPunct="0">
                  <a:lnSpc>
                    <a:spcPct val="100000"/>
                  </a:lnSpc>
                </a:pPr>
                <a:endParaRPr lang="zh-CN" altLang="en-US">
                  <a:solidFill>
                    <a:schemeClr val="tx1"/>
                  </a:solidFill>
                  <a:latin typeface="Arial" pitchFamily="34" charset="0"/>
                </a:endParaRPr>
              </a:p>
            </p:txBody>
          </p:sp>
        </p:grpSp>
        <p:sp>
          <p:nvSpPr>
            <p:cNvPr id="31770" name="Line 58"/>
            <p:cNvSpPr>
              <a:spLocks noChangeAspect="1" noChangeShapeType="1"/>
            </p:cNvSpPr>
            <p:nvPr/>
          </p:nvSpPr>
          <p:spPr bwMode="auto">
            <a:xfrm flipH="1" flipV="1">
              <a:off x="3900" y="1644"/>
              <a:ext cx="0" cy="672"/>
            </a:xfrm>
            <a:prstGeom prst="line">
              <a:avLst/>
            </a:prstGeom>
            <a:noFill/>
            <a:ln w="19050">
              <a:solidFill>
                <a:schemeClr val="bg1"/>
              </a:solidFill>
              <a:miter lim="800000"/>
              <a:headEnd/>
              <a:tailEnd/>
            </a:ln>
          </p:spPr>
          <p:txBody>
            <a:bodyPr/>
            <a:lstStyle/>
            <a:p>
              <a:endParaRPr lang="zh-CN" altLang="en-US"/>
            </a:p>
          </p:txBody>
        </p:sp>
        <p:sp>
          <p:nvSpPr>
            <p:cNvPr id="31771" name="Oval 59"/>
            <p:cNvSpPr>
              <a:spLocks noChangeAspect="1" noChangeArrowheads="1"/>
            </p:cNvSpPr>
            <p:nvPr/>
          </p:nvSpPr>
          <p:spPr bwMode="auto">
            <a:xfrm>
              <a:off x="3875" y="1581"/>
              <a:ext cx="65" cy="64"/>
            </a:xfrm>
            <a:prstGeom prst="ellipse">
              <a:avLst/>
            </a:prstGeom>
            <a:solidFill>
              <a:srgbClr val="0099CC"/>
            </a:solidFill>
            <a:ln w="19050">
              <a:solidFill>
                <a:schemeClr val="bg1"/>
              </a:solidFill>
              <a:miter lim="800000"/>
              <a:headEnd/>
              <a:tailEnd/>
            </a:ln>
          </p:spPr>
          <p:txBody>
            <a:bodyPr wrap="none" anchor="ctr"/>
            <a:lstStyle/>
            <a:p>
              <a:pPr eaLnBrk="0" hangingPunct="0">
                <a:lnSpc>
                  <a:spcPct val="100000"/>
                </a:lnSpc>
              </a:pPr>
              <a:endParaRPr lang="zh-CN" altLang="en-US">
                <a:solidFill>
                  <a:schemeClr val="tx1"/>
                </a:solidFill>
                <a:latin typeface="Arial" pitchFamily="34" charset="0"/>
              </a:endParaRPr>
            </a:p>
          </p:txBody>
        </p:sp>
        <p:grpSp>
          <p:nvGrpSpPr>
            <p:cNvPr id="31772" name="Group 60"/>
            <p:cNvGrpSpPr>
              <a:grpSpLocks noChangeAspect="1"/>
            </p:cNvGrpSpPr>
            <p:nvPr/>
          </p:nvGrpSpPr>
          <p:grpSpPr bwMode="auto">
            <a:xfrm>
              <a:off x="4230" y="1593"/>
              <a:ext cx="66" cy="509"/>
              <a:chOff x="4104" y="3408"/>
              <a:chExt cx="48" cy="384"/>
            </a:xfrm>
          </p:grpSpPr>
          <p:sp>
            <p:nvSpPr>
              <p:cNvPr id="31773" name="Line 61"/>
              <p:cNvSpPr>
                <a:spLocks noChangeAspect="1" noChangeShapeType="1"/>
              </p:cNvSpPr>
              <p:nvPr/>
            </p:nvSpPr>
            <p:spPr bwMode="auto">
              <a:xfrm flipV="1">
                <a:off x="4128" y="3456"/>
                <a:ext cx="0" cy="336"/>
              </a:xfrm>
              <a:prstGeom prst="line">
                <a:avLst/>
              </a:prstGeom>
              <a:noFill/>
              <a:ln w="19050">
                <a:solidFill>
                  <a:schemeClr val="bg1"/>
                </a:solidFill>
                <a:miter lim="800000"/>
                <a:headEnd/>
                <a:tailEnd/>
              </a:ln>
            </p:spPr>
            <p:txBody>
              <a:bodyPr/>
              <a:lstStyle/>
              <a:p>
                <a:endParaRPr lang="zh-CN" altLang="en-US"/>
              </a:p>
            </p:txBody>
          </p:sp>
          <p:sp>
            <p:nvSpPr>
              <p:cNvPr id="31774" name="Oval 62"/>
              <p:cNvSpPr>
                <a:spLocks noChangeAspect="1" noChangeArrowheads="1"/>
              </p:cNvSpPr>
              <p:nvPr/>
            </p:nvSpPr>
            <p:spPr bwMode="auto">
              <a:xfrm>
                <a:off x="4104" y="3408"/>
                <a:ext cx="48" cy="48"/>
              </a:xfrm>
              <a:prstGeom prst="ellipse">
                <a:avLst/>
              </a:prstGeom>
              <a:solidFill>
                <a:srgbClr val="0099CC"/>
              </a:solidFill>
              <a:ln w="19050">
                <a:solidFill>
                  <a:schemeClr val="bg1"/>
                </a:solidFill>
                <a:miter lim="800000"/>
                <a:headEnd/>
                <a:tailEnd/>
              </a:ln>
            </p:spPr>
            <p:txBody>
              <a:bodyPr wrap="none" anchor="ctr"/>
              <a:lstStyle/>
              <a:p>
                <a:pPr eaLnBrk="0" hangingPunct="0">
                  <a:lnSpc>
                    <a:spcPct val="100000"/>
                  </a:lnSpc>
                </a:pPr>
                <a:endParaRPr lang="zh-CN" altLang="en-US">
                  <a:solidFill>
                    <a:schemeClr val="tx1"/>
                  </a:solidFill>
                  <a:latin typeface="Arial" pitchFamily="34" charset="0"/>
                </a:endParaRPr>
              </a:p>
            </p:txBody>
          </p:sp>
        </p:grpSp>
        <p:sp>
          <p:nvSpPr>
            <p:cNvPr id="31775" name="Text Box 63"/>
            <p:cNvSpPr txBox="1">
              <a:spLocks noChangeAspect="1" noChangeArrowheads="1"/>
            </p:cNvSpPr>
            <p:nvPr/>
          </p:nvSpPr>
          <p:spPr bwMode="auto">
            <a:xfrm>
              <a:off x="3733" y="1296"/>
              <a:ext cx="394" cy="356"/>
            </a:xfrm>
            <a:prstGeom prst="rect">
              <a:avLst/>
            </a:prstGeom>
            <a:solidFill>
              <a:srgbClr val="0099CC"/>
            </a:solidFill>
            <a:ln w="19050">
              <a:noFill/>
              <a:miter lim="800000"/>
              <a:headEnd/>
              <a:tailEnd/>
            </a:ln>
          </p:spPr>
          <p:txBody>
            <a:bodyPr>
              <a:spAutoFit/>
            </a:bodyPr>
            <a:lstStyle/>
            <a:p>
              <a:pPr>
                <a:lnSpc>
                  <a:spcPct val="100000"/>
                </a:lnSpc>
                <a:spcBef>
                  <a:spcPct val="50000"/>
                </a:spcBef>
              </a:pPr>
              <a:r>
                <a:rPr lang="en-US" altLang="zh-CN" sz="2000">
                  <a:solidFill>
                    <a:schemeClr val="tx1"/>
                  </a:solidFill>
                  <a:latin typeface="Tahoma" pitchFamily="34" charset="0"/>
                </a:rPr>
                <a:t>~</a:t>
              </a:r>
            </a:p>
          </p:txBody>
        </p:sp>
        <p:sp>
          <p:nvSpPr>
            <p:cNvPr id="31776" name="Oval 64"/>
            <p:cNvSpPr>
              <a:spLocks noChangeAspect="1" noChangeArrowheads="1"/>
            </p:cNvSpPr>
            <p:nvPr/>
          </p:nvSpPr>
          <p:spPr bwMode="auto">
            <a:xfrm>
              <a:off x="3561" y="2316"/>
              <a:ext cx="720" cy="660"/>
            </a:xfrm>
            <a:prstGeom prst="ellipse">
              <a:avLst/>
            </a:prstGeom>
            <a:solidFill>
              <a:srgbClr val="0099CC"/>
            </a:solidFill>
            <a:ln w="19050">
              <a:solidFill>
                <a:schemeClr val="bg1"/>
              </a:solidFill>
              <a:miter lim="800000"/>
              <a:headEnd/>
              <a:tailEnd/>
            </a:ln>
          </p:spPr>
          <p:txBody>
            <a:bodyPr wrap="none" anchor="ctr"/>
            <a:lstStyle/>
            <a:p>
              <a:pPr eaLnBrk="0" hangingPunct="0">
                <a:lnSpc>
                  <a:spcPct val="100000"/>
                </a:lnSpc>
              </a:pPr>
              <a:endParaRPr lang="zh-CN" altLang="en-US">
                <a:solidFill>
                  <a:schemeClr val="tx1"/>
                </a:solidFill>
                <a:latin typeface="Arial" pitchFamily="34" charset="0"/>
              </a:endParaRPr>
            </a:p>
          </p:txBody>
        </p:sp>
        <p:sp>
          <p:nvSpPr>
            <p:cNvPr id="31777" name="Oval 65"/>
            <p:cNvSpPr>
              <a:spLocks noChangeAspect="1" noChangeArrowheads="1"/>
            </p:cNvSpPr>
            <p:nvPr/>
          </p:nvSpPr>
          <p:spPr bwMode="auto">
            <a:xfrm>
              <a:off x="3684" y="2416"/>
              <a:ext cx="480" cy="464"/>
            </a:xfrm>
            <a:prstGeom prst="ellipse">
              <a:avLst/>
            </a:prstGeom>
            <a:solidFill>
              <a:srgbClr val="0099CC"/>
            </a:solidFill>
            <a:ln w="19050">
              <a:solidFill>
                <a:schemeClr val="bg1"/>
              </a:solidFill>
              <a:miter lim="800000"/>
              <a:headEnd/>
              <a:tailEnd/>
            </a:ln>
          </p:spPr>
          <p:txBody>
            <a:bodyPr wrap="none" anchor="ctr"/>
            <a:lstStyle/>
            <a:p>
              <a:pPr eaLnBrk="0" hangingPunct="0">
                <a:lnSpc>
                  <a:spcPct val="100000"/>
                </a:lnSpc>
              </a:pPr>
              <a:endParaRPr lang="zh-CN" altLang="en-US">
                <a:solidFill>
                  <a:schemeClr val="tx1"/>
                </a:solidFill>
                <a:latin typeface="Arial" pitchFamily="34" charset="0"/>
              </a:endParaRPr>
            </a:p>
          </p:txBody>
        </p:sp>
        <p:sp>
          <p:nvSpPr>
            <p:cNvPr id="31778" name="Line 66"/>
            <p:cNvSpPr>
              <a:spLocks noChangeAspect="1" noChangeShapeType="1"/>
            </p:cNvSpPr>
            <p:nvPr/>
          </p:nvSpPr>
          <p:spPr bwMode="auto">
            <a:xfrm>
              <a:off x="3540" y="2064"/>
              <a:ext cx="168" cy="324"/>
            </a:xfrm>
            <a:prstGeom prst="line">
              <a:avLst/>
            </a:prstGeom>
            <a:noFill/>
            <a:ln w="28575">
              <a:solidFill>
                <a:schemeClr val="bg1"/>
              </a:solidFill>
              <a:miter lim="800000"/>
              <a:headEnd/>
              <a:tailEnd/>
            </a:ln>
          </p:spPr>
          <p:txBody>
            <a:bodyPr/>
            <a:lstStyle/>
            <a:p>
              <a:endParaRPr lang="zh-CN" altLang="en-US"/>
            </a:p>
          </p:txBody>
        </p:sp>
        <p:sp>
          <p:nvSpPr>
            <p:cNvPr id="31779" name="Line 67"/>
            <p:cNvSpPr>
              <a:spLocks noChangeAspect="1" noChangeShapeType="1"/>
            </p:cNvSpPr>
            <p:nvPr/>
          </p:nvSpPr>
          <p:spPr bwMode="auto">
            <a:xfrm flipH="1">
              <a:off x="4116" y="2076"/>
              <a:ext cx="144" cy="288"/>
            </a:xfrm>
            <a:prstGeom prst="line">
              <a:avLst/>
            </a:prstGeom>
            <a:noFill/>
            <a:ln w="28575">
              <a:solidFill>
                <a:schemeClr val="bg1"/>
              </a:solidFill>
              <a:miter lim="800000"/>
              <a:headEnd/>
              <a:tailEnd/>
            </a:ln>
          </p:spPr>
          <p:txBody>
            <a:bodyPr/>
            <a:lstStyle/>
            <a:p>
              <a:endParaRPr lang="zh-CN" altLang="en-US"/>
            </a:p>
          </p:txBody>
        </p:sp>
        <p:sp>
          <p:nvSpPr>
            <p:cNvPr id="31780" name="Line 68"/>
            <p:cNvSpPr>
              <a:spLocks noChangeAspect="1" noChangeShapeType="1"/>
            </p:cNvSpPr>
            <p:nvPr/>
          </p:nvSpPr>
          <p:spPr bwMode="auto">
            <a:xfrm>
              <a:off x="3912" y="2652"/>
              <a:ext cx="672" cy="0"/>
            </a:xfrm>
            <a:prstGeom prst="line">
              <a:avLst/>
            </a:prstGeom>
            <a:noFill/>
            <a:ln w="76200">
              <a:solidFill>
                <a:schemeClr val="bg1"/>
              </a:solidFill>
              <a:miter lim="800000"/>
              <a:headEnd/>
              <a:tailEnd/>
            </a:ln>
          </p:spPr>
          <p:txBody>
            <a:bodyPr/>
            <a:lstStyle/>
            <a:p>
              <a:endParaRPr lang="zh-CN" altLang="en-US"/>
            </a:p>
          </p:txBody>
        </p:sp>
        <p:sp>
          <p:nvSpPr>
            <p:cNvPr id="31781" name="Rectangle 69"/>
            <p:cNvSpPr>
              <a:spLocks noChangeAspect="1" noChangeArrowheads="1"/>
            </p:cNvSpPr>
            <p:nvPr/>
          </p:nvSpPr>
          <p:spPr bwMode="auto">
            <a:xfrm>
              <a:off x="4584" y="2496"/>
              <a:ext cx="576" cy="336"/>
            </a:xfrm>
            <a:prstGeom prst="rect">
              <a:avLst/>
            </a:prstGeom>
            <a:solidFill>
              <a:srgbClr val="0099CC"/>
            </a:solidFill>
            <a:ln w="19050">
              <a:solidFill>
                <a:schemeClr val="bg1"/>
              </a:solidFill>
              <a:miter lim="800000"/>
              <a:headEnd/>
              <a:tailEnd/>
            </a:ln>
          </p:spPr>
          <p:txBody>
            <a:bodyPr wrap="none" anchor="ctr"/>
            <a:lstStyle/>
            <a:p>
              <a:pPr eaLnBrk="0" hangingPunct="0">
                <a:lnSpc>
                  <a:spcPct val="100000"/>
                </a:lnSpc>
              </a:pPr>
              <a:endParaRPr lang="zh-CN" altLang="en-US">
                <a:solidFill>
                  <a:schemeClr val="tx1"/>
                </a:solidFill>
                <a:latin typeface="Arial" pitchFamily="34" charset="0"/>
              </a:endParaRPr>
            </a:p>
          </p:txBody>
        </p:sp>
        <p:sp>
          <p:nvSpPr>
            <p:cNvPr id="31782" name="Line 70"/>
            <p:cNvSpPr>
              <a:spLocks noChangeAspect="1" noChangeShapeType="1"/>
            </p:cNvSpPr>
            <p:nvPr/>
          </p:nvSpPr>
          <p:spPr bwMode="auto">
            <a:xfrm>
              <a:off x="4584" y="2496"/>
              <a:ext cx="576" cy="336"/>
            </a:xfrm>
            <a:prstGeom prst="line">
              <a:avLst/>
            </a:prstGeom>
            <a:noFill/>
            <a:ln w="12700">
              <a:solidFill>
                <a:schemeClr val="bg1"/>
              </a:solidFill>
              <a:miter lim="800000"/>
              <a:headEnd/>
              <a:tailEnd/>
            </a:ln>
          </p:spPr>
          <p:txBody>
            <a:bodyPr/>
            <a:lstStyle/>
            <a:p>
              <a:endParaRPr lang="zh-CN" altLang="en-US"/>
            </a:p>
          </p:txBody>
        </p:sp>
        <p:sp>
          <p:nvSpPr>
            <p:cNvPr id="31783" name="Line 71"/>
            <p:cNvSpPr>
              <a:spLocks noChangeAspect="1" noChangeShapeType="1"/>
            </p:cNvSpPr>
            <p:nvPr/>
          </p:nvSpPr>
          <p:spPr bwMode="auto">
            <a:xfrm flipV="1">
              <a:off x="4584" y="2496"/>
              <a:ext cx="576" cy="336"/>
            </a:xfrm>
            <a:prstGeom prst="line">
              <a:avLst/>
            </a:prstGeom>
            <a:noFill/>
            <a:ln w="12700">
              <a:solidFill>
                <a:schemeClr val="bg1"/>
              </a:solidFill>
              <a:miter lim="800000"/>
              <a:headEnd/>
              <a:tailEnd/>
            </a:ln>
          </p:spPr>
          <p:txBody>
            <a:bodyPr/>
            <a:lstStyle/>
            <a:p>
              <a:endParaRPr lang="zh-CN" altLang="en-US"/>
            </a:p>
          </p:txBody>
        </p:sp>
        <p:sp>
          <p:nvSpPr>
            <p:cNvPr id="31784" name="Line 72"/>
            <p:cNvSpPr>
              <a:spLocks noChangeAspect="1" noChangeShapeType="1"/>
            </p:cNvSpPr>
            <p:nvPr/>
          </p:nvSpPr>
          <p:spPr bwMode="auto">
            <a:xfrm>
              <a:off x="3924" y="2880"/>
              <a:ext cx="0" cy="336"/>
            </a:xfrm>
            <a:prstGeom prst="line">
              <a:avLst/>
            </a:prstGeom>
            <a:noFill/>
            <a:ln w="19050">
              <a:solidFill>
                <a:schemeClr val="bg1"/>
              </a:solidFill>
              <a:miter lim="800000"/>
              <a:headEnd/>
              <a:tailEnd/>
            </a:ln>
          </p:spPr>
          <p:txBody>
            <a:bodyPr/>
            <a:lstStyle/>
            <a:p>
              <a:endParaRPr lang="zh-CN" altLang="en-US"/>
            </a:p>
          </p:txBody>
        </p:sp>
        <p:sp>
          <p:nvSpPr>
            <p:cNvPr id="31785" name="Rectangle 73"/>
            <p:cNvSpPr>
              <a:spLocks noChangeAspect="1" noChangeArrowheads="1"/>
            </p:cNvSpPr>
            <p:nvPr/>
          </p:nvSpPr>
          <p:spPr bwMode="auto">
            <a:xfrm>
              <a:off x="3876" y="3216"/>
              <a:ext cx="96" cy="240"/>
            </a:xfrm>
            <a:prstGeom prst="rect">
              <a:avLst/>
            </a:prstGeom>
            <a:solidFill>
              <a:srgbClr val="0099CC"/>
            </a:solidFill>
            <a:ln w="19050">
              <a:solidFill>
                <a:schemeClr val="bg1"/>
              </a:solidFill>
              <a:miter lim="800000"/>
              <a:headEnd/>
              <a:tailEnd/>
            </a:ln>
          </p:spPr>
          <p:txBody>
            <a:bodyPr wrap="none" anchor="ctr"/>
            <a:lstStyle/>
            <a:p>
              <a:pPr eaLnBrk="0" hangingPunct="0">
                <a:lnSpc>
                  <a:spcPct val="100000"/>
                </a:lnSpc>
              </a:pPr>
              <a:endParaRPr lang="zh-CN" altLang="en-US">
                <a:solidFill>
                  <a:schemeClr val="tx1"/>
                </a:solidFill>
                <a:latin typeface="Arial" pitchFamily="34" charset="0"/>
              </a:endParaRPr>
            </a:p>
          </p:txBody>
        </p:sp>
        <p:sp>
          <p:nvSpPr>
            <p:cNvPr id="31786" name="Rectangle 74"/>
            <p:cNvSpPr>
              <a:spLocks noChangeAspect="1" noChangeArrowheads="1"/>
            </p:cNvSpPr>
            <p:nvPr/>
          </p:nvSpPr>
          <p:spPr bwMode="auto">
            <a:xfrm>
              <a:off x="3504" y="3216"/>
              <a:ext cx="96" cy="240"/>
            </a:xfrm>
            <a:prstGeom prst="rect">
              <a:avLst/>
            </a:prstGeom>
            <a:solidFill>
              <a:srgbClr val="0099CC"/>
            </a:solidFill>
            <a:ln w="19050">
              <a:solidFill>
                <a:schemeClr val="bg1"/>
              </a:solidFill>
              <a:miter lim="800000"/>
              <a:headEnd/>
              <a:tailEnd/>
            </a:ln>
          </p:spPr>
          <p:txBody>
            <a:bodyPr wrap="none" anchor="ctr"/>
            <a:lstStyle/>
            <a:p>
              <a:pPr eaLnBrk="0" hangingPunct="0">
                <a:lnSpc>
                  <a:spcPct val="100000"/>
                </a:lnSpc>
              </a:pPr>
              <a:endParaRPr lang="zh-CN" altLang="en-US">
                <a:solidFill>
                  <a:schemeClr val="tx1"/>
                </a:solidFill>
                <a:latin typeface="Arial" pitchFamily="34" charset="0"/>
              </a:endParaRPr>
            </a:p>
          </p:txBody>
        </p:sp>
        <p:sp>
          <p:nvSpPr>
            <p:cNvPr id="31787" name="Rectangle 75"/>
            <p:cNvSpPr>
              <a:spLocks noChangeAspect="1" noChangeArrowheads="1"/>
            </p:cNvSpPr>
            <p:nvPr/>
          </p:nvSpPr>
          <p:spPr bwMode="auto">
            <a:xfrm>
              <a:off x="4224" y="3216"/>
              <a:ext cx="96" cy="240"/>
            </a:xfrm>
            <a:prstGeom prst="rect">
              <a:avLst/>
            </a:prstGeom>
            <a:solidFill>
              <a:srgbClr val="0099CC"/>
            </a:solidFill>
            <a:ln w="19050">
              <a:solidFill>
                <a:schemeClr val="bg1"/>
              </a:solidFill>
              <a:miter lim="800000"/>
              <a:headEnd/>
              <a:tailEnd/>
            </a:ln>
          </p:spPr>
          <p:txBody>
            <a:bodyPr wrap="none" anchor="ctr"/>
            <a:lstStyle/>
            <a:p>
              <a:pPr eaLnBrk="0" hangingPunct="0">
                <a:lnSpc>
                  <a:spcPct val="100000"/>
                </a:lnSpc>
              </a:pPr>
              <a:endParaRPr lang="zh-CN" altLang="en-US">
                <a:solidFill>
                  <a:schemeClr val="tx1"/>
                </a:solidFill>
                <a:latin typeface="Arial" pitchFamily="34" charset="0"/>
              </a:endParaRPr>
            </a:p>
          </p:txBody>
        </p:sp>
        <p:sp>
          <p:nvSpPr>
            <p:cNvPr id="31788" name="Line 76"/>
            <p:cNvSpPr>
              <a:spLocks noChangeAspect="1" noChangeShapeType="1"/>
            </p:cNvSpPr>
            <p:nvPr/>
          </p:nvSpPr>
          <p:spPr bwMode="auto">
            <a:xfrm flipH="1">
              <a:off x="3924" y="3456"/>
              <a:ext cx="0" cy="288"/>
            </a:xfrm>
            <a:prstGeom prst="line">
              <a:avLst/>
            </a:prstGeom>
            <a:noFill/>
            <a:ln w="19050">
              <a:solidFill>
                <a:schemeClr val="bg1"/>
              </a:solidFill>
              <a:miter lim="800000"/>
              <a:headEnd/>
              <a:tailEnd/>
            </a:ln>
          </p:spPr>
          <p:txBody>
            <a:bodyPr/>
            <a:lstStyle/>
            <a:p>
              <a:endParaRPr lang="zh-CN" altLang="en-US"/>
            </a:p>
          </p:txBody>
        </p:sp>
        <p:sp>
          <p:nvSpPr>
            <p:cNvPr id="31789" name="Line 77"/>
            <p:cNvSpPr>
              <a:spLocks noChangeAspect="1" noChangeShapeType="1"/>
            </p:cNvSpPr>
            <p:nvPr/>
          </p:nvSpPr>
          <p:spPr bwMode="auto">
            <a:xfrm flipH="1">
              <a:off x="4272" y="3456"/>
              <a:ext cx="0" cy="288"/>
            </a:xfrm>
            <a:prstGeom prst="line">
              <a:avLst/>
            </a:prstGeom>
            <a:noFill/>
            <a:ln w="19050">
              <a:solidFill>
                <a:schemeClr val="bg1"/>
              </a:solidFill>
              <a:miter lim="800000"/>
              <a:headEnd/>
              <a:tailEnd/>
            </a:ln>
          </p:spPr>
          <p:txBody>
            <a:bodyPr/>
            <a:lstStyle/>
            <a:p>
              <a:endParaRPr lang="zh-CN" altLang="en-US"/>
            </a:p>
          </p:txBody>
        </p:sp>
        <p:sp>
          <p:nvSpPr>
            <p:cNvPr id="31790" name="Line 78"/>
            <p:cNvSpPr>
              <a:spLocks noChangeAspect="1" noChangeShapeType="1"/>
            </p:cNvSpPr>
            <p:nvPr/>
          </p:nvSpPr>
          <p:spPr bwMode="auto">
            <a:xfrm flipH="1">
              <a:off x="3552" y="3456"/>
              <a:ext cx="0" cy="288"/>
            </a:xfrm>
            <a:prstGeom prst="line">
              <a:avLst/>
            </a:prstGeom>
            <a:noFill/>
            <a:ln w="19050">
              <a:solidFill>
                <a:schemeClr val="bg1"/>
              </a:solidFill>
              <a:miter lim="800000"/>
              <a:headEnd/>
              <a:tailEnd/>
            </a:ln>
          </p:spPr>
          <p:txBody>
            <a:bodyPr/>
            <a:lstStyle/>
            <a:p>
              <a:endParaRPr lang="zh-CN" altLang="en-US"/>
            </a:p>
          </p:txBody>
        </p:sp>
        <p:sp>
          <p:nvSpPr>
            <p:cNvPr id="31791" name="Line 79"/>
            <p:cNvSpPr>
              <a:spLocks noChangeAspect="1" noChangeShapeType="1"/>
            </p:cNvSpPr>
            <p:nvPr/>
          </p:nvSpPr>
          <p:spPr bwMode="auto">
            <a:xfrm>
              <a:off x="3564" y="3744"/>
              <a:ext cx="720" cy="0"/>
            </a:xfrm>
            <a:prstGeom prst="line">
              <a:avLst/>
            </a:prstGeom>
            <a:noFill/>
            <a:ln w="19050">
              <a:solidFill>
                <a:schemeClr val="bg1"/>
              </a:solidFill>
              <a:miter lim="800000"/>
              <a:headEnd/>
              <a:tailEnd/>
            </a:ln>
          </p:spPr>
          <p:txBody>
            <a:bodyPr/>
            <a:lstStyle/>
            <a:p>
              <a:endParaRPr lang="zh-CN" altLang="en-US"/>
            </a:p>
          </p:txBody>
        </p:sp>
        <p:sp>
          <p:nvSpPr>
            <p:cNvPr id="31792" name="Line 80"/>
            <p:cNvSpPr>
              <a:spLocks noChangeAspect="1" noChangeShapeType="1"/>
            </p:cNvSpPr>
            <p:nvPr/>
          </p:nvSpPr>
          <p:spPr bwMode="auto">
            <a:xfrm>
              <a:off x="4272" y="2988"/>
              <a:ext cx="0" cy="240"/>
            </a:xfrm>
            <a:prstGeom prst="line">
              <a:avLst/>
            </a:prstGeom>
            <a:noFill/>
            <a:ln w="19050">
              <a:solidFill>
                <a:schemeClr val="bg1"/>
              </a:solidFill>
              <a:miter lim="800000"/>
              <a:headEnd/>
              <a:tailEnd/>
            </a:ln>
          </p:spPr>
          <p:txBody>
            <a:bodyPr/>
            <a:lstStyle/>
            <a:p>
              <a:endParaRPr lang="zh-CN" altLang="en-US"/>
            </a:p>
          </p:txBody>
        </p:sp>
        <p:sp>
          <p:nvSpPr>
            <p:cNvPr id="31793" name="Line 81"/>
            <p:cNvSpPr>
              <a:spLocks noChangeAspect="1" noChangeShapeType="1"/>
            </p:cNvSpPr>
            <p:nvPr/>
          </p:nvSpPr>
          <p:spPr bwMode="auto">
            <a:xfrm>
              <a:off x="4080" y="2796"/>
              <a:ext cx="192" cy="192"/>
            </a:xfrm>
            <a:prstGeom prst="line">
              <a:avLst/>
            </a:prstGeom>
            <a:noFill/>
            <a:ln w="28575">
              <a:solidFill>
                <a:schemeClr val="bg1"/>
              </a:solidFill>
              <a:miter lim="800000"/>
              <a:headEnd/>
              <a:tailEnd/>
            </a:ln>
          </p:spPr>
          <p:txBody>
            <a:bodyPr/>
            <a:lstStyle/>
            <a:p>
              <a:endParaRPr lang="zh-CN" altLang="en-US"/>
            </a:p>
          </p:txBody>
        </p:sp>
        <p:sp>
          <p:nvSpPr>
            <p:cNvPr id="31794" name="Line 82"/>
            <p:cNvSpPr>
              <a:spLocks noChangeAspect="1" noChangeShapeType="1"/>
            </p:cNvSpPr>
            <p:nvPr/>
          </p:nvSpPr>
          <p:spPr bwMode="auto">
            <a:xfrm>
              <a:off x="3552" y="2976"/>
              <a:ext cx="0" cy="240"/>
            </a:xfrm>
            <a:prstGeom prst="line">
              <a:avLst/>
            </a:prstGeom>
            <a:noFill/>
            <a:ln w="19050">
              <a:solidFill>
                <a:schemeClr val="bg1"/>
              </a:solidFill>
              <a:miter lim="800000"/>
              <a:headEnd/>
              <a:tailEnd/>
            </a:ln>
          </p:spPr>
          <p:txBody>
            <a:bodyPr/>
            <a:lstStyle/>
            <a:p>
              <a:endParaRPr lang="zh-CN" altLang="en-US"/>
            </a:p>
          </p:txBody>
        </p:sp>
        <p:sp>
          <p:nvSpPr>
            <p:cNvPr id="31795" name="Line 83"/>
            <p:cNvSpPr>
              <a:spLocks noChangeAspect="1" noChangeShapeType="1"/>
            </p:cNvSpPr>
            <p:nvPr/>
          </p:nvSpPr>
          <p:spPr bwMode="auto">
            <a:xfrm flipV="1">
              <a:off x="3552" y="2784"/>
              <a:ext cx="192" cy="192"/>
            </a:xfrm>
            <a:prstGeom prst="line">
              <a:avLst/>
            </a:prstGeom>
            <a:noFill/>
            <a:ln w="28575">
              <a:solidFill>
                <a:schemeClr val="bg1"/>
              </a:solidFill>
              <a:miter lim="800000"/>
              <a:headEnd/>
              <a:tailEnd/>
            </a:ln>
          </p:spPr>
          <p:txBody>
            <a:bodyPr/>
            <a:lstStyle/>
            <a:p>
              <a:endParaRPr lang="zh-CN" altLang="en-US"/>
            </a:p>
          </p:txBody>
        </p:sp>
      </p:grpSp>
      <p:grpSp>
        <p:nvGrpSpPr>
          <p:cNvPr id="7" name="Group 94"/>
          <p:cNvGrpSpPr>
            <a:grpSpLocks/>
          </p:cNvGrpSpPr>
          <p:nvPr/>
        </p:nvGrpSpPr>
        <p:grpSpPr bwMode="auto">
          <a:xfrm>
            <a:off x="7086600" y="476250"/>
            <a:ext cx="533400" cy="1004888"/>
            <a:chOff x="4368" y="288"/>
            <a:chExt cx="357" cy="633"/>
          </a:xfrm>
        </p:grpSpPr>
        <p:sp>
          <p:nvSpPr>
            <p:cNvPr id="31797" name="Line 90"/>
            <p:cNvSpPr>
              <a:spLocks noChangeShapeType="1"/>
            </p:cNvSpPr>
            <p:nvPr/>
          </p:nvSpPr>
          <p:spPr bwMode="auto">
            <a:xfrm>
              <a:off x="4438" y="541"/>
              <a:ext cx="0" cy="380"/>
            </a:xfrm>
            <a:prstGeom prst="line">
              <a:avLst/>
            </a:prstGeom>
            <a:noFill/>
            <a:ln w="57150">
              <a:solidFill>
                <a:schemeClr val="accent1"/>
              </a:solidFill>
              <a:miter lim="800000"/>
              <a:headEnd/>
              <a:tailEnd type="triangle" w="med" len="med"/>
            </a:ln>
          </p:spPr>
          <p:txBody>
            <a:bodyPr/>
            <a:lstStyle/>
            <a:p>
              <a:endParaRPr lang="zh-CN" altLang="en-US"/>
            </a:p>
          </p:txBody>
        </p:sp>
        <p:sp>
          <p:nvSpPr>
            <p:cNvPr id="31798" name="Text Box 91"/>
            <p:cNvSpPr txBox="1">
              <a:spLocks noChangeArrowheads="1"/>
            </p:cNvSpPr>
            <p:nvPr/>
          </p:nvSpPr>
          <p:spPr bwMode="auto">
            <a:xfrm>
              <a:off x="4368" y="288"/>
              <a:ext cx="357" cy="250"/>
            </a:xfrm>
            <a:prstGeom prst="rect">
              <a:avLst/>
            </a:prstGeom>
            <a:solidFill>
              <a:srgbClr val="0099CC"/>
            </a:solidFill>
            <a:ln w="9525">
              <a:noFill/>
              <a:miter lim="800000"/>
              <a:headEnd/>
              <a:tailEnd/>
            </a:ln>
          </p:spPr>
          <p:txBody>
            <a:bodyPr>
              <a:spAutoFit/>
            </a:bodyPr>
            <a:lstStyle/>
            <a:p>
              <a:pPr>
                <a:lnSpc>
                  <a:spcPct val="100000"/>
                </a:lnSpc>
              </a:pPr>
              <a:r>
                <a:rPr lang="en-US" altLang="zh-CN" sz="2000" i="1">
                  <a:solidFill>
                    <a:schemeClr val="tx1"/>
                  </a:solidFill>
                  <a:latin typeface="Times New Roman" pitchFamily="18" charset="0"/>
                </a:rPr>
                <a:t>P</a:t>
              </a:r>
              <a:r>
                <a:rPr lang="en-US" altLang="zh-CN" sz="2000" baseline="-25000">
                  <a:solidFill>
                    <a:schemeClr val="tx1"/>
                  </a:solidFill>
                  <a:latin typeface="Times New Roman" pitchFamily="18" charset="0"/>
                </a:rPr>
                <a:t>m</a:t>
              </a:r>
              <a:endParaRPr lang="en-US" altLang="zh-CN" sz="2000">
                <a:solidFill>
                  <a:schemeClr val="tx1"/>
                </a:solidFill>
                <a:latin typeface="Verdana" pitchFamily="34" charset="0"/>
              </a:endParaRPr>
            </a:p>
          </p:txBody>
        </p:sp>
      </p:grpSp>
      <p:grpSp>
        <p:nvGrpSpPr>
          <p:cNvPr id="8" name="Group 95"/>
          <p:cNvGrpSpPr>
            <a:grpSpLocks/>
          </p:cNvGrpSpPr>
          <p:nvPr/>
        </p:nvGrpSpPr>
        <p:grpSpPr bwMode="auto">
          <a:xfrm>
            <a:off x="7086600" y="1766888"/>
            <a:ext cx="566738" cy="933450"/>
            <a:chOff x="4429" y="1089"/>
            <a:chExt cx="357" cy="588"/>
          </a:xfrm>
        </p:grpSpPr>
        <p:sp>
          <p:nvSpPr>
            <p:cNvPr id="31800" name="Line 92"/>
            <p:cNvSpPr>
              <a:spLocks noChangeShapeType="1"/>
            </p:cNvSpPr>
            <p:nvPr/>
          </p:nvSpPr>
          <p:spPr bwMode="auto">
            <a:xfrm>
              <a:off x="4462" y="1089"/>
              <a:ext cx="0" cy="338"/>
            </a:xfrm>
            <a:prstGeom prst="line">
              <a:avLst/>
            </a:prstGeom>
            <a:noFill/>
            <a:ln w="19050">
              <a:solidFill>
                <a:srgbClr val="FF9900"/>
              </a:solidFill>
              <a:miter lim="800000"/>
              <a:headEnd/>
              <a:tailEnd type="triangle" w="med" len="med"/>
            </a:ln>
          </p:spPr>
          <p:txBody>
            <a:bodyPr/>
            <a:lstStyle/>
            <a:p>
              <a:endParaRPr lang="zh-CN" altLang="en-US"/>
            </a:p>
          </p:txBody>
        </p:sp>
        <p:sp>
          <p:nvSpPr>
            <p:cNvPr id="31801" name="Text Box 93"/>
            <p:cNvSpPr txBox="1">
              <a:spLocks noChangeArrowheads="1"/>
            </p:cNvSpPr>
            <p:nvPr/>
          </p:nvSpPr>
          <p:spPr bwMode="auto">
            <a:xfrm>
              <a:off x="4429" y="1427"/>
              <a:ext cx="357" cy="250"/>
            </a:xfrm>
            <a:prstGeom prst="rect">
              <a:avLst/>
            </a:prstGeom>
            <a:solidFill>
              <a:srgbClr val="0099CC"/>
            </a:solidFill>
            <a:ln w="9525">
              <a:noFill/>
              <a:miter lim="800000"/>
              <a:headEnd/>
              <a:tailEnd/>
            </a:ln>
          </p:spPr>
          <p:txBody>
            <a:bodyPr>
              <a:spAutoFit/>
            </a:bodyPr>
            <a:lstStyle/>
            <a:p>
              <a:pPr>
                <a:lnSpc>
                  <a:spcPct val="100000"/>
                </a:lnSpc>
              </a:pPr>
              <a:r>
                <a:rPr lang="en-US" altLang="zh-CN" sz="2000" i="1">
                  <a:solidFill>
                    <a:schemeClr val="tx1"/>
                  </a:solidFill>
                  <a:latin typeface="Times New Roman" pitchFamily="18" charset="0"/>
                </a:rPr>
                <a:t>P</a:t>
              </a:r>
              <a:r>
                <a:rPr lang="en-US" altLang="zh-CN" sz="2000" baseline="-25000">
                  <a:solidFill>
                    <a:schemeClr val="tx1"/>
                  </a:solidFill>
                  <a:latin typeface="Times New Roman" pitchFamily="18" charset="0"/>
                </a:rPr>
                <a:t>s</a:t>
              </a:r>
              <a:endParaRPr lang="en-US" altLang="zh-CN" sz="2000">
                <a:solidFill>
                  <a:schemeClr val="tx1"/>
                </a:solidFill>
                <a:latin typeface="Verdana" pitchFamily="34" charset="0"/>
              </a:endParaRPr>
            </a:p>
          </p:txBody>
        </p:sp>
      </p:grpSp>
      <p:grpSp>
        <p:nvGrpSpPr>
          <p:cNvPr id="9" name="Group 96"/>
          <p:cNvGrpSpPr>
            <a:grpSpLocks/>
          </p:cNvGrpSpPr>
          <p:nvPr/>
        </p:nvGrpSpPr>
        <p:grpSpPr bwMode="auto">
          <a:xfrm>
            <a:off x="7315200" y="1617663"/>
            <a:ext cx="1066800" cy="549275"/>
            <a:chOff x="4440" y="2736"/>
            <a:chExt cx="768" cy="346"/>
          </a:xfrm>
        </p:grpSpPr>
        <p:sp>
          <p:nvSpPr>
            <p:cNvPr id="31803" name="Line 97"/>
            <p:cNvSpPr>
              <a:spLocks noChangeShapeType="1"/>
            </p:cNvSpPr>
            <p:nvPr/>
          </p:nvSpPr>
          <p:spPr bwMode="auto">
            <a:xfrm>
              <a:off x="4440" y="2736"/>
              <a:ext cx="432" cy="0"/>
            </a:xfrm>
            <a:prstGeom prst="line">
              <a:avLst/>
            </a:prstGeom>
            <a:noFill/>
            <a:ln w="38100">
              <a:solidFill>
                <a:srgbClr val="00FF00"/>
              </a:solidFill>
              <a:miter lim="800000"/>
              <a:headEnd/>
              <a:tailEnd type="triangle" w="med" len="med"/>
            </a:ln>
          </p:spPr>
          <p:txBody>
            <a:bodyPr/>
            <a:lstStyle/>
            <a:p>
              <a:endParaRPr lang="zh-CN" altLang="en-US"/>
            </a:p>
          </p:txBody>
        </p:sp>
        <p:sp>
          <p:nvSpPr>
            <p:cNvPr id="31804" name="Text Box 98"/>
            <p:cNvSpPr txBox="1">
              <a:spLocks noChangeArrowheads="1"/>
            </p:cNvSpPr>
            <p:nvPr/>
          </p:nvSpPr>
          <p:spPr bwMode="auto">
            <a:xfrm>
              <a:off x="4611" y="2832"/>
              <a:ext cx="597" cy="250"/>
            </a:xfrm>
            <a:prstGeom prst="rect">
              <a:avLst/>
            </a:prstGeom>
            <a:solidFill>
              <a:srgbClr val="0099CC"/>
            </a:solidFill>
            <a:ln w="9525">
              <a:noFill/>
              <a:miter lim="800000"/>
              <a:headEnd/>
              <a:tailEnd/>
            </a:ln>
          </p:spPr>
          <p:txBody>
            <a:bodyPr>
              <a:spAutoFit/>
            </a:bodyPr>
            <a:lstStyle/>
            <a:p>
              <a:pPr>
                <a:lnSpc>
                  <a:spcPct val="100000"/>
                </a:lnSpc>
              </a:pPr>
              <a:r>
                <a:rPr lang="en-US" altLang="zh-CN" sz="2000" i="1">
                  <a:solidFill>
                    <a:schemeClr val="tx1"/>
                  </a:solidFill>
                  <a:latin typeface="Times New Roman" pitchFamily="18" charset="0"/>
                </a:rPr>
                <a:t>P</a:t>
              </a:r>
              <a:r>
                <a:rPr lang="en-US" altLang="zh-CN" sz="2000" baseline="-25000">
                  <a:solidFill>
                    <a:schemeClr val="tx1"/>
                  </a:solidFill>
                  <a:latin typeface="Times New Roman" pitchFamily="18" charset="0"/>
                </a:rPr>
                <a:t>2</a:t>
              </a:r>
              <a:endParaRPr lang="en-US" altLang="zh-CN" sz="2000">
                <a:solidFill>
                  <a:schemeClr val="tx1"/>
                </a:solidFill>
                <a:latin typeface="Times New Roman" pitchFamily="18" charset="0"/>
              </a:endParaRPr>
            </a:p>
          </p:txBody>
        </p:sp>
      </p:grpSp>
      <p:sp>
        <p:nvSpPr>
          <p:cNvPr id="74" name="Rectangle 22"/>
          <p:cNvSpPr>
            <a:spLocks noChangeArrowheads="1"/>
          </p:cNvSpPr>
          <p:nvPr/>
        </p:nvSpPr>
        <p:spPr bwMode="auto">
          <a:xfrm>
            <a:off x="12700" y="5203825"/>
            <a:ext cx="1628775" cy="473075"/>
          </a:xfrm>
          <a:prstGeom prst="rect">
            <a:avLst/>
          </a:prstGeom>
          <a:solidFill>
            <a:schemeClr val="accent5">
              <a:lumMod val="40000"/>
              <a:lumOff val="60000"/>
            </a:schemeClr>
          </a:solidFill>
          <a:ln w="9525">
            <a:noFill/>
            <a:miter lim="800000"/>
          </a:ln>
          <a:effectLst/>
        </p:spPr>
        <p:txBody>
          <a:bodyPr lIns="0" tIns="0" rIns="90000" bIns="0"/>
          <a:lstStyle/>
          <a:p>
            <a:pPr>
              <a:spcBef>
                <a:spcPct val="50000"/>
              </a:spcBef>
              <a:buClr>
                <a:srgbClr val="FF9933"/>
              </a:buClr>
              <a:buFont typeface="Wingdings" panose="05000000000000000000" pitchFamily="2" charset="2"/>
              <a:buNone/>
              <a:defRPr/>
            </a:pPr>
            <a:r>
              <a:rPr lang="zh-CN" altLang="en-US" sz="1600" dirty="0">
                <a:solidFill>
                  <a:schemeClr val="tx1"/>
                </a:solidFill>
                <a:effectLst>
                  <a:outerShdw blurRad="38100" dist="38100" dir="2700000" algn="tl">
                    <a:srgbClr val="C0C0C0"/>
                  </a:outerShdw>
                </a:effectLst>
                <a:latin typeface="Arial" panose="020B0604020202020204" pitchFamily="34" charset="0"/>
                <a:sym typeface="+mn-ea"/>
                <a:hlinkClick r:id="rId5" action="ppaction://hlinksldjump"/>
              </a:rPr>
              <a:t>六、交流调速系统分类</a:t>
            </a:r>
            <a:endParaRPr lang="zh-CN" altLang="en-US" sz="16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75" name="Rectangle 23"/>
          <p:cNvSpPr>
            <a:spLocks noChangeArrowheads="1"/>
          </p:cNvSpPr>
          <p:nvPr/>
        </p:nvSpPr>
        <p:spPr bwMode="auto">
          <a:xfrm>
            <a:off x="0" y="1228725"/>
            <a:ext cx="1628775" cy="539750"/>
          </a:xfrm>
          <a:prstGeom prst="rect">
            <a:avLst/>
          </a:prstGeom>
          <a:solidFill>
            <a:srgbClr val="FFFFFF"/>
          </a:solidFill>
          <a:ln w="9525">
            <a:noFill/>
            <a:miter lim="800000"/>
          </a:ln>
          <a:effectLst/>
        </p:spPr>
        <p:txBody>
          <a:bodyPr>
            <a:spAutoFit/>
          </a:bodyPr>
          <a:lstStyle/>
          <a:p>
            <a:pPr>
              <a:buFontTx/>
              <a:buNone/>
              <a:defRPr/>
            </a:pPr>
            <a:r>
              <a:rPr lang="zh-CN" altLang="en-US" sz="1600" dirty="0">
                <a:solidFill>
                  <a:srgbClr val="A50021"/>
                </a:solidFill>
                <a:effectLst>
                  <a:outerShdw blurRad="38100" dist="38100" dir="2700000" algn="tl">
                    <a:srgbClr val="C0C0C0"/>
                  </a:outerShdw>
                </a:effectLst>
                <a:sym typeface="+mn-ea"/>
                <a:hlinkClick r:id="rId6" action="ppaction://hlinksldjump"/>
              </a:rPr>
              <a:t>一、运动控制系统及其组成</a:t>
            </a:r>
            <a:endParaRPr lang="zh-CN" altLang="en-US" sz="1600" dirty="0">
              <a:solidFill>
                <a:srgbClr val="A50021"/>
              </a:solidFill>
              <a:effectLst>
                <a:outerShdw blurRad="38100" dist="38100" dir="2700000" algn="tl">
                  <a:srgbClr val="C0C0C0"/>
                </a:outerShdw>
              </a:effectLst>
              <a:sym typeface="+mn-ea"/>
            </a:endParaRPr>
          </a:p>
        </p:txBody>
      </p:sp>
      <p:sp>
        <p:nvSpPr>
          <p:cNvPr id="76" name="Rectangle 24"/>
          <p:cNvSpPr>
            <a:spLocks noChangeArrowheads="1"/>
          </p:cNvSpPr>
          <p:nvPr/>
        </p:nvSpPr>
        <p:spPr bwMode="auto">
          <a:xfrm>
            <a:off x="14288" y="2006600"/>
            <a:ext cx="1603375" cy="474663"/>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7" action="ppaction://hlinksldjump"/>
              </a:rPr>
              <a:t>二、运动控制系统的历史与发展</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77" name="Rectangle 25"/>
          <p:cNvSpPr>
            <a:spLocks noChangeArrowheads="1"/>
          </p:cNvSpPr>
          <p:nvPr/>
        </p:nvSpPr>
        <p:spPr bwMode="auto">
          <a:xfrm>
            <a:off x="-1588" y="2795588"/>
            <a:ext cx="1616076" cy="506412"/>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8" action="ppaction://hlinksldjump"/>
              </a:rPr>
              <a:t>三、运动控制系统转矩控制规律</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78" name="Rectangle 26"/>
          <p:cNvSpPr>
            <a:spLocks noChangeArrowheads="1"/>
          </p:cNvSpPr>
          <p:nvPr/>
        </p:nvSpPr>
        <p:spPr bwMode="auto">
          <a:xfrm>
            <a:off x="0" y="3576638"/>
            <a:ext cx="1671638" cy="5207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9" action="ppaction://hlinksldjump"/>
              </a:rPr>
              <a:t>四、生产机械的负载转矩特性</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79" name="Rectangle 27"/>
          <p:cNvSpPr>
            <a:spLocks noChangeArrowheads="1"/>
          </p:cNvSpPr>
          <p:nvPr/>
        </p:nvSpPr>
        <p:spPr bwMode="auto">
          <a:xfrm>
            <a:off x="12700" y="4421188"/>
            <a:ext cx="1643063" cy="4953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10" action="ppaction://hlinksldjump"/>
              </a:rPr>
              <a:t>五、交流调速系统应用领域</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0185"/>
                                        </p:tgtEl>
                                        <p:attrNameLst>
                                          <p:attrName>style.visibility</p:attrName>
                                        </p:attrNameLst>
                                      </p:cBhvr>
                                      <p:to>
                                        <p:strVal val="visible"/>
                                      </p:to>
                                    </p:set>
                                    <p:animEffect transition="in" filter="wipe(up)">
                                      <p:cBhvr>
                                        <p:cTn id="23" dur="500"/>
                                        <p:tgtEl>
                                          <p:spTgt spid="5018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018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7956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7965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7957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7957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7965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P spid="50182" grpId="0"/>
      <p:bldP spid="50183" grpId="0"/>
      <p:bldP spid="50184" grpId="0" animBg="1"/>
      <p:bldP spid="50185" grpId="0" animBg="1"/>
      <p:bldP spid="279569" grpId="0"/>
      <p:bldP spid="279570" grpId="0"/>
      <p:bldP spid="279571" grpId="0"/>
      <p:bldP spid="279651" grpId="0"/>
      <p:bldP spid="279659" grpId="0" animBg="1"/>
      <p:bldP spid="314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1592263" y="954088"/>
            <a:ext cx="7185025" cy="762000"/>
          </a:xfrm>
        </p:spPr>
        <p:txBody>
          <a:bodyPr/>
          <a:lstStyle/>
          <a:p>
            <a:pPr marL="838200" indent="-838200" eaLnBrk="1" hangingPunct="1">
              <a:defRPr/>
            </a:pPr>
            <a:r>
              <a:rPr lang="zh-CN" altLang="en-US" smtClean="0">
                <a:solidFill>
                  <a:srgbClr val="A50021"/>
                </a:solidFill>
                <a:effectLst>
                  <a:outerShdw blurRad="38100" dist="38100" dir="2700000" algn="tl">
                    <a:srgbClr val="C0C0C0"/>
                  </a:outerShdw>
                </a:effectLst>
                <a:ea typeface="宋体" panose="02010600030101010101" pitchFamily="2" charset="-122"/>
              </a:rPr>
              <a:t>（二） 同步电动机调速</a:t>
            </a:r>
          </a:p>
        </p:txBody>
      </p:sp>
      <p:sp>
        <p:nvSpPr>
          <p:cNvPr id="33794" name="Rectangle 3"/>
          <p:cNvSpPr>
            <a:spLocks noChangeArrowheads="1"/>
          </p:cNvSpPr>
          <p:nvPr/>
        </p:nvSpPr>
        <p:spPr bwMode="auto">
          <a:xfrm>
            <a:off x="331788" y="3402013"/>
            <a:ext cx="9144000" cy="0"/>
          </a:xfrm>
          <a:prstGeom prst="rect">
            <a:avLst/>
          </a:prstGeom>
          <a:noFill/>
          <a:ln w="9525">
            <a:noFill/>
            <a:miter lim="800000"/>
            <a:headEnd/>
            <a:tailEnd/>
          </a:ln>
        </p:spPr>
        <p:txBody>
          <a:bodyPr wrap="none" anchor="ctr">
            <a:spAutoFit/>
          </a:bodyPr>
          <a:lstStyle/>
          <a:p>
            <a:pPr algn="ctr"/>
            <a:endParaRPr lang="zh-CN" altLang="en-US" sz="4800"/>
          </a:p>
        </p:txBody>
      </p:sp>
      <p:sp>
        <p:nvSpPr>
          <p:cNvPr id="247812" name="Rectangle 4"/>
          <p:cNvSpPr>
            <a:spLocks noGrp="1" noChangeArrowheads="1"/>
          </p:cNvSpPr>
          <p:nvPr>
            <p:ph idx="1"/>
          </p:nvPr>
        </p:nvSpPr>
        <p:spPr>
          <a:xfrm>
            <a:off x="1690688" y="1506538"/>
            <a:ext cx="7453312" cy="1162050"/>
          </a:xfrm>
        </p:spPr>
        <p:txBody>
          <a:bodyPr/>
          <a:lstStyle/>
          <a:p>
            <a:pPr marL="0" indent="0" eaLnBrk="1" hangingPunct="1">
              <a:buFont typeface="Wingdings" pitchFamily="2" charset="2"/>
              <a:buNone/>
              <a:defRPr/>
            </a:pPr>
            <a:r>
              <a:rPr lang="zh-CN" altLang="en-US" sz="2200" dirty="0" smtClean="0">
                <a:effectLst>
                  <a:outerShdw blurRad="38100" dist="38100" dir="2700000" algn="tl">
                    <a:srgbClr val="C0C0C0"/>
                  </a:outerShdw>
                </a:effectLst>
                <a:ea typeface="宋体" panose="02010600030101010101" pitchFamily="2" charset="-122"/>
              </a:rPr>
              <a:t>同步电动机没有转差，也就没有转差功率，所以同步电动机调速系统只能是</a:t>
            </a:r>
            <a:r>
              <a:rPr lang="zh-CN" altLang="en-US" sz="2200" dirty="0" smtClean="0">
                <a:solidFill>
                  <a:srgbClr val="FF0000"/>
                </a:solidFill>
                <a:effectLst>
                  <a:outerShdw blurRad="38100" dist="38100" dir="2700000" algn="tl">
                    <a:srgbClr val="C0C0C0"/>
                  </a:outerShdw>
                </a:effectLst>
                <a:ea typeface="宋体" panose="02010600030101010101" pitchFamily="2" charset="-122"/>
              </a:rPr>
              <a:t>转差功率不变型</a:t>
            </a:r>
            <a:r>
              <a:rPr lang="zh-CN" altLang="en-US" sz="2200" dirty="0" smtClean="0">
                <a:effectLst>
                  <a:outerShdw blurRad="38100" dist="38100" dir="2700000" algn="tl">
                    <a:srgbClr val="C0C0C0"/>
                  </a:outerShdw>
                </a:effectLst>
                <a:ea typeface="宋体" panose="02010600030101010101" pitchFamily="2" charset="-122"/>
              </a:rPr>
              <a:t>。</a:t>
            </a:r>
          </a:p>
          <a:p>
            <a:pPr marL="0" indent="0" eaLnBrk="1" hangingPunct="1">
              <a:buFont typeface="Wingdings" pitchFamily="2" charset="2"/>
              <a:buNone/>
              <a:defRPr/>
            </a:pPr>
            <a:r>
              <a:rPr lang="zh-CN" altLang="en-US" sz="2200" dirty="0" smtClean="0">
                <a:effectLst>
                  <a:outerShdw blurRad="38100" dist="38100" dir="2700000" algn="tl">
                    <a:srgbClr val="C0C0C0"/>
                  </a:outerShdw>
                </a:effectLst>
                <a:ea typeface="宋体" panose="02010600030101010101" pitchFamily="2" charset="-122"/>
              </a:rPr>
              <a:t>同步电动机转子极对数是固定的，</a:t>
            </a:r>
            <a:r>
              <a:rPr lang="zh-CN" altLang="en-US" sz="2200" dirty="0" smtClean="0">
                <a:solidFill>
                  <a:srgbClr val="FF0000"/>
                </a:solidFill>
                <a:effectLst>
                  <a:outerShdw blurRad="38100" dist="38100" dir="2700000" algn="tl">
                    <a:srgbClr val="C0C0C0"/>
                  </a:outerShdw>
                </a:effectLst>
                <a:ea typeface="宋体" panose="02010600030101010101" pitchFamily="2" charset="-122"/>
              </a:rPr>
              <a:t>只能靠变压变频调速</a:t>
            </a:r>
            <a:r>
              <a:rPr lang="zh-CN" altLang="en-US" sz="2200" dirty="0" smtClean="0">
                <a:effectLst>
                  <a:outerShdw blurRad="38100" dist="38100" dir="2700000" algn="tl">
                    <a:srgbClr val="C0C0C0"/>
                  </a:outerShdw>
                </a:effectLst>
                <a:ea typeface="宋体" panose="02010600030101010101" pitchFamily="2" charset="-122"/>
              </a:rPr>
              <a:t>。</a:t>
            </a:r>
          </a:p>
        </p:txBody>
      </p:sp>
      <p:sp>
        <p:nvSpPr>
          <p:cNvPr id="247820" name="Rectangle 12"/>
          <p:cNvSpPr>
            <a:spLocks noChangeArrowheads="1"/>
          </p:cNvSpPr>
          <p:nvPr/>
        </p:nvSpPr>
        <p:spPr bwMode="auto">
          <a:xfrm>
            <a:off x="1677988" y="2659063"/>
            <a:ext cx="7466012" cy="1676400"/>
          </a:xfrm>
          <a:prstGeom prst="rect">
            <a:avLst/>
          </a:prstGeom>
          <a:noFill/>
          <a:ln w="9525">
            <a:noFill/>
            <a:miter lim="800000"/>
          </a:ln>
          <a:effectLst/>
        </p:spPr>
        <p:txBody>
          <a:bodyPr lIns="0" tIns="0" rIns="90000" bIns="0"/>
          <a:lstStyle/>
          <a:p>
            <a:pPr>
              <a:buClr>
                <a:srgbClr val="FF9933"/>
              </a:buClr>
              <a:buFont typeface="Wingdings" panose="05000000000000000000" pitchFamily="2" charset="2"/>
              <a:buNone/>
              <a:defRPr/>
            </a:pPr>
            <a:r>
              <a:rPr lang="zh-CN" altLang="en-US" sz="2200" dirty="0">
                <a:solidFill>
                  <a:schemeClr val="tx1"/>
                </a:solidFill>
                <a:effectLst>
                  <a:outerShdw blurRad="38100" dist="38100" dir="2700000" algn="tl">
                    <a:srgbClr val="C0C0C0"/>
                  </a:outerShdw>
                </a:effectLst>
                <a:latin typeface="Arial" panose="020B0604020202020204" pitchFamily="34" charset="0"/>
                <a:sym typeface="+mn-ea"/>
              </a:rPr>
              <a:t>从</a:t>
            </a:r>
            <a:r>
              <a:rPr lang="zh-CN" altLang="en-US" sz="2200" dirty="0">
                <a:solidFill>
                  <a:srgbClr val="FF0000"/>
                </a:solidFill>
                <a:effectLst>
                  <a:outerShdw blurRad="38100" dist="38100" dir="2700000" algn="tl">
                    <a:srgbClr val="C0C0C0"/>
                  </a:outerShdw>
                </a:effectLst>
                <a:latin typeface="Arial" panose="020B0604020202020204" pitchFamily="34" charset="0"/>
                <a:sym typeface="+mn-ea"/>
              </a:rPr>
              <a:t>频率控制</a:t>
            </a:r>
            <a:r>
              <a:rPr lang="zh-CN" altLang="en-US" sz="2200" dirty="0">
                <a:solidFill>
                  <a:schemeClr val="tx1"/>
                </a:solidFill>
                <a:effectLst>
                  <a:outerShdw blurRad="38100" dist="38100" dir="2700000" algn="tl">
                    <a:srgbClr val="C0C0C0"/>
                  </a:outerShdw>
                </a:effectLst>
                <a:latin typeface="Arial" panose="020B0604020202020204" pitchFamily="34" charset="0"/>
                <a:sym typeface="+mn-ea"/>
              </a:rPr>
              <a:t>的方式来看，同步电动机调速可分为</a:t>
            </a:r>
            <a:r>
              <a:rPr lang="zh-CN" altLang="en-US" sz="2200" dirty="0">
                <a:solidFill>
                  <a:srgbClr val="FF0000"/>
                </a:solidFill>
                <a:effectLst>
                  <a:outerShdw blurRad="38100" dist="38100" dir="2700000" algn="tl">
                    <a:srgbClr val="C0C0C0"/>
                  </a:outerShdw>
                </a:effectLst>
                <a:latin typeface="Arial" panose="020B0604020202020204" pitchFamily="34" charset="0"/>
                <a:sym typeface="+mn-ea"/>
              </a:rPr>
              <a:t>他控</a:t>
            </a:r>
            <a:r>
              <a:rPr lang="zh-CN" altLang="en-US" sz="2200" dirty="0">
                <a:solidFill>
                  <a:schemeClr val="tx1"/>
                </a:solidFill>
                <a:effectLst>
                  <a:outerShdw blurRad="38100" dist="38100" dir="2700000" algn="tl">
                    <a:srgbClr val="C0C0C0"/>
                  </a:outerShdw>
                </a:effectLst>
                <a:latin typeface="Arial" panose="020B0604020202020204" pitchFamily="34" charset="0"/>
                <a:sym typeface="+mn-ea"/>
              </a:rPr>
              <a:t>变频调速和</a:t>
            </a:r>
            <a:r>
              <a:rPr lang="zh-CN" altLang="en-US" sz="2200" dirty="0">
                <a:solidFill>
                  <a:srgbClr val="FF0000"/>
                </a:solidFill>
                <a:effectLst>
                  <a:outerShdw blurRad="38100" dist="38100" dir="2700000" algn="tl">
                    <a:srgbClr val="C0C0C0"/>
                  </a:outerShdw>
                </a:effectLst>
                <a:latin typeface="Arial" panose="020B0604020202020204" pitchFamily="34" charset="0"/>
                <a:sym typeface="+mn-ea"/>
              </a:rPr>
              <a:t>自控</a:t>
            </a:r>
            <a:r>
              <a:rPr lang="zh-CN" altLang="en-US" sz="2200" dirty="0">
                <a:solidFill>
                  <a:schemeClr val="tx1"/>
                </a:solidFill>
                <a:effectLst>
                  <a:outerShdw blurRad="38100" dist="38100" dir="2700000" algn="tl">
                    <a:srgbClr val="C0C0C0"/>
                  </a:outerShdw>
                </a:effectLst>
                <a:latin typeface="Arial" panose="020B0604020202020204" pitchFamily="34" charset="0"/>
                <a:sym typeface="+mn-ea"/>
              </a:rPr>
              <a:t>变频调速两类。</a:t>
            </a:r>
          </a:p>
          <a:p>
            <a:pPr>
              <a:buClr>
                <a:srgbClr val="FF9933"/>
              </a:buClr>
              <a:buFont typeface="Wingdings" panose="05000000000000000000" pitchFamily="2" charset="2"/>
              <a:buNone/>
              <a:defRPr/>
            </a:pPr>
            <a:r>
              <a:rPr lang="zh-CN" altLang="en-US" sz="2200" dirty="0">
                <a:solidFill>
                  <a:schemeClr val="tx1"/>
                </a:solidFill>
                <a:effectLst>
                  <a:outerShdw blurRad="38100" dist="38100" dir="2700000" algn="tl">
                    <a:srgbClr val="C0C0C0"/>
                  </a:outerShdw>
                </a:effectLst>
                <a:latin typeface="Arial" panose="020B0604020202020204" pitchFamily="34" charset="0"/>
                <a:sym typeface="+mn-ea"/>
              </a:rPr>
              <a:t>自控变频调速利用转子磁极位置检测信号来控制变压变频装置换相，又称作无换向器电动机调速，或无刷直流电动机调速。</a:t>
            </a:r>
          </a:p>
        </p:txBody>
      </p:sp>
      <p:sp>
        <p:nvSpPr>
          <p:cNvPr id="247821" name="Rectangle 13"/>
          <p:cNvSpPr>
            <a:spLocks noChangeArrowheads="1"/>
          </p:cNvSpPr>
          <p:nvPr/>
        </p:nvSpPr>
        <p:spPr bwMode="auto">
          <a:xfrm>
            <a:off x="1838325" y="4168775"/>
            <a:ext cx="1674813" cy="762000"/>
          </a:xfrm>
          <a:prstGeom prst="rect">
            <a:avLst/>
          </a:prstGeom>
          <a:noFill/>
          <a:ln w="9525">
            <a:noFill/>
            <a:miter lim="800000"/>
          </a:ln>
          <a:effectLst/>
        </p:spPr>
        <p:txBody>
          <a:bodyPr lIns="0" tIns="0" bIns="0" anchor="ctr"/>
          <a:lstStyle/>
          <a:p>
            <a:pPr>
              <a:buFontTx/>
              <a:buNone/>
              <a:defRPr/>
            </a:pPr>
            <a:r>
              <a:rPr lang="zh-CN" altLang="en-US" sz="2800" dirty="0">
                <a:solidFill>
                  <a:srgbClr val="A50021"/>
                </a:solidFill>
                <a:effectLst>
                  <a:outerShdw blurRad="38100" dist="38100" dir="2700000" algn="tl">
                    <a:srgbClr val="C0C0C0"/>
                  </a:outerShdw>
                </a:effectLst>
                <a:latin typeface="黑体" panose="02010609060101010101" pitchFamily="49" charset="-122"/>
                <a:ea typeface="黑体" panose="02010609060101010101" pitchFamily="49" charset="-122"/>
                <a:sym typeface="+mn-ea"/>
              </a:rPr>
              <a:t>注意</a:t>
            </a:r>
            <a:r>
              <a:rPr lang="zh-CN" altLang="en-US" sz="2800" dirty="0">
                <a:solidFill>
                  <a:srgbClr val="A50021"/>
                </a:solidFill>
                <a:effectLst>
                  <a:outerShdw blurRad="38100" dist="38100" dir="2700000" algn="tl">
                    <a:srgbClr val="C0C0C0"/>
                  </a:outerShdw>
                </a:effectLst>
                <a:latin typeface="Arial" panose="020B0604020202020204" pitchFamily="34" charset="0"/>
                <a:sym typeface="+mn-ea"/>
              </a:rPr>
              <a:t>：</a:t>
            </a:r>
          </a:p>
        </p:txBody>
      </p:sp>
      <p:sp>
        <p:nvSpPr>
          <p:cNvPr id="247822" name="Rectangle 14"/>
          <p:cNvSpPr>
            <a:spLocks noChangeArrowheads="1"/>
          </p:cNvSpPr>
          <p:nvPr/>
        </p:nvSpPr>
        <p:spPr bwMode="auto">
          <a:xfrm>
            <a:off x="1733550" y="4879975"/>
            <a:ext cx="7410450" cy="1536700"/>
          </a:xfrm>
          <a:prstGeom prst="rect">
            <a:avLst/>
          </a:prstGeom>
          <a:noFill/>
          <a:ln w="9525">
            <a:noFill/>
            <a:miter lim="800000"/>
          </a:ln>
          <a:effectLst/>
        </p:spPr>
        <p:txBody>
          <a:bodyPr lIns="0" tIns="0" rIns="90000" bIns="0"/>
          <a:lstStyle/>
          <a:p>
            <a:pPr algn="just">
              <a:lnSpc>
                <a:spcPct val="100000"/>
              </a:lnSpc>
              <a:buClr>
                <a:srgbClr val="FF9933"/>
              </a:buClr>
              <a:buFont typeface="Wingdings" panose="05000000000000000000" pitchFamily="2" charset="2"/>
              <a:buNone/>
              <a:defRPr/>
            </a:pPr>
            <a:r>
              <a:rPr lang="zh-CN" altLang="en-US" sz="2200">
                <a:solidFill>
                  <a:schemeClr val="tx1"/>
                </a:solidFill>
                <a:effectLst>
                  <a:outerShdw blurRad="38100" dist="38100" dir="2700000" algn="tl">
                    <a:srgbClr val="C0C0C0"/>
                  </a:outerShdw>
                </a:effectLst>
                <a:latin typeface="Arial" panose="020B0604020202020204" pitchFamily="34" charset="0"/>
                <a:sym typeface="+mn-ea"/>
              </a:rPr>
              <a:t>基于交流电动机的稳态模型，其动态性能不高，是在交流调速发展初期出现的。</a:t>
            </a:r>
          </a:p>
          <a:p>
            <a:pPr algn="just">
              <a:lnSpc>
                <a:spcPct val="100000"/>
              </a:lnSpc>
              <a:buClr>
                <a:srgbClr val="FF9933"/>
              </a:buClr>
              <a:buFont typeface="Wingdings" panose="05000000000000000000" pitchFamily="2" charset="2"/>
              <a:buNone/>
              <a:defRPr/>
            </a:pPr>
            <a:r>
              <a:rPr lang="zh-CN" altLang="en-US" sz="2200">
                <a:solidFill>
                  <a:schemeClr val="tx1"/>
                </a:solidFill>
                <a:effectLst>
                  <a:outerShdw blurRad="38100" dist="38100" dir="2700000" algn="tl">
                    <a:srgbClr val="C0C0C0"/>
                  </a:outerShdw>
                </a:effectLst>
                <a:latin typeface="Arial" panose="020B0604020202020204" pitchFamily="34" charset="0"/>
                <a:sym typeface="+mn-ea"/>
              </a:rPr>
              <a:t>基于交流电动机的动态模型，能实现高动态性能，是随着客观需要和研究成果陆续开发出来的。</a:t>
            </a:r>
          </a:p>
        </p:txBody>
      </p:sp>
      <p:sp>
        <p:nvSpPr>
          <p:cNvPr id="20" name="Rectangle 22"/>
          <p:cNvSpPr>
            <a:spLocks noChangeArrowheads="1"/>
          </p:cNvSpPr>
          <p:nvPr/>
        </p:nvSpPr>
        <p:spPr bwMode="auto">
          <a:xfrm>
            <a:off x="12700" y="5203825"/>
            <a:ext cx="1628775" cy="473075"/>
          </a:xfrm>
          <a:prstGeom prst="rect">
            <a:avLst/>
          </a:prstGeom>
          <a:solidFill>
            <a:schemeClr val="accent5">
              <a:lumMod val="40000"/>
              <a:lumOff val="60000"/>
            </a:schemeClr>
          </a:solidFill>
          <a:ln w="9525">
            <a:noFill/>
            <a:miter lim="800000"/>
          </a:ln>
          <a:effectLst/>
        </p:spPr>
        <p:txBody>
          <a:bodyPr lIns="0" tIns="0" rIns="90000" bIns="0"/>
          <a:lstStyle/>
          <a:p>
            <a:pPr>
              <a:spcBef>
                <a:spcPct val="50000"/>
              </a:spcBef>
              <a:buClr>
                <a:srgbClr val="FF9933"/>
              </a:buClr>
              <a:buFont typeface="Wingdings" panose="05000000000000000000" pitchFamily="2" charset="2"/>
              <a:buNone/>
              <a:defRPr/>
            </a:pPr>
            <a:r>
              <a:rPr lang="zh-CN" altLang="en-US" sz="1600" dirty="0">
                <a:solidFill>
                  <a:schemeClr val="tx1"/>
                </a:solidFill>
                <a:effectLst>
                  <a:outerShdw blurRad="38100" dist="38100" dir="2700000" algn="tl">
                    <a:srgbClr val="C0C0C0"/>
                  </a:outerShdw>
                </a:effectLst>
                <a:latin typeface="Arial" panose="020B0604020202020204" pitchFamily="34" charset="0"/>
                <a:sym typeface="+mn-ea"/>
                <a:hlinkClick r:id="rId2" action="ppaction://hlinksldjump"/>
              </a:rPr>
              <a:t>六、交流调速系统分类</a:t>
            </a:r>
            <a:endParaRPr lang="zh-CN" altLang="en-US" sz="16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1" name="Rectangle 23"/>
          <p:cNvSpPr>
            <a:spLocks noChangeArrowheads="1"/>
          </p:cNvSpPr>
          <p:nvPr/>
        </p:nvSpPr>
        <p:spPr bwMode="auto">
          <a:xfrm>
            <a:off x="0" y="1228725"/>
            <a:ext cx="1628775" cy="539750"/>
          </a:xfrm>
          <a:prstGeom prst="rect">
            <a:avLst/>
          </a:prstGeom>
          <a:solidFill>
            <a:srgbClr val="FFFFFF"/>
          </a:solidFill>
          <a:ln w="9525">
            <a:noFill/>
            <a:miter lim="800000"/>
          </a:ln>
          <a:effectLst/>
        </p:spPr>
        <p:txBody>
          <a:bodyPr>
            <a:spAutoFit/>
          </a:bodyPr>
          <a:lstStyle/>
          <a:p>
            <a:pPr>
              <a:buFontTx/>
              <a:buNone/>
              <a:defRPr/>
            </a:pPr>
            <a:r>
              <a:rPr lang="zh-CN" altLang="en-US" sz="1600" dirty="0">
                <a:solidFill>
                  <a:srgbClr val="A50021"/>
                </a:solidFill>
                <a:effectLst>
                  <a:outerShdw blurRad="38100" dist="38100" dir="2700000" algn="tl">
                    <a:srgbClr val="C0C0C0"/>
                  </a:outerShdw>
                </a:effectLst>
                <a:sym typeface="+mn-ea"/>
                <a:hlinkClick r:id="rId3" action="ppaction://hlinksldjump"/>
              </a:rPr>
              <a:t>一、运动控制系统及其组成</a:t>
            </a:r>
            <a:endParaRPr lang="zh-CN" altLang="en-US" sz="1600" dirty="0">
              <a:solidFill>
                <a:srgbClr val="A50021"/>
              </a:solidFill>
              <a:effectLst>
                <a:outerShdw blurRad="38100" dist="38100" dir="2700000" algn="tl">
                  <a:srgbClr val="C0C0C0"/>
                </a:outerShdw>
              </a:effectLst>
              <a:sym typeface="+mn-ea"/>
            </a:endParaRPr>
          </a:p>
        </p:txBody>
      </p:sp>
      <p:sp>
        <p:nvSpPr>
          <p:cNvPr id="22" name="Rectangle 24"/>
          <p:cNvSpPr>
            <a:spLocks noChangeArrowheads="1"/>
          </p:cNvSpPr>
          <p:nvPr/>
        </p:nvSpPr>
        <p:spPr bwMode="auto">
          <a:xfrm>
            <a:off x="14288" y="2006600"/>
            <a:ext cx="1603375" cy="474663"/>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4" action="ppaction://hlinksldjump"/>
              </a:rPr>
              <a:t>二、运动控制系统的历史与发展</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3" name="Rectangle 25"/>
          <p:cNvSpPr>
            <a:spLocks noChangeArrowheads="1"/>
          </p:cNvSpPr>
          <p:nvPr/>
        </p:nvSpPr>
        <p:spPr bwMode="auto">
          <a:xfrm>
            <a:off x="-1588" y="2795588"/>
            <a:ext cx="1616076" cy="506412"/>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5" action="ppaction://hlinksldjump"/>
              </a:rPr>
              <a:t>三、运动控制系统转矩控制规律</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4" name="Rectangle 26"/>
          <p:cNvSpPr>
            <a:spLocks noChangeArrowheads="1"/>
          </p:cNvSpPr>
          <p:nvPr/>
        </p:nvSpPr>
        <p:spPr bwMode="auto">
          <a:xfrm>
            <a:off x="0" y="3576638"/>
            <a:ext cx="1671638" cy="5207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6" action="ppaction://hlinksldjump"/>
              </a:rPr>
              <a:t>四、生产机械的负载转矩特性</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5" name="Rectangle 27"/>
          <p:cNvSpPr>
            <a:spLocks noChangeArrowheads="1"/>
          </p:cNvSpPr>
          <p:nvPr/>
        </p:nvSpPr>
        <p:spPr bwMode="auto">
          <a:xfrm>
            <a:off x="12700" y="4421188"/>
            <a:ext cx="1643063" cy="4953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7" action="ppaction://hlinksldjump"/>
              </a:rPr>
              <a:t>五、交流调速系统应用领域</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8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47812">
                                            <p:txEl>
                                              <p:pRg st="0" end="0"/>
                                            </p:txEl>
                                          </p:spTgt>
                                        </p:tgtEl>
                                        <p:attrNameLst>
                                          <p:attrName>style.visibility</p:attrName>
                                        </p:attrNameLst>
                                      </p:cBhvr>
                                      <p:to>
                                        <p:strVal val="visible"/>
                                      </p:to>
                                    </p:set>
                                    <p:anim calcmode="lin" valueType="num">
                                      <p:cBhvr additive="base">
                                        <p:cTn id="11" dur="500" fill="hold"/>
                                        <p:tgtEl>
                                          <p:spTgt spid="24781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78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47812">
                                            <p:txEl>
                                              <p:pRg st="1" end="1"/>
                                            </p:txEl>
                                          </p:spTgt>
                                        </p:tgtEl>
                                        <p:attrNameLst>
                                          <p:attrName>style.visibility</p:attrName>
                                        </p:attrNameLst>
                                      </p:cBhvr>
                                      <p:to>
                                        <p:strVal val="visible"/>
                                      </p:to>
                                    </p:set>
                                    <p:anim calcmode="lin" valueType="num">
                                      <p:cBhvr additive="base">
                                        <p:cTn id="17" dur="500" fill="hold"/>
                                        <p:tgtEl>
                                          <p:spTgt spid="24781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78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47820"/>
                                        </p:tgtEl>
                                        <p:attrNameLst>
                                          <p:attrName>style.visibility</p:attrName>
                                        </p:attrNameLst>
                                      </p:cBhvr>
                                      <p:to>
                                        <p:strVal val="visible"/>
                                      </p:to>
                                    </p:set>
                                    <p:anim calcmode="lin" valueType="num">
                                      <p:cBhvr additive="base">
                                        <p:cTn id="23" dur="500" fill="hold"/>
                                        <p:tgtEl>
                                          <p:spTgt spid="247820"/>
                                        </p:tgtEl>
                                        <p:attrNameLst>
                                          <p:attrName>ppt_x</p:attrName>
                                        </p:attrNameLst>
                                      </p:cBhvr>
                                      <p:tavLst>
                                        <p:tav tm="0">
                                          <p:val>
                                            <p:strVal val="#ppt_x"/>
                                          </p:val>
                                        </p:tav>
                                        <p:tav tm="100000">
                                          <p:val>
                                            <p:strVal val="#ppt_x"/>
                                          </p:val>
                                        </p:tav>
                                      </p:tavLst>
                                    </p:anim>
                                    <p:anim calcmode="lin" valueType="num">
                                      <p:cBhvr additive="base">
                                        <p:cTn id="24" dur="500" fill="hold"/>
                                        <p:tgtEl>
                                          <p:spTgt spid="24782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247821"/>
                                        </p:tgtEl>
                                        <p:attrNameLst>
                                          <p:attrName>style.visibility</p:attrName>
                                        </p:attrNameLst>
                                      </p:cBhvr>
                                      <p:to>
                                        <p:strVal val="visible"/>
                                      </p:to>
                                    </p:set>
                                    <p:animEffect transition="in" filter="wipe(down)">
                                      <p:cBhvr>
                                        <p:cTn id="29" dur="580">
                                          <p:stCondLst>
                                            <p:cond delay="0"/>
                                          </p:stCondLst>
                                        </p:cTn>
                                        <p:tgtEl>
                                          <p:spTgt spid="247821"/>
                                        </p:tgtEl>
                                      </p:cBhvr>
                                    </p:animEffect>
                                    <p:anim calcmode="lin" valueType="num">
                                      <p:cBhvr>
                                        <p:cTn id="30" dur="1822" tmFilter="0,0; 0.14,0.36; 0.43,0.73; 0.71,0.91; 1.0,1.0">
                                          <p:stCondLst>
                                            <p:cond delay="0"/>
                                          </p:stCondLst>
                                        </p:cTn>
                                        <p:tgtEl>
                                          <p:spTgt spid="247821"/>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47821"/>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47821"/>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47821"/>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47821"/>
                                        </p:tgtEl>
                                        <p:attrNameLst>
                                          <p:attrName>ppt_y</p:attrName>
                                        </p:attrNameLst>
                                      </p:cBhvr>
                                      <p:tavLst>
                                        <p:tav tm="0" fmla="#ppt_y-sin(pi*$)/81">
                                          <p:val>
                                            <p:fltVal val="0"/>
                                          </p:val>
                                        </p:tav>
                                        <p:tav tm="100000">
                                          <p:val>
                                            <p:fltVal val="1"/>
                                          </p:val>
                                        </p:tav>
                                      </p:tavLst>
                                    </p:anim>
                                    <p:animScale>
                                      <p:cBhvr>
                                        <p:cTn id="35" dur="26">
                                          <p:stCondLst>
                                            <p:cond delay="650"/>
                                          </p:stCondLst>
                                        </p:cTn>
                                        <p:tgtEl>
                                          <p:spTgt spid="247821"/>
                                        </p:tgtEl>
                                      </p:cBhvr>
                                      <p:to x="100000" y="60000"/>
                                    </p:animScale>
                                    <p:animScale>
                                      <p:cBhvr>
                                        <p:cTn id="36" dur="166" decel="50000">
                                          <p:stCondLst>
                                            <p:cond delay="676"/>
                                          </p:stCondLst>
                                        </p:cTn>
                                        <p:tgtEl>
                                          <p:spTgt spid="247821"/>
                                        </p:tgtEl>
                                      </p:cBhvr>
                                      <p:to x="100000" y="100000"/>
                                    </p:animScale>
                                    <p:animScale>
                                      <p:cBhvr>
                                        <p:cTn id="37" dur="26">
                                          <p:stCondLst>
                                            <p:cond delay="1312"/>
                                          </p:stCondLst>
                                        </p:cTn>
                                        <p:tgtEl>
                                          <p:spTgt spid="247821"/>
                                        </p:tgtEl>
                                      </p:cBhvr>
                                      <p:to x="100000" y="80000"/>
                                    </p:animScale>
                                    <p:animScale>
                                      <p:cBhvr>
                                        <p:cTn id="38" dur="166" decel="50000">
                                          <p:stCondLst>
                                            <p:cond delay="1338"/>
                                          </p:stCondLst>
                                        </p:cTn>
                                        <p:tgtEl>
                                          <p:spTgt spid="247821"/>
                                        </p:tgtEl>
                                      </p:cBhvr>
                                      <p:to x="100000" y="100000"/>
                                    </p:animScale>
                                    <p:animScale>
                                      <p:cBhvr>
                                        <p:cTn id="39" dur="26">
                                          <p:stCondLst>
                                            <p:cond delay="1642"/>
                                          </p:stCondLst>
                                        </p:cTn>
                                        <p:tgtEl>
                                          <p:spTgt spid="247821"/>
                                        </p:tgtEl>
                                      </p:cBhvr>
                                      <p:to x="100000" y="90000"/>
                                    </p:animScale>
                                    <p:animScale>
                                      <p:cBhvr>
                                        <p:cTn id="40" dur="166" decel="50000">
                                          <p:stCondLst>
                                            <p:cond delay="1668"/>
                                          </p:stCondLst>
                                        </p:cTn>
                                        <p:tgtEl>
                                          <p:spTgt spid="247821"/>
                                        </p:tgtEl>
                                      </p:cBhvr>
                                      <p:to x="100000" y="100000"/>
                                    </p:animScale>
                                    <p:animScale>
                                      <p:cBhvr>
                                        <p:cTn id="41" dur="26">
                                          <p:stCondLst>
                                            <p:cond delay="1808"/>
                                          </p:stCondLst>
                                        </p:cTn>
                                        <p:tgtEl>
                                          <p:spTgt spid="247821"/>
                                        </p:tgtEl>
                                      </p:cBhvr>
                                      <p:to x="100000" y="95000"/>
                                    </p:animScale>
                                    <p:animScale>
                                      <p:cBhvr>
                                        <p:cTn id="42" dur="166" decel="50000">
                                          <p:stCondLst>
                                            <p:cond delay="1834"/>
                                          </p:stCondLst>
                                        </p:cTn>
                                        <p:tgtEl>
                                          <p:spTgt spid="247821"/>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47822"/>
                                        </p:tgtEl>
                                        <p:attrNameLst>
                                          <p:attrName>style.visibility</p:attrName>
                                        </p:attrNameLst>
                                      </p:cBhvr>
                                      <p:to>
                                        <p:strVal val="visible"/>
                                      </p:to>
                                    </p:set>
                                    <p:anim calcmode="lin" valueType="num">
                                      <p:cBhvr additive="base">
                                        <p:cTn id="47" dur="500" fill="hold"/>
                                        <p:tgtEl>
                                          <p:spTgt spid="247822"/>
                                        </p:tgtEl>
                                        <p:attrNameLst>
                                          <p:attrName>ppt_x</p:attrName>
                                        </p:attrNameLst>
                                      </p:cBhvr>
                                      <p:tavLst>
                                        <p:tav tm="0">
                                          <p:val>
                                            <p:strVal val="#ppt_x"/>
                                          </p:val>
                                        </p:tav>
                                        <p:tav tm="100000">
                                          <p:val>
                                            <p:strVal val="#ppt_x"/>
                                          </p:val>
                                        </p:tav>
                                      </p:tavLst>
                                    </p:anim>
                                    <p:anim calcmode="lin" valueType="num">
                                      <p:cBhvr additive="base">
                                        <p:cTn id="48" dur="500" fill="hold"/>
                                        <p:tgtEl>
                                          <p:spTgt spid="2478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0" grpId="0"/>
      <p:bldP spid="247812" grpId="0" build="p"/>
      <p:bldP spid="247820" grpId="0"/>
      <p:bldP spid="247821" grpId="0"/>
      <p:bldP spid="2478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2" descr="124"/>
          <p:cNvPicPr>
            <a:picLocks noChangeAspect="1" noChangeArrowheads="1"/>
          </p:cNvPicPr>
          <p:nvPr/>
        </p:nvPicPr>
        <p:blipFill>
          <a:blip r:embed="rId2" cstate="print"/>
          <a:srcRect/>
          <a:stretch>
            <a:fillRect/>
          </a:stretch>
        </p:blipFill>
        <p:spPr bwMode="auto">
          <a:xfrm>
            <a:off x="7419975" y="4368800"/>
            <a:ext cx="1724025" cy="1724025"/>
          </a:xfrm>
          <a:prstGeom prst="rect">
            <a:avLst/>
          </a:prstGeom>
          <a:noFill/>
          <a:ln w="9525">
            <a:noFill/>
            <a:miter lim="800000"/>
            <a:headEnd/>
            <a:tailEnd/>
          </a:ln>
        </p:spPr>
      </p:pic>
      <p:sp>
        <p:nvSpPr>
          <p:cNvPr id="256003" name="Rectangle 3"/>
          <p:cNvSpPr>
            <a:spLocks noChangeArrowheads="1"/>
          </p:cNvSpPr>
          <p:nvPr/>
        </p:nvSpPr>
        <p:spPr bwMode="auto">
          <a:xfrm>
            <a:off x="2806700" y="1616075"/>
            <a:ext cx="5326063" cy="2103438"/>
          </a:xfrm>
          <a:prstGeom prst="rect">
            <a:avLst/>
          </a:prstGeom>
          <a:noFill/>
          <a:ln w="9525">
            <a:noFill/>
            <a:miter lim="800000"/>
            <a:headEnd/>
            <a:tailEnd/>
          </a:ln>
        </p:spPr>
        <p:txBody>
          <a:bodyPr>
            <a:spAutoFit/>
          </a:bodyPr>
          <a:lstStyle/>
          <a:p>
            <a:pPr>
              <a:lnSpc>
                <a:spcPct val="100000"/>
              </a:lnSpc>
            </a:pPr>
            <a:r>
              <a:rPr lang="zh-CN" altLang="en-US" sz="3200">
                <a:solidFill>
                  <a:srgbClr val="A50021"/>
                </a:solidFill>
                <a:latin typeface="仿宋_GB2312" pitchFamily="49" charset="-122"/>
                <a:ea typeface="仿宋_GB2312" pitchFamily="49" charset="-122"/>
              </a:rPr>
              <a:t>小结：</a:t>
            </a:r>
          </a:p>
          <a:p>
            <a:pPr>
              <a:lnSpc>
                <a:spcPct val="100000"/>
              </a:lnSpc>
            </a:pPr>
            <a:r>
              <a:rPr lang="zh-CN" altLang="en-US" sz="2000">
                <a:solidFill>
                  <a:schemeClr val="tx1"/>
                </a:solidFill>
                <a:latin typeface="宋体" pitchFamily="2" charset="-122"/>
              </a:rPr>
              <a:t>通过本单元的学习，了解</a:t>
            </a:r>
            <a:r>
              <a:rPr lang="zh-CN" altLang="en-US" sz="2000">
                <a:solidFill>
                  <a:schemeClr val="tx1"/>
                </a:solidFill>
              </a:rPr>
              <a:t>运动控制系统及其组成，运动控制系统的历史与发展，运动控制系统转矩控制规律，生产机械的负载转矩特性；重点掌握交流调速系统应用领域，交流调速系统分类。 </a:t>
            </a:r>
          </a:p>
        </p:txBody>
      </p:sp>
      <p:sp>
        <p:nvSpPr>
          <p:cNvPr id="256004" name="Rectangle 4"/>
          <p:cNvSpPr>
            <a:spLocks noChangeArrowheads="1"/>
          </p:cNvSpPr>
          <p:nvPr/>
        </p:nvSpPr>
        <p:spPr bwMode="auto">
          <a:xfrm>
            <a:off x="2808288" y="3929063"/>
            <a:ext cx="5302250" cy="1189037"/>
          </a:xfrm>
          <a:prstGeom prst="rect">
            <a:avLst/>
          </a:prstGeom>
          <a:noFill/>
          <a:ln w="9525">
            <a:noFill/>
            <a:miter lim="800000"/>
            <a:headEnd/>
            <a:tailEnd/>
          </a:ln>
        </p:spPr>
        <p:txBody>
          <a:bodyPr>
            <a:spAutoFit/>
          </a:bodyPr>
          <a:lstStyle/>
          <a:p>
            <a:pPr>
              <a:lnSpc>
                <a:spcPct val="100000"/>
              </a:lnSpc>
            </a:pPr>
            <a:r>
              <a:rPr lang="zh-CN" altLang="en-US" sz="3200">
                <a:solidFill>
                  <a:srgbClr val="A50021"/>
                </a:solidFill>
                <a:latin typeface="仿宋_GB2312" pitchFamily="49" charset="-122"/>
                <a:ea typeface="仿宋_GB2312" pitchFamily="49" charset="-122"/>
              </a:rPr>
              <a:t>作业</a:t>
            </a:r>
            <a:r>
              <a:rPr lang="en-US" altLang="zh-CN" sz="3200">
                <a:solidFill>
                  <a:srgbClr val="A50021"/>
                </a:solidFill>
                <a:latin typeface="仿宋_GB2312" pitchFamily="49" charset="-122"/>
                <a:ea typeface="仿宋_GB2312" pitchFamily="49" charset="-122"/>
              </a:rPr>
              <a:t>:</a:t>
            </a:r>
          </a:p>
          <a:p>
            <a:pPr>
              <a:lnSpc>
                <a:spcPct val="100000"/>
              </a:lnSpc>
            </a:pPr>
            <a:r>
              <a:rPr lang="zh-CN" altLang="en-US" sz="2000">
                <a:solidFill>
                  <a:schemeClr val="tx1"/>
                </a:solidFill>
              </a:rPr>
              <a:t>对应章节全部思考题和习题。</a:t>
            </a:r>
          </a:p>
          <a:p>
            <a:pPr>
              <a:lnSpc>
                <a:spcPct val="100000"/>
              </a:lnSpc>
            </a:pPr>
            <a:endParaRPr lang="zh-CN" altLang="en-US" sz="2000">
              <a:solidFill>
                <a:schemeClr val="tx1"/>
              </a:solidFill>
            </a:endParaRPr>
          </a:p>
        </p:txBody>
      </p:sp>
      <p:pic>
        <p:nvPicPr>
          <p:cNvPr id="256005" name="Picture 5" descr="82"/>
          <p:cNvPicPr>
            <a:picLocks noChangeAspect="1" noChangeArrowheads="1"/>
          </p:cNvPicPr>
          <p:nvPr/>
        </p:nvPicPr>
        <p:blipFill>
          <a:blip r:embed="rId3" cstate="print"/>
          <a:srcRect/>
          <a:stretch>
            <a:fillRect/>
          </a:stretch>
        </p:blipFill>
        <p:spPr bwMode="auto">
          <a:xfrm>
            <a:off x="1871663" y="1544638"/>
            <a:ext cx="896937" cy="896937"/>
          </a:xfrm>
          <a:prstGeom prst="rect">
            <a:avLst/>
          </a:prstGeom>
          <a:noFill/>
          <a:ln w="9525">
            <a:noFill/>
            <a:miter lim="800000"/>
            <a:headEnd/>
            <a:tailEnd/>
          </a:ln>
        </p:spPr>
      </p:pic>
      <p:pic>
        <p:nvPicPr>
          <p:cNvPr id="256006" name="Picture 6" descr="82"/>
          <p:cNvPicPr>
            <a:picLocks noChangeAspect="1" noChangeArrowheads="1"/>
          </p:cNvPicPr>
          <p:nvPr/>
        </p:nvPicPr>
        <p:blipFill>
          <a:blip r:embed="rId3" cstate="print"/>
          <a:srcRect/>
          <a:stretch>
            <a:fillRect/>
          </a:stretch>
        </p:blipFill>
        <p:spPr bwMode="auto">
          <a:xfrm>
            <a:off x="1838325" y="3857625"/>
            <a:ext cx="896938" cy="896938"/>
          </a:xfrm>
          <a:prstGeom prst="rect">
            <a:avLst/>
          </a:prstGeom>
          <a:noFill/>
          <a:ln w="9525">
            <a:noFill/>
            <a:miter lim="800000"/>
            <a:headEnd/>
            <a:tailEnd/>
          </a:ln>
        </p:spPr>
      </p:pic>
      <p:sp>
        <p:nvSpPr>
          <p:cNvPr id="256007" name="Rectangle 7"/>
          <p:cNvSpPr>
            <a:spLocks noGrp="1" noChangeArrowheads="1"/>
          </p:cNvSpPr>
          <p:nvPr>
            <p:ph type="title"/>
          </p:nvPr>
        </p:nvSpPr>
        <p:spPr>
          <a:xfrm>
            <a:off x="1722438" y="239713"/>
            <a:ext cx="6781800" cy="684212"/>
          </a:xfrm>
        </p:spPr>
        <p:txBody>
          <a:bodyPr lIns="92075" tIns="46038" rIns="92075" bIns="46038" anchor="b"/>
          <a:lstStyle/>
          <a:p>
            <a:pPr eaLnBrk="1" hangingPunct="1"/>
            <a:r>
              <a:rPr lang="zh-CN" altLang="en-US" sz="3600" smtClean="0">
                <a:solidFill>
                  <a:srgbClr val="A50021"/>
                </a:solidFill>
                <a:ea typeface="隶书" pitchFamily="49" charset="-122"/>
              </a:rPr>
              <a:t>本单元学习要求</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6007"/>
                                        </p:tgtEl>
                                        <p:attrNameLst>
                                          <p:attrName>style.visibility</p:attrName>
                                        </p:attrNameLst>
                                      </p:cBhvr>
                                      <p:to>
                                        <p:strVal val="visible"/>
                                      </p:to>
                                    </p:set>
                                    <p:animEffect transition="in" filter="box(in)">
                                      <p:cBhvr>
                                        <p:cTn id="7" dur="500"/>
                                        <p:tgtEl>
                                          <p:spTgt spid="25600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56005"/>
                                        </p:tgtEl>
                                        <p:attrNameLst>
                                          <p:attrName>style.visibility</p:attrName>
                                        </p:attrNameLst>
                                      </p:cBhvr>
                                      <p:to>
                                        <p:strVal val="visible"/>
                                      </p:to>
                                    </p:set>
                                    <p:animEffect transition="in" filter="diamond(in)">
                                      <p:cBhvr>
                                        <p:cTn id="12" dur="2000"/>
                                        <p:tgtEl>
                                          <p:spTgt spid="256005"/>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256003">
                                            <p:txEl>
                                              <p:pRg st="0" end="0"/>
                                            </p:txEl>
                                          </p:spTgt>
                                        </p:tgtEl>
                                        <p:attrNameLst>
                                          <p:attrName>style.visibility</p:attrName>
                                        </p:attrNameLst>
                                      </p:cBhvr>
                                      <p:to>
                                        <p:strVal val="visible"/>
                                      </p:to>
                                    </p:set>
                                    <p:animEffect transition="in" filter="diamond(in)">
                                      <p:cBhvr>
                                        <p:cTn id="15" dur="2000"/>
                                        <p:tgtEl>
                                          <p:spTgt spid="256003">
                                            <p:txEl>
                                              <p:pRg st="0" end="0"/>
                                            </p:txEl>
                                          </p:spTgt>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256003">
                                            <p:txEl>
                                              <p:pRg st="1" end="1"/>
                                            </p:txEl>
                                          </p:spTgt>
                                        </p:tgtEl>
                                        <p:attrNameLst>
                                          <p:attrName>style.visibility</p:attrName>
                                        </p:attrNameLst>
                                      </p:cBhvr>
                                      <p:to>
                                        <p:strVal val="visible"/>
                                      </p:to>
                                    </p:set>
                                    <p:animEffect transition="in" filter="diamond(in)">
                                      <p:cBhvr>
                                        <p:cTn id="18" dur="2000"/>
                                        <p:tgtEl>
                                          <p:spTgt spid="25600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256006"/>
                                        </p:tgtEl>
                                        <p:attrNameLst>
                                          <p:attrName>style.visibility</p:attrName>
                                        </p:attrNameLst>
                                      </p:cBhvr>
                                      <p:to>
                                        <p:strVal val="visible"/>
                                      </p:to>
                                    </p:set>
                                    <p:anim calcmode="lin" valueType="num">
                                      <p:cBhvr>
                                        <p:cTn id="23" dur="500" fill="hold"/>
                                        <p:tgtEl>
                                          <p:spTgt spid="256006"/>
                                        </p:tgtEl>
                                        <p:attrNameLst>
                                          <p:attrName>ppt_w</p:attrName>
                                        </p:attrNameLst>
                                      </p:cBhvr>
                                      <p:tavLst>
                                        <p:tav tm="0">
                                          <p:val>
                                            <p:fltVal val="0"/>
                                          </p:val>
                                        </p:tav>
                                        <p:tav tm="100000">
                                          <p:val>
                                            <p:strVal val="#ppt_w"/>
                                          </p:val>
                                        </p:tav>
                                      </p:tavLst>
                                    </p:anim>
                                    <p:anim calcmode="lin" valueType="num">
                                      <p:cBhvr>
                                        <p:cTn id="24" dur="500" fill="hold"/>
                                        <p:tgtEl>
                                          <p:spTgt spid="256006"/>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256004"/>
                                        </p:tgtEl>
                                        <p:attrNameLst>
                                          <p:attrName>style.visibility</p:attrName>
                                        </p:attrNameLst>
                                      </p:cBhvr>
                                      <p:to>
                                        <p:strVal val="visible"/>
                                      </p:to>
                                    </p:set>
                                    <p:anim calcmode="lin" valueType="num">
                                      <p:cBhvr>
                                        <p:cTn id="27" dur="500" fill="hold"/>
                                        <p:tgtEl>
                                          <p:spTgt spid="256004"/>
                                        </p:tgtEl>
                                        <p:attrNameLst>
                                          <p:attrName>ppt_w</p:attrName>
                                        </p:attrNameLst>
                                      </p:cBhvr>
                                      <p:tavLst>
                                        <p:tav tm="0">
                                          <p:val>
                                            <p:fltVal val="0"/>
                                          </p:val>
                                        </p:tav>
                                        <p:tav tm="100000">
                                          <p:val>
                                            <p:strVal val="#ppt_w"/>
                                          </p:val>
                                        </p:tav>
                                      </p:tavLst>
                                    </p:anim>
                                    <p:anim calcmode="lin" valueType="num">
                                      <p:cBhvr>
                                        <p:cTn id="28" dur="500" fill="hold"/>
                                        <p:tgtEl>
                                          <p:spTgt spid="25600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allAtOnce"/>
      <p:bldP spid="256004" grpId="0"/>
      <p:bldP spid="25600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idx="4294967295"/>
          </p:nvPr>
        </p:nvSpPr>
        <p:spPr/>
        <p:txBody>
          <a:bodyPr/>
          <a:lstStyle/>
          <a:p>
            <a:pPr eaLnBrk="1" hangingPunct="1"/>
            <a:r>
              <a:rPr lang="zh-CN" altLang="en-US" sz="2800" smtClean="0">
                <a:latin typeface="黑体" pitchFamily="49" charset="-122"/>
                <a:ea typeface="黑体" pitchFamily="49" charset="-122"/>
              </a:rPr>
              <a:t>自动化专业课程教学安排及主要讲授内容 </a:t>
            </a:r>
          </a:p>
        </p:txBody>
      </p:sp>
      <p:sp>
        <p:nvSpPr>
          <p:cNvPr id="8194" name="AutoShape 18" descr="001"/>
          <p:cNvSpPr>
            <a:spLocks noChangeAspect="1" noChangeArrowheads="1"/>
          </p:cNvSpPr>
          <p:nvPr/>
        </p:nvSpPr>
        <p:spPr bwMode="auto">
          <a:xfrm>
            <a:off x="176213" y="2832100"/>
            <a:ext cx="6000750" cy="811213"/>
          </a:xfrm>
          <a:prstGeom prst="rect">
            <a:avLst/>
          </a:prstGeom>
          <a:noFill/>
          <a:ln w="9525">
            <a:noFill/>
            <a:miter lim="800000"/>
            <a:headEnd/>
            <a:tailEnd/>
          </a:ln>
        </p:spPr>
        <p:txBody>
          <a:bodyPr/>
          <a:lstStyle/>
          <a:p>
            <a:pPr algn="ctr"/>
            <a:endParaRPr lang="zh-CN" altLang="en-US" sz="4800"/>
          </a:p>
        </p:txBody>
      </p:sp>
      <p:sp>
        <p:nvSpPr>
          <p:cNvPr id="8195" name="Text Box 30"/>
          <p:cNvSpPr txBox="1">
            <a:spLocks noChangeArrowheads="1"/>
          </p:cNvSpPr>
          <p:nvPr/>
        </p:nvSpPr>
        <p:spPr bwMode="auto">
          <a:xfrm>
            <a:off x="0" y="4514850"/>
            <a:ext cx="1670050" cy="825500"/>
          </a:xfrm>
          <a:prstGeom prst="rect">
            <a:avLst/>
          </a:prstGeom>
          <a:noFill/>
          <a:ln w="9525">
            <a:noFill/>
            <a:miter lim="800000"/>
            <a:headEnd/>
            <a:tailEnd/>
          </a:ln>
        </p:spPr>
        <p:txBody>
          <a:bodyPr>
            <a:spAutoFit/>
          </a:bodyPr>
          <a:lstStyle/>
          <a:p>
            <a:pPr>
              <a:lnSpc>
                <a:spcPct val="100000"/>
              </a:lnSpc>
              <a:spcBef>
                <a:spcPct val="50000"/>
              </a:spcBef>
            </a:pPr>
            <a:r>
              <a:rPr lang="zh-CN" altLang="en-US" sz="1600">
                <a:solidFill>
                  <a:schemeClr val="tx1"/>
                </a:solidFill>
                <a:latin typeface="Times New Roman" pitchFamily="18" charset="0"/>
              </a:rPr>
              <a:t>第</a:t>
            </a:r>
            <a:r>
              <a:rPr lang="en-US" altLang="zh-CN" sz="1600">
                <a:solidFill>
                  <a:schemeClr val="tx1"/>
                </a:solidFill>
                <a:latin typeface="Times New Roman" pitchFamily="18" charset="0"/>
              </a:rPr>
              <a:t>9</a:t>
            </a:r>
            <a:r>
              <a:rPr lang="zh-CN" altLang="en-US" sz="1600">
                <a:solidFill>
                  <a:schemeClr val="tx1"/>
                </a:solidFill>
                <a:latin typeface="Times New Roman" pitchFamily="18" charset="0"/>
              </a:rPr>
              <a:t>章 同步电动机变压变频调速系统</a:t>
            </a:r>
          </a:p>
        </p:txBody>
      </p:sp>
      <p:sp>
        <p:nvSpPr>
          <p:cNvPr id="8196" name="Text Box 13"/>
          <p:cNvSpPr txBox="1">
            <a:spLocks noChangeArrowheads="1"/>
          </p:cNvSpPr>
          <p:nvPr/>
        </p:nvSpPr>
        <p:spPr bwMode="auto">
          <a:xfrm>
            <a:off x="0" y="2676525"/>
            <a:ext cx="1703388" cy="825500"/>
          </a:xfrm>
          <a:prstGeom prst="rect">
            <a:avLst/>
          </a:prstGeom>
          <a:noFill/>
          <a:ln w="9525">
            <a:noFill/>
            <a:miter lim="800000"/>
            <a:headEnd/>
            <a:tailEnd/>
          </a:ln>
        </p:spPr>
        <p:txBody>
          <a:bodyPr>
            <a:spAutoFit/>
          </a:bodyPr>
          <a:lstStyle/>
          <a:p>
            <a:pPr>
              <a:lnSpc>
                <a:spcPct val="100000"/>
              </a:lnSpc>
              <a:spcBef>
                <a:spcPct val="50000"/>
              </a:spcBef>
            </a:pPr>
            <a:r>
              <a:rPr lang="zh-CN" altLang="en-US" sz="1600">
                <a:solidFill>
                  <a:schemeClr val="tx1"/>
                </a:solidFill>
                <a:latin typeface="Times New Roman" pitchFamily="18" charset="0"/>
              </a:rPr>
              <a:t>第</a:t>
            </a:r>
            <a:r>
              <a:rPr lang="en-US" altLang="zh-CN" sz="1600">
                <a:solidFill>
                  <a:schemeClr val="tx1"/>
                </a:solidFill>
                <a:latin typeface="Times New Roman" pitchFamily="18" charset="0"/>
              </a:rPr>
              <a:t>7</a:t>
            </a:r>
            <a:r>
              <a:rPr lang="zh-CN" altLang="en-US" sz="1600">
                <a:solidFill>
                  <a:schemeClr val="tx1"/>
                </a:solidFill>
                <a:latin typeface="Times New Roman" pitchFamily="18" charset="0"/>
              </a:rPr>
              <a:t>章  基于动态模型的异步电动机调速系统</a:t>
            </a:r>
          </a:p>
        </p:txBody>
      </p:sp>
      <p:sp>
        <p:nvSpPr>
          <p:cNvPr id="8197" name="Text Box 26"/>
          <p:cNvSpPr txBox="1">
            <a:spLocks noChangeArrowheads="1"/>
          </p:cNvSpPr>
          <p:nvPr/>
        </p:nvSpPr>
        <p:spPr bwMode="auto">
          <a:xfrm>
            <a:off x="0" y="1079500"/>
            <a:ext cx="1687513" cy="581025"/>
          </a:xfrm>
          <a:prstGeom prst="rect">
            <a:avLst/>
          </a:prstGeom>
          <a:noFill/>
          <a:ln w="9525">
            <a:noFill/>
            <a:miter lim="800000"/>
            <a:headEnd/>
            <a:tailEnd/>
          </a:ln>
        </p:spPr>
        <p:txBody>
          <a:bodyPr>
            <a:spAutoFit/>
          </a:bodyPr>
          <a:lstStyle/>
          <a:p>
            <a:pPr>
              <a:lnSpc>
                <a:spcPct val="100000"/>
              </a:lnSpc>
              <a:spcBef>
                <a:spcPct val="50000"/>
              </a:spcBef>
            </a:pPr>
            <a:r>
              <a:rPr lang="zh-CN" altLang="en-US" sz="1600">
                <a:solidFill>
                  <a:schemeClr val="tx1"/>
                </a:solidFill>
                <a:latin typeface="Times New Roman" pitchFamily="18" charset="0"/>
              </a:rPr>
              <a:t>第</a:t>
            </a:r>
            <a:r>
              <a:rPr lang="en-US" altLang="zh-CN" sz="1600">
                <a:solidFill>
                  <a:schemeClr val="tx1"/>
                </a:solidFill>
                <a:latin typeface="Times New Roman" pitchFamily="18" charset="0"/>
              </a:rPr>
              <a:t>1</a:t>
            </a:r>
            <a:r>
              <a:rPr lang="zh-CN" altLang="en-US" sz="1600">
                <a:solidFill>
                  <a:schemeClr val="tx1"/>
                </a:solidFill>
                <a:latin typeface="Times New Roman" pitchFamily="18" charset="0"/>
              </a:rPr>
              <a:t>章  交流调速系统绪论</a:t>
            </a:r>
          </a:p>
        </p:txBody>
      </p:sp>
      <p:sp>
        <p:nvSpPr>
          <p:cNvPr id="8198" name="Text Box 27"/>
          <p:cNvSpPr txBox="1">
            <a:spLocks noChangeArrowheads="1"/>
          </p:cNvSpPr>
          <p:nvPr/>
        </p:nvSpPr>
        <p:spPr bwMode="auto">
          <a:xfrm>
            <a:off x="0" y="1749425"/>
            <a:ext cx="1693863" cy="825500"/>
          </a:xfrm>
          <a:prstGeom prst="rect">
            <a:avLst/>
          </a:prstGeom>
          <a:noFill/>
          <a:ln w="9525">
            <a:noFill/>
            <a:miter lim="800000"/>
            <a:headEnd/>
            <a:tailEnd/>
          </a:ln>
        </p:spPr>
        <p:txBody>
          <a:bodyPr>
            <a:spAutoFit/>
          </a:bodyPr>
          <a:lstStyle/>
          <a:p>
            <a:pPr>
              <a:lnSpc>
                <a:spcPct val="100000"/>
              </a:lnSpc>
              <a:spcBef>
                <a:spcPct val="50000"/>
              </a:spcBef>
            </a:pPr>
            <a:r>
              <a:rPr lang="zh-CN" altLang="zh-CN" sz="1600">
                <a:solidFill>
                  <a:schemeClr val="tx1"/>
                </a:solidFill>
                <a:latin typeface="Times New Roman" pitchFamily="18" charset="0"/>
              </a:rPr>
              <a:t>第</a:t>
            </a:r>
            <a:r>
              <a:rPr lang="en-US" altLang="zh-CN" sz="1600">
                <a:solidFill>
                  <a:schemeClr val="tx1"/>
                </a:solidFill>
                <a:latin typeface="Times New Roman" pitchFamily="18" charset="0"/>
              </a:rPr>
              <a:t>6</a:t>
            </a:r>
            <a:r>
              <a:rPr lang="zh-CN" altLang="zh-CN" sz="1600">
                <a:solidFill>
                  <a:schemeClr val="tx1"/>
                </a:solidFill>
                <a:latin typeface="Times New Roman" pitchFamily="18" charset="0"/>
              </a:rPr>
              <a:t>章 </a:t>
            </a:r>
            <a:r>
              <a:rPr lang="zh-CN" altLang="en-US" sz="1600">
                <a:solidFill>
                  <a:schemeClr val="tx1"/>
                </a:solidFill>
                <a:latin typeface="Times New Roman" pitchFamily="18" charset="0"/>
              </a:rPr>
              <a:t> </a:t>
            </a:r>
            <a:r>
              <a:rPr lang="zh-CN" altLang="zh-CN" sz="1600">
                <a:solidFill>
                  <a:schemeClr val="tx1"/>
                </a:solidFill>
                <a:latin typeface="Times New Roman" pitchFamily="18" charset="0"/>
              </a:rPr>
              <a:t>基于稳态模型的异步电动机调速系统</a:t>
            </a:r>
            <a:endParaRPr lang="en-US" altLang="zh-CN" sz="1600">
              <a:solidFill>
                <a:schemeClr val="tx1"/>
              </a:solidFill>
              <a:latin typeface="Times New Roman" pitchFamily="18" charset="0"/>
            </a:endParaRPr>
          </a:p>
        </p:txBody>
      </p:sp>
      <p:sp>
        <p:nvSpPr>
          <p:cNvPr id="8199" name="Text Box 29"/>
          <p:cNvSpPr txBox="1">
            <a:spLocks noChangeArrowheads="1"/>
          </p:cNvSpPr>
          <p:nvPr/>
        </p:nvSpPr>
        <p:spPr bwMode="auto">
          <a:xfrm>
            <a:off x="0" y="3606800"/>
            <a:ext cx="1685925" cy="830263"/>
          </a:xfrm>
          <a:prstGeom prst="rect">
            <a:avLst/>
          </a:prstGeom>
          <a:noFill/>
          <a:ln w="9525">
            <a:noFill/>
            <a:miter lim="800000"/>
            <a:headEnd/>
            <a:tailEnd/>
          </a:ln>
        </p:spPr>
        <p:txBody>
          <a:bodyPr>
            <a:spAutoFit/>
          </a:bodyPr>
          <a:lstStyle/>
          <a:p>
            <a:pPr>
              <a:lnSpc>
                <a:spcPct val="100000"/>
              </a:lnSpc>
              <a:spcBef>
                <a:spcPct val="50000"/>
              </a:spcBef>
            </a:pPr>
            <a:r>
              <a:rPr lang="zh-CN" altLang="en-US" sz="1600">
                <a:solidFill>
                  <a:schemeClr val="tx1"/>
                </a:solidFill>
                <a:latin typeface="Times New Roman" pitchFamily="18" charset="0"/>
              </a:rPr>
              <a:t>第</a:t>
            </a:r>
            <a:r>
              <a:rPr lang="en-US" altLang="zh-CN" sz="1600">
                <a:solidFill>
                  <a:schemeClr val="tx1"/>
                </a:solidFill>
                <a:latin typeface="Times New Roman" pitchFamily="18" charset="0"/>
              </a:rPr>
              <a:t>8</a:t>
            </a:r>
            <a:r>
              <a:rPr lang="zh-CN" altLang="en-US" sz="1600">
                <a:solidFill>
                  <a:schemeClr val="tx1"/>
                </a:solidFill>
                <a:latin typeface="Times New Roman" pitchFamily="18" charset="0"/>
              </a:rPr>
              <a:t>章 </a:t>
            </a:r>
            <a:r>
              <a:rPr lang="zh-CN" altLang="zh-CN" sz="1600">
                <a:solidFill>
                  <a:schemeClr val="tx1"/>
                </a:solidFill>
              </a:rPr>
              <a:t>绕线转子异步电机转子变频控制系统</a:t>
            </a:r>
            <a:endParaRPr lang="zh-CN" altLang="en-US" sz="1600">
              <a:solidFill>
                <a:schemeClr val="tx1"/>
              </a:solidFill>
              <a:latin typeface="Times New Roman" pitchFamily="18" charset="0"/>
            </a:endParaRPr>
          </a:p>
        </p:txBody>
      </p:sp>
      <p:sp>
        <p:nvSpPr>
          <p:cNvPr id="99374" name="Rectangle 46"/>
          <p:cNvSpPr>
            <a:spLocks noChangeArrowheads="1"/>
          </p:cNvSpPr>
          <p:nvPr/>
        </p:nvSpPr>
        <p:spPr bwMode="auto">
          <a:xfrm>
            <a:off x="1808163" y="2228850"/>
            <a:ext cx="7292975" cy="2735263"/>
          </a:xfrm>
          <a:prstGeom prst="rect">
            <a:avLst/>
          </a:prstGeom>
          <a:noFill/>
          <a:ln w="9525">
            <a:noFill/>
            <a:miter lim="800000"/>
          </a:ln>
          <a:effectLst/>
        </p:spPr>
        <p:txBody>
          <a:bodyPr anchor="ctr">
            <a:spAutoFit/>
          </a:bodyPr>
          <a:lstStyle/>
          <a:p>
            <a:pPr>
              <a:lnSpc>
                <a:spcPct val="100000"/>
              </a:lnSpc>
              <a:spcBef>
                <a:spcPct val="25000"/>
              </a:spcBef>
            </a:pPr>
            <a:r>
              <a:rPr lang="zh-CN" altLang="en-US" sz="2800">
                <a:solidFill>
                  <a:schemeClr val="tx1"/>
                </a:solidFill>
                <a:effectLst>
                  <a:outerShdw blurRad="38100" dist="38100" dir="2700000" algn="tl">
                    <a:srgbClr val="C0C0C0"/>
                  </a:outerShdw>
                </a:effectLst>
                <a:latin typeface="隶书" pitchFamily="49" charset="-122"/>
                <a:ea typeface="隶书" pitchFamily="49" charset="-122"/>
              </a:rPr>
              <a:t>讲授内容</a:t>
            </a:r>
            <a:r>
              <a:rPr lang="en-US" altLang="zh-CN" sz="2800">
                <a:solidFill>
                  <a:schemeClr val="tx1"/>
                </a:solidFill>
                <a:effectLst>
                  <a:outerShdw blurRad="38100" dist="38100" dir="2700000" algn="tl">
                    <a:srgbClr val="C0C0C0"/>
                  </a:outerShdw>
                </a:effectLst>
                <a:latin typeface="宋体" pitchFamily="2" charset="-122"/>
              </a:rPr>
              <a:t>:</a:t>
            </a:r>
          </a:p>
          <a:p>
            <a:pPr>
              <a:lnSpc>
                <a:spcPct val="100000"/>
              </a:lnSpc>
              <a:spcBef>
                <a:spcPct val="25000"/>
              </a:spcBef>
            </a:pPr>
            <a:r>
              <a:rPr lang="zh-CN" altLang="en-US" sz="2300">
                <a:solidFill>
                  <a:schemeClr val="tx1"/>
                </a:solidFill>
                <a:effectLst>
                  <a:outerShdw blurRad="38100" dist="38100" dir="2700000" algn="tl">
                    <a:srgbClr val="C0C0C0"/>
                  </a:outerShdw>
                </a:effectLst>
                <a:latin typeface="宋体" pitchFamily="2" charset="-122"/>
              </a:rPr>
              <a:t>第</a:t>
            </a:r>
            <a:r>
              <a:rPr lang="en-US" altLang="zh-CN" sz="2300">
                <a:solidFill>
                  <a:schemeClr val="tx1"/>
                </a:solidFill>
                <a:effectLst>
                  <a:outerShdw blurRad="38100" dist="38100" dir="2700000" algn="tl">
                    <a:srgbClr val="C0C0C0"/>
                  </a:outerShdw>
                </a:effectLst>
                <a:latin typeface="宋体" pitchFamily="2" charset="-122"/>
              </a:rPr>
              <a:t>1</a:t>
            </a:r>
            <a:r>
              <a:rPr lang="zh-CN" altLang="en-US" sz="2300">
                <a:solidFill>
                  <a:schemeClr val="tx1"/>
                </a:solidFill>
                <a:effectLst>
                  <a:outerShdw blurRad="38100" dist="38100" dir="2700000" algn="tl">
                    <a:srgbClr val="C0C0C0"/>
                  </a:outerShdw>
                </a:effectLst>
                <a:latin typeface="宋体" pitchFamily="2" charset="-122"/>
              </a:rPr>
              <a:t>章 交流调速系统绪论 </a:t>
            </a:r>
            <a:r>
              <a:rPr lang="en-US" altLang="zh-CN" sz="2300">
                <a:solidFill>
                  <a:srgbClr val="A50021"/>
                </a:solidFill>
                <a:effectLst>
                  <a:outerShdw blurRad="38100" dist="38100" dir="2700000" algn="tl">
                    <a:srgbClr val="C0C0C0"/>
                  </a:outerShdw>
                </a:effectLst>
                <a:latin typeface="宋体" pitchFamily="2" charset="-122"/>
              </a:rPr>
              <a:t>2</a:t>
            </a:r>
            <a:r>
              <a:rPr lang="zh-CN" altLang="en-US" sz="2300">
                <a:solidFill>
                  <a:srgbClr val="A50021"/>
                </a:solidFill>
                <a:effectLst>
                  <a:outerShdw blurRad="38100" dist="38100" dir="2700000" algn="tl">
                    <a:srgbClr val="C0C0C0"/>
                  </a:outerShdw>
                </a:effectLst>
                <a:latin typeface="宋体" pitchFamily="2" charset="-122"/>
              </a:rPr>
              <a:t>学时</a:t>
            </a:r>
          </a:p>
          <a:p>
            <a:pPr>
              <a:lnSpc>
                <a:spcPct val="100000"/>
              </a:lnSpc>
              <a:spcBef>
                <a:spcPct val="25000"/>
              </a:spcBef>
            </a:pPr>
            <a:r>
              <a:rPr lang="zh-CN" altLang="en-US" sz="2300">
                <a:solidFill>
                  <a:schemeClr val="tx1"/>
                </a:solidFill>
                <a:effectLst>
                  <a:outerShdw blurRad="38100" dist="38100" dir="2700000" algn="tl">
                    <a:srgbClr val="C0C0C0"/>
                  </a:outerShdw>
                </a:effectLst>
                <a:latin typeface="宋体" pitchFamily="2" charset="-122"/>
              </a:rPr>
              <a:t>第</a:t>
            </a:r>
            <a:r>
              <a:rPr lang="en-US" altLang="zh-CN" sz="2300">
                <a:solidFill>
                  <a:schemeClr val="tx1"/>
                </a:solidFill>
                <a:effectLst>
                  <a:outerShdw blurRad="38100" dist="38100" dir="2700000" algn="tl">
                    <a:srgbClr val="C0C0C0"/>
                  </a:outerShdw>
                </a:effectLst>
                <a:latin typeface="宋体" pitchFamily="2" charset="-122"/>
              </a:rPr>
              <a:t>6</a:t>
            </a:r>
            <a:r>
              <a:rPr lang="zh-CN" altLang="en-US" sz="2300">
                <a:solidFill>
                  <a:schemeClr val="tx1"/>
                </a:solidFill>
                <a:effectLst>
                  <a:outerShdw blurRad="38100" dist="38100" dir="2700000" algn="tl">
                    <a:srgbClr val="C0C0C0"/>
                  </a:outerShdw>
                </a:effectLst>
                <a:latin typeface="宋体" pitchFamily="2" charset="-122"/>
              </a:rPr>
              <a:t>章 基于</a:t>
            </a:r>
            <a:r>
              <a:rPr lang="zh-CN" altLang="en-US" sz="2300">
                <a:solidFill>
                  <a:srgbClr val="FF0000"/>
                </a:solidFill>
                <a:effectLst>
                  <a:outerShdw blurRad="38100" dist="38100" dir="2700000" algn="tl">
                    <a:srgbClr val="C0C0C0"/>
                  </a:outerShdw>
                </a:effectLst>
                <a:latin typeface="宋体" pitchFamily="2" charset="-122"/>
              </a:rPr>
              <a:t>稳态模型</a:t>
            </a:r>
            <a:r>
              <a:rPr lang="zh-CN" altLang="en-US" sz="2300">
                <a:solidFill>
                  <a:schemeClr val="tx1"/>
                </a:solidFill>
                <a:effectLst>
                  <a:outerShdw blurRad="38100" dist="38100" dir="2700000" algn="tl">
                    <a:srgbClr val="C0C0C0"/>
                  </a:outerShdw>
                </a:effectLst>
                <a:latin typeface="宋体" pitchFamily="2" charset="-122"/>
              </a:rPr>
              <a:t>的异步电动机调速系统 </a:t>
            </a:r>
            <a:r>
              <a:rPr lang="en-US" altLang="zh-CN" sz="2300">
                <a:solidFill>
                  <a:srgbClr val="A50021"/>
                </a:solidFill>
                <a:effectLst>
                  <a:outerShdw blurRad="38100" dist="38100" dir="2700000" algn="tl">
                    <a:srgbClr val="C0C0C0"/>
                  </a:outerShdw>
                </a:effectLst>
                <a:latin typeface="宋体" pitchFamily="2" charset="-122"/>
              </a:rPr>
              <a:t>12</a:t>
            </a:r>
            <a:r>
              <a:rPr lang="zh-CN" altLang="en-US" sz="2300">
                <a:solidFill>
                  <a:srgbClr val="A50021"/>
                </a:solidFill>
                <a:effectLst>
                  <a:outerShdw blurRad="38100" dist="38100" dir="2700000" algn="tl">
                    <a:srgbClr val="C0C0C0"/>
                  </a:outerShdw>
                </a:effectLst>
                <a:latin typeface="宋体" pitchFamily="2" charset="-122"/>
              </a:rPr>
              <a:t>学时</a:t>
            </a:r>
          </a:p>
          <a:p>
            <a:pPr>
              <a:lnSpc>
                <a:spcPct val="100000"/>
              </a:lnSpc>
              <a:spcBef>
                <a:spcPct val="25000"/>
              </a:spcBef>
            </a:pPr>
            <a:r>
              <a:rPr lang="zh-CN" altLang="en-US" sz="2300">
                <a:solidFill>
                  <a:schemeClr val="tx1"/>
                </a:solidFill>
                <a:effectLst>
                  <a:outerShdw blurRad="38100" dist="38100" dir="2700000" algn="tl">
                    <a:srgbClr val="C0C0C0"/>
                  </a:outerShdw>
                </a:effectLst>
                <a:latin typeface="宋体" pitchFamily="2" charset="-122"/>
              </a:rPr>
              <a:t>第</a:t>
            </a:r>
            <a:r>
              <a:rPr lang="en-US" altLang="zh-CN" sz="2300">
                <a:solidFill>
                  <a:schemeClr val="tx1"/>
                </a:solidFill>
                <a:effectLst>
                  <a:outerShdw blurRad="38100" dist="38100" dir="2700000" algn="tl">
                    <a:srgbClr val="C0C0C0"/>
                  </a:outerShdw>
                </a:effectLst>
                <a:latin typeface="宋体" pitchFamily="2" charset="-122"/>
              </a:rPr>
              <a:t>7</a:t>
            </a:r>
            <a:r>
              <a:rPr lang="zh-CN" altLang="en-US" sz="2300">
                <a:solidFill>
                  <a:schemeClr val="tx1"/>
                </a:solidFill>
                <a:effectLst>
                  <a:outerShdw blurRad="38100" dist="38100" dir="2700000" algn="tl">
                    <a:srgbClr val="C0C0C0"/>
                  </a:outerShdw>
                </a:effectLst>
                <a:latin typeface="宋体" pitchFamily="2" charset="-122"/>
              </a:rPr>
              <a:t>章 基于</a:t>
            </a:r>
            <a:r>
              <a:rPr lang="zh-CN" altLang="en-US" sz="2300">
                <a:solidFill>
                  <a:srgbClr val="FF0000"/>
                </a:solidFill>
                <a:effectLst>
                  <a:outerShdw blurRad="38100" dist="38100" dir="2700000" algn="tl">
                    <a:srgbClr val="C0C0C0"/>
                  </a:outerShdw>
                </a:effectLst>
                <a:latin typeface="宋体" pitchFamily="2" charset="-122"/>
              </a:rPr>
              <a:t>动态模型</a:t>
            </a:r>
            <a:r>
              <a:rPr lang="zh-CN" altLang="en-US" sz="2300">
                <a:solidFill>
                  <a:schemeClr val="tx1"/>
                </a:solidFill>
                <a:effectLst>
                  <a:outerShdw blurRad="38100" dist="38100" dir="2700000" algn="tl">
                    <a:srgbClr val="C0C0C0"/>
                  </a:outerShdw>
                </a:effectLst>
                <a:latin typeface="宋体" pitchFamily="2" charset="-122"/>
              </a:rPr>
              <a:t>的异步电动机调速系统 </a:t>
            </a:r>
            <a:r>
              <a:rPr lang="en-US" altLang="zh-CN" sz="2300">
                <a:solidFill>
                  <a:srgbClr val="A50021"/>
                </a:solidFill>
                <a:effectLst>
                  <a:outerShdw blurRad="38100" dist="38100" dir="2700000" algn="tl">
                    <a:srgbClr val="C0C0C0"/>
                  </a:outerShdw>
                </a:effectLst>
                <a:latin typeface="宋体" pitchFamily="2" charset="-122"/>
              </a:rPr>
              <a:t>14</a:t>
            </a:r>
            <a:r>
              <a:rPr lang="zh-CN" altLang="en-US" sz="2300">
                <a:solidFill>
                  <a:srgbClr val="A50021"/>
                </a:solidFill>
                <a:effectLst>
                  <a:outerShdw blurRad="38100" dist="38100" dir="2700000" algn="tl">
                    <a:srgbClr val="C0C0C0"/>
                  </a:outerShdw>
                </a:effectLst>
                <a:latin typeface="宋体" pitchFamily="2" charset="-122"/>
              </a:rPr>
              <a:t>学时</a:t>
            </a:r>
          </a:p>
          <a:p>
            <a:pPr>
              <a:lnSpc>
                <a:spcPct val="100000"/>
              </a:lnSpc>
              <a:spcBef>
                <a:spcPct val="25000"/>
              </a:spcBef>
            </a:pPr>
            <a:r>
              <a:rPr lang="zh-CN" altLang="en-US" sz="2300">
                <a:solidFill>
                  <a:schemeClr val="tx1"/>
                </a:solidFill>
                <a:effectLst>
                  <a:outerShdw blurRad="38100" dist="38100" dir="2700000" algn="tl">
                    <a:srgbClr val="C0C0C0"/>
                  </a:outerShdw>
                </a:effectLst>
                <a:latin typeface="宋体" pitchFamily="2" charset="-122"/>
              </a:rPr>
              <a:t>第</a:t>
            </a:r>
            <a:r>
              <a:rPr lang="en-US" altLang="zh-CN" sz="2300">
                <a:solidFill>
                  <a:schemeClr val="tx1"/>
                </a:solidFill>
                <a:effectLst>
                  <a:outerShdw blurRad="38100" dist="38100" dir="2700000" algn="tl">
                    <a:srgbClr val="C0C0C0"/>
                  </a:outerShdw>
                </a:effectLst>
                <a:latin typeface="宋体" pitchFamily="2" charset="-122"/>
              </a:rPr>
              <a:t>8</a:t>
            </a:r>
            <a:r>
              <a:rPr lang="zh-CN" altLang="en-US" sz="2300">
                <a:solidFill>
                  <a:schemeClr val="tx1"/>
                </a:solidFill>
                <a:effectLst>
                  <a:outerShdw blurRad="38100" dist="38100" dir="2700000" algn="tl">
                    <a:srgbClr val="C0C0C0"/>
                  </a:outerShdw>
                </a:effectLst>
                <a:latin typeface="宋体" pitchFamily="2" charset="-122"/>
              </a:rPr>
              <a:t>章 </a:t>
            </a:r>
            <a:r>
              <a:rPr lang="zh-CN" altLang="zh-CN" sz="2300">
                <a:solidFill>
                  <a:schemeClr val="tx1"/>
                </a:solidFill>
              </a:rPr>
              <a:t>绕线转子异步电机转子变频控制系统</a:t>
            </a:r>
            <a:r>
              <a:rPr lang="en-US" altLang="zh-CN" sz="2300">
                <a:solidFill>
                  <a:schemeClr val="tx1"/>
                </a:solidFill>
              </a:rPr>
              <a:t>  </a:t>
            </a:r>
            <a:r>
              <a:rPr lang="en-US" altLang="zh-CN" sz="2300">
                <a:solidFill>
                  <a:srgbClr val="A50021"/>
                </a:solidFill>
                <a:effectLst>
                  <a:outerShdw blurRad="38100" dist="38100" dir="2700000" algn="tl">
                    <a:srgbClr val="C0C0C0"/>
                  </a:outerShdw>
                </a:effectLst>
                <a:latin typeface="宋体" pitchFamily="2" charset="-122"/>
              </a:rPr>
              <a:t>8</a:t>
            </a:r>
            <a:r>
              <a:rPr lang="zh-CN" altLang="en-US" sz="2300">
                <a:solidFill>
                  <a:srgbClr val="A50021"/>
                </a:solidFill>
                <a:effectLst>
                  <a:outerShdw blurRad="38100" dist="38100" dir="2700000" algn="tl">
                    <a:srgbClr val="C0C0C0"/>
                  </a:outerShdw>
                </a:effectLst>
                <a:latin typeface="宋体" pitchFamily="2" charset="-122"/>
              </a:rPr>
              <a:t>学时</a:t>
            </a:r>
          </a:p>
          <a:p>
            <a:pPr>
              <a:lnSpc>
                <a:spcPct val="100000"/>
              </a:lnSpc>
              <a:spcBef>
                <a:spcPct val="25000"/>
              </a:spcBef>
            </a:pPr>
            <a:r>
              <a:rPr lang="zh-CN" altLang="en-US" sz="2300">
                <a:solidFill>
                  <a:schemeClr val="tx1"/>
                </a:solidFill>
                <a:effectLst>
                  <a:outerShdw blurRad="38100" dist="38100" dir="2700000" algn="tl">
                    <a:srgbClr val="C0C0C0"/>
                  </a:outerShdw>
                </a:effectLst>
                <a:latin typeface="宋体" pitchFamily="2" charset="-122"/>
              </a:rPr>
              <a:t>第</a:t>
            </a:r>
            <a:r>
              <a:rPr lang="en-US" altLang="zh-CN" sz="2300">
                <a:solidFill>
                  <a:schemeClr val="tx1"/>
                </a:solidFill>
                <a:effectLst>
                  <a:outerShdw blurRad="38100" dist="38100" dir="2700000" algn="tl">
                    <a:srgbClr val="C0C0C0"/>
                  </a:outerShdw>
                </a:effectLst>
                <a:latin typeface="宋体" pitchFamily="2" charset="-122"/>
              </a:rPr>
              <a:t>9</a:t>
            </a:r>
            <a:r>
              <a:rPr lang="zh-CN" altLang="en-US" sz="2300">
                <a:solidFill>
                  <a:schemeClr val="tx1"/>
                </a:solidFill>
                <a:effectLst>
                  <a:outerShdw blurRad="38100" dist="38100" dir="2700000" algn="tl">
                    <a:srgbClr val="C0C0C0"/>
                  </a:outerShdw>
                </a:effectLst>
                <a:latin typeface="宋体" pitchFamily="2" charset="-122"/>
              </a:rPr>
              <a:t>章 同步电动机调速系统 </a:t>
            </a:r>
            <a:r>
              <a:rPr lang="en-US" altLang="zh-CN" sz="2300">
                <a:solidFill>
                  <a:srgbClr val="A50021"/>
                </a:solidFill>
                <a:effectLst>
                  <a:outerShdw blurRad="38100" dist="38100" dir="2700000" algn="tl">
                    <a:srgbClr val="C0C0C0"/>
                  </a:outerShdw>
                </a:effectLst>
                <a:latin typeface="宋体" pitchFamily="2" charset="-122"/>
              </a:rPr>
              <a:t>4</a:t>
            </a:r>
            <a:r>
              <a:rPr lang="zh-CN" altLang="en-US" sz="2300">
                <a:solidFill>
                  <a:srgbClr val="A50021"/>
                </a:solidFill>
                <a:effectLst>
                  <a:outerShdw blurRad="38100" dist="38100" dir="2700000" algn="tl">
                    <a:srgbClr val="C0C0C0"/>
                  </a:outerShdw>
                </a:effectLst>
                <a:latin typeface="宋体" pitchFamily="2" charset="-122"/>
              </a:rPr>
              <a:t>学时</a:t>
            </a:r>
          </a:p>
        </p:txBody>
      </p:sp>
      <p:sp>
        <p:nvSpPr>
          <p:cNvPr id="99470" name="Text Box 142"/>
          <p:cNvSpPr txBox="1">
            <a:spLocks noChangeArrowheads="1"/>
          </p:cNvSpPr>
          <p:nvPr/>
        </p:nvSpPr>
        <p:spPr bwMode="auto">
          <a:xfrm>
            <a:off x="1824038" y="1055688"/>
            <a:ext cx="5256212" cy="457200"/>
          </a:xfrm>
          <a:prstGeom prst="rect">
            <a:avLst/>
          </a:prstGeom>
          <a:noFill/>
          <a:ln w="9525">
            <a:noFill/>
            <a:miter lim="800000"/>
          </a:ln>
          <a:effectLst/>
        </p:spPr>
        <p:txBody>
          <a:bodyPr>
            <a:spAutoFit/>
          </a:bodyPr>
          <a:lstStyle/>
          <a:p>
            <a:pPr>
              <a:lnSpc>
                <a:spcPct val="100000"/>
              </a:lnSpc>
              <a:spcBef>
                <a:spcPct val="50000"/>
              </a:spcBef>
              <a:buFontTx/>
              <a:buNone/>
              <a:defRPr/>
            </a:pPr>
            <a:r>
              <a:rPr lang="zh-CN" altLang="en-US">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总</a:t>
            </a:r>
            <a:r>
              <a:rPr lang="en-US" altLang="zh-CN">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48</a:t>
            </a:r>
            <a:r>
              <a:rPr lang="zh-CN" altLang="en-US">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学时 </a:t>
            </a:r>
            <a:r>
              <a:rPr lang="en-US" altLang="zh-CN">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 </a:t>
            </a:r>
            <a:r>
              <a:rPr lang="zh-CN" altLang="en-US">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讲授</a:t>
            </a:r>
            <a:r>
              <a:rPr lang="en-US" altLang="zh-CN">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40</a:t>
            </a:r>
            <a:r>
              <a:rPr lang="zh-CN" altLang="en-US">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学时 </a:t>
            </a:r>
            <a:r>
              <a:rPr lang="en-US" altLang="zh-CN">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 </a:t>
            </a:r>
            <a:r>
              <a:rPr lang="zh-CN" altLang="en-US">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实验</a:t>
            </a:r>
            <a:r>
              <a:rPr lang="en-US" altLang="zh-CN">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8</a:t>
            </a:r>
            <a:r>
              <a:rPr lang="zh-CN" altLang="en-US">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学时</a:t>
            </a:r>
          </a:p>
        </p:txBody>
      </p:sp>
      <p:sp>
        <p:nvSpPr>
          <p:cNvPr id="99471" name="Text Box 143"/>
          <p:cNvSpPr txBox="1">
            <a:spLocks noChangeArrowheads="1"/>
          </p:cNvSpPr>
          <p:nvPr/>
        </p:nvSpPr>
        <p:spPr bwMode="auto">
          <a:xfrm>
            <a:off x="1824038" y="1503363"/>
            <a:ext cx="5761037" cy="460375"/>
          </a:xfrm>
          <a:prstGeom prst="rect">
            <a:avLst/>
          </a:prstGeom>
          <a:noFill/>
          <a:ln w="9525">
            <a:noFill/>
            <a:miter lim="800000"/>
          </a:ln>
          <a:effectLst/>
        </p:spPr>
        <p:txBody>
          <a:bodyPr>
            <a:spAutoFit/>
          </a:bodyPr>
          <a:lstStyle/>
          <a:p>
            <a:pPr>
              <a:lnSpc>
                <a:spcPct val="100000"/>
              </a:lnSpc>
              <a:spcBef>
                <a:spcPct val="50000"/>
              </a:spcBef>
              <a:buFontTx/>
              <a:buNone/>
              <a:defRPr/>
            </a:pPr>
            <a:r>
              <a:rPr lang="zh-CN" altLang="en-US" dirty="0">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成绩 </a:t>
            </a:r>
            <a:r>
              <a:rPr lang="en-US" altLang="zh-CN" dirty="0">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 </a:t>
            </a:r>
            <a:r>
              <a:rPr lang="zh-CN" altLang="en-US" dirty="0">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笔试</a:t>
            </a:r>
            <a:r>
              <a:rPr lang="en-US" altLang="zh-CN" dirty="0">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×80% + </a:t>
            </a:r>
            <a:r>
              <a:rPr lang="zh-CN" altLang="en-US" dirty="0">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实验</a:t>
            </a:r>
            <a:r>
              <a:rPr lang="en-US" altLang="zh-CN" dirty="0">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×20%=100</a:t>
            </a:r>
            <a:r>
              <a:rPr lang="zh-CN" altLang="en-US" dirty="0">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分</a:t>
            </a:r>
          </a:p>
        </p:txBody>
      </p:sp>
      <p:sp>
        <p:nvSpPr>
          <p:cNvPr id="41998" name="Rectangle 14"/>
          <p:cNvSpPr>
            <a:spLocks noChangeArrowheads="1"/>
          </p:cNvSpPr>
          <p:nvPr/>
        </p:nvSpPr>
        <p:spPr bwMode="auto">
          <a:xfrm>
            <a:off x="1873250" y="5103813"/>
            <a:ext cx="7234238" cy="1433512"/>
          </a:xfrm>
          <a:prstGeom prst="rect">
            <a:avLst/>
          </a:prstGeom>
          <a:noFill/>
          <a:ln w="9525">
            <a:noFill/>
            <a:miter lim="800000"/>
          </a:ln>
          <a:effectLst/>
        </p:spPr>
        <p:txBody>
          <a:bodyPr wrap="none" anchor="ctr">
            <a:spAutoFit/>
          </a:bodyPr>
          <a:lstStyle/>
          <a:p>
            <a:pPr>
              <a:lnSpc>
                <a:spcPct val="100000"/>
              </a:lnSpc>
              <a:spcBef>
                <a:spcPct val="25000"/>
              </a:spcBef>
              <a:buFontTx/>
              <a:buNone/>
              <a:defRPr/>
            </a:pPr>
            <a:r>
              <a:rPr lang="zh-CN" altLang="de-DE" sz="2800">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实验内容</a:t>
            </a:r>
            <a:r>
              <a:rPr lang="zh-CN" altLang="de-DE">
                <a:solidFill>
                  <a:schemeClr val="tx1"/>
                </a:solidFill>
                <a:effectLst>
                  <a:outerShdw blurRad="38100" dist="38100" dir="2700000" algn="tl">
                    <a:srgbClr val="C0C0C0"/>
                  </a:outerShdw>
                </a:effectLst>
                <a:latin typeface="宋体" panose="02010600030101010101" pitchFamily="2" charset="-122"/>
                <a:sym typeface="+mn-ea"/>
              </a:rPr>
              <a:t>：</a:t>
            </a:r>
          </a:p>
          <a:p>
            <a:pPr>
              <a:lnSpc>
                <a:spcPct val="100000"/>
              </a:lnSpc>
              <a:spcBef>
                <a:spcPct val="25000"/>
              </a:spcBef>
              <a:buFontTx/>
              <a:buNone/>
              <a:defRPr/>
            </a:pPr>
            <a:r>
              <a:rPr lang="en-US" altLang="zh-CN">
                <a:solidFill>
                  <a:schemeClr val="tx1"/>
                </a:solidFill>
                <a:effectLst>
                  <a:outerShdw blurRad="38100" dist="38100" dir="2700000" algn="tl">
                    <a:srgbClr val="C0C0C0"/>
                  </a:outerShdw>
                </a:effectLst>
                <a:latin typeface="宋体" panose="02010600030101010101" pitchFamily="2" charset="-122"/>
                <a:sym typeface="+mn-ea"/>
              </a:rPr>
              <a:t>1.</a:t>
            </a:r>
            <a:r>
              <a:rPr lang="zh-CN" altLang="de-DE">
                <a:solidFill>
                  <a:schemeClr val="tx1"/>
                </a:solidFill>
                <a:effectLst>
                  <a:outerShdw blurRad="38100" dist="38100" dir="2700000" algn="tl">
                    <a:srgbClr val="C0C0C0"/>
                  </a:outerShdw>
                </a:effectLst>
                <a:latin typeface="宋体" panose="02010600030101010101" pitchFamily="2" charset="-122"/>
                <a:sym typeface="+mn-ea"/>
              </a:rPr>
              <a:t>转速开环恒压频比控制的变频调速系统实验 </a:t>
            </a:r>
            <a:r>
              <a:rPr lang="en-US" altLang="zh-CN">
                <a:solidFill>
                  <a:srgbClr val="A50021"/>
                </a:solidFill>
                <a:effectLst>
                  <a:outerShdw blurRad="38100" dist="38100" dir="2700000" algn="tl">
                    <a:srgbClr val="C0C0C0"/>
                  </a:outerShdw>
                </a:effectLst>
                <a:latin typeface="宋体" panose="02010600030101010101" pitchFamily="2" charset="-122"/>
                <a:sym typeface="+mn-ea"/>
              </a:rPr>
              <a:t>4</a:t>
            </a:r>
            <a:r>
              <a:rPr lang="zh-CN" altLang="en-US">
                <a:solidFill>
                  <a:srgbClr val="A50021"/>
                </a:solidFill>
                <a:effectLst>
                  <a:outerShdw blurRad="38100" dist="38100" dir="2700000" algn="tl">
                    <a:srgbClr val="C0C0C0"/>
                  </a:outerShdw>
                </a:effectLst>
                <a:latin typeface="宋体" panose="02010600030101010101" pitchFamily="2" charset="-122"/>
                <a:sym typeface="+mn-ea"/>
              </a:rPr>
              <a:t>学时</a:t>
            </a:r>
            <a:endParaRPr lang="zh-CN" altLang="en-US">
              <a:solidFill>
                <a:schemeClr val="tx1"/>
              </a:solidFill>
              <a:effectLst>
                <a:outerShdw blurRad="38100" dist="38100" dir="2700000" algn="tl">
                  <a:srgbClr val="C0C0C0"/>
                </a:outerShdw>
              </a:effectLst>
              <a:latin typeface="宋体" panose="02010600030101010101" pitchFamily="2" charset="-122"/>
              <a:sym typeface="+mn-ea"/>
            </a:endParaRPr>
          </a:p>
          <a:p>
            <a:pPr>
              <a:lnSpc>
                <a:spcPct val="100000"/>
              </a:lnSpc>
              <a:spcBef>
                <a:spcPct val="25000"/>
              </a:spcBef>
              <a:buFontTx/>
              <a:buNone/>
              <a:defRPr/>
            </a:pPr>
            <a:r>
              <a:rPr lang="en-US" altLang="zh-CN">
                <a:solidFill>
                  <a:schemeClr val="tx1"/>
                </a:solidFill>
                <a:effectLst>
                  <a:outerShdw blurRad="38100" dist="38100" dir="2700000" algn="tl">
                    <a:srgbClr val="C0C0C0"/>
                  </a:outerShdw>
                </a:effectLst>
                <a:latin typeface="宋体" panose="02010600030101010101" pitchFamily="2" charset="-122"/>
                <a:sym typeface="+mn-ea"/>
              </a:rPr>
              <a:t>2.</a:t>
            </a:r>
            <a:r>
              <a:rPr lang="zh-CN" altLang="en-US">
                <a:solidFill>
                  <a:schemeClr val="tx1"/>
                </a:solidFill>
                <a:effectLst>
                  <a:outerShdw blurRad="38100" dist="38100" dir="2700000" algn="tl">
                    <a:srgbClr val="C0C0C0"/>
                  </a:outerShdw>
                </a:effectLst>
                <a:latin typeface="宋体" panose="02010600030101010101" pitchFamily="2" charset="-122"/>
                <a:sym typeface="+mn-ea"/>
              </a:rPr>
              <a:t>转速闭环</a:t>
            </a:r>
            <a:r>
              <a:rPr lang="en-US" altLang="zh-CN">
                <a:solidFill>
                  <a:schemeClr val="tx1"/>
                </a:solidFill>
                <a:effectLst>
                  <a:outerShdw blurRad="38100" dist="38100" dir="2700000" algn="tl">
                    <a:srgbClr val="C0C0C0"/>
                  </a:outerShdw>
                </a:effectLst>
                <a:latin typeface="宋体" panose="02010600030101010101" pitchFamily="2" charset="-122"/>
                <a:sym typeface="+mn-ea"/>
              </a:rPr>
              <a:t>PID</a:t>
            </a:r>
            <a:r>
              <a:rPr lang="zh-CN" altLang="en-US">
                <a:solidFill>
                  <a:schemeClr val="tx1"/>
                </a:solidFill>
                <a:effectLst>
                  <a:outerShdw blurRad="38100" dist="38100" dir="2700000" algn="tl">
                    <a:srgbClr val="C0C0C0"/>
                  </a:outerShdw>
                </a:effectLst>
                <a:latin typeface="宋体" panose="02010600030101010101" pitchFamily="2" charset="-122"/>
                <a:sym typeface="+mn-ea"/>
              </a:rPr>
              <a:t>控制的变频调速系统实验 </a:t>
            </a:r>
            <a:r>
              <a:rPr lang="en-US" altLang="zh-CN">
                <a:solidFill>
                  <a:srgbClr val="A50021"/>
                </a:solidFill>
                <a:effectLst>
                  <a:outerShdw blurRad="38100" dist="38100" dir="2700000" algn="tl">
                    <a:srgbClr val="C0C0C0"/>
                  </a:outerShdw>
                </a:effectLst>
                <a:latin typeface="宋体" panose="02010600030101010101" pitchFamily="2" charset="-122"/>
                <a:sym typeface="+mn-ea"/>
              </a:rPr>
              <a:t>4</a:t>
            </a:r>
            <a:r>
              <a:rPr lang="zh-CN" altLang="en-US">
                <a:solidFill>
                  <a:srgbClr val="A50021"/>
                </a:solidFill>
                <a:effectLst>
                  <a:outerShdw blurRad="38100" dist="38100" dir="2700000" algn="tl">
                    <a:srgbClr val="C0C0C0"/>
                  </a:outerShdw>
                </a:effectLst>
                <a:latin typeface="宋体" panose="02010600030101010101" pitchFamily="2" charset="-122"/>
                <a:sym typeface="+mn-ea"/>
              </a:rPr>
              <a:t>学时</a:t>
            </a:r>
            <a:endParaRPr lang="zh-CN" altLang="de-DE">
              <a:solidFill>
                <a:srgbClr val="A50021"/>
              </a:solidFill>
              <a:effectLst>
                <a:outerShdw blurRad="38100" dist="38100" dir="2700000" algn="tl">
                  <a:srgbClr val="C0C0C0"/>
                </a:outerShdw>
              </a:effectLst>
              <a:latin typeface="宋体" panose="02010600030101010101" pitchFamily="2" charset="-122"/>
              <a:sym typeface="+mn-ea"/>
            </a:endParaRPr>
          </a:p>
        </p:txBody>
      </p:sp>
    </p:spTree>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eaLnBrk="1" hangingPunct="1"/>
            <a:r>
              <a:rPr lang="zh-CN" altLang="en-US" sz="3200" smtClean="0">
                <a:ea typeface="黑体" pitchFamily="49" charset="-122"/>
              </a:rPr>
              <a:t>选用教材</a:t>
            </a:r>
            <a:endParaRPr lang="zh-CN" altLang="en-US" sz="3200" smtClean="0">
              <a:latin typeface="黑体" pitchFamily="49" charset="-122"/>
              <a:ea typeface="黑体" pitchFamily="49" charset="-122"/>
            </a:endParaRPr>
          </a:p>
        </p:txBody>
      </p:sp>
      <p:sp>
        <p:nvSpPr>
          <p:cNvPr id="10255" name="Rectangle 15"/>
          <p:cNvSpPr>
            <a:spLocks noChangeArrowheads="1"/>
          </p:cNvSpPr>
          <p:nvPr/>
        </p:nvSpPr>
        <p:spPr bwMode="auto">
          <a:xfrm>
            <a:off x="1806575" y="1198563"/>
            <a:ext cx="7142163" cy="4930775"/>
          </a:xfrm>
          <a:prstGeom prst="rect">
            <a:avLst/>
          </a:prstGeom>
          <a:noFill/>
          <a:ln w="9525">
            <a:noFill/>
            <a:miter lim="800000"/>
          </a:ln>
          <a:effectLst/>
        </p:spPr>
        <p:txBody>
          <a:bodyPr anchor="ctr">
            <a:spAutoFit/>
          </a:bodyPr>
          <a:lstStyle/>
          <a:p>
            <a:pPr indent="133350">
              <a:lnSpc>
                <a:spcPct val="100000"/>
              </a:lnSpc>
              <a:spcBef>
                <a:spcPct val="30000"/>
              </a:spcBef>
              <a:buFontTx/>
              <a:buNone/>
              <a:defRPr/>
            </a:pPr>
            <a:r>
              <a:rPr lang="zh-CN" altLang="de-DE" sz="2800" dirty="0">
                <a:solidFill>
                  <a:schemeClr val="tx1"/>
                </a:solidFill>
                <a:effectLst>
                  <a:outerShdw blurRad="38100" dist="38100" dir="2700000" algn="tl">
                    <a:srgbClr val="C0C0C0"/>
                  </a:outerShdw>
                </a:effectLst>
                <a:latin typeface="仿宋_GB2312" pitchFamily="49" charset="-122"/>
                <a:ea typeface="仿宋_GB2312" pitchFamily="49" charset="-122"/>
                <a:sym typeface="+mn-ea"/>
              </a:rPr>
              <a:t>教  材：</a:t>
            </a:r>
          </a:p>
          <a:p>
            <a:pPr indent="133350">
              <a:lnSpc>
                <a:spcPct val="100000"/>
              </a:lnSpc>
              <a:spcBef>
                <a:spcPct val="30000"/>
              </a:spcBef>
              <a:buFontTx/>
              <a:buNone/>
              <a:defRPr/>
            </a:pPr>
            <a:r>
              <a:rPr lang="zh-CN" altLang="de-DE" dirty="0">
                <a:solidFill>
                  <a:schemeClr val="tx1"/>
                </a:solidFill>
                <a:effectLst>
                  <a:outerShdw blurRad="38100" dist="38100" dir="2700000" algn="tl">
                    <a:srgbClr val="C0C0C0"/>
                  </a:outerShdw>
                </a:effectLst>
                <a:latin typeface="仿宋_GB2312" pitchFamily="49" charset="-122"/>
                <a:ea typeface="仿宋_GB2312" pitchFamily="49" charset="-122"/>
                <a:sym typeface="+mn-ea"/>
              </a:rPr>
              <a:t>阮毅 </a:t>
            </a:r>
            <a:r>
              <a:rPr lang="zh-CN" altLang="en-US" dirty="0">
                <a:solidFill>
                  <a:schemeClr val="tx1"/>
                </a:solidFill>
                <a:effectLst>
                  <a:outerShdw blurRad="38100" dist="38100" dir="2700000" algn="tl">
                    <a:srgbClr val="C0C0C0"/>
                  </a:outerShdw>
                </a:effectLst>
                <a:latin typeface="仿宋_GB2312" pitchFamily="49" charset="-122"/>
                <a:ea typeface="仿宋_GB2312" pitchFamily="49" charset="-122"/>
                <a:sym typeface="+mn-ea"/>
              </a:rPr>
              <a:t>杨影 </a:t>
            </a:r>
            <a:r>
              <a:rPr lang="zh-CN" altLang="de-DE" dirty="0">
                <a:solidFill>
                  <a:schemeClr val="tx1"/>
                </a:solidFill>
                <a:effectLst>
                  <a:outerShdw blurRad="38100" dist="38100" dir="2700000" algn="tl">
                    <a:srgbClr val="C0C0C0"/>
                  </a:outerShdw>
                </a:effectLst>
                <a:latin typeface="仿宋_GB2312" pitchFamily="49" charset="-122"/>
                <a:ea typeface="仿宋_GB2312" pitchFamily="49" charset="-122"/>
                <a:sym typeface="+mn-ea"/>
              </a:rPr>
              <a:t>陈伯时 主编</a:t>
            </a:r>
            <a:r>
              <a:rPr lang="de-DE" altLang="zh-CN" dirty="0">
                <a:solidFill>
                  <a:schemeClr val="tx1"/>
                </a:solidFill>
                <a:effectLst>
                  <a:outerShdw blurRad="38100" dist="38100" dir="2700000" algn="tl">
                    <a:srgbClr val="C0C0C0"/>
                  </a:outerShdw>
                </a:effectLst>
                <a:latin typeface="仿宋_GB2312" pitchFamily="49" charset="-122"/>
                <a:ea typeface="仿宋_GB2312" pitchFamily="49" charset="-122"/>
                <a:sym typeface="+mn-ea"/>
              </a:rPr>
              <a:t>《</a:t>
            </a:r>
            <a:r>
              <a:rPr lang="zh-CN" altLang="de-DE" dirty="0">
                <a:solidFill>
                  <a:schemeClr val="tx1"/>
                </a:solidFill>
                <a:effectLst>
                  <a:outerShdw blurRad="38100" dist="38100" dir="2700000" algn="tl">
                    <a:srgbClr val="C0C0C0"/>
                  </a:outerShdw>
                </a:effectLst>
                <a:latin typeface="仿宋_GB2312" pitchFamily="49" charset="-122"/>
                <a:ea typeface="仿宋_GB2312" pitchFamily="49" charset="-122"/>
                <a:sym typeface="+mn-ea"/>
              </a:rPr>
              <a:t>电力拖动自动控制系统</a:t>
            </a:r>
            <a:r>
              <a:rPr lang="de-DE" altLang="zh-CN" dirty="0">
                <a:solidFill>
                  <a:schemeClr val="tx1"/>
                </a:solidFill>
                <a:effectLst>
                  <a:outerShdw blurRad="38100" dist="38100" dir="2700000" algn="tl">
                    <a:srgbClr val="C0C0C0"/>
                  </a:outerShdw>
                </a:effectLst>
                <a:latin typeface="Monotype Corsiva" panose="03010101010201010101"/>
                <a:ea typeface="仿宋_GB2312" pitchFamily="49" charset="-122"/>
                <a:sym typeface="+mn-ea"/>
              </a:rPr>
              <a:t>——</a:t>
            </a:r>
            <a:r>
              <a:rPr lang="zh-CN" altLang="de-DE" dirty="0">
                <a:solidFill>
                  <a:schemeClr val="tx1"/>
                </a:solidFill>
                <a:effectLst>
                  <a:outerShdw blurRad="38100" dist="38100" dir="2700000" algn="tl">
                    <a:srgbClr val="C0C0C0"/>
                  </a:outerShdw>
                </a:effectLst>
                <a:latin typeface="仿宋_GB2312" pitchFamily="49" charset="-122"/>
                <a:ea typeface="仿宋_GB2312" pitchFamily="49" charset="-122"/>
                <a:sym typeface="+mn-ea"/>
              </a:rPr>
              <a:t>运动控制系统</a:t>
            </a:r>
            <a:r>
              <a:rPr lang="de-DE" altLang="zh-CN" dirty="0">
                <a:solidFill>
                  <a:schemeClr val="tx1"/>
                </a:solidFill>
                <a:effectLst>
                  <a:outerShdw blurRad="38100" dist="38100" dir="2700000" algn="tl">
                    <a:srgbClr val="C0C0C0"/>
                  </a:outerShdw>
                </a:effectLst>
                <a:latin typeface="仿宋_GB2312" pitchFamily="49" charset="-122"/>
                <a:ea typeface="仿宋_GB2312" pitchFamily="49" charset="-122"/>
                <a:sym typeface="+mn-ea"/>
              </a:rPr>
              <a:t>》</a:t>
            </a:r>
            <a:r>
              <a:rPr lang="zh-CN" altLang="de-DE" dirty="0">
                <a:solidFill>
                  <a:schemeClr val="tx1"/>
                </a:solidFill>
                <a:effectLst>
                  <a:outerShdw blurRad="38100" dist="38100" dir="2700000" algn="tl">
                    <a:srgbClr val="C0C0C0"/>
                  </a:outerShdw>
                </a:effectLst>
                <a:latin typeface="仿宋_GB2312" pitchFamily="49" charset="-122"/>
                <a:ea typeface="仿宋_GB2312" pitchFamily="49" charset="-122"/>
                <a:sym typeface="+mn-ea"/>
              </a:rPr>
              <a:t>机械工业出版社</a:t>
            </a:r>
            <a:r>
              <a:rPr lang="en-US" altLang="zh-CN" dirty="0">
                <a:solidFill>
                  <a:schemeClr val="tx1"/>
                </a:solidFill>
                <a:effectLst>
                  <a:outerShdw blurRad="38100" dist="38100" dir="2700000" algn="tl">
                    <a:srgbClr val="C0C0C0"/>
                  </a:outerShdw>
                </a:effectLst>
                <a:latin typeface="仿宋_GB2312" pitchFamily="49" charset="-122"/>
                <a:ea typeface="仿宋_GB2312" pitchFamily="49" charset="-122"/>
                <a:sym typeface="+mn-ea"/>
              </a:rPr>
              <a:t>2018.8 </a:t>
            </a:r>
            <a:r>
              <a:rPr lang="zh-CN" altLang="de-DE" dirty="0">
                <a:solidFill>
                  <a:schemeClr val="tx1"/>
                </a:solidFill>
                <a:effectLst>
                  <a:outerShdw blurRad="38100" dist="38100" dir="2700000" algn="tl">
                    <a:srgbClr val="C0C0C0"/>
                  </a:outerShdw>
                </a:effectLst>
                <a:latin typeface="仿宋_GB2312" pitchFamily="49" charset="-122"/>
                <a:ea typeface="仿宋_GB2312" pitchFamily="49" charset="-122"/>
                <a:sym typeface="+mn-ea"/>
              </a:rPr>
              <a:t>（第</a:t>
            </a:r>
            <a:r>
              <a:rPr lang="en-US" altLang="zh-CN" dirty="0">
                <a:solidFill>
                  <a:schemeClr val="tx1"/>
                </a:solidFill>
                <a:effectLst>
                  <a:outerShdw blurRad="38100" dist="38100" dir="2700000" algn="tl">
                    <a:srgbClr val="C0C0C0"/>
                  </a:outerShdw>
                </a:effectLst>
                <a:latin typeface="仿宋_GB2312" pitchFamily="49" charset="-122"/>
                <a:ea typeface="仿宋_GB2312" pitchFamily="49" charset="-122"/>
                <a:sym typeface="+mn-ea"/>
              </a:rPr>
              <a:t>5</a:t>
            </a:r>
            <a:r>
              <a:rPr lang="zh-CN" altLang="de-DE" dirty="0">
                <a:solidFill>
                  <a:schemeClr val="tx1"/>
                </a:solidFill>
                <a:effectLst>
                  <a:outerShdw blurRad="38100" dist="38100" dir="2700000" algn="tl">
                    <a:srgbClr val="C0C0C0"/>
                  </a:outerShdw>
                </a:effectLst>
                <a:latin typeface="仿宋_GB2312" pitchFamily="49" charset="-122"/>
                <a:ea typeface="仿宋_GB2312" pitchFamily="49" charset="-122"/>
                <a:sym typeface="+mn-ea"/>
              </a:rPr>
              <a:t>版）</a:t>
            </a:r>
          </a:p>
          <a:p>
            <a:pPr indent="133350">
              <a:lnSpc>
                <a:spcPct val="100000"/>
              </a:lnSpc>
              <a:spcBef>
                <a:spcPct val="30000"/>
              </a:spcBef>
              <a:buFontTx/>
              <a:buNone/>
              <a:defRPr/>
            </a:pPr>
            <a:r>
              <a:rPr lang="zh-CN" altLang="de-DE" sz="2800" dirty="0">
                <a:solidFill>
                  <a:srgbClr val="A50021"/>
                </a:solidFill>
                <a:effectLst>
                  <a:outerShdw blurRad="38100" dist="38100" dir="2700000" algn="tl">
                    <a:srgbClr val="C0C0C0"/>
                  </a:outerShdw>
                </a:effectLst>
                <a:latin typeface="仿宋_GB2312" pitchFamily="49" charset="-122"/>
                <a:ea typeface="仿宋_GB2312" pitchFamily="49" charset="-122"/>
                <a:sym typeface="+mn-ea"/>
              </a:rPr>
              <a:t>注：</a:t>
            </a:r>
            <a:r>
              <a:rPr lang="zh-CN" altLang="de-DE" dirty="0">
                <a:solidFill>
                  <a:srgbClr val="A50021"/>
                </a:solidFill>
                <a:effectLst>
                  <a:outerShdw blurRad="38100" dist="38100" dir="2700000" algn="tl">
                    <a:srgbClr val="C0C0C0"/>
                  </a:outerShdw>
                </a:effectLst>
                <a:latin typeface="仿宋_GB2312" pitchFamily="49" charset="-122"/>
                <a:ea typeface="仿宋_GB2312" pitchFamily="49" charset="-122"/>
                <a:sym typeface="+mn-ea"/>
              </a:rPr>
              <a:t>此为</a:t>
            </a:r>
            <a:r>
              <a:rPr lang="zh-CN" altLang="de-DE" dirty="0">
                <a:solidFill>
                  <a:srgbClr val="A50021"/>
                </a:solidFill>
                <a:effectLst>
                  <a:outerShdw blurRad="38100" dist="38100" dir="2700000" algn="tl">
                    <a:srgbClr val="C0C0C0"/>
                  </a:outerShdw>
                </a:effectLst>
                <a:latin typeface="Monotype Corsiva" panose="03010101010201010101"/>
                <a:ea typeface="仿宋_GB2312" pitchFamily="49" charset="-122"/>
                <a:sym typeface="+mn-ea"/>
              </a:rPr>
              <a:t>“</a:t>
            </a:r>
            <a:r>
              <a:rPr lang="zh-CN" altLang="de-DE" dirty="0">
                <a:solidFill>
                  <a:srgbClr val="A50021"/>
                </a:solidFill>
                <a:effectLst>
                  <a:outerShdw blurRad="38100" dist="38100" dir="2700000" algn="tl">
                    <a:srgbClr val="C0C0C0"/>
                  </a:outerShdw>
                </a:effectLst>
                <a:latin typeface="仿宋_GB2312" pitchFamily="49" charset="-122"/>
                <a:ea typeface="仿宋_GB2312" pitchFamily="49" charset="-122"/>
                <a:sym typeface="+mn-ea"/>
              </a:rPr>
              <a:t>普通高等教育</a:t>
            </a:r>
            <a:r>
              <a:rPr lang="zh-CN" altLang="de-DE" dirty="0">
                <a:solidFill>
                  <a:srgbClr val="A50021"/>
                </a:solidFill>
                <a:effectLst>
                  <a:outerShdw blurRad="38100" dist="38100" dir="2700000" algn="tl">
                    <a:srgbClr val="C0C0C0"/>
                  </a:outerShdw>
                </a:effectLst>
                <a:latin typeface="Monotype Corsiva" panose="03010101010201010101"/>
                <a:ea typeface="仿宋_GB2312" pitchFamily="49" charset="-122"/>
                <a:sym typeface="+mn-ea"/>
              </a:rPr>
              <a:t>“</a:t>
            </a:r>
            <a:r>
              <a:rPr lang="zh-CN" altLang="de-DE" dirty="0">
                <a:solidFill>
                  <a:srgbClr val="A50021"/>
                </a:solidFill>
                <a:effectLst>
                  <a:outerShdw blurRad="38100" dist="38100" dir="2700000" algn="tl">
                    <a:srgbClr val="C0C0C0"/>
                  </a:outerShdw>
                </a:effectLst>
                <a:latin typeface="仿宋_GB2312" pitchFamily="49" charset="-122"/>
                <a:ea typeface="仿宋_GB2312" pitchFamily="49" charset="-122"/>
                <a:sym typeface="+mn-ea"/>
              </a:rPr>
              <a:t>十一五</a:t>
            </a:r>
            <a:r>
              <a:rPr lang="zh-CN" altLang="de-DE" dirty="0">
                <a:solidFill>
                  <a:srgbClr val="A50021"/>
                </a:solidFill>
                <a:effectLst>
                  <a:outerShdw blurRad="38100" dist="38100" dir="2700000" algn="tl">
                    <a:srgbClr val="C0C0C0"/>
                  </a:outerShdw>
                </a:effectLst>
                <a:latin typeface="Monotype Corsiva" panose="03010101010201010101"/>
                <a:ea typeface="仿宋_GB2312" pitchFamily="49" charset="-122"/>
                <a:sym typeface="+mn-ea"/>
              </a:rPr>
              <a:t>”</a:t>
            </a:r>
            <a:r>
              <a:rPr lang="zh-CN" altLang="de-DE" dirty="0">
                <a:solidFill>
                  <a:srgbClr val="A50021"/>
                </a:solidFill>
                <a:effectLst>
                  <a:outerShdw blurRad="38100" dist="38100" dir="2700000" algn="tl">
                    <a:srgbClr val="C0C0C0"/>
                  </a:outerShdw>
                </a:effectLst>
                <a:latin typeface="仿宋_GB2312" pitchFamily="49" charset="-122"/>
                <a:ea typeface="仿宋_GB2312" pitchFamily="49" charset="-122"/>
                <a:sym typeface="+mn-ea"/>
              </a:rPr>
              <a:t>国家级规划教材</a:t>
            </a:r>
            <a:r>
              <a:rPr lang="zh-CN" altLang="de-DE" dirty="0">
                <a:solidFill>
                  <a:srgbClr val="A50021"/>
                </a:solidFill>
                <a:effectLst>
                  <a:outerShdw blurRad="38100" dist="38100" dir="2700000" algn="tl">
                    <a:srgbClr val="C0C0C0"/>
                  </a:outerShdw>
                </a:effectLst>
                <a:latin typeface="Monotype Corsiva" panose="03010101010201010101"/>
                <a:ea typeface="仿宋_GB2312" pitchFamily="49" charset="-122"/>
                <a:sym typeface="+mn-ea"/>
              </a:rPr>
              <a:t>”</a:t>
            </a:r>
            <a:r>
              <a:rPr lang="zh-CN" altLang="de-DE" dirty="0">
                <a:solidFill>
                  <a:srgbClr val="A50021"/>
                </a:solidFill>
                <a:effectLst>
                  <a:outerShdw blurRad="38100" dist="38100" dir="2700000" algn="tl">
                    <a:srgbClr val="C0C0C0"/>
                  </a:outerShdw>
                </a:effectLst>
                <a:latin typeface="仿宋_GB2312" pitchFamily="49" charset="-122"/>
                <a:ea typeface="仿宋_GB2312" pitchFamily="49" charset="-122"/>
                <a:sym typeface="+mn-ea"/>
              </a:rPr>
              <a:t>和</a:t>
            </a:r>
            <a:r>
              <a:rPr lang="zh-CN" altLang="de-DE" dirty="0">
                <a:solidFill>
                  <a:srgbClr val="A50021"/>
                </a:solidFill>
                <a:effectLst>
                  <a:outerShdw blurRad="38100" dist="38100" dir="2700000" algn="tl">
                    <a:srgbClr val="C0C0C0"/>
                  </a:outerShdw>
                </a:effectLst>
                <a:latin typeface="Monotype Corsiva" panose="03010101010201010101"/>
                <a:ea typeface="仿宋_GB2312" pitchFamily="49" charset="-122"/>
                <a:sym typeface="+mn-ea"/>
              </a:rPr>
              <a:t>“</a:t>
            </a:r>
            <a:r>
              <a:rPr lang="zh-CN" altLang="de-DE" dirty="0">
                <a:solidFill>
                  <a:srgbClr val="A50021"/>
                </a:solidFill>
                <a:effectLst>
                  <a:outerShdw blurRad="38100" dist="38100" dir="2700000" algn="tl">
                    <a:srgbClr val="C0C0C0"/>
                  </a:outerShdw>
                </a:effectLst>
                <a:latin typeface="仿宋_GB2312" pitchFamily="49" charset="-122"/>
                <a:ea typeface="仿宋_GB2312" pitchFamily="49" charset="-122"/>
                <a:sym typeface="+mn-ea"/>
              </a:rPr>
              <a:t>普通高等教育电气工程与自动化类</a:t>
            </a:r>
            <a:r>
              <a:rPr lang="zh-CN" altLang="de-DE" dirty="0">
                <a:solidFill>
                  <a:srgbClr val="A50021"/>
                </a:solidFill>
                <a:effectLst>
                  <a:outerShdw blurRad="38100" dist="38100" dir="2700000" algn="tl">
                    <a:srgbClr val="C0C0C0"/>
                  </a:outerShdw>
                </a:effectLst>
                <a:latin typeface="Monotype Corsiva" panose="03010101010201010101"/>
                <a:ea typeface="仿宋_GB2312" pitchFamily="49" charset="-122"/>
                <a:sym typeface="+mn-ea"/>
              </a:rPr>
              <a:t>“</a:t>
            </a:r>
            <a:r>
              <a:rPr lang="zh-CN" altLang="de-DE" dirty="0">
                <a:solidFill>
                  <a:srgbClr val="A50021"/>
                </a:solidFill>
                <a:effectLst>
                  <a:outerShdw blurRad="38100" dist="38100" dir="2700000" algn="tl">
                    <a:srgbClr val="C0C0C0"/>
                  </a:outerShdw>
                </a:effectLst>
                <a:latin typeface="仿宋_GB2312" pitchFamily="49" charset="-122"/>
                <a:ea typeface="仿宋_GB2312" pitchFamily="49" charset="-122"/>
                <a:sym typeface="+mn-ea"/>
              </a:rPr>
              <a:t>十一五</a:t>
            </a:r>
            <a:r>
              <a:rPr lang="zh-CN" altLang="de-DE" dirty="0">
                <a:solidFill>
                  <a:srgbClr val="A50021"/>
                </a:solidFill>
                <a:effectLst>
                  <a:outerShdw blurRad="38100" dist="38100" dir="2700000" algn="tl">
                    <a:srgbClr val="C0C0C0"/>
                  </a:outerShdw>
                </a:effectLst>
                <a:latin typeface="Monotype Corsiva" panose="03010101010201010101"/>
                <a:ea typeface="仿宋_GB2312" pitchFamily="49" charset="-122"/>
                <a:sym typeface="+mn-ea"/>
              </a:rPr>
              <a:t>”</a:t>
            </a:r>
            <a:r>
              <a:rPr lang="zh-CN" altLang="de-DE" dirty="0">
                <a:solidFill>
                  <a:srgbClr val="A50021"/>
                </a:solidFill>
                <a:effectLst>
                  <a:outerShdw blurRad="38100" dist="38100" dir="2700000" algn="tl">
                    <a:srgbClr val="C0C0C0"/>
                  </a:outerShdw>
                </a:effectLst>
                <a:latin typeface="仿宋_GB2312" pitchFamily="49" charset="-122"/>
                <a:ea typeface="仿宋_GB2312" pitchFamily="49" charset="-122"/>
                <a:sym typeface="+mn-ea"/>
              </a:rPr>
              <a:t>规划教材</a:t>
            </a:r>
            <a:r>
              <a:rPr lang="zh-CN" altLang="de-DE" dirty="0">
                <a:solidFill>
                  <a:srgbClr val="A50021"/>
                </a:solidFill>
                <a:effectLst>
                  <a:outerShdw blurRad="38100" dist="38100" dir="2700000" algn="tl">
                    <a:srgbClr val="C0C0C0"/>
                  </a:outerShdw>
                </a:effectLst>
                <a:latin typeface="Monotype Corsiva" panose="03010101010201010101"/>
                <a:ea typeface="仿宋_GB2312" pitchFamily="49" charset="-122"/>
                <a:sym typeface="+mn-ea"/>
              </a:rPr>
              <a:t>”</a:t>
            </a:r>
            <a:endParaRPr lang="zh-CN" altLang="de-DE" dirty="0">
              <a:solidFill>
                <a:srgbClr val="A50021"/>
              </a:solidFill>
              <a:effectLst>
                <a:outerShdw blurRad="38100" dist="38100" dir="2700000" algn="tl">
                  <a:srgbClr val="C0C0C0"/>
                </a:outerShdw>
              </a:effectLst>
              <a:latin typeface="仿宋_GB2312" pitchFamily="49" charset="-122"/>
              <a:ea typeface="仿宋_GB2312" pitchFamily="49" charset="-122"/>
              <a:sym typeface="+mn-ea"/>
            </a:endParaRPr>
          </a:p>
          <a:p>
            <a:pPr indent="133350">
              <a:lnSpc>
                <a:spcPct val="100000"/>
              </a:lnSpc>
              <a:spcBef>
                <a:spcPct val="30000"/>
              </a:spcBef>
              <a:buFontTx/>
              <a:buNone/>
              <a:defRPr/>
            </a:pPr>
            <a:endParaRPr lang="zh-CN" altLang="de-DE" dirty="0">
              <a:solidFill>
                <a:schemeClr val="tx1"/>
              </a:solidFill>
              <a:effectLst>
                <a:outerShdw blurRad="38100" dist="38100" dir="2700000" algn="tl">
                  <a:srgbClr val="C0C0C0"/>
                </a:outerShdw>
              </a:effectLst>
              <a:latin typeface="仿宋_GB2312" pitchFamily="49" charset="-122"/>
              <a:ea typeface="仿宋_GB2312" pitchFamily="49" charset="-122"/>
              <a:sym typeface="+mn-ea"/>
            </a:endParaRPr>
          </a:p>
          <a:p>
            <a:pPr indent="133350">
              <a:lnSpc>
                <a:spcPct val="100000"/>
              </a:lnSpc>
              <a:spcBef>
                <a:spcPct val="30000"/>
              </a:spcBef>
              <a:buFontTx/>
              <a:buNone/>
              <a:defRPr/>
            </a:pPr>
            <a:r>
              <a:rPr lang="zh-CN" altLang="de-DE" sz="2800" dirty="0">
                <a:solidFill>
                  <a:schemeClr val="tx1"/>
                </a:solidFill>
                <a:effectLst>
                  <a:outerShdw blurRad="38100" dist="38100" dir="2700000" algn="tl">
                    <a:srgbClr val="C0C0C0"/>
                  </a:outerShdw>
                </a:effectLst>
                <a:latin typeface="仿宋_GB2312" pitchFamily="49" charset="-122"/>
                <a:ea typeface="仿宋_GB2312" pitchFamily="49" charset="-122"/>
                <a:sym typeface="+mn-ea"/>
              </a:rPr>
              <a:t>教学参考书：</a:t>
            </a:r>
          </a:p>
          <a:p>
            <a:pPr indent="133350">
              <a:lnSpc>
                <a:spcPct val="100000"/>
              </a:lnSpc>
              <a:spcBef>
                <a:spcPct val="30000"/>
              </a:spcBef>
              <a:buFontTx/>
              <a:buNone/>
              <a:defRPr/>
            </a:pPr>
            <a:r>
              <a:rPr lang="zh-CN" altLang="en-US" dirty="0">
                <a:solidFill>
                  <a:schemeClr val="tx1"/>
                </a:solidFill>
                <a:effectLst>
                  <a:outerShdw blurRad="38100" dist="38100" dir="2700000" algn="tl">
                    <a:srgbClr val="C0C0C0"/>
                  </a:outerShdw>
                </a:effectLst>
                <a:latin typeface="仿宋_GB2312" pitchFamily="49" charset="-122"/>
                <a:ea typeface="仿宋_GB2312" pitchFamily="49" charset="-122"/>
                <a:sym typeface="+mn-ea"/>
              </a:rPr>
              <a:t>李华德 主编</a:t>
            </a:r>
            <a:r>
              <a:rPr lang="en-US" altLang="zh-CN" dirty="0">
                <a:solidFill>
                  <a:schemeClr val="tx1"/>
                </a:solidFill>
                <a:effectLst>
                  <a:outerShdw blurRad="38100" dist="38100" dir="2700000" algn="tl">
                    <a:srgbClr val="C0C0C0"/>
                  </a:outerShdw>
                </a:effectLst>
                <a:latin typeface="仿宋_GB2312" pitchFamily="49" charset="-122"/>
                <a:ea typeface="仿宋_GB2312" pitchFamily="49" charset="-122"/>
                <a:sym typeface="+mn-ea"/>
              </a:rPr>
              <a:t>《</a:t>
            </a:r>
            <a:r>
              <a:rPr lang="zh-CN" altLang="en-US" dirty="0">
                <a:solidFill>
                  <a:schemeClr val="tx1"/>
                </a:solidFill>
                <a:effectLst>
                  <a:outerShdw blurRad="38100" dist="38100" dir="2700000" algn="tl">
                    <a:srgbClr val="C0C0C0"/>
                  </a:outerShdw>
                </a:effectLst>
                <a:latin typeface="仿宋_GB2312" pitchFamily="49" charset="-122"/>
                <a:ea typeface="仿宋_GB2312" pitchFamily="49" charset="-122"/>
                <a:sym typeface="+mn-ea"/>
              </a:rPr>
              <a:t>交流调速控制系统</a:t>
            </a:r>
            <a:r>
              <a:rPr lang="en-US" altLang="zh-CN" dirty="0">
                <a:solidFill>
                  <a:schemeClr val="tx1"/>
                </a:solidFill>
                <a:effectLst>
                  <a:outerShdw blurRad="38100" dist="38100" dir="2700000" algn="tl">
                    <a:srgbClr val="C0C0C0"/>
                  </a:outerShdw>
                </a:effectLst>
                <a:latin typeface="仿宋_GB2312" pitchFamily="49" charset="-122"/>
                <a:ea typeface="仿宋_GB2312" pitchFamily="49" charset="-122"/>
                <a:sym typeface="+mn-ea"/>
              </a:rPr>
              <a:t>》</a:t>
            </a:r>
            <a:r>
              <a:rPr lang="zh-CN" altLang="en-US" dirty="0">
                <a:solidFill>
                  <a:schemeClr val="tx1"/>
                </a:solidFill>
                <a:effectLst>
                  <a:outerShdw blurRad="38100" dist="38100" dir="2700000" algn="tl">
                    <a:srgbClr val="C0C0C0"/>
                  </a:outerShdw>
                </a:effectLst>
                <a:latin typeface="仿宋_GB2312" pitchFamily="49" charset="-122"/>
                <a:ea typeface="仿宋_GB2312" pitchFamily="49" charset="-122"/>
                <a:sym typeface="+mn-ea"/>
              </a:rPr>
              <a:t>电子工业出版社 </a:t>
            </a:r>
            <a:r>
              <a:rPr lang="en-US" altLang="zh-CN" dirty="0">
                <a:solidFill>
                  <a:schemeClr val="tx1"/>
                </a:solidFill>
                <a:effectLst>
                  <a:outerShdw blurRad="38100" dist="38100" dir="2700000" algn="tl">
                    <a:srgbClr val="C0C0C0"/>
                  </a:outerShdw>
                </a:effectLst>
                <a:latin typeface="仿宋_GB2312" pitchFamily="49" charset="-122"/>
                <a:ea typeface="仿宋_GB2312" pitchFamily="49" charset="-122"/>
                <a:sym typeface="+mn-ea"/>
              </a:rPr>
              <a:t>2003.3</a:t>
            </a:r>
            <a:r>
              <a:rPr lang="de-DE" altLang="zh-CN" dirty="0">
                <a:solidFill>
                  <a:schemeClr val="tx1"/>
                </a:solidFill>
                <a:effectLst>
                  <a:outerShdw blurRad="38100" dist="38100" dir="2700000" algn="tl">
                    <a:srgbClr val="C0C0C0"/>
                  </a:outerShdw>
                </a:effectLst>
                <a:latin typeface="仿宋_GB2312" pitchFamily="49" charset="-122"/>
                <a:ea typeface="仿宋_GB2312" pitchFamily="49" charset="-122"/>
                <a:sym typeface="+mn-ea"/>
              </a:rPr>
              <a:t> </a:t>
            </a:r>
          </a:p>
        </p:txBody>
      </p:sp>
      <p:sp>
        <p:nvSpPr>
          <p:cNvPr id="9219" name="Text Box 30"/>
          <p:cNvSpPr txBox="1">
            <a:spLocks noChangeArrowheads="1"/>
          </p:cNvSpPr>
          <p:nvPr/>
        </p:nvSpPr>
        <p:spPr bwMode="auto">
          <a:xfrm>
            <a:off x="0" y="4514850"/>
            <a:ext cx="1670050" cy="825500"/>
          </a:xfrm>
          <a:prstGeom prst="rect">
            <a:avLst/>
          </a:prstGeom>
          <a:noFill/>
          <a:ln w="9525">
            <a:noFill/>
            <a:miter lim="800000"/>
            <a:headEnd/>
            <a:tailEnd/>
          </a:ln>
        </p:spPr>
        <p:txBody>
          <a:bodyPr>
            <a:spAutoFit/>
          </a:bodyPr>
          <a:lstStyle/>
          <a:p>
            <a:pPr>
              <a:lnSpc>
                <a:spcPct val="100000"/>
              </a:lnSpc>
              <a:spcBef>
                <a:spcPct val="50000"/>
              </a:spcBef>
            </a:pPr>
            <a:r>
              <a:rPr lang="zh-CN" altLang="en-US" sz="1600">
                <a:solidFill>
                  <a:schemeClr val="tx1"/>
                </a:solidFill>
                <a:latin typeface="Times New Roman" pitchFamily="18" charset="0"/>
              </a:rPr>
              <a:t>第</a:t>
            </a:r>
            <a:r>
              <a:rPr lang="en-US" altLang="zh-CN" sz="1600">
                <a:solidFill>
                  <a:schemeClr val="tx1"/>
                </a:solidFill>
                <a:latin typeface="Times New Roman" pitchFamily="18" charset="0"/>
              </a:rPr>
              <a:t>9</a:t>
            </a:r>
            <a:r>
              <a:rPr lang="zh-CN" altLang="en-US" sz="1600">
                <a:solidFill>
                  <a:schemeClr val="tx1"/>
                </a:solidFill>
                <a:latin typeface="Times New Roman" pitchFamily="18" charset="0"/>
              </a:rPr>
              <a:t>章 同步电动机变压变频调速系统</a:t>
            </a:r>
          </a:p>
        </p:txBody>
      </p:sp>
      <p:sp>
        <p:nvSpPr>
          <p:cNvPr id="9220" name="Text Box 13"/>
          <p:cNvSpPr txBox="1">
            <a:spLocks noChangeArrowheads="1"/>
          </p:cNvSpPr>
          <p:nvPr/>
        </p:nvSpPr>
        <p:spPr bwMode="auto">
          <a:xfrm>
            <a:off x="0" y="2676525"/>
            <a:ext cx="1703388" cy="825500"/>
          </a:xfrm>
          <a:prstGeom prst="rect">
            <a:avLst/>
          </a:prstGeom>
          <a:noFill/>
          <a:ln w="9525">
            <a:noFill/>
            <a:miter lim="800000"/>
            <a:headEnd/>
            <a:tailEnd/>
          </a:ln>
        </p:spPr>
        <p:txBody>
          <a:bodyPr>
            <a:spAutoFit/>
          </a:bodyPr>
          <a:lstStyle/>
          <a:p>
            <a:pPr>
              <a:lnSpc>
                <a:spcPct val="100000"/>
              </a:lnSpc>
              <a:spcBef>
                <a:spcPct val="50000"/>
              </a:spcBef>
            </a:pPr>
            <a:r>
              <a:rPr lang="zh-CN" altLang="en-US" sz="1600">
                <a:solidFill>
                  <a:schemeClr val="tx1"/>
                </a:solidFill>
                <a:latin typeface="Times New Roman" pitchFamily="18" charset="0"/>
              </a:rPr>
              <a:t>第</a:t>
            </a:r>
            <a:r>
              <a:rPr lang="en-US" altLang="zh-CN" sz="1600">
                <a:solidFill>
                  <a:schemeClr val="tx1"/>
                </a:solidFill>
                <a:latin typeface="Times New Roman" pitchFamily="18" charset="0"/>
              </a:rPr>
              <a:t>7</a:t>
            </a:r>
            <a:r>
              <a:rPr lang="zh-CN" altLang="en-US" sz="1600">
                <a:solidFill>
                  <a:schemeClr val="tx1"/>
                </a:solidFill>
                <a:latin typeface="Times New Roman" pitchFamily="18" charset="0"/>
              </a:rPr>
              <a:t>章  基于动态模型的异步电动机调速系统</a:t>
            </a:r>
          </a:p>
        </p:txBody>
      </p:sp>
      <p:sp>
        <p:nvSpPr>
          <p:cNvPr id="9221" name="Text Box 26"/>
          <p:cNvSpPr txBox="1">
            <a:spLocks noChangeArrowheads="1"/>
          </p:cNvSpPr>
          <p:nvPr/>
        </p:nvSpPr>
        <p:spPr bwMode="auto">
          <a:xfrm>
            <a:off x="0" y="1079500"/>
            <a:ext cx="1687513" cy="581025"/>
          </a:xfrm>
          <a:prstGeom prst="rect">
            <a:avLst/>
          </a:prstGeom>
          <a:noFill/>
          <a:ln w="9525">
            <a:noFill/>
            <a:miter lim="800000"/>
            <a:headEnd/>
            <a:tailEnd/>
          </a:ln>
        </p:spPr>
        <p:txBody>
          <a:bodyPr>
            <a:spAutoFit/>
          </a:bodyPr>
          <a:lstStyle/>
          <a:p>
            <a:pPr>
              <a:lnSpc>
                <a:spcPct val="100000"/>
              </a:lnSpc>
              <a:spcBef>
                <a:spcPct val="50000"/>
              </a:spcBef>
            </a:pPr>
            <a:r>
              <a:rPr lang="zh-CN" altLang="en-US" sz="1600">
                <a:solidFill>
                  <a:schemeClr val="tx1"/>
                </a:solidFill>
                <a:latin typeface="Times New Roman" pitchFamily="18" charset="0"/>
              </a:rPr>
              <a:t>第</a:t>
            </a:r>
            <a:r>
              <a:rPr lang="en-US" altLang="zh-CN" sz="1600">
                <a:solidFill>
                  <a:schemeClr val="tx1"/>
                </a:solidFill>
                <a:latin typeface="Times New Roman" pitchFamily="18" charset="0"/>
              </a:rPr>
              <a:t>1</a:t>
            </a:r>
            <a:r>
              <a:rPr lang="zh-CN" altLang="en-US" sz="1600">
                <a:solidFill>
                  <a:schemeClr val="tx1"/>
                </a:solidFill>
                <a:latin typeface="Times New Roman" pitchFamily="18" charset="0"/>
              </a:rPr>
              <a:t>章  交流调速系统绪论</a:t>
            </a:r>
          </a:p>
        </p:txBody>
      </p:sp>
      <p:sp>
        <p:nvSpPr>
          <p:cNvPr id="9222" name="Text Box 27"/>
          <p:cNvSpPr txBox="1">
            <a:spLocks noChangeArrowheads="1"/>
          </p:cNvSpPr>
          <p:nvPr/>
        </p:nvSpPr>
        <p:spPr bwMode="auto">
          <a:xfrm>
            <a:off x="0" y="1749425"/>
            <a:ext cx="1693863" cy="825500"/>
          </a:xfrm>
          <a:prstGeom prst="rect">
            <a:avLst/>
          </a:prstGeom>
          <a:noFill/>
          <a:ln w="9525">
            <a:noFill/>
            <a:miter lim="800000"/>
            <a:headEnd/>
            <a:tailEnd/>
          </a:ln>
        </p:spPr>
        <p:txBody>
          <a:bodyPr>
            <a:spAutoFit/>
          </a:bodyPr>
          <a:lstStyle/>
          <a:p>
            <a:pPr>
              <a:lnSpc>
                <a:spcPct val="100000"/>
              </a:lnSpc>
              <a:spcBef>
                <a:spcPct val="50000"/>
              </a:spcBef>
            </a:pPr>
            <a:r>
              <a:rPr lang="zh-CN" altLang="zh-CN" sz="1600">
                <a:solidFill>
                  <a:schemeClr val="tx1"/>
                </a:solidFill>
                <a:latin typeface="Times New Roman" pitchFamily="18" charset="0"/>
              </a:rPr>
              <a:t>第</a:t>
            </a:r>
            <a:r>
              <a:rPr lang="en-US" altLang="zh-CN" sz="1600">
                <a:solidFill>
                  <a:schemeClr val="tx1"/>
                </a:solidFill>
                <a:latin typeface="Times New Roman" pitchFamily="18" charset="0"/>
              </a:rPr>
              <a:t>6</a:t>
            </a:r>
            <a:r>
              <a:rPr lang="zh-CN" altLang="zh-CN" sz="1600">
                <a:solidFill>
                  <a:schemeClr val="tx1"/>
                </a:solidFill>
                <a:latin typeface="Times New Roman" pitchFamily="18" charset="0"/>
              </a:rPr>
              <a:t>章 </a:t>
            </a:r>
            <a:r>
              <a:rPr lang="zh-CN" altLang="en-US" sz="1600">
                <a:solidFill>
                  <a:schemeClr val="tx1"/>
                </a:solidFill>
                <a:latin typeface="Times New Roman" pitchFamily="18" charset="0"/>
              </a:rPr>
              <a:t> </a:t>
            </a:r>
            <a:r>
              <a:rPr lang="zh-CN" altLang="zh-CN" sz="1600">
                <a:solidFill>
                  <a:schemeClr val="tx1"/>
                </a:solidFill>
                <a:latin typeface="Times New Roman" pitchFamily="18" charset="0"/>
              </a:rPr>
              <a:t>基于稳态模型的异步电动机调速系统</a:t>
            </a:r>
            <a:endParaRPr lang="en-US" altLang="zh-CN" sz="1600">
              <a:solidFill>
                <a:schemeClr val="tx1"/>
              </a:solidFill>
              <a:latin typeface="Times New Roman" pitchFamily="18" charset="0"/>
            </a:endParaRPr>
          </a:p>
        </p:txBody>
      </p:sp>
      <p:sp>
        <p:nvSpPr>
          <p:cNvPr id="9223" name="Text Box 29"/>
          <p:cNvSpPr txBox="1">
            <a:spLocks noChangeArrowheads="1"/>
          </p:cNvSpPr>
          <p:nvPr/>
        </p:nvSpPr>
        <p:spPr bwMode="auto">
          <a:xfrm>
            <a:off x="0" y="3606800"/>
            <a:ext cx="1685925" cy="830263"/>
          </a:xfrm>
          <a:prstGeom prst="rect">
            <a:avLst/>
          </a:prstGeom>
          <a:noFill/>
          <a:ln w="9525">
            <a:noFill/>
            <a:miter lim="800000"/>
            <a:headEnd/>
            <a:tailEnd/>
          </a:ln>
        </p:spPr>
        <p:txBody>
          <a:bodyPr>
            <a:spAutoFit/>
          </a:bodyPr>
          <a:lstStyle/>
          <a:p>
            <a:pPr>
              <a:lnSpc>
                <a:spcPct val="100000"/>
              </a:lnSpc>
              <a:spcBef>
                <a:spcPct val="50000"/>
              </a:spcBef>
            </a:pPr>
            <a:r>
              <a:rPr lang="zh-CN" altLang="en-US" sz="1600">
                <a:solidFill>
                  <a:schemeClr val="tx1"/>
                </a:solidFill>
                <a:latin typeface="Times New Roman" pitchFamily="18" charset="0"/>
              </a:rPr>
              <a:t>第</a:t>
            </a:r>
            <a:r>
              <a:rPr lang="en-US" altLang="zh-CN" sz="1600">
                <a:solidFill>
                  <a:schemeClr val="tx1"/>
                </a:solidFill>
                <a:latin typeface="Times New Roman" pitchFamily="18" charset="0"/>
              </a:rPr>
              <a:t>8</a:t>
            </a:r>
            <a:r>
              <a:rPr lang="zh-CN" altLang="en-US" sz="1600">
                <a:solidFill>
                  <a:schemeClr val="tx1"/>
                </a:solidFill>
                <a:latin typeface="Times New Roman" pitchFamily="18" charset="0"/>
              </a:rPr>
              <a:t>章 </a:t>
            </a:r>
            <a:r>
              <a:rPr lang="zh-CN" altLang="zh-CN" sz="1600">
                <a:solidFill>
                  <a:schemeClr val="tx1"/>
                </a:solidFill>
              </a:rPr>
              <a:t>绕线转子异步电机转子变频控制系统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idx="4294967295"/>
          </p:nvPr>
        </p:nvSpPr>
        <p:spPr/>
        <p:txBody>
          <a:bodyPr/>
          <a:lstStyle/>
          <a:p>
            <a:pPr eaLnBrk="1" hangingPunct="1"/>
            <a:r>
              <a:rPr lang="zh-CN" altLang="en-US" sz="3200" smtClean="0">
                <a:latin typeface="黑体" pitchFamily="49" charset="-122"/>
                <a:ea typeface="黑体" pitchFamily="49" charset="-122"/>
              </a:rPr>
              <a:t>课程教学说明 </a:t>
            </a:r>
          </a:p>
        </p:txBody>
      </p:sp>
      <p:sp>
        <p:nvSpPr>
          <p:cNvPr id="45066" name="Rectangle 10"/>
          <p:cNvSpPr>
            <a:spLocks noChangeArrowheads="1"/>
          </p:cNvSpPr>
          <p:nvPr/>
        </p:nvSpPr>
        <p:spPr bwMode="auto">
          <a:xfrm>
            <a:off x="1751013" y="950913"/>
            <a:ext cx="7392987" cy="5911850"/>
          </a:xfrm>
          <a:prstGeom prst="rect">
            <a:avLst/>
          </a:prstGeom>
          <a:noFill/>
          <a:ln w="9525">
            <a:noFill/>
            <a:miter lim="800000"/>
          </a:ln>
          <a:effectLst/>
        </p:spPr>
        <p:txBody>
          <a:bodyPr anchor="ctr">
            <a:spAutoFit/>
          </a:bodyPr>
          <a:lstStyle/>
          <a:p>
            <a:pPr indent="133350">
              <a:lnSpc>
                <a:spcPct val="100000"/>
              </a:lnSpc>
              <a:spcBef>
                <a:spcPct val="5000"/>
              </a:spcBef>
              <a:buFontTx/>
              <a:buNone/>
              <a:defRPr/>
            </a:pPr>
            <a:r>
              <a:rPr lang="en-US" altLang="zh-CN" dirty="0">
                <a:solidFill>
                  <a:srgbClr val="A50021"/>
                </a:solidFill>
                <a:effectLst>
                  <a:outerShdw blurRad="38100" dist="38100" dir="2700000" algn="tl">
                    <a:srgbClr val="C0C0C0"/>
                  </a:outerShdw>
                </a:effectLst>
                <a:latin typeface="Times New Roman" panose="02020603050405020304" pitchFamily="18" charset="0"/>
                <a:sym typeface="+mn-ea"/>
              </a:rPr>
              <a:t>1</a:t>
            </a:r>
            <a:r>
              <a:rPr lang="zh-CN" altLang="en-US" dirty="0">
                <a:solidFill>
                  <a:srgbClr val="A50021"/>
                </a:solidFill>
                <a:effectLst>
                  <a:outerShdw blurRad="38100" dist="38100" dir="2700000" algn="tl">
                    <a:srgbClr val="C0C0C0"/>
                  </a:outerShdw>
                </a:effectLst>
                <a:latin typeface="Times New Roman" panose="02020603050405020304" pitchFamily="18" charset="0"/>
                <a:sym typeface="+mn-ea"/>
              </a:rPr>
              <a:t>．本课程与其它课程的联系</a:t>
            </a:r>
          </a:p>
          <a:p>
            <a:pPr indent="133350">
              <a:lnSpc>
                <a:spcPct val="100000"/>
              </a:lnSpc>
              <a:spcBef>
                <a:spcPct val="5000"/>
              </a:spcBef>
              <a:buFontTx/>
              <a:buNone/>
              <a:defRPr/>
            </a:pPr>
            <a:r>
              <a:rPr lang="zh-CN" altLang="en-US" sz="2000" dirty="0">
                <a:solidFill>
                  <a:srgbClr val="0000FF"/>
                </a:solidFill>
                <a:effectLst>
                  <a:outerShdw blurRad="38100" dist="38100" dir="2700000" algn="tl">
                    <a:srgbClr val="C0C0C0"/>
                  </a:outerShdw>
                </a:effectLst>
                <a:latin typeface="Times New Roman" panose="02020603050405020304" pitchFamily="18" charset="0"/>
                <a:sym typeface="+mn-ea"/>
              </a:rPr>
              <a:t>      前续课程：</a:t>
            </a:r>
            <a:r>
              <a:rPr lang="zh-CN" altLang="en-US" sz="2000" dirty="0">
                <a:solidFill>
                  <a:schemeClr val="tx1"/>
                </a:solidFill>
                <a:latin typeface="Times New Roman" panose="02020603050405020304" pitchFamily="18" charset="0"/>
                <a:sym typeface="+mn-ea"/>
              </a:rPr>
              <a:t>电子技术基础（模拟、数字）、电力电子变流技术、电机及拖动基础、自动控制理论、直流电力拖动自动控制系统；</a:t>
            </a:r>
          </a:p>
          <a:p>
            <a:pPr indent="133350">
              <a:lnSpc>
                <a:spcPct val="100000"/>
              </a:lnSpc>
              <a:spcBef>
                <a:spcPct val="5000"/>
              </a:spcBef>
              <a:buFontTx/>
              <a:buNone/>
              <a:defRPr/>
            </a:pPr>
            <a:r>
              <a:rPr lang="zh-CN" altLang="en-US" sz="2000" dirty="0">
                <a:solidFill>
                  <a:schemeClr val="hlink"/>
                </a:solidFill>
                <a:effectLst>
                  <a:outerShdw blurRad="38100" dist="38100" dir="2700000" algn="tl">
                    <a:srgbClr val="C0C0C0"/>
                  </a:outerShdw>
                </a:effectLst>
                <a:latin typeface="Times New Roman" panose="02020603050405020304" pitchFamily="18" charset="0"/>
                <a:sym typeface="+mn-ea"/>
              </a:rPr>
              <a:t>      </a:t>
            </a:r>
            <a:r>
              <a:rPr lang="zh-CN" altLang="en-US" sz="2000" dirty="0">
                <a:solidFill>
                  <a:srgbClr val="0000FF"/>
                </a:solidFill>
                <a:effectLst>
                  <a:outerShdw blurRad="38100" dist="38100" dir="2700000" algn="tl">
                    <a:srgbClr val="C0C0C0"/>
                  </a:outerShdw>
                </a:effectLst>
                <a:latin typeface="Times New Roman" panose="02020603050405020304" pitchFamily="18" charset="0"/>
                <a:sym typeface="+mn-ea"/>
              </a:rPr>
              <a:t>后续课程：</a:t>
            </a:r>
            <a:r>
              <a:rPr lang="zh-CN" altLang="en-US" sz="2000" dirty="0">
                <a:solidFill>
                  <a:schemeClr val="tx1"/>
                </a:solidFill>
                <a:latin typeface="Times New Roman" panose="02020603050405020304" pitchFamily="18" charset="0"/>
                <a:sym typeface="+mn-ea"/>
              </a:rPr>
              <a:t>电力拖动自动控制系统课程设计、交流伺服系统、毕业设计。</a:t>
            </a:r>
          </a:p>
          <a:p>
            <a:pPr indent="133350">
              <a:lnSpc>
                <a:spcPct val="100000"/>
              </a:lnSpc>
              <a:spcBef>
                <a:spcPct val="5000"/>
              </a:spcBef>
              <a:buFontTx/>
              <a:buNone/>
              <a:defRPr/>
            </a:pPr>
            <a:r>
              <a:rPr lang="en-US" altLang="zh-CN" dirty="0">
                <a:solidFill>
                  <a:srgbClr val="A50021"/>
                </a:solidFill>
                <a:effectLst>
                  <a:outerShdw blurRad="38100" dist="38100" dir="2700000" algn="tl">
                    <a:srgbClr val="C0C0C0"/>
                  </a:outerShdw>
                </a:effectLst>
                <a:latin typeface="Times New Roman" panose="02020603050405020304" pitchFamily="18" charset="0"/>
                <a:sym typeface="+mn-ea"/>
              </a:rPr>
              <a:t>2</a:t>
            </a:r>
            <a:r>
              <a:rPr lang="zh-CN" altLang="en-US" dirty="0">
                <a:solidFill>
                  <a:srgbClr val="A50021"/>
                </a:solidFill>
                <a:effectLst>
                  <a:outerShdw blurRad="38100" dist="38100" dir="2700000" algn="tl">
                    <a:srgbClr val="C0C0C0"/>
                  </a:outerShdw>
                </a:effectLst>
                <a:latin typeface="Times New Roman" panose="02020603050405020304" pitchFamily="18" charset="0"/>
                <a:sym typeface="+mn-ea"/>
              </a:rPr>
              <a:t>．教学方式与教学方法</a:t>
            </a:r>
          </a:p>
          <a:p>
            <a:pPr indent="133350">
              <a:lnSpc>
                <a:spcPct val="100000"/>
              </a:lnSpc>
              <a:spcBef>
                <a:spcPct val="5000"/>
              </a:spcBef>
              <a:buFontTx/>
              <a:buNone/>
              <a:defRPr/>
            </a:pPr>
            <a:r>
              <a:rPr lang="zh-CN" altLang="en-US" sz="2100" dirty="0">
                <a:solidFill>
                  <a:srgbClr val="0000FF"/>
                </a:solidFill>
                <a:effectLst>
                  <a:outerShdw blurRad="38100" dist="38100" dir="2700000" algn="tl">
                    <a:srgbClr val="C0C0C0"/>
                  </a:outerShdw>
                </a:effectLst>
                <a:latin typeface="Times New Roman" panose="02020603050405020304" pitchFamily="18" charset="0"/>
                <a:sym typeface="+mn-ea"/>
              </a:rPr>
              <a:t>       </a:t>
            </a:r>
            <a:r>
              <a:rPr lang="zh-CN" altLang="en-US" sz="2000" dirty="0">
                <a:solidFill>
                  <a:srgbClr val="0000FF"/>
                </a:solidFill>
                <a:effectLst>
                  <a:outerShdw blurRad="38100" dist="38100" dir="2700000" algn="tl">
                    <a:srgbClr val="C0C0C0"/>
                  </a:outerShdw>
                </a:effectLst>
                <a:latin typeface="Times New Roman" panose="02020603050405020304" pitchFamily="18" charset="0"/>
                <a:sym typeface="+mn-ea"/>
              </a:rPr>
              <a:t>教学方式：</a:t>
            </a:r>
            <a:r>
              <a:rPr lang="zh-CN" altLang="en-US" sz="2000" dirty="0">
                <a:solidFill>
                  <a:schemeClr val="tx1"/>
                </a:solidFill>
                <a:latin typeface="Times New Roman" panose="02020603050405020304" pitchFamily="18" charset="0"/>
                <a:sym typeface="+mn-ea"/>
              </a:rPr>
              <a:t>课堂授课</a:t>
            </a:r>
            <a:r>
              <a:rPr lang="en-US" altLang="zh-CN" sz="2000" dirty="0">
                <a:solidFill>
                  <a:schemeClr val="tx1"/>
                </a:solidFill>
                <a:latin typeface="Times New Roman" panose="02020603050405020304" pitchFamily="18" charset="0"/>
                <a:sym typeface="+mn-ea"/>
              </a:rPr>
              <a:t>(</a:t>
            </a:r>
            <a:r>
              <a:rPr lang="zh-CN" altLang="en-US" sz="2000" dirty="0">
                <a:solidFill>
                  <a:schemeClr val="tx1"/>
                </a:solidFill>
                <a:latin typeface="Times New Roman" panose="02020603050405020304" pitchFamily="18" charset="0"/>
                <a:sym typeface="+mn-ea"/>
              </a:rPr>
              <a:t>主讲</a:t>
            </a:r>
            <a:r>
              <a:rPr lang="en-US" altLang="zh-CN" sz="2000" dirty="0">
                <a:solidFill>
                  <a:schemeClr val="tx1"/>
                </a:solidFill>
                <a:latin typeface="Times New Roman" panose="02020603050405020304" pitchFamily="18" charset="0"/>
                <a:sym typeface="+mn-ea"/>
              </a:rPr>
              <a:t>)</a:t>
            </a:r>
            <a:r>
              <a:rPr lang="zh-CN" altLang="en-US" sz="2000" dirty="0">
                <a:solidFill>
                  <a:schemeClr val="tx1"/>
                </a:solidFill>
                <a:latin typeface="Times New Roman" panose="02020603050405020304" pitchFamily="18" charset="0"/>
                <a:sym typeface="+mn-ea"/>
              </a:rPr>
              <a:t>与精品共享资源课</a:t>
            </a:r>
            <a:r>
              <a:rPr lang="en-US" altLang="zh-CN" sz="2000" dirty="0">
                <a:solidFill>
                  <a:schemeClr val="tx1"/>
                </a:solidFill>
                <a:latin typeface="Times New Roman" panose="02020603050405020304" pitchFamily="18" charset="0"/>
                <a:sym typeface="+mn-ea"/>
              </a:rPr>
              <a:t>(</a:t>
            </a:r>
            <a:r>
              <a:rPr lang="zh-CN" altLang="en-US" sz="2000" dirty="0">
                <a:solidFill>
                  <a:schemeClr val="tx1"/>
                </a:solidFill>
                <a:latin typeface="Times New Roman" panose="02020603050405020304" pitchFamily="18" charset="0"/>
                <a:sym typeface="+mn-ea"/>
              </a:rPr>
              <a:t>知识点参考</a:t>
            </a:r>
            <a:r>
              <a:rPr lang="en-US" altLang="zh-CN" sz="2000" dirty="0">
                <a:solidFill>
                  <a:schemeClr val="tx1"/>
                </a:solidFill>
                <a:latin typeface="Times New Roman" panose="02020603050405020304" pitchFamily="18" charset="0"/>
                <a:sym typeface="+mn-ea"/>
              </a:rPr>
              <a:t>)</a:t>
            </a:r>
            <a:r>
              <a:rPr lang="zh-CN" altLang="en-US" sz="2000" dirty="0">
                <a:solidFill>
                  <a:schemeClr val="tx1"/>
                </a:solidFill>
                <a:latin typeface="Times New Roman" panose="02020603050405020304" pitchFamily="18" charset="0"/>
                <a:sym typeface="+mn-ea"/>
              </a:rPr>
              <a:t>混合教学，课下知识点微视频学习，实验室分组实验相结合。期末闭卷笔试考核。</a:t>
            </a:r>
          </a:p>
          <a:p>
            <a:pPr indent="133350">
              <a:lnSpc>
                <a:spcPct val="100000"/>
              </a:lnSpc>
              <a:spcBef>
                <a:spcPct val="5000"/>
              </a:spcBef>
              <a:buFontTx/>
              <a:buNone/>
              <a:defRPr/>
            </a:pPr>
            <a:r>
              <a:rPr lang="zh-CN" altLang="en-US" sz="2000" dirty="0">
                <a:solidFill>
                  <a:srgbClr val="0000FF"/>
                </a:solidFill>
                <a:effectLst>
                  <a:outerShdw blurRad="38100" dist="38100" dir="2700000" algn="tl">
                    <a:srgbClr val="C0C0C0"/>
                  </a:outerShdw>
                </a:effectLst>
                <a:latin typeface="Times New Roman" panose="02020603050405020304" pitchFamily="18" charset="0"/>
                <a:sym typeface="+mn-ea"/>
              </a:rPr>
              <a:t>       教学方法：</a:t>
            </a:r>
            <a:r>
              <a:rPr lang="zh-CN" altLang="en-US" sz="2000" dirty="0">
                <a:solidFill>
                  <a:schemeClr val="tx1"/>
                </a:solidFill>
                <a:latin typeface="Times New Roman" panose="02020603050405020304" pitchFamily="18" charset="0"/>
                <a:sym typeface="+mn-ea"/>
              </a:rPr>
              <a:t>课上以知识点和应用课题为核心优化组合教学内容，并组成案例和任务做课堂活动和讨论，改变实体课堂教学方式；课下将精品共享课平台上优质资源，设置教学和时间节点分享展示给学生，提高教学质量。</a:t>
            </a:r>
            <a:endParaRPr lang="en-US" altLang="zh-CN" sz="2000" dirty="0">
              <a:solidFill>
                <a:schemeClr val="tx1"/>
              </a:solidFill>
              <a:latin typeface="Times New Roman" panose="02020603050405020304" pitchFamily="18" charset="0"/>
              <a:sym typeface="+mn-ea"/>
            </a:endParaRPr>
          </a:p>
          <a:p>
            <a:pPr lvl="1" indent="133350" algn="just">
              <a:lnSpc>
                <a:spcPct val="100000"/>
              </a:lnSpc>
              <a:spcBef>
                <a:spcPct val="5000"/>
              </a:spcBef>
              <a:buFontTx/>
              <a:buNone/>
              <a:defRPr/>
            </a:pPr>
            <a:r>
              <a:rPr lang="zh-CN" altLang="en-US" sz="2000" dirty="0">
                <a:solidFill>
                  <a:srgbClr val="FF0000"/>
                </a:solidFill>
                <a:effectLst>
                  <a:outerShdw blurRad="38100" dist="38100" dir="2700000" algn="tl">
                    <a:srgbClr val="000000">
                      <a:alpha val="43137"/>
                    </a:srgbClr>
                  </a:outerShdw>
                </a:effectLst>
                <a:latin typeface="Times New Roman" panose="02020603050405020304" pitchFamily="18" charset="0"/>
                <a:sym typeface="+mn-ea"/>
              </a:rPr>
              <a:t>辽宁省本科教学网精品资源共享课</a:t>
            </a:r>
            <a:endParaRPr lang="en-US" altLang="zh-CN" sz="2000" dirty="0">
              <a:solidFill>
                <a:srgbClr val="FF0000"/>
              </a:solidFill>
              <a:effectLst>
                <a:outerShdw blurRad="38100" dist="38100" dir="2700000" algn="tl">
                  <a:srgbClr val="000000">
                    <a:alpha val="43137"/>
                  </a:srgbClr>
                </a:outerShdw>
              </a:effectLst>
              <a:latin typeface="Times New Roman" panose="02020603050405020304" pitchFamily="18" charset="0"/>
              <a:sym typeface="+mn-ea"/>
            </a:endParaRPr>
          </a:p>
          <a:p>
            <a:pPr lvl="1" indent="133350" algn="just">
              <a:lnSpc>
                <a:spcPct val="100000"/>
              </a:lnSpc>
              <a:spcBef>
                <a:spcPct val="5000"/>
              </a:spcBef>
              <a:buFontTx/>
              <a:buNone/>
              <a:defRPr/>
            </a:pPr>
            <a:r>
              <a:rPr lang="en-US" altLang="zh-CN" sz="2000" dirty="0">
                <a:solidFill>
                  <a:srgbClr val="0000FF"/>
                </a:solidFill>
                <a:latin typeface="Times New Roman" panose="02020603050405020304" pitchFamily="18" charset="0"/>
                <a:sym typeface="+mn-ea"/>
                <a:hlinkClick r:id="rId2"/>
              </a:rPr>
              <a:t>http://sharecourse.upln.cn/pdt/sharecourse/index.html</a:t>
            </a:r>
            <a:endParaRPr lang="en-US" altLang="zh-CN" sz="2000" dirty="0">
              <a:solidFill>
                <a:srgbClr val="0000FF"/>
              </a:solidFill>
              <a:latin typeface="Times New Roman" panose="02020603050405020304" pitchFamily="18" charset="0"/>
              <a:sym typeface="+mn-ea"/>
            </a:endParaRPr>
          </a:p>
          <a:p>
            <a:pPr lvl="1" indent="133350" algn="just">
              <a:lnSpc>
                <a:spcPct val="100000"/>
              </a:lnSpc>
              <a:spcBef>
                <a:spcPct val="5000"/>
              </a:spcBef>
              <a:buFontTx/>
              <a:buNone/>
              <a:defRPr/>
            </a:pPr>
            <a:r>
              <a:rPr lang="zh-CN" altLang="en-US" sz="2000" dirty="0">
                <a:solidFill>
                  <a:srgbClr val="FF0000"/>
                </a:solidFill>
                <a:effectLst>
                  <a:outerShdw blurRad="38100" dist="38100" dir="2700000" algn="tl">
                    <a:srgbClr val="000000">
                      <a:alpha val="43137"/>
                    </a:srgbClr>
                  </a:outerShdw>
                </a:effectLst>
                <a:sym typeface="+mn-ea"/>
              </a:rPr>
              <a:t>沈阳工业大学网络教学平台</a:t>
            </a:r>
            <a:endParaRPr lang="en-US" altLang="zh-CN" sz="2000" dirty="0">
              <a:solidFill>
                <a:srgbClr val="FF0000"/>
              </a:solidFill>
              <a:effectLst>
                <a:outerShdw blurRad="38100" dist="38100" dir="2700000" algn="tl">
                  <a:srgbClr val="000000">
                    <a:alpha val="43137"/>
                  </a:srgbClr>
                </a:outerShdw>
              </a:effectLst>
              <a:sym typeface="+mn-ea"/>
            </a:endParaRPr>
          </a:p>
          <a:p>
            <a:pPr lvl="1" indent="133350" algn="just">
              <a:lnSpc>
                <a:spcPct val="100000"/>
              </a:lnSpc>
              <a:spcBef>
                <a:spcPct val="5000"/>
              </a:spcBef>
              <a:buFontTx/>
              <a:buNone/>
              <a:defRPr/>
            </a:pPr>
            <a:r>
              <a:rPr lang="zh-CN" altLang="en-US" sz="2000" b="0" u="sng" dirty="0">
                <a:solidFill>
                  <a:srgbClr val="002060"/>
                </a:solidFill>
                <a:latin typeface="Times New Roman" panose="02020603050405020304" pitchFamily="18" charset="0"/>
                <a:cs typeface="Times New Roman" panose="02020603050405020304" pitchFamily="18" charset="0"/>
                <a:sym typeface="+mn-ea"/>
              </a:rPr>
              <a:t> </a:t>
            </a:r>
            <a:r>
              <a:rPr lang="en-US" altLang="zh-CN" sz="2000" b="0" u="sng" dirty="0">
                <a:solidFill>
                  <a:srgbClr val="002060"/>
                </a:solidFill>
                <a:latin typeface="Times New Roman" panose="02020603050405020304" pitchFamily="18" charset="0"/>
                <a:cs typeface="Times New Roman" panose="02020603050405020304" pitchFamily="18" charset="0"/>
                <a:sym typeface="+mn-ea"/>
              </a:rPr>
              <a:t>https://mooc1.chaoxing.com/course/200492485.html</a:t>
            </a:r>
            <a:endParaRPr lang="zh-CN" altLang="en-US" sz="2000" dirty="0">
              <a:solidFill>
                <a:schemeClr val="tx1"/>
              </a:solidFill>
              <a:latin typeface="Times New Roman" panose="02020603050405020304" pitchFamily="18" charset="0"/>
              <a:sym typeface="+mn-ea"/>
            </a:endParaRPr>
          </a:p>
        </p:txBody>
      </p:sp>
      <p:sp>
        <p:nvSpPr>
          <p:cNvPr id="10243" name="Text Box 30"/>
          <p:cNvSpPr txBox="1">
            <a:spLocks noChangeArrowheads="1"/>
          </p:cNvSpPr>
          <p:nvPr/>
        </p:nvSpPr>
        <p:spPr bwMode="auto">
          <a:xfrm>
            <a:off x="0" y="4514850"/>
            <a:ext cx="1670050" cy="825500"/>
          </a:xfrm>
          <a:prstGeom prst="rect">
            <a:avLst/>
          </a:prstGeom>
          <a:noFill/>
          <a:ln w="9525">
            <a:noFill/>
            <a:miter lim="800000"/>
            <a:headEnd/>
            <a:tailEnd/>
          </a:ln>
        </p:spPr>
        <p:txBody>
          <a:bodyPr>
            <a:spAutoFit/>
          </a:bodyPr>
          <a:lstStyle/>
          <a:p>
            <a:pPr>
              <a:lnSpc>
                <a:spcPct val="100000"/>
              </a:lnSpc>
              <a:spcBef>
                <a:spcPct val="50000"/>
              </a:spcBef>
            </a:pPr>
            <a:r>
              <a:rPr lang="zh-CN" altLang="en-US" sz="1600">
                <a:solidFill>
                  <a:schemeClr val="tx1"/>
                </a:solidFill>
                <a:latin typeface="Times New Roman" pitchFamily="18" charset="0"/>
              </a:rPr>
              <a:t>第</a:t>
            </a:r>
            <a:r>
              <a:rPr lang="en-US" altLang="zh-CN" sz="1600">
                <a:solidFill>
                  <a:schemeClr val="tx1"/>
                </a:solidFill>
                <a:latin typeface="Times New Roman" pitchFamily="18" charset="0"/>
              </a:rPr>
              <a:t>9</a:t>
            </a:r>
            <a:r>
              <a:rPr lang="zh-CN" altLang="en-US" sz="1600">
                <a:solidFill>
                  <a:schemeClr val="tx1"/>
                </a:solidFill>
                <a:latin typeface="Times New Roman" pitchFamily="18" charset="0"/>
              </a:rPr>
              <a:t>章 同步电动机变压变频调速系统</a:t>
            </a:r>
          </a:p>
        </p:txBody>
      </p:sp>
      <p:sp>
        <p:nvSpPr>
          <p:cNvPr id="10244" name="Text Box 13"/>
          <p:cNvSpPr txBox="1">
            <a:spLocks noChangeArrowheads="1"/>
          </p:cNvSpPr>
          <p:nvPr/>
        </p:nvSpPr>
        <p:spPr bwMode="auto">
          <a:xfrm>
            <a:off x="0" y="2676525"/>
            <a:ext cx="1703388" cy="825500"/>
          </a:xfrm>
          <a:prstGeom prst="rect">
            <a:avLst/>
          </a:prstGeom>
          <a:noFill/>
          <a:ln w="9525">
            <a:noFill/>
            <a:miter lim="800000"/>
            <a:headEnd/>
            <a:tailEnd/>
          </a:ln>
        </p:spPr>
        <p:txBody>
          <a:bodyPr>
            <a:spAutoFit/>
          </a:bodyPr>
          <a:lstStyle/>
          <a:p>
            <a:pPr>
              <a:lnSpc>
                <a:spcPct val="100000"/>
              </a:lnSpc>
              <a:spcBef>
                <a:spcPct val="50000"/>
              </a:spcBef>
            </a:pPr>
            <a:r>
              <a:rPr lang="zh-CN" altLang="en-US" sz="1600">
                <a:solidFill>
                  <a:schemeClr val="tx1"/>
                </a:solidFill>
                <a:latin typeface="Times New Roman" pitchFamily="18" charset="0"/>
              </a:rPr>
              <a:t>第</a:t>
            </a:r>
            <a:r>
              <a:rPr lang="en-US" altLang="zh-CN" sz="1600">
                <a:solidFill>
                  <a:schemeClr val="tx1"/>
                </a:solidFill>
                <a:latin typeface="Times New Roman" pitchFamily="18" charset="0"/>
              </a:rPr>
              <a:t>7</a:t>
            </a:r>
            <a:r>
              <a:rPr lang="zh-CN" altLang="en-US" sz="1600">
                <a:solidFill>
                  <a:schemeClr val="tx1"/>
                </a:solidFill>
                <a:latin typeface="Times New Roman" pitchFamily="18" charset="0"/>
              </a:rPr>
              <a:t>章  基于动态模型的异步电动机调速系统</a:t>
            </a:r>
          </a:p>
        </p:txBody>
      </p:sp>
      <p:sp>
        <p:nvSpPr>
          <p:cNvPr id="10245" name="Text Box 26"/>
          <p:cNvSpPr txBox="1">
            <a:spLocks noChangeArrowheads="1"/>
          </p:cNvSpPr>
          <p:nvPr/>
        </p:nvSpPr>
        <p:spPr bwMode="auto">
          <a:xfrm>
            <a:off x="0" y="1079500"/>
            <a:ext cx="1687513" cy="581025"/>
          </a:xfrm>
          <a:prstGeom prst="rect">
            <a:avLst/>
          </a:prstGeom>
          <a:noFill/>
          <a:ln w="9525">
            <a:noFill/>
            <a:miter lim="800000"/>
            <a:headEnd/>
            <a:tailEnd/>
          </a:ln>
        </p:spPr>
        <p:txBody>
          <a:bodyPr>
            <a:spAutoFit/>
          </a:bodyPr>
          <a:lstStyle/>
          <a:p>
            <a:pPr>
              <a:lnSpc>
                <a:spcPct val="100000"/>
              </a:lnSpc>
              <a:spcBef>
                <a:spcPct val="50000"/>
              </a:spcBef>
            </a:pPr>
            <a:r>
              <a:rPr lang="zh-CN" altLang="en-US" sz="1600">
                <a:solidFill>
                  <a:schemeClr val="tx1"/>
                </a:solidFill>
                <a:latin typeface="Times New Roman" pitchFamily="18" charset="0"/>
              </a:rPr>
              <a:t>第</a:t>
            </a:r>
            <a:r>
              <a:rPr lang="en-US" altLang="zh-CN" sz="1600">
                <a:solidFill>
                  <a:schemeClr val="tx1"/>
                </a:solidFill>
                <a:latin typeface="Times New Roman" pitchFamily="18" charset="0"/>
              </a:rPr>
              <a:t>1</a:t>
            </a:r>
            <a:r>
              <a:rPr lang="zh-CN" altLang="en-US" sz="1600">
                <a:solidFill>
                  <a:schemeClr val="tx1"/>
                </a:solidFill>
                <a:latin typeface="Times New Roman" pitchFamily="18" charset="0"/>
              </a:rPr>
              <a:t>章  交流调速系统绪论</a:t>
            </a:r>
          </a:p>
        </p:txBody>
      </p:sp>
      <p:sp>
        <p:nvSpPr>
          <p:cNvPr id="10246" name="Text Box 27"/>
          <p:cNvSpPr txBox="1">
            <a:spLocks noChangeArrowheads="1"/>
          </p:cNvSpPr>
          <p:nvPr/>
        </p:nvSpPr>
        <p:spPr bwMode="auto">
          <a:xfrm>
            <a:off x="0" y="1749425"/>
            <a:ext cx="1693863" cy="825500"/>
          </a:xfrm>
          <a:prstGeom prst="rect">
            <a:avLst/>
          </a:prstGeom>
          <a:noFill/>
          <a:ln w="9525">
            <a:noFill/>
            <a:miter lim="800000"/>
            <a:headEnd/>
            <a:tailEnd/>
          </a:ln>
        </p:spPr>
        <p:txBody>
          <a:bodyPr>
            <a:spAutoFit/>
          </a:bodyPr>
          <a:lstStyle/>
          <a:p>
            <a:pPr>
              <a:lnSpc>
                <a:spcPct val="100000"/>
              </a:lnSpc>
              <a:spcBef>
                <a:spcPct val="50000"/>
              </a:spcBef>
            </a:pPr>
            <a:r>
              <a:rPr lang="zh-CN" altLang="zh-CN" sz="1600">
                <a:solidFill>
                  <a:schemeClr val="tx1"/>
                </a:solidFill>
                <a:latin typeface="Times New Roman" pitchFamily="18" charset="0"/>
              </a:rPr>
              <a:t>第</a:t>
            </a:r>
            <a:r>
              <a:rPr lang="en-US" altLang="zh-CN" sz="1600">
                <a:solidFill>
                  <a:schemeClr val="tx1"/>
                </a:solidFill>
                <a:latin typeface="Times New Roman" pitchFamily="18" charset="0"/>
              </a:rPr>
              <a:t>6</a:t>
            </a:r>
            <a:r>
              <a:rPr lang="zh-CN" altLang="zh-CN" sz="1600">
                <a:solidFill>
                  <a:schemeClr val="tx1"/>
                </a:solidFill>
                <a:latin typeface="Times New Roman" pitchFamily="18" charset="0"/>
              </a:rPr>
              <a:t>章 </a:t>
            </a:r>
            <a:r>
              <a:rPr lang="zh-CN" altLang="en-US" sz="1600">
                <a:solidFill>
                  <a:schemeClr val="tx1"/>
                </a:solidFill>
                <a:latin typeface="Times New Roman" pitchFamily="18" charset="0"/>
              </a:rPr>
              <a:t> </a:t>
            </a:r>
            <a:r>
              <a:rPr lang="zh-CN" altLang="zh-CN" sz="1600">
                <a:solidFill>
                  <a:schemeClr val="tx1"/>
                </a:solidFill>
                <a:latin typeface="Times New Roman" pitchFamily="18" charset="0"/>
              </a:rPr>
              <a:t>基于稳态模型的异步电动机调速系统</a:t>
            </a:r>
            <a:endParaRPr lang="en-US" altLang="zh-CN" sz="1600">
              <a:solidFill>
                <a:schemeClr val="tx1"/>
              </a:solidFill>
              <a:latin typeface="Times New Roman" pitchFamily="18" charset="0"/>
            </a:endParaRPr>
          </a:p>
        </p:txBody>
      </p:sp>
      <p:sp>
        <p:nvSpPr>
          <p:cNvPr id="10247" name="Text Box 29"/>
          <p:cNvSpPr txBox="1">
            <a:spLocks noChangeArrowheads="1"/>
          </p:cNvSpPr>
          <p:nvPr/>
        </p:nvSpPr>
        <p:spPr bwMode="auto">
          <a:xfrm>
            <a:off x="0" y="3606800"/>
            <a:ext cx="1685925" cy="830263"/>
          </a:xfrm>
          <a:prstGeom prst="rect">
            <a:avLst/>
          </a:prstGeom>
          <a:noFill/>
          <a:ln w="9525">
            <a:noFill/>
            <a:miter lim="800000"/>
            <a:headEnd/>
            <a:tailEnd/>
          </a:ln>
        </p:spPr>
        <p:txBody>
          <a:bodyPr>
            <a:spAutoFit/>
          </a:bodyPr>
          <a:lstStyle/>
          <a:p>
            <a:pPr>
              <a:lnSpc>
                <a:spcPct val="100000"/>
              </a:lnSpc>
              <a:spcBef>
                <a:spcPct val="50000"/>
              </a:spcBef>
            </a:pPr>
            <a:r>
              <a:rPr lang="zh-CN" altLang="en-US" sz="1600">
                <a:solidFill>
                  <a:schemeClr val="tx1"/>
                </a:solidFill>
                <a:latin typeface="Times New Roman" pitchFamily="18" charset="0"/>
              </a:rPr>
              <a:t>第</a:t>
            </a:r>
            <a:r>
              <a:rPr lang="en-US" altLang="zh-CN" sz="1600">
                <a:solidFill>
                  <a:schemeClr val="tx1"/>
                </a:solidFill>
                <a:latin typeface="Times New Roman" pitchFamily="18" charset="0"/>
              </a:rPr>
              <a:t>8</a:t>
            </a:r>
            <a:r>
              <a:rPr lang="zh-CN" altLang="en-US" sz="1600">
                <a:solidFill>
                  <a:schemeClr val="tx1"/>
                </a:solidFill>
                <a:latin typeface="Times New Roman" pitchFamily="18" charset="0"/>
              </a:rPr>
              <a:t>章 </a:t>
            </a:r>
            <a:r>
              <a:rPr lang="zh-CN" altLang="zh-CN" sz="1600">
                <a:solidFill>
                  <a:schemeClr val="tx1"/>
                </a:solidFill>
              </a:rPr>
              <a:t>绕线转子异步电机转子变频控制系统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defRPr/>
            </a:pPr>
            <a:r>
              <a:rPr lang="zh-CN" altLang="en-US" sz="3200" dirty="0" smtClean="0">
                <a:effectLst>
                  <a:outerShdw blurRad="38100" dist="38100" dir="2700000" algn="tl">
                    <a:srgbClr val="C0C0C0"/>
                  </a:outerShdw>
                </a:effectLst>
                <a:latin typeface="黑体" panose="02010609060101010101" pitchFamily="49" charset="-122"/>
                <a:ea typeface="黑体" panose="02010609060101010101" pitchFamily="49" charset="-122"/>
              </a:rPr>
              <a:t>课程教学总体模块与知识点</a:t>
            </a:r>
          </a:p>
        </p:txBody>
      </p:sp>
      <p:pic>
        <p:nvPicPr>
          <p:cNvPr id="11266" name="Picture 4"/>
          <p:cNvPicPr>
            <a:picLocks noChangeAspect="1" noChangeArrowheads="1"/>
          </p:cNvPicPr>
          <p:nvPr/>
        </p:nvPicPr>
        <p:blipFill>
          <a:blip r:embed="rId2" cstate="print"/>
          <a:srcRect/>
          <a:stretch>
            <a:fillRect/>
          </a:stretch>
        </p:blipFill>
        <p:spPr bwMode="auto">
          <a:xfrm>
            <a:off x="1706563" y="981075"/>
            <a:ext cx="7408862" cy="5876925"/>
          </a:xfrm>
          <a:prstGeom prst="rect">
            <a:avLst/>
          </a:prstGeom>
          <a:noFill/>
          <a:ln w="9525">
            <a:noFill/>
            <a:miter lim="800000"/>
            <a:headEnd/>
            <a:tailEnd/>
          </a:ln>
        </p:spPr>
      </p:pic>
      <p:sp>
        <p:nvSpPr>
          <p:cNvPr id="11267" name="Text Box 30"/>
          <p:cNvSpPr txBox="1">
            <a:spLocks noChangeArrowheads="1"/>
          </p:cNvSpPr>
          <p:nvPr/>
        </p:nvSpPr>
        <p:spPr bwMode="auto">
          <a:xfrm>
            <a:off x="0" y="4514850"/>
            <a:ext cx="1670050" cy="825500"/>
          </a:xfrm>
          <a:prstGeom prst="rect">
            <a:avLst/>
          </a:prstGeom>
          <a:noFill/>
          <a:ln w="9525">
            <a:noFill/>
            <a:miter lim="800000"/>
            <a:headEnd/>
            <a:tailEnd/>
          </a:ln>
        </p:spPr>
        <p:txBody>
          <a:bodyPr>
            <a:spAutoFit/>
          </a:bodyPr>
          <a:lstStyle/>
          <a:p>
            <a:pPr>
              <a:lnSpc>
                <a:spcPct val="100000"/>
              </a:lnSpc>
              <a:spcBef>
                <a:spcPct val="50000"/>
              </a:spcBef>
            </a:pPr>
            <a:r>
              <a:rPr lang="zh-CN" altLang="en-US" sz="1600">
                <a:solidFill>
                  <a:schemeClr val="tx1"/>
                </a:solidFill>
                <a:latin typeface="Times New Roman" pitchFamily="18" charset="0"/>
              </a:rPr>
              <a:t>第</a:t>
            </a:r>
            <a:r>
              <a:rPr lang="en-US" altLang="zh-CN" sz="1600">
                <a:solidFill>
                  <a:schemeClr val="tx1"/>
                </a:solidFill>
                <a:latin typeface="Times New Roman" pitchFamily="18" charset="0"/>
              </a:rPr>
              <a:t>9</a:t>
            </a:r>
            <a:r>
              <a:rPr lang="zh-CN" altLang="en-US" sz="1600">
                <a:solidFill>
                  <a:schemeClr val="tx1"/>
                </a:solidFill>
                <a:latin typeface="Times New Roman" pitchFamily="18" charset="0"/>
              </a:rPr>
              <a:t>章 同步电动机变压变频调速系统</a:t>
            </a:r>
          </a:p>
        </p:txBody>
      </p:sp>
      <p:sp>
        <p:nvSpPr>
          <p:cNvPr id="11268" name="Text Box 13"/>
          <p:cNvSpPr txBox="1">
            <a:spLocks noChangeArrowheads="1"/>
          </p:cNvSpPr>
          <p:nvPr/>
        </p:nvSpPr>
        <p:spPr bwMode="auto">
          <a:xfrm>
            <a:off x="0" y="2676525"/>
            <a:ext cx="1703388" cy="825500"/>
          </a:xfrm>
          <a:prstGeom prst="rect">
            <a:avLst/>
          </a:prstGeom>
          <a:noFill/>
          <a:ln w="9525">
            <a:noFill/>
            <a:miter lim="800000"/>
            <a:headEnd/>
            <a:tailEnd/>
          </a:ln>
        </p:spPr>
        <p:txBody>
          <a:bodyPr>
            <a:spAutoFit/>
          </a:bodyPr>
          <a:lstStyle/>
          <a:p>
            <a:pPr>
              <a:lnSpc>
                <a:spcPct val="100000"/>
              </a:lnSpc>
              <a:spcBef>
                <a:spcPct val="50000"/>
              </a:spcBef>
            </a:pPr>
            <a:r>
              <a:rPr lang="zh-CN" altLang="en-US" sz="1600">
                <a:solidFill>
                  <a:schemeClr val="tx1"/>
                </a:solidFill>
                <a:latin typeface="Times New Roman" pitchFamily="18" charset="0"/>
              </a:rPr>
              <a:t>第</a:t>
            </a:r>
            <a:r>
              <a:rPr lang="en-US" altLang="zh-CN" sz="1600">
                <a:solidFill>
                  <a:schemeClr val="tx1"/>
                </a:solidFill>
                <a:latin typeface="Times New Roman" pitchFamily="18" charset="0"/>
              </a:rPr>
              <a:t>7</a:t>
            </a:r>
            <a:r>
              <a:rPr lang="zh-CN" altLang="en-US" sz="1600">
                <a:solidFill>
                  <a:schemeClr val="tx1"/>
                </a:solidFill>
                <a:latin typeface="Times New Roman" pitchFamily="18" charset="0"/>
              </a:rPr>
              <a:t>章  基于动态模型的异步电动机调速系统</a:t>
            </a:r>
          </a:p>
        </p:txBody>
      </p:sp>
      <p:sp>
        <p:nvSpPr>
          <p:cNvPr id="11269" name="Text Box 26"/>
          <p:cNvSpPr txBox="1">
            <a:spLocks noChangeArrowheads="1"/>
          </p:cNvSpPr>
          <p:nvPr/>
        </p:nvSpPr>
        <p:spPr bwMode="auto">
          <a:xfrm>
            <a:off x="0" y="1079500"/>
            <a:ext cx="1687513" cy="581025"/>
          </a:xfrm>
          <a:prstGeom prst="rect">
            <a:avLst/>
          </a:prstGeom>
          <a:noFill/>
          <a:ln w="9525">
            <a:noFill/>
            <a:miter lim="800000"/>
            <a:headEnd/>
            <a:tailEnd/>
          </a:ln>
        </p:spPr>
        <p:txBody>
          <a:bodyPr>
            <a:spAutoFit/>
          </a:bodyPr>
          <a:lstStyle/>
          <a:p>
            <a:pPr>
              <a:lnSpc>
                <a:spcPct val="100000"/>
              </a:lnSpc>
              <a:spcBef>
                <a:spcPct val="50000"/>
              </a:spcBef>
            </a:pPr>
            <a:r>
              <a:rPr lang="zh-CN" altLang="en-US" sz="1600">
                <a:solidFill>
                  <a:schemeClr val="tx1"/>
                </a:solidFill>
                <a:latin typeface="Times New Roman" pitchFamily="18" charset="0"/>
              </a:rPr>
              <a:t>第</a:t>
            </a:r>
            <a:r>
              <a:rPr lang="en-US" altLang="zh-CN" sz="1600">
                <a:solidFill>
                  <a:schemeClr val="tx1"/>
                </a:solidFill>
                <a:latin typeface="Times New Roman" pitchFamily="18" charset="0"/>
              </a:rPr>
              <a:t>1</a:t>
            </a:r>
            <a:r>
              <a:rPr lang="zh-CN" altLang="en-US" sz="1600">
                <a:solidFill>
                  <a:schemeClr val="tx1"/>
                </a:solidFill>
                <a:latin typeface="Times New Roman" pitchFamily="18" charset="0"/>
              </a:rPr>
              <a:t>章  交流调速系统绪论</a:t>
            </a:r>
          </a:p>
        </p:txBody>
      </p:sp>
      <p:sp>
        <p:nvSpPr>
          <p:cNvPr id="11270" name="Text Box 27"/>
          <p:cNvSpPr txBox="1">
            <a:spLocks noChangeArrowheads="1"/>
          </p:cNvSpPr>
          <p:nvPr/>
        </p:nvSpPr>
        <p:spPr bwMode="auto">
          <a:xfrm>
            <a:off x="0" y="1749425"/>
            <a:ext cx="1693863" cy="825500"/>
          </a:xfrm>
          <a:prstGeom prst="rect">
            <a:avLst/>
          </a:prstGeom>
          <a:noFill/>
          <a:ln w="9525">
            <a:noFill/>
            <a:miter lim="800000"/>
            <a:headEnd/>
            <a:tailEnd/>
          </a:ln>
        </p:spPr>
        <p:txBody>
          <a:bodyPr>
            <a:spAutoFit/>
          </a:bodyPr>
          <a:lstStyle/>
          <a:p>
            <a:pPr>
              <a:lnSpc>
                <a:spcPct val="100000"/>
              </a:lnSpc>
              <a:spcBef>
                <a:spcPct val="50000"/>
              </a:spcBef>
            </a:pPr>
            <a:r>
              <a:rPr lang="zh-CN" altLang="zh-CN" sz="1600">
                <a:solidFill>
                  <a:schemeClr val="tx1"/>
                </a:solidFill>
                <a:latin typeface="Times New Roman" pitchFamily="18" charset="0"/>
              </a:rPr>
              <a:t>第</a:t>
            </a:r>
            <a:r>
              <a:rPr lang="en-US" altLang="zh-CN" sz="1600">
                <a:solidFill>
                  <a:schemeClr val="tx1"/>
                </a:solidFill>
                <a:latin typeface="Times New Roman" pitchFamily="18" charset="0"/>
              </a:rPr>
              <a:t>6</a:t>
            </a:r>
            <a:r>
              <a:rPr lang="zh-CN" altLang="zh-CN" sz="1600">
                <a:solidFill>
                  <a:schemeClr val="tx1"/>
                </a:solidFill>
                <a:latin typeface="Times New Roman" pitchFamily="18" charset="0"/>
              </a:rPr>
              <a:t>章 </a:t>
            </a:r>
            <a:r>
              <a:rPr lang="zh-CN" altLang="en-US" sz="1600">
                <a:solidFill>
                  <a:schemeClr val="tx1"/>
                </a:solidFill>
                <a:latin typeface="Times New Roman" pitchFamily="18" charset="0"/>
              </a:rPr>
              <a:t> </a:t>
            </a:r>
            <a:r>
              <a:rPr lang="zh-CN" altLang="zh-CN" sz="1600">
                <a:solidFill>
                  <a:schemeClr val="tx1"/>
                </a:solidFill>
                <a:latin typeface="Times New Roman" pitchFamily="18" charset="0"/>
              </a:rPr>
              <a:t>基于稳态模型的异步电动机调速系统</a:t>
            </a:r>
            <a:endParaRPr lang="en-US" altLang="zh-CN" sz="1600">
              <a:solidFill>
                <a:schemeClr val="tx1"/>
              </a:solidFill>
              <a:latin typeface="Times New Roman" pitchFamily="18" charset="0"/>
            </a:endParaRPr>
          </a:p>
        </p:txBody>
      </p:sp>
      <p:sp>
        <p:nvSpPr>
          <p:cNvPr id="11271" name="Text Box 29"/>
          <p:cNvSpPr txBox="1">
            <a:spLocks noChangeArrowheads="1"/>
          </p:cNvSpPr>
          <p:nvPr/>
        </p:nvSpPr>
        <p:spPr bwMode="auto">
          <a:xfrm>
            <a:off x="0" y="3606800"/>
            <a:ext cx="1685925" cy="830263"/>
          </a:xfrm>
          <a:prstGeom prst="rect">
            <a:avLst/>
          </a:prstGeom>
          <a:noFill/>
          <a:ln w="9525">
            <a:noFill/>
            <a:miter lim="800000"/>
            <a:headEnd/>
            <a:tailEnd/>
          </a:ln>
        </p:spPr>
        <p:txBody>
          <a:bodyPr>
            <a:spAutoFit/>
          </a:bodyPr>
          <a:lstStyle/>
          <a:p>
            <a:pPr>
              <a:lnSpc>
                <a:spcPct val="100000"/>
              </a:lnSpc>
              <a:spcBef>
                <a:spcPct val="50000"/>
              </a:spcBef>
            </a:pPr>
            <a:r>
              <a:rPr lang="zh-CN" altLang="en-US" sz="1600">
                <a:solidFill>
                  <a:schemeClr val="tx1"/>
                </a:solidFill>
                <a:latin typeface="Times New Roman" pitchFamily="18" charset="0"/>
              </a:rPr>
              <a:t>第</a:t>
            </a:r>
            <a:r>
              <a:rPr lang="en-US" altLang="zh-CN" sz="1600">
                <a:solidFill>
                  <a:schemeClr val="tx1"/>
                </a:solidFill>
                <a:latin typeface="Times New Roman" pitchFamily="18" charset="0"/>
              </a:rPr>
              <a:t>8</a:t>
            </a:r>
            <a:r>
              <a:rPr lang="zh-CN" altLang="en-US" sz="1600">
                <a:solidFill>
                  <a:schemeClr val="tx1"/>
                </a:solidFill>
                <a:latin typeface="Times New Roman" pitchFamily="18" charset="0"/>
              </a:rPr>
              <a:t>章 </a:t>
            </a:r>
            <a:r>
              <a:rPr lang="zh-CN" altLang="zh-CN" sz="1600">
                <a:solidFill>
                  <a:schemeClr val="tx1"/>
                </a:solidFill>
              </a:rPr>
              <a:t>绕线转子异步电机转子变频控制系统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p:txBody>
          <a:bodyPr/>
          <a:lstStyle/>
          <a:p>
            <a:pPr eaLnBrk="1" hangingPunct="1"/>
            <a:r>
              <a:rPr lang="zh-CN" altLang="en-US" sz="3200" smtClean="0">
                <a:latin typeface="黑体" pitchFamily="49" charset="-122"/>
                <a:ea typeface="黑体" pitchFamily="49" charset="-122"/>
              </a:rPr>
              <a:t>第</a:t>
            </a:r>
            <a:r>
              <a:rPr lang="en-US" altLang="zh-CN" sz="3200" smtClean="0">
                <a:latin typeface="黑体" pitchFamily="49" charset="-122"/>
                <a:ea typeface="黑体" pitchFamily="49" charset="-122"/>
              </a:rPr>
              <a:t>1</a:t>
            </a:r>
            <a:r>
              <a:rPr lang="zh-CN" altLang="en-US" sz="3200" smtClean="0">
                <a:latin typeface="黑体" pitchFamily="49" charset="-122"/>
                <a:ea typeface="黑体" pitchFamily="49" charset="-122"/>
              </a:rPr>
              <a:t>章  交流调速系统绪论</a:t>
            </a:r>
          </a:p>
        </p:txBody>
      </p:sp>
      <p:sp>
        <p:nvSpPr>
          <p:cNvPr id="12290" name="AutoShape 3" descr="001"/>
          <p:cNvSpPr>
            <a:spLocks noChangeAspect="1" noChangeArrowheads="1"/>
          </p:cNvSpPr>
          <p:nvPr/>
        </p:nvSpPr>
        <p:spPr bwMode="auto">
          <a:xfrm>
            <a:off x="176213" y="2832100"/>
            <a:ext cx="6000750" cy="811213"/>
          </a:xfrm>
          <a:prstGeom prst="rect">
            <a:avLst/>
          </a:prstGeom>
          <a:noFill/>
          <a:ln w="9525">
            <a:noFill/>
            <a:miter lim="800000"/>
            <a:headEnd/>
            <a:tailEnd/>
          </a:ln>
        </p:spPr>
        <p:txBody>
          <a:bodyPr/>
          <a:lstStyle/>
          <a:p>
            <a:pPr algn="ctr"/>
            <a:endParaRPr lang="zh-CN" altLang="en-US" sz="4800"/>
          </a:p>
        </p:txBody>
      </p:sp>
      <p:sp>
        <p:nvSpPr>
          <p:cNvPr id="239653" name="Rectangle 37"/>
          <p:cNvSpPr>
            <a:spLocks noGrp="1" noChangeArrowheads="1"/>
          </p:cNvSpPr>
          <p:nvPr>
            <p:ph type="body" sz="half" idx="1"/>
          </p:nvPr>
        </p:nvSpPr>
        <p:spPr>
          <a:xfrm>
            <a:off x="2136775" y="1684338"/>
            <a:ext cx="6215063" cy="4811712"/>
          </a:xfrm>
        </p:spPr>
        <p:txBody>
          <a:bodyPr/>
          <a:lstStyle/>
          <a:p>
            <a:pPr marL="0" indent="0" eaLnBrk="1" hangingPunct="1">
              <a:spcBef>
                <a:spcPct val="50000"/>
              </a:spcBef>
              <a:buFont typeface="Wingdings" pitchFamily="2" charset="2"/>
              <a:buNone/>
              <a:defRPr/>
            </a:pPr>
            <a:r>
              <a:rPr lang="zh-CN" altLang="en-US" sz="2400" smtClean="0">
                <a:effectLst>
                  <a:outerShdw blurRad="38100" dist="38100" dir="2700000" algn="tl">
                    <a:srgbClr val="C0C0C0"/>
                  </a:outerShdw>
                </a:effectLst>
                <a:ea typeface="宋体" panose="02010600030101010101" pitchFamily="2" charset="-122"/>
              </a:rPr>
              <a:t>一、运动控制系统及其组成</a:t>
            </a:r>
          </a:p>
          <a:p>
            <a:pPr marL="0" indent="0" eaLnBrk="1" hangingPunct="1">
              <a:spcBef>
                <a:spcPct val="50000"/>
              </a:spcBef>
              <a:buFont typeface="Wingdings" pitchFamily="2" charset="2"/>
              <a:buNone/>
              <a:defRPr/>
            </a:pPr>
            <a:r>
              <a:rPr lang="zh-CN" altLang="en-US" sz="2400" smtClean="0">
                <a:effectLst>
                  <a:outerShdw blurRad="38100" dist="38100" dir="2700000" algn="tl">
                    <a:srgbClr val="C0C0C0"/>
                  </a:outerShdw>
                </a:effectLst>
                <a:ea typeface="宋体" panose="02010600030101010101" pitchFamily="2" charset="-122"/>
              </a:rPr>
              <a:t>二、运动控制系统的历史与发展</a:t>
            </a:r>
          </a:p>
          <a:p>
            <a:pPr marL="0" indent="0" eaLnBrk="1" hangingPunct="1">
              <a:spcBef>
                <a:spcPct val="50000"/>
              </a:spcBef>
              <a:buFont typeface="Wingdings" pitchFamily="2" charset="2"/>
              <a:buNone/>
              <a:defRPr/>
            </a:pPr>
            <a:r>
              <a:rPr lang="zh-CN" altLang="en-US" sz="2400" smtClean="0">
                <a:effectLst>
                  <a:outerShdw blurRad="38100" dist="38100" dir="2700000" algn="tl">
                    <a:srgbClr val="C0C0C0"/>
                  </a:outerShdw>
                </a:effectLst>
                <a:ea typeface="宋体" panose="02010600030101010101" pitchFamily="2" charset="-122"/>
              </a:rPr>
              <a:t>三、运动控制系统转矩控制规律</a:t>
            </a:r>
          </a:p>
          <a:p>
            <a:pPr marL="0" indent="0" eaLnBrk="1" hangingPunct="1">
              <a:spcBef>
                <a:spcPct val="50000"/>
              </a:spcBef>
              <a:buFont typeface="Wingdings" pitchFamily="2" charset="2"/>
              <a:buNone/>
              <a:defRPr/>
            </a:pPr>
            <a:r>
              <a:rPr lang="zh-CN" altLang="en-US" sz="2400" smtClean="0">
                <a:effectLst>
                  <a:outerShdw blurRad="38100" dist="38100" dir="2700000" algn="tl">
                    <a:srgbClr val="C0C0C0"/>
                  </a:outerShdw>
                </a:effectLst>
                <a:ea typeface="宋体" panose="02010600030101010101" pitchFamily="2" charset="-122"/>
              </a:rPr>
              <a:t>四、生产机械的负载转矩特性</a:t>
            </a:r>
          </a:p>
          <a:p>
            <a:pPr marL="0" indent="0" eaLnBrk="1" hangingPunct="1">
              <a:spcBef>
                <a:spcPct val="50000"/>
              </a:spcBef>
              <a:buFont typeface="Wingdings" pitchFamily="2" charset="2"/>
              <a:buNone/>
              <a:defRPr/>
            </a:pPr>
            <a:r>
              <a:rPr lang="zh-CN" altLang="en-US" sz="2400" smtClean="0">
                <a:effectLst>
                  <a:outerShdw blurRad="38100" dist="38100" dir="2700000" algn="tl">
                    <a:srgbClr val="C0C0C0"/>
                  </a:outerShdw>
                </a:effectLst>
                <a:ea typeface="宋体" panose="02010600030101010101" pitchFamily="2" charset="-122"/>
              </a:rPr>
              <a:t>五、交流调速系统应用领域</a:t>
            </a:r>
          </a:p>
          <a:p>
            <a:pPr marL="0" indent="0" eaLnBrk="1" hangingPunct="1">
              <a:spcBef>
                <a:spcPct val="50000"/>
              </a:spcBef>
              <a:buFont typeface="Wingdings" pitchFamily="2" charset="2"/>
              <a:buNone/>
              <a:defRPr/>
            </a:pPr>
            <a:r>
              <a:rPr lang="zh-CN" altLang="en-US" sz="2400" smtClean="0">
                <a:effectLst>
                  <a:outerShdw blurRad="38100" dist="38100" dir="2700000" algn="tl">
                    <a:srgbClr val="C0C0C0"/>
                  </a:outerShdw>
                </a:effectLst>
                <a:ea typeface="宋体" panose="02010600030101010101" pitchFamily="2" charset="-122"/>
              </a:rPr>
              <a:t>六、交流调速系统分类</a:t>
            </a:r>
          </a:p>
        </p:txBody>
      </p:sp>
      <p:sp>
        <p:nvSpPr>
          <p:cNvPr id="239654" name="Rectangle 38"/>
          <p:cNvSpPr>
            <a:spLocks noChangeArrowheads="1"/>
          </p:cNvSpPr>
          <p:nvPr/>
        </p:nvSpPr>
        <p:spPr bwMode="auto">
          <a:xfrm>
            <a:off x="3687763" y="1030288"/>
            <a:ext cx="2343150" cy="530225"/>
          </a:xfrm>
          <a:prstGeom prst="rect">
            <a:avLst/>
          </a:prstGeom>
          <a:noFill/>
          <a:ln w="9525">
            <a:noFill/>
            <a:miter lim="800000"/>
          </a:ln>
          <a:effectLst/>
        </p:spPr>
        <p:txBody>
          <a:bodyPr wrap="none">
            <a:spAutoFit/>
          </a:bodyPr>
          <a:lstStyle/>
          <a:p>
            <a:pPr algn="ctr">
              <a:buFontTx/>
              <a:buNone/>
              <a:defRPr/>
            </a:pPr>
            <a:r>
              <a:rPr lang="zh-CN" altLang="en-US" sz="3200">
                <a:solidFill>
                  <a:schemeClr val="tx1"/>
                </a:solidFill>
                <a:effectLst>
                  <a:outerShdw blurRad="38100" dist="38100" dir="2700000" algn="tl">
                    <a:srgbClr val="C0C0C0"/>
                  </a:outerShdw>
                </a:effectLst>
                <a:sym typeface="+mn-ea"/>
              </a:rPr>
              <a:t>内  容  提  要</a:t>
            </a:r>
          </a:p>
        </p:txBody>
      </p:sp>
      <p:sp>
        <p:nvSpPr>
          <p:cNvPr id="12" name="Rectangle 22"/>
          <p:cNvSpPr>
            <a:spLocks noChangeArrowheads="1"/>
          </p:cNvSpPr>
          <p:nvPr/>
        </p:nvSpPr>
        <p:spPr bwMode="auto">
          <a:xfrm>
            <a:off x="12700" y="5203825"/>
            <a:ext cx="1628775" cy="473075"/>
          </a:xfrm>
          <a:prstGeom prst="rect">
            <a:avLst/>
          </a:prstGeom>
          <a:solidFill>
            <a:srgbClr val="FFFFFF"/>
          </a:solidFill>
          <a:ln w="9525">
            <a:noFill/>
            <a:miter lim="800000"/>
          </a:ln>
          <a:effectLst/>
        </p:spPr>
        <p:txBody>
          <a:bodyPr lIns="0" tIns="0" rIns="90000" bIns="0"/>
          <a:lstStyle/>
          <a:p>
            <a:pPr>
              <a:spcBef>
                <a:spcPct val="50000"/>
              </a:spcBef>
              <a:buClr>
                <a:srgbClr val="FF9933"/>
              </a:buClr>
              <a:buFont typeface="Wingdings" panose="05000000000000000000" pitchFamily="2" charset="2"/>
              <a:buNone/>
              <a:defRPr/>
            </a:pPr>
            <a:r>
              <a:rPr lang="zh-CN" altLang="en-US" sz="1600" dirty="0">
                <a:solidFill>
                  <a:schemeClr val="tx1"/>
                </a:solidFill>
                <a:effectLst>
                  <a:outerShdw blurRad="38100" dist="38100" dir="2700000" algn="tl">
                    <a:srgbClr val="C0C0C0"/>
                  </a:outerShdw>
                </a:effectLst>
                <a:latin typeface="Arial" panose="020B0604020202020204" pitchFamily="34" charset="0"/>
                <a:sym typeface="+mn-ea"/>
                <a:hlinkClick r:id="rId2" action="ppaction://hlinksldjump"/>
              </a:rPr>
              <a:t>六、交流调速系统分类</a:t>
            </a:r>
            <a:endParaRPr lang="zh-CN" altLang="en-US" sz="16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13" name="Rectangle 23"/>
          <p:cNvSpPr>
            <a:spLocks noChangeArrowheads="1"/>
          </p:cNvSpPr>
          <p:nvPr/>
        </p:nvSpPr>
        <p:spPr bwMode="auto">
          <a:xfrm>
            <a:off x="0" y="1228725"/>
            <a:ext cx="1628775" cy="539750"/>
          </a:xfrm>
          <a:prstGeom prst="rect">
            <a:avLst/>
          </a:prstGeom>
          <a:solidFill>
            <a:srgbClr val="FFFFFF"/>
          </a:solidFill>
          <a:ln w="9525">
            <a:noFill/>
            <a:miter lim="800000"/>
          </a:ln>
          <a:effectLst/>
        </p:spPr>
        <p:txBody>
          <a:bodyPr>
            <a:spAutoFit/>
          </a:bodyPr>
          <a:lstStyle/>
          <a:p>
            <a:pPr>
              <a:buFontTx/>
              <a:buNone/>
              <a:defRPr/>
            </a:pPr>
            <a:r>
              <a:rPr lang="zh-CN" altLang="en-US" sz="1600" dirty="0">
                <a:solidFill>
                  <a:srgbClr val="A50021"/>
                </a:solidFill>
                <a:effectLst>
                  <a:outerShdw blurRad="38100" dist="38100" dir="2700000" algn="tl">
                    <a:srgbClr val="C0C0C0"/>
                  </a:outerShdw>
                </a:effectLst>
                <a:sym typeface="+mn-ea"/>
                <a:hlinkClick r:id="rId3" action="ppaction://hlinksldjump"/>
              </a:rPr>
              <a:t>一、运动控制系统及其组成</a:t>
            </a:r>
            <a:endParaRPr lang="zh-CN" altLang="en-US" sz="1600" dirty="0">
              <a:solidFill>
                <a:srgbClr val="A50021"/>
              </a:solidFill>
              <a:effectLst>
                <a:outerShdw blurRad="38100" dist="38100" dir="2700000" algn="tl">
                  <a:srgbClr val="C0C0C0"/>
                </a:outerShdw>
              </a:effectLst>
              <a:sym typeface="+mn-ea"/>
            </a:endParaRPr>
          </a:p>
        </p:txBody>
      </p:sp>
      <p:sp>
        <p:nvSpPr>
          <p:cNvPr id="14" name="Rectangle 24"/>
          <p:cNvSpPr>
            <a:spLocks noChangeArrowheads="1"/>
          </p:cNvSpPr>
          <p:nvPr/>
        </p:nvSpPr>
        <p:spPr bwMode="auto">
          <a:xfrm>
            <a:off x="14288" y="2006600"/>
            <a:ext cx="1603375" cy="474663"/>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4" action="ppaction://hlinksldjump"/>
              </a:rPr>
              <a:t>二、运动控制系统的历史与发展</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15" name="Rectangle 25"/>
          <p:cNvSpPr>
            <a:spLocks noChangeArrowheads="1"/>
          </p:cNvSpPr>
          <p:nvPr/>
        </p:nvSpPr>
        <p:spPr bwMode="auto">
          <a:xfrm>
            <a:off x="-1588" y="2795588"/>
            <a:ext cx="1616076" cy="506412"/>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5" action="ppaction://hlinksldjump"/>
              </a:rPr>
              <a:t>三、运动控制系统转矩控制规律</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16" name="Rectangle 26"/>
          <p:cNvSpPr>
            <a:spLocks noChangeArrowheads="1"/>
          </p:cNvSpPr>
          <p:nvPr/>
        </p:nvSpPr>
        <p:spPr bwMode="auto">
          <a:xfrm>
            <a:off x="0" y="3576638"/>
            <a:ext cx="1671638" cy="5207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6" action="ppaction://hlinksldjump"/>
              </a:rPr>
              <a:t>四、生产机械的负载转矩特性</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17" name="Rectangle 27"/>
          <p:cNvSpPr>
            <a:spLocks noChangeArrowheads="1"/>
          </p:cNvSpPr>
          <p:nvPr/>
        </p:nvSpPr>
        <p:spPr bwMode="auto">
          <a:xfrm>
            <a:off x="12700" y="4421188"/>
            <a:ext cx="1643063" cy="4953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7" action="ppaction://hlinksldjump"/>
              </a:rPr>
              <a:t>五、交流调速系统应用领域</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Tree>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1712913" y="1006475"/>
            <a:ext cx="7431087" cy="701675"/>
          </a:xfrm>
        </p:spPr>
        <p:txBody>
          <a:bodyPr/>
          <a:lstStyle/>
          <a:p>
            <a:pPr eaLnBrk="1" hangingPunct="1">
              <a:defRPr/>
            </a:pPr>
            <a:r>
              <a:rPr lang="zh-CN" altLang="en-US" sz="2800" smtClean="0">
                <a:effectLst>
                  <a:outerShdw blurRad="38100" dist="38100" dir="2700000" algn="tl">
                    <a:srgbClr val="C0C0C0"/>
                  </a:outerShdw>
                </a:effectLst>
                <a:ea typeface="宋体" panose="02010600030101010101" pitchFamily="2" charset="-122"/>
              </a:rPr>
              <a:t>现代运动控制：</a:t>
            </a:r>
            <a:r>
              <a:rPr lang="zh-CN" altLang="en-US" sz="2600" smtClean="0">
                <a:latin typeface="Times New Roman" panose="02020603050405020304" pitchFamily="18" charset="0"/>
                <a:ea typeface="宋体" panose="02010600030101010101" pitchFamily="2" charset="-122"/>
              </a:rPr>
              <a:t>多门学科相互交叉的</a:t>
            </a:r>
            <a:r>
              <a:rPr lang="zh-CN" altLang="en-US" sz="2600" smtClean="0">
                <a:solidFill>
                  <a:srgbClr val="A50021"/>
                </a:solidFill>
                <a:effectLst>
                  <a:outerShdw blurRad="38100" dist="38100" dir="2700000" algn="tl">
                    <a:srgbClr val="C0C0C0"/>
                  </a:outerShdw>
                </a:effectLst>
                <a:latin typeface="Times New Roman" panose="02020603050405020304" pitchFamily="18" charset="0"/>
                <a:ea typeface="宋体" panose="02010600030101010101" pitchFamily="2" charset="-122"/>
              </a:rPr>
              <a:t>综合性学科</a:t>
            </a:r>
            <a:r>
              <a:rPr lang="zh-CN" altLang="en-US" sz="2600" smtClean="0">
                <a:latin typeface="Times New Roman" panose="02020603050405020304" pitchFamily="18" charset="0"/>
                <a:ea typeface="宋体" panose="02010600030101010101" pitchFamily="2" charset="-122"/>
              </a:rPr>
              <a:t> 。</a:t>
            </a:r>
          </a:p>
        </p:txBody>
      </p:sp>
      <p:sp>
        <p:nvSpPr>
          <p:cNvPr id="12291" name="Text Box 5"/>
          <p:cNvSpPr txBox="1">
            <a:spLocks noChangeArrowheads="1"/>
          </p:cNvSpPr>
          <p:nvPr/>
        </p:nvSpPr>
        <p:spPr bwMode="auto">
          <a:xfrm>
            <a:off x="3340100" y="6321425"/>
            <a:ext cx="4175125" cy="396875"/>
          </a:xfrm>
          <a:prstGeom prst="rect">
            <a:avLst/>
          </a:prstGeom>
          <a:noFill/>
          <a:ln w="9525">
            <a:noFill/>
            <a:miter lim="800000"/>
            <a:headEnd/>
            <a:tailEnd/>
          </a:ln>
        </p:spPr>
        <p:txBody>
          <a:bodyPr>
            <a:spAutoFit/>
          </a:bodyPr>
          <a:lstStyle/>
          <a:p>
            <a:pPr algn="ctr">
              <a:lnSpc>
                <a:spcPct val="100000"/>
              </a:lnSpc>
              <a:spcBef>
                <a:spcPct val="50000"/>
              </a:spcBef>
            </a:pPr>
            <a:r>
              <a:rPr lang="zh-CN" altLang="en-US" sz="2000">
                <a:solidFill>
                  <a:schemeClr val="tx1"/>
                </a:solidFill>
                <a:latin typeface="Times New Roman" pitchFamily="18" charset="0"/>
              </a:rPr>
              <a:t>图</a:t>
            </a:r>
            <a:r>
              <a:rPr lang="en-US" altLang="zh-CN" sz="2000">
                <a:solidFill>
                  <a:schemeClr val="tx1"/>
                </a:solidFill>
                <a:latin typeface="Times New Roman" pitchFamily="18" charset="0"/>
              </a:rPr>
              <a:t>1-1</a:t>
            </a:r>
            <a:r>
              <a:rPr lang="zh-CN" altLang="en-US" sz="2000">
                <a:solidFill>
                  <a:schemeClr val="tx1"/>
                </a:solidFill>
                <a:latin typeface="Times New Roman" pitchFamily="18" charset="0"/>
              </a:rPr>
              <a:t>运动控制及其相关学科</a:t>
            </a:r>
          </a:p>
        </p:txBody>
      </p:sp>
      <p:sp>
        <p:nvSpPr>
          <p:cNvPr id="217110" name="Rectangle 22"/>
          <p:cNvSpPr>
            <a:spLocks noChangeArrowheads="1"/>
          </p:cNvSpPr>
          <p:nvPr/>
        </p:nvSpPr>
        <p:spPr bwMode="auto">
          <a:xfrm>
            <a:off x="12700" y="5203825"/>
            <a:ext cx="1628775" cy="473075"/>
          </a:xfrm>
          <a:prstGeom prst="rect">
            <a:avLst/>
          </a:prstGeom>
          <a:solidFill>
            <a:srgbClr val="FFFFFF"/>
          </a:solidFill>
          <a:ln w="9525">
            <a:noFill/>
            <a:miter lim="800000"/>
          </a:ln>
          <a:effectLst/>
        </p:spPr>
        <p:txBody>
          <a:bodyPr lIns="0" tIns="0" rIns="90000" bIns="0"/>
          <a:lstStyle/>
          <a:p>
            <a:pPr>
              <a:spcBef>
                <a:spcPct val="50000"/>
              </a:spcBef>
              <a:buClr>
                <a:srgbClr val="FF9933"/>
              </a:buClr>
              <a:buFont typeface="Wingdings" panose="05000000000000000000" pitchFamily="2" charset="2"/>
              <a:buNone/>
              <a:defRPr/>
            </a:pPr>
            <a:r>
              <a:rPr lang="zh-CN" altLang="en-US" sz="1600" dirty="0">
                <a:solidFill>
                  <a:schemeClr val="tx1"/>
                </a:solidFill>
                <a:effectLst>
                  <a:outerShdw blurRad="38100" dist="38100" dir="2700000" algn="tl">
                    <a:srgbClr val="C0C0C0"/>
                  </a:outerShdw>
                </a:effectLst>
                <a:latin typeface="Arial" panose="020B0604020202020204" pitchFamily="34" charset="0"/>
                <a:sym typeface="+mn-ea"/>
                <a:hlinkClick r:id="rId2" action="ppaction://hlinksldjump"/>
              </a:rPr>
              <a:t>六、交流调速系统分类</a:t>
            </a:r>
            <a:endParaRPr lang="zh-CN" altLang="en-US" sz="16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17111" name="Rectangle 23"/>
          <p:cNvSpPr>
            <a:spLocks noChangeArrowheads="1"/>
          </p:cNvSpPr>
          <p:nvPr/>
        </p:nvSpPr>
        <p:spPr bwMode="auto">
          <a:xfrm>
            <a:off x="0" y="1228725"/>
            <a:ext cx="1628775" cy="539750"/>
          </a:xfrm>
          <a:prstGeom prst="rect">
            <a:avLst/>
          </a:prstGeom>
          <a:solidFill>
            <a:schemeClr val="accent5">
              <a:lumMod val="40000"/>
              <a:lumOff val="60000"/>
            </a:schemeClr>
          </a:solidFill>
          <a:ln w="9525">
            <a:noFill/>
            <a:miter lim="800000"/>
          </a:ln>
          <a:effectLst/>
        </p:spPr>
        <p:txBody>
          <a:bodyPr>
            <a:spAutoFit/>
          </a:bodyPr>
          <a:lstStyle/>
          <a:p>
            <a:pPr>
              <a:buFontTx/>
              <a:buNone/>
              <a:defRPr/>
            </a:pPr>
            <a:r>
              <a:rPr lang="zh-CN" altLang="en-US" sz="1600" dirty="0">
                <a:solidFill>
                  <a:srgbClr val="A50021"/>
                </a:solidFill>
                <a:effectLst>
                  <a:outerShdw blurRad="38100" dist="38100" dir="2700000" algn="tl">
                    <a:srgbClr val="C0C0C0"/>
                  </a:outerShdw>
                </a:effectLst>
                <a:sym typeface="+mn-ea"/>
                <a:hlinkClick r:id="rId3" action="ppaction://hlinksldjump"/>
              </a:rPr>
              <a:t>一、运动控制系统及其组成</a:t>
            </a:r>
            <a:endParaRPr lang="zh-CN" altLang="en-US" sz="1600" dirty="0">
              <a:solidFill>
                <a:srgbClr val="A50021"/>
              </a:solidFill>
              <a:effectLst>
                <a:outerShdw blurRad="38100" dist="38100" dir="2700000" algn="tl">
                  <a:srgbClr val="C0C0C0"/>
                </a:outerShdw>
              </a:effectLst>
              <a:sym typeface="+mn-ea"/>
            </a:endParaRPr>
          </a:p>
        </p:txBody>
      </p:sp>
      <p:sp>
        <p:nvSpPr>
          <p:cNvPr id="217112" name="Rectangle 24"/>
          <p:cNvSpPr>
            <a:spLocks noChangeArrowheads="1"/>
          </p:cNvSpPr>
          <p:nvPr/>
        </p:nvSpPr>
        <p:spPr bwMode="auto">
          <a:xfrm>
            <a:off x="14288" y="2006600"/>
            <a:ext cx="1603375" cy="474663"/>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4" action="ppaction://hlinksldjump"/>
              </a:rPr>
              <a:t>二、运动控制系统的历史与发展</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17113" name="Rectangle 25"/>
          <p:cNvSpPr>
            <a:spLocks noChangeArrowheads="1"/>
          </p:cNvSpPr>
          <p:nvPr/>
        </p:nvSpPr>
        <p:spPr bwMode="auto">
          <a:xfrm>
            <a:off x="-1588" y="2795588"/>
            <a:ext cx="1616076" cy="506412"/>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5" action="ppaction://hlinksldjump"/>
              </a:rPr>
              <a:t>三、运动控制系统转矩控制规律</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17114" name="Rectangle 26"/>
          <p:cNvSpPr>
            <a:spLocks noChangeArrowheads="1"/>
          </p:cNvSpPr>
          <p:nvPr/>
        </p:nvSpPr>
        <p:spPr bwMode="auto">
          <a:xfrm>
            <a:off x="0" y="3576638"/>
            <a:ext cx="1671638" cy="5207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6" action="ppaction://hlinksldjump"/>
              </a:rPr>
              <a:t>四、生产机械的负载转矩特性</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17115" name="Rectangle 27"/>
          <p:cNvSpPr>
            <a:spLocks noChangeArrowheads="1"/>
          </p:cNvSpPr>
          <p:nvPr/>
        </p:nvSpPr>
        <p:spPr bwMode="auto">
          <a:xfrm>
            <a:off x="12700" y="4421188"/>
            <a:ext cx="1643063" cy="4953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7" action="ppaction://hlinksldjump"/>
              </a:rPr>
              <a:t>五、交流调速系统应用领域</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12" name="Rectangle 2"/>
          <p:cNvSpPr txBox="1">
            <a:spLocks noChangeArrowheads="1"/>
          </p:cNvSpPr>
          <p:nvPr/>
        </p:nvSpPr>
        <p:spPr bwMode="auto">
          <a:xfrm>
            <a:off x="1905000" y="206375"/>
            <a:ext cx="7239000" cy="741363"/>
          </a:xfrm>
          <a:prstGeom prst="rect">
            <a:avLst/>
          </a:prstGeom>
          <a:noFill/>
          <a:ln w="9525">
            <a:noFill/>
            <a:miter lim="800000"/>
          </a:ln>
          <a:effectLst/>
        </p:spPr>
        <p:txBody>
          <a:bodyPr lIns="0" tIns="0" bIns="0" anchor="ctr"/>
          <a:lstStyle/>
          <a:p>
            <a:pPr>
              <a:buFontTx/>
              <a:buNone/>
            </a:pPr>
            <a:r>
              <a:rPr lang="zh-CN" altLang="en-US" sz="3200">
                <a:solidFill>
                  <a:schemeClr val="tx1"/>
                </a:solidFill>
                <a:effectLst>
                  <a:outerShdw blurRad="38100" dist="38100" dir="2700000" algn="tl">
                    <a:srgbClr val="C0C0C0"/>
                  </a:outerShdw>
                </a:effectLst>
                <a:latin typeface="Arial" pitchFamily="34" charset="0"/>
              </a:rPr>
              <a:t>一、 运动控制系统及其组成 </a:t>
            </a:r>
          </a:p>
        </p:txBody>
      </p:sp>
      <p:pic>
        <p:nvPicPr>
          <p:cNvPr id="12302" name="Picture 14"/>
          <p:cNvPicPr>
            <a:picLocks noChangeAspect="1" noChangeArrowheads="1"/>
          </p:cNvPicPr>
          <p:nvPr/>
        </p:nvPicPr>
        <p:blipFill>
          <a:blip r:embed="rId8" cstate="print"/>
          <a:srcRect/>
          <a:stretch>
            <a:fillRect/>
          </a:stretch>
        </p:blipFill>
        <p:spPr bwMode="auto">
          <a:xfrm>
            <a:off x="3021013" y="1687513"/>
            <a:ext cx="4862512" cy="4483100"/>
          </a:xfrm>
          <a:prstGeom prst="rect">
            <a:avLst/>
          </a:prstGeom>
          <a:noFill/>
          <a:ln w="9525">
            <a:noFill/>
            <a:miter lim="800000"/>
            <a:headEnd/>
            <a:tailEnd/>
          </a:ln>
        </p:spPr>
      </p:pic>
      <p:pic>
        <p:nvPicPr>
          <p:cNvPr id="12303" name="Picture 15"/>
          <p:cNvPicPr>
            <a:picLocks noChangeAspect="1" noChangeArrowheads="1"/>
          </p:cNvPicPr>
          <p:nvPr/>
        </p:nvPicPr>
        <p:blipFill>
          <a:blip r:embed="rId9" cstate="print"/>
          <a:srcRect/>
          <a:stretch>
            <a:fillRect/>
          </a:stretch>
        </p:blipFill>
        <p:spPr bwMode="auto">
          <a:xfrm>
            <a:off x="4073525" y="2311400"/>
            <a:ext cx="1022350" cy="420688"/>
          </a:xfrm>
          <a:prstGeom prst="rect">
            <a:avLst/>
          </a:prstGeom>
          <a:noFill/>
          <a:ln w="9525">
            <a:noFill/>
            <a:miter lim="800000"/>
            <a:headEnd/>
            <a:tailEnd/>
          </a:ln>
        </p:spPr>
      </p:pic>
      <p:pic>
        <p:nvPicPr>
          <p:cNvPr id="12304" name="Picture 16"/>
          <p:cNvPicPr>
            <a:picLocks noChangeAspect="1" noChangeArrowheads="1"/>
          </p:cNvPicPr>
          <p:nvPr/>
        </p:nvPicPr>
        <p:blipFill>
          <a:blip r:embed="rId10" cstate="print"/>
          <a:srcRect/>
          <a:stretch>
            <a:fillRect/>
          </a:stretch>
        </p:blipFill>
        <p:spPr bwMode="auto">
          <a:xfrm>
            <a:off x="5853113" y="2270125"/>
            <a:ext cx="962025" cy="593725"/>
          </a:xfrm>
          <a:prstGeom prst="rect">
            <a:avLst/>
          </a:prstGeom>
          <a:noFill/>
          <a:ln w="9525">
            <a:noFill/>
            <a:miter lim="800000"/>
            <a:headEnd/>
            <a:tailEnd/>
          </a:ln>
        </p:spPr>
      </p:pic>
      <p:pic>
        <p:nvPicPr>
          <p:cNvPr id="12305" name="Picture 17"/>
          <p:cNvPicPr>
            <a:picLocks noChangeAspect="1" noChangeArrowheads="1"/>
          </p:cNvPicPr>
          <p:nvPr/>
        </p:nvPicPr>
        <p:blipFill>
          <a:blip r:embed="rId11" cstate="print"/>
          <a:srcRect/>
          <a:stretch>
            <a:fillRect/>
          </a:stretch>
        </p:blipFill>
        <p:spPr bwMode="auto">
          <a:xfrm>
            <a:off x="3217863" y="3629025"/>
            <a:ext cx="852487" cy="604838"/>
          </a:xfrm>
          <a:prstGeom prst="rect">
            <a:avLst/>
          </a:prstGeom>
          <a:noFill/>
          <a:ln w="9525">
            <a:noFill/>
            <a:miter lim="800000"/>
            <a:headEnd/>
            <a:tailEnd/>
          </a:ln>
        </p:spPr>
      </p:pic>
      <p:pic>
        <p:nvPicPr>
          <p:cNvPr id="12306" name="Picture 18"/>
          <p:cNvPicPr>
            <a:picLocks noChangeAspect="1" noChangeArrowheads="1"/>
          </p:cNvPicPr>
          <p:nvPr/>
        </p:nvPicPr>
        <p:blipFill>
          <a:blip r:embed="rId12" cstate="print"/>
          <a:srcRect/>
          <a:stretch>
            <a:fillRect/>
          </a:stretch>
        </p:blipFill>
        <p:spPr bwMode="auto">
          <a:xfrm>
            <a:off x="6729413" y="3594100"/>
            <a:ext cx="881062" cy="714375"/>
          </a:xfrm>
          <a:prstGeom prst="rect">
            <a:avLst/>
          </a:prstGeom>
          <a:noFill/>
          <a:ln w="9525">
            <a:noFill/>
            <a:miter lim="800000"/>
            <a:headEnd/>
            <a:tailEnd/>
          </a:ln>
        </p:spPr>
      </p:pic>
      <p:pic>
        <p:nvPicPr>
          <p:cNvPr id="12307" name="Picture 19"/>
          <p:cNvPicPr>
            <a:picLocks noChangeAspect="1" noChangeArrowheads="1"/>
          </p:cNvPicPr>
          <p:nvPr/>
        </p:nvPicPr>
        <p:blipFill>
          <a:blip r:embed="rId13" cstate="print"/>
          <a:srcRect/>
          <a:stretch>
            <a:fillRect/>
          </a:stretch>
        </p:blipFill>
        <p:spPr bwMode="auto">
          <a:xfrm>
            <a:off x="5789613" y="5170488"/>
            <a:ext cx="1147762" cy="420687"/>
          </a:xfrm>
          <a:prstGeom prst="rect">
            <a:avLst/>
          </a:prstGeom>
          <a:noFill/>
          <a:ln w="9525">
            <a:noFill/>
            <a:miter lim="800000"/>
            <a:headEnd/>
            <a:tailEnd/>
          </a:ln>
        </p:spPr>
      </p:pic>
      <p:pic>
        <p:nvPicPr>
          <p:cNvPr id="12308" name="Picture 20"/>
          <p:cNvPicPr>
            <a:picLocks noChangeAspect="1" noChangeArrowheads="1"/>
          </p:cNvPicPr>
          <p:nvPr/>
        </p:nvPicPr>
        <p:blipFill>
          <a:blip r:embed="rId14" cstate="print"/>
          <a:srcRect/>
          <a:stretch>
            <a:fillRect/>
          </a:stretch>
        </p:blipFill>
        <p:spPr bwMode="auto">
          <a:xfrm>
            <a:off x="4010025" y="5103813"/>
            <a:ext cx="1341438" cy="557212"/>
          </a:xfrm>
          <a:prstGeom prst="rect">
            <a:avLst/>
          </a:prstGeom>
          <a:noFill/>
          <a:ln w="9525">
            <a:noFill/>
            <a:miter lim="800000"/>
            <a:headEnd/>
            <a:tailEnd/>
          </a:ln>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2303"/>
                                        </p:tgtEl>
                                        <p:attrNameLst>
                                          <p:attrName>style.visibility</p:attrName>
                                        </p:attrNameLst>
                                      </p:cBhvr>
                                      <p:to>
                                        <p:strVal val="visible"/>
                                      </p:to>
                                    </p:set>
                                    <p:anim calcmode="lin" valueType="num">
                                      <p:cBhvr additive="base">
                                        <p:cTn id="11" dur="500" fill="hold"/>
                                        <p:tgtEl>
                                          <p:spTgt spid="12303"/>
                                        </p:tgtEl>
                                        <p:attrNameLst>
                                          <p:attrName>ppt_x</p:attrName>
                                        </p:attrNameLst>
                                      </p:cBhvr>
                                      <p:tavLst>
                                        <p:tav tm="0">
                                          <p:val>
                                            <p:strVal val="#ppt_x"/>
                                          </p:val>
                                        </p:tav>
                                        <p:tav tm="100000">
                                          <p:val>
                                            <p:strVal val="#ppt_x"/>
                                          </p:val>
                                        </p:tav>
                                      </p:tavLst>
                                    </p:anim>
                                    <p:anim calcmode="lin" valueType="num">
                                      <p:cBhvr additive="base">
                                        <p:cTn id="12" dur="500" fill="hold"/>
                                        <p:tgtEl>
                                          <p:spTgt spid="1230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5" presetClass="entr" presetSubtype="0" fill="hold" nodeType="clickEffect">
                                  <p:stCondLst>
                                    <p:cond delay="0"/>
                                  </p:stCondLst>
                                  <p:childTnLst>
                                    <p:set>
                                      <p:cBhvr>
                                        <p:cTn id="16" dur="1" fill="hold">
                                          <p:stCondLst>
                                            <p:cond delay="0"/>
                                          </p:stCondLst>
                                        </p:cTn>
                                        <p:tgtEl>
                                          <p:spTgt spid="12304"/>
                                        </p:tgtEl>
                                        <p:attrNameLst>
                                          <p:attrName>style.visibility</p:attrName>
                                        </p:attrNameLst>
                                      </p:cBhvr>
                                      <p:to>
                                        <p:strVal val="visible"/>
                                      </p:to>
                                    </p:set>
                                    <p:anim calcmode="lin" valueType="num">
                                      <p:cBhvr>
                                        <p:cTn id="17" dur="500" decel="50000" fill="hold">
                                          <p:stCondLst>
                                            <p:cond delay="0"/>
                                          </p:stCondLst>
                                        </p:cTn>
                                        <p:tgtEl>
                                          <p:spTgt spid="12304"/>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2304"/>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2304"/>
                                        </p:tgtEl>
                                        <p:attrNameLst>
                                          <p:attrName>ppt_w</p:attrName>
                                        </p:attrNameLst>
                                      </p:cBhvr>
                                      <p:tavLst>
                                        <p:tav tm="0">
                                          <p:val>
                                            <p:strVal val="#ppt_w*.05"/>
                                          </p:val>
                                        </p:tav>
                                        <p:tav tm="100000">
                                          <p:val>
                                            <p:strVal val="#ppt_w"/>
                                          </p:val>
                                        </p:tav>
                                      </p:tavLst>
                                    </p:anim>
                                    <p:anim calcmode="lin" valueType="num">
                                      <p:cBhvr>
                                        <p:cTn id="20" dur="1000" fill="hold"/>
                                        <p:tgtEl>
                                          <p:spTgt spid="12304"/>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2304"/>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2304"/>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2304"/>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2304"/>
                                        </p:tgtEl>
                                      </p:cBhvr>
                                    </p:animEffect>
                                  </p:childTnLst>
                                </p:cTn>
                              </p:par>
                            </p:childTnLst>
                          </p:cTn>
                        </p:par>
                      </p:childTnLst>
                    </p:cTn>
                  </p:par>
                  <p:par>
                    <p:cTn id="25" fill="hold">
                      <p:stCondLst>
                        <p:cond delay="indefinite"/>
                      </p:stCondLst>
                      <p:childTnLst>
                        <p:par>
                          <p:cTn id="26" fill="hold">
                            <p:stCondLst>
                              <p:cond delay="0"/>
                            </p:stCondLst>
                            <p:childTnLst>
                              <p:par>
                                <p:cTn id="27" presetID="54" presetClass="entr" presetSubtype="0" accel="100000" fill="hold" nodeType="clickEffect">
                                  <p:stCondLst>
                                    <p:cond delay="0"/>
                                  </p:stCondLst>
                                  <p:childTnLst>
                                    <p:set>
                                      <p:cBhvr>
                                        <p:cTn id="28" dur="1" fill="hold">
                                          <p:stCondLst>
                                            <p:cond delay="0"/>
                                          </p:stCondLst>
                                        </p:cTn>
                                        <p:tgtEl>
                                          <p:spTgt spid="12305"/>
                                        </p:tgtEl>
                                        <p:attrNameLst>
                                          <p:attrName>style.visibility</p:attrName>
                                        </p:attrNameLst>
                                      </p:cBhvr>
                                      <p:to>
                                        <p:strVal val="visible"/>
                                      </p:to>
                                    </p:set>
                                    <p:anim calcmode="lin" valueType="num">
                                      <p:cBhvr>
                                        <p:cTn id="29" dur="500" fill="hold"/>
                                        <p:tgtEl>
                                          <p:spTgt spid="12305"/>
                                        </p:tgtEl>
                                        <p:attrNameLst>
                                          <p:attrName>ppt_w</p:attrName>
                                        </p:attrNameLst>
                                      </p:cBhvr>
                                      <p:tavLst>
                                        <p:tav tm="0">
                                          <p:val>
                                            <p:strVal val="#ppt_w*0.05"/>
                                          </p:val>
                                        </p:tav>
                                        <p:tav tm="100000">
                                          <p:val>
                                            <p:strVal val="#ppt_w"/>
                                          </p:val>
                                        </p:tav>
                                      </p:tavLst>
                                    </p:anim>
                                    <p:anim calcmode="lin" valueType="num">
                                      <p:cBhvr>
                                        <p:cTn id="30" dur="500" fill="hold"/>
                                        <p:tgtEl>
                                          <p:spTgt spid="12305"/>
                                        </p:tgtEl>
                                        <p:attrNameLst>
                                          <p:attrName>ppt_h</p:attrName>
                                        </p:attrNameLst>
                                      </p:cBhvr>
                                      <p:tavLst>
                                        <p:tav tm="0">
                                          <p:val>
                                            <p:strVal val="#ppt_h"/>
                                          </p:val>
                                        </p:tav>
                                        <p:tav tm="100000">
                                          <p:val>
                                            <p:strVal val="#ppt_h"/>
                                          </p:val>
                                        </p:tav>
                                      </p:tavLst>
                                    </p:anim>
                                    <p:anim calcmode="lin" valueType="num">
                                      <p:cBhvr>
                                        <p:cTn id="31" dur="500" fill="hold"/>
                                        <p:tgtEl>
                                          <p:spTgt spid="12305"/>
                                        </p:tgtEl>
                                        <p:attrNameLst>
                                          <p:attrName>ppt_x</p:attrName>
                                        </p:attrNameLst>
                                      </p:cBhvr>
                                      <p:tavLst>
                                        <p:tav tm="0">
                                          <p:val>
                                            <p:strVal val="#ppt_x-.2"/>
                                          </p:val>
                                        </p:tav>
                                        <p:tav tm="100000">
                                          <p:val>
                                            <p:strVal val="#ppt_x"/>
                                          </p:val>
                                        </p:tav>
                                      </p:tavLst>
                                    </p:anim>
                                    <p:anim calcmode="lin" valueType="num">
                                      <p:cBhvr>
                                        <p:cTn id="32" dur="500" fill="hold"/>
                                        <p:tgtEl>
                                          <p:spTgt spid="12305"/>
                                        </p:tgtEl>
                                        <p:attrNameLst>
                                          <p:attrName>ppt_y</p:attrName>
                                        </p:attrNameLst>
                                      </p:cBhvr>
                                      <p:tavLst>
                                        <p:tav tm="0">
                                          <p:val>
                                            <p:strVal val="#ppt_y"/>
                                          </p:val>
                                        </p:tav>
                                        <p:tav tm="100000">
                                          <p:val>
                                            <p:strVal val="#ppt_y"/>
                                          </p:val>
                                        </p:tav>
                                      </p:tavLst>
                                    </p:anim>
                                    <p:animEffect transition="in" filter="fade">
                                      <p:cBhvr>
                                        <p:cTn id="33" dur="500"/>
                                        <p:tgtEl>
                                          <p:spTgt spid="12305"/>
                                        </p:tgtEl>
                                      </p:cBhvr>
                                    </p:animEffect>
                                  </p:childTnLst>
                                </p:cTn>
                              </p:par>
                            </p:childTnLst>
                          </p:cTn>
                        </p:par>
                      </p:childTnLst>
                    </p:cTn>
                  </p:par>
                  <p:par>
                    <p:cTn id="34" fill="hold">
                      <p:stCondLst>
                        <p:cond delay="indefinite"/>
                      </p:stCondLst>
                      <p:childTnLst>
                        <p:par>
                          <p:cTn id="35" fill="hold">
                            <p:stCondLst>
                              <p:cond delay="0"/>
                            </p:stCondLst>
                            <p:childTnLst>
                              <p:par>
                                <p:cTn id="36" presetID="58" presetClass="entr" presetSubtype="0" accel="100000" fill="hold" nodeType="clickEffect">
                                  <p:stCondLst>
                                    <p:cond delay="0"/>
                                  </p:stCondLst>
                                  <p:childTnLst>
                                    <p:set>
                                      <p:cBhvr>
                                        <p:cTn id="37" dur="1" fill="hold">
                                          <p:stCondLst>
                                            <p:cond delay="0"/>
                                          </p:stCondLst>
                                        </p:cTn>
                                        <p:tgtEl>
                                          <p:spTgt spid="12306"/>
                                        </p:tgtEl>
                                        <p:attrNameLst>
                                          <p:attrName>style.visibility</p:attrName>
                                        </p:attrNameLst>
                                      </p:cBhvr>
                                      <p:to>
                                        <p:strVal val="visible"/>
                                      </p:to>
                                    </p:set>
                                    <p:anim calcmode="lin" valueType="num">
                                      <p:cBhvr>
                                        <p:cTn id="38" dur="500" fill="hold"/>
                                        <p:tgtEl>
                                          <p:spTgt spid="12306"/>
                                        </p:tgtEl>
                                        <p:attrNameLst>
                                          <p:attrName>ppt_w</p:attrName>
                                        </p:attrNameLst>
                                      </p:cBhvr>
                                      <p:tavLst>
                                        <p:tav tm="0">
                                          <p:val>
                                            <p:strVal val="#ppt_w*2.5"/>
                                          </p:val>
                                        </p:tav>
                                        <p:tav tm="100000">
                                          <p:val>
                                            <p:strVal val="#ppt_w"/>
                                          </p:val>
                                        </p:tav>
                                      </p:tavLst>
                                    </p:anim>
                                    <p:anim calcmode="lin" valueType="num">
                                      <p:cBhvr>
                                        <p:cTn id="39" dur="500" fill="hold"/>
                                        <p:tgtEl>
                                          <p:spTgt spid="12306"/>
                                        </p:tgtEl>
                                        <p:attrNameLst>
                                          <p:attrName>ppt_h</p:attrName>
                                        </p:attrNameLst>
                                      </p:cBhvr>
                                      <p:tavLst>
                                        <p:tav tm="0">
                                          <p:val>
                                            <p:strVal val="#ppt_h*0.01"/>
                                          </p:val>
                                        </p:tav>
                                        <p:tav tm="100000">
                                          <p:val>
                                            <p:strVal val="#ppt_h"/>
                                          </p:val>
                                        </p:tav>
                                      </p:tavLst>
                                    </p:anim>
                                    <p:anim calcmode="lin" valueType="num">
                                      <p:cBhvr>
                                        <p:cTn id="40" dur="500" fill="hold"/>
                                        <p:tgtEl>
                                          <p:spTgt spid="12306"/>
                                        </p:tgtEl>
                                        <p:attrNameLst>
                                          <p:attrName>ppt_x</p:attrName>
                                        </p:attrNameLst>
                                      </p:cBhvr>
                                      <p:tavLst>
                                        <p:tav tm="0">
                                          <p:val>
                                            <p:strVal val="#ppt_x"/>
                                          </p:val>
                                        </p:tav>
                                        <p:tav tm="100000">
                                          <p:val>
                                            <p:strVal val="#ppt_x"/>
                                          </p:val>
                                        </p:tav>
                                      </p:tavLst>
                                    </p:anim>
                                    <p:anim calcmode="lin" valueType="num">
                                      <p:cBhvr>
                                        <p:cTn id="41" dur="500" fill="hold"/>
                                        <p:tgtEl>
                                          <p:spTgt spid="12306"/>
                                        </p:tgtEl>
                                        <p:attrNameLst>
                                          <p:attrName>ppt_y</p:attrName>
                                        </p:attrNameLst>
                                      </p:cBhvr>
                                      <p:tavLst>
                                        <p:tav tm="0">
                                          <p:val>
                                            <p:strVal val="#ppt_h+1"/>
                                          </p:val>
                                        </p:tav>
                                        <p:tav tm="100000">
                                          <p:val>
                                            <p:strVal val="#ppt_y"/>
                                          </p:val>
                                        </p:tav>
                                      </p:tavLst>
                                    </p:anim>
                                    <p:animEffect transition="in" filter="fade">
                                      <p:cBhvr>
                                        <p:cTn id="42" dur="500"/>
                                        <p:tgtEl>
                                          <p:spTgt spid="12306"/>
                                        </p:tgtEl>
                                      </p:cBhvr>
                                    </p:animEffect>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0"/>
                                          </p:stCondLst>
                                        </p:cTn>
                                        <p:tgtEl>
                                          <p:spTgt spid="12308"/>
                                        </p:tgtEl>
                                        <p:attrNameLst>
                                          <p:attrName>style.visibility</p:attrName>
                                        </p:attrNameLst>
                                      </p:cBhvr>
                                      <p:to>
                                        <p:strVal val="visible"/>
                                      </p:to>
                                    </p:set>
                                    <p:anim to="" calcmode="lin" valueType="num">
                                      <p:cBhvr>
                                        <p:cTn id="47" dur="1" fill="hold"/>
                                        <p:tgtEl>
                                          <p:spTgt spid="12308"/>
                                        </p:tgtEl>
                                      </p:cBhvr>
                                    </p:anim>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nodeType="clickEffect">
                                  <p:stCondLst>
                                    <p:cond delay="0"/>
                                  </p:stCondLst>
                                  <p:childTnLst>
                                    <p:set>
                                      <p:cBhvr>
                                        <p:cTn id="51" dur="1" fill="hold">
                                          <p:stCondLst>
                                            <p:cond delay="0"/>
                                          </p:stCondLst>
                                        </p:cTn>
                                        <p:tgtEl>
                                          <p:spTgt spid="12307"/>
                                        </p:tgtEl>
                                        <p:attrNameLst>
                                          <p:attrName>style.visibility</p:attrName>
                                        </p:attrNameLst>
                                      </p:cBhvr>
                                      <p:to>
                                        <p:strVal val="visible"/>
                                      </p:to>
                                    </p:set>
                                    <p:animEffect transition="in" filter="wipe(down)">
                                      <p:cBhvr>
                                        <p:cTn id="52" dur="580">
                                          <p:stCondLst>
                                            <p:cond delay="0"/>
                                          </p:stCondLst>
                                        </p:cTn>
                                        <p:tgtEl>
                                          <p:spTgt spid="12307"/>
                                        </p:tgtEl>
                                      </p:cBhvr>
                                    </p:animEffect>
                                    <p:anim calcmode="lin" valueType="num">
                                      <p:cBhvr>
                                        <p:cTn id="53" dur="1822" tmFilter="0,0; 0.14,0.36; 0.43,0.73; 0.71,0.91; 1.0,1.0">
                                          <p:stCondLst>
                                            <p:cond delay="0"/>
                                          </p:stCondLst>
                                        </p:cTn>
                                        <p:tgtEl>
                                          <p:spTgt spid="12307"/>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12307"/>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12307"/>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12307"/>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12307"/>
                                        </p:tgtEl>
                                        <p:attrNameLst>
                                          <p:attrName>ppt_y</p:attrName>
                                        </p:attrNameLst>
                                      </p:cBhvr>
                                      <p:tavLst>
                                        <p:tav tm="0" fmla="#ppt_y-sin(pi*$)/81">
                                          <p:val>
                                            <p:fltVal val="0"/>
                                          </p:val>
                                        </p:tav>
                                        <p:tav tm="100000">
                                          <p:val>
                                            <p:fltVal val="1"/>
                                          </p:val>
                                        </p:tav>
                                      </p:tavLst>
                                    </p:anim>
                                    <p:animScale>
                                      <p:cBhvr>
                                        <p:cTn id="58" dur="26">
                                          <p:stCondLst>
                                            <p:cond delay="650"/>
                                          </p:stCondLst>
                                        </p:cTn>
                                        <p:tgtEl>
                                          <p:spTgt spid="12307"/>
                                        </p:tgtEl>
                                      </p:cBhvr>
                                      <p:to x="100000" y="60000"/>
                                    </p:animScale>
                                    <p:animScale>
                                      <p:cBhvr>
                                        <p:cTn id="59" dur="166" decel="50000">
                                          <p:stCondLst>
                                            <p:cond delay="676"/>
                                          </p:stCondLst>
                                        </p:cTn>
                                        <p:tgtEl>
                                          <p:spTgt spid="12307"/>
                                        </p:tgtEl>
                                      </p:cBhvr>
                                      <p:to x="100000" y="100000"/>
                                    </p:animScale>
                                    <p:animScale>
                                      <p:cBhvr>
                                        <p:cTn id="60" dur="26">
                                          <p:stCondLst>
                                            <p:cond delay="1312"/>
                                          </p:stCondLst>
                                        </p:cTn>
                                        <p:tgtEl>
                                          <p:spTgt spid="12307"/>
                                        </p:tgtEl>
                                      </p:cBhvr>
                                      <p:to x="100000" y="80000"/>
                                    </p:animScale>
                                    <p:animScale>
                                      <p:cBhvr>
                                        <p:cTn id="61" dur="166" decel="50000">
                                          <p:stCondLst>
                                            <p:cond delay="1338"/>
                                          </p:stCondLst>
                                        </p:cTn>
                                        <p:tgtEl>
                                          <p:spTgt spid="12307"/>
                                        </p:tgtEl>
                                      </p:cBhvr>
                                      <p:to x="100000" y="100000"/>
                                    </p:animScale>
                                    <p:animScale>
                                      <p:cBhvr>
                                        <p:cTn id="62" dur="26">
                                          <p:stCondLst>
                                            <p:cond delay="1642"/>
                                          </p:stCondLst>
                                        </p:cTn>
                                        <p:tgtEl>
                                          <p:spTgt spid="12307"/>
                                        </p:tgtEl>
                                      </p:cBhvr>
                                      <p:to x="100000" y="90000"/>
                                    </p:animScale>
                                    <p:animScale>
                                      <p:cBhvr>
                                        <p:cTn id="63" dur="166" decel="50000">
                                          <p:stCondLst>
                                            <p:cond delay="1668"/>
                                          </p:stCondLst>
                                        </p:cTn>
                                        <p:tgtEl>
                                          <p:spTgt spid="12307"/>
                                        </p:tgtEl>
                                      </p:cBhvr>
                                      <p:to x="100000" y="100000"/>
                                    </p:animScale>
                                    <p:animScale>
                                      <p:cBhvr>
                                        <p:cTn id="64" dur="26">
                                          <p:stCondLst>
                                            <p:cond delay="1808"/>
                                          </p:stCondLst>
                                        </p:cTn>
                                        <p:tgtEl>
                                          <p:spTgt spid="12307"/>
                                        </p:tgtEl>
                                      </p:cBhvr>
                                      <p:to x="100000" y="95000"/>
                                    </p:animScale>
                                    <p:animScale>
                                      <p:cBhvr>
                                        <p:cTn id="65" dur="166" decel="50000">
                                          <p:stCondLst>
                                            <p:cond delay="1834"/>
                                          </p:stCondLst>
                                        </p:cTn>
                                        <p:tgtEl>
                                          <p:spTgt spid="12307"/>
                                        </p:tgtEl>
                                      </p:cBhvr>
                                      <p:to x="100000" y="100000"/>
                                    </p:animScale>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12291"/>
                                        </p:tgtEl>
                                      </p:cBhvr>
                                    </p:animEffect>
                                    <p:animScale>
                                      <p:cBhvr>
                                        <p:cTn id="70" dur="250" autoRev="1" fill="hold"/>
                                        <p:tgtEl>
                                          <p:spTgt spid="1229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1905000" y="979488"/>
            <a:ext cx="4649788" cy="741362"/>
          </a:xfrm>
        </p:spPr>
        <p:txBody>
          <a:bodyPr/>
          <a:lstStyle/>
          <a:p>
            <a:pPr eaLnBrk="1" hangingPunct="1"/>
            <a:r>
              <a:rPr lang="zh-CN" altLang="en-US" sz="2800" smtClean="0">
                <a:effectLst>
                  <a:outerShdw blurRad="38100" dist="38100" dir="2700000" algn="tl">
                    <a:srgbClr val="C0C0C0"/>
                  </a:outerShdw>
                </a:effectLst>
                <a:latin typeface="黑体" pitchFamily="49" charset="-122"/>
                <a:ea typeface="黑体" pitchFamily="49" charset="-122"/>
              </a:rPr>
              <a:t>运动控制系统及其组成 </a:t>
            </a:r>
          </a:p>
        </p:txBody>
      </p:sp>
      <p:sp>
        <p:nvSpPr>
          <p:cNvPr id="13315" name="Rectangle 3"/>
          <p:cNvSpPr>
            <a:spLocks noGrp="1" noChangeArrowheads="1"/>
          </p:cNvSpPr>
          <p:nvPr>
            <p:ph idx="1"/>
          </p:nvPr>
        </p:nvSpPr>
        <p:spPr>
          <a:xfrm>
            <a:off x="3217863" y="6353175"/>
            <a:ext cx="4660900" cy="504825"/>
          </a:xfrm>
        </p:spPr>
        <p:txBody>
          <a:bodyPr/>
          <a:lstStyle/>
          <a:p>
            <a:pPr marL="0" indent="0" algn="ctr" eaLnBrk="1" hangingPunct="1">
              <a:buFont typeface="Wingdings" pitchFamily="2" charset="2"/>
              <a:buNone/>
            </a:pPr>
            <a:r>
              <a:rPr lang="zh-CN" altLang="en-GB" smtClean="0">
                <a:ea typeface="宋体" pitchFamily="2" charset="-122"/>
              </a:rPr>
              <a:t>图</a:t>
            </a:r>
            <a:r>
              <a:rPr lang="en-GB" altLang="zh-CN" smtClean="0">
                <a:ea typeface="宋体" pitchFamily="2" charset="-122"/>
              </a:rPr>
              <a:t>  </a:t>
            </a:r>
            <a:r>
              <a:rPr lang="zh-CN" altLang="en-GB" smtClean="0">
                <a:ea typeface="宋体" pitchFamily="2" charset="-122"/>
              </a:rPr>
              <a:t>运动控制系统及其组成</a:t>
            </a:r>
            <a:endParaRPr lang="zh-CN" altLang="en-US" smtClean="0">
              <a:ea typeface="宋体" pitchFamily="2" charset="-122"/>
            </a:endParaRPr>
          </a:p>
        </p:txBody>
      </p:sp>
      <p:pic>
        <p:nvPicPr>
          <p:cNvPr id="13325" name="Picture 13"/>
          <p:cNvPicPr>
            <a:picLocks noChangeAspect="1" noChangeArrowheads="1"/>
          </p:cNvPicPr>
          <p:nvPr/>
        </p:nvPicPr>
        <p:blipFill>
          <a:blip r:embed="rId2" cstate="print"/>
          <a:srcRect t="23665" b="24416"/>
          <a:stretch>
            <a:fillRect/>
          </a:stretch>
        </p:blipFill>
        <p:spPr bwMode="auto">
          <a:xfrm>
            <a:off x="1762125" y="2989263"/>
            <a:ext cx="7353300" cy="1974850"/>
          </a:xfrm>
          <a:prstGeom prst="rect">
            <a:avLst/>
          </a:prstGeom>
          <a:noFill/>
          <a:ln w="9525">
            <a:noFill/>
            <a:miter lim="800000"/>
            <a:headEnd/>
            <a:tailEnd/>
          </a:ln>
        </p:spPr>
      </p:pic>
      <p:pic>
        <p:nvPicPr>
          <p:cNvPr id="13327" name="Picture 15"/>
          <p:cNvPicPr>
            <a:picLocks noChangeAspect="1" noChangeArrowheads="1"/>
          </p:cNvPicPr>
          <p:nvPr/>
        </p:nvPicPr>
        <p:blipFill>
          <a:blip r:embed="rId3" cstate="print"/>
          <a:srcRect/>
          <a:stretch>
            <a:fillRect/>
          </a:stretch>
        </p:blipFill>
        <p:spPr bwMode="auto">
          <a:xfrm>
            <a:off x="2262188" y="2051050"/>
            <a:ext cx="2112962" cy="935038"/>
          </a:xfrm>
          <a:prstGeom prst="rect">
            <a:avLst/>
          </a:prstGeom>
          <a:noFill/>
          <a:ln w="9525">
            <a:noFill/>
            <a:miter lim="800000"/>
            <a:headEnd/>
            <a:tailEnd/>
          </a:ln>
        </p:spPr>
      </p:pic>
      <p:pic>
        <p:nvPicPr>
          <p:cNvPr id="13328" name="Picture 16"/>
          <p:cNvPicPr>
            <a:picLocks noChangeAspect="1" noChangeArrowheads="1"/>
          </p:cNvPicPr>
          <p:nvPr/>
        </p:nvPicPr>
        <p:blipFill>
          <a:blip r:embed="rId4" cstate="print"/>
          <a:srcRect/>
          <a:stretch>
            <a:fillRect/>
          </a:stretch>
        </p:blipFill>
        <p:spPr bwMode="auto">
          <a:xfrm>
            <a:off x="4614863" y="2054225"/>
            <a:ext cx="1682750" cy="906463"/>
          </a:xfrm>
          <a:prstGeom prst="rect">
            <a:avLst/>
          </a:prstGeom>
          <a:noFill/>
          <a:ln w="9525">
            <a:noFill/>
            <a:miter lim="800000"/>
            <a:headEnd/>
            <a:tailEnd/>
          </a:ln>
        </p:spPr>
      </p:pic>
      <p:pic>
        <p:nvPicPr>
          <p:cNvPr id="13329" name="Picture 17"/>
          <p:cNvPicPr>
            <a:picLocks noChangeAspect="1" noChangeArrowheads="1"/>
          </p:cNvPicPr>
          <p:nvPr/>
        </p:nvPicPr>
        <p:blipFill>
          <a:blip r:embed="rId5" cstate="print"/>
          <a:srcRect/>
          <a:stretch>
            <a:fillRect/>
          </a:stretch>
        </p:blipFill>
        <p:spPr bwMode="auto">
          <a:xfrm>
            <a:off x="6835775" y="1993900"/>
            <a:ext cx="1682750" cy="971550"/>
          </a:xfrm>
          <a:prstGeom prst="rect">
            <a:avLst/>
          </a:prstGeom>
          <a:noFill/>
          <a:ln w="9525">
            <a:noFill/>
            <a:miter lim="800000"/>
            <a:headEnd/>
            <a:tailEnd/>
          </a:ln>
        </p:spPr>
      </p:pic>
      <p:pic>
        <p:nvPicPr>
          <p:cNvPr id="13330" name="Picture 18"/>
          <p:cNvPicPr>
            <a:picLocks noChangeAspect="1" noChangeArrowheads="1"/>
          </p:cNvPicPr>
          <p:nvPr/>
        </p:nvPicPr>
        <p:blipFill>
          <a:blip r:embed="rId6" cstate="print"/>
          <a:srcRect/>
          <a:stretch>
            <a:fillRect/>
          </a:stretch>
        </p:blipFill>
        <p:spPr bwMode="auto">
          <a:xfrm>
            <a:off x="4779963" y="4968875"/>
            <a:ext cx="2344737" cy="879475"/>
          </a:xfrm>
          <a:prstGeom prst="rect">
            <a:avLst/>
          </a:prstGeom>
          <a:noFill/>
          <a:ln w="9525">
            <a:noFill/>
            <a:miter lim="800000"/>
            <a:headEnd/>
            <a:tailEnd/>
          </a:ln>
        </p:spPr>
      </p:pic>
      <p:sp>
        <p:nvSpPr>
          <p:cNvPr id="21" name="Rectangle 22"/>
          <p:cNvSpPr>
            <a:spLocks noChangeArrowheads="1"/>
          </p:cNvSpPr>
          <p:nvPr/>
        </p:nvSpPr>
        <p:spPr bwMode="auto">
          <a:xfrm>
            <a:off x="12700" y="5203825"/>
            <a:ext cx="1628775" cy="473075"/>
          </a:xfrm>
          <a:prstGeom prst="rect">
            <a:avLst/>
          </a:prstGeom>
          <a:solidFill>
            <a:srgbClr val="FFFFFF"/>
          </a:solidFill>
          <a:ln w="9525">
            <a:noFill/>
            <a:miter lim="800000"/>
          </a:ln>
          <a:effectLst/>
        </p:spPr>
        <p:txBody>
          <a:bodyPr lIns="0" tIns="0" rIns="90000" bIns="0"/>
          <a:lstStyle/>
          <a:p>
            <a:pPr>
              <a:spcBef>
                <a:spcPct val="50000"/>
              </a:spcBef>
              <a:buClr>
                <a:srgbClr val="FF9933"/>
              </a:buClr>
              <a:buFont typeface="Wingdings" panose="05000000000000000000" pitchFamily="2" charset="2"/>
              <a:buNone/>
              <a:defRPr/>
            </a:pPr>
            <a:r>
              <a:rPr lang="zh-CN" altLang="en-US" sz="1600" dirty="0">
                <a:solidFill>
                  <a:schemeClr val="tx1"/>
                </a:solidFill>
                <a:effectLst>
                  <a:outerShdw blurRad="38100" dist="38100" dir="2700000" algn="tl">
                    <a:srgbClr val="C0C0C0"/>
                  </a:outerShdw>
                </a:effectLst>
                <a:latin typeface="Arial" panose="020B0604020202020204" pitchFamily="34" charset="0"/>
                <a:sym typeface="+mn-ea"/>
                <a:hlinkClick r:id="rId7" action="ppaction://hlinksldjump"/>
              </a:rPr>
              <a:t>六、交流调速系统分类</a:t>
            </a:r>
            <a:endParaRPr lang="zh-CN" altLang="en-US" sz="16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2" name="Rectangle 23"/>
          <p:cNvSpPr>
            <a:spLocks noChangeArrowheads="1"/>
          </p:cNvSpPr>
          <p:nvPr/>
        </p:nvSpPr>
        <p:spPr bwMode="auto">
          <a:xfrm>
            <a:off x="0" y="1228725"/>
            <a:ext cx="1628775" cy="539750"/>
          </a:xfrm>
          <a:prstGeom prst="rect">
            <a:avLst/>
          </a:prstGeom>
          <a:solidFill>
            <a:schemeClr val="accent5">
              <a:lumMod val="40000"/>
              <a:lumOff val="60000"/>
            </a:schemeClr>
          </a:solidFill>
          <a:ln w="9525">
            <a:noFill/>
            <a:miter lim="800000"/>
          </a:ln>
          <a:effectLst/>
        </p:spPr>
        <p:txBody>
          <a:bodyPr>
            <a:spAutoFit/>
          </a:bodyPr>
          <a:lstStyle/>
          <a:p>
            <a:pPr>
              <a:buFontTx/>
              <a:buNone/>
              <a:defRPr/>
            </a:pPr>
            <a:r>
              <a:rPr lang="zh-CN" altLang="en-US" sz="1600" dirty="0">
                <a:solidFill>
                  <a:srgbClr val="A50021"/>
                </a:solidFill>
                <a:effectLst>
                  <a:outerShdw blurRad="38100" dist="38100" dir="2700000" algn="tl">
                    <a:srgbClr val="C0C0C0"/>
                  </a:outerShdw>
                </a:effectLst>
                <a:sym typeface="+mn-ea"/>
                <a:hlinkClick r:id="rId8" action="ppaction://hlinksldjump"/>
              </a:rPr>
              <a:t>一、运动控制系统及其组成</a:t>
            </a:r>
            <a:endParaRPr lang="zh-CN" altLang="en-US" sz="1600" dirty="0">
              <a:solidFill>
                <a:srgbClr val="A50021"/>
              </a:solidFill>
              <a:effectLst>
                <a:outerShdw blurRad="38100" dist="38100" dir="2700000" algn="tl">
                  <a:srgbClr val="C0C0C0"/>
                </a:outerShdw>
              </a:effectLst>
              <a:sym typeface="+mn-ea"/>
            </a:endParaRPr>
          </a:p>
        </p:txBody>
      </p:sp>
      <p:sp>
        <p:nvSpPr>
          <p:cNvPr id="23" name="Rectangle 24"/>
          <p:cNvSpPr>
            <a:spLocks noChangeArrowheads="1"/>
          </p:cNvSpPr>
          <p:nvPr/>
        </p:nvSpPr>
        <p:spPr bwMode="auto">
          <a:xfrm>
            <a:off x="14288" y="2006600"/>
            <a:ext cx="1603375" cy="474663"/>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9" action="ppaction://hlinksldjump"/>
              </a:rPr>
              <a:t>二、运动控制系统的历史与发展</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4" name="Rectangle 25"/>
          <p:cNvSpPr>
            <a:spLocks noChangeArrowheads="1"/>
          </p:cNvSpPr>
          <p:nvPr/>
        </p:nvSpPr>
        <p:spPr bwMode="auto">
          <a:xfrm>
            <a:off x="-1588" y="2795588"/>
            <a:ext cx="1616076" cy="506412"/>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10" action="ppaction://hlinksldjump"/>
              </a:rPr>
              <a:t>三、运动控制系统转矩控制规律</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5" name="Rectangle 26"/>
          <p:cNvSpPr>
            <a:spLocks noChangeArrowheads="1"/>
          </p:cNvSpPr>
          <p:nvPr/>
        </p:nvSpPr>
        <p:spPr bwMode="auto">
          <a:xfrm>
            <a:off x="0" y="3576638"/>
            <a:ext cx="1671638" cy="5207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11" action="ppaction://hlinksldjump"/>
              </a:rPr>
              <a:t>四、生产机械的负载转矩特性</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
        <p:nvSpPr>
          <p:cNvPr id="26" name="Rectangle 27"/>
          <p:cNvSpPr>
            <a:spLocks noChangeArrowheads="1"/>
          </p:cNvSpPr>
          <p:nvPr/>
        </p:nvSpPr>
        <p:spPr bwMode="auto">
          <a:xfrm>
            <a:off x="12700" y="4421188"/>
            <a:ext cx="1643063" cy="495300"/>
          </a:xfrm>
          <a:prstGeom prst="rect">
            <a:avLst/>
          </a:prstGeom>
          <a:solidFill>
            <a:srgbClr val="FFFFFF"/>
          </a:solidFill>
          <a:ln w="9525">
            <a:noFill/>
            <a:miter lim="800000"/>
          </a:ln>
          <a:effectLst/>
        </p:spPr>
        <p:txBody>
          <a:bodyPr lIns="0" tIns="0" rIns="90000" bIns="0"/>
          <a:lstStyle/>
          <a:p>
            <a:pPr>
              <a:lnSpc>
                <a:spcPct val="100000"/>
              </a:lnSpc>
              <a:spcBef>
                <a:spcPct val="50000"/>
              </a:spcBef>
              <a:buClr>
                <a:srgbClr val="FF9933"/>
              </a:buClr>
              <a:buFont typeface="Wingdings" panose="05000000000000000000" pitchFamily="2" charset="2"/>
              <a:buNone/>
              <a:defRPr/>
            </a:pPr>
            <a:r>
              <a:rPr lang="zh-CN" altLang="en-US" sz="1500" dirty="0">
                <a:solidFill>
                  <a:schemeClr val="tx1"/>
                </a:solidFill>
                <a:effectLst>
                  <a:outerShdw blurRad="38100" dist="38100" dir="2700000" algn="tl">
                    <a:srgbClr val="C0C0C0"/>
                  </a:outerShdw>
                </a:effectLst>
                <a:latin typeface="Arial" panose="020B0604020202020204" pitchFamily="34" charset="0"/>
                <a:sym typeface="+mn-ea"/>
                <a:hlinkClick r:id="rId12" action="ppaction://hlinksldjump"/>
              </a:rPr>
              <a:t>五、交流调速系统应用领域</a:t>
            </a:r>
            <a:endParaRPr lang="zh-CN" altLang="en-US" sz="1500" dirty="0">
              <a:solidFill>
                <a:schemeClr val="tx1"/>
              </a:solidFill>
              <a:effectLst>
                <a:outerShdw blurRad="38100" dist="38100" dir="2700000" algn="tl">
                  <a:srgbClr val="C0C0C0"/>
                </a:outerShdw>
              </a:effectLst>
              <a:latin typeface="Arial" panose="020B0604020202020204" pitchFamily="34" charset="0"/>
              <a:sym typeface="+mn-ea"/>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13327"/>
                                        </p:tgtEl>
                                        <p:attrNameLst>
                                          <p:attrName>style.visibility</p:attrName>
                                        </p:attrNameLst>
                                      </p:cBhvr>
                                      <p:to>
                                        <p:strVal val="visible"/>
                                      </p:to>
                                    </p:set>
                                    <p:animEffect transition="in" filter="wipe(down)">
                                      <p:cBhvr>
                                        <p:cTn id="11" dur="580">
                                          <p:stCondLst>
                                            <p:cond delay="0"/>
                                          </p:stCondLst>
                                        </p:cTn>
                                        <p:tgtEl>
                                          <p:spTgt spid="13327"/>
                                        </p:tgtEl>
                                      </p:cBhvr>
                                    </p:animEffect>
                                    <p:anim calcmode="lin" valueType="num">
                                      <p:cBhvr>
                                        <p:cTn id="12" dur="1822" tmFilter="0,0; 0.14,0.36; 0.43,0.73; 0.71,0.91; 1.0,1.0">
                                          <p:stCondLst>
                                            <p:cond delay="0"/>
                                          </p:stCondLst>
                                        </p:cTn>
                                        <p:tgtEl>
                                          <p:spTgt spid="13327"/>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3327"/>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3327"/>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3327"/>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3327"/>
                                        </p:tgtEl>
                                        <p:attrNameLst>
                                          <p:attrName>ppt_y</p:attrName>
                                        </p:attrNameLst>
                                      </p:cBhvr>
                                      <p:tavLst>
                                        <p:tav tm="0" fmla="#ppt_y-sin(pi*$)/81">
                                          <p:val>
                                            <p:fltVal val="0"/>
                                          </p:val>
                                        </p:tav>
                                        <p:tav tm="100000">
                                          <p:val>
                                            <p:fltVal val="1"/>
                                          </p:val>
                                        </p:tav>
                                      </p:tavLst>
                                    </p:anim>
                                    <p:animScale>
                                      <p:cBhvr>
                                        <p:cTn id="17" dur="26">
                                          <p:stCondLst>
                                            <p:cond delay="650"/>
                                          </p:stCondLst>
                                        </p:cTn>
                                        <p:tgtEl>
                                          <p:spTgt spid="13327"/>
                                        </p:tgtEl>
                                      </p:cBhvr>
                                      <p:to x="100000" y="60000"/>
                                    </p:animScale>
                                    <p:animScale>
                                      <p:cBhvr>
                                        <p:cTn id="18" dur="166" decel="50000">
                                          <p:stCondLst>
                                            <p:cond delay="676"/>
                                          </p:stCondLst>
                                        </p:cTn>
                                        <p:tgtEl>
                                          <p:spTgt spid="13327"/>
                                        </p:tgtEl>
                                      </p:cBhvr>
                                      <p:to x="100000" y="100000"/>
                                    </p:animScale>
                                    <p:animScale>
                                      <p:cBhvr>
                                        <p:cTn id="19" dur="26">
                                          <p:stCondLst>
                                            <p:cond delay="1312"/>
                                          </p:stCondLst>
                                        </p:cTn>
                                        <p:tgtEl>
                                          <p:spTgt spid="13327"/>
                                        </p:tgtEl>
                                      </p:cBhvr>
                                      <p:to x="100000" y="80000"/>
                                    </p:animScale>
                                    <p:animScale>
                                      <p:cBhvr>
                                        <p:cTn id="20" dur="166" decel="50000">
                                          <p:stCondLst>
                                            <p:cond delay="1338"/>
                                          </p:stCondLst>
                                        </p:cTn>
                                        <p:tgtEl>
                                          <p:spTgt spid="13327"/>
                                        </p:tgtEl>
                                      </p:cBhvr>
                                      <p:to x="100000" y="100000"/>
                                    </p:animScale>
                                    <p:animScale>
                                      <p:cBhvr>
                                        <p:cTn id="21" dur="26">
                                          <p:stCondLst>
                                            <p:cond delay="1642"/>
                                          </p:stCondLst>
                                        </p:cTn>
                                        <p:tgtEl>
                                          <p:spTgt spid="13327"/>
                                        </p:tgtEl>
                                      </p:cBhvr>
                                      <p:to x="100000" y="90000"/>
                                    </p:animScale>
                                    <p:animScale>
                                      <p:cBhvr>
                                        <p:cTn id="22" dur="166" decel="50000">
                                          <p:stCondLst>
                                            <p:cond delay="1668"/>
                                          </p:stCondLst>
                                        </p:cTn>
                                        <p:tgtEl>
                                          <p:spTgt spid="13327"/>
                                        </p:tgtEl>
                                      </p:cBhvr>
                                      <p:to x="100000" y="100000"/>
                                    </p:animScale>
                                    <p:animScale>
                                      <p:cBhvr>
                                        <p:cTn id="23" dur="26">
                                          <p:stCondLst>
                                            <p:cond delay="1808"/>
                                          </p:stCondLst>
                                        </p:cTn>
                                        <p:tgtEl>
                                          <p:spTgt spid="13327"/>
                                        </p:tgtEl>
                                      </p:cBhvr>
                                      <p:to x="100000" y="95000"/>
                                    </p:animScale>
                                    <p:animScale>
                                      <p:cBhvr>
                                        <p:cTn id="24" dur="166" decel="50000">
                                          <p:stCondLst>
                                            <p:cond delay="1834"/>
                                          </p:stCondLst>
                                        </p:cTn>
                                        <p:tgtEl>
                                          <p:spTgt spid="13327"/>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328"/>
                                        </p:tgtEl>
                                        <p:attrNameLst>
                                          <p:attrName>style.visibility</p:attrName>
                                        </p:attrNameLst>
                                      </p:cBhvr>
                                      <p:to>
                                        <p:strVal val="visible"/>
                                      </p:to>
                                    </p:set>
                                    <p:anim calcmode="lin" valueType="num">
                                      <p:cBhvr additive="base">
                                        <p:cTn id="29" dur="500" fill="hold"/>
                                        <p:tgtEl>
                                          <p:spTgt spid="13328"/>
                                        </p:tgtEl>
                                        <p:attrNameLst>
                                          <p:attrName>ppt_x</p:attrName>
                                        </p:attrNameLst>
                                      </p:cBhvr>
                                      <p:tavLst>
                                        <p:tav tm="0">
                                          <p:val>
                                            <p:strVal val="#ppt_x"/>
                                          </p:val>
                                        </p:tav>
                                        <p:tav tm="100000">
                                          <p:val>
                                            <p:strVal val="#ppt_x"/>
                                          </p:val>
                                        </p:tav>
                                      </p:tavLst>
                                    </p:anim>
                                    <p:anim calcmode="lin" valueType="num">
                                      <p:cBhvr additive="base">
                                        <p:cTn id="30" dur="500" fill="hold"/>
                                        <p:tgtEl>
                                          <p:spTgt spid="1332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5" presetClass="entr" presetSubtype="0" fill="hold" nodeType="clickEffect">
                                  <p:stCondLst>
                                    <p:cond delay="0"/>
                                  </p:stCondLst>
                                  <p:childTnLst>
                                    <p:set>
                                      <p:cBhvr>
                                        <p:cTn id="34" dur="1" fill="hold">
                                          <p:stCondLst>
                                            <p:cond delay="0"/>
                                          </p:stCondLst>
                                        </p:cTn>
                                        <p:tgtEl>
                                          <p:spTgt spid="13329"/>
                                        </p:tgtEl>
                                        <p:attrNameLst>
                                          <p:attrName>style.visibility</p:attrName>
                                        </p:attrNameLst>
                                      </p:cBhvr>
                                      <p:to>
                                        <p:strVal val="visible"/>
                                      </p:to>
                                    </p:set>
                                    <p:anim calcmode="lin" valueType="num">
                                      <p:cBhvr>
                                        <p:cTn id="35" dur="500" decel="50000" fill="hold">
                                          <p:stCondLst>
                                            <p:cond delay="0"/>
                                          </p:stCondLst>
                                        </p:cTn>
                                        <p:tgtEl>
                                          <p:spTgt spid="13329"/>
                                        </p:tgtEl>
                                        <p:attrNameLst>
                                          <p:attrName>style.rotation</p:attrName>
                                        </p:attrNameLst>
                                      </p:cBhvr>
                                      <p:tavLst>
                                        <p:tav tm="0">
                                          <p:val>
                                            <p:fltVal val="-90"/>
                                          </p:val>
                                        </p:tav>
                                        <p:tav tm="100000">
                                          <p:val>
                                            <p:fltVal val="0"/>
                                          </p:val>
                                        </p:tav>
                                      </p:tavLst>
                                    </p:anim>
                                    <p:anim calcmode="lin" valueType="num">
                                      <p:cBhvr>
                                        <p:cTn id="36" dur="500" decel="50000" fill="hold">
                                          <p:stCondLst>
                                            <p:cond delay="0"/>
                                          </p:stCondLst>
                                        </p:cTn>
                                        <p:tgtEl>
                                          <p:spTgt spid="13329"/>
                                        </p:tgtEl>
                                        <p:attrNameLst>
                                          <p:attrName>ppt_w</p:attrName>
                                        </p:attrNameLst>
                                      </p:cBhvr>
                                      <p:tavLst>
                                        <p:tav tm="0">
                                          <p:val>
                                            <p:strVal val="#ppt_w"/>
                                          </p:val>
                                        </p:tav>
                                        <p:tav tm="100000">
                                          <p:val>
                                            <p:strVal val="#ppt_w*.05"/>
                                          </p:val>
                                        </p:tav>
                                      </p:tavLst>
                                    </p:anim>
                                    <p:anim calcmode="lin" valueType="num">
                                      <p:cBhvr>
                                        <p:cTn id="37" dur="500" accel="50000" fill="hold">
                                          <p:stCondLst>
                                            <p:cond delay="500"/>
                                          </p:stCondLst>
                                        </p:cTn>
                                        <p:tgtEl>
                                          <p:spTgt spid="13329"/>
                                        </p:tgtEl>
                                        <p:attrNameLst>
                                          <p:attrName>ppt_w</p:attrName>
                                        </p:attrNameLst>
                                      </p:cBhvr>
                                      <p:tavLst>
                                        <p:tav tm="0">
                                          <p:val>
                                            <p:strVal val="#ppt_w*.05"/>
                                          </p:val>
                                        </p:tav>
                                        <p:tav tm="100000">
                                          <p:val>
                                            <p:strVal val="#ppt_w"/>
                                          </p:val>
                                        </p:tav>
                                      </p:tavLst>
                                    </p:anim>
                                    <p:anim calcmode="lin" valueType="num">
                                      <p:cBhvr>
                                        <p:cTn id="38" dur="1000" fill="hold"/>
                                        <p:tgtEl>
                                          <p:spTgt spid="13329"/>
                                        </p:tgtEl>
                                        <p:attrNameLst>
                                          <p:attrName>ppt_h</p:attrName>
                                        </p:attrNameLst>
                                      </p:cBhvr>
                                      <p:tavLst>
                                        <p:tav tm="0">
                                          <p:val>
                                            <p:strVal val="#ppt_h"/>
                                          </p:val>
                                        </p:tav>
                                        <p:tav tm="100000">
                                          <p:val>
                                            <p:strVal val="#ppt_h"/>
                                          </p:val>
                                        </p:tav>
                                      </p:tavLst>
                                    </p:anim>
                                    <p:anim calcmode="lin" valueType="num">
                                      <p:cBhvr>
                                        <p:cTn id="39" dur="500" decel="50000" fill="hold">
                                          <p:stCondLst>
                                            <p:cond delay="0"/>
                                          </p:stCondLst>
                                        </p:cTn>
                                        <p:tgtEl>
                                          <p:spTgt spid="13329"/>
                                        </p:tgtEl>
                                        <p:attrNameLst>
                                          <p:attrName>ppt_x</p:attrName>
                                        </p:attrNameLst>
                                      </p:cBhvr>
                                      <p:tavLst>
                                        <p:tav tm="0">
                                          <p:val>
                                            <p:strVal val="#ppt_x+.4"/>
                                          </p:val>
                                        </p:tav>
                                        <p:tav tm="100000">
                                          <p:val>
                                            <p:strVal val="#ppt_x"/>
                                          </p:val>
                                        </p:tav>
                                      </p:tavLst>
                                    </p:anim>
                                    <p:anim calcmode="lin" valueType="num">
                                      <p:cBhvr>
                                        <p:cTn id="40" dur="500" decel="50000" fill="hold">
                                          <p:stCondLst>
                                            <p:cond delay="0"/>
                                          </p:stCondLst>
                                        </p:cTn>
                                        <p:tgtEl>
                                          <p:spTgt spid="13329"/>
                                        </p:tgtEl>
                                        <p:attrNameLst>
                                          <p:attrName>ppt_y</p:attrName>
                                        </p:attrNameLst>
                                      </p:cBhvr>
                                      <p:tavLst>
                                        <p:tav tm="0">
                                          <p:val>
                                            <p:strVal val="#ppt_y-.2"/>
                                          </p:val>
                                        </p:tav>
                                        <p:tav tm="100000">
                                          <p:val>
                                            <p:strVal val="#ppt_y+.1"/>
                                          </p:val>
                                        </p:tav>
                                      </p:tavLst>
                                    </p:anim>
                                    <p:anim calcmode="lin" valueType="num">
                                      <p:cBhvr>
                                        <p:cTn id="41" dur="500" accel="50000" fill="hold">
                                          <p:stCondLst>
                                            <p:cond delay="500"/>
                                          </p:stCondLst>
                                        </p:cTn>
                                        <p:tgtEl>
                                          <p:spTgt spid="13329"/>
                                        </p:tgtEl>
                                        <p:attrNameLst>
                                          <p:attrName>ppt_y</p:attrName>
                                        </p:attrNameLst>
                                      </p:cBhvr>
                                      <p:tavLst>
                                        <p:tav tm="0">
                                          <p:val>
                                            <p:strVal val="#ppt_y+.1"/>
                                          </p:val>
                                        </p:tav>
                                        <p:tav tm="100000">
                                          <p:val>
                                            <p:strVal val="#ppt_y"/>
                                          </p:val>
                                        </p:tav>
                                      </p:tavLst>
                                    </p:anim>
                                    <p:animEffect transition="in" filter="fade">
                                      <p:cBhvr>
                                        <p:cTn id="42" dur="1000" decel="50000">
                                          <p:stCondLst>
                                            <p:cond delay="0"/>
                                          </p:stCondLst>
                                        </p:cTn>
                                        <p:tgtEl>
                                          <p:spTgt spid="13329"/>
                                        </p:tgtEl>
                                      </p:cBhvr>
                                    </p:animEffect>
                                  </p:childTnLst>
                                </p:cTn>
                              </p:par>
                            </p:childTnLst>
                          </p:cTn>
                        </p:par>
                      </p:childTnLst>
                    </p:cTn>
                  </p:par>
                  <p:par>
                    <p:cTn id="43" fill="hold">
                      <p:stCondLst>
                        <p:cond delay="indefinite"/>
                      </p:stCondLst>
                      <p:childTnLst>
                        <p:par>
                          <p:cTn id="44" fill="hold">
                            <p:stCondLst>
                              <p:cond delay="0"/>
                            </p:stCondLst>
                            <p:childTnLst>
                              <p:par>
                                <p:cTn id="45" presetID="54" presetClass="entr" presetSubtype="0" accel="100000" fill="hold" nodeType="clickEffect">
                                  <p:stCondLst>
                                    <p:cond delay="0"/>
                                  </p:stCondLst>
                                  <p:childTnLst>
                                    <p:set>
                                      <p:cBhvr>
                                        <p:cTn id="46" dur="1" fill="hold">
                                          <p:stCondLst>
                                            <p:cond delay="0"/>
                                          </p:stCondLst>
                                        </p:cTn>
                                        <p:tgtEl>
                                          <p:spTgt spid="13330"/>
                                        </p:tgtEl>
                                        <p:attrNameLst>
                                          <p:attrName>style.visibility</p:attrName>
                                        </p:attrNameLst>
                                      </p:cBhvr>
                                      <p:to>
                                        <p:strVal val="visible"/>
                                      </p:to>
                                    </p:set>
                                    <p:anim calcmode="lin" valueType="num">
                                      <p:cBhvr>
                                        <p:cTn id="47" dur="500" fill="hold"/>
                                        <p:tgtEl>
                                          <p:spTgt spid="13330"/>
                                        </p:tgtEl>
                                        <p:attrNameLst>
                                          <p:attrName>ppt_w</p:attrName>
                                        </p:attrNameLst>
                                      </p:cBhvr>
                                      <p:tavLst>
                                        <p:tav tm="0">
                                          <p:val>
                                            <p:strVal val="#ppt_w*0.05"/>
                                          </p:val>
                                        </p:tav>
                                        <p:tav tm="100000">
                                          <p:val>
                                            <p:strVal val="#ppt_w"/>
                                          </p:val>
                                        </p:tav>
                                      </p:tavLst>
                                    </p:anim>
                                    <p:anim calcmode="lin" valueType="num">
                                      <p:cBhvr>
                                        <p:cTn id="48" dur="500" fill="hold"/>
                                        <p:tgtEl>
                                          <p:spTgt spid="13330"/>
                                        </p:tgtEl>
                                        <p:attrNameLst>
                                          <p:attrName>ppt_h</p:attrName>
                                        </p:attrNameLst>
                                      </p:cBhvr>
                                      <p:tavLst>
                                        <p:tav tm="0">
                                          <p:val>
                                            <p:strVal val="#ppt_h"/>
                                          </p:val>
                                        </p:tav>
                                        <p:tav tm="100000">
                                          <p:val>
                                            <p:strVal val="#ppt_h"/>
                                          </p:val>
                                        </p:tav>
                                      </p:tavLst>
                                    </p:anim>
                                    <p:anim calcmode="lin" valueType="num">
                                      <p:cBhvr>
                                        <p:cTn id="49" dur="500" fill="hold"/>
                                        <p:tgtEl>
                                          <p:spTgt spid="13330"/>
                                        </p:tgtEl>
                                        <p:attrNameLst>
                                          <p:attrName>ppt_x</p:attrName>
                                        </p:attrNameLst>
                                      </p:cBhvr>
                                      <p:tavLst>
                                        <p:tav tm="0">
                                          <p:val>
                                            <p:strVal val="#ppt_x-.2"/>
                                          </p:val>
                                        </p:tav>
                                        <p:tav tm="100000">
                                          <p:val>
                                            <p:strVal val="#ppt_x"/>
                                          </p:val>
                                        </p:tav>
                                      </p:tavLst>
                                    </p:anim>
                                    <p:anim calcmode="lin" valueType="num">
                                      <p:cBhvr>
                                        <p:cTn id="50" dur="500" fill="hold"/>
                                        <p:tgtEl>
                                          <p:spTgt spid="13330"/>
                                        </p:tgtEl>
                                        <p:attrNameLst>
                                          <p:attrName>ppt_y</p:attrName>
                                        </p:attrNameLst>
                                      </p:cBhvr>
                                      <p:tavLst>
                                        <p:tav tm="0">
                                          <p:val>
                                            <p:strVal val="#ppt_y"/>
                                          </p:val>
                                        </p:tav>
                                        <p:tav tm="100000">
                                          <p:val>
                                            <p:strVal val="#ppt_y"/>
                                          </p:val>
                                        </p:tav>
                                      </p:tavLst>
                                    </p:anim>
                                    <p:animEffect transition="in" filter="fade">
                                      <p:cBhvr>
                                        <p:cTn id="51" dur="500"/>
                                        <p:tgtEl>
                                          <p:spTgt spid="13330"/>
                                        </p:tgtEl>
                                      </p:cBhvr>
                                    </p:animEffect>
                                  </p:childTnLst>
                                </p:cTn>
                              </p:par>
                            </p:childTnLst>
                          </p:cTn>
                        </p:par>
                      </p:childTnLst>
                    </p:cTn>
                  </p:par>
                  <p:par>
                    <p:cTn id="52" fill="hold">
                      <p:stCondLst>
                        <p:cond delay="indefinite"/>
                      </p:stCondLst>
                      <p:childTnLst>
                        <p:par>
                          <p:cTn id="53" fill="hold">
                            <p:stCondLst>
                              <p:cond delay="0"/>
                            </p:stCondLst>
                            <p:childTnLst>
                              <p:par>
                                <p:cTn id="54" presetID="26" presetClass="emph" presetSubtype="0" fill="hold" grpId="0" nodeType="clickEffect">
                                  <p:stCondLst>
                                    <p:cond delay="0"/>
                                  </p:stCondLst>
                                  <p:childTnLst>
                                    <p:animEffect transition="out" filter="fade">
                                      <p:cBhvr>
                                        <p:cTn id="55" dur="500" tmFilter="0, 0; .2, .5; .8, .5; 1, 0"/>
                                        <p:tgtEl>
                                          <p:spTgt spid="13315">
                                            <p:txEl>
                                              <p:pRg st="0" end="0"/>
                                            </p:txEl>
                                          </p:spTgt>
                                        </p:tgtEl>
                                      </p:cBhvr>
                                    </p:animEffect>
                                    <p:animScale>
                                      <p:cBhvr>
                                        <p:cTn id="56" dur="250" autoRev="1" fill="hold"/>
                                        <p:tgtEl>
                                          <p:spTgt spid="13315">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theme/theme1.xml><?xml version="1.0" encoding="utf-8"?>
<a:theme xmlns:a="http://schemas.openxmlformats.org/drawingml/2006/main" name="Standarddesign">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90000"/>
          </a:lnSpc>
          <a:spcBef>
            <a:spcPct val="0"/>
          </a:spcBef>
          <a:spcAft>
            <a:spcPct val="0"/>
          </a:spcAft>
          <a:buClrTx/>
          <a:buSzTx/>
          <a:buFontTx/>
          <a:buNone/>
          <a:defRPr kumimoji="0" lang="de-DE" sz="4800" b="1" i="0" u="none" strike="noStrike" cap="none" normalizeH="0" baseline="0" smtClean="0">
            <a:ln>
              <a:noFill/>
            </a:ln>
            <a:solidFill>
              <a:schemeClr val="accent1"/>
            </a:solidFill>
            <a:effectLst/>
            <a:latin typeface="Monotype Corsiva" panose="03010101010201010101" pitchFamily="66"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90000"/>
          </a:lnSpc>
          <a:spcBef>
            <a:spcPct val="0"/>
          </a:spcBef>
          <a:spcAft>
            <a:spcPct val="0"/>
          </a:spcAft>
          <a:buClrTx/>
          <a:buSzTx/>
          <a:buFontTx/>
          <a:buNone/>
          <a:defRPr kumimoji="0" lang="de-DE" sz="4800" b="1" i="0" u="none" strike="noStrike" cap="none" normalizeH="0" baseline="0" smtClean="0">
            <a:ln>
              <a:noFill/>
            </a:ln>
            <a:solidFill>
              <a:schemeClr val="accent1"/>
            </a:solidFill>
            <a:effectLst/>
            <a:latin typeface="Monotype Corsiva" panose="03010101010201010101" pitchFamily="66" charset="0"/>
            <a:ea typeface="宋体" panose="02010600030101010101" pitchFamily="2" charset="-122"/>
          </a:defRPr>
        </a:defPPr>
      </a:lstStyle>
    </a:lnDef>
  </a:objectDefaults>
  <a:extraClrSchemeLst>
    <a:extraClrScheme>
      <a:clrScheme name="Standarddesign 1">
        <a:dk1>
          <a:srgbClr val="000000"/>
        </a:dk1>
        <a:lt1>
          <a:srgbClr val="FFFFFF"/>
        </a:lt1>
        <a:dk2>
          <a:srgbClr val="000000"/>
        </a:dk2>
        <a:lt2>
          <a:srgbClr val="CCCCCC"/>
        </a:lt2>
        <a:accent1>
          <a:srgbClr val="FF9900"/>
        </a:accent1>
        <a:accent2>
          <a:srgbClr val="66FF33"/>
        </a:accent2>
        <a:accent3>
          <a:srgbClr val="FFFFFF"/>
        </a:accent3>
        <a:accent4>
          <a:srgbClr val="000000"/>
        </a:accent4>
        <a:accent5>
          <a:srgbClr val="FFCAAA"/>
        </a:accent5>
        <a:accent6>
          <a:srgbClr val="5CE72D"/>
        </a:accent6>
        <a:hlink>
          <a:srgbClr val="003399"/>
        </a:hlink>
        <a:folHlink>
          <a:srgbClr val="6666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4050</Words>
  <Application>Microsoft Office PowerPoint</Application>
  <PresentationFormat>全屏显示(4:3)</PresentationFormat>
  <Paragraphs>385</Paragraphs>
  <Slides>27</Slides>
  <Notes>3</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27</vt:i4>
      </vt:variant>
    </vt:vector>
  </HeadingPairs>
  <TitlesOfParts>
    <vt:vector size="28" baseType="lpstr">
      <vt:lpstr>Standarddesign</vt:lpstr>
      <vt:lpstr>电力拖动自动控制系统 —运动控制系统</vt:lpstr>
      <vt:lpstr>自动化专业课程网课教学安排 </vt:lpstr>
      <vt:lpstr>自动化专业课程教学安排及主要讲授内容 </vt:lpstr>
      <vt:lpstr>选用教材</vt:lpstr>
      <vt:lpstr>课程教学说明 </vt:lpstr>
      <vt:lpstr>课程教学总体模块与知识点</vt:lpstr>
      <vt:lpstr>第1章  交流调速系统绪论</vt:lpstr>
      <vt:lpstr>现代运动控制：多门学科相互交叉的综合性学科 。</vt:lpstr>
      <vt:lpstr>运动控制系统及其组成 </vt:lpstr>
      <vt:lpstr>二、运动控制系统的历史与发展</vt:lpstr>
      <vt:lpstr>幻灯片 11</vt:lpstr>
      <vt:lpstr>幻灯片 12</vt:lpstr>
      <vt:lpstr>重点讲解的交流调速系统：</vt:lpstr>
      <vt:lpstr>三、 运动控制系统的转矩控制规律 </vt:lpstr>
      <vt:lpstr>转矩控制和磁链控制</vt:lpstr>
      <vt:lpstr>四、 生产机械的负载转矩特性</vt:lpstr>
      <vt:lpstr>五、交流调速系统应用领域</vt:lpstr>
      <vt:lpstr>1.一般性能调速和节能调速 </vt:lpstr>
      <vt:lpstr>六、交流调速系统分类</vt:lpstr>
      <vt:lpstr>交流调速系统的主要类型（根据调速公式分析） </vt:lpstr>
      <vt:lpstr>附：电动机的能量转换</vt:lpstr>
      <vt:lpstr>幻灯片 22</vt:lpstr>
      <vt:lpstr>幻灯片 23</vt:lpstr>
      <vt:lpstr>（一）异步电动机调速</vt:lpstr>
      <vt:lpstr>幻灯片 25</vt:lpstr>
      <vt:lpstr>（二） 同步电动机调速</vt:lpstr>
      <vt:lpstr>本单元学习要求</vt:lpstr>
    </vt:vector>
  </TitlesOfParts>
  <Company>MD-Studio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Kein Folientitel</dc:title>
  <dc:creator>Demar</dc:creator>
  <cp:lastModifiedBy>asus</cp:lastModifiedBy>
  <cp:revision>252</cp:revision>
  <cp:lastPrinted>2002-01-11T10:06:32Z</cp:lastPrinted>
  <dcterms:created xsi:type="dcterms:W3CDTF">2001-10-29T11:18:38Z</dcterms:created>
  <dcterms:modified xsi:type="dcterms:W3CDTF">2020-03-15T06:23:44Z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